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29" r:id="rId2"/>
    <p:sldId id="331" r:id="rId3"/>
    <p:sldId id="367" r:id="rId4"/>
    <p:sldId id="370" r:id="rId5"/>
    <p:sldId id="371" r:id="rId6"/>
    <p:sldId id="364" r:id="rId7"/>
    <p:sldId id="373" r:id="rId8"/>
    <p:sldId id="374" r:id="rId9"/>
    <p:sldId id="375" r:id="rId10"/>
    <p:sldId id="376" r:id="rId11"/>
    <p:sldId id="378" r:id="rId12"/>
    <p:sldId id="377" r:id="rId13"/>
    <p:sldId id="379" r:id="rId14"/>
    <p:sldId id="380" r:id="rId15"/>
  </p:sldIdLst>
  <p:sldSz cx="9144000" cy="6858000" type="screen4x3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4F23EF"/>
    <a:srgbClr val="4242FC"/>
    <a:srgbClr val="824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24" autoAdjust="0"/>
    <p:restoredTop sz="94660"/>
  </p:normalViewPr>
  <p:slideViewPr>
    <p:cSldViewPr>
      <p:cViewPr varScale="1">
        <p:scale>
          <a:sx n="102" d="100"/>
          <a:sy n="102" d="100"/>
        </p:scale>
        <p:origin x="828" y="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D5730-129E-490E-A11C-F1222968CEC6}" type="datetime1">
              <a:rPr lang="en-US" altLang="zh-CN" smtClean="0"/>
              <a:t>12/12/2024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11F28-5E30-4E9D-BBA9-622F5D263E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50012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85BA4-B347-44A4-B090-8298B063EDC7}" type="datetime1">
              <a:rPr lang="en-US" altLang="zh-CN" smtClean="0"/>
              <a:t>12/12/2024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113D7-25F8-4EDB-B886-EFA06B14A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1522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48264" y="6472922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551" y="116632"/>
            <a:ext cx="2835313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300192" y="48861"/>
            <a:ext cx="2808312" cy="557440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</a:t>
            </a:fld>
            <a:endParaRPr lang="zh-CN" alt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1082" y="1484784"/>
            <a:ext cx="9019721" cy="883418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32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Melting of heavy vector mesons and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quasinormal</a:t>
            </a:r>
            <a:endParaRPr lang="en-US" altLang="zh-CN" sz="3200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altLang="zh-CN" sz="32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modes in a finite density plasma from holography</a:t>
            </a:r>
            <a:endParaRPr lang="zh-CN" altLang="zh-CN" sz="2000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9832" y="5589240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Weekly Group Meeting</a:t>
            </a:r>
            <a:endParaRPr lang="en-US" altLang="zh-CN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9832" y="3456267"/>
            <a:ext cx="2977033" cy="583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Hiwa A. Ahmed (</a:t>
            </a:r>
            <a:r>
              <a:rPr lang="zh-CN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何瓦</a:t>
            </a:r>
            <a:r>
              <a:rPr lang="en-US" altLang="zh-C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1680" y="4188326"/>
            <a:ext cx="62379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School of Nuclear Science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nd Technology, UCAS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zh-CN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1108" y="6152692"/>
            <a:ext cx="215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December 13</a:t>
            </a:r>
            <a:r>
              <a:rPr lang="en-US" baseline="30000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2024</a:t>
            </a:r>
            <a:endParaRPr lang="en-US" dirty="0">
              <a:ln w="0">
                <a:solidFill>
                  <a:srgbClr val="00206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88313" y="2617311"/>
            <a:ext cx="32704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arXiv:2204.08068v1 [</a:t>
            </a:r>
            <a:r>
              <a:rPr lang="en-US" sz="2000" dirty="0" err="1"/>
              <a:t>hep-ph</a:t>
            </a:r>
            <a:r>
              <a:rPr lang="en-US" sz="2000" dirty="0"/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106473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1692" y="1074152"/>
                <a:ext cx="8714004" cy="1392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en-US" sz="2000" dirty="0" smtClean="0"/>
                  <a:t> </a:t>
                </a:r>
                <a:r>
                  <a:rPr lang="en-US" sz="2400" dirty="0" smtClean="0"/>
                  <a:t>The Schrodinger-like </a:t>
                </a:r>
                <a:r>
                  <a:rPr lang="en-US" sz="2400" dirty="0"/>
                  <a:t>form of the differential equations </a:t>
                </a:r>
                <a:r>
                  <a:rPr lang="en-US" sz="2400" dirty="0" smtClean="0"/>
                  <a:t>can </a:t>
                </a:r>
                <a:r>
                  <a:rPr lang="en-US" sz="2400" dirty="0"/>
                  <a:t>be solved close to the horizon where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. Thus, </a:t>
                </a:r>
                <a:r>
                  <a:rPr lang="en-US" sz="2400" dirty="0" smtClean="0"/>
                  <a:t>there is the following solutions </a:t>
                </a:r>
                <a:r>
                  <a:rPr lang="en-US" sz="2400" dirty="0"/>
                  <a:t>for both sector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92" y="1074152"/>
                <a:ext cx="8714004" cy="1392369"/>
              </a:xfrm>
              <a:prstGeom prst="rect">
                <a:avLst/>
              </a:prstGeom>
              <a:blipFill>
                <a:blip r:embed="rId2"/>
                <a:stretch>
                  <a:fillRect l="-630" t="-437" r="-1050" b="-8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28598" y="285729"/>
            <a:ext cx="435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Finite temperature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4408" y="3861048"/>
            <a:ext cx="6078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42551"/>
            <a:ext cx="6624736" cy="605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49080"/>
            <a:ext cx="8127860" cy="129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5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28598" y="285729"/>
            <a:ext cx="435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effective potential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44408" y="3861048"/>
            <a:ext cx="6078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51519" y="1150384"/>
                <a:ext cx="860074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000" dirty="0" smtClean="0"/>
                  <a:t>The </a:t>
                </a:r>
                <a:r>
                  <a:rPr lang="en-US" sz="2000" dirty="0"/>
                  <a:t>potential as a function of the </a:t>
                </a:r>
                <a:r>
                  <a:rPr lang="en-US" sz="2000" dirty="0" smtClean="0"/>
                  <a:t>tortoise coordinate </a:t>
                </a:r>
                <a:r>
                  <a:rPr lang="en-US" sz="2000" dirty="0"/>
                  <a:t>for selected values of the temperature setting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1150384"/>
                <a:ext cx="8600747" cy="707886"/>
              </a:xfrm>
              <a:prstGeom prst="rect">
                <a:avLst/>
              </a:prstGeom>
              <a:blipFill>
                <a:blip r:embed="rId2"/>
                <a:stretch>
                  <a:fillRect l="-638" t="-5172" r="-1276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48880"/>
            <a:ext cx="4556719" cy="36119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7" y="2418284"/>
            <a:ext cx="4295547" cy="346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6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151692" y="1074152"/>
            <a:ext cx="871400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To calculate the correlation functions we need to determine the on-shell action,</a:t>
            </a:r>
            <a:endParaRPr lang="en-US" sz="24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428598" y="285729"/>
            <a:ext cx="435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Spectral Functions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4408" y="3861048"/>
            <a:ext cx="6078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r="29525" b="89402"/>
          <a:stretch/>
        </p:blipFill>
        <p:spPr>
          <a:xfrm>
            <a:off x="2319681" y="1763298"/>
            <a:ext cx="4176464" cy="697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" t="22637" r="18500" b="65323"/>
          <a:stretch/>
        </p:blipFill>
        <p:spPr>
          <a:xfrm>
            <a:off x="899592" y="2742995"/>
            <a:ext cx="6840760" cy="7920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46717" r="16926" b="31393"/>
          <a:stretch/>
        </p:blipFill>
        <p:spPr>
          <a:xfrm>
            <a:off x="807513" y="3831283"/>
            <a:ext cx="7200800" cy="14401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5" t="85024" r="31888" b="7315"/>
          <a:stretch/>
        </p:blipFill>
        <p:spPr>
          <a:xfrm>
            <a:off x="681861" y="5589240"/>
            <a:ext cx="4104456" cy="5040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5" t="93780" r="31888"/>
          <a:stretch/>
        </p:blipFill>
        <p:spPr>
          <a:xfrm>
            <a:off x="6084167" y="5636648"/>
            <a:ext cx="1800200" cy="40924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075202" y="5736760"/>
            <a:ext cx="720080" cy="2388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151692" y="1000817"/>
            <a:ext cx="8714004" cy="734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Consider the ingoing </a:t>
            </a:r>
            <a:r>
              <a:rPr lang="en-US" dirty="0"/>
              <a:t>solution at the horizon such that </a:t>
            </a:r>
            <a:r>
              <a:rPr lang="en-US" dirty="0" smtClean="0"/>
              <a:t>the </a:t>
            </a:r>
            <a:r>
              <a:rPr lang="en-US" dirty="0"/>
              <a:t>retarded Green’s </a:t>
            </a:r>
            <a:r>
              <a:rPr lang="en-US" dirty="0" smtClean="0"/>
              <a:t>function computed.</a:t>
            </a:r>
            <a:endParaRPr lang="en-US" sz="2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428598" y="285729"/>
            <a:ext cx="435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Spectral Functions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4408" y="3861048"/>
            <a:ext cx="6078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15"/>
          <a:stretch/>
        </p:blipFill>
        <p:spPr>
          <a:xfrm>
            <a:off x="1619672" y="1556792"/>
            <a:ext cx="6912768" cy="20667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5" t="75591" r="20463" b="2510"/>
          <a:stretch/>
        </p:blipFill>
        <p:spPr>
          <a:xfrm>
            <a:off x="1907704" y="3609366"/>
            <a:ext cx="4176464" cy="87269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1692" y="4444429"/>
            <a:ext cx="8714004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Get </a:t>
            </a:r>
            <a:r>
              <a:rPr lang="en-US" dirty="0"/>
              <a:t>the current-current correlators using the Son-</a:t>
            </a:r>
            <a:r>
              <a:rPr lang="en-US" dirty="0" err="1"/>
              <a:t>Starinets</a:t>
            </a:r>
            <a:r>
              <a:rPr lang="en-US" dirty="0"/>
              <a:t> prescription </a:t>
            </a:r>
            <a:r>
              <a:rPr lang="en-US" dirty="0" smtClean="0"/>
              <a:t>:</a:t>
            </a:r>
            <a:endParaRPr lang="en-US" sz="2000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4" t="13373" r="2859" b="72812"/>
          <a:stretch/>
        </p:blipFill>
        <p:spPr>
          <a:xfrm>
            <a:off x="1835696" y="4869160"/>
            <a:ext cx="936104" cy="3600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33" r="67325" b="61052"/>
          <a:stretch/>
        </p:blipFill>
        <p:spPr>
          <a:xfrm>
            <a:off x="2771800" y="4869160"/>
            <a:ext cx="2987824" cy="3600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44474" r="16926"/>
          <a:stretch/>
        </p:blipFill>
        <p:spPr>
          <a:xfrm>
            <a:off x="683568" y="5302916"/>
            <a:ext cx="7056784" cy="144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6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28598" y="285729"/>
            <a:ext cx="435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Spectral Functions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4408" y="3861048"/>
            <a:ext cx="6078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1981"/>
            <a:ext cx="9144000" cy="3544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00"/>
          <a:stretch/>
        </p:blipFill>
        <p:spPr>
          <a:xfrm>
            <a:off x="3194" y="3910503"/>
            <a:ext cx="914400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3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8" y="285729"/>
            <a:ext cx="435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Introduction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539552" y="5085184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1907704" y="5229200"/>
            <a:ext cx="8183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9512" y="1196752"/>
            <a:ext cx="8712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Heavy-ion collisions allow us to investigate quantum chromodynamics (QCD) in </a:t>
            </a:r>
            <a:r>
              <a:rPr lang="en-US" sz="2400" dirty="0" smtClean="0"/>
              <a:t>the laboratory</a:t>
            </a:r>
            <a:r>
              <a:rPr lang="en-US" sz="2400" dirty="0"/>
              <a:t>.</a:t>
            </a:r>
            <a:endParaRPr lang="en-US" sz="24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215515" y="2262433"/>
            <a:ext cx="8678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/>
              <a:t> It is </a:t>
            </a:r>
            <a:r>
              <a:rPr lang="en-US" sz="2400" dirty="0" smtClean="0"/>
              <a:t>believed that </a:t>
            </a:r>
            <a:r>
              <a:rPr lang="en-US" sz="2400" dirty="0"/>
              <a:t>one can use heavy mesons as probes in order to extract relevant information of </a:t>
            </a:r>
            <a:r>
              <a:rPr lang="en-US" sz="2400" dirty="0" smtClean="0"/>
              <a:t>the medium </a:t>
            </a:r>
            <a:r>
              <a:rPr lang="en-US" sz="2400" dirty="0"/>
              <a:t>in such extreme </a:t>
            </a:r>
            <a:r>
              <a:rPr lang="en-US" sz="2400" dirty="0" smtClean="0"/>
              <a:t>conditions</a:t>
            </a:r>
            <a:r>
              <a:rPr lang="ku-Arab-IQ" sz="2400" dirty="0" smtClean="0"/>
              <a:t>.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215515" y="3609218"/>
            <a:ext cx="86769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/>
              <a:t> The idea is that, in contrast to hadrons </a:t>
            </a:r>
            <a:r>
              <a:rPr lang="en-US" sz="2400" dirty="0" smtClean="0"/>
              <a:t>made of </a:t>
            </a:r>
            <a:r>
              <a:rPr lang="en-US" sz="2400" dirty="0"/>
              <a:t>the light quarks: u (up), d (down), and s (strange), that dissociate at the </a:t>
            </a:r>
            <a:r>
              <a:rPr lang="en-US" sz="2400" dirty="0" smtClean="0"/>
              <a:t>critical temperature when </a:t>
            </a:r>
            <a:r>
              <a:rPr lang="en-US" sz="2400" dirty="0"/>
              <a:t>the plasma is formed, heavy mesons, made of c (charm) or b (</a:t>
            </a:r>
            <a:r>
              <a:rPr lang="en-US" sz="2400" dirty="0" smtClean="0"/>
              <a:t>bottom) quarks </a:t>
            </a:r>
            <a:r>
              <a:rPr lang="en-US" sz="2400" dirty="0"/>
              <a:t>survive at higher temperatures.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5407382"/>
            <a:ext cx="8678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That is the motivation for </a:t>
            </a:r>
            <a:r>
              <a:rPr lang="en-US" sz="2400" dirty="0" smtClean="0"/>
              <a:t>understanding how </a:t>
            </a:r>
            <a:r>
              <a:rPr lang="en-US" sz="2400" dirty="0"/>
              <a:t>the properties of the QGP, like </a:t>
            </a:r>
            <a:r>
              <a:rPr lang="en-US" sz="2400" dirty="0" smtClean="0"/>
              <a:t>temperature and </a:t>
            </a:r>
            <a:r>
              <a:rPr lang="en-US" sz="2400" dirty="0"/>
              <a:t>density, affect the dissociation of </a:t>
            </a:r>
            <a:r>
              <a:rPr lang="en-US" sz="2400" dirty="0" err="1"/>
              <a:t>charmonium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495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8" y="285729"/>
            <a:ext cx="435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Holographic model</a:t>
            </a: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" r="11231" b="89899"/>
          <a:stretch/>
        </p:blipFill>
        <p:spPr>
          <a:xfrm>
            <a:off x="971600" y="1888441"/>
            <a:ext cx="7254540" cy="6206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2" y="1101379"/>
            <a:ext cx="86532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The five-dimensional action describing the finite density medium </a:t>
            </a:r>
            <a:r>
              <a:rPr lang="en-US" sz="2000" dirty="0" smtClean="0"/>
              <a:t>in the </a:t>
            </a:r>
            <a:r>
              <a:rPr lang="en-US" sz="2000" dirty="0"/>
              <a:t>dual field theory is given by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00" r="25329"/>
          <a:stretch/>
        </p:blipFill>
        <p:spPr>
          <a:xfrm>
            <a:off x="1547664" y="4869160"/>
            <a:ext cx="6102412" cy="1412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43101"/>
            <a:ext cx="8100392" cy="170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2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8" y="285729"/>
            <a:ext cx="435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Holographic model</a:t>
            </a: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50384"/>
            <a:ext cx="4514883" cy="26289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8" r="26857" b="80193"/>
          <a:stretch/>
        </p:blipFill>
        <p:spPr>
          <a:xfrm>
            <a:off x="6084168" y="1150384"/>
            <a:ext cx="1872208" cy="9979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5" t="58129" r="8124" b="32581"/>
          <a:stretch/>
        </p:blipFill>
        <p:spPr>
          <a:xfrm>
            <a:off x="4839432" y="2248589"/>
            <a:ext cx="4053048" cy="5760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87160"/>
          <a:stretch/>
        </p:blipFill>
        <p:spPr>
          <a:xfrm>
            <a:off x="4839432" y="2924944"/>
            <a:ext cx="4217664" cy="648072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4749812" y="1150384"/>
            <a:ext cx="1" cy="2592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7" r="61105" b="87104"/>
          <a:stretch/>
        </p:blipFill>
        <p:spPr>
          <a:xfrm>
            <a:off x="247789" y="4196413"/>
            <a:ext cx="2016224" cy="8009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9" r="13268" b="89978"/>
          <a:stretch/>
        </p:blipFill>
        <p:spPr>
          <a:xfrm>
            <a:off x="2915816" y="4196413"/>
            <a:ext cx="2516550" cy="6224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1" t="27970" r="30354" b="59276"/>
          <a:stretch/>
        </p:blipFill>
        <p:spPr>
          <a:xfrm>
            <a:off x="5940152" y="4174067"/>
            <a:ext cx="2880320" cy="7200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73" r="-1254"/>
          <a:stretch/>
        </p:blipFill>
        <p:spPr>
          <a:xfrm>
            <a:off x="247789" y="5050159"/>
            <a:ext cx="6231068" cy="158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4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8" y="285729"/>
            <a:ext cx="435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Holographic model</a:t>
            </a: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50"/>
          <a:stretch/>
        </p:blipFill>
        <p:spPr>
          <a:xfrm>
            <a:off x="777778" y="1098192"/>
            <a:ext cx="7380312" cy="9455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78556" r="17713"/>
          <a:stretch/>
        </p:blipFill>
        <p:spPr>
          <a:xfrm>
            <a:off x="2195736" y="2106253"/>
            <a:ext cx="4608512" cy="77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004965"/>
            <a:ext cx="5840540" cy="38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4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172604" y="1047200"/>
            <a:ext cx="8714004" cy="734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The heavy-vector mesons in the dual field theory are described by </a:t>
            </a:r>
            <a:r>
              <a:rPr lang="en-US" dirty="0" smtClean="0"/>
              <a:t>five-dimensional gauge </a:t>
            </a:r>
            <a:r>
              <a:rPr lang="en-US" dirty="0"/>
              <a:t>field whose action is given by</a:t>
            </a: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428598" y="285729"/>
            <a:ext cx="435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Heavy vector mesons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55"/>
          <a:stretch/>
        </p:blipFill>
        <p:spPr>
          <a:xfrm>
            <a:off x="376103" y="2060848"/>
            <a:ext cx="4392488" cy="8001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t="22536" b="67346"/>
          <a:stretch/>
        </p:blipFill>
        <p:spPr>
          <a:xfrm>
            <a:off x="5148064" y="2132856"/>
            <a:ext cx="3168352" cy="4591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1" t="48554" r="16490" b="36991"/>
          <a:stretch/>
        </p:blipFill>
        <p:spPr>
          <a:xfrm>
            <a:off x="428598" y="3884300"/>
            <a:ext cx="2808312" cy="5975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8" t="78910" r="11128"/>
          <a:stretch/>
        </p:blipFill>
        <p:spPr>
          <a:xfrm>
            <a:off x="2638931" y="2861024"/>
            <a:ext cx="3888433" cy="9616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1" r="4540" b="85576"/>
          <a:stretch/>
        </p:blipFill>
        <p:spPr>
          <a:xfrm>
            <a:off x="4904851" y="3670895"/>
            <a:ext cx="3245025" cy="825541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3491880" y="4039040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4" t="51112" r="28112" b="41106"/>
          <a:stretch/>
        </p:blipFill>
        <p:spPr>
          <a:xfrm>
            <a:off x="583765" y="4941168"/>
            <a:ext cx="2016224" cy="5040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3" t="66676" r="11275" b="23318"/>
          <a:stretch/>
        </p:blipFill>
        <p:spPr>
          <a:xfrm>
            <a:off x="5004048" y="4761148"/>
            <a:ext cx="2952328" cy="6480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9" t="91134" r="16325" b="1083"/>
          <a:stretch/>
        </p:blipFill>
        <p:spPr>
          <a:xfrm>
            <a:off x="2483769" y="5805264"/>
            <a:ext cx="2664295" cy="504056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3509040" y="4999523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179512" y="1320793"/>
            <a:ext cx="8714004" cy="80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The way </a:t>
            </a:r>
            <a:r>
              <a:rPr lang="en-US" sz="2000" dirty="0"/>
              <a:t>this holographic model was built allows us to get an analytic solution for the </a:t>
            </a:r>
            <a:r>
              <a:rPr lang="en-US" sz="2000" dirty="0" smtClean="0"/>
              <a:t>mass spectrum</a:t>
            </a:r>
            <a:r>
              <a:rPr lang="en-US" sz="2000" dirty="0"/>
              <a:t>, which is given by</a:t>
            </a:r>
            <a:endParaRPr lang="en-US" sz="2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428598" y="285729"/>
            <a:ext cx="435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Heavy vector mesons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r="13775" b="88688"/>
          <a:stretch/>
        </p:blipFill>
        <p:spPr>
          <a:xfrm>
            <a:off x="1449154" y="2564904"/>
            <a:ext cx="6552728" cy="67375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5"/>
          <a:stretch/>
        </p:blipFill>
        <p:spPr>
          <a:xfrm>
            <a:off x="0" y="3503864"/>
            <a:ext cx="9144000" cy="26179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44408" y="3861048"/>
            <a:ext cx="6078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91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151692" y="1074152"/>
            <a:ext cx="8714004" cy="154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For the </a:t>
            </a:r>
            <a:r>
              <a:rPr lang="en-US" sz="2000" dirty="0"/>
              <a:t>black </a:t>
            </a:r>
            <a:r>
              <a:rPr lang="en-US" sz="2000" dirty="0" smtClean="0"/>
              <a:t>hole embedded </a:t>
            </a:r>
            <a:r>
              <a:rPr lang="en-US" sz="2000" dirty="0"/>
              <a:t>in the geometry will change the eigenvalues into complex. These states shall </a:t>
            </a:r>
            <a:r>
              <a:rPr lang="en-US" sz="2000" dirty="0" smtClean="0"/>
              <a:t>be interpreted </a:t>
            </a:r>
            <a:r>
              <a:rPr lang="en-US" sz="2000" dirty="0"/>
              <a:t>as quasiparticles characterized by the complex frequencies whose real part </a:t>
            </a:r>
            <a:r>
              <a:rPr lang="en-US" sz="2000" dirty="0" smtClean="0"/>
              <a:t>is interpreted </a:t>
            </a:r>
            <a:r>
              <a:rPr lang="en-US" sz="2000" dirty="0"/>
              <a:t>as the thermal mass, while their imaginary part related to the decay rate </a:t>
            </a:r>
            <a:r>
              <a:rPr lang="en-US" sz="2000" dirty="0" smtClean="0"/>
              <a:t>of these </a:t>
            </a:r>
            <a:r>
              <a:rPr lang="en-US" sz="2000" dirty="0"/>
              <a:t>states. </a:t>
            </a:r>
            <a:endParaRPr lang="en-US" sz="2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428598" y="285729"/>
            <a:ext cx="435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Finite temperature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4408" y="3861048"/>
            <a:ext cx="6078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331" y="3050620"/>
            <a:ext cx="7058077" cy="299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28598" y="285729"/>
            <a:ext cx="435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Finite temperature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4408" y="3861048"/>
            <a:ext cx="6078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227"/>
            <a:ext cx="9144000" cy="220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15064" y="2060848"/>
            <a:ext cx="1128936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   </a:t>
            </a:r>
            <a:endParaRPr lang="en-US" sz="6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2" b="89828"/>
          <a:stretch/>
        </p:blipFill>
        <p:spPr>
          <a:xfrm>
            <a:off x="251520" y="3484614"/>
            <a:ext cx="6886128" cy="3600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" t="10173" r="80032" b="79655"/>
          <a:stretch/>
        </p:blipFill>
        <p:spPr>
          <a:xfrm>
            <a:off x="948909" y="4068875"/>
            <a:ext cx="1512168" cy="360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3" t="22380" r="33571" b="63379"/>
          <a:stretch/>
        </p:blipFill>
        <p:spPr>
          <a:xfrm>
            <a:off x="441141" y="4572939"/>
            <a:ext cx="3425524" cy="6480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3" t="54931" r="31208" b="34897"/>
          <a:stretch/>
        </p:blipFill>
        <p:spPr>
          <a:xfrm>
            <a:off x="395536" y="5373216"/>
            <a:ext cx="3802022" cy="4320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3" t="69172" r="73733" b="20656"/>
          <a:stretch/>
        </p:blipFill>
        <p:spPr>
          <a:xfrm>
            <a:off x="683568" y="6021288"/>
            <a:ext cx="1742594" cy="396044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427984" y="4149080"/>
            <a:ext cx="72008" cy="2323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5" t="20863" r="44488" b="71190"/>
          <a:stretch/>
        </p:blipFill>
        <p:spPr>
          <a:xfrm>
            <a:off x="5220072" y="3996867"/>
            <a:ext cx="1512168" cy="4320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31458" r="32675" b="60595"/>
          <a:stretch/>
        </p:blipFill>
        <p:spPr>
          <a:xfrm>
            <a:off x="4767681" y="4525276"/>
            <a:ext cx="3929118" cy="5482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5" t="51324" r="33463" b="39405"/>
          <a:stretch/>
        </p:blipFill>
        <p:spPr>
          <a:xfrm>
            <a:off x="4932040" y="5206881"/>
            <a:ext cx="3675781" cy="5983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61920" r="62600" b="30133"/>
          <a:stretch/>
        </p:blipFill>
        <p:spPr>
          <a:xfrm>
            <a:off x="5005487" y="5832469"/>
            <a:ext cx="3574045" cy="54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8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23952</TotalTime>
  <Words>424</Words>
  <Application>Microsoft Office PowerPoint</Application>
  <PresentationFormat>On-screen Show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微软雅黑</vt:lpstr>
      <vt:lpstr>宋体</vt:lpstr>
      <vt:lpstr>Arial</vt:lpstr>
      <vt:lpstr>Calibri</vt:lpstr>
      <vt:lpstr>Cambria Math</vt:lpstr>
      <vt:lpstr>Times New Roman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HUAWEI</cp:lastModifiedBy>
  <cp:revision>528</cp:revision>
  <dcterms:created xsi:type="dcterms:W3CDTF">2016-07-05T07:37:40Z</dcterms:created>
  <dcterms:modified xsi:type="dcterms:W3CDTF">2024-12-12T09:53:29Z</dcterms:modified>
</cp:coreProperties>
</file>