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8" r:id="rId14"/>
    <p:sldId id="261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464203-4E2A-1D6E-2F5A-4BF78169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91B703-D9F4-C3F3-9D43-51EFD03ED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2D2CAA-EE72-A094-F2CC-C7E36B5E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714ACF-27C8-84FF-0EEE-4C991738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ADDF40-D7E6-1386-503D-ED4AFC5E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14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E0DB6-3433-D6D1-EDE4-8A12A9FA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2C9A4B-4BA4-47C5-6B80-3B834C7D3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934E73-44C8-A8AD-2EBB-37F495AA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6CCFC3-5C00-4591-BA8E-F84944E0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ADE5F8-7BEA-AF8A-7182-2E0D0EFA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43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42844CD-5424-D245-9AAC-DFF78614E9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4F56CB-C0D1-9631-9CFF-CC4B8EEA2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8703F4-8B5F-54DF-984A-09645C07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0BF83A-4C1C-6A8D-776B-8253AB49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052490-0E2E-790F-2B0D-AD1D811E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52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BBE56-5464-5C7F-9F03-C60F481E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860858-4A4D-DFB6-60A0-D25C04F0C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2DBA00-62FB-5C01-6A82-5D0CA7B4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9F6E25-EB53-707E-B520-2E3C8025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E2A32B-FDBE-CECD-5854-F5406CD6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1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4DD55A-9A4E-DA4C-D2C1-D07C74A9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1A9531-1058-31AD-5545-6BC91A71E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6CBD8F-AEA2-258D-F2B6-B4CE9E13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575D48-BCC6-4B68-1086-59B35503A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DA1812-E15A-AFB6-5F9B-5BB65C9C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17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3F2C42-8243-4C2F-3965-6C9ED740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730B1-265F-A432-1E9E-2C4E09512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609500-313E-BB7F-399A-8C326178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94143B-9DA0-F2FF-9887-F5D484AC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34D71B-2324-1D51-303A-871A9540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578A34-00ED-6206-F531-248D0A31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01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35128E-78DD-CD85-124F-31C95541B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FA2EDB-4577-B23E-9CD5-C2D7A6228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44F2B5-1837-225F-D968-A13F0F64F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5F63541-B344-F6BB-D4F9-9C5C6A72B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CBFF1B-25B7-E5C7-8D0B-26EB8D8D7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9BFD94-6A85-6EB2-41DB-BF8C7CC0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C71FF21-1DE0-402B-B5E5-B8F36C285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532877-4270-9978-BA98-504D447D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72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CA39FF-24D2-36F6-D2AF-3B34E79E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CE36C19-BE6A-7B7D-A0A0-90F73F81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7D7501-8DD8-E459-ECC5-8DF02E58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9AB440-9D4E-9341-FB23-672B0785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9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A269CD-6A3A-DD6E-3C89-7DBB6675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F6D5C-064C-7D40-B463-817EE242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502AB7-6766-FC84-6DAB-201ADC17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53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049BF-F3BB-958F-B373-FFEEEE48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8DC316-2B46-66D8-F5D5-32D614F1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F3E4DD-08D9-0FE5-F2EF-E4AE0A26A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14A4C3-C15C-908D-0219-5803C104B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931A70-19D8-F103-D86F-E6F90108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CEEC26-BCAE-2FDE-892B-E86D381E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6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34AD6-300B-42E5-B67D-99FC320D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5FD63A-D141-65AC-48DA-3B5EA2E90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F0BEB1-EE66-7518-B72D-6AD630829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BD2C63-C5C2-7965-C528-EB0EE04F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22CC94-F79C-7B6F-BC06-8EFCF011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2541D7-E4A1-5248-46D7-DC49D356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24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F4A4186-FBF2-0E95-0913-0709F2B4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1F1C7C-41A8-28FB-D551-0108C9CC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DEB679-A575-7924-0009-774763BC4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A4F4-8539-4E0D-938E-FF0BB8026AE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CA8F9A-6312-94E3-4584-72EBB01D3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445D8F-53E2-947F-508E-DCAE2DF7B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5A1B6-42B7-4614-B1EB-D8FA270BA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44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tmp"/><Relationship Id="rId4" Type="http://schemas.openxmlformats.org/officeDocument/2006/relationships/image" Target="../media/image4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1.tmp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10" Type="http://schemas.openxmlformats.org/officeDocument/2006/relationships/image" Target="../media/image24.tmp"/><Relationship Id="rId4" Type="http://schemas.openxmlformats.org/officeDocument/2006/relationships/image" Target="../media/image18.tmp"/><Relationship Id="rId9" Type="http://schemas.openxmlformats.org/officeDocument/2006/relationships/image" Target="../media/image2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26.tmp"/><Relationship Id="rId7" Type="http://schemas.openxmlformats.org/officeDocument/2006/relationships/image" Target="../media/image30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10" Type="http://schemas.openxmlformats.org/officeDocument/2006/relationships/image" Target="../media/image15.tmp"/><Relationship Id="rId4" Type="http://schemas.openxmlformats.org/officeDocument/2006/relationships/image" Target="../media/image27.tmp"/><Relationship Id="rId9" Type="http://schemas.openxmlformats.org/officeDocument/2006/relationships/image" Target="../media/image32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tmp"/><Relationship Id="rId3" Type="http://schemas.openxmlformats.org/officeDocument/2006/relationships/image" Target="../media/image34.tmp"/><Relationship Id="rId7" Type="http://schemas.openxmlformats.org/officeDocument/2006/relationships/image" Target="../media/image38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35.tmp"/><Relationship Id="rId9" Type="http://schemas.openxmlformats.org/officeDocument/2006/relationships/image" Target="../media/image4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A2C397-00DC-3B9F-0591-5BA9E472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8127"/>
            <a:ext cx="9144000" cy="2232148"/>
          </a:xfrm>
        </p:spPr>
        <p:txBody>
          <a:bodyPr anchor="ctr">
            <a:normAutofit/>
          </a:bodyPr>
          <a:lstStyle/>
          <a:p>
            <a:r>
              <a:rPr lang="en-US" altLang="zh-CN" dirty="0"/>
              <a:t>Chiral Enhancement Induced by Rotating Gluon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728D3B-B0F5-AEEB-1759-C5639D845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22362"/>
          </a:xfrm>
        </p:spPr>
        <p:txBody>
          <a:bodyPr anchor="ctr"/>
          <a:lstStyle/>
          <a:p>
            <a:r>
              <a:rPr lang="en-US" altLang="zh-CN" dirty="0" err="1"/>
              <a:t>KunXu@UCAS</a:t>
            </a:r>
            <a:endParaRPr lang="en-US" altLang="zh-CN" dirty="0"/>
          </a:p>
          <a:p>
            <a:r>
              <a:rPr lang="en-US" altLang="zh-CN" dirty="0"/>
              <a:t>2024.12.13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3A92F4B-6D01-98E2-718A-258FDE3CD70A}"/>
              </a:ext>
            </a:extLst>
          </p:cNvPr>
          <p:cNvSpPr txBox="1"/>
          <p:nvPr/>
        </p:nvSpPr>
        <p:spPr>
          <a:xfrm>
            <a:off x="7580923" y="629138"/>
            <a:ext cx="1661032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Hopefully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0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400D5C8-979A-1C6B-E6ED-FF62B8E58968}"/>
              </a:ext>
            </a:extLst>
          </p:cNvPr>
          <p:cNvSpPr txBox="1"/>
          <p:nvPr/>
        </p:nvSpPr>
        <p:spPr>
          <a:xfrm>
            <a:off x="184861" y="102160"/>
            <a:ext cx="4740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Both chromo-magnetic field and rotation</a:t>
            </a:r>
            <a:endParaRPr lang="zh-CN" altLang="en-US" sz="20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7933DC0-941F-609B-F5AA-0CA68BA99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5" r="13127" b="56233"/>
          <a:stretch/>
        </p:blipFill>
        <p:spPr>
          <a:xfrm>
            <a:off x="211485" y="551302"/>
            <a:ext cx="4408228" cy="6628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5723E3-7C4F-2F1D-C2B1-434174B56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6"/>
          <a:stretch/>
        </p:blipFill>
        <p:spPr>
          <a:xfrm>
            <a:off x="211485" y="1100675"/>
            <a:ext cx="5996031" cy="6264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1407653-FAC8-2330-0C0F-D62876FFE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" b="72223"/>
          <a:stretch/>
        </p:blipFill>
        <p:spPr>
          <a:xfrm>
            <a:off x="6193919" y="135363"/>
            <a:ext cx="5582453" cy="56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64D854-186F-2C54-D757-AF81BC3D4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0" t="42868" r="24120" b="-1172"/>
          <a:stretch/>
        </p:blipFill>
        <p:spPr>
          <a:xfrm>
            <a:off x="6193919" y="567778"/>
            <a:ext cx="3370997" cy="11773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3376F13-6857-D2EC-7D50-5FA592B0841E}"/>
              </a:ext>
            </a:extLst>
          </p:cNvPr>
          <p:cNvSpPr txBox="1"/>
          <p:nvPr/>
        </p:nvSpPr>
        <p:spPr>
          <a:xfrm>
            <a:off x="9636476" y="733727"/>
            <a:ext cx="1592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Magnetic field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rotation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E4ECA1D-E5C7-806D-B1F5-641C57E60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2" y="2187334"/>
            <a:ext cx="8940102" cy="291043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9E7416A-A7D4-ED69-5481-0523250EEE92}"/>
              </a:ext>
            </a:extLst>
          </p:cNvPr>
          <p:cNvSpPr txBox="1"/>
          <p:nvPr/>
        </p:nvSpPr>
        <p:spPr>
          <a:xfrm>
            <a:off x="163404" y="2131536"/>
            <a:ext cx="70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/>
              <a:t>EoM</a:t>
            </a:r>
            <a:endParaRPr lang="zh-CN" altLang="en-US" sz="20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531D423-78F9-49F3-15CE-0177380F7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46" y="5284128"/>
            <a:ext cx="6053182" cy="5095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F2B2F51-4245-C9E4-2E4D-E2E535AFE7E8}"/>
              </a:ext>
            </a:extLst>
          </p:cNvPr>
          <p:cNvSpPr txBox="1"/>
          <p:nvPr/>
        </p:nvSpPr>
        <p:spPr>
          <a:xfrm>
            <a:off x="595768" y="5354257"/>
            <a:ext cx="4129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Dispersion relation:</a:t>
            </a:r>
            <a:r>
              <a:rPr lang="zh-CN" altLang="en-US" dirty="0"/>
              <a:t> </a:t>
            </a:r>
            <a:r>
              <a:rPr lang="en-US" altLang="zh-CN" dirty="0"/>
              <a:t>Landau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60BA14-950C-8007-939B-BD7BEB82E93C}"/>
              </a:ext>
            </a:extLst>
          </p:cNvPr>
          <p:cNvSpPr txBox="1"/>
          <p:nvPr/>
        </p:nvSpPr>
        <p:spPr>
          <a:xfrm>
            <a:off x="4439335" y="6306698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Now  I am here…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526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546E6CB5-CD8C-CB76-6F51-B9E0B83A59CD}"/>
              </a:ext>
            </a:extLst>
          </p:cNvPr>
          <p:cNvSpPr txBox="1"/>
          <p:nvPr/>
        </p:nvSpPr>
        <p:spPr>
          <a:xfrm>
            <a:off x="536812" y="662557"/>
            <a:ext cx="4371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Next, thermodynamic potential </a:t>
            </a:r>
            <a:endParaRPr lang="zh-CN" altLang="en-US" sz="2400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4815BCF-C969-509E-E953-3C7A43846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9" t="1242" r="31910" b="61068"/>
          <a:stretch/>
        </p:blipFill>
        <p:spPr>
          <a:xfrm>
            <a:off x="5132172" y="662557"/>
            <a:ext cx="2060197" cy="72337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6F6A59-5FC3-FE29-80E3-CF3AD4F79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59"/>
          <a:stretch/>
        </p:blipFill>
        <p:spPr>
          <a:xfrm>
            <a:off x="2560655" y="2081468"/>
            <a:ext cx="6186533" cy="1087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2A74B8C-3A1E-B2B7-580B-13D6EE6AFD51}"/>
                  </a:ext>
                </a:extLst>
              </p:cNvPr>
              <p:cNvSpPr txBox="1"/>
              <p:nvPr/>
            </p:nvSpPr>
            <p:spPr>
              <a:xfrm>
                <a:off x="1986671" y="3537114"/>
                <a:ext cx="7587911" cy="2438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Find the minimum with respect to 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dirty="0"/>
                  <a:t>And obtain chromo-magnetic field as a function of rotation( and T…)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Expectation: chromo-magnetic field increases with rotation.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Then, NJL with rotation +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Expectation: chiral </a:t>
                </a:r>
                <a:r>
                  <a:rPr lang="en-US" altLang="zh-CN" b="1" dirty="0">
                    <a:solidFill>
                      <a:srgbClr val="C00000"/>
                    </a:solidFill>
                  </a:rPr>
                  <a:t>rotation</a:t>
                </a:r>
                <a:r>
                  <a:rPr lang="en-US" altLang="zh-CN" dirty="0"/>
                  <a:t> catalysis.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2A74B8C-3A1E-B2B7-580B-13D6EE6AF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671" y="3537114"/>
                <a:ext cx="7587911" cy="2438553"/>
              </a:xfrm>
              <a:prstGeom prst="rect">
                <a:avLst/>
              </a:prstGeom>
              <a:blipFill>
                <a:blip r:embed="rId3"/>
                <a:stretch>
                  <a:fillRect l="-723" b="-3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13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instein-de Haas effect. Modulation of magnetization of iron by applying the external magnetic filed, magnetic angular momentum is changed. As a result, the mechanical angular momentum is induced for compensating the modulation of the annular momentum.">
            <a:extLst>
              <a:ext uri="{FF2B5EF4-FFF2-40B4-BE49-F238E27FC236}">
                <a16:creationId xmlns:a16="http://schemas.microsoft.com/office/drawing/2014/main" id="{8AE5A34D-7211-98BD-B3A3-F60B3FF3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910" y="1387687"/>
            <a:ext cx="43243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F4D28BF-0285-7EF7-4A6F-BA48A89362AD}"/>
              </a:ext>
            </a:extLst>
          </p:cNvPr>
          <p:cNvSpPr txBox="1"/>
          <p:nvPr/>
        </p:nvSpPr>
        <p:spPr>
          <a:xfrm>
            <a:off x="8517924" y="754172"/>
            <a:ext cx="1977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Barnett effect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9053C7A-5251-655E-EB2A-C8669F54889D}"/>
              </a:ext>
            </a:extLst>
          </p:cNvPr>
          <p:cNvSpPr txBox="1"/>
          <p:nvPr/>
        </p:nvSpPr>
        <p:spPr>
          <a:xfrm>
            <a:off x="7982464" y="4714788"/>
            <a:ext cx="2883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Magnetization by Rotation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F342F7-EFE2-FEF7-140A-EBFFE6CE1491}"/>
              </a:ext>
            </a:extLst>
          </p:cNvPr>
          <p:cNvSpPr txBox="1"/>
          <p:nvPr/>
        </p:nvSpPr>
        <p:spPr>
          <a:xfrm>
            <a:off x="1959963" y="754172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Rotation enhances magnetic field</a:t>
            </a:r>
            <a:endParaRPr lang="zh-CN" altLang="en-US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0A59DAC-D9E1-CF17-6F97-29C9986E4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4" t="20498" r="14344" b="21260"/>
          <a:stretch/>
        </p:blipFill>
        <p:spPr>
          <a:xfrm>
            <a:off x="243016" y="1215931"/>
            <a:ext cx="6731318" cy="356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1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A96E5-2591-1C16-A03F-0AEA1BFD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improvements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787754-1F55-AC2D-2DEC-19EB3DA75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SU(3)</a:t>
            </a:r>
          </a:p>
          <a:p>
            <a:r>
              <a:rPr lang="en-US" altLang="zh-CN" dirty="0"/>
              <a:t>Gluon mass.</a:t>
            </a:r>
          </a:p>
          <a:p>
            <a:r>
              <a:rPr lang="en-US" altLang="zh-CN" dirty="0"/>
              <a:t>Gluon interaction and two-loops</a:t>
            </a:r>
          </a:p>
          <a:p>
            <a:r>
              <a:rPr lang="en-US" altLang="zh-CN" dirty="0"/>
              <a:t>Quark loop to gluon</a:t>
            </a:r>
          </a:p>
          <a:p>
            <a:r>
              <a:rPr lang="en-US" altLang="zh-CN" dirty="0"/>
              <a:t>Quark induces chromo-magnetic field</a:t>
            </a:r>
          </a:p>
          <a:p>
            <a:r>
              <a:rPr lang="en-US" altLang="zh-CN" dirty="0"/>
              <a:t>Dyson-Schwinger equation</a:t>
            </a:r>
          </a:p>
          <a:p>
            <a:r>
              <a:rPr lang="en-US" altLang="zh-CN" dirty="0"/>
              <a:t>Polyakov loop</a:t>
            </a:r>
          </a:p>
          <a:p>
            <a:r>
              <a:rPr lang="en-US" altLang="zh-CN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6151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2DE0D-D61B-E4AE-4A64-5253976D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81"/>
            <a:ext cx="7160741" cy="932341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Magnetic field: QCD </a:t>
            </a:r>
            <a:r>
              <a:rPr lang="en-US" altLang="zh-CN" sz="4000" i="1" dirty="0" err="1">
                <a:latin typeface="Curlz MT" panose="04040404050702020202" pitchFamily="82" charset="0"/>
              </a:rPr>
              <a:t>v.s</a:t>
            </a:r>
            <a:r>
              <a:rPr lang="en-US" altLang="zh-CN" sz="4000" i="1" dirty="0">
                <a:latin typeface="Curlz MT" panose="04040404050702020202" pitchFamily="82" charset="0"/>
              </a:rPr>
              <a:t>.</a:t>
            </a:r>
            <a:r>
              <a:rPr lang="en-US" altLang="zh-CN" sz="4000" dirty="0"/>
              <a:t> QED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0AB911-95D7-F8F2-C493-EBE544DDE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657" y="906171"/>
            <a:ext cx="8706134" cy="252283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CN" sz="2400" dirty="0"/>
              <a:t>                         color charge          electric charge</a:t>
            </a:r>
          </a:p>
          <a:p>
            <a:endParaRPr lang="en-US" altLang="zh-CN" sz="2400" dirty="0"/>
          </a:p>
          <a:p>
            <a:r>
              <a:rPr lang="en-US" altLang="zh-CN" sz="2400" dirty="0"/>
              <a:t>u1 quark                +				+</a:t>
            </a:r>
          </a:p>
          <a:p>
            <a:endParaRPr lang="en-US" altLang="zh-CN" sz="2400" dirty="0"/>
          </a:p>
          <a:p>
            <a:r>
              <a:rPr lang="en-US" altLang="zh-CN" sz="2400" dirty="0"/>
              <a:t>u2 quark               </a:t>
            </a:r>
            <a:r>
              <a:rPr lang="en-US" altLang="zh-CN" sz="3200" dirty="0"/>
              <a:t> -</a:t>
            </a:r>
            <a:r>
              <a:rPr lang="en-US" altLang="zh-CN" sz="2400" dirty="0"/>
              <a:t>				+</a:t>
            </a:r>
          </a:p>
        </p:txBody>
      </p:sp>
      <p:pic>
        <p:nvPicPr>
          <p:cNvPr id="2050" name="Picture 2" descr="The &quot;Old Testament&quot; and the Pauli matrices – ETH Library | ETH Zurich">
            <a:extLst>
              <a:ext uri="{FF2B5EF4-FFF2-40B4-BE49-F238E27FC236}">
                <a16:creationId xmlns:a16="http://schemas.microsoft.com/office/drawing/2014/main" id="{0C7003FE-00DE-34BF-B5BC-696A50661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6"/>
          <a:stretch/>
        </p:blipFill>
        <p:spPr bwMode="auto">
          <a:xfrm>
            <a:off x="9257731" y="52081"/>
            <a:ext cx="1587548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CB07E4B-6D9C-1A41-DF21-EF06EDAE9411}"/>
              </a:ext>
            </a:extLst>
          </p:cNvPr>
          <p:cNvSpPr txBox="1"/>
          <p:nvPr/>
        </p:nvSpPr>
        <p:spPr>
          <a:xfrm>
            <a:off x="964657" y="3536892"/>
            <a:ext cx="6856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Chromo-magnetic field weakens electro-magnetic field (effectively)</a:t>
            </a:r>
          </a:p>
          <a:p>
            <a:r>
              <a:rPr lang="en-US" altLang="zh-CN" dirty="0"/>
              <a:t>Competition! Could induce non-monotonic behavior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BCB8D00-7952-E1C0-4D1C-272FC44C8B05}"/>
              </a:ext>
            </a:extLst>
          </p:cNvPr>
          <p:cNvSpPr txBox="1"/>
          <p:nvPr/>
        </p:nvSpPr>
        <p:spPr>
          <a:xfrm>
            <a:off x="964657" y="4133629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May explain the different </a:t>
            </a:r>
          </a:p>
          <a:p>
            <a:r>
              <a:rPr lang="en-US" altLang="zh-CN" dirty="0"/>
              <a:t>background in isobar collision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A920AD-BAEA-1122-FF49-6F02E145F817}"/>
              </a:ext>
            </a:extLst>
          </p:cNvPr>
          <p:cNvSpPr txBox="1"/>
          <p:nvPr/>
        </p:nvSpPr>
        <p:spPr>
          <a:xfrm>
            <a:off x="8100868" y="3604528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SU(3), more complicated…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F65B8F-D40C-C0F9-A555-3E0E199EC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24" y="4183223"/>
            <a:ext cx="6685742" cy="25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34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6A0433-48FB-4D16-7E79-022FD45D2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19" y="69423"/>
            <a:ext cx="10515600" cy="1325563"/>
          </a:xfrm>
        </p:spPr>
        <p:txBody>
          <a:bodyPr/>
          <a:lstStyle/>
          <a:p>
            <a:r>
              <a:rPr lang="en-US" altLang="zh-CN" dirty="0"/>
              <a:t>Possible implications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1E21F1-5456-080D-E95C-302F90D85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683" y="1307010"/>
                <a:ext cx="10515600" cy="3701718"/>
              </a:xfrm>
            </p:spPr>
            <p:txBody>
              <a:bodyPr/>
              <a:lstStyle/>
              <a:p>
                <a:r>
                  <a:rPr lang="en-US" altLang="zh-CN" dirty="0"/>
                  <a:t>To spin alignment: a chromo-magnetic field is present in HIC, which could lead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dirty="0"/>
                  <a:t>. Also spin polarization.</a:t>
                </a:r>
              </a:p>
              <a:p>
                <a:r>
                  <a:rPr lang="en-US" altLang="zh-CN" dirty="0"/>
                  <a:t>IMC: electro-magnetic field induce chromo-magnetic field via quark loop.</a:t>
                </a:r>
              </a:p>
              <a:p>
                <a:r>
                  <a:rPr lang="en-US" altLang="zh-CN" dirty="0"/>
                  <a:t>CME</a:t>
                </a:r>
              </a:p>
              <a:p>
                <a:r>
                  <a:rPr lang="en-US" altLang="zh-CN" dirty="0"/>
                  <a:t>Meson mass, with both quark and gluon under considered.</a:t>
                </a:r>
              </a:p>
              <a:p>
                <a:r>
                  <a:rPr lang="en-US" altLang="zh-CN" dirty="0"/>
                  <a:t>……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1E21F1-5456-080D-E95C-302F90D85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683" y="1307010"/>
                <a:ext cx="10515600" cy="3701718"/>
              </a:xfrm>
              <a:blipFill>
                <a:blip r:embed="rId2"/>
                <a:stretch>
                  <a:fillRect l="-1043" t="-2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谢谢表情包动态gif表情图片- 找表情上表情家">
            <a:extLst>
              <a:ext uri="{FF2B5EF4-FFF2-40B4-BE49-F238E27FC236}">
                <a16:creationId xmlns:a16="http://schemas.microsoft.com/office/drawing/2014/main" id="{A06FA704-76D9-0FE1-7383-5DEE7B8F0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660" y="401926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8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B46F0D-E286-F976-18F9-AD23B135E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91" y="119152"/>
            <a:ext cx="6606376" cy="1325563"/>
          </a:xfrm>
        </p:spPr>
        <p:txBody>
          <a:bodyPr/>
          <a:lstStyle/>
          <a:p>
            <a:r>
              <a:rPr lang="en-US" altLang="zh-CN" dirty="0"/>
              <a:t>Rotation &amp; magnetic field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50BC01-C405-2699-942A-7A5CE3E6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79" y="1630443"/>
            <a:ext cx="660637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Spin polarization</a:t>
            </a:r>
          </a:p>
          <a:p>
            <a:r>
              <a:rPr lang="en-US" altLang="zh-CN" dirty="0"/>
              <a:t>Spin alignment</a:t>
            </a:r>
          </a:p>
          <a:p>
            <a:endParaRPr lang="en-US" altLang="zh-CN" dirty="0"/>
          </a:p>
          <a:p>
            <a:r>
              <a:rPr lang="en-US" altLang="zh-CN" dirty="0"/>
              <a:t>IMC&amp;MC</a:t>
            </a:r>
          </a:p>
          <a:p>
            <a:r>
              <a:rPr lang="en-US" altLang="zh-CN" dirty="0"/>
              <a:t>Magnetic susceptibility</a:t>
            </a:r>
          </a:p>
          <a:p>
            <a:r>
              <a:rPr lang="en-US" altLang="zh-CN" dirty="0"/>
              <a:t>Meson property</a:t>
            </a:r>
            <a:r>
              <a:rPr lang="zh-CN" altLang="en-US" dirty="0"/>
              <a:t>（</a:t>
            </a:r>
            <a:r>
              <a:rPr lang="en-US" altLang="zh-CN" dirty="0"/>
              <a:t>mass, decay constant…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EoS</a:t>
            </a:r>
            <a:endParaRPr lang="en-US" altLang="zh-CN" dirty="0"/>
          </a:p>
          <a:p>
            <a:r>
              <a:rPr lang="en-US" altLang="zh-CN" dirty="0"/>
              <a:t>CEP(chiral phase transition…)</a:t>
            </a:r>
          </a:p>
          <a:p>
            <a:r>
              <a:rPr lang="en-US" altLang="zh-CN" dirty="0"/>
              <a:t>CME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F92595-3807-0CD7-9E7F-751FBBD12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80" y="288324"/>
            <a:ext cx="4591566" cy="29985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F455C99-5B03-D99F-9822-097D267BF012}"/>
              </a:ext>
            </a:extLst>
          </p:cNvPr>
          <p:cNvSpPr txBox="1"/>
          <p:nvPr/>
        </p:nvSpPr>
        <p:spPr>
          <a:xfrm>
            <a:off x="7092355" y="3286897"/>
            <a:ext cx="445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NJL: rotation reduce chiral condensate</a:t>
            </a:r>
          </a:p>
          <a:p>
            <a:r>
              <a:rPr lang="en-US" altLang="zh-CN" dirty="0"/>
              <a:t>LQCD: rotation enhances chiral condensate</a:t>
            </a:r>
          </a:p>
          <a:p>
            <a:r>
              <a:rPr lang="en-US" altLang="zh-CN" dirty="0"/>
              <a:t>Gluon!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C8A4EB-394F-CD22-2A0B-A6FDFAA3B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05" y="4065596"/>
            <a:ext cx="4114374" cy="25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4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3463B7-00B7-9500-F622-49EF58E3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58" y="1317337"/>
            <a:ext cx="3545888" cy="34324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EA31934-441D-739E-450E-1D91806DE521}"/>
              </a:ext>
            </a:extLst>
          </p:cNvPr>
          <p:cNvSpPr txBox="1"/>
          <p:nvPr/>
        </p:nvSpPr>
        <p:spPr>
          <a:xfrm>
            <a:off x="2539723" y="704052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Proton spin crisis</a:t>
            </a:r>
            <a:endParaRPr lang="zh-CN" altLang="en-US" sz="2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BEAEC7-C57D-1A03-0176-753327CB2718}"/>
              </a:ext>
            </a:extLst>
          </p:cNvPr>
          <p:cNvSpPr txBox="1"/>
          <p:nvPr/>
        </p:nvSpPr>
        <p:spPr>
          <a:xfrm>
            <a:off x="1462958" y="4903021"/>
            <a:ext cx="444769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Glue Spin and Helicity in the Proton from Lattice QCD</a:t>
            </a:r>
          </a:p>
          <a:p>
            <a:r>
              <a:rPr lang="en-US" altLang="zh-CN" sz="1100" i="1" dirty="0"/>
              <a:t>Yi-Bo Yang, Raza </a:t>
            </a:r>
            <a:r>
              <a:rPr lang="en-US" altLang="zh-CN" sz="1100" i="1" dirty="0" err="1"/>
              <a:t>Sabbir</a:t>
            </a:r>
            <a:r>
              <a:rPr lang="en-US" altLang="zh-CN" sz="1100" i="1" dirty="0"/>
              <a:t> </a:t>
            </a:r>
            <a:r>
              <a:rPr lang="en-US" altLang="zh-CN" sz="1100" i="1" dirty="0" err="1"/>
              <a:t>Sufian</a:t>
            </a:r>
            <a:r>
              <a:rPr lang="en-US" altLang="zh-CN" sz="1100" i="1" dirty="0"/>
              <a:t>, Andrei Alexandru, Terrence Draper, Michael J. </a:t>
            </a:r>
            <a:r>
              <a:rPr lang="en-US" altLang="zh-CN" sz="1100" i="1" dirty="0" err="1"/>
              <a:t>Glatzmaier</a:t>
            </a:r>
            <a:r>
              <a:rPr lang="en-US" altLang="zh-CN" sz="1100" i="1" dirty="0"/>
              <a:t>, Keh-Fei Liu, and Yong Zhao (</a:t>
            </a:r>
            <a:r>
              <a:rPr lang="el-GR" altLang="zh-CN" sz="1100" i="1" dirty="0"/>
              <a:t>χ</a:t>
            </a:r>
            <a:r>
              <a:rPr lang="en-US" altLang="zh-CN" sz="1100" i="1" dirty="0"/>
              <a:t>QCD Collaboration). </a:t>
            </a:r>
          </a:p>
          <a:p>
            <a:r>
              <a:rPr lang="en-US" altLang="zh-CN" sz="1100" i="1" dirty="0"/>
              <a:t>Phys. Rev. Lett. 118, 102001 (2017)</a:t>
            </a:r>
            <a:endParaRPr lang="zh-CN" altLang="en-US" sz="1100" i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204F285-4199-F693-385E-F4DD017690C7}"/>
              </a:ext>
            </a:extLst>
          </p:cNvPr>
          <p:cNvSpPr txBox="1"/>
          <p:nvPr/>
        </p:nvSpPr>
        <p:spPr>
          <a:xfrm>
            <a:off x="1359885" y="5995004"/>
            <a:ext cx="465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LQCD: 50% of proton spin comes from gluon!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356A51-D071-8CF1-219A-4C79397E7D39}"/>
              </a:ext>
            </a:extLst>
          </p:cNvPr>
          <p:cNvSpPr txBox="1"/>
          <p:nvPr/>
        </p:nvSpPr>
        <p:spPr>
          <a:xfrm>
            <a:off x="7732919" y="704052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Quark </a:t>
            </a:r>
            <a:r>
              <a:rPr lang="en-US" altLang="zh-CN" sz="2000" dirty="0">
                <a:solidFill>
                  <a:srgbClr val="FF0000"/>
                </a:solidFill>
              </a:rPr>
              <a:t>gluon</a:t>
            </a:r>
            <a:r>
              <a:rPr lang="en-US" altLang="zh-CN" sz="2000" dirty="0"/>
              <a:t> plasma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FEC7870-7822-B091-A678-38008AB30034}"/>
              </a:ext>
            </a:extLst>
          </p:cNvPr>
          <p:cNvSpPr txBox="1"/>
          <p:nvPr/>
        </p:nvSpPr>
        <p:spPr>
          <a:xfrm>
            <a:off x="8051916" y="5746884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Gluon is important!</a:t>
            </a:r>
            <a:endParaRPr lang="zh-CN" altLang="en-US" dirty="0"/>
          </a:p>
        </p:txBody>
      </p:sp>
      <p:pic>
        <p:nvPicPr>
          <p:cNvPr id="1028" name="Picture 4" descr="News / FIAS">
            <a:extLst>
              <a:ext uri="{FF2B5EF4-FFF2-40B4-BE49-F238E27FC236}">
                <a16:creationId xmlns:a16="http://schemas.microsoft.com/office/drawing/2014/main" id="{04DB231E-1651-E589-92F3-D0FA22B03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r="24086"/>
          <a:stretch/>
        </p:blipFill>
        <p:spPr bwMode="auto">
          <a:xfrm>
            <a:off x="7169146" y="1318867"/>
            <a:ext cx="3506820" cy="34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E864C41-CAC8-3175-1327-CB3847C1C567}"/>
              </a:ext>
            </a:extLst>
          </p:cNvPr>
          <p:cNvSpPr txBox="1"/>
          <p:nvPr/>
        </p:nvSpPr>
        <p:spPr>
          <a:xfrm>
            <a:off x="7205144" y="5354467"/>
            <a:ext cx="34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Same order of mass, larger spin…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824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F7E9E43-7EA0-60C6-40D4-DF1B9E271784}"/>
              </a:ext>
            </a:extLst>
          </p:cNvPr>
          <p:cNvSpPr txBox="1"/>
          <p:nvPr/>
        </p:nvSpPr>
        <p:spPr>
          <a:xfrm>
            <a:off x="6217137" y="24143"/>
            <a:ext cx="6006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Chromo-magnetic field generated spontaneously </a:t>
            </a:r>
            <a:endParaRPr lang="zh-CN" altLang="en-US" sz="20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2686A8-68E5-9807-0E89-304BAFD76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83" y="1229971"/>
            <a:ext cx="8083965" cy="9652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AB826DA-027D-8329-F7EB-EB2439E23EA4}"/>
              </a:ext>
            </a:extLst>
          </p:cNvPr>
          <p:cNvSpPr txBox="1"/>
          <p:nvPr/>
        </p:nvSpPr>
        <p:spPr>
          <a:xfrm>
            <a:off x="4739309" y="83517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2305.00757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0267ACB-F389-DB3C-DBA7-F4DFA8B6C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20"/>
          <a:stretch/>
        </p:blipFill>
        <p:spPr>
          <a:xfrm>
            <a:off x="1361636" y="2563361"/>
            <a:ext cx="1609891" cy="685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BA730C-E2E4-5E85-0D60-833D817BD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87" y="2588673"/>
            <a:ext cx="5397624" cy="19666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0E298ED-A34B-177C-622F-76C762D6E64F}"/>
              </a:ext>
            </a:extLst>
          </p:cNvPr>
          <p:cNvSpPr txBox="1"/>
          <p:nvPr/>
        </p:nvSpPr>
        <p:spPr>
          <a:xfrm>
            <a:off x="202332" y="1392849"/>
            <a:ext cx="25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the effective potential</a:t>
            </a: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923E201-E32B-7EF1-0ADD-45F0662B62A7}"/>
              </a:ext>
            </a:extLst>
          </p:cNvPr>
          <p:cNvSpPr txBox="1"/>
          <p:nvPr/>
        </p:nvSpPr>
        <p:spPr>
          <a:xfrm>
            <a:off x="3984922" y="3626584"/>
            <a:ext cx="25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Chromomagnetic</a:t>
            </a:r>
            <a:r>
              <a:rPr lang="en-US" altLang="zh-CN" dirty="0"/>
              <a:t> field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CA186BF-45E1-3071-A341-AB3656AF1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6" y="4948802"/>
            <a:ext cx="6531495" cy="6945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73C7AA-85E7-5A1D-5B3D-8A93B9877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6" y="5558771"/>
            <a:ext cx="1866996" cy="8509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43F099-D28A-020D-1771-30DFF7F6C7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847" y="6031870"/>
            <a:ext cx="2552831" cy="7556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C6D335-E801-7E1B-0BC8-2B15CE4DB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" y="38170"/>
            <a:ext cx="4612255" cy="109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05825F0-9120-A600-12FF-39B2C67D28BE}"/>
              </a:ext>
            </a:extLst>
          </p:cNvPr>
          <p:cNvSpPr txBox="1"/>
          <p:nvPr/>
        </p:nvSpPr>
        <p:spPr>
          <a:xfrm>
            <a:off x="775861" y="3556544"/>
            <a:ext cx="2781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Related to Polyakov-loop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62C5B30-B59F-772A-BD86-F4E7E1320453}"/>
              </a:ext>
            </a:extLst>
          </p:cNvPr>
          <p:cNvSpPr txBox="1"/>
          <p:nvPr/>
        </p:nvSpPr>
        <p:spPr>
          <a:xfrm>
            <a:off x="895976" y="4459152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(1) The magnetic field at high temperature: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F62123F-F3FA-0136-72A9-920104112212}"/>
              </a:ext>
            </a:extLst>
          </p:cNvPr>
          <p:cNvSpPr txBox="1"/>
          <p:nvPr/>
        </p:nvSpPr>
        <p:spPr>
          <a:xfrm>
            <a:off x="6367228" y="6225048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(2) For pure A0: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04EB0D2-4B26-AB06-5F5F-689C07FE456C}"/>
              </a:ext>
            </a:extLst>
          </p:cNvPr>
          <p:cNvSpPr txBox="1"/>
          <p:nvPr/>
        </p:nvSpPr>
        <p:spPr>
          <a:xfrm>
            <a:off x="4726509" y="438104"/>
            <a:ext cx="2787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Background field method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56A2360-4DB9-5A10-5DEA-AA957A5C2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2"/>
          <a:stretch/>
        </p:blipFill>
        <p:spPr>
          <a:xfrm>
            <a:off x="4161723" y="2563361"/>
            <a:ext cx="970661" cy="6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6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59A0DC9-EB26-6554-C50A-7EC6B387E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" y="1661353"/>
            <a:ext cx="4232763" cy="97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568879F-3346-8795-86BB-3AB5AF19EB71}"/>
              </a:ext>
            </a:extLst>
          </p:cNvPr>
          <p:cNvSpPr txBox="1"/>
          <p:nvPr/>
        </p:nvSpPr>
        <p:spPr>
          <a:xfrm>
            <a:off x="7755211" y="1853531"/>
            <a:ext cx="1654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1910.00654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ED5E0C-31A1-1CA8-818C-B81F48753A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" y="3031710"/>
            <a:ext cx="5366944" cy="108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5D3A3D6-A1C7-4A84-0C92-2D580CCD9351}"/>
              </a:ext>
            </a:extLst>
          </p:cNvPr>
          <p:cNvSpPr txBox="1"/>
          <p:nvPr/>
        </p:nvSpPr>
        <p:spPr>
          <a:xfrm>
            <a:off x="7759793" y="3481741"/>
            <a:ext cx="2393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/hep-ph/0110280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F92410F-B1E5-150C-FC1B-E6E0DE8468D7}"/>
              </a:ext>
            </a:extLst>
          </p:cNvPr>
          <p:cNvSpPr txBox="1"/>
          <p:nvPr/>
        </p:nvSpPr>
        <p:spPr>
          <a:xfrm>
            <a:off x="7755211" y="54448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2305.00757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120A7BD-904F-FAE5-120D-F4D9811F5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" y="281748"/>
            <a:ext cx="4148610" cy="983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3FF070-246F-EB9C-B74F-690B3A046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44" y="4472982"/>
            <a:ext cx="5324257" cy="198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2B3E25B-3BD4-8D81-050A-B79609914D28}"/>
              </a:ext>
            </a:extLst>
          </p:cNvPr>
          <p:cNvSpPr txBox="1"/>
          <p:nvPr/>
        </p:nvSpPr>
        <p:spPr>
          <a:xfrm>
            <a:off x="7820528" y="5362501"/>
            <a:ext cx="1774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2207.08711</a:t>
            </a:r>
          </a:p>
        </p:txBody>
      </p:sp>
    </p:spTree>
    <p:extLst>
      <p:ext uri="{BB962C8B-B14F-4D97-AF65-F5344CB8AC3E}">
        <p14:creationId xmlns:p14="http://schemas.microsoft.com/office/powerpoint/2010/main" val="206777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46B34-4BEB-35AA-0AF4-BAF92D31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Firstly, physical picture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46E05-F209-D33B-1963-DD6A52424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68580"/>
          </a:xfrm>
        </p:spPr>
        <p:txBody>
          <a:bodyPr>
            <a:normAutofit/>
          </a:bodyPr>
          <a:lstStyle/>
          <a:p>
            <a:r>
              <a:rPr lang="en-US" altLang="zh-CN" dirty="0"/>
              <a:t>Why chromo-magnetic field </a:t>
            </a:r>
            <a:r>
              <a:rPr lang="en-US" altLang="zh-CN" sz="2800" b="1" dirty="0"/>
              <a:t>spontaneously </a:t>
            </a:r>
            <a:r>
              <a:rPr lang="en-US" altLang="zh-CN" dirty="0"/>
              <a:t>generated</a:t>
            </a:r>
          </a:p>
          <a:p>
            <a:r>
              <a:rPr lang="en-US" altLang="zh-CN" dirty="0"/>
              <a:t>Magnetic susceptibility: </a:t>
            </a:r>
            <a:r>
              <a:rPr lang="en-US" altLang="zh-CN" dirty="0" err="1"/>
              <a:t>paramagnetism</a:t>
            </a:r>
            <a:r>
              <a:rPr lang="en-US" altLang="zh-CN" dirty="0"/>
              <a:t> </a:t>
            </a:r>
            <a:r>
              <a:rPr lang="en-US" altLang="zh-CN" dirty="0" err="1"/>
              <a:t>v.s</a:t>
            </a:r>
            <a:r>
              <a:rPr lang="en-US" altLang="zh-CN" dirty="0"/>
              <a:t>. diamagnetism</a:t>
            </a:r>
          </a:p>
          <a:p>
            <a:r>
              <a:rPr lang="en-US" altLang="zh-CN" dirty="0"/>
              <a:t>Scalar, spinor, vector particle</a:t>
            </a:r>
          </a:p>
          <a:p>
            <a:r>
              <a:rPr lang="en-US" altLang="zh-CN" dirty="0"/>
              <a:t>Orbital </a:t>
            </a:r>
            <a:r>
              <a:rPr lang="en-US" altLang="zh-CN" dirty="0" err="1"/>
              <a:t>v.s</a:t>
            </a:r>
            <a:r>
              <a:rPr lang="en-US" altLang="zh-CN" dirty="0"/>
              <a:t>. Spin angular momentum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4DE3BC2-E973-53A8-AD5D-5BC8BECD3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35" y="3937770"/>
            <a:ext cx="3976717" cy="50482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2714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562D9-90EB-502E-6794-EB04C520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" y="119099"/>
            <a:ext cx="1233115" cy="698150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SU(2)</a:t>
            </a:r>
            <a:endParaRPr lang="zh-CN" altLang="en-US" sz="36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7820E7-2982-1A13-4045-FFFB8EDC4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9" r="23302" b="54382"/>
          <a:stretch/>
        </p:blipFill>
        <p:spPr>
          <a:xfrm>
            <a:off x="1634154" y="198319"/>
            <a:ext cx="1783720" cy="5961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F7ECCD-6C4F-5F1D-B9A4-36F296F8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1"/>
          <a:stretch/>
        </p:blipFill>
        <p:spPr>
          <a:xfrm>
            <a:off x="3736088" y="207338"/>
            <a:ext cx="4139679" cy="5543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F85284-DD93-BFC6-8E7A-819613520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0" y="906287"/>
            <a:ext cx="8353860" cy="3798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BE2F949-5EEB-99A8-E832-677C8F80F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4"/>
          <a:stretch/>
        </p:blipFill>
        <p:spPr>
          <a:xfrm>
            <a:off x="8776077" y="871074"/>
            <a:ext cx="2274373" cy="4131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B1C7A0F-E8B3-4159-8549-49EA5DC3F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/>
          <a:stretch/>
        </p:blipFill>
        <p:spPr>
          <a:xfrm>
            <a:off x="226840" y="3228296"/>
            <a:ext cx="6622146" cy="15094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958CD17-7B7C-C6D6-A76A-12DF4FD28B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4"/>
          <a:stretch/>
        </p:blipFill>
        <p:spPr>
          <a:xfrm>
            <a:off x="8776077" y="1469175"/>
            <a:ext cx="2151980" cy="56235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2AA9471-0324-6258-90D3-B4E681063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78" y="2011373"/>
            <a:ext cx="2378591" cy="51192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C69A664-282B-0EC6-37F7-DF9BB9C796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77" y="2523301"/>
            <a:ext cx="2863022" cy="83448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A5F1DB4-EFB6-2620-3F97-3C729886F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1" r="13125" b="76060"/>
          <a:stretch/>
        </p:blipFill>
        <p:spPr>
          <a:xfrm>
            <a:off x="6261356" y="5986926"/>
            <a:ext cx="4683318" cy="5119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86DF635-A860-7282-DB33-FA089CE148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0" b="46918"/>
          <a:stretch/>
        </p:blipFill>
        <p:spPr>
          <a:xfrm>
            <a:off x="226840" y="4867521"/>
            <a:ext cx="6824712" cy="56437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EB36DDE-7544-F1A2-CA53-402B88F53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t="55518"/>
          <a:stretch/>
        </p:blipFill>
        <p:spPr>
          <a:xfrm>
            <a:off x="226840" y="5567080"/>
            <a:ext cx="5703806" cy="9511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96CFEEF-B67A-FD4C-BD69-E02402B8D0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0" y="1469175"/>
            <a:ext cx="8260568" cy="1617829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779A776B-2BE3-A48E-4C45-CC2D42653C19}"/>
              </a:ext>
            </a:extLst>
          </p:cNvPr>
          <p:cNvSpPr/>
          <p:nvPr/>
        </p:nvSpPr>
        <p:spPr>
          <a:xfrm>
            <a:off x="1472282" y="1585639"/>
            <a:ext cx="1276185" cy="5683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FC22137-6954-C120-1B85-9104CC494D05}"/>
              </a:ext>
            </a:extLst>
          </p:cNvPr>
          <p:cNvSpPr/>
          <p:nvPr/>
        </p:nvSpPr>
        <p:spPr>
          <a:xfrm>
            <a:off x="5822481" y="1541988"/>
            <a:ext cx="2571412" cy="5683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0467F1B-5EE2-F8C5-2210-F6AEA2C7DF8A}"/>
              </a:ext>
            </a:extLst>
          </p:cNvPr>
          <p:cNvSpPr/>
          <p:nvPr/>
        </p:nvSpPr>
        <p:spPr>
          <a:xfrm>
            <a:off x="1108683" y="2052132"/>
            <a:ext cx="2571412" cy="5251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6DE52B4-62AF-20C6-A628-A204B7F669ED}"/>
              </a:ext>
            </a:extLst>
          </p:cNvPr>
          <p:cNvSpPr/>
          <p:nvPr/>
        </p:nvSpPr>
        <p:spPr>
          <a:xfrm>
            <a:off x="1261082" y="2602103"/>
            <a:ext cx="5725429" cy="4056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490FACFE-4C20-CFD5-BA5E-D95C6888ED6E}"/>
              </a:ext>
            </a:extLst>
          </p:cNvPr>
          <p:cNvSpPr/>
          <p:nvPr/>
        </p:nvSpPr>
        <p:spPr>
          <a:xfrm>
            <a:off x="1376183" y="3602143"/>
            <a:ext cx="5418814" cy="1135615"/>
          </a:xfrm>
          <a:prstGeom prst="roundRect">
            <a:avLst/>
          </a:prstGeom>
          <a:solidFill>
            <a:schemeClr val="bg2">
              <a:alpha val="4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DA42901-BB3F-5E49-5D54-9CF492B8A125}"/>
              </a:ext>
            </a:extLst>
          </p:cNvPr>
          <p:cNvSpPr txBox="1"/>
          <p:nvPr/>
        </p:nvSpPr>
        <p:spPr>
          <a:xfrm>
            <a:off x="7920288" y="4286181"/>
            <a:ext cx="3863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Kinetic term,</a:t>
            </a:r>
          </a:p>
          <a:p>
            <a:r>
              <a:rPr lang="en-US" altLang="zh-CN" dirty="0"/>
              <a:t>Interaction with background field</a:t>
            </a:r>
          </a:p>
          <a:p>
            <a:r>
              <a:rPr lang="en-US" altLang="zh-CN" dirty="0"/>
              <a:t>Gluon interaction(ignore in this work)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972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374CDAF-00F2-88A9-D095-57F90441760B}"/>
              </a:ext>
            </a:extLst>
          </p:cNvPr>
          <p:cNvSpPr txBox="1"/>
          <p:nvPr/>
        </p:nvSpPr>
        <p:spPr>
          <a:xfrm>
            <a:off x="168322" y="28809"/>
            <a:ext cx="516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Free charged gluon under chromo-magnetic field: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8F4D1D-6237-8D98-89CF-07163B6AE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54"/>
          <a:stretch/>
        </p:blipFill>
        <p:spPr>
          <a:xfrm>
            <a:off x="253420" y="346871"/>
            <a:ext cx="6834237" cy="20729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A697E7-A6F0-2ACB-C0FC-C5FE99E97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41985" r="26735" b="40548"/>
          <a:stretch/>
        </p:blipFill>
        <p:spPr>
          <a:xfrm>
            <a:off x="7891780" y="432099"/>
            <a:ext cx="3307309" cy="990724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F9666C63-23C4-77E3-60AE-21B653599BA6}"/>
              </a:ext>
            </a:extLst>
          </p:cNvPr>
          <p:cNvSpPr/>
          <p:nvPr/>
        </p:nvSpPr>
        <p:spPr>
          <a:xfrm>
            <a:off x="1411475" y="1675409"/>
            <a:ext cx="3852012" cy="64471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087239-D90B-1346-C088-CE7C6ACFCCFD}"/>
              </a:ext>
            </a:extLst>
          </p:cNvPr>
          <p:cNvSpPr txBox="1"/>
          <p:nvPr/>
        </p:nvSpPr>
        <p:spPr>
          <a:xfrm>
            <a:off x="237217" y="1813101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Good!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DC5732F-E88E-53F8-1044-1D1B216D2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80154" r="25044" b="2121"/>
          <a:stretch/>
        </p:blipFill>
        <p:spPr>
          <a:xfrm>
            <a:off x="237217" y="2829398"/>
            <a:ext cx="3598460" cy="10053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CD0E65-5741-A879-BB50-5BF229AAF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80" y="1393416"/>
            <a:ext cx="3900516" cy="51435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802DA16-CA6A-0685-2EBB-9DEC9788B8FA}"/>
              </a:ext>
            </a:extLst>
          </p:cNvPr>
          <p:cNvSpPr txBox="1"/>
          <p:nvPr/>
        </p:nvSpPr>
        <p:spPr>
          <a:xfrm>
            <a:off x="168322" y="2452788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Equation of motion: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18AD21-A74B-DAB1-3C72-0A0B2FB34EFA}"/>
              </a:ext>
            </a:extLst>
          </p:cNvPr>
          <p:cNvSpPr txBox="1"/>
          <p:nvPr/>
        </p:nvSpPr>
        <p:spPr>
          <a:xfrm>
            <a:off x="2435548" y="2449334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Opposite “color charge”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58AF05-080F-FDD5-870E-E79EA7818B39}"/>
              </a:ext>
            </a:extLst>
          </p:cNvPr>
          <p:cNvSpPr txBox="1"/>
          <p:nvPr/>
        </p:nvSpPr>
        <p:spPr>
          <a:xfrm>
            <a:off x="155330" y="3982074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Take W+ as an example: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592D983-FCEB-0B9E-4C28-4BD1B1534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2" y="4365903"/>
            <a:ext cx="4776822" cy="56197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598FD3F-046B-ECA5-6396-4C871D4C1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8" y="4906092"/>
            <a:ext cx="2924196" cy="53816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0AE8388-5A83-5031-5B5D-1F92BE976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9" y="5423173"/>
            <a:ext cx="5686467" cy="1223971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32ADDECB-5E28-ED9E-09C9-9E23B9840B27}"/>
              </a:ext>
            </a:extLst>
          </p:cNvPr>
          <p:cNvCxnSpPr/>
          <p:nvPr/>
        </p:nvCxnSpPr>
        <p:spPr>
          <a:xfrm>
            <a:off x="0" y="24475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>
            <a:extLst>
              <a:ext uri="{FF2B5EF4-FFF2-40B4-BE49-F238E27FC236}">
                <a16:creationId xmlns:a16="http://schemas.microsoft.com/office/drawing/2014/main" id="{26DB6AF1-A5FC-47C2-EE1E-61F93429D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85" y="2545114"/>
            <a:ext cx="4734532" cy="70011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1CF5D8A-6FDF-7326-00A5-CEC5372F4FDB}"/>
              </a:ext>
            </a:extLst>
          </p:cNvPr>
          <p:cNvSpPr txBox="1"/>
          <p:nvPr/>
        </p:nvSpPr>
        <p:spPr>
          <a:xfrm>
            <a:off x="5918579" y="271050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Define: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C5B5C57-1A00-2FE1-F096-75C6A7BEE0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85" y="3342839"/>
            <a:ext cx="4267231" cy="56674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F0FE462C-DCA7-D249-DE7B-F9E8E8D030D0}"/>
              </a:ext>
            </a:extLst>
          </p:cNvPr>
          <p:cNvSpPr txBox="1"/>
          <p:nvPr/>
        </p:nvSpPr>
        <p:spPr>
          <a:xfrm>
            <a:off x="6009588" y="3513279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Then: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36D9BB13-BBEA-9688-C3B7-FB7B78D3FD4F}"/>
              </a:ext>
            </a:extLst>
          </p:cNvPr>
          <p:cNvSpPr txBox="1"/>
          <p:nvPr/>
        </p:nvSpPr>
        <p:spPr>
          <a:xfrm>
            <a:off x="9594566" y="386642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Opposite spin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692FAAE-13C8-D4CD-5E52-2FA1BEFB9F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75" y="4317272"/>
            <a:ext cx="5442091" cy="171788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5323B260-5C2A-0CE0-7BD7-E1FB15E2EF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40" y="6116678"/>
            <a:ext cx="3976717" cy="50482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82E2E71B-C4B3-44F4-6599-2B790D5D089F}"/>
              </a:ext>
            </a:extLst>
          </p:cNvPr>
          <p:cNvSpPr txBox="1"/>
          <p:nvPr/>
        </p:nvSpPr>
        <p:spPr>
          <a:xfrm>
            <a:off x="10369779" y="6184426"/>
            <a:ext cx="1579278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LLL Unstable!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99346A89-F181-0A5D-1A6C-BDC48F12E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94" y="4331545"/>
            <a:ext cx="6660947" cy="133394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BFE13CB-E82B-FBA3-0D34-D4E74BC37268}"/>
              </a:ext>
            </a:extLst>
          </p:cNvPr>
          <p:cNvSpPr txBox="1"/>
          <p:nvPr/>
        </p:nvSpPr>
        <p:spPr>
          <a:xfrm>
            <a:off x="161777" y="230102"/>
            <a:ext cx="433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Vector particle under rotation</a:t>
            </a:r>
            <a:endParaRPr lang="zh-CN" altLang="en-US" sz="24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CB5469E-61B1-75EF-28EC-62CA7AB38DD7}"/>
              </a:ext>
            </a:extLst>
          </p:cNvPr>
          <p:cNvSpPr txBox="1"/>
          <p:nvPr/>
        </p:nvSpPr>
        <p:spPr>
          <a:xfrm>
            <a:off x="9394209" y="106486"/>
            <a:ext cx="262491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Reference:</a:t>
            </a:r>
          </a:p>
          <a:p>
            <a:r>
              <a:rPr lang="en-US" altLang="zh-CN" dirty="0" err="1"/>
              <a:t>Chernodub</a:t>
            </a:r>
            <a:r>
              <a:rPr lang="en-US" altLang="zh-CN" dirty="0"/>
              <a:t>:</a:t>
            </a:r>
            <a:r>
              <a:rPr lang="zh-CN" altLang="en-US" dirty="0"/>
              <a:t>1807.10705</a:t>
            </a:r>
            <a:endParaRPr lang="en-US" altLang="zh-CN" dirty="0"/>
          </a:p>
          <a:p>
            <a:r>
              <a:rPr lang="en-US" altLang="zh-CN" dirty="0"/>
              <a:t>Yin Jiang:2106.04851</a:t>
            </a:r>
          </a:p>
          <a:p>
            <a:r>
              <a:rPr lang="en-US" altLang="zh-CN" dirty="0"/>
              <a:t>XG Huang:2006.03591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8391FA4-990B-B6EE-B3AB-57B331EFB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67"/>
          <a:stretch/>
        </p:blipFill>
        <p:spPr>
          <a:xfrm>
            <a:off x="113558" y="2369640"/>
            <a:ext cx="6162720" cy="14200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9569BC-3A06-F1A9-6EDF-C20D037F3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7"/>
          <a:stretch/>
        </p:blipFill>
        <p:spPr>
          <a:xfrm>
            <a:off x="163285" y="701723"/>
            <a:ext cx="5381664" cy="6777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CFAA068-EC83-91AC-44E3-8C8C7F272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998" y="230102"/>
            <a:ext cx="2952109" cy="147226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370D18D-CFB3-BAE4-9FF6-E09C86865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 t="65585" r="9706"/>
          <a:stretch/>
        </p:blipFill>
        <p:spPr>
          <a:xfrm>
            <a:off x="163285" y="1306815"/>
            <a:ext cx="4457861" cy="6097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B04A3C-06C7-6BF8-EFC2-A7D7896E4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4" t="75912" r="15551"/>
          <a:stretch/>
        </p:blipFill>
        <p:spPr>
          <a:xfrm>
            <a:off x="119863" y="4027796"/>
            <a:ext cx="4544704" cy="6389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EC7A8C8-83BD-59A4-68CE-94CA96B467F2}"/>
              </a:ext>
            </a:extLst>
          </p:cNvPr>
          <p:cNvSpPr txBox="1"/>
          <p:nvPr/>
        </p:nvSpPr>
        <p:spPr>
          <a:xfrm>
            <a:off x="39583" y="4779925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The only effect of Rotation on spin-1 particle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6C46A05-A56B-F7BA-F8AC-CD1896D87EAA}"/>
              </a:ext>
            </a:extLst>
          </p:cNvPr>
          <p:cNvSpPr txBox="1"/>
          <p:nvPr/>
        </p:nvSpPr>
        <p:spPr>
          <a:xfrm>
            <a:off x="76442" y="204139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/>
              <a:t>EoM</a:t>
            </a:r>
            <a:endParaRPr lang="zh-CN" altLang="en-US" b="1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FD3069F-FE8A-AD45-1474-6A42409D9B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" y="5441637"/>
            <a:ext cx="6555858" cy="12224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BF8B6EC-084F-F11F-F47A-CB4AA1E2DD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98" y="1476991"/>
            <a:ext cx="2660115" cy="70361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B870D61-C6BD-5BC4-4CF3-8223EBDE87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50" y="2137616"/>
            <a:ext cx="5851851" cy="7749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FAD8A20-8FE5-6152-1DC8-AE4698805618}"/>
              </a:ext>
            </a:extLst>
          </p:cNvPr>
          <p:cNvSpPr txBox="1"/>
          <p:nvPr/>
        </p:nvSpPr>
        <p:spPr>
          <a:xfrm>
            <a:off x="8012542" y="170236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define</a:t>
            </a:r>
            <a:endParaRPr lang="zh-CN" altLang="en-US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6942504-2708-31E5-B43E-10C1E55EE1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13"/>
          <a:stretch/>
        </p:blipFill>
        <p:spPr>
          <a:xfrm>
            <a:off x="6312317" y="2999029"/>
            <a:ext cx="3400450" cy="660599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BBE6E331-93F5-1A83-B2D4-3D81078BB5B3}"/>
              </a:ext>
            </a:extLst>
          </p:cNvPr>
          <p:cNvSpPr txBox="1"/>
          <p:nvPr/>
        </p:nvSpPr>
        <p:spPr>
          <a:xfrm>
            <a:off x="9716242" y="3121366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Bessel function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5D3294C1-3824-5244-262C-360CF2A42B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0"/>
          <a:stretch/>
        </p:blipFill>
        <p:spPr>
          <a:xfrm>
            <a:off x="6314772" y="3592500"/>
            <a:ext cx="3400450" cy="593324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AB7A72F-1B93-A11A-1405-A8F40B500D2F}"/>
              </a:ext>
            </a:extLst>
          </p:cNvPr>
          <p:cNvSpPr txBox="1"/>
          <p:nvPr/>
        </p:nvSpPr>
        <p:spPr>
          <a:xfrm>
            <a:off x="9712767" y="3753438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Spin-up and spin-down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02CAE0D-0401-E755-7285-78912293E163}"/>
              </a:ext>
            </a:extLst>
          </p:cNvPr>
          <p:cNvSpPr txBox="1"/>
          <p:nvPr/>
        </p:nvSpPr>
        <p:spPr>
          <a:xfrm>
            <a:off x="7680549" y="5837991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 cylindrical coordinate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B038F56-CA74-4B5B-1A1F-D67984D5414A}"/>
              </a:ext>
            </a:extLst>
          </p:cNvPr>
          <p:cNvSpPr/>
          <p:nvPr/>
        </p:nvSpPr>
        <p:spPr>
          <a:xfrm>
            <a:off x="2330800" y="4122770"/>
            <a:ext cx="2290346" cy="40804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634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523</Words>
  <Application>Microsoft Office PowerPoint</Application>
  <PresentationFormat>宽屏</PresentationFormat>
  <Paragraphs>112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Curlz MT</vt:lpstr>
      <vt:lpstr>Office 主题​​</vt:lpstr>
      <vt:lpstr>Chiral Enhancement Induced by Rotating Gluon</vt:lpstr>
      <vt:lpstr>Rotation &amp; magnetic field</vt:lpstr>
      <vt:lpstr>PowerPoint 演示文稿</vt:lpstr>
      <vt:lpstr>PowerPoint 演示文稿</vt:lpstr>
      <vt:lpstr>PowerPoint 演示文稿</vt:lpstr>
      <vt:lpstr>Firstly, physical picture </vt:lpstr>
      <vt:lpstr>SU(2)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Future improvements</vt:lpstr>
      <vt:lpstr>Magnetic field: QCD v.s. QED</vt:lpstr>
      <vt:lpstr>Possible implications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坤 许</dc:creator>
  <cp:lastModifiedBy>坤 许</cp:lastModifiedBy>
  <cp:revision>76</cp:revision>
  <dcterms:created xsi:type="dcterms:W3CDTF">2024-11-29T09:38:04Z</dcterms:created>
  <dcterms:modified xsi:type="dcterms:W3CDTF">2024-12-13T05:05:24Z</dcterms:modified>
</cp:coreProperties>
</file>