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83" r:id="rId2"/>
    <p:sldId id="284" r:id="rId3"/>
    <p:sldId id="278" r:id="rId4"/>
    <p:sldId id="280" r:id="rId5"/>
    <p:sldId id="282" r:id="rId6"/>
    <p:sldId id="279" r:id="rId7"/>
    <p:sldId id="281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2808D8-3282-4FA3-BEB0-7CDF25925488}" type="datetimeFigureOut">
              <a:rPr lang="zh-CN" altLang="en-US" smtClean="0"/>
              <a:t>2024/12/17</a:t>
            </a:fld>
            <a:endParaRPr lang="zh-CN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2E85A1-3057-4626-ABEF-B433CB80BD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440562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5C1AE6-1851-9DC8-3282-1D781BA07E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223546-F562-A5E3-6814-0D01789418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2D9506-DC44-0912-DF97-6571FFC08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6AF2-1CD7-4F59-B5AC-E1AE4BB15903}" type="datetimeFigureOut">
              <a:rPr lang="zh-CN" altLang="en-US" smtClean="0"/>
              <a:t>2024/12/17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1E23B1-85E2-7727-566B-4F852B940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1575AA-0256-A42C-D3AF-50CE3D1AE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3A5DB-2E63-4B81-830D-5D088928D30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97102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3E186-9BE2-11DF-29BD-90CFA9DBD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28D4A6-C121-6793-C3E8-22ABD0F244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D6F67B-ED22-D741-2EA3-B4B427E3C2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6AF2-1CD7-4F59-B5AC-E1AE4BB15903}" type="datetimeFigureOut">
              <a:rPr lang="zh-CN" altLang="en-US" smtClean="0"/>
              <a:t>2024/12/17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266027-2915-B9E5-F812-86540C403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9B0A60-D090-CA2D-BEF7-045225F2F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3A5DB-2E63-4B81-830D-5D088928D30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4737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E4FEA71-8DAC-2353-AFFA-A28D24AF7B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2E23BF-8DCF-5201-654A-9F18D93351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0BE7B1-17B4-ADA7-436C-A6B597595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6AF2-1CD7-4F59-B5AC-E1AE4BB15903}" type="datetimeFigureOut">
              <a:rPr lang="zh-CN" altLang="en-US" smtClean="0"/>
              <a:t>2024/12/17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06996D-D80F-B772-426E-360E821C2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2D39BD-D301-5699-195B-8D8A786FD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3A5DB-2E63-4B81-830D-5D088928D30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74230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6EB06-D9CE-7E8D-8B61-545267935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43D888-D68E-ECB0-F35D-2AE74537D7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B3C2FD-DDE8-3115-3D7E-B176CF88FF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6AF2-1CD7-4F59-B5AC-E1AE4BB15903}" type="datetimeFigureOut">
              <a:rPr lang="zh-CN" altLang="en-US" smtClean="0"/>
              <a:t>2024/12/17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191FCF-E15D-7951-D373-C97FF98BA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813F82-D4FA-82C9-772D-CFE2CB01F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3A5DB-2E63-4B81-830D-5D088928D30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90184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643503-3509-8B03-C3BA-99AA7ECC5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2851FB-E01C-9A3D-6E6B-4C0EEA914D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CEA391-8EBE-C8EF-875D-22DF5338F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6AF2-1CD7-4F59-B5AC-E1AE4BB15903}" type="datetimeFigureOut">
              <a:rPr lang="zh-CN" altLang="en-US" smtClean="0"/>
              <a:t>2024/12/17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7ADFA7-8B9E-21FA-0A82-684E345CB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6E7375-3BAE-F3C2-8425-02305A6CD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3A5DB-2E63-4B81-830D-5D088928D30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68464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A4583B-2E55-A00A-AE20-88F422820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1614D5-DB5E-96BD-3F28-66BC031D6D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8C0997-802B-5939-2E90-5E008BFDE9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A761E5-022C-5FA3-7947-78D230504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6AF2-1CD7-4F59-B5AC-E1AE4BB15903}" type="datetimeFigureOut">
              <a:rPr lang="zh-CN" altLang="en-US" smtClean="0"/>
              <a:t>2024/12/17</a:t>
            </a:fld>
            <a:endParaRPr lang="zh-CN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716699-6A7D-A867-6729-53E2A4EE4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88DA49-EEDF-33D3-5AEB-907E02EC9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3A5DB-2E63-4B81-830D-5D088928D30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031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239003-728F-0B1A-E1AE-868504ABB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3577E2-D531-848E-4B93-09EBE0540A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073D78-65B3-0295-7812-50366DE302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336368-8A6E-2AE3-0863-D7A7B1D9E1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63D6CC2-DF6C-0FAC-BAE2-6D15A86444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5EEA20E-4091-541A-1DD7-1BD8E0E24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6AF2-1CD7-4F59-B5AC-E1AE4BB15903}" type="datetimeFigureOut">
              <a:rPr lang="zh-CN" altLang="en-US" smtClean="0"/>
              <a:t>2024/12/17</a:t>
            </a:fld>
            <a:endParaRPr lang="zh-CN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D96A7E4-4B69-6728-8B8D-7222AD4FC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C07F24-A832-57B9-5449-CB0BD8228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3A5DB-2E63-4B81-830D-5D088928D30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64882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2EAEE3-CF72-47BB-3A73-B5262F740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8DA233-E2DF-F475-94A5-E86998C22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6AF2-1CD7-4F59-B5AC-E1AE4BB15903}" type="datetimeFigureOut">
              <a:rPr lang="zh-CN" altLang="en-US" smtClean="0"/>
              <a:t>2024/12/17</a:t>
            </a:fld>
            <a:endParaRPr lang="zh-CN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010EB3-7A37-5572-2366-868DB5E72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E655AA-55DA-B754-2371-F62DE10C1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3A5DB-2E63-4B81-830D-5D088928D30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22808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D26B7DC-92E1-4C04-C3FB-58B9AB670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6AF2-1CD7-4F59-B5AC-E1AE4BB15903}" type="datetimeFigureOut">
              <a:rPr lang="zh-CN" altLang="en-US" smtClean="0"/>
              <a:t>2024/12/17</a:t>
            </a:fld>
            <a:endParaRPr lang="zh-CN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90202C-1EC4-A5AB-668D-87A1482D4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579C3B-B129-74CB-1EF1-8147E3CB0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3A5DB-2E63-4B81-830D-5D088928D30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68730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1DBE6-6A37-84E6-6824-54548F33C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C36D39-512D-75FB-B3C0-D40D0D7F30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A73C9D-8061-A0CF-7FBB-592142B259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9A182C-0569-4E26-5C1F-FBC9068660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6AF2-1CD7-4F59-B5AC-E1AE4BB15903}" type="datetimeFigureOut">
              <a:rPr lang="zh-CN" altLang="en-US" smtClean="0"/>
              <a:t>2024/12/17</a:t>
            </a:fld>
            <a:endParaRPr lang="zh-CN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13DD0E-5EF6-844D-73D3-B5BE9883D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085973-2D20-4666-3240-B141018DD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3A5DB-2E63-4B81-830D-5D088928D30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76695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17D961-636C-CE50-2311-CED8C670F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CF275ED-66FB-1C8B-132F-6272F9DE32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21E9CD-1977-864A-C6DE-E1A9BC926E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9075FF-800F-C04D-00B3-ECE6FC6AD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6AF2-1CD7-4F59-B5AC-E1AE4BB15903}" type="datetimeFigureOut">
              <a:rPr lang="zh-CN" altLang="en-US" smtClean="0"/>
              <a:t>2024/12/17</a:t>
            </a:fld>
            <a:endParaRPr lang="zh-CN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789AD7-E194-5B25-8C42-BA76AACE1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4347D4-7659-E047-1B61-DFB6D3189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3A5DB-2E63-4B81-830D-5D088928D30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63807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0AE4CCA-D116-AE9D-3A05-0B43DCBD77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B7D9CE-24D9-A74D-D90F-EEFBD6ED74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2B2C6C-2371-DEAE-368B-AE5727D993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7E06AF2-1CD7-4F59-B5AC-E1AE4BB15903}" type="datetimeFigureOut">
              <a:rPr lang="zh-CN" altLang="en-US" smtClean="0"/>
              <a:t>2024/12/17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66ABB9-D6F7-41A4-DB42-264EE09255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F09ABF-DA79-107F-2AE5-63526483E7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7C3A5DB-2E63-4B81-830D-5D088928D30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9755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4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0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9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0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image" Target="../media/image12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4">
            <a:extLst>
              <a:ext uri="{FF2B5EF4-FFF2-40B4-BE49-F238E27FC236}">
                <a16:creationId xmlns:a16="http://schemas.microsoft.com/office/drawing/2014/main" id="{7D4699EF-8F95-A47A-38B6-02C51899A0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946" y="1233527"/>
            <a:ext cx="10130108" cy="511853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BFDF428-011F-64B3-0A80-5DA90D846A36}"/>
              </a:ext>
            </a:extLst>
          </p:cNvPr>
          <p:cNvSpPr txBox="1"/>
          <p:nvPr/>
        </p:nvSpPr>
        <p:spPr>
          <a:xfrm>
            <a:off x="3647768" y="410809"/>
            <a:ext cx="4896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 err="1"/>
              <a:t>LumiCal</a:t>
            </a:r>
            <a:r>
              <a:rPr lang="en-US" altLang="zh-CN" sz="2400" dirty="0"/>
              <a:t> </a:t>
            </a:r>
            <a:r>
              <a:rPr lang="zh-CN" altLang="en-US" sz="2400" dirty="0"/>
              <a:t>硅片设计 （</a:t>
            </a:r>
            <a:r>
              <a:rPr lang="en-US" altLang="zh-CN" sz="2400" dirty="0"/>
              <a:t>by </a:t>
            </a:r>
            <a:r>
              <a:rPr lang="zh-CN" altLang="en-US" sz="2400" dirty="0"/>
              <a:t>何龙岩）</a:t>
            </a:r>
          </a:p>
        </p:txBody>
      </p:sp>
    </p:spTree>
    <p:extLst>
      <p:ext uri="{BB962C8B-B14F-4D97-AF65-F5344CB8AC3E}">
        <p14:creationId xmlns:p14="http://schemas.microsoft.com/office/powerpoint/2010/main" val="725736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DAE04BD-CECC-0E02-EF05-F214D95D6DCF}"/>
              </a:ext>
            </a:extLst>
          </p:cNvPr>
          <p:cNvSpPr txBox="1"/>
          <p:nvPr/>
        </p:nvSpPr>
        <p:spPr>
          <a:xfrm>
            <a:off x="3647768" y="410809"/>
            <a:ext cx="4896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 err="1"/>
              <a:t>LumiCal</a:t>
            </a:r>
            <a:r>
              <a:rPr lang="en-US" altLang="zh-CN" sz="2400" dirty="0"/>
              <a:t> </a:t>
            </a:r>
            <a:r>
              <a:rPr lang="zh-CN" altLang="en-US" sz="2400" dirty="0"/>
              <a:t>硅片击中率计算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7C4AEB4-2AA0-1EF2-B175-C6B3968DAB07}"/>
              </a:ext>
            </a:extLst>
          </p:cNvPr>
          <p:cNvSpPr txBox="1"/>
          <p:nvPr/>
        </p:nvSpPr>
        <p:spPr>
          <a:xfrm>
            <a:off x="1199535" y="916546"/>
            <a:ext cx="9792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/>
              <a:t>虚线为 </a:t>
            </a:r>
            <a:r>
              <a:rPr lang="en-US" altLang="zh-CN" dirty="0"/>
              <a:t>90 % </a:t>
            </a:r>
            <a:r>
              <a:rPr lang="zh-CN" altLang="en-US" dirty="0"/>
              <a:t>击中范围，在 </a:t>
            </a:r>
            <a:r>
              <a:rPr lang="en-US" altLang="zh-CN" dirty="0"/>
              <a:t>Si 2 </a:t>
            </a:r>
            <a:r>
              <a:rPr lang="zh-CN" altLang="en-US" dirty="0"/>
              <a:t>中</a:t>
            </a:r>
            <a:r>
              <a:rPr lang="zh-CN" altLang="en-US" dirty="0">
                <a:solidFill>
                  <a:srgbClr val="C00000"/>
                </a:solidFill>
              </a:rPr>
              <a:t>不计算</a:t>
            </a:r>
            <a:r>
              <a:rPr lang="zh-CN" altLang="en-US" dirty="0"/>
              <a:t>未击中第一片硅片的粒子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7E45EF7-1DB0-DE24-37DE-A39D6DB32B08}"/>
              </a:ext>
            </a:extLst>
          </p:cNvPr>
          <p:cNvSpPr txBox="1"/>
          <p:nvPr/>
        </p:nvSpPr>
        <p:spPr>
          <a:xfrm>
            <a:off x="3232338" y="1697563"/>
            <a:ext cx="14650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dirty="0"/>
              <a:t>Si 1</a:t>
            </a:r>
            <a:endParaRPr lang="zh-CN" altLang="en-US" sz="2800" dirty="0"/>
          </a:p>
        </p:txBody>
      </p:sp>
      <p:pic>
        <p:nvPicPr>
          <p:cNvPr id="6" name="Picture 5" descr="A diagram of a circle&#10;&#10;Description automatically generated">
            <a:extLst>
              <a:ext uri="{FF2B5EF4-FFF2-40B4-BE49-F238E27FC236}">
                <a16:creationId xmlns:a16="http://schemas.microsoft.com/office/drawing/2014/main" id="{FEE63217-288E-2554-57B4-EFF21945E2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99" y="2074069"/>
            <a:ext cx="4262315" cy="3600000"/>
          </a:xfrm>
          <a:prstGeom prst="rect">
            <a:avLst/>
          </a:prstGeom>
        </p:spPr>
      </p:pic>
      <p:pic>
        <p:nvPicPr>
          <p:cNvPr id="7" name="Picture 6" descr="A diagram of a circle&#10;&#10;Description automatically generated">
            <a:extLst>
              <a:ext uri="{FF2B5EF4-FFF2-40B4-BE49-F238E27FC236}">
                <a16:creationId xmlns:a16="http://schemas.microsoft.com/office/drawing/2014/main" id="{618CD83E-3567-6AEC-8290-BEBDEF2AC4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3684" y="2110967"/>
            <a:ext cx="4262315" cy="36000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268E928-2A37-A203-297A-C6B1C04426BD}"/>
                  </a:ext>
                </a:extLst>
              </p:cNvPr>
              <p:cNvSpPr txBox="1"/>
              <p:nvPr/>
            </p:nvSpPr>
            <p:spPr>
              <a:xfrm>
                <a:off x="1413370" y="5747865"/>
                <a:ext cx="4682629" cy="3929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CN" altLang="en-US" dirty="0"/>
                  <a:t>中心 </a:t>
                </a:r>
                <a14:m>
                  <m:oMath xmlns:m="http://schemas.openxmlformats.org/officeDocument/2006/math"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=560×</m:t>
                    </m:r>
                    <m:func>
                      <m:funcPr>
                        <m:ctrlPr>
                          <a:rPr lang="en-US" altLang="zh-CN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zh-CN" sz="20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US" altLang="zh-CN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16.5 </m:t>
                        </m:r>
                        <m:r>
                          <a:rPr lang="en-US" altLang="zh-CN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𝑚𝑟𝑎𝑑</m:t>
                        </m:r>
                      </m:e>
                    </m:func>
                    <m:r>
                      <a:rPr lang="en-US" altLang="zh-CN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≈9.241</m:t>
                    </m:r>
                  </m:oMath>
                </a14:m>
                <a:r>
                  <a:rPr lang="en-US" altLang="zh-CN" dirty="0"/>
                  <a:t> </a:t>
                </a:r>
                <a:endParaRPr lang="zh-CN" altLang="en-US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268E928-2A37-A203-297A-C6B1C04426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3370" y="5747865"/>
                <a:ext cx="4682629" cy="392993"/>
              </a:xfrm>
              <a:prstGeom prst="rect">
                <a:avLst/>
              </a:prstGeom>
              <a:blipFill>
                <a:blip r:embed="rId4"/>
                <a:stretch>
                  <a:fillRect t="-3125" b="-2500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3A50DE0-C3EB-4AF1-FB5B-0C73D20DCD21}"/>
                  </a:ext>
                </a:extLst>
              </p:cNvPr>
              <p:cNvSpPr txBox="1"/>
              <p:nvPr/>
            </p:nvSpPr>
            <p:spPr>
              <a:xfrm>
                <a:off x="6095999" y="5747865"/>
                <a:ext cx="4682629" cy="3929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CN" altLang="en-US" dirty="0"/>
                  <a:t>中心 </a:t>
                </a:r>
                <a14:m>
                  <m:oMath xmlns:m="http://schemas.openxmlformats.org/officeDocument/2006/math"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=640×</m:t>
                    </m:r>
                    <m:func>
                      <m:funcPr>
                        <m:ctrlPr>
                          <a:rPr lang="en-US" altLang="zh-CN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zh-CN" sz="20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US" altLang="zh-CN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16.5 </m:t>
                        </m:r>
                        <m:r>
                          <a:rPr lang="en-US" altLang="zh-CN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𝑚𝑟𝑎𝑑</m:t>
                        </m:r>
                      </m:e>
                    </m:func>
                    <m:r>
                      <a:rPr lang="en-US" altLang="zh-CN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≈10.561</m:t>
                    </m:r>
                  </m:oMath>
                </a14:m>
                <a:r>
                  <a:rPr lang="en-US" altLang="zh-CN" dirty="0"/>
                  <a:t> </a:t>
                </a:r>
                <a:endParaRPr lang="zh-CN" altLang="en-US" dirty="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3A50DE0-C3EB-4AF1-FB5B-0C73D20DCD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5999" y="5747865"/>
                <a:ext cx="4682629" cy="392993"/>
              </a:xfrm>
              <a:prstGeom prst="rect">
                <a:avLst/>
              </a:prstGeom>
              <a:blipFill>
                <a:blip r:embed="rId5"/>
                <a:stretch>
                  <a:fillRect t="-3125" b="-2500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61057180-44D4-3678-80CA-D1A0D85D8D35}"/>
              </a:ext>
            </a:extLst>
          </p:cNvPr>
          <p:cNvSpPr txBox="1"/>
          <p:nvPr/>
        </p:nvSpPr>
        <p:spPr>
          <a:xfrm>
            <a:off x="7494653" y="1697563"/>
            <a:ext cx="14650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dirty="0"/>
              <a:t>Si 2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338675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030AA33-93E2-FE63-F7C7-4A888EDEAEDE}"/>
              </a:ext>
            </a:extLst>
          </p:cNvPr>
          <p:cNvSpPr txBox="1"/>
          <p:nvPr/>
        </p:nvSpPr>
        <p:spPr>
          <a:xfrm>
            <a:off x="3824748" y="216309"/>
            <a:ext cx="45425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dirty="0"/>
              <a:t>DIAG36</a:t>
            </a:r>
            <a:endParaRPr lang="zh-CN" altLang="en-US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A9203D7-D36E-409C-CC75-8C95102C727B}"/>
              </a:ext>
            </a:extLst>
          </p:cNvPr>
          <p:cNvSpPr txBox="1"/>
          <p:nvPr/>
        </p:nvSpPr>
        <p:spPr>
          <a:xfrm>
            <a:off x="4277029" y="3321913"/>
            <a:ext cx="36379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Muon </a:t>
            </a:r>
            <a:r>
              <a:rPr lang="zh-CN" altLang="en-US" dirty="0"/>
              <a:t>事例数随</a:t>
            </a:r>
            <a:r>
              <a:rPr lang="en-US" altLang="zh-CN" dirty="0"/>
              <a:t> </a:t>
            </a:r>
            <a:r>
              <a:rPr lang="en-US" altLang="zh-CN" dirty="0" err="1"/>
              <a:t>CosTheta</a:t>
            </a:r>
            <a:r>
              <a:rPr lang="en-US" altLang="zh-CN" dirty="0"/>
              <a:t> </a:t>
            </a:r>
            <a:r>
              <a:rPr lang="zh-CN" altLang="en-US" dirty="0"/>
              <a:t>的分布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55336D1-136D-3733-92B2-1A21D6374ECE}"/>
                  </a:ext>
                </a:extLst>
              </p:cNvPr>
              <p:cNvSpPr txBox="1"/>
              <p:nvPr/>
            </p:nvSpPr>
            <p:spPr>
              <a:xfrm>
                <a:off x="6402548" y="722040"/>
                <a:ext cx="5455156" cy="21267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zh-CN" altLang="en-US" dirty="0"/>
                  <a:t>共</a:t>
                </a:r>
                <a:r>
                  <a:rPr lang="en-US" altLang="zh-CN" dirty="0"/>
                  <a:t> 200000 Muon     </a:t>
                </a:r>
                <a:r>
                  <a:rPr lang="zh-CN" altLang="en-US" dirty="0"/>
                  <a:t>总截面 </a:t>
                </a:r>
                <a:r>
                  <a:rPr lang="en-US" altLang="zh-CN" dirty="0"/>
                  <a:t>278.114 </a:t>
                </a:r>
                <a:r>
                  <a:rPr lang="en-US" altLang="zh-CN" dirty="0" err="1"/>
                  <a:t>nb</a:t>
                </a:r>
                <a:endParaRPr lang="en-US" altLang="zh-CN" dirty="0"/>
              </a:p>
              <a:p>
                <a:pPr>
                  <a:lnSpc>
                    <a:spcPct val="150000"/>
                  </a:lnSpc>
                </a:pPr>
                <a:r>
                  <a:rPr lang="en-US" altLang="zh-CN" dirty="0"/>
                  <a:t>Muon </a:t>
                </a:r>
                <a:r>
                  <a:rPr lang="en-US" altLang="zh-CN" dirty="0" err="1"/>
                  <a:t>CosTheta</a:t>
                </a:r>
                <a:r>
                  <a:rPr lang="en-US" altLang="zh-CN" dirty="0"/>
                  <a:t> </a:t>
                </a:r>
                <a:r>
                  <a:rPr lang="zh-CN" altLang="en-US" dirty="0"/>
                  <a:t>事例数积分</a:t>
                </a:r>
                <a:r>
                  <a:rPr lang="en-US" altLang="zh-CN" dirty="0"/>
                  <a:t>:</a:t>
                </a: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altLang="zh-CN" i="1" dirty="0" smtClean="0">
                        <a:latin typeface="Cambria Math" panose="02040503050406030204" pitchFamily="18" charset="0"/>
                      </a:rPr>
                      <m:t>0.99&lt;</m:t>
                    </m:r>
                    <m:func>
                      <m:funcPr>
                        <m:ctrlP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zh-CN" b="0" i="0" dirty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US" altLang="zh-CN" i="1" dirty="0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altLang="zh-CN" dirty="0"/>
                  <a:t>               58065 Muon</a:t>
                </a: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altLang="zh-CN" i="1" dirty="0" smtClean="0">
                        <a:latin typeface="Cambria Math" panose="02040503050406030204" pitchFamily="18" charset="0"/>
                      </a:rPr>
                      <m:t>0.99&lt;</m:t>
                    </m:r>
                    <m:func>
                      <m:funcPr>
                        <m:ctrlP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zh-CN" b="0" i="0" dirty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US" altLang="zh-CN" i="1" dirty="0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0.99976</m:t>
                    </m:r>
                  </m:oMath>
                </a14:m>
                <a:r>
                  <a:rPr lang="zh-CN" altLang="en-US" dirty="0"/>
                  <a:t>    </a:t>
                </a:r>
                <a:r>
                  <a:rPr lang="en-US" altLang="zh-CN" dirty="0"/>
                  <a:t>31000 Muon    43.108 </a:t>
                </a:r>
                <a:r>
                  <a:rPr lang="en-US" altLang="zh-CN" dirty="0" err="1"/>
                  <a:t>nb</a:t>
                </a:r>
                <a:endParaRPr lang="en-US" altLang="zh-CN" dirty="0"/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altLang="zh-CN" i="1" dirty="0" smtClean="0">
                        <a:latin typeface="Cambria Math" panose="02040503050406030204" pitchFamily="18" charset="0"/>
                      </a:rPr>
                      <m:t>0.99&lt;</m:t>
                    </m:r>
                    <m:func>
                      <m:funcPr>
                        <m:ctrlP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zh-CN" b="0" i="0" dirty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US" altLang="zh-CN" i="1" dirty="0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0.99992</m:t>
                    </m:r>
                  </m:oMath>
                </a14:m>
                <a:r>
                  <a:rPr lang="zh-CN" altLang="en-US" dirty="0"/>
                  <a:t>    </a:t>
                </a:r>
                <a:r>
                  <a:rPr lang="en-US" altLang="zh-CN" dirty="0"/>
                  <a:t>38271 Muon    53.219 </a:t>
                </a:r>
                <a:r>
                  <a:rPr lang="en-US" altLang="zh-CN" dirty="0" err="1"/>
                  <a:t>nb</a:t>
                </a:r>
                <a:endParaRPr lang="en-US" altLang="zh-CN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55336D1-136D-3733-92B2-1A21D6374E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2548" y="722040"/>
                <a:ext cx="5455156" cy="2126736"/>
              </a:xfrm>
              <a:prstGeom prst="rect">
                <a:avLst/>
              </a:prstGeom>
              <a:blipFill>
                <a:blip r:embed="rId3"/>
                <a:stretch>
                  <a:fillRect l="-894" b="-372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1" name="Group 20">
            <a:extLst>
              <a:ext uri="{FF2B5EF4-FFF2-40B4-BE49-F238E27FC236}">
                <a16:creationId xmlns:a16="http://schemas.microsoft.com/office/drawing/2014/main" id="{7B075731-CF62-0D2A-CD86-55168F5BD5B1}"/>
              </a:ext>
            </a:extLst>
          </p:cNvPr>
          <p:cNvGrpSpPr/>
          <p:nvPr/>
        </p:nvGrpSpPr>
        <p:grpSpPr>
          <a:xfrm>
            <a:off x="2088166" y="3691245"/>
            <a:ext cx="8015664" cy="2880000"/>
            <a:chOff x="573999" y="3514144"/>
            <a:chExt cx="8015664" cy="2880000"/>
          </a:xfrm>
        </p:grpSpPr>
        <p:pic>
          <p:nvPicPr>
            <p:cNvPr id="18" name="Picture 17" descr="A graph of a function&#10;&#10;Description automatically generated">
              <a:extLst>
                <a:ext uri="{FF2B5EF4-FFF2-40B4-BE49-F238E27FC236}">
                  <a16:creationId xmlns:a16="http://schemas.microsoft.com/office/drawing/2014/main" id="{33AF9093-61AD-047A-EC32-EA678282C2E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3999" y="3514144"/>
              <a:ext cx="4007832" cy="2880000"/>
            </a:xfrm>
            <a:prstGeom prst="rect">
              <a:avLst/>
            </a:prstGeom>
          </p:spPr>
        </p:pic>
        <p:pic>
          <p:nvPicPr>
            <p:cNvPr id="20" name="Picture 19" descr="A graph with numbers and lines&#10;&#10;Description automatically generated">
              <a:extLst>
                <a:ext uri="{FF2B5EF4-FFF2-40B4-BE49-F238E27FC236}">
                  <a16:creationId xmlns:a16="http://schemas.microsoft.com/office/drawing/2014/main" id="{AF8CE1D7-416E-3968-DB5E-4FB25ECD3BF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81831" y="3514144"/>
              <a:ext cx="4007832" cy="2880000"/>
            </a:xfrm>
            <a:prstGeom prst="rect">
              <a:avLst/>
            </a:prstGeom>
          </p:spPr>
        </p:pic>
      </p:grpSp>
      <p:pic>
        <p:nvPicPr>
          <p:cNvPr id="22" name="Picture 21">
            <a:extLst>
              <a:ext uri="{FF2B5EF4-FFF2-40B4-BE49-F238E27FC236}">
                <a16:creationId xmlns:a16="http://schemas.microsoft.com/office/drawing/2014/main" id="{88EDE595-5567-F32B-C17A-8490428CA081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 r="74637" b="67150"/>
          <a:stretch/>
        </p:blipFill>
        <p:spPr>
          <a:xfrm>
            <a:off x="4092082" y="1785408"/>
            <a:ext cx="1697372" cy="1217641"/>
          </a:xfrm>
          <a:prstGeom prst="rect">
            <a:avLst/>
          </a:prstGeom>
        </p:spPr>
      </p:pic>
      <p:sp>
        <p:nvSpPr>
          <p:cNvPr id="23" name="Right Brace 22">
            <a:extLst>
              <a:ext uri="{FF2B5EF4-FFF2-40B4-BE49-F238E27FC236}">
                <a16:creationId xmlns:a16="http://schemas.microsoft.com/office/drawing/2014/main" id="{040BDF4D-65CE-0143-5D3C-102726BEFE09}"/>
              </a:ext>
            </a:extLst>
          </p:cNvPr>
          <p:cNvSpPr/>
          <p:nvPr/>
        </p:nvSpPr>
        <p:spPr>
          <a:xfrm>
            <a:off x="5708994" y="2177918"/>
            <a:ext cx="160920" cy="432619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35E238C-CB7C-24A2-C558-CABE043A3256}"/>
                  </a:ext>
                </a:extLst>
              </p:cNvPr>
              <p:cNvSpPr txBox="1"/>
              <p:nvPr/>
            </p:nvSpPr>
            <p:spPr>
              <a:xfrm>
                <a:off x="1" y="847205"/>
                <a:ext cx="4007832" cy="10208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→</m:t>
                      </m:r>
                      <m:sSup>
                        <m:sSupPr>
                          <m:ctrlPr>
                            <a:rPr lang="en-US" altLang="zh-CN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zh-CN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r>
                        <a:rPr lang="en-US" altLang="zh-CN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altLang="zh-CN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zh-CN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en-US" altLang="zh-CN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altLang="zh-CN" sz="20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  <m:sup>
                          <m:r>
                            <a:rPr lang="en-US" altLang="zh-CN" sz="20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r>
                        <a:rPr lang="en-US" altLang="zh-CN" sz="20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altLang="zh-CN" sz="20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  <m:sup>
                          <m:r>
                            <a:rPr lang="en-US" altLang="zh-CN" sz="20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en-US" altLang="zh-CN" sz="2000" i="1" dirty="0">
                  <a:latin typeface="Cambria Math" panose="02040503050406030204" pitchFamily="18" charset="0"/>
                </a:endParaRPr>
              </a:p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altLang="zh-CN" sz="20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m:rPr>
                              <m:sty m:val="p"/>
                            </m:rPr>
                            <a:rPr lang="en-US" altLang="zh-CN" sz="2000" i="1">
                              <a:latin typeface="Cambria Math" panose="02040503050406030204" pitchFamily="18" charset="0"/>
                            </a:rPr>
                            <m:t>s</m:t>
                          </m:r>
                        </m:e>
                      </m:rad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=240 </m:t>
                      </m:r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𝐺𝑒𝑉</m:t>
                      </m:r>
                    </m:oMath>
                  </m:oMathPara>
                </a14:m>
                <a:endParaRPr lang="en-US" altLang="zh-CN" sz="20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35E238C-CB7C-24A2-C558-CABE043A32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847205"/>
                <a:ext cx="4007832" cy="102085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4EEF6B20-8699-3C1B-000A-95FBC2A14898}"/>
              </a:ext>
            </a:extLst>
          </p:cNvPr>
          <p:cNvSpPr txBox="1"/>
          <p:nvPr/>
        </p:nvSpPr>
        <p:spPr>
          <a:xfrm>
            <a:off x="9130126" y="2900678"/>
            <a:ext cx="13076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(</a:t>
            </a:r>
            <a:r>
              <a:rPr lang="zh-CN" altLang="en-US" dirty="0"/>
              <a:t>单侧事例</a:t>
            </a:r>
            <a:r>
              <a:rPr lang="en-US" altLang="zh-CN" dirty="0"/>
              <a:t>)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73305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63E697-784C-8108-94C8-F7E5CE28F7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157CC02-B6F5-0862-3EB7-2DB4E940EECD}"/>
              </a:ext>
            </a:extLst>
          </p:cNvPr>
          <p:cNvSpPr txBox="1"/>
          <p:nvPr/>
        </p:nvSpPr>
        <p:spPr>
          <a:xfrm>
            <a:off x="3824748" y="216309"/>
            <a:ext cx="45425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dirty="0"/>
              <a:t>DIAG36</a:t>
            </a:r>
            <a:endParaRPr lang="zh-CN" altLang="en-US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3E33AF1-C28A-2B59-E9FF-9E3B1F52A00D}"/>
              </a:ext>
            </a:extLst>
          </p:cNvPr>
          <p:cNvSpPr txBox="1"/>
          <p:nvPr/>
        </p:nvSpPr>
        <p:spPr>
          <a:xfrm>
            <a:off x="4277029" y="3321913"/>
            <a:ext cx="36379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Muon </a:t>
            </a:r>
            <a:r>
              <a:rPr lang="zh-CN" altLang="en-US" dirty="0"/>
              <a:t>事例数随</a:t>
            </a:r>
            <a:r>
              <a:rPr lang="en-US" altLang="zh-CN" dirty="0"/>
              <a:t> Theta </a:t>
            </a:r>
            <a:r>
              <a:rPr lang="zh-CN" altLang="en-US" dirty="0"/>
              <a:t>的分布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7E10EEA-D17F-6E47-CE13-AD92994FA77B}"/>
                  </a:ext>
                </a:extLst>
              </p:cNvPr>
              <p:cNvSpPr txBox="1"/>
              <p:nvPr/>
            </p:nvSpPr>
            <p:spPr>
              <a:xfrm>
                <a:off x="6402548" y="722040"/>
                <a:ext cx="5455156" cy="17112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zh-CN" altLang="en-US" dirty="0"/>
                  <a:t>共</a:t>
                </a:r>
                <a:r>
                  <a:rPr lang="en-US" altLang="zh-CN" dirty="0"/>
                  <a:t> 200000 Muon     </a:t>
                </a:r>
                <a:r>
                  <a:rPr lang="zh-CN" altLang="en-US" dirty="0"/>
                  <a:t>总截面 </a:t>
                </a:r>
                <a:r>
                  <a:rPr lang="en-US" altLang="zh-CN" dirty="0"/>
                  <a:t>278.114 </a:t>
                </a:r>
                <a:r>
                  <a:rPr lang="en-US" altLang="zh-CN" dirty="0" err="1"/>
                  <a:t>nb</a:t>
                </a:r>
                <a:endParaRPr lang="en-US" altLang="zh-CN" dirty="0"/>
              </a:p>
              <a:p>
                <a:pPr>
                  <a:lnSpc>
                    <a:spcPct val="150000"/>
                  </a:lnSpc>
                </a:pPr>
                <a:r>
                  <a:rPr lang="en-US" altLang="zh-CN" dirty="0"/>
                  <a:t>Muon Theta </a:t>
                </a:r>
                <a:r>
                  <a:rPr lang="zh-CN" altLang="en-US" dirty="0"/>
                  <a:t>事例数积分</a:t>
                </a:r>
                <a:r>
                  <a:rPr lang="en-US" altLang="zh-CN" dirty="0"/>
                  <a:t>:</a:t>
                </a: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21.4</m:t>
                    </m:r>
                    <m:r>
                      <a:rPr lang="en-US" altLang="zh-CN" i="1" dirty="0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altLang="zh-CN" i="1" dirty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US" altLang="zh-CN" i="1" dirty="0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141.6 </m:t>
                    </m:r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𝑚𝑟𝑎𝑑</m:t>
                    </m:r>
                  </m:oMath>
                </a14:m>
                <a:r>
                  <a:rPr lang="zh-CN" altLang="en-US" dirty="0"/>
                  <a:t>   </a:t>
                </a:r>
                <a:r>
                  <a:rPr lang="en-US" altLang="zh-CN" dirty="0"/>
                  <a:t>31473 Muon    43.765 </a:t>
                </a:r>
                <a:r>
                  <a:rPr lang="en-US" altLang="zh-CN" dirty="0" err="1"/>
                  <a:t>nb</a:t>
                </a:r>
                <a:endParaRPr lang="en-US" altLang="zh-CN" dirty="0"/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altLang="zh-CN" i="1" dirty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2.6</m:t>
                    </m:r>
                    <m:r>
                      <a:rPr lang="en-US" altLang="zh-CN" i="1" dirty="0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altLang="zh-CN" i="1" dirty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US" altLang="zh-CN" i="1" dirty="0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altLang="zh-CN" i="1" dirty="0">
                        <a:latin typeface="Cambria Math" panose="02040503050406030204" pitchFamily="18" charset="0"/>
                      </a:rPr>
                      <m:t>141.6 </m:t>
                    </m:r>
                    <m:r>
                      <a:rPr lang="en-US" altLang="zh-CN" i="1" dirty="0">
                        <a:latin typeface="Cambria Math" panose="02040503050406030204" pitchFamily="18" charset="0"/>
                      </a:rPr>
                      <m:t>𝑚𝑟𝑎𝑑</m:t>
                    </m:r>
                  </m:oMath>
                </a14:m>
                <a:r>
                  <a:rPr lang="en-US" altLang="zh-CN" dirty="0"/>
                  <a:t>   38533 Muon    53.582 </a:t>
                </a:r>
                <a:r>
                  <a:rPr lang="en-US" altLang="zh-CN" dirty="0" err="1"/>
                  <a:t>nb</a:t>
                </a:r>
                <a:endParaRPr lang="en-US" altLang="zh-CN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7E10EEA-D17F-6E47-CE13-AD92994FA7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2548" y="722040"/>
                <a:ext cx="5455156" cy="1711238"/>
              </a:xfrm>
              <a:prstGeom prst="rect">
                <a:avLst/>
              </a:prstGeom>
              <a:blipFill>
                <a:blip r:embed="rId2"/>
                <a:stretch>
                  <a:fillRect l="-894" b="-462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2" name="Picture 21">
            <a:extLst>
              <a:ext uri="{FF2B5EF4-FFF2-40B4-BE49-F238E27FC236}">
                <a16:creationId xmlns:a16="http://schemas.microsoft.com/office/drawing/2014/main" id="{25EDAFCD-A17F-D6BF-D3C0-EE9A1DAC6BE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r="74637" b="67150"/>
          <a:stretch/>
        </p:blipFill>
        <p:spPr>
          <a:xfrm>
            <a:off x="4092082" y="1785408"/>
            <a:ext cx="1697372" cy="1217641"/>
          </a:xfrm>
          <a:prstGeom prst="rect">
            <a:avLst/>
          </a:prstGeom>
        </p:spPr>
      </p:pic>
      <p:sp>
        <p:nvSpPr>
          <p:cNvPr id="23" name="Right Brace 22">
            <a:extLst>
              <a:ext uri="{FF2B5EF4-FFF2-40B4-BE49-F238E27FC236}">
                <a16:creationId xmlns:a16="http://schemas.microsoft.com/office/drawing/2014/main" id="{0FF2C7F4-685F-95A8-9B90-34F51E577133}"/>
              </a:ext>
            </a:extLst>
          </p:cNvPr>
          <p:cNvSpPr/>
          <p:nvPr/>
        </p:nvSpPr>
        <p:spPr>
          <a:xfrm>
            <a:off x="5708994" y="2177918"/>
            <a:ext cx="160920" cy="432619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ECD8024-4633-93C3-5840-EFE75A6B59A4}"/>
              </a:ext>
            </a:extLst>
          </p:cNvPr>
          <p:cNvSpPr txBox="1"/>
          <p:nvPr/>
        </p:nvSpPr>
        <p:spPr>
          <a:xfrm>
            <a:off x="8943313" y="2433278"/>
            <a:ext cx="13076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(</a:t>
            </a:r>
            <a:r>
              <a:rPr lang="zh-CN" altLang="en-US" dirty="0"/>
              <a:t>单侧事例</a:t>
            </a:r>
            <a:r>
              <a:rPr lang="en-US" altLang="zh-CN" dirty="0"/>
              <a:t>)</a:t>
            </a:r>
            <a:endParaRPr lang="zh-CN" alt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453B9D52-AA41-7E94-5F33-A2A4109AA2D1}"/>
              </a:ext>
            </a:extLst>
          </p:cNvPr>
          <p:cNvGrpSpPr/>
          <p:nvPr/>
        </p:nvGrpSpPr>
        <p:grpSpPr>
          <a:xfrm>
            <a:off x="2088166" y="3691245"/>
            <a:ext cx="8015664" cy="2880000"/>
            <a:chOff x="2806031" y="1081564"/>
            <a:chExt cx="8015664" cy="2880000"/>
          </a:xfrm>
        </p:grpSpPr>
        <p:pic>
          <p:nvPicPr>
            <p:cNvPr id="6" name="Picture 5" descr="A graph of a graph&#10;&#10;Description automatically generated">
              <a:extLst>
                <a:ext uri="{FF2B5EF4-FFF2-40B4-BE49-F238E27FC236}">
                  <a16:creationId xmlns:a16="http://schemas.microsoft.com/office/drawing/2014/main" id="{7FFEA364-2338-5424-F93A-89C99C95FA0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06031" y="1081564"/>
              <a:ext cx="4007832" cy="2880000"/>
            </a:xfrm>
            <a:prstGeom prst="rect">
              <a:avLst/>
            </a:prstGeom>
          </p:spPr>
        </p:pic>
        <p:pic>
          <p:nvPicPr>
            <p:cNvPr id="8" name="Picture 7" descr="A graph with blue lines&#10;&#10;Description automatically generated">
              <a:extLst>
                <a:ext uri="{FF2B5EF4-FFF2-40B4-BE49-F238E27FC236}">
                  <a16:creationId xmlns:a16="http://schemas.microsoft.com/office/drawing/2014/main" id="{967CF6B1-3504-223F-29C4-B47CB149133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13863" y="1081564"/>
              <a:ext cx="4007832" cy="2880000"/>
            </a:xfrm>
            <a:prstGeom prst="rect">
              <a:avLst/>
            </a:prstGeom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C5A0DD4-E4AC-FEE6-C66E-C77BE2D17439}"/>
                  </a:ext>
                </a:extLst>
              </p:cNvPr>
              <p:cNvSpPr txBox="1"/>
              <p:nvPr/>
            </p:nvSpPr>
            <p:spPr>
              <a:xfrm>
                <a:off x="1" y="847205"/>
                <a:ext cx="4007832" cy="10208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→</m:t>
                      </m:r>
                      <m:sSup>
                        <m:sSupPr>
                          <m:ctrlPr>
                            <a:rPr lang="en-US" altLang="zh-CN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zh-CN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r>
                        <a:rPr lang="en-US" altLang="zh-CN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altLang="zh-CN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zh-CN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en-US" altLang="zh-CN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altLang="zh-CN" sz="20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  <m:sup>
                          <m:r>
                            <a:rPr lang="en-US" altLang="zh-CN" sz="20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r>
                        <a:rPr lang="en-US" altLang="zh-CN" sz="20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altLang="zh-CN" sz="20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  <m:sup>
                          <m:r>
                            <a:rPr lang="en-US" altLang="zh-CN" sz="20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en-US" altLang="zh-CN" sz="2000" i="1" dirty="0">
                  <a:latin typeface="Cambria Math" panose="02040503050406030204" pitchFamily="18" charset="0"/>
                </a:endParaRPr>
              </a:p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altLang="zh-CN" sz="20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m:rPr>
                              <m:sty m:val="p"/>
                            </m:rPr>
                            <a:rPr lang="en-US" altLang="zh-CN" sz="2000" i="1">
                              <a:latin typeface="Cambria Math" panose="02040503050406030204" pitchFamily="18" charset="0"/>
                            </a:rPr>
                            <m:t>s</m:t>
                          </m:r>
                        </m:e>
                      </m:rad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=240 </m:t>
                      </m:r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𝐺𝑒𝑉</m:t>
                      </m:r>
                    </m:oMath>
                  </m:oMathPara>
                </a14:m>
                <a:endParaRPr lang="en-US" altLang="zh-CN" sz="20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C5A0DD4-E4AC-FEE6-C66E-C77BE2D174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847205"/>
                <a:ext cx="4007832" cy="102085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718273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01BE48-BADE-88D8-6857-D3C17DBA25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71B6662-EFF0-0AF0-F239-0D734F5B69AC}"/>
              </a:ext>
            </a:extLst>
          </p:cNvPr>
          <p:cNvSpPr txBox="1"/>
          <p:nvPr/>
        </p:nvSpPr>
        <p:spPr>
          <a:xfrm>
            <a:off x="3824748" y="216309"/>
            <a:ext cx="45425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dirty="0" err="1">
                <a:solidFill>
                  <a:srgbClr val="C00000"/>
                </a:solidFill>
              </a:rPr>
              <a:t>BesTwoGam</a:t>
            </a:r>
            <a:endParaRPr lang="zh-CN" altLang="en-US" sz="2800" dirty="0">
              <a:solidFill>
                <a:srgbClr val="C000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41B1008-65AF-D859-F6ED-77A7B68FD3A7}"/>
              </a:ext>
            </a:extLst>
          </p:cNvPr>
          <p:cNvSpPr txBox="1"/>
          <p:nvPr/>
        </p:nvSpPr>
        <p:spPr>
          <a:xfrm>
            <a:off x="4277029" y="3321913"/>
            <a:ext cx="36379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Muon </a:t>
            </a:r>
            <a:r>
              <a:rPr lang="zh-CN" altLang="en-US" dirty="0"/>
              <a:t>事例数随</a:t>
            </a:r>
            <a:r>
              <a:rPr lang="en-US" altLang="zh-CN" dirty="0"/>
              <a:t> </a:t>
            </a:r>
            <a:r>
              <a:rPr lang="en-US" altLang="zh-CN" dirty="0" err="1"/>
              <a:t>CosTheta</a:t>
            </a:r>
            <a:r>
              <a:rPr lang="en-US" altLang="zh-CN" dirty="0"/>
              <a:t> </a:t>
            </a:r>
            <a:r>
              <a:rPr lang="zh-CN" altLang="en-US" dirty="0"/>
              <a:t>的分布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BEE3B12-C7C2-7A4A-1FAD-C06550F9C627}"/>
                  </a:ext>
                </a:extLst>
              </p:cNvPr>
              <p:cNvSpPr txBox="1"/>
              <p:nvPr/>
            </p:nvSpPr>
            <p:spPr>
              <a:xfrm>
                <a:off x="6402548" y="722040"/>
                <a:ext cx="5455156" cy="21267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zh-CN" altLang="en-US" dirty="0"/>
                  <a:t>共</a:t>
                </a:r>
                <a:r>
                  <a:rPr lang="en-US" altLang="zh-CN" dirty="0"/>
                  <a:t> 200000 Muon     </a:t>
                </a:r>
                <a:r>
                  <a:rPr lang="zh-CN" altLang="en-US" dirty="0"/>
                  <a:t>总截面 </a:t>
                </a:r>
                <a:r>
                  <a:rPr lang="en-US" altLang="zh-CN" dirty="0"/>
                  <a:t>277.8 </a:t>
                </a:r>
                <a:r>
                  <a:rPr lang="en-US" altLang="zh-CN" dirty="0" err="1"/>
                  <a:t>nb</a:t>
                </a:r>
                <a:endParaRPr lang="en-US" altLang="zh-CN" dirty="0"/>
              </a:p>
              <a:p>
                <a:pPr>
                  <a:lnSpc>
                    <a:spcPct val="150000"/>
                  </a:lnSpc>
                </a:pPr>
                <a:r>
                  <a:rPr lang="en-US" altLang="zh-CN" dirty="0"/>
                  <a:t>Muon </a:t>
                </a:r>
                <a:r>
                  <a:rPr lang="en-US" altLang="zh-CN" dirty="0" err="1"/>
                  <a:t>CosTheta</a:t>
                </a:r>
                <a:r>
                  <a:rPr lang="en-US" altLang="zh-CN" dirty="0"/>
                  <a:t> </a:t>
                </a:r>
                <a:r>
                  <a:rPr lang="zh-CN" altLang="en-US" dirty="0"/>
                  <a:t>事例数积分</a:t>
                </a:r>
                <a:r>
                  <a:rPr lang="en-US" altLang="zh-CN" dirty="0"/>
                  <a:t>:</a:t>
                </a: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altLang="zh-CN" i="1" dirty="0" smtClean="0">
                        <a:latin typeface="Cambria Math" panose="02040503050406030204" pitchFamily="18" charset="0"/>
                      </a:rPr>
                      <m:t>0.99&lt;</m:t>
                    </m:r>
                    <m:func>
                      <m:funcPr>
                        <m:ctrlP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zh-CN" b="0" i="0" dirty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US" altLang="zh-CN" i="1" dirty="0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altLang="zh-CN" dirty="0"/>
                  <a:t>               48184 Muon</a:t>
                </a: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altLang="zh-CN" i="1" dirty="0" smtClean="0">
                        <a:latin typeface="Cambria Math" panose="02040503050406030204" pitchFamily="18" charset="0"/>
                      </a:rPr>
                      <m:t>0.99&lt;</m:t>
                    </m:r>
                    <m:func>
                      <m:funcPr>
                        <m:ctrlP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zh-CN" b="0" i="0" dirty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US" altLang="zh-CN" i="1" dirty="0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0.99976</m:t>
                    </m:r>
                  </m:oMath>
                </a14:m>
                <a:r>
                  <a:rPr lang="zh-CN" altLang="en-US" dirty="0"/>
                  <a:t>    </a:t>
                </a:r>
                <a:r>
                  <a:rPr lang="en-US" altLang="zh-CN" dirty="0"/>
                  <a:t>27830 Muon    38.7 </a:t>
                </a:r>
                <a:r>
                  <a:rPr lang="en-US" altLang="zh-CN" dirty="0" err="1"/>
                  <a:t>nb</a:t>
                </a:r>
                <a:endParaRPr lang="en-US" altLang="zh-CN" dirty="0"/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altLang="zh-CN" i="1" dirty="0" smtClean="0">
                        <a:latin typeface="Cambria Math" panose="02040503050406030204" pitchFamily="18" charset="0"/>
                      </a:rPr>
                      <m:t>0.99&lt;</m:t>
                    </m:r>
                    <m:func>
                      <m:funcPr>
                        <m:ctrlP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zh-CN" b="0" i="0" dirty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US" altLang="zh-CN" i="1" dirty="0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0.99992</m:t>
                    </m:r>
                  </m:oMath>
                </a14:m>
                <a:r>
                  <a:rPr lang="zh-CN" altLang="en-US" dirty="0"/>
                  <a:t>    </a:t>
                </a:r>
                <a:r>
                  <a:rPr lang="en-US" altLang="zh-CN" dirty="0"/>
                  <a:t>33371 Muon    46.4 </a:t>
                </a:r>
                <a:r>
                  <a:rPr lang="en-US" altLang="zh-CN" dirty="0" err="1"/>
                  <a:t>nb</a:t>
                </a:r>
                <a:endParaRPr lang="en-US" altLang="zh-CN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BEE3B12-C7C2-7A4A-1FAD-C06550F9C6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2548" y="722040"/>
                <a:ext cx="5455156" cy="2126736"/>
              </a:xfrm>
              <a:prstGeom prst="rect">
                <a:avLst/>
              </a:prstGeom>
              <a:blipFill>
                <a:blip r:embed="rId2"/>
                <a:stretch>
                  <a:fillRect l="-894" b="-372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2" name="Picture 21">
            <a:extLst>
              <a:ext uri="{FF2B5EF4-FFF2-40B4-BE49-F238E27FC236}">
                <a16:creationId xmlns:a16="http://schemas.microsoft.com/office/drawing/2014/main" id="{10365F1B-9B52-5028-C86E-A0970C7DCE4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74637" b="67150"/>
          <a:stretch/>
        </p:blipFill>
        <p:spPr>
          <a:xfrm>
            <a:off x="4092082" y="1785408"/>
            <a:ext cx="1697372" cy="1217641"/>
          </a:xfrm>
          <a:prstGeom prst="rect">
            <a:avLst/>
          </a:prstGeom>
        </p:spPr>
      </p:pic>
      <p:sp>
        <p:nvSpPr>
          <p:cNvPr id="23" name="Right Brace 22">
            <a:extLst>
              <a:ext uri="{FF2B5EF4-FFF2-40B4-BE49-F238E27FC236}">
                <a16:creationId xmlns:a16="http://schemas.microsoft.com/office/drawing/2014/main" id="{10A0E5B0-5EF3-E044-14EC-BFF96A420E02}"/>
              </a:ext>
            </a:extLst>
          </p:cNvPr>
          <p:cNvSpPr/>
          <p:nvPr/>
        </p:nvSpPr>
        <p:spPr>
          <a:xfrm>
            <a:off x="5708994" y="2177918"/>
            <a:ext cx="160920" cy="432619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28F8276-9A1C-FF00-F5A6-7C7DE4FE99AC}"/>
              </a:ext>
            </a:extLst>
          </p:cNvPr>
          <p:cNvSpPr txBox="1"/>
          <p:nvPr/>
        </p:nvSpPr>
        <p:spPr>
          <a:xfrm>
            <a:off x="9130126" y="2900678"/>
            <a:ext cx="13076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(</a:t>
            </a:r>
            <a:r>
              <a:rPr lang="zh-CN" altLang="en-US" dirty="0"/>
              <a:t>单侧事例</a:t>
            </a:r>
            <a:r>
              <a:rPr lang="en-US" altLang="zh-CN" dirty="0"/>
              <a:t>)</a:t>
            </a:r>
            <a:endParaRPr lang="zh-CN" alt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D815D4A-C8CD-32DF-A803-C0281EB649E1}"/>
              </a:ext>
            </a:extLst>
          </p:cNvPr>
          <p:cNvGrpSpPr/>
          <p:nvPr/>
        </p:nvGrpSpPr>
        <p:grpSpPr>
          <a:xfrm>
            <a:off x="2088166" y="3691245"/>
            <a:ext cx="8015664" cy="2880000"/>
            <a:chOff x="1701162" y="3003049"/>
            <a:chExt cx="8015664" cy="2880000"/>
          </a:xfrm>
        </p:grpSpPr>
        <p:pic>
          <p:nvPicPr>
            <p:cNvPr id="6" name="Picture 5" descr="A graph with numbers and lines&#10;&#10;Description automatically generated">
              <a:extLst>
                <a:ext uri="{FF2B5EF4-FFF2-40B4-BE49-F238E27FC236}">
                  <a16:creationId xmlns:a16="http://schemas.microsoft.com/office/drawing/2014/main" id="{1F9FB2EF-8B5A-2737-847A-B8F79C9A62E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01162" y="3003049"/>
              <a:ext cx="4007832" cy="2880000"/>
            </a:xfrm>
            <a:prstGeom prst="rect">
              <a:avLst/>
            </a:prstGeom>
          </p:spPr>
        </p:pic>
        <p:pic>
          <p:nvPicPr>
            <p:cNvPr id="12" name="Picture 11" descr="A graph with numbers and lines&#10;&#10;Description automatically generated">
              <a:extLst>
                <a:ext uri="{FF2B5EF4-FFF2-40B4-BE49-F238E27FC236}">
                  <a16:creationId xmlns:a16="http://schemas.microsoft.com/office/drawing/2014/main" id="{41D698EA-6E57-4D41-896E-62B799EC381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08994" y="3003049"/>
              <a:ext cx="4007832" cy="2880000"/>
            </a:xfrm>
            <a:prstGeom prst="rect">
              <a:avLst/>
            </a:prstGeom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2F2C14D-CCA1-CB5E-5332-84651CD54F87}"/>
                  </a:ext>
                </a:extLst>
              </p:cNvPr>
              <p:cNvSpPr txBox="1"/>
              <p:nvPr/>
            </p:nvSpPr>
            <p:spPr>
              <a:xfrm>
                <a:off x="1" y="847205"/>
                <a:ext cx="4007832" cy="10208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→</m:t>
                      </m:r>
                      <m:sSup>
                        <m:sSupPr>
                          <m:ctrlPr>
                            <a:rPr lang="en-US" altLang="zh-CN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zh-CN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r>
                        <a:rPr lang="en-US" altLang="zh-CN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altLang="zh-CN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zh-CN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en-US" altLang="zh-CN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altLang="zh-CN" sz="20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  <m:sup>
                          <m:r>
                            <a:rPr lang="en-US" altLang="zh-CN" sz="20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r>
                        <a:rPr lang="en-US" altLang="zh-CN" sz="20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altLang="zh-CN" sz="20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  <m:sup>
                          <m:r>
                            <a:rPr lang="en-US" altLang="zh-CN" sz="20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en-US" altLang="zh-CN" sz="2000" i="1" dirty="0">
                  <a:latin typeface="Cambria Math" panose="02040503050406030204" pitchFamily="18" charset="0"/>
                </a:endParaRPr>
              </a:p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altLang="zh-CN" sz="20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m:rPr>
                              <m:sty m:val="p"/>
                            </m:rPr>
                            <a:rPr lang="en-US" altLang="zh-CN" sz="2000" i="1">
                              <a:latin typeface="Cambria Math" panose="02040503050406030204" pitchFamily="18" charset="0"/>
                            </a:rPr>
                            <m:t>s</m:t>
                          </m:r>
                        </m:e>
                      </m:rad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=240 </m:t>
                      </m:r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𝐺𝑒𝑉</m:t>
                      </m:r>
                    </m:oMath>
                  </m:oMathPara>
                </a14:m>
                <a:endParaRPr lang="en-US" altLang="zh-CN" sz="20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2F2C14D-CCA1-CB5E-5332-84651CD54F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847205"/>
                <a:ext cx="4007832" cy="102085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06655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767D45-0489-7032-99EB-7F01B15508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53AD671-093F-F463-36D7-3129B64766A2}"/>
              </a:ext>
            </a:extLst>
          </p:cNvPr>
          <p:cNvSpPr txBox="1"/>
          <p:nvPr/>
        </p:nvSpPr>
        <p:spPr>
          <a:xfrm>
            <a:off x="3824748" y="216309"/>
            <a:ext cx="45425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dirty="0"/>
              <a:t>DIAG36</a:t>
            </a:r>
            <a:endParaRPr lang="zh-CN" alt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9E69B02-FD98-8065-7144-694BE13E6F16}"/>
                  </a:ext>
                </a:extLst>
              </p:cNvPr>
              <p:cNvSpPr txBox="1"/>
              <p:nvPr/>
            </p:nvSpPr>
            <p:spPr>
              <a:xfrm>
                <a:off x="1" y="847205"/>
                <a:ext cx="4007832" cy="10208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→</m:t>
                      </m:r>
                      <m:sSup>
                        <m:sSupPr>
                          <m:ctrlPr>
                            <a:rPr lang="en-US" altLang="zh-CN" sz="20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zh-CN" sz="20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r>
                        <a:rPr lang="en-US" altLang="zh-CN" sz="20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altLang="zh-CN" sz="20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zh-CN" sz="20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altLang="zh-CN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  <m:sup>
                          <m:r>
                            <a:rPr lang="en-US" altLang="zh-CN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r>
                        <a:rPr lang="en-US" altLang="zh-CN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altLang="zh-CN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  <m:sup>
                          <m:r>
                            <a:rPr lang="en-US" altLang="zh-CN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en-US" altLang="zh-CN" sz="2000" i="1" dirty="0">
                  <a:latin typeface="Cambria Math" panose="02040503050406030204" pitchFamily="18" charset="0"/>
                </a:endParaRPr>
              </a:p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altLang="zh-CN" sz="20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m:rPr>
                              <m:sty m:val="p"/>
                            </m:rPr>
                            <a:rPr lang="en-US" altLang="zh-CN" sz="2000" i="1">
                              <a:latin typeface="Cambria Math" panose="02040503050406030204" pitchFamily="18" charset="0"/>
                            </a:rPr>
                            <m:t>s</m:t>
                          </m:r>
                        </m:e>
                      </m:rad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=240 </m:t>
                      </m:r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𝐺𝑒𝑉</m:t>
                      </m:r>
                    </m:oMath>
                  </m:oMathPara>
                </a14:m>
                <a:endParaRPr lang="en-US" altLang="zh-CN" sz="20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9E69B02-FD98-8065-7144-694BE13E6F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847205"/>
                <a:ext cx="4007832" cy="102085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8696E7B4-987D-59D3-4AA9-B5D877476660}"/>
              </a:ext>
            </a:extLst>
          </p:cNvPr>
          <p:cNvSpPr txBox="1"/>
          <p:nvPr/>
        </p:nvSpPr>
        <p:spPr>
          <a:xfrm>
            <a:off x="4277029" y="3321913"/>
            <a:ext cx="36379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err="1"/>
              <a:t>e</a:t>
            </a:r>
            <a:r>
              <a:rPr lang="en-US" altLang="zh-CN" baseline="30000" dirty="0" err="1"/>
              <a:t>+</a:t>
            </a:r>
            <a:r>
              <a:rPr lang="en-US" altLang="zh-CN" dirty="0" err="1"/>
              <a:t>e</a:t>
            </a:r>
            <a:r>
              <a:rPr lang="en-US" altLang="zh-CN" baseline="30000" dirty="0"/>
              <a:t>-</a:t>
            </a:r>
            <a:r>
              <a:rPr lang="en-US" altLang="zh-CN" dirty="0"/>
              <a:t> </a:t>
            </a:r>
            <a:r>
              <a:rPr lang="zh-CN" altLang="en-US" dirty="0"/>
              <a:t>事例数随</a:t>
            </a:r>
            <a:r>
              <a:rPr lang="en-US" altLang="zh-CN" dirty="0"/>
              <a:t> </a:t>
            </a:r>
            <a:r>
              <a:rPr lang="en-US" altLang="zh-CN" dirty="0" err="1"/>
              <a:t>CosTheta</a:t>
            </a:r>
            <a:r>
              <a:rPr lang="en-US" altLang="zh-CN" dirty="0"/>
              <a:t> </a:t>
            </a:r>
            <a:r>
              <a:rPr lang="zh-CN" altLang="en-US" dirty="0"/>
              <a:t>的分布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4E9314E-2C0F-5B24-538D-5FDFD30D98C9}"/>
                  </a:ext>
                </a:extLst>
              </p:cNvPr>
              <p:cNvSpPr txBox="1"/>
              <p:nvPr/>
            </p:nvSpPr>
            <p:spPr>
              <a:xfrm>
                <a:off x="6402548" y="722040"/>
                <a:ext cx="5455156" cy="21267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zh-CN" altLang="en-US" dirty="0"/>
                  <a:t>共</a:t>
                </a:r>
                <a:r>
                  <a:rPr lang="en-US" altLang="zh-CN" dirty="0"/>
                  <a:t> 200000 </a:t>
                </a:r>
                <a:r>
                  <a:rPr lang="en-US" altLang="zh-CN" dirty="0" err="1"/>
                  <a:t>e</a:t>
                </a:r>
                <a:r>
                  <a:rPr lang="en-US" altLang="zh-CN" baseline="30000" dirty="0" err="1"/>
                  <a:t>+</a:t>
                </a:r>
                <a:r>
                  <a:rPr lang="en-US" altLang="zh-CN" dirty="0" err="1"/>
                  <a:t>e</a:t>
                </a:r>
                <a:r>
                  <a:rPr lang="en-US" altLang="zh-CN" baseline="30000" dirty="0"/>
                  <a:t>-</a:t>
                </a:r>
                <a:r>
                  <a:rPr lang="en-US" altLang="zh-CN" dirty="0"/>
                  <a:t>      </a:t>
                </a:r>
                <a:r>
                  <a:rPr lang="zh-CN" altLang="en-US" dirty="0"/>
                  <a:t>总截面 </a:t>
                </a:r>
                <a:r>
                  <a:rPr lang="en-US" altLang="zh-CN" dirty="0"/>
                  <a:t>278.114 </a:t>
                </a:r>
                <a:r>
                  <a:rPr lang="en-US" altLang="zh-CN" dirty="0" err="1"/>
                  <a:t>nb</a:t>
                </a:r>
                <a:endParaRPr lang="en-US" altLang="zh-CN" dirty="0"/>
              </a:p>
              <a:p>
                <a:pPr>
                  <a:lnSpc>
                    <a:spcPct val="150000"/>
                  </a:lnSpc>
                </a:pPr>
                <a:r>
                  <a:rPr lang="en-US" altLang="zh-CN" dirty="0" err="1"/>
                  <a:t>e</a:t>
                </a:r>
                <a:r>
                  <a:rPr lang="en-US" altLang="zh-CN" baseline="30000" dirty="0" err="1"/>
                  <a:t>+</a:t>
                </a:r>
                <a:r>
                  <a:rPr lang="en-US" altLang="zh-CN" dirty="0" err="1"/>
                  <a:t>e</a:t>
                </a:r>
                <a:r>
                  <a:rPr lang="en-US" altLang="zh-CN" baseline="30000" dirty="0"/>
                  <a:t>-</a:t>
                </a:r>
                <a:r>
                  <a:rPr lang="en-US" altLang="zh-CN" dirty="0"/>
                  <a:t> </a:t>
                </a:r>
                <a:r>
                  <a:rPr lang="en-US" altLang="zh-CN" dirty="0" err="1"/>
                  <a:t>CosTheta</a:t>
                </a:r>
                <a:r>
                  <a:rPr lang="en-US" altLang="zh-CN" dirty="0"/>
                  <a:t> </a:t>
                </a:r>
                <a:r>
                  <a:rPr lang="zh-CN" altLang="en-US" dirty="0"/>
                  <a:t>事例数积分</a:t>
                </a:r>
                <a:r>
                  <a:rPr lang="en-US" altLang="zh-CN" dirty="0"/>
                  <a:t>:</a:t>
                </a: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altLang="zh-CN" i="1" dirty="0" smtClean="0">
                        <a:latin typeface="Cambria Math" panose="02040503050406030204" pitchFamily="18" charset="0"/>
                      </a:rPr>
                      <m:t>0.99&lt;</m:t>
                    </m:r>
                    <m:func>
                      <m:funcPr>
                        <m:ctrlP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zh-CN" b="0" i="0" dirty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US" altLang="zh-CN" i="1" dirty="0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altLang="zh-CN" dirty="0"/>
                  <a:t>               99844 </a:t>
                </a:r>
                <a:r>
                  <a:rPr lang="en-US" altLang="zh-CN" dirty="0" err="1"/>
                  <a:t>e</a:t>
                </a:r>
                <a:r>
                  <a:rPr lang="en-US" altLang="zh-CN" baseline="30000" dirty="0" err="1"/>
                  <a:t>+</a:t>
                </a:r>
                <a:r>
                  <a:rPr lang="en-US" altLang="zh-CN" dirty="0" err="1"/>
                  <a:t>e</a:t>
                </a:r>
                <a:r>
                  <a:rPr lang="en-US" altLang="zh-CN" baseline="30000" dirty="0"/>
                  <a:t>-</a:t>
                </a:r>
                <a:endParaRPr lang="en-US" altLang="zh-CN" dirty="0"/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altLang="zh-CN" i="1" dirty="0" smtClean="0">
                        <a:latin typeface="Cambria Math" panose="02040503050406030204" pitchFamily="18" charset="0"/>
                      </a:rPr>
                      <m:t>0.99&lt;</m:t>
                    </m:r>
                    <m:func>
                      <m:funcPr>
                        <m:ctrlP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zh-CN" b="0" i="0" dirty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US" altLang="zh-CN" i="1" dirty="0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0.99976</m:t>
                    </m:r>
                  </m:oMath>
                </a14:m>
                <a:r>
                  <a:rPr lang="zh-CN" altLang="en-US" dirty="0"/>
                  <a:t>    </a:t>
                </a:r>
                <a:r>
                  <a:rPr lang="en-US" altLang="zh-CN" dirty="0"/>
                  <a:t>176 </a:t>
                </a:r>
                <a:r>
                  <a:rPr lang="en-US" altLang="zh-CN" dirty="0" err="1"/>
                  <a:t>e</a:t>
                </a:r>
                <a:r>
                  <a:rPr lang="en-US" altLang="zh-CN" baseline="30000" dirty="0" err="1"/>
                  <a:t>+</a:t>
                </a:r>
                <a:r>
                  <a:rPr lang="en-US" altLang="zh-CN" dirty="0" err="1"/>
                  <a:t>e</a:t>
                </a:r>
                <a:r>
                  <a:rPr lang="en-US" altLang="zh-CN" baseline="30000" dirty="0"/>
                  <a:t>-</a:t>
                </a:r>
                <a:r>
                  <a:rPr lang="en-US" altLang="zh-CN" dirty="0"/>
                  <a:t>    0.245 </a:t>
                </a:r>
                <a:r>
                  <a:rPr lang="en-US" altLang="zh-CN" dirty="0" err="1"/>
                  <a:t>nb</a:t>
                </a:r>
                <a:endParaRPr lang="en-US" altLang="zh-CN" dirty="0"/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altLang="zh-CN" i="1" dirty="0" smtClean="0">
                        <a:latin typeface="Cambria Math" panose="02040503050406030204" pitchFamily="18" charset="0"/>
                      </a:rPr>
                      <m:t>0.99&lt;</m:t>
                    </m:r>
                    <m:func>
                      <m:funcPr>
                        <m:ctrlP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zh-CN" b="0" i="0" dirty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US" altLang="zh-CN" i="1" dirty="0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0.99992</m:t>
                    </m:r>
                  </m:oMath>
                </a14:m>
                <a:r>
                  <a:rPr lang="zh-CN" altLang="en-US" dirty="0"/>
                  <a:t>    </a:t>
                </a:r>
                <a:r>
                  <a:rPr lang="en-US" altLang="zh-CN" dirty="0"/>
                  <a:t>313 </a:t>
                </a:r>
                <a:r>
                  <a:rPr lang="en-US" altLang="zh-CN" dirty="0" err="1"/>
                  <a:t>e</a:t>
                </a:r>
                <a:r>
                  <a:rPr lang="en-US" altLang="zh-CN" baseline="30000" dirty="0" err="1"/>
                  <a:t>+</a:t>
                </a:r>
                <a:r>
                  <a:rPr lang="en-US" altLang="zh-CN" dirty="0" err="1"/>
                  <a:t>e</a:t>
                </a:r>
                <a:r>
                  <a:rPr lang="en-US" altLang="zh-CN" baseline="30000" dirty="0"/>
                  <a:t>-</a:t>
                </a:r>
                <a:r>
                  <a:rPr lang="en-US" altLang="zh-CN" dirty="0"/>
                  <a:t>    0.435 </a:t>
                </a:r>
                <a:r>
                  <a:rPr lang="en-US" altLang="zh-CN" dirty="0" err="1"/>
                  <a:t>nb</a:t>
                </a:r>
                <a:endParaRPr lang="en-US" altLang="zh-CN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4E9314E-2C0F-5B24-538D-5FDFD30D98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2548" y="722040"/>
                <a:ext cx="5455156" cy="2126736"/>
              </a:xfrm>
              <a:prstGeom prst="rect">
                <a:avLst/>
              </a:prstGeom>
              <a:blipFill>
                <a:blip r:embed="rId3"/>
                <a:stretch>
                  <a:fillRect l="-894" b="-372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2" name="Picture 21">
            <a:extLst>
              <a:ext uri="{FF2B5EF4-FFF2-40B4-BE49-F238E27FC236}">
                <a16:creationId xmlns:a16="http://schemas.microsoft.com/office/drawing/2014/main" id="{D2697CD7-357C-F6E3-CCD1-8CBACEA5ADEE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r="74637" b="67150"/>
          <a:stretch/>
        </p:blipFill>
        <p:spPr>
          <a:xfrm>
            <a:off x="3478988" y="1785408"/>
            <a:ext cx="1697372" cy="1217641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30810B74-AA65-B116-7E38-2EC5126B3C96}"/>
              </a:ext>
            </a:extLst>
          </p:cNvPr>
          <p:cNvCxnSpPr>
            <a:cxnSpLocks/>
          </p:cNvCxnSpPr>
          <p:nvPr/>
        </p:nvCxnSpPr>
        <p:spPr>
          <a:xfrm>
            <a:off x="5077870" y="1923328"/>
            <a:ext cx="615007" cy="449807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19ABD55-A31F-27F7-AFE6-354B50DDCE6E}"/>
              </a:ext>
            </a:extLst>
          </p:cNvPr>
          <p:cNvCxnSpPr>
            <a:cxnSpLocks/>
          </p:cNvCxnSpPr>
          <p:nvPr/>
        </p:nvCxnSpPr>
        <p:spPr>
          <a:xfrm flipV="1">
            <a:off x="5077870" y="2373135"/>
            <a:ext cx="615007" cy="43313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id="{928737EF-4F0C-BE07-AAE9-FB23349E868A}"/>
              </a:ext>
            </a:extLst>
          </p:cNvPr>
          <p:cNvGrpSpPr/>
          <p:nvPr/>
        </p:nvGrpSpPr>
        <p:grpSpPr>
          <a:xfrm>
            <a:off x="2088166" y="3691245"/>
            <a:ext cx="8015664" cy="2880000"/>
            <a:chOff x="1286224" y="3036581"/>
            <a:chExt cx="8015664" cy="2880000"/>
          </a:xfrm>
        </p:grpSpPr>
        <p:pic>
          <p:nvPicPr>
            <p:cNvPr id="7" name="Picture 6" descr="A graph with numbers and lines&#10;&#10;Description automatically generated">
              <a:extLst>
                <a:ext uri="{FF2B5EF4-FFF2-40B4-BE49-F238E27FC236}">
                  <a16:creationId xmlns:a16="http://schemas.microsoft.com/office/drawing/2014/main" id="{71F9F615-0EF2-F290-9F4A-2AA3333A744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94056" y="3036581"/>
              <a:ext cx="4007832" cy="2880000"/>
            </a:xfrm>
            <a:prstGeom prst="rect">
              <a:avLst/>
            </a:prstGeom>
          </p:spPr>
        </p:pic>
        <p:pic>
          <p:nvPicPr>
            <p:cNvPr id="9" name="Picture 8" descr="A graph with numbers and lines&#10;&#10;Description automatically generated">
              <a:extLst>
                <a:ext uri="{FF2B5EF4-FFF2-40B4-BE49-F238E27FC236}">
                  <a16:creationId xmlns:a16="http://schemas.microsoft.com/office/drawing/2014/main" id="{1806CAB3-F8E2-FB58-8B57-57DB54DD5F9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86224" y="3036581"/>
              <a:ext cx="4007832" cy="2880000"/>
            </a:xfrm>
            <a:prstGeom prst="rect">
              <a:avLst/>
            </a:prstGeom>
          </p:spPr>
        </p:pic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04BE9310-3286-F9EC-9C7A-AF815AE1270F}"/>
              </a:ext>
            </a:extLst>
          </p:cNvPr>
          <p:cNvSpPr txBox="1"/>
          <p:nvPr/>
        </p:nvSpPr>
        <p:spPr>
          <a:xfrm>
            <a:off x="8796139" y="2900678"/>
            <a:ext cx="13076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(</a:t>
            </a:r>
            <a:r>
              <a:rPr lang="zh-CN" altLang="en-US" dirty="0"/>
              <a:t>单侧事例</a:t>
            </a:r>
            <a:r>
              <a:rPr lang="en-US" altLang="zh-CN" dirty="0"/>
              <a:t>)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291029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8A3093-10CF-4CFD-AB85-407277EF89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481E525-2EDC-F569-BFAC-47D2CCEF69E9}"/>
              </a:ext>
            </a:extLst>
          </p:cNvPr>
          <p:cNvSpPr txBox="1"/>
          <p:nvPr/>
        </p:nvSpPr>
        <p:spPr>
          <a:xfrm>
            <a:off x="3824748" y="216309"/>
            <a:ext cx="45425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dirty="0"/>
              <a:t>DIAG36</a:t>
            </a:r>
            <a:endParaRPr lang="zh-CN" altLang="en-US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3092166-AF7C-924E-4F96-B2830B61FE82}"/>
              </a:ext>
            </a:extLst>
          </p:cNvPr>
          <p:cNvSpPr txBox="1"/>
          <p:nvPr/>
        </p:nvSpPr>
        <p:spPr>
          <a:xfrm>
            <a:off x="4277029" y="3321913"/>
            <a:ext cx="36379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err="1"/>
              <a:t>e</a:t>
            </a:r>
            <a:r>
              <a:rPr lang="en-US" altLang="zh-CN" baseline="30000" dirty="0" err="1"/>
              <a:t>+</a:t>
            </a:r>
            <a:r>
              <a:rPr lang="en-US" altLang="zh-CN" dirty="0" err="1"/>
              <a:t>e</a:t>
            </a:r>
            <a:r>
              <a:rPr lang="en-US" altLang="zh-CN" baseline="30000" dirty="0"/>
              <a:t>-</a:t>
            </a:r>
            <a:r>
              <a:rPr lang="en-US" altLang="zh-CN" dirty="0"/>
              <a:t> </a:t>
            </a:r>
            <a:r>
              <a:rPr lang="zh-CN" altLang="en-US" dirty="0"/>
              <a:t>事例数随</a:t>
            </a:r>
            <a:r>
              <a:rPr lang="en-US" altLang="zh-CN" dirty="0"/>
              <a:t> Theta </a:t>
            </a:r>
            <a:r>
              <a:rPr lang="zh-CN" altLang="en-US" dirty="0"/>
              <a:t>的分布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AC0239A-FDA9-6A69-45DE-7BCE038FBB7B}"/>
                  </a:ext>
                </a:extLst>
              </p:cNvPr>
              <p:cNvSpPr txBox="1"/>
              <p:nvPr/>
            </p:nvSpPr>
            <p:spPr>
              <a:xfrm>
                <a:off x="6402548" y="722040"/>
                <a:ext cx="5455156" cy="17112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zh-CN" altLang="en-US" dirty="0"/>
                  <a:t>共</a:t>
                </a:r>
                <a:r>
                  <a:rPr lang="en-US" altLang="zh-CN" dirty="0"/>
                  <a:t> 200000 </a:t>
                </a:r>
                <a:r>
                  <a:rPr lang="en-US" altLang="zh-CN" dirty="0" err="1"/>
                  <a:t>e</a:t>
                </a:r>
                <a:r>
                  <a:rPr lang="en-US" altLang="zh-CN" baseline="30000" dirty="0" err="1"/>
                  <a:t>+</a:t>
                </a:r>
                <a:r>
                  <a:rPr lang="en-US" altLang="zh-CN" dirty="0" err="1"/>
                  <a:t>e</a:t>
                </a:r>
                <a:r>
                  <a:rPr lang="en-US" altLang="zh-CN" baseline="30000" dirty="0"/>
                  <a:t>-</a:t>
                </a:r>
                <a:r>
                  <a:rPr lang="en-US" altLang="zh-CN" dirty="0"/>
                  <a:t>     </a:t>
                </a:r>
                <a:r>
                  <a:rPr lang="zh-CN" altLang="en-US" dirty="0"/>
                  <a:t>总截面 </a:t>
                </a:r>
                <a:r>
                  <a:rPr lang="en-US" altLang="zh-CN" dirty="0"/>
                  <a:t>278.114 </a:t>
                </a:r>
                <a:r>
                  <a:rPr lang="en-US" altLang="zh-CN" dirty="0" err="1"/>
                  <a:t>nb</a:t>
                </a:r>
                <a:endParaRPr lang="en-US" altLang="zh-CN" dirty="0"/>
              </a:p>
              <a:p>
                <a:pPr>
                  <a:lnSpc>
                    <a:spcPct val="150000"/>
                  </a:lnSpc>
                </a:pPr>
                <a:r>
                  <a:rPr lang="en-US" altLang="zh-CN" dirty="0" err="1"/>
                  <a:t>e</a:t>
                </a:r>
                <a:r>
                  <a:rPr lang="en-US" altLang="zh-CN" baseline="30000" dirty="0" err="1"/>
                  <a:t>+</a:t>
                </a:r>
                <a:r>
                  <a:rPr lang="en-US" altLang="zh-CN" dirty="0" err="1"/>
                  <a:t>e</a:t>
                </a:r>
                <a:r>
                  <a:rPr lang="en-US" altLang="zh-CN" baseline="30000" dirty="0"/>
                  <a:t>-</a:t>
                </a:r>
                <a:r>
                  <a:rPr lang="en-US" altLang="zh-CN" dirty="0"/>
                  <a:t> Theta </a:t>
                </a:r>
                <a:r>
                  <a:rPr lang="zh-CN" altLang="en-US" dirty="0"/>
                  <a:t>事例数积分</a:t>
                </a:r>
                <a:r>
                  <a:rPr lang="en-US" altLang="zh-CN" dirty="0"/>
                  <a:t>:</a:t>
                </a: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21.4</m:t>
                    </m:r>
                    <m:r>
                      <a:rPr lang="en-US" altLang="zh-CN" i="1" dirty="0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altLang="zh-CN" i="1" dirty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US" altLang="zh-CN" i="1" dirty="0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141.6 </m:t>
                    </m:r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𝑚𝑟𝑎𝑑</m:t>
                    </m:r>
                  </m:oMath>
                </a14:m>
                <a:r>
                  <a:rPr lang="zh-CN" altLang="en-US" dirty="0"/>
                  <a:t>   </a:t>
                </a:r>
                <a:r>
                  <a:rPr lang="en-US" altLang="zh-CN" dirty="0"/>
                  <a:t>180 </a:t>
                </a:r>
                <a:r>
                  <a:rPr lang="en-US" altLang="zh-CN" dirty="0" err="1"/>
                  <a:t>e</a:t>
                </a:r>
                <a:r>
                  <a:rPr lang="en-US" altLang="zh-CN" baseline="30000" dirty="0" err="1"/>
                  <a:t>+</a:t>
                </a:r>
                <a:r>
                  <a:rPr lang="en-US" altLang="zh-CN" dirty="0" err="1"/>
                  <a:t>e</a:t>
                </a:r>
                <a:r>
                  <a:rPr lang="en-US" altLang="zh-CN" baseline="30000" dirty="0"/>
                  <a:t>-</a:t>
                </a:r>
                <a:r>
                  <a:rPr lang="en-US" altLang="zh-CN" dirty="0"/>
                  <a:t>    0.250 </a:t>
                </a:r>
                <a:r>
                  <a:rPr lang="en-US" altLang="zh-CN" dirty="0" err="1"/>
                  <a:t>nb</a:t>
                </a:r>
                <a:endParaRPr lang="en-US" altLang="zh-CN" dirty="0"/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altLang="zh-CN" i="1" dirty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2.6</m:t>
                    </m:r>
                    <m:r>
                      <a:rPr lang="en-US" altLang="zh-CN" i="1" dirty="0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altLang="zh-CN" i="1" dirty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US" altLang="zh-CN" i="1" dirty="0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altLang="zh-CN" i="1" dirty="0">
                        <a:latin typeface="Cambria Math" panose="02040503050406030204" pitchFamily="18" charset="0"/>
                      </a:rPr>
                      <m:t>141.6 </m:t>
                    </m:r>
                    <m:r>
                      <a:rPr lang="en-US" altLang="zh-CN" i="1" dirty="0">
                        <a:latin typeface="Cambria Math" panose="02040503050406030204" pitchFamily="18" charset="0"/>
                      </a:rPr>
                      <m:t>𝑚𝑟𝑎𝑑</m:t>
                    </m:r>
                  </m:oMath>
                </a14:m>
                <a:r>
                  <a:rPr lang="en-US" altLang="zh-CN" dirty="0"/>
                  <a:t>   318 </a:t>
                </a:r>
                <a:r>
                  <a:rPr lang="en-US" altLang="zh-CN" dirty="0" err="1"/>
                  <a:t>e</a:t>
                </a:r>
                <a:r>
                  <a:rPr lang="en-US" altLang="zh-CN" baseline="30000" dirty="0" err="1"/>
                  <a:t>+</a:t>
                </a:r>
                <a:r>
                  <a:rPr lang="en-US" altLang="zh-CN" dirty="0" err="1"/>
                  <a:t>e</a:t>
                </a:r>
                <a:r>
                  <a:rPr lang="en-US" altLang="zh-CN" baseline="30000" dirty="0"/>
                  <a:t>-</a:t>
                </a:r>
                <a:r>
                  <a:rPr lang="en-US" altLang="zh-CN" dirty="0"/>
                  <a:t>    0.442 </a:t>
                </a:r>
                <a:r>
                  <a:rPr lang="en-US" altLang="zh-CN" dirty="0" err="1"/>
                  <a:t>nb</a:t>
                </a:r>
                <a:endParaRPr lang="en-US" altLang="zh-CN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AC0239A-FDA9-6A69-45DE-7BCE038FBB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2548" y="722040"/>
                <a:ext cx="5455156" cy="1711238"/>
              </a:xfrm>
              <a:prstGeom prst="rect">
                <a:avLst/>
              </a:prstGeom>
              <a:blipFill>
                <a:blip r:embed="rId2"/>
                <a:stretch>
                  <a:fillRect l="-894" b="-462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C6AC33B-F2B8-4A69-18F8-6329AC130ECA}"/>
                  </a:ext>
                </a:extLst>
              </p:cNvPr>
              <p:cNvSpPr txBox="1"/>
              <p:nvPr/>
            </p:nvSpPr>
            <p:spPr>
              <a:xfrm>
                <a:off x="1" y="847205"/>
                <a:ext cx="4007832" cy="10208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→</m:t>
                      </m:r>
                      <m:sSup>
                        <m:sSupPr>
                          <m:ctrlPr>
                            <a:rPr lang="en-US" altLang="zh-CN" sz="20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zh-CN" sz="20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r>
                        <a:rPr lang="en-US" altLang="zh-CN" sz="20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altLang="zh-CN" sz="20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zh-CN" sz="20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altLang="zh-CN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  <m:sup>
                          <m:r>
                            <a:rPr lang="en-US" altLang="zh-CN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r>
                        <a:rPr lang="en-US" altLang="zh-CN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altLang="zh-CN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  <m:sup>
                          <m:r>
                            <a:rPr lang="en-US" altLang="zh-CN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en-US" altLang="zh-CN" sz="2000" i="1" dirty="0">
                  <a:latin typeface="Cambria Math" panose="02040503050406030204" pitchFamily="18" charset="0"/>
                </a:endParaRPr>
              </a:p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altLang="zh-CN" sz="20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m:rPr>
                              <m:sty m:val="p"/>
                            </m:rPr>
                            <a:rPr lang="en-US" altLang="zh-CN" sz="2000" i="1">
                              <a:latin typeface="Cambria Math" panose="02040503050406030204" pitchFamily="18" charset="0"/>
                            </a:rPr>
                            <m:t>s</m:t>
                          </m:r>
                        </m:e>
                      </m:rad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=240 </m:t>
                      </m:r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𝐺𝑒𝑉</m:t>
                      </m:r>
                    </m:oMath>
                  </m:oMathPara>
                </a14:m>
                <a:endParaRPr lang="en-US" altLang="zh-CN" sz="20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C6AC33B-F2B8-4A69-18F8-6329AC130E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847205"/>
                <a:ext cx="4007832" cy="102085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E4AAEECD-FC3D-AEDD-5837-B26E5D3C7EFD}"/>
              </a:ext>
            </a:extLst>
          </p:cNvPr>
          <p:cNvSpPr txBox="1"/>
          <p:nvPr/>
        </p:nvSpPr>
        <p:spPr>
          <a:xfrm>
            <a:off x="8796139" y="2433278"/>
            <a:ext cx="13076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(</a:t>
            </a:r>
            <a:r>
              <a:rPr lang="zh-CN" altLang="en-US" dirty="0"/>
              <a:t>单侧事例</a:t>
            </a:r>
            <a:r>
              <a:rPr lang="en-US" altLang="zh-CN" dirty="0"/>
              <a:t>)</a:t>
            </a:r>
            <a:endParaRPr lang="zh-CN" alt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FD3DB48-BED6-E7A1-AF4D-C1724B5CD559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r="74637" b="67150"/>
          <a:stretch/>
        </p:blipFill>
        <p:spPr>
          <a:xfrm>
            <a:off x="3478988" y="1785408"/>
            <a:ext cx="1697372" cy="1217641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CD7D17C-881B-5B39-2398-77331F5086C1}"/>
              </a:ext>
            </a:extLst>
          </p:cNvPr>
          <p:cNvCxnSpPr>
            <a:cxnSpLocks/>
          </p:cNvCxnSpPr>
          <p:nvPr/>
        </p:nvCxnSpPr>
        <p:spPr>
          <a:xfrm>
            <a:off x="5077870" y="1923328"/>
            <a:ext cx="615007" cy="449807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9F0D76C-7561-47E8-79F2-E3E214B94B49}"/>
              </a:ext>
            </a:extLst>
          </p:cNvPr>
          <p:cNvCxnSpPr>
            <a:cxnSpLocks/>
          </p:cNvCxnSpPr>
          <p:nvPr/>
        </p:nvCxnSpPr>
        <p:spPr>
          <a:xfrm flipV="1">
            <a:off x="5077870" y="2373135"/>
            <a:ext cx="615007" cy="43313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7" name="Group 16">
            <a:extLst>
              <a:ext uri="{FF2B5EF4-FFF2-40B4-BE49-F238E27FC236}">
                <a16:creationId xmlns:a16="http://schemas.microsoft.com/office/drawing/2014/main" id="{A0BBE981-CCE9-ED02-91EB-046C893D8FB3}"/>
              </a:ext>
            </a:extLst>
          </p:cNvPr>
          <p:cNvGrpSpPr/>
          <p:nvPr/>
        </p:nvGrpSpPr>
        <p:grpSpPr>
          <a:xfrm>
            <a:off x="2088166" y="3691245"/>
            <a:ext cx="8015664" cy="2880000"/>
            <a:chOff x="2323758" y="3854952"/>
            <a:chExt cx="8015664" cy="2880000"/>
          </a:xfrm>
        </p:grpSpPr>
        <p:pic>
          <p:nvPicPr>
            <p:cNvPr id="14" name="Picture 13" descr="A graph with blue lines&#10;&#10;Description automatically generated">
              <a:extLst>
                <a:ext uri="{FF2B5EF4-FFF2-40B4-BE49-F238E27FC236}">
                  <a16:creationId xmlns:a16="http://schemas.microsoft.com/office/drawing/2014/main" id="{82875E40-AFAD-B099-FFBA-731D1D91AC0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23758" y="3854952"/>
              <a:ext cx="4007832" cy="2880000"/>
            </a:xfrm>
            <a:prstGeom prst="rect">
              <a:avLst/>
            </a:prstGeom>
          </p:spPr>
        </p:pic>
        <p:pic>
          <p:nvPicPr>
            <p:cNvPr id="16" name="Picture 15" descr="A graph with blue lines&#10;&#10;Description automatically generated">
              <a:extLst>
                <a:ext uri="{FF2B5EF4-FFF2-40B4-BE49-F238E27FC236}">
                  <a16:creationId xmlns:a16="http://schemas.microsoft.com/office/drawing/2014/main" id="{FFE25EE2-35D2-E548-5423-D8B1D4D3738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31590" y="3854952"/>
              <a:ext cx="4007832" cy="2880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958895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等线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等线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1816</TotalTime>
  <Words>441</Words>
  <Application>Microsoft Office PowerPoint</Application>
  <PresentationFormat>Widescreen</PresentationFormat>
  <Paragraphs>55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等线</vt:lpstr>
      <vt:lpstr>等线 Light</vt:lpstr>
      <vt:lpstr>Arial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CelestialDust 256</dc:creator>
  <cp:lastModifiedBy>CelestialDust 256</cp:lastModifiedBy>
  <cp:revision>161</cp:revision>
  <dcterms:created xsi:type="dcterms:W3CDTF">2024-11-05T02:56:47Z</dcterms:created>
  <dcterms:modified xsi:type="dcterms:W3CDTF">2024-12-17T03:58:35Z</dcterms:modified>
</cp:coreProperties>
</file>