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Figure 2024-12-15 1559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0900" y="0"/>
            <a:ext cx="3346450" cy="2350135"/>
          </a:xfrm>
          <a:prstGeom prst="rect">
            <a:avLst/>
          </a:prstGeom>
        </p:spPr>
      </p:pic>
      <p:pic>
        <p:nvPicPr>
          <p:cNvPr id="5" name="图片 4" descr="Figure 2024-12-15 1559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" y="0"/>
            <a:ext cx="3347085" cy="2350770"/>
          </a:xfrm>
          <a:prstGeom prst="rect">
            <a:avLst/>
          </a:prstGeom>
        </p:spPr>
      </p:pic>
      <p:pic>
        <p:nvPicPr>
          <p:cNvPr id="8" name="图片 7" descr="Figure 2024-12-15 1908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" y="2447925"/>
            <a:ext cx="3369310" cy="2367915"/>
          </a:xfrm>
          <a:prstGeom prst="rect">
            <a:avLst/>
          </a:prstGeom>
        </p:spPr>
      </p:pic>
      <p:pic>
        <p:nvPicPr>
          <p:cNvPr id="9" name="图片 8" descr="Figure 2024-12-15 1908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0" y="2447925"/>
            <a:ext cx="3369310" cy="23679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336155" y="47053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y</a:t>
            </a:r>
            <a:r>
              <a:rPr lang="zh-CN" altLang="en-US"/>
              <a:t>上的不对称应该不来自产生子，硅片上</a:t>
            </a:r>
            <a:r>
              <a:rPr lang="en-US" altLang="zh-CN"/>
              <a:t>y&gt;0:y&lt;0</a:t>
            </a:r>
            <a:r>
              <a:rPr lang="zh-CN" altLang="en-US"/>
              <a:t>的</a:t>
            </a:r>
            <a:r>
              <a:rPr lang="en-US" altLang="zh-CN"/>
              <a:t> </a:t>
            </a:r>
            <a:r>
              <a:rPr lang="zh-CN" altLang="en-US"/>
              <a:t>事例数达到</a:t>
            </a:r>
            <a:r>
              <a:rPr lang="en-US" altLang="zh-CN"/>
              <a:t>4:1</a:t>
            </a:r>
            <a:r>
              <a:rPr lang="zh-CN" altLang="en-US"/>
              <a:t>，产生子不对称在</a:t>
            </a:r>
            <a:r>
              <a:rPr lang="en-US" altLang="zh-CN"/>
              <a:t>10%</a:t>
            </a:r>
            <a:r>
              <a:rPr lang="zh-CN" altLang="en-US"/>
              <a:t>左右</a:t>
            </a:r>
            <a:r>
              <a:rPr lang="en-US" altLang="zh-CN"/>
              <a:t>,</a:t>
            </a:r>
            <a:r>
              <a:rPr lang="zh-CN" altLang="en-US"/>
              <a:t>由产生子直接贡献的</a:t>
            </a:r>
            <a:r>
              <a:rPr lang="en-US" altLang="zh-CN"/>
              <a:t>Pair</a:t>
            </a:r>
            <a:r>
              <a:rPr lang="zh-CN" altLang="en-US"/>
              <a:t>占</a:t>
            </a:r>
            <a:r>
              <a:rPr lang="en-US" altLang="zh-CN"/>
              <a:t>Si</a:t>
            </a:r>
            <a:r>
              <a:rPr lang="zh-CN" altLang="en-US"/>
              <a:t>本底的</a:t>
            </a:r>
            <a:r>
              <a:rPr lang="en-US" altLang="zh-CN"/>
              <a:t>1/10</a:t>
            </a:r>
            <a:r>
              <a:rPr lang="zh-CN" altLang="en-US"/>
              <a:t>左右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91180" y="2070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Higgs</a:t>
            </a:r>
            <a:endParaRPr lang="en-US" altLang="zh-CN"/>
          </a:p>
        </p:txBody>
      </p:sp>
      <p:pic>
        <p:nvPicPr>
          <p:cNvPr id="12" name="图片 11" descr="Figure 2024-12-15 1735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970" y="1776730"/>
            <a:ext cx="2848610" cy="2000250"/>
          </a:xfrm>
          <a:prstGeom prst="rect">
            <a:avLst/>
          </a:prstGeom>
        </p:spPr>
      </p:pic>
      <p:pic>
        <p:nvPicPr>
          <p:cNvPr id="13" name="图片 12" descr="Figure 2024-12-15 1735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675" y="3602355"/>
            <a:ext cx="2795905" cy="19634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521575" y="585851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Z</a:t>
            </a:r>
            <a:r>
              <a:rPr lang="zh-CN" altLang="en-US"/>
              <a:t>上的不对称明显小了很多，大概在</a:t>
            </a:r>
            <a:r>
              <a:rPr lang="en-US" altLang="zh-CN"/>
              <a:t>20%</a:t>
            </a:r>
            <a:r>
              <a:rPr lang="zh-CN" altLang="en-US"/>
              <a:t>左右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453890" y="64598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Pair(GPIG)&amp;Whole BKG</a:t>
            </a:r>
            <a:r>
              <a:rPr lang="zh-CN" altLang="en-US"/>
              <a:t>（最新）</a:t>
            </a:r>
            <a:r>
              <a:rPr lang="en-US" altLang="zh-CN"/>
              <a:t> </a:t>
            </a:r>
            <a:r>
              <a:rPr lang="zh-CN" altLang="en-US"/>
              <a:t>对比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567815" y="160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道亮线在束流管跑道形状的拐弯处，</a:t>
            </a:r>
            <a:endParaRPr lang="en-US" altLang="zh-CN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4809490"/>
            <a:ext cx="2927350" cy="2018665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>
            <a:off x="2402840" y="2317115"/>
            <a:ext cx="351790" cy="396176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2671445" y="5292090"/>
            <a:ext cx="366395" cy="9277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61290" y="534987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连接处低能多，高能少，</a:t>
            </a:r>
            <a:r>
              <a:rPr lang="zh-CN" altLang="en-US">
                <a:sym typeface="+mn-ea"/>
              </a:rPr>
              <a:t>可能因为这里漏粒子进来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Figure 2024-12-15 16001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4060825" cy="2851785"/>
          </a:xfrm>
          <a:prstGeom prst="rect">
            <a:avLst/>
          </a:prstGeom>
        </p:spPr>
      </p:pic>
      <p:pic>
        <p:nvPicPr>
          <p:cNvPr id="5" name="图片 4" descr="Figure 2024-12-15 160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825" y="0"/>
            <a:ext cx="4127500" cy="2851785"/>
          </a:xfrm>
          <a:prstGeom prst="rect">
            <a:avLst/>
          </a:prstGeom>
        </p:spPr>
      </p:pic>
      <p:pic>
        <p:nvPicPr>
          <p:cNvPr id="6" name="图片 5" descr="Figure 2024-12-15 1908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2966085"/>
            <a:ext cx="4042410" cy="2840990"/>
          </a:xfrm>
          <a:prstGeom prst="rect">
            <a:avLst/>
          </a:prstGeom>
        </p:spPr>
      </p:pic>
      <p:pic>
        <p:nvPicPr>
          <p:cNvPr id="7" name="图片 6" descr="Figure 2024-12-15 1908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805" y="2966720"/>
            <a:ext cx="4107815" cy="28403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640445" y="763905"/>
            <a:ext cx="4064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</a:t>
            </a:r>
            <a:r>
              <a:rPr lang="en-US" altLang="zh-CN"/>
              <a:t>LYSO2</a:t>
            </a:r>
            <a:r>
              <a:rPr lang="zh-CN" altLang="en-US"/>
              <a:t>上，不对称消失，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由于</a:t>
            </a:r>
            <a:r>
              <a:rPr lang="en-US" altLang="zh-CN"/>
              <a:t>pair</a:t>
            </a:r>
            <a:r>
              <a:rPr lang="zh-CN" altLang="en-US"/>
              <a:t>的能量较低，大部分</a:t>
            </a:r>
            <a:endParaRPr lang="zh-CN" altLang="en-US"/>
          </a:p>
          <a:p>
            <a:r>
              <a:rPr lang="zh-CN" altLang="en-US"/>
              <a:t>可能被</a:t>
            </a:r>
            <a:r>
              <a:rPr lang="en-US" altLang="zh-CN"/>
              <a:t>SiPM</a:t>
            </a:r>
            <a:r>
              <a:rPr lang="zh-CN" altLang="en-US"/>
              <a:t>和</a:t>
            </a:r>
            <a:r>
              <a:rPr lang="en-US" altLang="zh-CN"/>
              <a:t>LYSO1</a:t>
            </a:r>
            <a:r>
              <a:rPr lang="zh-CN" altLang="en-US"/>
              <a:t>挡住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Figure 2024-12-16 0030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4281170" cy="2952750"/>
          </a:xfrm>
          <a:prstGeom prst="rect">
            <a:avLst/>
          </a:prstGeom>
        </p:spPr>
      </p:pic>
      <p:pic>
        <p:nvPicPr>
          <p:cNvPr id="5" name="图片 4" descr="Figure 2024-12-16 0030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170" y="0"/>
            <a:ext cx="4260850" cy="2938145"/>
          </a:xfrm>
          <a:prstGeom prst="rect">
            <a:avLst/>
          </a:prstGeom>
        </p:spPr>
      </p:pic>
      <p:pic>
        <p:nvPicPr>
          <p:cNvPr id="6" name="图片 5" descr="Figure 2024-12-16 0030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" y="2952750"/>
            <a:ext cx="4247515" cy="3023870"/>
          </a:xfrm>
          <a:prstGeom prst="rect">
            <a:avLst/>
          </a:prstGeom>
        </p:spPr>
      </p:pic>
      <p:pic>
        <p:nvPicPr>
          <p:cNvPr id="7" name="图片 6" descr="Figure 2024-12-16 003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535" y="3082925"/>
            <a:ext cx="3850005" cy="27641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0880" y="41471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y&lt;0</a:t>
            </a:r>
            <a:r>
              <a:rPr lang="zh-CN" altLang="en-US"/>
              <a:t>，高能丢失</a:t>
            </a:r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562735" y="4940300"/>
            <a:ext cx="1230630" cy="5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080260" y="3240405"/>
            <a:ext cx="0" cy="23056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816735" y="4031615"/>
            <a:ext cx="5568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任意多边形 14"/>
          <p:cNvSpPr/>
          <p:nvPr/>
        </p:nvSpPr>
        <p:spPr>
          <a:xfrm>
            <a:off x="1500505" y="3173095"/>
            <a:ext cx="374015" cy="1849120"/>
          </a:xfrm>
          <a:custGeom>
            <a:avLst/>
            <a:gdLst>
              <a:gd name="connisteX0" fmla="*/ 316274 w 316274"/>
              <a:gd name="connsiteY0" fmla="*/ 0 h 1845271"/>
              <a:gd name="connisteX1" fmla="*/ 267379 w 316274"/>
              <a:gd name="connsiteY1" fmla="*/ 845185 h 1845271"/>
              <a:gd name="connisteX2" fmla="*/ 22904 w 316274"/>
              <a:gd name="connsiteY2" fmla="*/ 1758315 h 1845271"/>
              <a:gd name="connisteX3" fmla="*/ 22904 w 316274"/>
              <a:gd name="connsiteY3" fmla="*/ 1763395 h 184527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16275" h="1845272">
                <a:moveTo>
                  <a:pt x="316275" y="0"/>
                </a:moveTo>
                <a:cubicBezTo>
                  <a:pt x="311195" y="150495"/>
                  <a:pt x="325800" y="493395"/>
                  <a:pt x="267380" y="845185"/>
                </a:cubicBezTo>
                <a:cubicBezTo>
                  <a:pt x="208960" y="1196975"/>
                  <a:pt x="71800" y="1574800"/>
                  <a:pt x="22905" y="1758315"/>
                </a:cubicBezTo>
                <a:cubicBezTo>
                  <a:pt x="-25990" y="1941830"/>
                  <a:pt x="17825" y="1780540"/>
                  <a:pt x="22905" y="1763395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2285365" y="3171825"/>
            <a:ext cx="415290" cy="1748790"/>
          </a:xfrm>
          <a:custGeom>
            <a:avLst/>
            <a:gdLst>
              <a:gd name="connisteX0" fmla="*/ 0 w 415290"/>
              <a:gd name="connsiteY0" fmla="*/ 0 h 1748790"/>
              <a:gd name="connisteX1" fmla="*/ 92710 w 415290"/>
              <a:gd name="connsiteY1" fmla="*/ 850265 h 1748790"/>
              <a:gd name="connisteX2" fmla="*/ 415290 w 415290"/>
              <a:gd name="connsiteY2" fmla="*/ 1748790 h 17487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415290" h="1748790">
                <a:moveTo>
                  <a:pt x="0" y="0"/>
                </a:moveTo>
                <a:cubicBezTo>
                  <a:pt x="12065" y="151765"/>
                  <a:pt x="9525" y="500380"/>
                  <a:pt x="92710" y="850265"/>
                </a:cubicBezTo>
                <a:cubicBezTo>
                  <a:pt x="175895" y="1200150"/>
                  <a:pt x="352425" y="1586230"/>
                  <a:pt x="415290" y="1748790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793365" y="27349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整体向</a:t>
            </a:r>
            <a:r>
              <a:rPr lang="en-US" altLang="zh-CN"/>
              <a:t>y</a:t>
            </a:r>
            <a:r>
              <a:rPr lang="zh-CN" altLang="en-US"/>
              <a:t>正方向偏移</a:t>
            </a:r>
            <a:r>
              <a:rPr lang="en-US" altLang="zh-CN"/>
              <a:t>6mm</a:t>
            </a:r>
            <a:endParaRPr lang="en-US" altLang="zh-CN"/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5333365" y="172720"/>
            <a:ext cx="0" cy="2359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7653655" y="207010"/>
            <a:ext cx="0" cy="23253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333365" y="1183640"/>
            <a:ext cx="2276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6486525" y="-90170"/>
            <a:ext cx="0" cy="26650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298180" y="259524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目前来看，不对称可能是几何设置的原因</a:t>
            </a:r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5323840" y="1353820"/>
            <a:ext cx="1460500" cy="429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6271260" y="1397635"/>
            <a:ext cx="1367790" cy="3371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Figure 2024-12-15 18143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52925" y="0"/>
            <a:ext cx="4343400" cy="2992755"/>
          </a:xfrm>
          <a:prstGeom prst="rect">
            <a:avLst/>
          </a:prstGeom>
        </p:spPr>
      </p:pic>
      <p:pic>
        <p:nvPicPr>
          <p:cNvPr id="5" name="图片 4" descr="Figure 2024-12-15 1814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"/>
            <a:ext cx="4352925" cy="29991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96325" y="2150110"/>
            <a:ext cx="3634740" cy="1972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硅片上，</a:t>
            </a:r>
            <a:r>
              <a:rPr lang="en-US" altLang="zh-CN"/>
              <a:t>WHOLE BKG</a:t>
            </a:r>
            <a:r>
              <a:rPr lang="zh-CN" altLang="en-US"/>
              <a:t>能量对角度没有明显的依赖性</a:t>
            </a:r>
            <a:r>
              <a:rPr lang="en-US" altLang="zh-CN"/>
              <a:t>,Pair </a:t>
            </a:r>
            <a:r>
              <a:rPr lang="zh-CN" altLang="en-US"/>
              <a:t>在</a:t>
            </a:r>
            <a:r>
              <a:rPr lang="en-US" altLang="zh-CN"/>
              <a:t>0.03rad</a:t>
            </a:r>
            <a:r>
              <a:rPr lang="zh-CN" altLang="en-US"/>
              <a:t>有个峰</a:t>
            </a:r>
            <a:r>
              <a:rPr lang="en-US" altLang="zh-CN"/>
              <a:t>,</a:t>
            </a:r>
            <a:r>
              <a:rPr lang="zh-CN" altLang="en-US"/>
              <a:t>这意味着硅片上的本底绝大部分都是由一些低能粒子贡献的</a:t>
            </a:r>
            <a:endParaRPr lang="zh-CN" altLang="en-US"/>
          </a:p>
        </p:txBody>
      </p:sp>
      <p:pic>
        <p:nvPicPr>
          <p:cNvPr id="7" name="图片 6" descr="Figure 2024-12-15 1923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470" y="2992755"/>
            <a:ext cx="4430395" cy="3101975"/>
          </a:xfrm>
          <a:prstGeom prst="rect">
            <a:avLst/>
          </a:prstGeom>
        </p:spPr>
      </p:pic>
      <p:pic>
        <p:nvPicPr>
          <p:cNvPr id="8" name="图片 7" descr="Figure 2024-12-15 1923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455" y="3061335"/>
            <a:ext cx="4234180" cy="29648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36975" y="6089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Whole BKG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3624580" y="37547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Pair GPIG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2753995" y="63049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Energy vs Theta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Figure 2024-12-15 18143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425" y="148590"/>
            <a:ext cx="3670300" cy="2610485"/>
          </a:xfrm>
          <a:prstGeom prst="rect">
            <a:avLst/>
          </a:prstGeom>
        </p:spPr>
      </p:pic>
      <p:pic>
        <p:nvPicPr>
          <p:cNvPr id="5" name="图片 4" descr="Figure 2024-12-15 1814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620" y="101600"/>
            <a:ext cx="3771900" cy="2704465"/>
          </a:xfrm>
          <a:prstGeom prst="rect">
            <a:avLst/>
          </a:prstGeom>
        </p:spPr>
      </p:pic>
      <p:pic>
        <p:nvPicPr>
          <p:cNvPr id="6" name="图片 5" descr="Figure 2024-12-15 1923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0215"/>
            <a:ext cx="3672205" cy="2571750"/>
          </a:xfrm>
          <a:prstGeom prst="rect">
            <a:avLst/>
          </a:prstGeom>
        </p:spPr>
      </p:pic>
      <p:pic>
        <p:nvPicPr>
          <p:cNvPr id="7" name="图片 6" descr="Figure 2024-12-15 1923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620" y="2951480"/>
            <a:ext cx="3738880" cy="26181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53680" y="1990090"/>
            <a:ext cx="4064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这里可以看到</a:t>
            </a:r>
            <a:r>
              <a:rPr lang="en-US" altLang="zh-CN"/>
              <a:t>LYSO1</a:t>
            </a:r>
            <a:r>
              <a:rPr lang="zh-CN" altLang="en-US"/>
              <a:t>上的本底分布和</a:t>
            </a:r>
            <a:r>
              <a:rPr lang="en-US" altLang="zh-CN"/>
              <a:t>Pair</a:t>
            </a:r>
            <a:r>
              <a:rPr lang="zh-CN" altLang="en-US"/>
              <a:t>大体一致（在</a:t>
            </a:r>
            <a:r>
              <a:rPr lang="en-US" altLang="zh-CN"/>
              <a:t>0.03</a:t>
            </a:r>
            <a:r>
              <a:rPr lang="zh-CN" altLang="en-US"/>
              <a:t>都有个峰）但是</a:t>
            </a:r>
            <a:endParaRPr lang="zh-CN" altLang="en-US"/>
          </a:p>
          <a:p>
            <a:r>
              <a:rPr lang="zh-CN" altLang="en-US"/>
              <a:t>能量要高一倍；</a:t>
            </a:r>
            <a:endParaRPr lang="zh-CN" altLang="en-US"/>
          </a:p>
          <a:p>
            <a:r>
              <a:rPr lang="en-US" altLang="zh-CN"/>
              <a:t>LYSO2</a:t>
            </a:r>
            <a:r>
              <a:rPr lang="zh-CN" altLang="en-US"/>
              <a:t>在小角度有一些较高能本底，这不属于</a:t>
            </a:r>
            <a:r>
              <a:rPr lang="en-US" altLang="zh-CN"/>
              <a:t>Pair,</a:t>
            </a:r>
            <a:r>
              <a:rPr lang="zh-CN" altLang="en-US"/>
              <a:t>可能是</a:t>
            </a:r>
            <a:r>
              <a:rPr lang="en-US" altLang="zh-CN"/>
              <a:t>Single?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3131185" y="30981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GPIG Pair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3074670" y="419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Whole BKG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8640" y="-151130"/>
            <a:ext cx="10515600" cy="1325563"/>
          </a:xfrm>
        </p:spPr>
        <p:txBody>
          <a:bodyPr/>
          <a:p>
            <a:r>
              <a:rPr lang="zh-CN" altLang="en-US"/>
              <a:t>事例数问题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58495" y="1783080"/>
            <a:ext cx="47656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若按</a:t>
            </a:r>
            <a:r>
              <a:rPr lang="en-US" altLang="zh-CN"/>
              <a:t>CEPC</a:t>
            </a:r>
            <a:r>
              <a:rPr lang="zh-CN" altLang="en-US"/>
              <a:t>亮度，</a:t>
            </a:r>
            <a:r>
              <a:rPr lang="en-US" altLang="zh-CN"/>
              <a:t>SiPM</a:t>
            </a:r>
            <a:r>
              <a:rPr lang="zh-CN" altLang="en-US"/>
              <a:t>上</a:t>
            </a:r>
            <a:r>
              <a:rPr lang="en-US" altLang="zh-CN"/>
              <a:t>BhaBha~5*10^-3</a:t>
            </a:r>
            <a:r>
              <a:rPr lang="zh-CN" altLang="en-US"/>
              <a:t>事例</a:t>
            </a:r>
            <a:r>
              <a:rPr lang="en-US" altLang="zh-CN"/>
              <a:t>/BX</a:t>
            </a:r>
            <a:endParaRPr lang="en-US" altLang="zh-CN"/>
          </a:p>
          <a:p>
            <a:r>
              <a:rPr lang="zh-CN" altLang="en-US"/>
              <a:t>对比</a:t>
            </a:r>
            <a:r>
              <a:rPr lang="en-US" altLang="zh-CN"/>
              <a:t>ILC</a:t>
            </a:r>
            <a:r>
              <a:rPr lang="zh-CN" altLang="en-US"/>
              <a:t>参数</a:t>
            </a:r>
            <a:r>
              <a:rPr lang="en-US" altLang="zh-CN"/>
              <a:t>↓</a:t>
            </a:r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380" y="3154045"/>
            <a:ext cx="5543550" cy="1095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60" y="4735830"/>
            <a:ext cx="6096000" cy="40005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562350" y="4822190"/>
            <a:ext cx="911225" cy="31369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内容占位符 8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BHLUMI demo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3260" y="1784985"/>
            <a:ext cx="6619875" cy="244792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997075" y="3738880"/>
            <a:ext cx="911225" cy="31369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48690" y="506730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红外截断参数默认为</a:t>
            </a:r>
            <a:r>
              <a:rPr lang="en-US" altLang="zh-CN"/>
              <a:t>2</a:t>
            </a:r>
            <a:r>
              <a:rPr lang="zh-CN" altLang="en-US"/>
              <a:t>，意味着能量低于质心能量的光子都不会出事例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795" y="4799330"/>
            <a:ext cx="5476875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为得到光子事例，将</a:t>
            </a:r>
            <a:r>
              <a:rPr lang="en-US" altLang="zh-CN"/>
              <a:t>eps</a:t>
            </a:r>
            <a:r>
              <a:rPr lang="zh-CN" altLang="en-US"/>
              <a:t>设为</a:t>
            </a:r>
            <a:r>
              <a:rPr lang="en-US" altLang="zh-CN"/>
              <a:t>1D-4(</a:t>
            </a:r>
            <a:r>
              <a:rPr lang="zh-CN" altLang="en-US"/>
              <a:t>与</a:t>
            </a:r>
            <a:r>
              <a:rPr lang="en-US" altLang="zh-CN"/>
              <a:t>ReneSANCe)</a:t>
            </a:r>
            <a:r>
              <a:rPr lang="zh-CN" altLang="en-US"/>
              <a:t>相同，并作下述截断</a:t>
            </a:r>
            <a:endParaRPr lang="zh-CN" altLang="en-US"/>
          </a:p>
          <a:p>
            <a:r>
              <a:rPr lang="zh-CN" altLang="en-US">
                <a:sym typeface="+mn-ea"/>
              </a:rPr>
              <a:t>硬光子</a:t>
            </a:r>
            <a:r>
              <a:rPr lang="en-US" altLang="zh-CN">
                <a:sym typeface="+mn-ea"/>
              </a:rPr>
              <a:t>cut=50MeV 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e+e- thetacut=0.02rad</a:t>
            </a:r>
            <a:endParaRPr lang="en-US" altLang="zh-CN">
              <a:sym typeface="+mn-ea"/>
            </a:endParaRPr>
          </a:p>
          <a:p>
            <a:br>
              <a:rPr lang="en-US" altLang="zh-CN">
                <a:sym typeface="+mn-ea"/>
              </a:rPr>
            </a:br>
            <a:r>
              <a:rPr lang="zh-CN" altLang="en-US">
                <a:sym typeface="+mn-ea"/>
              </a:rPr>
              <a:t>每事例光子</a:t>
            </a:r>
            <a:r>
              <a:rPr lang="en-US" altLang="zh-CN">
                <a:sym typeface="+mn-ea"/>
              </a:rPr>
              <a:t>=0</a:t>
            </a:r>
            <a:r>
              <a:rPr lang="zh-CN" altLang="en-US">
                <a:sym typeface="+mn-ea"/>
              </a:rPr>
              <a:t>概率约为</a:t>
            </a:r>
            <a:r>
              <a:rPr lang="en-US" altLang="zh-CN">
                <a:sym typeface="+mn-ea"/>
              </a:rPr>
              <a:t>20%</a:t>
            </a:r>
            <a:r>
              <a:rPr lang="zh-CN" altLang="en-US">
                <a:sym typeface="+mn-ea"/>
              </a:rPr>
              <a:t>，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BHLUMI </a:t>
            </a:r>
            <a:r>
              <a:rPr lang="zh-CN" altLang="en-US">
                <a:sym typeface="+mn-ea"/>
              </a:rPr>
              <a:t>和</a:t>
            </a:r>
            <a:r>
              <a:rPr lang="en-US" altLang="zh-CN">
                <a:sym typeface="+mn-ea"/>
              </a:rPr>
              <a:t>ReneSANCe</a:t>
            </a:r>
            <a:r>
              <a:rPr lang="zh-CN" altLang="en-US">
                <a:sym typeface="+mn-ea"/>
              </a:rPr>
              <a:t>差别不大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3845" y="3246755"/>
            <a:ext cx="4689475" cy="3317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WPS 演示</Application>
  <PresentationFormat>宽屏</PresentationFormat>
  <Paragraphs>55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事例数问题</vt:lpstr>
      <vt:lpstr>BHLUMI demo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Exaggerate.</cp:lastModifiedBy>
  <cp:revision>6</cp:revision>
  <dcterms:created xsi:type="dcterms:W3CDTF">2023-08-09T12:44:00Z</dcterms:created>
  <dcterms:modified xsi:type="dcterms:W3CDTF">2024-12-17T04:32:09Z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2052-12.1.0.19302</vt:lpwstr>
  </property>
</Properties>
</file>