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61" r:id="rId5"/>
    <p:sldId id="258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237" autoAdjust="0"/>
    <p:restoredTop sz="94660"/>
  </p:normalViewPr>
  <p:slideViewPr>
    <p:cSldViewPr snapToGrid="0">
      <p:cViewPr>
        <p:scale>
          <a:sx n="75" d="100"/>
          <a:sy n="75" d="100"/>
        </p:scale>
        <p:origin x="43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FF7078-A181-4B4C-6DA5-0840965AA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70645E1-E2D6-EB2E-FA18-9CD8D15F53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08BE860-1E08-3586-5443-BEF226B91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7566-ED32-4179-9A3C-BFE48F68E9F9}" type="datetimeFigureOut">
              <a:rPr lang="zh-CN" altLang="en-US" smtClean="0"/>
              <a:t>2024/12/16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3E7A047-9155-BF74-725B-398E548BE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251B33-A95F-22A1-1A5A-6D3DD169A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258B5-FAEC-43B3-9525-C46BE0ADC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6195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125A37-D34E-3394-8E4D-BE70B5E05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5ECB21F-4D53-82B6-1551-7ECA02336D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648E800-D837-B08E-BCCA-3617741DE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7566-ED32-4179-9A3C-BFE48F68E9F9}" type="datetimeFigureOut">
              <a:rPr lang="zh-CN" altLang="en-US" smtClean="0"/>
              <a:t>2024/12/16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E8EE3F8-FE9A-D670-B5E4-2572D2283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ADE633F-4752-D2D2-79CE-6483E467A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258B5-FAEC-43B3-9525-C46BE0ADC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9959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F2FD809-0795-C080-6A3E-5FCDF80E47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89A06F5-1D00-D92D-43B2-2BE0C12BCC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68AE15E-3EE4-4BCF-9DA2-B43264744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7566-ED32-4179-9A3C-BFE48F68E9F9}" type="datetimeFigureOut">
              <a:rPr lang="zh-CN" altLang="en-US" smtClean="0"/>
              <a:t>2024/12/16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528E9A7-29D0-AD66-D693-19CAE1BF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7905707-A890-D1FF-4741-B28C62921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258B5-FAEC-43B3-9525-C46BE0ADC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667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773A1B-207F-DCBF-AE61-5EDB58C48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C5A3175-091A-08E4-74C6-0E6B78C36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E185C6F-ACF7-20C7-B6DE-4AAC29CF0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7566-ED32-4179-9A3C-BFE48F68E9F9}" type="datetimeFigureOut">
              <a:rPr lang="zh-CN" altLang="en-US" smtClean="0"/>
              <a:t>2024/12/16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E5FAA23-1904-61CD-5CF4-095B20649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AE946AF-3934-E947-83F7-F15B8158E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258B5-FAEC-43B3-9525-C46BE0ADC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2710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BD511A-5AF8-05D6-5261-C2B1F87CF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E676811-F876-1881-C65B-061AD9AA4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63ABB81-0D3E-E368-D82E-D8E9666EA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7566-ED32-4179-9A3C-BFE48F68E9F9}" type="datetimeFigureOut">
              <a:rPr lang="zh-CN" altLang="en-US" smtClean="0"/>
              <a:t>2024/12/16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7DAF51-68BE-A5DF-CBB6-E08544A72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3B6817F-1FB1-C769-3651-5172FC7DA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258B5-FAEC-43B3-9525-C46BE0ADC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886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85595F-347D-2AB4-6447-671225F08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DF8F94-0456-6303-0960-843C14FF70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620BAD3-1F9C-F755-E6AC-BDBAD64C2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C439D6D-87C1-2862-1050-0C6C8DEF9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7566-ED32-4179-9A3C-BFE48F68E9F9}" type="datetimeFigureOut">
              <a:rPr lang="zh-CN" altLang="en-US" smtClean="0"/>
              <a:t>2024/12/16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A9F21E4-20C2-F54E-EE44-309665ABF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7028497-CE61-84A3-D194-0234F0011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258B5-FAEC-43B3-9525-C46BE0ADC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3509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010898-ADB4-F692-9CD1-B26FBB870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0C411A3-B8AA-71CC-2B07-A8AD18FC8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FA0BB1E-76D9-AED8-9EAF-97223B497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F18D054-7DA3-C732-D054-4A12B6D275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6B3EDA0-9457-0C9A-561F-5CA826362E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B557DA0-264B-FF46-32E0-B45BA798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7566-ED32-4179-9A3C-BFE48F68E9F9}" type="datetimeFigureOut">
              <a:rPr lang="zh-CN" altLang="en-US" smtClean="0"/>
              <a:t>2024/12/16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7CEFCA8-A3F9-B94A-69CD-6F395C55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E5E0A27-046A-06DF-EFDB-67F424236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258B5-FAEC-43B3-9525-C46BE0ADC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5192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E870B5-358C-D07E-3493-E8A8543B9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B3E16B6-354A-630C-2BF9-0B3E7BC44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7566-ED32-4179-9A3C-BFE48F68E9F9}" type="datetimeFigureOut">
              <a:rPr lang="zh-CN" altLang="en-US" smtClean="0"/>
              <a:t>2024/12/16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E0BF80E-A7DB-9A5C-D490-50C942EA1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56EF4E3-40C3-6012-E161-C381C20C7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258B5-FAEC-43B3-9525-C46BE0ADC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1110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29DF2F6-AC80-9392-7375-766983ED7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7566-ED32-4179-9A3C-BFE48F68E9F9}" type="datetimeFigureOut">
              <a:rPr lang="zh-CN" altLang="en-US" smtClean="0"/>
              <a:t>2024/12/16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E729D0D-AF40-59A9-F282-EBBA3393B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1068A1D-BFF7-5A3D-5B96-7811AE906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258B5-FAEC-43B3-9525-C46BE0ADC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2368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3A215C-EF05-609F-8E50-1727D5D79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AA59B0-CEB8-8DF6-E5E7-3B02938FF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4123913-28CC-850B-AEA1-546D2A1A9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739BD31-2FD3-8BC9-7D67-5C989F7BB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7566-ED32-4179-9A3C-BFE48F68E9F9}" type="datetimeFigureOut">
              <a:rPr lang="zh-CN" altLang="en-US" smtClean="0"/>
              <a:t>2024/12/16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842FAC0-2D28-7C9F-65A1-3C77DFED6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FDE2AD1-FEF1-945F-E723-4540F949E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258B5-FAEC-43B3-9525-C46BE0ADC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842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BA14F4-1B57-EC03-80E8-F5F240469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33D3FB8-543E-763B-52D3-20E16D905D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06AF73C-9F09-4612-6247-BA4B133C3B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59A206A-BA9E-05D1-37E1-0EE379033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7566-ED32-4179-9A3C-BFE48F68E9F9}" type="datetimeFigureOut">
              <a:rPr lang="zh-CN" altLang="en-US" smtClean="0"/>
              <a:t>2024/12/16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04ACAA5-6D5A-7C1B-14F4-2CB60F2EC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C172BCE-4139-B230-1032-F8651751D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258B5-FAEC-43B3-9525-C46BE0ADC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392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D55FC69-AEB2-26C2-E665-A2D37810B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914B47C-D485-C71E-82EB-F24BE4DB5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725E14-7064-57FD-DE70-7FEE0D17A2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07566-ED32-4179-9A3C-BFE48F68E9F9}" type="datetimeFigureOut">
              <a:rPr lang="zh-CN" altLang="en-US" smtClean="0"/>
              <a:t>2024/12/16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4B7E803-E741-A073-77A8-5AA6B42A9B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9FDB002-E991-B4A2-51DC-C1DB23E92E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258B5-FAEC-43B3-9525-C46BE0ADC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437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1F4919-D573-F60F-F212-B54E82F09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尝试拉长</a:t>
            </a:r>
            <a:r>
              <a:rPr lang="en-US" altLang="zh-CN" dirty="0"/>
              <a:t>LYSO</a:t>
            </a:r>
            <a:r>
              <a:rPr lang="zh-CN" altLang="en-US" dirty="0"/>
              <a:t>到</a:t>
            </a:r>
            <a:r>
              <a:rPr lang="en-US" altLang="zh-CN" dirty="0"/>
              <a:t>350mm</a:t>
            </a:r>
            <a:endParaRPr lang="zh-CN" altLang="en-US" dirty="0"/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FFDD3A61-87DD-75A4-6018-BB29EEE9BF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446" y="1681163"/>
            <a:ext cx="6055358" cy="4351338"/>
          </a:xfr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594C55D9-1AAF-E9B6-6C8A-F7345F8BFB35}"/>
              </a:ext>
            </a:extLst>
          </p:cNvPr>
          <p:cNvSpPr txBox="1"/>
          <p:nvPr/>
        </p:nvSpPr>
        <p:spPr>
          <a:xfrm>
            <a:off x="6976472" y="2228850"/>
            <a:ext cx="36343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现有法兰厚度：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76mm</a:t>
            </a:r>
          </a:p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分别跑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50/120GeV</a:t>
            </a:r>
          </a:p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有法兰：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150~210mm</a:t>
            </a:r>
          </a:p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无法兰：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230mmLYSO</a:t>
            </a:r>
          </a:p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法兰拦截部分大约相当于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100mmLYSO</a:t>
            </a:r>
          </a:p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全部过峰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zh-CN" dirty="0"/>
              <a:t>350mm</a:t>
            </a:r>
            <a:r>
              <a:rPr lang="zh-CN" altLang="en-US" dirty="0"/>
              <a:t>基本可以全收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97710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C52FE3-A215-CF0E-937F-F2508F35A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拉长</a:t>
            </a:r>
            <a:r>
              <a:rPr lang="en-US" altLang="zh-CN" dirty="0"/>
              <a:t>LYSO</a:t>
            </a:r>
            <a:r>
              <a:rPr lang="zh-CN" altLang="en-US" dirty="0"/>
              <a:t>到</a:t>
            </a:r>
            <a:r>
              <a:rPr lang="en-US" altLang="zh-CN" dirty="0"/>
              <a:t>350mm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A228A3DE-F905-C607-B3D5-CE62EE2995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271" y="1835150"/>
            <a:ext cx="6055358" cy="4351338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29C37C9F-04F8-8C63-79FB-94268ED4680B}"/>
              </a:ext>
            </a:extLst>
          </p:cNvPr>
          <p:cNvSpPr txBox="1"/>
          <p:nvPr/>
        </p:nvSpPr>
        <p:spPr>
          <a:xfrm>
            <a:off x="6096000" y="2250017"/>
            <a:ext cx="605535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Bin</a:t>
            </a:r>
            <a:r>
              <a:rPr lang="zh-CN" altLang="en-US" sz="1200" dirty="0"/>
              <a:t>宽度：</a:t>
            </a:r>
            <a:r>
              <a:rPr lang="en-US" altLang="zh-CN" sz="1200" dirty="0"/>
              <a:t>1GeV/bin</a:t>
            </a: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LYSO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厚度：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σ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值：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均值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有法兰：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50GeV:		</a:t>
            </a: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150mm		2.45GeV		30.53GeV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180mm		2.33GeV		33.35GeV</a:t>
            </a: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210mm		2.47GeV		35.70GeV</a:t>
            </a: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120GeV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：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150mm		4.33GeV		75.05GeV</a:t>
            </a: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180mm 		4.42GeV		83.24GeV</a:t>
            </a: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210mm		4.32GeV		90.05GeV</a:t>
            </a:r>
          </a:p>
          <a:p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无法兰（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230mm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）：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50GeV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：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3.28GeV		36.66GeV</a:t>
            </a:r>
          </a:p>
          <a:p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120GeV:		8.63GeV		87.22GeV</a:t>
            </a:r>
          </a:p>
          <a:p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有法兰时，前半曲线有一些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“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尾巴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”</a:t>
            </a:r>
          </a:p>
          <a:p>
            <a:r>
              <a:rPr lang="en-US" altLang="zh-CN" sz="1200" dirty="0"/>
              <a:t>350mm</a:t>
            </a:r>
            <a:r>
              <a:rPr lang="zh-CN" altLang="en-US" sz="1200" dirty="0"/>
              <a:t>，无法兰：</a:t>
            </a:r>
            <a:endParaRPr lang="en-US" altLang="zh-CN" sz="1200" dirty="0"/>
          </a:p>
          <a:p>
            <a:r>
              <a:rPr lang="en-US" altLang="zh-CN" sz="1200" dirty="0"/>
              <a:t>50GeV:		0.581GeV		47.36GeV（bin</a:t>
            </a:r>
            <a:r>
              <a:rPr lang="zh-CN" altLang="en-US" sz="1200" dirty="0"/>
              <a:t>宽度宽了？大量事例集中在均值几个位置</a:t>
            </a:r>
            <a:r>
              <a:rPr lang="en-US" altLang="zh-CN" sz="1200" dirty="0"/>
              <a:t>）</a:t>
            </a:r>
          </a:p>
          <a:p>
            <a:r>
              <a:rPr lang="en-US" altLang="zh-CN" sz="1200" dirty="0"/>
              <a:t>120GeV		1.801GeV		112.32GeV</a:t>
            </a:r>
          </a:p>
          <a:p>
            <a:r>
              <a:rPr lang="en-US" altLang="zh-CN" sz="1200" dirty="0"/>
              <a:t>σ</a:t>
            </a:r>
            <a:r>
              <a:rPr lang="zh-CN" altLang="en-US" sz="1200" dirty="0"/>
              <a:t>值有些太好了？</a:t>
            </a:r>
            <a:r>
              <a:rPr lang="en-US" altLang="zh-CN" sz="1200" dirty="0"/>
              <a:t>350mm</a:t>
            </a:r>
            <a:r>
              <a:rPr lang="zh-CN" altLang="en-US" sz="1200" dirty="0"/>
              <a:t>长</a:t>
            </a:r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302756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379094-6515-F8C6-48E8-9CA94A568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/>
              <a:t>测试几个不同角度（</a:t>
            </a:r>
            <a:r>
              <a:rPr lang="en-US" altLang="zh-CN" sz="2800" dirty="0"/>
              <a:t>50GeV</a:t>
            </a:r>
            <a:r>
              <a:rPr lang="zh-CN" altLang="en-US" sz="2800" dirty="0"/>
              <a:t>电子，</a:t>
            </a:r>
            <a:r>
              <a:rPr lang="en-US" altLang="zh-CN" sz="2800" dirty="0"/>
              <a:t>180mmLYSO</a:t>
            </a:r>
            <a:r>
              <a:rPr lang="zh-CN" altLang="en-US" sz="2800" dirty="0"/>
              <a:t>，</a:t>
            </a:r>
            <a:r>
              <a:rPr lang="en-US" altLang="zh-CN" sz="2800" dirty="0"/>
              <a:t>800~980mm)</a:t>
            </a:r>
            <a:endParaRPr lang="zh-CN" altLang="en-US" sz="280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9B909760-B4BF-E81A-857F-5BDF7EC4380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861"/>
          <a:stretch/>
        </p:blipFill>
        <p:spPr>
          <a:xfrm rot="10800000">
            <a:off x="7398100" y="1598856"/>
            <a:ext cx="4582634" cy="2411963"/>
          </a:xfrm>
          <a:prstGeom prst="rect">
            <a:avLst/>
          </a:prstGeom>
        </p:spPr>
      </p:pic>
      <p:sp>
        <p:nvSpPr>
          <p:cNvPr id="5" name="内容占位符 4">
            <a:extLst>
              <a:ext uri="{FF2B5EF4-FFF2-40B4-BE49-F238E27FC236}">
                <a16:creationId xmlns:a16="http://schemas.microsoft.com/office/drawing/2014/main" id="{0F4BF29E-DEEC-C27E-ACCA-93B646F7B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测试角度：</a:t>
            </a:r>
            <a:endParaRPr lang="en-US" altLang="zh-CN" dirty="0"/>
          </a:p>
          <a:p>
            <a:pPr lvl="1"/>
            <a:r>
              <a:rPr lang="en-US" altLang="zh-CN" dirty="0"/>
              <a:t>0.70deg </a:t>
            </a:r>
            <a:r>
              <a:rPr lang="zh-CN" altLang="en-US" dirty="0"/>
              <a:t>≈</a:t>
            </a:r>
            <a:r>
              <a:rPr lang="en-US" altLang="zh-CN" dirty="0"/>
              <a:t> 6.11mrad</a:t>
            </a:r>
            <a:r>
              <a:rPr lang="zh-CN" altLang="en-US" dirty="0"/>
              <a:t>，电子恰好打到</a:t>
            </a:r>
            <a:r>
              <a:rPr lang="en-US" altLang="zh-CN" dirty="0"/>
              <a:t>LYSO</a:t>
            </a:r>
            <a:r>
              <a:rPr lang="zh-CN" altLang="en-US" dirty="0"/>
              <a:t>末端</a:t>
            </a:r>
            <a:endParaRPr lang="en-US" altLang="zh-CN" dirty="0"/>
          </a:p>
          <a:p>
            <a:pPr lvl="1"/>
            <a:r>
              <a:rPr lang="en-US" altLang="zh-CN" dirty="0"/>
              <a:t>0.76deg </a:t>
            </a:r>
            <a:r>
              <a:rPr lang="zh-CN" altLang="en-US" dirty="0"/>
              <a:t>≈ </a:t>
            </a:r>
            <a:r>
              <a:rPr lang="en-US" altLang="zh-CN" dirty="0"/>
              <a:t>6.63mrad</a:t>
            </a:r>
            <a:r>
              <a:rPr lang="zh-CN" altLang="en-US" dirty="0"/>
              <a:t>，电子打到中间位置</a:t>
            </a:r>
            <a:endParaRPr lang="en-US" altLang="zh-CN" dirty="0"/>
          </a:p>
          <a:p>
            <a:pPr lvl="1"/>
            <a:r>
              <a:rPr lang="en-US" altLang="zh-CN" dirty="0"/>
              <a:t>0.86deg </a:t>
            </a:r>
            <a:r>
              <a:rPr lang="zh-CN" altLang="en-US" dirty="0"/>
              <a:t>≈ </a:t>
            </a:r>
            <a:r>
              <a:rPr lang="en-US" altLang="zh-CN" dirty="0"/>
              <a:t>7.50mrad</a:t>
            </a:r>
            <a:r>
              <a:rPr lang="zh-CN" altLang="en-US" dirty="0"/>
              <a:t>，电子恰好打到</a:t>
            </a:r>
            <a:r>
              <a:rPr lang="en-US" altLang="zh-CN" dirty="0"/>
              <a:t>LYSO</a:t>
            </a:r>
            <a:r>
              <a:rPr lang="zh-CN" altLang="en-US" dirty="0"/>
              <a:t>初端</a:t>
            </a:r>
            <a:endParaRPr lang="en-US" altLang="zh-CN" dirty="0"/>
          </a:p>
          <a:p>
            <a:pPr lvl="1"/>
            <a:r>
              <a:rPr lang="en-US" altLang="zh-CN" dirty="0"/>
              <a:t>1deg	</a:t>
            </a:r>
            <a:r>
              <a:rPr lang="zh-CN" altLang="en-US" dirty="0"/>
              <a:t>≈ </a:t>
            </a:r>
            <a:r>
              <a:rPr lang="en-US" altLang="zh-CN" dirty="0"/>
              <a:t>8.43mrad</a:t>
            </a:r>
            <a:r>
              <a:rPr lang="zh-CN" altLang="en-US" dirty="0"/>
              <a:t>，电子经过</a:t>
            </a:r>
            <a:r>
              <a:rPr lang="en-US" altLang="zh-CN" dirty="0"/>
              <a:t>LYSO</a:t>
            </a:r>
            <a:r>
              <a:rPr lang="zh-CN" altLang="en-US" dirty="0"/>
              <a:t>全过程</a:t>
            </a:r>
            <a:endParaRPr lang="en-US" altLang="zh-CN" dirty="0"/>
          </a:p>
          <a:p>
            <a:pPr lvl="1"/>
            <a:r>
              <a:rPr lang="en-US" altLang="zh-CN" dirty="0"/>
              <a:t>5deg	</a:t>
            </a:r>
            <a:r>
              <a:rPr lang="zh-CN" altLang="en-US" dirty="0"/>
              <a:t>≈ </a:t>
            </a:r>
            <a:r>
              <a:rPr lang="en-US" altLang="zh-CN" dirty="0"/>
              <a:t>43.63mrad </a:t>
            </a:r>
            <a:r>
              <a:rPr lang="zh-CN" altLang="en-US" dirty="0"/>
              <a:t>电子经过</a:t>
            </a:r>
            <a:r>
              <a:rPr lang="en-US" altLang="zh-CN" dirty="0"/>
              <a:t>LYSO</a:t>
            </a:r>
            <a:r>
              <a:rPr lang="zh-CN" altLang="en-US" dirty="0"/>
              <a:t>全程</a:t>
            </a:r>
            <a:endParaRPr lang="en-US" altLang="zh-CN" dirty="0"/>
          </a:p>
          <a:p>
            <a:pPr lvl="1"/>
            <a:r>
              <a:rPr lang="en-US" altLang="zh-CN" dirty="0"/>
              <a:t>5.80deg </a:t>
            </a:r>
            <a:r>
              <a:rPr lang="zh-CN" altLang="en-US" dirty="0"/>
              <a:t>≈ </a:t>
            </a:r>
            <a:r>
              <a:rPr lang="en-US" altLang="zh-CN" dirty="0"/>
              <a:t>50.6mrad</a:t>
            </a:r>
            <a:r>
              <a:rPr lang="zh-CN" altLang="en-US" dirty="0"/>
              <a:t>，电子恰好从</a:t>
            </a:r>
            <a:r>
              <a:rPr lang="en-US" altLang="zh-CN" dirty="0"/>
              <a:t>LYSO</a:t>
            </a:r>
            <a:r>
              <a:rPr lang="zh-CN" altLang="en-US" dirty="0"/>
              <a:t>末端出</a:t>
            </a:r>
            <a:endParaRPr lang="en-US" altLang="zh-CN" dirty="0"/>
          </a:p>
          <a:p>
            <a:pPr lvl="1"/>
            <a:r>
              <a:rPr lang="en-US" altLang="zh-CN" dirty="0"/>
              <a:t>6.55deg </a:t>
            </a:r>
            <a:r>
              <a:rPr lang="zh-CN" altLang="en-US" dirty="0"/>
              <a:t>≈ </a:t>
            </a:r>
            <a:r>
              <a:rPr lang="en-US" altLang="zh-CN" dirty="0"/>
              <a:t>57.16mrad</a:t>
            </a:r>
            <a:r>
              <a:rPr lang="zh-CN" altLang="en-US" dirty="0"/>
              <a:t>，电子从</a:t>
            </a:r>
            <a:r>
              <a:rPr lang="en-US" altLang="zh-CN" dirty="0"/>
              <a:t>LYSO</a:t>
            </a:r>
            <a:r>
              <a:rPr lang="zh-CN" altLang="en-US" dirty="0"/>
              <a:t>中部出</a:t>
            </a:r>
            <a:endParaRPr lang="en-US" altLang="zh-CN" dirty="0"/>
          </a:p>
          <a:p>
            <a:pPr lvl="1"/>
            <a:r>
              <a:rPr lang="en-US" altLang="zh-CN" dirty="0"/>
              <a:t>7.125deg </a:t>
            </a:r>
            <a:r>
              <a:rPr lang="zh-CN" altLang="en-US" dirty="0"/>
              <a:t>≈ </a:t>
            </a:r>
            <a:r>
              <a:rPr lang="en-US" altLang="zh-CN" dirty="0"/>
              <a:t>62.18mrad</a:t>
            </a:r>
            <a:r>
              <a:rPr lang="zh-CN" altLang="en-US" dirty="0"/>
              <a:t>，电子恰好从</a:t>
            </a:r>
            <a:r>
              <a:rPr lang="en-US" altLang="zh-CN" dirty="0"/>
              <a:t>LYSO</a:t>
            </a:r>
            <a:r>
              <a:rPr lang="zh-CN" altLang="en-US" dirty="0"/>
              <a:t>前端出，擦过</a:t>
            </a:r>
            <a:r>
              <a:rPr lang="en-US" altLang="zh-CN" dirty="0"/>
              <a:t>LYSO</a:t>
            </a:r>
            <a:endParaRPr lang="zh-CN" altLang="en-US" dirty="0"/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E7059B34-8004-7CAF-32EF-2D57E5B691FB}"/>
              </a:ext>
            </a:extLst>
          </p:cNvPr>
          <p:cNvCxnSpPr/>
          <p:nvPr/>
        </p:nvCxnSpPr>
        <p:spPr>
          <a:xfrm flipV="1">
            <a:off x="7183120" y="2621280"/>
            <a:ext cx="4500880" cy="711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8C34E793-CFE2-4024-3C89-794C399C2A88}"/>
              </a:ext>
            </a:extLst>
          </p:cNvPr>
          <p:cNvCxnSpPr/>
          <p:nvPr/>
        </p:nvCxnSpPr>
        <p:spPr>
          <a:xfrm flipV="1">
            <a:off x="7142480" y="2611120"/>
            <a:ext cx="3931920" cy="711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E31A7BD5-5CA4-FAB5-F25A-6C5E6CE1155C}"/>
              </a:ext>
            </a:extLst>
          </p:cNvPr>
          <p:cNvCxnSpPr>
            <a:cxnSpLocks/>
          </p:cNvCxnSpPr>
          <p:nvPr/>
        </p:nvCxnSpPr>
        <p:spPr>
          <a:xfrm flipV="1">
            <a:off x="7183120" y="2611120"/>
            <a:ext cx="3139440" cy="711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5BE8ED0C-AB33-42B1-6280-5BCBDC0F0CDA}"/>
              </a:ext>
            </a:extLst>
          </p:cNvPr>
          <p:cNvCxnSpPr/>
          <p:nvPr/>
        </p:nvCxnSpPr>
        <p:spPr>
          <a:xfrm flipV="1">
            <a:off x="7183120" y="2468880"/>
            <a:ext cx="3169920" cy="2133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41CEE867-AFA3-E768-C381-BAB96FF282D6}"/>
              </a:ext>
            </a:extLst>
          </p:cNvPr>
          <p:cNvCxnSpPr/>
          <p:nvPr/>
        </p:nvCxnSpPr>
        <p:spPr>
          <a:xfrm flipV="1">
            <a:off x="7183120" y="2235200"/>
            <a:ext cx="3139440" cy="4470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EE6D8A60-52F6-606C-C33C-4FAB28F401D3}"/>
              </a:ext>
            </a:extLst>
          </p:cNvPr>
          <p:cNvCxnSpPr/>
          <p:nvPr/>
        </p:nvCxnSpPr>
        <p:spPr>
          <a:xfrm flipV="1">
            <a:off x="7183120" y="2072640"/>
            <a:ext cx="3139440" cy="5791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D74D6410-6AA8-9809-CEB6-854A92D8EC85}"/>
              </a:ext>
            </a:extLst>
          </p:cNvPr>
          <p:cNvCxnSpPr/>
          <p:nvPr/>
        </p:nvCxnSpPr>
        <p:spPr>
          <a:xfrm flipV="1">
            <a:off x="7142480" y="2113280"/>
            <a:ext cx="4541520" cy="5689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33CA4E45-7F2A-229B-FD8A-53307DFF4F1B}"/>
              </a:ext>
            </a:extLst>
          </p:cNvPr>
          <p:cNvCxnSpPr/>
          <p:nvPr/>
        </p:nvCxnSpPr>
        <p:spPr>
          <a:xfrm flipV="1">
            <a:off x="7142480" y="2072640"/>
            <a:ext cx="3769360" cy="6197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DA55FBAC-F959-6C8E-9E2D-CC8433B5A4FF}"/>
              </a:ext>
            </a:extLst>
          </p:cNvPr>
          <p:cNvSpPr txBox="1"/>
          <p:nvPr/>
        </p:nvSpPr>
        <p:spPr>
          <a:xfrm>
            <a:off x="11568780" y="2569289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0000"/>
                </a:solidFill>
              </a:rPr>
              <a:t>6.11mrad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3B0C90B8-C3CA-D800-EBDA-FA5F19A8C2DC}"/>
              </a:ext>
            </a:extLst>
          </p:cNvPr>
          <p:cNvSpPr txBox="1"/>
          <p:nvPr/>
        </p:nvSpPr>
        <p:spPr>
          <a:xfrm>
            <a:off x="10892567" y="2364899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0000"/>
                </a:solidFill>
              </a:rPr>
              <a:t>6.63mrad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1F385209-D758-5904-D661-62D9E77002E6}"/>
              </a:ext>
            </a:extLst>
          </p:cNvPr>
          <p:cNvSpPr txBox="1"/>
          <p:nvPr/>
        </p:nvSpPr>
        <p:spPr>
          <a:xfrm>
            <a:off x="10022840" y="2621279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0000"/>
                </a:solidFill>
              </a:rPr>
              <a:t>7.50mrad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FF302905-3DB0-9FED-C03A-BD910F36F789}"/>
              </a:ext>
            </a:extLst>
          </p:cNvPr>
          <p:cNvSpPr txBox="1"/>
          <p:nvPr/>
        </p:nvSpPr>
        <p:spPr>
          <a:xfrm>
            <a:off x="10242090" y="2338309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0000"/>
                </a:solidFill>
              </a:rPr>
              <a:t>8.43mrad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524E8020-36C7-C39A-6546-DF1B93E95B2E}"/>
              </a:ext>
            </a:extLst>
          </p:cNvPr>
          <p:cNvSpPr txBox="1"/>
          <p:nvPr/>
        </p:nvSpPr>
        <p:spPr>
          <a:xfrm>
            <a:off x="10247694" y="2115979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0000"/>
                </a:solidFill>
              </a:rPr>
              <a:t>43.63mrad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8A84C401-8DCF-884D-A86F-0B5CBAC50078}"/>
              </a:ext>
            </a:extLst>
          </p:cNvPr>
          <p:cNvSpPr txBox="1"/>
          <p:nvPr/>
        </p:nvSpPr>
        <p:spPr>
          <a:xfrm>
            <a:off x="10017760" y="1809909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0000"/>
                </a:solidFill>
              </a:rPr>
              <a:t>62.18mrad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15E3CE9-9058-103D-4C45-F12FAB523D21}"/>
              </a:ext>
            </a:extLst>
          </p:cNvPr>
          <p:cNvSpPr txBox="1"/>
          <p:nvPr/>
        </p:nvSpPr>
        <p:spPr>
          <a:xfrm>
            <a:off x="10797945" y="1758753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0000"/>
                </a:solidFill>
              </a:rPr>
              <a:t>57.16mrad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1F7641B8-74F8-9088-C4E2-D2BF0CC2D138}"/>
              </a:ext>
            </a:extLst>
          </p:cNvPr>
          <p:cNvSpPr txBox="1"/>
          <p:nvPr/>
        </p:nvSpPr>
        <p:spPr>
          <a:xfrm>
            <a:off x="11407525" y="1921748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0000"/>
                </a:solidFill>
              </a:rPr>
              <a:t>50.6mrad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828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D5899F-3420-D33E-F241-ABC92511E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280" y="354095"/>
            <a:ext cx="6273800" cy="1325563"/>
          </a:xfrm>
        </p:spPr>
        <p:txBody>
          <a:bodyPr>
            <a:normAutofit/>
          </a:bodyPr>
          <a:lstStyle/>
          <a:p>
            <a:r>
              <a:rPr lang="zh-CN" altLang="en-US" sz="1800" dirty="0"/>
              <a:t>测试几个不同角度（</a:t>
            </a:r>
            <a:r>
              <a:rPr lang="en-US" altLang="zh-CN" sz="1800" dirty="0"/>
              <a:t>50GeV</a:t>
            </a:r>
            <a:r>
              <a:rPr lang="zh-CN" altLang="en-US" sz="1800" dirty="0"/>
              <a:t>电子，</a:t>
            </a:r>
            <a:r>
              <a:rPr lang="en-US" altLang="zh-CN" sz="1800" dirty="0"/>
              <a:t>180mmLYSO</a:t>
            </a:r>
            <a:r>
              <a:rPr lang="zh-CN" altLang="en-US" sz="1800" dirty="0"/>
              <a:t>，</a:t>
            </a:r>
            <a:r>
              <a:rPr lang="en-US" altLang="zh-CN" sz="1800" dirty="0"/>
              <a:t>800~980mm)</a:t>
            </a:r>
            <a:endParaRPr lang="zh-CN" altLang="en-US" sz="1800" dirty="0"/>
          </a:p>
        </p:txBody>
      </p:sp>
      <p:pic>
        <p:nvPicPr>
          <p:cNvPr id="4" name="内容占位符 8">
            <a:extLst>
              <a:ext uri="{FF2B5EF4-FFF2-40B4-BE49-F238E27FC236}">
                <a16:creationId xmlns:a16="http://schemas.microsoft.com/office/drawing/2014/main" id="{80ADD70B-E8BB-4796-0439-28A385480C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60" y="1707978"/>
            <a:ext cx="6543039" cy="4701782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742517AD-E98E-6DDD-D9F1-E8E4F08700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6063" y="115038"/>
            <a:ext cx="4992738" cy="1825736"/>
          </a:xfrm>
          <a:prstGeom prst="rect">
            <a:avLst/>
          </a:prstGeom>
        </p:spPr>
      </p:pic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BBE40A38-5B81-1A0A-5319-718AFAF5662F}"/>
              </a:ext>
            </a:extLst>
          </p:cNvPr>
          <p:cNvCxnSpPr/>
          <p:nvPr/>
        </p:nvCxnSpPr>
        <p:spPr>
          <a:xfrm flipH="1" flipV="1">
            <a:off x="5265420" y="2331720"/>
            <a:ext cx="4411980" cy="15392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18E65BE2-3451-A741-F5B5-5356B1A423E1}"/>
              </a:ext>
            </a:extLst>
          </p:cNvPr>
          <p:cNvCxnSpPr>
            <a:cxnSpLocks/>
          </p:cNvCxnSpPr>
          <p:nvPr/>
        </p:nvCxnSpPr>
        <p:spPr>
          <a:xfrm flipH="1" flipV="1">
            <a:off x="5372100" y="2516754"/>
            <a:ext cx="4305300" cy="13542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992CC4B0-5217-DA11-6B5A-0BC0DAD82B26}"/>
              </a:ext>
            </a:extLst>
          </p:cNvPr>
          <p:cNvCxnSpPr>
            <a:cxnSpLocks/>
          </p:cNvCxnSpPr>
          <p:nvPr/>
        </p:nvCxnSpPr>
        <p:spPr>
          <a:xfrm flipH="1" flipV="1">
            <a:off x="5372100" y="2857500"/>
            <a:ext cx="4305300" cy="10134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8900A7A5-773E-DA82-6192-492612EB2C48}"/>
              </a:ext>
            </a:extLst>
          </p:cNvPr>
          <p:cNvSpPr txBox="1"/>
          <p:nvPr/>
        </p:nvSpPr>
        <p:spPr>
          <a:xfrm>
            <a:off x="9608819" y="3710940"/>
            <a:ext cx="25603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7.50mrad</a:t>
            </a:r>
            <a:r>
              <a:rPr lang="zh-CN" altLang="en-US" sz="1200" dirty="0"/>
              <a:t>，</a:t>
            </a:r>
            <a:r>
              <a:rPr lang="en-US" altLang="zh-CN" sz="1200" dirty="0"/>
              <a:t>8.43mrad</a:t>
            </a:r>
            <a:r>
              <a:rPr lang="zh-CN" altLang="en-US" sz="1200" dirty="0"/>
              <a:t>，</a:t>
            </a:r>
            <a:r>
              <a:rPr lang="en-US" altLang="zh-CN" sz="1200" dirty="0"/>
              <a:t>43.63mrad</a:t>
            </a:r>
            <a:r>
              <a:rPr lang="zh-CN" altLang="en-US" sz="1200" dirty="0"/>
              <a:t>三个角度的电子全程通过</a:t>
            </a:r>
            <a:r>
              <a:rPr lang="en-US" altLang="zh-CN" sz="1200" dirty="0"/>
              <a:t>LYSO</a:t>
            </a:r>
            <a:r>
              <a:rPr lang="zh-CN" altLang="en-US" sz="1200" dirty="0"/>
              <a:t>，沉积情况相近，其中</a:t>
            </a:r>
            <a:r>
              <a:rPr lang="en-US" altLang="zh-CN" sz="1200" dirty="0"/>
              <a:t>7.50mrad</a:t>
            </a:r>
            <a:r>
              <a:rPr lang="zh-CN" altLang="en-US" sz="1200" dirty="0"/>
              <a:t>是几乎正好从</a:t>
            </a:r>
            <a:r>
              <a:rPr lang="en-US" altLang="zh-CN" sz="1200" dirty="0"/>
              <a:t>LYSO</a:t>
            </a:r>
            <a:r>
              <a:rPr lang="zh-CN" altLang="en-US" sz="1200" dirty="0"/>
              <a:t>前端入射的角度</a:t>
            </a:r>
          </a:p>
        </p:txBody>
      </p: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3847A9B6-788B-78AC-A9BA-C78480473BD8}"/>
              </a:ext>
            </a:extLst>
          </p:cNvPr>
          <p:cNvCxnSpPr/>
          <p:nvPr/>
        </p:nvCxnSpPr>
        <p:spPr>
          <a:xfrm flipH="1">
            <a:off x="2552700" y="5608320"/>
            <a:ext cx="6141720" cy="1295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41B8556E-77F1-248C-6132-61E187394D75}"/>
              </a:ext>
            </a:extLst>
          </p:cNvPr>
          <p:cNvCxnSpPr>
            <a:cxnSpLocks/>
          </p:cNvCxnSpPr>
          <p:nvPr/>
        </p:nvCxnSpPr>
        <p:spPr>
          <a:xfrm flipH="1">
            <a:off x="4602480" y="5608320"/>
            <a:ext cx="4091940" cy="3352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5318D44D-CCBB-DA38-D953-9930EB8EC438}"/>
              </a:ext>
            </a:extLst>
          </p:cNvPr>
          <p:cNvSpPr txBox="1"/>
          <p:nvPr/>
        </p:nvSpPr>
        <p:spPr>
          <a:xfrm>
            <a:off x="8785859" y="5410293"/>
            <a:ext cx="2560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62.18mrad</a:t>
            </a:r>
            <a:r>
              <a:rPr lang="zh-CN" altLang="en-US" sz="1200" dirty="0"/>
              <a:t>，</a:t>
            </a:r>
            <a:r>
              <a:rPr lang="en-US" altLang="zh-CN" sz="1200" dirty="0"/>
              <a:t>6.11mrad</a:t>
            </a:r>
            <a:r>
              <a:rPr lang="zh-CN" altLang="en-US" sz="1200" dirty="0"/>
              <a:t>两个角度的电子几乎不通过</a:t>
            </a:r>
            <a:r>
              <a:rPr lang="en-US" altLang="zh-CN" sz="1200" dirty="0"/>
              <a:t>LYSO</a:t>
            </a:r>
            <a:r>
              <a:rPr lang="zh-CN" altLang="en-US" sz="1200" dirty="0"/>
              <a:t>，基本不沉积</a:t>
            </a:r>
          </a:p>
        </p:txBody>
      </p: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4D2C2E91-3A9E-F2FD-8E2B-8A36F333145B}"/>
              </a:ext>
            </a:extLst>
          </p:cNvPr>
          <p:cNvCxnSpPr/>
          <p:nvPr/>
        </p:nvCxnSpPr>
        <p:spPr>
          <a:xfrm flipH="1">
            <a:off x="2430780" y="5036820"/>
            <a:ext cx="588264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直接箭头连接符 35">
            <a:extLst>
              <a:ext uri="{FF2B5EF4-FFF2-40B4-BE49-F238E27FC236}">
                <a16:creationId xmlns:a16="http://schemas.microsoft.com/office/drawing/2014/main" id="{63AA932D-14FF-AD89-728C-2DA057BB0B8B}"/>
              </a:ext>
            </a:extLst>
          </p:cNvPr>
          <p:cNvCxnSpPr/>
          <p:nvPr/>
        </p:nvCxnSpPr>
        <p:spPr>
          <a:xfrm flipH="1" flipV="1">
            <a:off x="5859780" y="4191000"/>
            <a:ext cx="2453640" cy="8458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7" name="文本框 36">
            <a:extLst>
              <a:ext uri="{FF2B5EF4-FFF2-40B4-BE49-F238E27FC236}">
                <a16:creationId xmlns:a16="http://schemas.microsoft.com/office/drawing/2014/main" id="{437CB82E-FFC9-0FB5-9543-43A36836C85D}"/>
              </a:ext>
            </a:extLst>
          </p:cNvPr>
          <p:cNvSpPr txBox="1"/>
          <p:nvPr/>
        </p:nvSpPr>
        <p:spPr>
          <a:xfrm>
            <a:off x="8313420" y="4594235"/>
            <a:ext cx="2560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6.63mrad</a:t>
            </a:r>
            <a:r>
              <a:rPr lang="zh-CN" altLang="en-US" sz="1200" dirty="0"/>
              <a:t>，</a:t>
            </a:r>
            <a:r>
              <a:rPr lang="en-US" altLang="zh-CN" sz="1200" dirty="0"/>
              <a:t>57.16mrad</a:t>
            </a:r>
            <a:r>
              <a:rPr lang="zh-CN" altLang="en-US" sz="1200" dirty="0"/>
              <a:t>两个角度的电子半程通过</a:t>
            </a:r>
            <a:r>
              <a:rPr lang="en-US" altLang="zh-CN" sz="1200" dirty="0"/>
              <a:t>LYSO</a:t>
            </a:r>
            <a:r>
              <a:rPr lang="zh-CN" altLang="en-US" sz="1200" dirty="0"/>
              <a:t>，沉积情况较差。但是效果不同？</a:t>
            </a:r>
          </a:p>
        </p:txBody>
      </p:sp>
      <p:cxnSp>
        <p:nvCxnSpPr>
          <p:cNvPr id="39" name="直接箭头连接符 38">
            <a:extLst>
              <a:ext uri="{FF2B5EF4-FFF2-40B4-BE49-F238E27FC236}">
                <a16:creationId xmlns:a16="http://schemas.microsoft.com/office/drawing/2014/main" id="{F60E7159-F707-8466-D273-4160A002FDE1}"/>
              </a:ext>
            </a:extLst>
          </p:cNvPr>
          <p:cNvCxnSpPr/>
          <p:nvPr/>
        </p:nvCxnSpPr>
        <p:spPr>
          <a:xfrm flipH="1">
            <a:off x="4686300" y="2659380"/>
            <a:ext cx="4099559" cy="12115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0" name="文本框 39">
            <a:extLst>
              <a:ext uri="{FF2B5EF4-FFF2-40B4-BE49-F238E27FC236}">
                <a16:creationId xmlns:a16="http://schemas.microsoft.com/office/drawing/2014/main" id="{AD64C135-CFED-A743-3891-DC87A6B9B23C}"/>
              </a:ext>
            </a:extLst>
          </p:cNvPr>
          <p:cNvSpPr txBox="1"/>
          <p:nvPr/>
        </p:nvSpPr>
        <p:spPr>
          <a:xfrm>
            <a:off x="8751569" y="2315233"/>
            <a:ext cx="25603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/>
              <a:t>非常奇怪的</a:t>
            </a:r>
            <a:r>
              <a:rPr lang="en-US" altLang="zh-CN" sz="1200" dirty="0"/>
              <a:t>50.6mrad</a:t>
            </a:r>
            <a:r>
              <a:rPr lang="zh-CN" altLang="en-US" sz="1200" dirty="0"/>
              <a:t>角度，这个角度的电子几何上是从</a:t>
            </a:r>
            <a:r>
              <a:rPr lang="en-US" altLang="zh-CN" sz="1200" dirty="0"/>
              <a:t>LYSO</a:t>
            </a:r>
            <a:r>
              <a:rPr lang="zh-CN" altLang="en-US" sz="1200" dirty="0"/>
              <a:t>末端的顶部出去，出现两个峰和</a:t>
            </a:r>
            <a:r>
              <a:rPr lang="en-US" altLang="zh-CN" sz="1200" dirty="0"/>
              <a:t>shower</a:t>
            </a:r>
            <a:r>
              <a:rPr lang="zh-CN" altLang="en-US" sz="1200" dirty="0"/>
              <a:t>没覆盖全有关？</a:t>
            </a:r>
          </a:p>
        </p:txBody>
      </p:sp>
    </p:spTree>
    <p:extLst>
      <p:ext uri="{BB962C8B-B14F-4D97-AF65-F5344CB8AC3E}">
        <p14:creationId xmlns:p14="http://schemas.microsoft.com/office/powerpoint/2010/main" val="104705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6129C3-8C9F-218C-8248-FFD349596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461760" cy="1325563"/>
          </a:xfrm>
        </p:spPr>
        <p:txBody>
          <a:bodyPr>
            <a:normAutofit/>
          </a:bodyPr>
          <a:lstStyle/>
          <a:p>
            <a:r>
              <a:rPr lang="zh-CN" altLang="en-US" sz="1400" dirty="0"/>
              <a:t>测试几个不同角度（</a:t>
            </a:r>
            <a:r>
              <a:rPr lang="en-US" altLang="zh-CN" sz="1400" dirty="0"/>
              <a:t>50GeV</a:t>
            </a:r>
            <a:r>
              <a:rPr lang="zh-CN" altLang="en-US" sz="1400" dirty="0"/>
              <a:t>电子，</a:t>
            </a:r>
            <a:r>
              <a:rPr lang="en-US" altLang="zh-CN" sz="1400" dirty="0"/>
              <a:t>180mmLYSO</a:t>
            </a:r>
            <a:r>
              <a:rPr lang="zh-CN" altLang="en-US" sz="1400" dirty="0"/>
              <a:t>，</a:t>
            </a:r>
            <a:r>
              <a:rPr lang="en-US" altLang="zh-CN" sz="1400" dirty="0"/>
              <a:t>800~980mm) </a:t>
            </a:r>
            <a:r>
              <a:rPr lang="zh-CN" altLang="en-US" sz="1400" dirty="0"/>
              <a:t>收能量情况</a:t>
            </a:r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1509F703-2498-4392-996B-0C2AE0D3F3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" y="1419860"/>
            <a:ext cx="6055358" cy="4351338"/>
          </a:xfr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4F50E5A5-3A56-A203-A0F1-2CE6E8B7692C}"/>
              </a:ext>
            </a:extLst>
          </p:cNvPr>
          <p:cNvSpPr txBox="1"/>
          <p:nvPr/>
        </p:nvSpPr>
        <p:spPr>
          <a:xfrm>
            <a:off x="6248400" y="1830199"/>
            <a:ext cx="6055358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dirty="0"/>
              <a:t>入射角度</a:t>
            </a:r>
            <a:r>
              <a:rPr lang="en-US" altLang="zh-CN" sz="1600" dirty="0"/>
              <a:t>(</a:t>
            </a:r>
            <a:r>
              <a:rPr lang="en-US" altLang="zh-CN" sz="1600" dirty="0" err="1"/>
              <a:t>mrad</a:t>
            </a:r>
            <a:r>
              <a:rPr lang="en-US" altLang="zh-CN" sz="1600" dirty="0"/>
              <a:t>)</a:t>
            </a:r>
            <a:r>
              <a:rPr lang="zh-CN" altLang="en-US" sz="1600" dirty="0"/>
              <a:t>：</a:t>
            </a:r>
            <a:r>
              <a:rPr lang="en-US" altLang="zh-CN" sz="1600" dirty="0"/>
              <a:t>	σ</a:t>
            </a:r>
            <a:r>
              <a:rPr lang="zh-CN" altLang="en-US" sz="1600" dirty="0"/>
              <a:t>值：</a:t>
            </a:r>
            <a:r>
              <a:rPr lang="en-US" altLang="zh-CN" sz="1600" dirty="0"/>
              <a:t>		</a:t>
            </a:r>
            <a:r>
              <a:rPr lang="zh-CN" altLang="en-US" sz="1600" dirty="0"/>
              <a:t>均值</a:t>
            </a:r>
            <a:r>
              <a:rPr lang="en-US" altLang="zh-CN" sz="1600" dirty="0"/>
              <a:t>	</a:t>
            </a:r>
          </a:p>
          <a:p>
            <a:r>
              <a:rPr lang="en-US" altLang="zh-CN" sz="1600" dirty="0"/>
              <a:t>6.11		0.24GeV		0.422GeV</a:t>
            </a:r>
            <a:r>
              <a:rPr lang="en-US" altLang="zh-CN" sz="1200" dirty="0"/>
              <a:t>（</a:t>
            </a:r>
            <a:r>
              <a:rPr lang="zh-CN" altLang="en-US" sz="1200" dirty="0"/>
              <a:t>基本没收到的角度</a:t>
            </a:r>
            <a:r>
              <a:rPr lang="en-US" altLang="zh-CN" sz="1200" dirty="0"/>
              <a:t>）</a:t>
            </a:r>
            <a:endParaRPr lang="zh-CN" altLang="en-US" sz="1200" dirty="0"/>
          </a:p>
          <a:p>
            <a:r>
              <a:rPr lang="en-US" altLang="zh-CN" sz="1600" dirty="0"/>
              <a:t>6.63		1.71GeV		4.867GeV</a:t>
            </a:r>
          </a:p>
          <a:p>
            <a:r>
              <a:rPr lang="en-US" altLang="zh-CN" sz="1600" dirty="0"/>
              <a:t>7.50		3.02GeV		21.12GeV</a:t>
            </a:r>
          </a:p>
          <a:p>
            <a:r>
              <a:rPr lang="en-US" altLang="zh-CN" sz="1600" dirty="0"/>
              <a:t>8.63		4.17GeV		23.59GeV</a:t>
            </a:r>
          </a:p>
          <a:p>
            <a:r>
              <a:rPr lang="en-US" altLang="zh-CN" sz="1600" dirty="0"/>
              <a:t>43.63		4.00GeV		24.86GeV</a:t>
            </a:r>
          </a:p>
          <a:p>
            <a:r>
              <a:rPr lang="en-US" altLang="zh-CN" sz="1600" dirty="0"/>
              <a:t>50.6		2.73GeV		13.68GeV</a:t>
            </a:r>
            <a:r>
              <a:rPr lang="en-US" altLang="zh-CN" sz="1200" dirty="0"/>
              <a:t>（</a:t>
            </a:r>
            <a:r>
              <a:rPr lang="zh-CN" altLang="en-US" sz="1200" dirty="0"/>
              <a:t>后端散开的</a:t>
            </a:r>
            <a:r>
              <a:rPr lang="en-US" altLang="zh-CN" sz="1200" dirty="0"/>
              <a:t>shower</a:t>
            </a:r>
            <a:r>
              <a:rPr lang="zh-CN" altLang="en-US" sz="1200" dirty="0"/>
              <a:t>没收全？</a:t>
            </a:r>
            <a:r>
              <a:rPr lang="en-US" altLang="zh-CN" sz="1200" dirty="0"/>
              <a:t>）</a:t>
            </a:r>
          </a:p>
          <a:p>
            <a:r>
              <a:rPr lang="en-US" altLang="zh-CN" sz="1600" dirty="0"/>
              <a:t>57.16		0.45GeV		3.962GeV</a:t>
            </a:r>
          </a:p>
          <a:p>
            <a:r>
              <a:rPr lang="en-US" altLang="zh-CN" sz="1600" dirty="0"/>
              <a:t>62.18		0.06GeV		0.829GeV</a:t>
            </a:r>
            <a:r>
              <a:rPr lang="zh-CN" altLang="en-US" sz="1100" dirty="0"/>
              <a:t>（基本没收到的角度）</a:t>
            </a:r>
            <a:endParaRPr lang="en-US" altLang="zh-CN" sz="1100" dirty="0"/>
          </a:p>
          <a:p>
            <a:endParaRPr lang="en-US" altLang="zh-CN" sz="1600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87371A1C-B268-472A-6DF4-EC21E1D21B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3558" y="19386"/>
            <a:ext cx="4992738" cy="182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479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507</Words>
  <Application>Microsoft Office PowerPoint</Application>
  <PresentationFormat>宽屏</PresentationFormat>
  <Paragraphs>62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主题​​</vt:lpstr>
      <vt:lpstr>尝试拉长LYSO到350mm</vt:lpstr>
      <vt:lpstr>拉长LYSO到350mm</vt:lpstr>
      <vt:lpstr>测试几个不同角度（50GeV电子，180mmLYSO，800~980mm)</vt:lpstr>
      <vt:lpstr>测试几个不同角度（50GeV电子，180mmLYSO，800~980mm)</vt:lpstr>
      <vt:lpstr>测试几个不同角度（50GeV电子，180mmLYSO，800~980mm) 收能量情况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行阳 孙</dc:creator>
  <cp:lastModifiedBy>行阳 孙</cp:lastModifiedBy>
  <cp:revision>10</cp:revision>
  <dcterms:created xsi:type="dcterms:W3CDTF">2024-12-16T08:21:30Z</dcterms:created>
  <dcterms:modified xsi:type="dcterms:W3CDTF">2024-12-16T14:19:20Z</dcterms:modified>
</cp:coreProperties>
</file>