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680" r:id="rId3"/>
    <p:sldId id="681" r:id="rId4"/>
    <p:sldId id="682" r:id="rId5"/>
    <p:sldId id="889" r:id="rId6"/>
    <p:sldId id="1109" r:id="rId7"/>
    <p:sldId id="1015" r:id="rId8"/>
    <p:sldId id="1016" r:id="rId9"/>
    <p:sldId id="1018" r:id="rId10"/>
    <p:sldId id="1019" r:id="rId11"/>
    <p:sldId id="1021" r:id="rId12"/>
    <p:sldId id="1107" r:id="rId13"/>
    <p:sldId id="1020" r:id="rId14"/>
    <p:sldId id="1027" r:id="rId15"/>
    <p:sldId id="1063" r:id="rId16"/>
    <p:sldId id="1064" r:id="rId17"/>
    <p:sldId id="1108" r:id="rId18"/>
    <p:sldId id="1029" r:id="rId19"/>
    <p:sldId id="1068" r:id="rId20"/>
    <p:sldId id="1070" r:id="rId21"/>
    <p:sldId id="1111" r:id="rId22"/>
    <p:sldId id="1110" r:id="rId23"/>
    <p:sldId id="1071" r:id="rId24"/>
    <p:sldId id="1134" r:id="rId25"/>
    <p:sldId id="1075" r:id="rId26"/>
    <p:sldId id="1074" r:id="rId27"/>
    <p:sldId id="1076" r:id="rId28"/>
    <p:sldId id="1104" r:id="rId29"/>
    <p:sldId id="684" r:id="rId30"/>
  </p:sldIdLst>
  <p:sldSz cx="9144000" cy="6858000" type="screen4x3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6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howGuides="1">
      <p:cViewPr varScale="1">
        <p:scale>
          <a:sx n="116" d="100"/>
          <a:sy n="116" d="100"/>
        </p:scale>
        <p:origin x="336" y="108"/>
      </p:cViewPr>
      <p:guideLst>
        <p:guide orient="horz" pos="2246"/>
        <p:guide pos="29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5" Type="http://schemas.openxmlformats.org/officeDocument/2006/relationships/tags" Target="tags/tag18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notesMaster" Target="notesMasters/notesMaster1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7.v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9.xml"/><Relationship Id="rId2" Type="http://schemas.openxmlformats.org/officeDocument/2006/relationships/image" Target="../media/image2.wmf"/><Relationship Id="rId1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8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png"/><Relationship Id="rId2" Type="http://schemas.openxmlformats.org/officeDocument/2006/relationships/image" Target="../media/image2.wmf"/><Relationship Id="rId1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9.v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0.xml"/><Relationship Id="rId2" Type="http://schemas.openxmlformats.org/officeDocument/2006/relationships/image" Target="../media/image2.wmf"/><Relationship Id="rId1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0.v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tags" Target="../tags/tag11.xml"/><Relationship Id="rId2" Type="http://schemas.openxmlformats.org/officeDocument/2006/relationships/image" Target="../media/image2.wmf"/><Relationship Id="rId1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1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3.png"/><Relationship Id="rId2" Type="http://schemas.openxmlformats.org/officeDocument/2006/relationships/image" Target="../media/image2.wmf"/><Relationship Id="rId1" Type="http://schemas.openxmlformats.org/officeDocument/2006/relationships/oleObject" Target="../embeddings/oleObject11.bin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2.v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2.wmf"/><Relationship Id="rId1" Type="http://schemas.openxmlformats.org/officeDocument/2006/relationships/oleObject" Target="../embeddings/oleObject12.bin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3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2.wmf"/><Relationship Id="rId1" Type="http://schemas.openxmlformats.org/officeDocument/2006/relationships/oleObject" Target="../embeddings/oleObject13.bin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4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9.png"/><Relationship Id="rId2" Type="http://schemas.openxmlformats.org/officeDocument/2006/relationships/image" Target="../media/image2.wmf"/><Relationship Id="rId1" Type="http://schemas.openxmlformats.org/officeDocument/2006/relationships/oleObject" Target="../embeddings/oleObject14.bin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5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0.png"/><Relationship Id="rId3" Type="http://schemas.openxmlformats.org/officeDocument/2006/relationships/tags" Target="../tags/tag12.xml"/><Relationship Id="rId2" Type="http://schemas.openxmlformats.org/officeDocument/2006/relationships/image" Target="../media/image2.wmf"/><Relationship Id="rId1" Type="http://schemas.openxmlformats.org/officeDocument/2006/relationships/oleObject" Target="../embeddings/oleObject15.bin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6.v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3.xml"/><Relationship Id="rId2" Type="http://schemas.openxmlformats.org/officeDocument/2006/relationships/image" Target="../media/image2.wmf"/><Relationship Id="rId1" Type="http://schemas.openxmlformats.org/officeDocument/2006/relationships/oleObject" Target="../embeddings/oleObject16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7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1.png"/><Relationship Id="rId2" Type="http://schemas.openxmlformats.org/officeDocument/2006/relationships/image" Target="../media/image2.wmf"/><Relationship Id="rId1" Type="http://schemas.openxmlformats.org/officeDocument/2006/relationships/oleObject" Target="../embeddings/oleObject17.bin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8.v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4.xml"/><Relationship Id="rId2" Type="http://schemas.openxmlformats.org/officeDocument/2006/relationships/image" Target="../media/image2.wmf"/><Relationship Id="rId1" Type="http://schemas.openxmlformats.org/officeDocument/2006/relationships/oleObject" Target="../embeddings/oleObject18.bin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9.v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5.xml"/><Relationship Id="rId2" Type="http://schemas.openxmlformats.org/officeDocument/2006/relationships/image" Target="../media/image2.wmf"/><Relationship Id="rId1" Type="http://schemas.openxmlformats.org/officeDocument/2006/relationships/oleObject" Target="../embeddings/oleObject19.bin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20.v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6.xml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.wmf"/><Relationship Id="rId1" Type="http://schemas.openxmlformats.org/officeDocument/2006/relationships/oleObject" Target="../embeddings/oleObject20.bin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1.v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7.xml"/><Relationship Id="rId2" Type="http://schemas.openxmlformats.org/officeDocument/2006/relationships/image" Target="../media/image2.wmf"/><Relationship Id="rId1" Type="http://schemas.openxmlformats.org/officeDocument/2006/relationships/oleObject" Target="../embeddings/oleObject21.bin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2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4.png"/><Relationship Id="rId2" Type="http://schemas.openxmlformats.org/officeDocument/2006/relationships/image" Target="../media/image2.wmf"/><Relationship Id="rId1" Type="http://schemas.openxmlformats.org/officeDocument/2006/relationships/oleObject" Target="../embeddings/oleObject22.bin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3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.wmf"/><Relationship Id="rId1" Type="http://schemas.openxmlformats.org/officeDocument/2006/relationships/oleObject" Target="../embeddings/oleObject23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inspirehep.net/authors/1383269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2.wmf"/><Relationship Id="rId1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3.v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image" Target="../media/image2.wmf"/><Relationship Id="rId1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4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tags" Target="../tags/tag5.xml"/><Relationship Id="rId2" Type="http://schemas.openxmlformats.org/officeDocument/2006/relationships/image" Target="../media/image2.wmf"/><Relationship Id="rId1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5.v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png"/><Relationship Id="rId3" Type="http://schemas.openxmlformats.org/officeDocument/2006/relationships/tags" Target="../tags/tag6.xml"/><Relationship Id="rId2" Type="http://schemas.openxmlformats.org/officeDocument/2006/relationships/image" Target="../media/image2.wmf"/><Relationship Id="rId1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6.v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tags" Target="../tags/tag7.xml"/><Relationship Id="rId2" Type="http://schemas.openxmlformats.org/officeDocument/2006/relationships/image" Target="../media/image2.wmf"/><Relationship Id="rId1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Rectangle 3"/>
          <p:cNvSpPr/>
          <p:nvPr/>
        </p:nvSpPr>
        <p:spPr>
          <a:xfrm>
            <a:off x="866775" y="548640"/>
            <a:ext cx="7410450" cy="225171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ctr" anchorCtr="0">
            <a:spAutoFit/>
          </a:bodyPr>
          <a:p>
            <a:pPr algn="ctr">
              <a:lnSpc>
                <a:spcPct val="130000"/>
              </a:lnSpc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Reveal short range interactions between </a:t>
            </a:r>
            <a:r>
              <a:rPr lang="en-US" altLang="zh-CN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u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/</a:t>
            </a:r>
            <a:r>
              <a:rPr lang="en-US" altLang="zh-CN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d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quarks in the </a:t>
            </a:r>
            <a:r>
              <a:rPr lang="en-US" altLang="zh-CN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NN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, </a:t>
            </a:r>
            <a:r>
              <a:rPr lang="en-US" altLang="zh-CN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D</a:t>
            </a:r>
            <a:r>
              <a:rPr lang="en-US" altLang="zh-CN" sz="36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03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, and </a:t>
            </a:r>
            <a:r>
              <a:rPr lang="en-US" altLang="zh-CN" sz="3600" b="1" i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D</a:t>
            </a:r>
            <a:r>
              <a:rPr lang="en-US" altLang="zh-CN" sz="36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30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systems</a:t>
            </a:r>
            <a:endParaRPr lang="en-US" altLang="zh-CN" sz="36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8194" name="Text Box 4"/>
          <p:cNvSpPr txBox="1"/>
          <p:nvPr/>
        </p:nvSpPr>
        <p:spPr>
          <a:xfrm>
            <a:off x="597535" y="2853055"/>
            <a:ext cx="7948295" cy="316103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吕齐放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湖南师范大学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合作者：董宇兵、沈彭年、张宗烨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algn="ctr">
              <a:lnSpc>
                <a:spcPct val="150000"/>
              </a:lnSpc>
            </a:pPr>
            <a:endParaRPr lang="en-US" altLang="zh-CN" sz="900" b="1" dirty="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Sci. China Phys. Mech. Astron. 68, 232011 (2025)</a:t>
            </a:r>
            <a:endParaRPr lang="en-US" altLang="zh-CN" sz="2000" b="1" dirty="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0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Beijing 2025.01.19</a:t>
            </a:r>
            <a:r>
              <a:rPr lang="zh-CN" altLang="en-US" sz="2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zh-CN" altLang="en-US" sz="20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8195" name="Picture 8" descr="x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83208" y="0"/>
            <a:ext cx="1204912" cy="11795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2291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1" imgW="914400" imgH="215900" progId="Equation.KSEE3">
                  <p:embed/>
                </p:oleObj>
              </mc:Choice>
              <mc:Fallback>
                <p:oleObj name="" r:id="rId1" imgW="914400" imgH="215900" progId="Equation.KSEE3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Text Box 5"/>
          <p:cNvSpPr txBox="1"/>
          <p:nvPr/>
        </p:nvSpPr>
        <p:spPr>
          <a:xfrm>
            <a:off x="1992313" y="260985"/>
            <a:ext cx="51593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Notations and references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 flipV="1">
            <a:off x="-1905" y="981075"/>
            <a:ext cx="9145905" cy="38735"/>
          </a:xfrm>
          <a:prstGeom prst="line">
            <a:avLst/>
          </a:prstGeom>
          <a:noFill/>
          <a:ln w="50800" cmpd="sng">
            <a:gradFill>
              <a:gsLst>
                <a:gs pos="11000">
                  <a:srgbClr val="FF0000"/>
                </a:gs>
                <a:gs pos="77000">
                  <a:srgbClr val="FFC000"/>
                </a:gs>
              </a:gsLst>
              <a:lin ang="0" scaled="1"/>
            </a:gradFill>
            <a:prstDash val="solid"/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265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vert="horz" lIns="91440" tIns="45720" rIns="91440" bIns="45720"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en-US" altLang="zh-CN" sz="2000" dirty="0">
                <a:solidFill>
                  <a:srgbClr val="898989"/>
                </a:solidFill>
                <a:latin typeface="Times New Roman" panose="02020603050405020304" pitchFamily="18" charset="0"/>
              </a:rPr>
            </a:fld>
            <a:r>
              <a:rPr lang="en-US" altLang="zh-CN" sz="2000" dirty="0">
                <a:solidFill>
                  <a:srgbClr val="898989"/>
                </a:solidFill>
                <a:latin typeface="Times New Roman" panose="02020603050405020304" pitchFamily="18" charset="0"/>
              </a:rPr>
              <a:t>/28</a:t>
            </a:r>
            <a:endParaRPr lang="en-US" altLang="zh-CN" sz="2000" dirty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69875" y="1413510"/>
            <a:ext cx="8821420" cy="48926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14655" indent="-34290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l"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We use symbol </a:t>
            </a:r>
            <a:r>
              <a:rPr lang="en-US" altLang="zh-CN" sz="2400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D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to represent the dibaryon.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414655" indent="-34290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l"/>
            </a:pPr>
            <a:r>
              <a:rPr lang="en-US" altLang="zh-CN" sz="2400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D</a:t>
            </a:r>
            <a:r>
              <a:rPr lang="en-US" altLang="zh-CN" sz="2400" i="1" baseline="-25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IJ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is used to denote the isospin </a:t>
            </a:r>
            <a:r>
              <a:rPr lang="en-US" altLang="zh-CN" sz="2400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I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and spin </a:t>
            </a:r>
            <a:r>
              <a:rPr lang="en-US" altLang="zh-CN" sz="2400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J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.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414655" indent="-34290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l"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The </a:t>
            </a:r>
            <a:r>
              <a:rPr lang="en-US" altLang="zh-CN" sz="2400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d</a:t>
            </a:r>
            <a:r>
              <a:rPr lang="en-US" altLang="zh-CN" sz="2400" baseline="30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*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(2380) is a good candidate of the </a:t>
            </a:r>
            <a:r>
              <a:rPr lang="en-US" altLang="zh-CN" sz="2400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D</a:t>
            </a:r>
            <a:r>
              <a:rPr lang="en-US" altLang="zh-CN" sz="2400" baseline="-25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03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state.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71755" indent="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71755" indent="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Many theoretical and experimental works exist.  Some recent reviews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：</a:t>
            </a:r>
            <a:endParaRPr lang="zh-CN" altLang="en-US" sz="24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71755" indent="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None/>
            </a:pP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414655" indent="-34290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l"/>
            </a:pP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12140" y="4940935"/>
            <a:ext cx="7817485" cy="1337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Y. Dong, P. Shen and Z. Zhang, Prog. Part. Nucl. Phys. 131, 104045 (2023). 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L. Dai, Y. Wang, L. Chen and T. Zhang, Symmetry 15, 446 (2023).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M Bashkanov et al, J. Phys. G: Nucl. Part. Phys. 51,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045106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(2024).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2291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1" imgW="914400" imgH="215900" progId="Equation.KSEE3">
                  <p:embed/>
                </p:oleObj>
              </mc:Choice>
              <mc:Fallback>
                <p:oleObj name="" r:id="rId1" imgW="914400" imgH="215900" progId="Equation.KSEE3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Text Box 5"/>
          <p:cNvSpPr txBox="1"/>
          <p:nvPr/>
        </p:nvSpPr>
        <p:spPr>
          <a:xfrm>
            <a:off x="1028700" y="260985"/>
            <a:ext cx="73844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Some theoretical calculations of </a:t>
            </a:r>
            <a:r>
              <a:rPr lang="en-US" altLang="zh-CN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D</a:t>
            </a:r>
            <a:r>
              <a:rPr lang="en-US" altLang="zh-CN" sz="32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03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 flipV="1">
            <a:off x="-1905" y="981075"/>
            <a:ext cx="9145905" cy="38735"/>
          </a:xfrm>
          <a:prstGeom prst="line">
            <a:avLst/>
          </a:prstGeom>
          <a:noFill/>
          <a:ln w="50800" cmpd="sng">
            <a:gradFill>
              <a:gsLst>
                <a:gs pos="11000">
                  <a:srgbClr val="FF0000"/>
                </a:gs>
                <a:gs pos="77000">
                  <a:srgbClr val="FFC000"/>
                </a:gs>
              </a:gsLst>
              <a:lin ang="0" scaled="1"/>
            </a:gradFill>
            <a:prstDash val="solid"/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265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vert="horz" lIns="91440" tIns="45720" rIns="91440" bIns="45720"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en-US" altLang="zh-CN" sz="2000" dirty="0">
                <a:solidFill>
                  <a:srgbClr val="898989"/>
                </a:solidFill>
                <a:latin typeface="Times New Roman" panose="02020603050405020304" pitchFamily="18" charset="0"/>
              </a:rPr>
            </a:fld>
            <a:r>
              <a:rPr lang="en-US" altLang="zh-CN" sz="2000" dirty="0">
                <a:solidFill>
                  <a:srgbClr val="898989"/>
                </a:solidFill>
                <a:latin typeface="Times New Roman" panose="02020603050405020304" pitchFamily="18" charset="0"/>
              </a:rPr>
              <a:t>/28</a:t>
            </a:r>
            <a:endParaRPr lang="en-US" altLang="zh-CN" sz="2000" dirty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95" y="1341120"/>
            <a:ext cx="8310245" cy="46634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2291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1" imgW="914400" imgH="215900" progId="Equation.KSEE3">
                  <p:embed/>
                </p:oleObj>
              </mc:Choice>
              <mc:Fallback>
                <p:oleObj name="" r:id="rId1" imgW="914400" imgH="215900" progId="Equation.KSEE3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Text Box 5"/>
          <p:cNvSpPr txBox="1"/>
          <p:nvPr/>
        </p:nvSpPr>
        <p:spPr>
          <a:xfrm>
            <a:off x="240030" y="260985"/>
            <a:ext cx="879538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A long-standing problem in the quark models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 flipV="1">
            <a:off x="-1905" y="981075"/>
            <a:ext cx="9145905" cy="38735"/>
          </a:xfrm>
          <a:prstGeom prst="line">
            <a:avLst/>
          </a:prstGeom>
          <a:noFill/>
          <a:ln w="50800" cmpd="sng">
            <a:gradFill>
              <a:gsLst>
                <a:gs pos="11000">
                  <a:srgbClr val="FF0000"/>
                </a:gs>
                <a:gs pos="77000">
                  <a:srgbClr val="FFC000"/>
                </a:gs>
              </a:gsLst>
              <a:lin ang="0" scaled="1"/>
            </a:gradFill>
            <a:prstDash val="solid"/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265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vert="horz" lIns="91440" tIns="45720" rIns="91440" bIns="45720"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en-US" altLang="zh-CN" sz="2000" dirty="0">
                <a:solidFill>
                  <a:srgbClr val="898989"/>
                </a:solidFill>
                <a:latin typeface="Times New Roman" panose="02020603050405020304" pitchFamily="18" charset="0"/>
              </a:rPr>
            </a:fld>
            <a:r>
              <a:rPr lang="en-US" altLang="zh-CN" sz="2000" dirty="0">
                <a:solidFill>
                  <a:srgbClr val="898989"/>
                </a:solidFill>
                <a:latin typeface="Times New Roman" panose="02020603050405020304" pitchFamily="18" charset="0"/>
              </a:rPr>
              <a:t>/28</a:t>
            </a:r>
            <a:endParaRPr lang="en-US" altLang="zh-CN" sz="2000" dirty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396240" y="1485265"/>
            <a:ext cx="8550910" cy="38766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14655" indent="-34290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l"/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One gluon exchange or vector meson exchange, which one dominates the short range interactions between light quarks?</a:t>
            </a:r>
            <a:endParaRPr lang="en-US" altLang="zh-CN" sz="24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414655" indent="-34290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l"/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Which systems are suitable for investigating this problem?</a:t>
            </a:r>
            <a:endParaRPr lang="en-US" altLang="zh-CN" sz="24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414655" indent="-34290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l"/>
            </a:pPr>
            <a:endParaRPr lang="en-US" altLang="zh-CN" sz="24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71755" indent="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Our proposal: investigating the </a:t>
            </a:r>
            <a:r>
              <a:rPr lang="en-US" altLang="zh-CN" sz="2400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NN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zh-CN" sz="2400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D</a:t>
            </a:r>
            <a:r>
              <a:rPr lang="en-US" altLang="zh-CN" sz="2400" baseline="-25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03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, and </a:t>
            </a:r>
            <a:r>
              <a:rPr lang="en-US" altLang="zh-CN" sz="2400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D</a:t>
            </a:r>
            <a:r>
              <a:rPr lang="en-US" altLang="zh-CN" sz="2400" baseline="-25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30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systems jointly in the extended chiral SU(3) quark models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2291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1" imgW="914400" imgH="215900" progId="Equation.KSEE3">
                  <p:embed/>
                </p:oleObj>
              </mc:Choice>
              <mc:Fallback>
                <p:oleObj name="" r:id="rId1" imgW="914400" imgH="215900" progId="Equation.KSEE3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Text Box 5"/>
          <p:cNvSpPr txBox="1"/>
          <p:nvPr/>
        </p:nvSpPr>
        <p:spPr>
          <a:xfrm>
            <a:off x="1499235" y="260985"/>
            <a:ext cx="649160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The extended chiral quark models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 flipV="1">
            <a:off x="-1905" y="981075"/>
            <a:ext cx="9145905" cy="38735"/>
          </a:xfrm>
          <a:prstGeom prst="line">
            <a:avLst/>
          </a:prstGeom>
          <a:noFill/>
          <a:ln w="50800" cmpd="sng">
            <a:gradFill>
              <a:gsLst>
                <a:gs pos="11000">
                  <a:srgbClr val="FF0000"/>
                </a:gs>
                <a:gs pos="77000">
                  <a:srgbClr val="FFC000"/>
                </a:gs>
              </a:gsLst>
              <a:lin ang="0" scaled="1"/>
            </a:gradFill>
            <a:prstDash val="solid"/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265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vert="horz" lIns="91440" tIns="45720" rIns="91440" bIns="45720"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en-US" altLang="zh-CN" sz="2000" dirty="0">
                <a:solidFill>
                  <a:srgbClr val="898989"/>
                </a:solidFill>
                <a:latin typeface="Times New Roman" panose="02020603050405020304" pitchFamily="18" charset="0"/>
              </a:rPr>
            </a:fld>
            <a:r>
              <a:rPr lang="en-US" altLang="zh-CN" sz="2000" dirty="0">
                <a:solidFill>
                  <a:srgbClr val="898989"/>
                </a:solidFill>
                <a:latin typeface="Times New Roman" panose="02020603050405020304" pitchFamily="18" charset="0"/>
              </a:rPr>
              <a:t>/28</a:t>
            </a:r>
            <a:endParaRPr lang="en-US" altLang="zh-CN" sz="2000" dirty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-36195" y="1242060"/>
            <a:ext cx="9195435" cy="48926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71755" indent="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Chiral quark model: OGE, confinement, pseudoscalar and scalar mesons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71755" indent="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None/>
            </a:pP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71755" indent="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None/>
            </a:pP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71755" indent="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None/>
            </a:pPr>
            <a:endParaRPr lang="en-US" altLang="zh-CN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71755" indent="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None/>
            </a:pP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Extended chiral quark model: extra vector meson exchanges</a:t>
            </a:r>
            <a:endParaRPr lang="en-US" altLang="zh-CN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71755" indent="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None/>
            </a:pP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71755" indent="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None/>
            </a:pPr>
            <a:endParaRPr lang="en-US" altLang="zh-CN" sz="24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1380" y="1917065"/>
            <a:ext cx="5059045" cy="10883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2410" y="4725035"/>
            <a:ext cx="3832860" cy="96837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5970" y="3068955"/>
            <a:ext cx="2512695" cy="84709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12140" y="5784850"/>
            <a:ext cx="8004175" cy="962660"/>
          </a:xfrm>
          <a:prstGeom prst="rect">
            <a:avLst/>
          </a:prstGeom>
        </p:spPr>
        <p:txBody>
          <a:bodyPr wrap="square">
            <a:spAutoFit/>
          </a:bodyPr>
          <a:p>
            <a:pPr marL="279400" indent="-279400" algn="just" defTabSz="266700">
              <a:lnSpc>
                <a:spcPct val="105000"/>
              </a:lnSpc>
            </a:pPr>
            <a:r>
              <a:rPr lang="en-US" altLang="zh-CN">
                <a:latin typeface="Times"/>
                <a:ea typeface="Times"/>
              </a:rPr>
              <a:t>L. R. Dai, Z. Y. Zhang, Y. W. Yu and P. Wang, Nucl. Phys. A 727, 321-332 (2003).</a:t>
            </a:r>
            <a:endParaRPr lang="en-US" altLang="zh-CN">
              <a:latin typeface="Times"/>
              <a:ea typeface="Times"/>
            </a:endParaRPr>
          </a:p>
          <a:p>
            <a:pPr marL="279400" indent="-279400" algn="just" defTabSz="266700">
              <a:lnSpc>
                <a:spcPct val="105000"/>
              </a:lnSpc>
            </a:pPr>
            <a:r>
              <a:rPr lang="en-US" altLang="zh-CN">
                <a:latin typeface="Times"/>
                <a:ea typeface="Times"/>
              </a:rPr>
              <a:t>F. Huang, P. N. Shen, Y. B. Dong and Z. Y. Zhang, Sci. China Phys. Mech. Astron. </a:t>
            </a:r>
            <a:endParaRPr lang="en-US" altLang="zh-CN">
              <a:latin typeface="Times"/>
              <a:ea typeface="Times"/>
            </a:endParaRPr>
          </a:p>
          <a:p>
            <a:pPr marL="279400" indent="-279400" algn="just" defTabSz="266700">
              <a:lnSpc>
                <a:spcPct val="105000"/>
              </a:lnSpc>
            </a:pPr>
            <a:r>
              <a:rPr lang="en-US" altLang="zh-CN">
                <a:latin typeface="Times"/>
                <a:ea typeface="Times"/>
              </a:rPr>
              <a:t>59, 622002 (2016).</a:t>
            </a:r>
            <a:endParaRPr lang="en-US" altLang="zh-CN">
              <a:latin typeface="Times"/>
              <a:ea typeface="Time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580380" y="4725035"/>
            <a:ext cx="791845" cy="93599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860290" y="2061210"/>
            <a:ext cx="579120" cy="835660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2291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1" imgW="914400" imgH="215900" progId="Equation.KSEE3">
                  <p:embed/>
                </p:oleObj>
              </mc:Choice>
              <mc:Fallback>
                <p:oleObj name="" r:id="rId1" imgW="914400" imgH="215900" progId="Equation.KSEE3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Text Box 5"/>
          <p:cNvSpPr txBox="1"/>
          <p:nvPr/>
        </p:nvSpPr>
        <p:spPr>
          <a:xfrm>
            <a:off x="1499235" y="260985"/>
            <a:ext cx="649160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The extended chiral quark models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 flipV="1">
            <a:off x="-1905" y="981075"/>
            <a:ext cx="9145905" cy="38735"/>
          </a:xfrm>
          <a:prstGeom prst="line">
            <a:avLst/>
          </a:prstGeom>
          <a:noFill/>
          <a:ln w="50800" cmpd="sng">
            <a:gradFill>
              <a:gsLst>
                <a:gs pos="11000">
                  <a:srgbClr val="FF0000"/>
                </a:gs>
                <a:gs pos="77000">
                  <a:srgbClr val="FFC000"/>
                </a:gs>
              </a:gsLst>
              <a:lin ang="0" scaled="1"/>
            </a:gradFill>
            <a:prstDash val="solid"/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265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vert="horz" lIns="91440" tIns="45720" rIns="91440" bIns="45720"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en-US" altLang="zh-CN" sz="2000" dirty="0">
                <a:solidFill>
                  <a:srgbClr val="898989"/>
                </a:solidFill>
                <a:latin typeface="Times New Roman" panose="02020603050405020304" pitchFamily="18" charset="0"/>
              </a:rPr>
            </a:fld>
            <a:r>
              <a:rPr lang="en-US" altLang="zh-CN" sz="2000" dirty="0">
                <a:solidFill>
                  <a:srgbClr val="898989"/>
                </a:solidFill>
                <a:latin typeface="Times New Roman" panose="02020603050405020304" pitchFamily="18" charset="0"/>
              </a:rPr>
              <a:t>/28</a:t>
            </a:r>
            <a:endParaRPr lang="en-US" altLang="zh-CN" sz="2000" dirty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6370" y="1120775"/>
            <a:ext cx="4027805" cy="557720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988310" y="2518410"/>
            <a:ext cx="3777615" cy="224726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988945" y="4797425"/>
            <a:ext cx="3776980" cy="1190625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2291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1" imgW="914400" imgH="215900" progId="Equation.KSEE3">
                  <p:embed/>
                </p:oleObj>
              </mc:Choice>
              <mc:Fallback>
                <p:oleObj name="" r:id="rId1" imgW="914400" imgH="215900" progId="Equation.KSEE3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Text Box 5"/>
          <p:cNvSpPr txBox="1"/>
          <p:nvPr/>
        </p:nvSpPr>
        <p:spPr>
          <a:xfrm>
            <a:off x="1499235" y="260985"/>
            <a:ext cx="649160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Wave functions for </a:t>
            </a:r>
            <a:r>
              <a:rPr lang="en-US" altLang="zh-CN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D</a:t>
            </a:r>
            <a:r>
              <a:rPr lang="en-US" altLang="zh-CN" sz="32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03</a:t>
            </a:r>
            <a:endParaRPr lang="en-US" altLang="zh-CN" sz="3200" b="1" baseline="-25000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 flipV="1">
            <a:off x="-1905" y="981075"/>
            <a:ext cx="9145905" cy="38735"/>
          </a:xfrm>
          <a:prstGeom prst="line">
            <a:avLst/>
          </a:prstGeom>
          <a:noFill/>
          <a:ln w="50800" cmpd="sng">
            <a:gradFill>
              <a:gsLst>
                <a:gs pos="11000">
                  <a:srgbClr val="FF0000"/>
                </a:gs>
                <a:gs pos="77000">
                  <a:srgbClr val="FFC000"/>
                </a:gs>
              </a:gsLst>
              <a:lin ang="0" scaled="1"/>
            </a:gradFill>
            <a:prstDash val="solid"/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265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vert="horz" lIns="91440" tIns="45720" rIns="91440" bIns="45720"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en-US" altLang="zh-CN" sz="2000" dirty="0">
                <a:solidFill>
                  <a:srgbClr val="898989"/>
                </a:solidFill>
                <a:latin typeface="Times New Roman" panose="02020603050405020304" pitchFamily="18" charset="0"/>
              </a:rPr>
            </a:fld>
            <a:r>
              <a:rPr lang="en-US" altLang="zh-CN" sz="2000" dirty="0">
                <a:solidFill>
                  <a:srgbClr val="898989"/>
                </a:solidFill>
                <a:latin typeface="Times New Roman" panose="02020603050405020304" pitchFamily="18" charset="0"/>
              </a:rPr>
              <a:t>/28</a:t>
            </a:r>
            <a:endParaRPr lang="en-US" altLang="zh-CN" sz="2000" dirty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420" y="2637155"/>
            <a:ext cx="5771515" cy="12242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6910" y="1363345"/>
            <a:ext cx="5472430" cy="111696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00430" y="4149090"/>
            <a:ext cx="763397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Solving the RGM equation to obtain the mass of a dibaryon. 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2895" y="4869180"/>
            <a:ext cx="3455670" cy="85153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2291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1" imgW="914400" imgH="215900" progId="Equation.KSEE3">
                  <p:embed/>
                </p:oleObj>
              </mc:Choice>
              <mc:Fallback>
                <p:oleObj name="" r:id="rId1" imgW="914400" imgH="215900" progId="Equation.KSEE3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Text Box 5"/>
          <p:cNvSpPr txBox="1"/>
          <p:nvPr/>
        </p:nvSpPr>
        <p:spPr>
          <a:xfrm>
            <a:off x="1079500" y="260985"/>
            <a:ext cx="696912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Results 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for </a:t>
            </a:r>
            <a:r>
              <a:rPr lang="en-US" altLang="zh-CN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NN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 scattering phase shifts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 flipV="1">
            <a:off x="-1905" y="981075"/>
            <a:ext cx="9145905" cy="38735"/>
          </a:xfrm>
          <a:prstGeom prst="line">
            <a:avLst/>
          </a:prstGeom>
          <a:noFill/>
          <a:ln w="50800" cmpd="sng">
            <a:gradFill>
              <a:gsLst>
                <a:gs pos="11000">
                  <a:srgbClr val="FF0000"/>
                </a:gs>
                <a:gs pos="77000">
                  <a:srgbClr val="FFC000"/>
                </a:gs>
              </a:gsLst>
              <a:lin ang="0" scaled="1"/>
            </a:gradFill>
            <a:prstDash val="solid"/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265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vert="horz" lIns="91440" tIns="45720" rIns="91440" bIns="45720"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en-US" altLang="zh-CN" sz="2000" dirty="0">
                <a:solidFill>
                  <a:srgbClr val="898989"/>
                </a:solidFill>
                <a:latin typeface="Times New Roman" panose="02020603050405020304" pitchFamily="18" charset="0"/>
              </a:rPr>
            </a:fld>
            <a:r>
              <a:rPr lang="en-US" altLang="zh-CN" sz="2000" dirty="0">
                <a:solidFill>
                  <a:srgbClr val="898989"/>
                </a:solidFill>
                <a:latin typeface="Times New Roman" panose="02020603050405020304" pitchFamily="18" charset="0"/>
              </a:rPr>
              <a:t>/28</a:t>
            </a:r>
            <a:endParaRPr lang="en-US" altLang="zh-CN" sz="2000" dirty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95" y="1413510"/>
            <a:ext cx="3968750" cy="38925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245" y="1413510"/>
            <a:ext cx="4210050" cy="39052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24485" y="5373370"/>
            <a:ext cx="862901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en-US" altLang="zh-CN" sz="2400" i="1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NN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scattering phase shifts. Other higher partial waves can be also described well. 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Insensitive to the short range interactions.</a:t>
            </a:r>
            <a:endParaRPr lang="en-US" altLang="zh-CN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2291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1" imgW="914400" imgH="215900" progId="Equation.KSEE3">
                  <p:embed/>
                </p:oleObj>
              </mc:Choice>
              <mc:Fallback>
                <p:oleObj name="" r:id="rId1" imgW="914400" imgH="215900" progId="Equation.KSEE3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Text Box 5"/>
          <p:cNvSpPr txBox="1"/>
          <p:nvPr/>
        </p:nvSpPr>
        <p:spPr>
          <a:xfrm>
            <a:off x="1743710" y="260985"/>
            <a:ext cx="605980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Results for </a:t>
            </a:r>
            <a:r>
              <a:rPr lang="en-US" altLang="zh-CN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D</a:t>
            </a:r>
            <a:r>
              <a:rPr lang="en-US" altLang="zh-CN" sz="32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03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[</a:t>
            </a:r>
            <a:r>
              <a:rPr lang="en-US" altLang="zh-CN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d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*(2380)] and </a:t>
            </a:r>
            <a:r>
              <a:rPr lang="en-US" altLang="zh-CN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D</a:t>
            </a:r>
            <a:r>
              <a:rPr lang="en-US" altLang="zh-CN" sz="32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30</a:t>
            </a:r>
            <a:endParaRPr lang="en-US" altLang="zh-CN" sz="3200" b="1" baseline="-25000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 flipV="1">
            <a:off x="-1905" y="981075"/>
            <a:ext cx="9145905" cy="38735"/>
          </a:xfrm>
          <a:prstGeom prst="line">
            <a:avLst/>
          </a:prstGeom>
          <a:noFill/>
          <a:ln w="50800" cmpd="sng">
            <a:gradFill>
              <a:gsLst>
                <a:gs pos="11000">
                  <a:srgbClr val="FF0000"/>
                </a:gs>
                <a:gs pos="77000">
                  <a:srgbClr val="FFC000"/>
                </a:gs>
              </a:gsLst>
              <a:lin ang="0" scaled="1"/>
            </a:gradFill>
            <a:prstDash val="solid"/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265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vert="horz" lIns="91440" tIns="45720" rIns="91440" bIns="45720"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en-US" altLang="zh-CN" sz="2000" dirty="0">
                <a:solidFill>
                  <a:srgbClr val="898989"/>
                </a:solidFill>
                <a:latin typeface="Times New Roman" panose="02020603050405020304" pitchFamily="18" charset="0"/>
              </a:rPr>
            </a:fld>
            <a:r>
              <a:rPr lang="en-US" altLang="zh-CN" sz="2000" dirty="0">
                <a:solidFill>
                  <a:srgbClr val="898989"/>
                </a:solidFill>
                <a:latin typeface="Times New Roman" panose="02020603050405020304" pitchFamily="18" charset="0"/>
              </a:rPr>
              <a:t>/28</a:t>
            </a:r>
            <a:endParaRPr lang="en-US" altLang="zh-CN" sz="2000" dirty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-36195" y="5300980"/>
            <a:ext cx="922337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Wave functions of </a:t>
            </a:r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D</a:t>
            </a:r>
            <a:r>
              <a:rPr lang="en-US" altLang="zh-CN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03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 [</a:t>
            </a:r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d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*(2380)] and </a:t>
            </a:r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D</a:t>
            </a:r>
            <a:r>
              <a:rPr lang="en-US" altLang="zh-CN" sz="24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30</a:t>
            </a:r>
            <a:endParaRPr lang="en-US" altLang="zh-CN" sz="2400" baseline="-250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67995" y="5876925"/>
            <a:ext cx="853376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71755" indent="0" algn="ctr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None/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Not only the colorless ΔΔ, but also hidden color components.</a:t>
            </a:r>
            <a:endParaRPr lang="en-US" altLang="zh-CN" sz="24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285" y="1426845"/>
            <a:ext cx="7883525" cy="379984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2291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1" imgW="914400" imgH="215900" progId="Equation.KSEE3">
                  <p:embed/>
                </p:oleObj>
              </mc:Choice>
              <mc:Fallback>
                <p:oleObj name="" r:id="rId1" imgW="914400" imgH="215900" progId="Equation.KSEE3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Line 5"/>
          <p:cNvSpPr>
            <a:spLocks noChangeShapeType="1"/>
          </p:cNvSpPr>
          <p:nvPr/>
        </p:nvSpPr>
        <p:spPr bwMode="auto">
          <a:xfrm flipV="1">
            <a:off x="-1905" y="981075"/>
            <a:ext cx="9145905" cy="38735"/>
          </a:xfrm>
          <a:prstGeom prst="line">
            <a:avLst/>
          </a:prstGeom>
          <a:noFill/>
          <a:ln w="50800" cmpd="sng">
            <a:gradFill>
              <a:gsLst>
                <a:gs pos="11000">
                  <a:srgbClr val="FF0000"/>
                </a:gs>
                <a:gs pos="77000">
                  <a:srgbClr val="FFC000"/>
                </a:gs>
              </a:gsLst>
              <a:lin ang="0" scaled="1"/>
            </a:gradFill>
            <a:prstDash val="solid"/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265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vert="horz" lIns="91440" tIns="45720" rIns="91440" bIns="45720"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en-US" altLang="zh-CN" sz="2000" dirty="0">
                <a:solidFill>
                  <a:srgbClr val="898989"/>
                </a:solidFill>
                <a:latin typeface="Times New Roman" panose="02020603050405020304" pitchFamily="18" charset="0"/>
              </a:rPr>
            </a:fld>
            <a:r>
              <a:rPr lang="en-US" altLang="zh-CN" sz="2000" dirty="0">
                <a:solidFill>
                  <a:srgbClr val="898989"/>
                </a:solidFill>
                <a:latin typeface="Times New Roman" panose="02020603050405020304" pitchFamily="18" charset="0"/>
              </a:rPr>
              <a:t>/28</a:t>
            </a:r>
            <a:endParaRPr lang="en-US" altLang="zh-CN" sz="2000" dirty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193675" y="4009390"/>
            <a:ext cx="883285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14655" indent="-34290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l"/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Vector meson exchange is essential for the correct binding energies</a:t>
            </a:r>
            <a:endParaRPr lang="en-US" altLang="zh-CN" sz="24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414655" indent="-34290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l"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Compact nature of the </a:t>
            </a:r>
            <a:r>
              <a:rPr lang="en-US" altLang="zh-CN" sz="2400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D</a:t>
            </a:r>
            <a:r>
              <a:rPr lang="en-US" altLang="zh-CN" sz="2400" baseline="-25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03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state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414655" indent="-34290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l"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The </a:t>
            </a:r>
            <a:r>
              <a:rPr lang="en-US" altLang="zh-CN" sz="2400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D</a:t>
            </a:r>
            <a:r>
              <a:rPr lang="en-US" altLang="zh-CN" sz="2400" baseline="-25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30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state is a weekly bound state (about 5~12 MeV)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5" y="1344295"/>
            <a:ext cx="9039860" cy="216535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743710" y="260985"/>
            <a:ext cx="605980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Results for </a:t>
            </a:r>
            <a:r>
              <a:rPr lang="en-US" altLang="zh-CN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D</a:t>
            </a:r>
            <a:r>
              <a:rPr lang="en-US" altLang="zh-CN" sz="32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03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[</a:t>
            </a:r>
            <a:r>
              <a:rPr lang="en-US" altLang="zh-CN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d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*(2380)] and </a:t>
            </a:r>
            <a:r>
              <a:rPr lang="en-US" altLang="zh-CN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D</a:t>
            </a:r>
            <a:r>
              <a:rPr lang="en-US" altLang="zh-CN" sz="32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30</a:t>
            </a:r>
            <a:endParaRPr lang="en-US" altLang="zh-CN" sz="3200" b="1" baseline="-25000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96720" y="1974850"/>
            <a:ext cx="7126605" cy="39878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2291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1" imgW="914400" imgH="215900" progId="Equation.KSEE3">
                  <p:embed/>
                </p:oleObj>
              </mc:Choice>
              <mc:Fallback>
                <p:oleObj name="" r:id="rId1" imgW="914400" imgH="215900" progId="Equation.KSEE3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Text Box 5"/>
          <p:cNvSpPr txBox="1"/>
          <p:nvPr/>
        </p:nvSpPr>
        <p:spPr>
          <a:xfrm>
            <a:off x="603250" y="260985"/>
            <a:ext cx="831723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Short range interactions between light quarks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 flipV="1">
            <a:off x="-1905" y="981075"/>
            <a:ext cx="9145905" cy="38735"/>
          </a:xfrm>
          <a:prstGeom prst="line">
            <a:avLst/>
          </a:prstGeom>
          <a:noFill/>
          <a:ln w="50800" cmpd="sng">
            <a:gradFill>
              <a:gsLst>
                <a:gs pos="11000">
                  <a:srgbClr val="FF0000"/>
                </a:gs>
                <a:gs pos="77000">
                  <a:srgbClr val="FFC000"/>
                </a:gs>
              </a:gsLst>
              <a:lin ang="0" scaled="1"/>
            </a:gradFill>
            <a:prstDash val="solid"/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265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vert="horz" lIns="91440" tIns="45720" rIns="91440" bIns="45720"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en-US" altLang="zh-CN" sz="2000" dirty="0">
                <a:solidFill>
                  <a:srgbClr val="898989"/>
                </a:solidFill>
                <a:latin typeface="Times New Roman" panose="02020603050405020304" pitchFamily="18" charset="0"/>
              </a:rPr>
            </a:fld>
            <a:r>
              <a:rPr lang="en-US" altLang="zh-CN" sz="2000" dirty="0">
                <a:solidFill>
                  <a:srgbClr val="898989"/>
                </a:solidFill>
                <a:latin typeface="Times New Roman" panose="02020603050405020304" pitchFamily="18" charset="0"/>
              </a:rPr>
              <a:t>/28</a:t>
            </a:r>
            <a:endParaRPr lang="en-US" altLang="zh-CN" sz="2000" dirty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324485" y="1269365"/>
            <a:ext cx="8486775" cy="37230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14655" indent="-34290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l"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The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deuteron cannot help us to distinguish the short range interaction, since it is a loosely bound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state.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414655" indent="-34290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l"/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The results of 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D</a:t>
            </a:r>
            <a:r>
              <a:rPr lang="en-US" altLang="zh-CN" sz="2400" baseline="-25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03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and 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D</a:t>
            </a:r>
            <a:r>
              <a:rPr lang="en-US" altLang="zh-CN" sz="2400" baseline="-25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30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states indicate that the vector meson exchange interactions dominate the short range interactions. </a:t>
            </a:r>
            <a:endParaRPr lang="en-US" altLang="zh-CN" sz="24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414655" indent="-34290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l"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The small residual one gluon exchange coupling strength is also allowed.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80340" y="5013325"/>
            <a:ext cx="888428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Our work: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Q. F. L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ü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, Y. B. Dong, P. N. Shen and Z. Y. Zhang, Sci. China Phys. Mech. Astron. 68, 232011 (2025).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Research Highlight: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B. S. Zong,  Sci. China Phys. Mech. Astron. 68, 232031 (2025).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内容占位符 2"/>
          <p:cNvSpPr/>
          <p:nvPr/>
        </p:nvSpPr>
        <p:spPr>
          <a:xfrm>
            <a:off x="1619885" y="1341120"/>
            <a:ext cx="5665470" cy="4810125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 anchor="t" anchorCtr="0"/>
          <a:p>
            <a:pPr marL="457200" indent="-457200">
              <a:lnSpc>
                <a:spcPct val="220000"/>
              </a:lnSpc>
              <a:buClr>
                <a:srgbClr val="C00000"/>
              </a:buClr>
              <a:buFont typeface="Wingdings" panose="05000000000000000000" charset="0"/>
              <a:buChar char="l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Background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  <a:p>
            <a:pPr marL="457200" indent="-457200">
              <a:lnSpc>
                <a:spcPct val="220000"/>
              </a:lnSpc>
              <a:buClr>
                <a:srgbClr val="C00000"/>
              </a:buClr>
              <a:buFont typeface="Wingdings" panose="05000000000000000000" charset="0"/>
              <a:buChar char="l"/>
            </a:pPr>
            <a:r>
              <a:rPr lang="en-US" altLang="zh-CN" sz="2800" dirty="0"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Model and method</a:t>
            </a:r>
            <a:endParaRPr lang="en-US" altLang="zh-CN" sz="2800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marL="457200" indent="-457200">
              <a:lnSpc>
                <a:spcPct val="220000"/>
              </a:lnSpc>
              <a:buClr>
                <a:srgbClr val="C00000"/>
              </a:buClr>
              <a:buFont typeface="Wingdings" panose="05000000000000000000" charset="0"/>
              <a:buChar char="l"/>
            </a:pPr>
            <a:r>
              <a:rPr lang="en-US" altLang="zh-CN" sz="2800" dirty="0">
                <a:latin typeface="Times New Roman" panose="02020603050405020304" pitchFamily="18" charset="0"/>
                <a:ea typeface="黑体" panose="02010609060101010101" charset="-122"/>
              </a:rPr>
              <a:t>Results and discussions</a:t>
            </a:r>
            <a:endParaRPr lang="en-US" altLang="zh-CN" sz="2800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marL="457200" indent="-457200">
              <a:lnSpc>
                <a:spcPct val="220000"/>
              </a:lnSpc>
              <a:buClr>
                <a:srgbClr val="C00000"/>
              </a:buClr>
              <a:buFont typeface="Wingdings" panose="05000000000000000000" charset="0"/>
              <a:buChar char="l"/>
            </a:pPr>
            <a:r>
              <a:rPr lang="en-US" altLang="zh-CN" sz="2800" dirty="0">
                <a:latin typeface="Times New Roman" panose="02020603050405020304" pitchFamily="18" charset="0"/>
                <a:ea typeface="黑体" panose="02010609060101010101" charset="-122"/>
              </a:rPr>
              <a:t>Summary</a:t>
            </a:r>
            <a:endParaRPr lang="zh-CN" altLang="en-US" sz="2800" dirty="0">
              <a:latin typeface="Times New Roman" panose="02020603050405020304" pitchFamily="18" charset="0"/>
              <a:ea typeface="黑体" panose="02010609060101010101" charset="-122"/>
            </a:endParaRPr>
          </a:p>
          <a:p>
            <a:pPr indent="0">
              <a:lnSpc>
                <a:spcPct val="220000"/>
              </a:lnSpc>
              <a:buClr>
                <a:srgbClr val="C00000"/>
              </a:buClr>
              <a:buFont typeface="Wingdings" panose="05000000000000000000" charset="0"/>
              <a:buNone/>
            </a:pPr>
            <a:endParaRPr lang="zh-CN" altLang="en-US" sz="2800" dirty="0"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  <p:sp>
        <p:nvSpPr>
          <p:cNvPr id="9218" name="Text Box 4"/>
          <p:cNvSpPr txBox="1"/>
          <p:nvPr/>
        </p:nvSpPr>
        <p:spPr>
          <a:xfrm>
            <a:off x="2077403" y="260985"/>
            <a:ext cx="4895850" cy="58356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Outline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rot="10800000" flipV="1">
            <a:off x="-3810" y="1026160"/>
            <a:ext cx="9147175" cy="4445"/>
          </a:xfrm>
          <a:prstGeom prst="line">
            <a:avLst/>
          </a:prstGeom>
          <a:noFill/>
          <a:ln w="38100">
            <a:gradFill>
              <a:gsLst>
                <a:gs pos="0">
                  <a:srgbClr val="FF0000"/>
                </a:gs>
                <a:gs pos="72000">
                  <a:srgbClr val="FF9000">
                    <a:alpha val="100000"/>
                  </a:srgbClr>
                </a:gs>
                <a:gs pos="51000">
                  <a:srgbClr val="FF6000">
                    <a:alpha val="100000"/>
                  </a:srgbClr>
                </a:gs>
                <a:gs pos="100000">
                  <a:srgbClr val="FFC000"/>
                </a:gs>
              </a:gsLst>
              <a:lin ang="8040000" scaled="1"/>
            </a:gra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2291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1" imgW="914400" imgH="215900" progId="Equation.KSEE3">
                  <p:embed/>
                </p:oleObj>
              </mc:Choice>
              <mc:Fallback>
                <p:oleObj name="" r:id="rId1" imgW="914400" imgH="215900" progId="Equation.KSEE3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Text Box 5"/>
          <p:cNvSpPr txBox="1"/>
          <p:nvPr/>
        </p:nvSpPr>
        <p:spPr>
          <a:xfrm>
            <a:off x="603250" y="260985"/>
            <a:ext cx="831723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More evidence from other works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 flipV="1">
            <a:off x="-1905" y="981075"/>
            <a:ext cx="9145905" cy="38735"/>
          </a:xfrm>
          <a:prstGeom prst="line">
            <a:avLst/>
          </a:prstGeom>
          <a:noFill/>
          <a:ln w="50800" cmpd="sng">
            <a:gradFill>
              <a:gsLst>
                <a:gs pos="11000">
                  <a:srgbClr val="FF0000"/>
                </a:gs>
                <a:gs pos="77000">
                  <a:srgbClr val="FFC000"/>
                </a:gs>
              </a:gsLst>
              <a:lin ang="0" scaled="1"/>
            </a:gradFill>
            <a:prstDash val="solid"/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265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vert="horz" lIns="91440" tIns="45720" rIns="91440" bIns="45720"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en-US" altLang="zh-CN" sz="2000" dirty="0">
                <a:solidFill>
                  <a:srgbClr val="898989"/>
                </a:solidFill>
                <a:latin typeface="Times New Roman" panose="02020603050405020304" pitchFamily="18" charset="0"/>
              </a:rPr>
            </a:fld>
            <a:r>
              <a:rPr lang="en-US" altLang="zh-CN" sz="2000" dirty="0">
                <a:solidFill>
                  <a:srgbClr val="898989"/>
                </a:solidFill>
                <a:latin typeface="Times New Roman" panose="02020603050405020304" pitchFamily="18" charset="0"/>
              </a:rPr>
              <a:t>/28</a:t>
            </a:r>
            <a:endParaRPr lang="en-US" altLang="zh-CN" sz="2000" dirty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80340" y="5157470"/>
            <a:ext cx="888428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X. K. Dong, F. K. Guo, B. S. Zou, Commun. Theor. Phys.</a:t>
            </a:r>
            <a:r>
              <a:rPr lang="en-US" altLang="en-US" sz="20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 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73,</a:t>
            </a:r>
            <a:r>
              <a:rPr lang="en-US" altLang="en-US" sz="20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 </a:t>
            </a: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125201 (2021).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B. R. He, M. Harada and B. S. Zou, Phys. Rev. D 108, 054025 (2023).</a:t>
            </a:r>
            <a:endParaRPr lang="en-US" altLang="zh-CN" sz="2000" dirty="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8150" y="1196975"/>
            <a:ext cx="3625850" cy="38354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7950" y="1557020"/>
            <a:ext cx="5622925" cy="30149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14655" indent="-34290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l"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The empiric vector dominance for the interactions between hadrons containing light quarks at the hadron level.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414655" indent="-34290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l"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Vector meson exchange can improve the description of meson and baryon spectra.  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2291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1" imgW="914400" imgH="215900" progId="Equation.KSEE3">
                  <p:embed/>
                </p:oleObj>
              </mc:Choice>
              <mc:Fallback>
                <p:oleObj name="" r:id="rId1" imgW="914400" imgH="215900" progId="Equation.KSEE3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Text Box 5"/>
          <p:cNvSpPr txBox="1"/>
          <p:nvPr/>
        </p:nvSpPr>
        <p:spPr>
          <a:xfrm>
            <a:off x="1630045" y="260985"/>
            <a:ext cx="613029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Other problems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 flipV="1">
            <a:off x="-1905" y="981075"/>
            <a:ext cx="9145905" cy="38735"/>
          </a:xfrm>
          <a:prstGeom prst="line">
            <a:avLst/>
          </a:prstGeom>
          <a:noFill/>
          <a:ln w="50800" cmpd="sng">
            <a:gradFill>
              <a:gsLst>
                <a:gs pos="11000">
                  <a:srgbClr val="FF0000"/>
                </a:gs>
                <a:gs pos="77000">
                  <a:srgbClr val="FFC000"/>
                </a:gs>
              </a:gsLst>
              <a:lin ang="0" scaled="1"/>
            </a:gradFill>
            <a:prstDash val="solid"/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265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vert="horz" lIns="91440" tIns="45720" rIns="91440" bIns="45720"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en-US" altLang="zh-CN" sz="2000" dirty="0">
                <a:solidFill>
                  <a:srgbClr val="898989"/>
                </a:solidFill>
                <a:latin typeface="Times New Roman" panose="02020603050405020304" pitchFamily="18" charset="0"/>
              </a:rPr>
            </a:fld>
            <a:r>
              <a:rPr lang="en-US" altLang="zh-CN" sz="2000" dirty="0">
                <a:solidFill>
                  <a:srgbClr val="898989"/>
                </a:solidFill>
                <a:latin typeface="Times New Roman" panose="02020603050405020304" pitchFamily="18" charset="0"/>
              </a:rPr>
              <a:t>/28</a:t>
            </a:r>
            <a:endParaRPr lang="en-US" altLang="zh-CN" sz="2000" dirty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324485" y="1988820"/>
            <a:ext cx="8486775" cy="2768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71755" indent="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None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Why 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is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the binding energy of </a:t>
            </a:r>
            <a:r>
              <a:rPr lang="en-US" altLang="zh-CN" sz="2400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d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*(2380) so large?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414655" indent="-34290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l"/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Large hidden color components exist in the 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d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*(2380). </a:t>
            </a:r>
            <a:endParaRPr lang="en-US" altLang="zh-CN" sz="24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414655" indent="-34290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l"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It has a sizable compact core.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414655" indent="-34290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l"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Quark exchange effects are significant.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2291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1" imgW="914400" imgH="215900" progId="Equation.KSEE3">
                  <p:embed/>
                </p:oleObj>
              </mc:Choice>
              <mc:Fallback>
                <p:oleObj name="" r:id="rId1" imgW="914400" imgH="215900" progId="Equation.KSEE3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Text Box 5"/>
          <p:cNvSpPr txBox="1"/>
          <p:nvPr/>
        </p:nvSpPr>
        <p:spPr>
          <a:xfrm>
            <a:off x="1630045" y="260985"/>
            <a:ext cx="613029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Other problems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 flipV="1">
            <a:off x="-1905" y="981075"/>
            <a:ext cx="9145905" cy="38735"/>
          </a:xfrm>
          <a:prstGeom prst="line">
            <a:avLst/>
          </a:prstGeom>
          <a:noFill/>
          <a:ln w="50800" cmpd="sng">
            <a:gradFill>
              <a:gsLst>
                <a:gs pos="11000">
                  <a:srgbClr val="FF0000"/>
                </a:gs>
                <a:gs pos="77000">
                  <a:srgbClr val="FFC000"/>
                </a:gs>
              </a:gsLst>
              <a:lin ang="0" scaled="1"/>
            </a:gradFill>
            <a:prstDash val="solid"/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265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vert="horz" lIns="91440" tIns="45720" rIns="91440" bIns="45720"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en-US" altLang="zh-CN" sz="2000" dirty="0">
                <a:solidFill>
                  <a:srgbClr val="898989"/>
                </a:solidFill>
                <a:latin typeface="Times New Roman" panose="02020603050405020304" pitchFamily="18" charset="0"/>
              </a:rPr>
            </a:fld>
            <a:r>
              <a:rPr lang="en-US" altLang="zh-CN" sz="2000" dirty="0">
                <a:solidFill>
                  <a:srgbClr val="898989"/>
                </a:solidFill>
                <a:latin typeface="Times New Roman" panose="02020603050405020304" pitchFamily="18" charset="0"/>
              </a:rPr>
              <a:t>/28</a:t>
            </a:r>
            <a:endParaRPr lang="en-US" altLang="zh-CN" sz="2000" dirty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324485" y="1341120"/>
            <a:ext cx="8486775" cy="34766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71755" indent="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None/>
            </a:pP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What about the mirror state 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D</a:t>
            </a:r>
            <a:r>
              <a:rPr lang="en-US" altLang="zh-CN" sz="2400" baseline="-25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30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?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414655" indent="-34290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l"/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The mirror state 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D</a:t>
            </a:r>
            <a:r>
              <a:rPr lang="en-US" altLang="zh-CN" sz="2400" baseline="-25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30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is a weakly bound state.</a:t>
            </a:r>
            <a:endParaRPr lang="en-US" altLang="zh-CN" sz="2400" baseline="-250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414655" indent="-34290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l"/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It also has 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 significant hidden color component.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414655" indent="-34290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l"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Only </a:t>
            </a:r>
            <a:r>
              <a:rPr lang="en-US" altLang="zh-CN" sz="2400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-wave channels exist in this system. 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414655" indent="-34290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l"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No signal of </a:t>
            </a:r>
            <a:r>
              <a:rPr lang="en-US" altLang="zh-CN" sz="2400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</a:t>
            </a:r>
            <a:r>
              <a:rPr lang="en-US" altLang="zh-CN" sz="2400" baseline="-25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30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is observed until now. (Near threshold?)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2291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1" imgW="914400" imgH="215900" progId="Equation.KSEE3">
                  <p:embed/>
                </p:oleObj>
              </mc:Choice>
              <mc:Fallback>
                <p:oleObj name="" r:id="rId1" imgW="914400" imgH="215900" progId="Equation.KSEE3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Text Box 5"/>
          <p:cNvSpPr txBox="1"/>
          <p:nvPr/>
        </p:nvSpPr>
        <p:spPr>
          <a:xfrm>
            <a:off x="1630045" y="260985"/>
            <a:ext cx="613029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Searching for the </a:t>
            </a:r>
            <a:r>
              <a:rPr lang="en-US" altLang="zh-CN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D</a:t>
            </a:r>
            <a:r>
              <a:rPr lang="en-US" altLang="zh-CN" sz="32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30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 state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 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 flipV="1">
            <a:off x="-1905" y="981075"/>
            <a:ext cx="9145905" cy="38735"/>
          </a:xfrm>
          <a:prstGeom prst="line">
            <a:avLst/>
          </a:prstGeom>
          <a:noFill/>
          <a:ln w="50800" cmpd="sng">
            <a:gradFill>
              <a:gsLst>
                <a:gs pos="11000">
                  <a:srgbClr val="FF0000"/>
                </a:gs>
                <a:gs pos="77000">
                  <a:srgbClr val="FFC000"/>
                </a:gs>
              </a:gsLst>
              <a:lin ang="0" scaled="1"/>
            </a:gradFill>
            <a:prstDash val="solid"/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265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vert="horz" lIns="91440" tIns="45720" rIns="91440" bIns="45720"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en-US" altLang="zh-CN" sz="2000" dirty="0">
                <a:solidFill>
                  <a:srgbClr val="898989"/>
                </a:solidFill>
                <a:latin typeface="Times New Roman" panose="02020603050405020304" pitchFamily="18" charset="0"/>
              </a:rPr>
            </a:fld>
            <a:r>
              <a:rPr lang="en-US" altLang="zh-CN" sz="2000" dirty="0">
                <a:solidFill>
                  <a:srgbClr val="898989"/>
                </a:solidFill>
                <a:latin typeface="Times New Roman" panose="02020603050405020304" pitchFamily="18" charset="0"/>
              </a:rPr>
              <a:t>/28</a:t>
            </a:r>
            <a:endParaRPr lang="en-US" altLang="zh-CN" sz="2000" dirty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84530" y="5959475"/>
            <a:ext cx="808291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P. Adlarson et al. (WASA-at-COSY Collaboration),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Phys. Lett. B 762, 455-461 (2016).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245" y="1413510"/>
            <a:ext cx="3797300" cy="26352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" y="1156335"/>
            <a:ext cx="3568700" cy="469265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4297680" y="4293235"/>
            <a:ext cx="4846320" cy="11264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71755" indent="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None/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Invariant masses for 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ppππ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and the total cross section. Limited data.</a:t>
            </a:r>
            <a:endParaRPr lang="en-US" altLang="zh-CN" sz="24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2291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1" imgW="914400" imgH="215900" progId="Equation.KSEE3">
                  <p:embed/>
                </p:oleObj>
              </mc:Choice>
              <mc:Fallback>
                <p:oleObj name="" r:id="rId1" imgW="914400" imgH="215900" progId="Equation.KSEE3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Text Box 5"/>
          <p:cNvSpPr txBox="1"/>
          <p:nvPr/>
        </p:nvSpPr>
        <p:spPr>
          <a:xfrm>
            <a:off x="1630045" y="260985"/>
            <a:ext cx="613029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Further investigations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 flipV="1">
            <a:off x="-1905" y="981075"/>
            <a:ext cx="9145905" cy="38735"/>
          </a:xfrm>
          <a:prstGeom prst="line">
            <a:avLst/>
          </a:prstGeom>
          <a:noFill/>
          <a:ln w="50800" cmpd="sng">
            <a:gradFill>
              <a:gsLst>
                <a:gs pos="11000">
                  <a:srgbClr val="FF0000"/>
                </a:gs>
                <a:gs pos="77000">
                  <a:srgbClr val="FFC000"/>
                </a:gs>
              </a:gsLst>
              <a:lin ang="0" scaled="1"/>
            </a:gradFill>
            <a:prstDash val="solid"/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265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vert="horz" lIns="91440" tIns="45720" rIns="91440" bIns="45720"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en-US" altLang="zh-CN" sz="2000" dirty="0">
                <a:solidFill>
                  <a:srgbClr val="898989"/>
                </a:solidFill>
                <a:latin typeface="Times New Roman" panose="02020603050405020304" pitchFamily="18" charset="0"/>
              </a:rPr>
            </a:fld>
            <a:r>
              <a:rPr lang="en-US" altLang="zh-CN" sz="2000" dirty="0">
                <a:solidFill>
                  <a:srgbClr val="898989"/>
                </a:solidFill>
                <a:latin typeface="Times New Roman" panose="02020603050405020304" pitchFamily="18" charset="0"/>
              </a:rPr>
              <a:t>/28</a:t>
            </a:r>
            <a:endParaRPr lang="en-US" altLang="zh-CN" sz="2000" dirty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52095" y="1196975"/>
            <a:ext cx="8486775" cy="47390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14655" indent="-34290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l"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Other possible channels for 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d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*(2380):</a:t>
            </a:r>
            <a:endParaRPr lang="en-US" altLang="zh-CN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71755" indent="0" algn="ctr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None/>
            </a:pP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γd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→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d</a:t>
            </a:r>
            <a:r>
              <a:rPr lang="en-US" altLang="zh-CN" sz="2400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ππ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γd→dπππ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e</a:t>
            </a:r>
            <a:r>
              <a:rPr lang="en-US" altLang="zh-CN" sz="2400" i="1" baseline="30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+</a:t>
            </a:r>
            <a:r>
              <a:rPr lang="en-US" altLang="zh-CN" sz="240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e</a:t>
            </a:r>
            <a:r>
              <a:rPr lang="en-US" altLang="zh-CN" sz="2400" i="1" baseline="30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-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collisions, ϒ decay</a:t>
            </a:r>
            <a:endParaRPr lang="en-US" altLang="zh-CN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414655" indent="-34290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l"/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The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D</a:t>
            </a:r>
            <a:r>
              <a:rPr lang="en-US" altLang="zh-CN" sz="2400" baseline="-25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30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state can be searched for in the 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pp→ppπ</a:t>
            </a:r>
            <a:r>
              <a:rPr lang="en-US" altLang="zh-CN" sz="2400" i="1" baseline="30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+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π</a:t>
            </a:r>
            <a:r>
              <a:rPr lang="en-US" altLang="zh-CN" sz="2400" i="1" baseline="30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+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π</a:t>
            </a:r>
            <a:r>
              <a:rPr lang="en-US" altLang="zh-CN" sz="2400" i="1" baseline="30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-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π</a:t>
            </a:r>
            <a:r>
              <a:rPr lang="en-US" altLang="zh-CN" sz="2400" i="1" baseline="30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-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reaction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414655" indent="-34290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l"/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Possible nonstrange 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D</a:t>
            </a:r>
            <a:r>
              <a:rPr lang="en-US" altLang="zh-CN" sz="2400" baseline="-25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12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and 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D</a:t>
            </a:r>
            <a:r>
              <a:rPr lang="en-US" altLang="zh-CN" sz="2400" baseline="-250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21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states which are composed of Δ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N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and hidden color components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414655" indent="-34290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l"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Systems like </a:t>
            </a:r>
            <a:r>
              <a:rPr lang="en-US" altLang="zh-CN" sz="2400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NN</a:t>
            </a:r>
            <a:r>
              <a:rPr lang="en-US" altLang="zh-CN" sz="2400" baseline="30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*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(1535), </a:t>
            </a:r>
            <a:r>
              <a:rPr lang="en-US" altLang="zh-CN" sz="2400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ηd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, and so on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414655" indent="-34290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l"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Systems with strange, charm, and bottom quarks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83235" y="5942965"/>
            <a:ext cx="833247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T.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Ishikawa, et al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Phys. Rev. C 104, L052201 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2021)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; Phys. Rev. C 105, 045201 (2022).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2291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1" imgW="914400" imgH="215900" progId="Equation.KSEE3">
                  <p:embed/>
                </p:oleObj>
              </mc:Choice>
              <mc:Fallback>
                <p:oleObj name="" r:id="rId1" imgW="914400" imgH="215900" progId="Equation.KSEE3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Text Box 5"/>
          <p:cNvSpPr txBox="1"/>
          <p:nvPr/>
        </p:nvSpPr>
        <p:spPr>
          <a:xfrm>
            <a:off x="1992313" y="260985"/>
            <a:ext cx="51593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Symmetry analysis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 flipV="1">
            <a:off x="-1905" y="981075"/>
            <a:ext cx="9145905" cy="38735"/>
          </a:xfrm>
          <a:prstGeom prst="line">
            <a:avLst/>
          </a:prstGeom>
          <a:noFill/>
          <a:ln w="50800" cmpd="sng">
            <a:gradFill>
              <a:gsLst>
                <a:gs pos="11000">
                  <a:srgbClr val="FF0000"/>
                </a:gs>
                <a:gs pos="77000">
                  <a:srgbClr val="FFC000"/>
                </a:gs>
              </a:gsLst>
              <a:lin ang="0" scaled="1"/>
            </a:gradFill>
            <a:prstDash val="solid"/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265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vert="horz" lIns="91440" tIns="45720" rIns="91440" bIns="45720"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en-US" altLang="zh-CN" sz="2000" dirty="0">
                <a:solidFill>
                  <a:srgbClr val="898989"/>
                </a:solidFill>
                <a:latin typeface="Times New Roman" panose="02020603050405020304" pitchFamily="18" charset="0"/>
              </a:rPr>
            </a:fld>
            <a:r>
              <a:rPr lang="en-US" altLang="zh-CN" sz="2000" dirty="0">
                <a:solidFill>
                  <a:srgbClr val="898989"/>
                </a:solidFill>
                <a:latin typeface="Times New Roman" panose="02020603050405020304" pitchFamily="18" charset="0"/>
              </a:rPr>
              <a:t>/28</a:t>
            </a:r>
            <a:endParaRPr lang="en-US" altLang="zh-CN" sz="2000" dirty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4485" y="4544060"/>
            <a:ext cx="862901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When  antisymmetrizer</a:t>
            </a:r>
            <a:r>
              <a:rPr lang="en-US" altLang="zh-CN" sz="2400" i="1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A</a:t>
            </a:r>
            <a:r>
              <a:rPr lang="en-US" altLang="zh-CN" sz="2400" i="1" baseline="3000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sfc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is large enough, the system is very possible to become a bound state. 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More systems like ΔΔ?</a:t>
            </a:r>
            <a:endParaRPr lang="en-US" altLang="zh-CN" sz="2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140" y="1228090"/>
            <a:ext cx="7861300" cy="325755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950085" y="2277110"/>
            <a:ext cx="4998085" cy="648335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2291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1" imgW="914400" imgH="215900" progId="Equation.KSEE3">
                  <p:embed/>
                </p:oleObj>
              </mc:Choice>
              <mc:Fallback>
                <p:oleObj name="" r:id="rId1" imgW="914400" imgH="215900" progId="Equation.KSEE3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Text Box 5"/>
          <p:cNvSpPr txBox="1"/>
          <p:nvPr/>
        </p:nvSpPr>
        <p:spPr>
          <a:xfrm>
            <a:off x="-635" y="260985"/>
            <a:ext cx="90227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Example of lattice calculations on Ω</a:t>
            </a:r>
            <a:r>
              <a:rPr lang="en-US" altLang="zh-CN" sz="32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ccc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Ω</a:t>
            </a:r>
            <a:r>
              <a:rPr lang="en-US" altLang="zh-CN" sz="3200" b="1" baseline="-250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ccc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 system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 flipV="1">
            <a:off x="-1905" y="981075"/>
            <a:ext cx="9145905" cy="38735"/>
          </a:xfrm>
          <a:prstGeom prst="line">
            <a:avLst/>
          </a:prstGeom>
          <a:noFill/>
          <a:ln w="50800" cmpd="sng">
            <a:gradFill>
              <a:gsLst>
                <a:gs pos="11000">
                  <a:srgbClr val="FF0000"/>
                </a:gs>
                <a:gs pos="77000">
                  <a:srgbClr val="FFC000"/>
                </a:gs>
              </a:gsLst>
              <a:lin ang="0" scaled="1"/>
            </a:gradFill>
            <a:prstDash val="solid"/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265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vert="horz" lIns="91440" tIns="45720" rIns="91440" bIns="45720"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en-US" altLang="zh-CN" sz="2000" dirty="0">
                <a:solidFill>
                  <a:srgbClr val="898989"/>
                </a:solidFill>
                <a:latin typeface="Times New Roman" panose="02020603050405020304" pitchFamily="18" charset="0"/>
              </a:rPr>
            </a:fld>
            <a:r>
              <a:rPr lang="en-US" altLang="zh-CN" sz="2000" dirty="0">
                <a:solidFill>
                  <a:srgbClr val="898989"/>
                </a:solidFill>
                <a:latin typeface="Times New Roman" panose="02020603050405020304" pitchFamily="18" charset="0"/>
              </a:rPr>
              <a:t>/28</a:t>
            </a:r>
            <a:endParaRPr lang="en-US" altLang="zh-CN" sz="2000" dirty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4485" y="4869180"/>
            <a:ext cx="862901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</a:pP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Y. Lyu, H. Tong, T. Sugiura, S. Aoki, T. Doi, T. Hatsuda, J. Meng and T. Miyamoto, Phys. Rev. Lett. 127, 072003 (2021).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40" y="1412875"/>
            <a:ext cx="4445000" cy="31877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245" y="1412875"/>
            <a:ext cx="4406900" cy="3302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30225" y="1124585"/>
            <a:ext cx="8457565" cy="52927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14655" indent="-342900" algn="l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l"/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The vector meson exchange interactions dominate the short range interactions between light quarks.</a:t>
            </a:r>
            <a:endParaRPr lang="en-US" altLang="zh-CN" sz="24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414655" indent="-342900" algn="l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l"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The </a:t>
            </a:r>
            <a:r>
              <a:rPr lang="en-US" altLang="zh-CN" sz="24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</a:t>
            </a:r>
            <a:r>
              <a:rPr lang="en-US" altLang="zh-CN" sz="2400" baseline="30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*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(2380) is a ΔΔ system with large hidden color component.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414655" indent="-342900" algn="l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l"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Predicting the mirror state </a:t>
            </a:r>
            <a:r>
              <a:rPr lang="en-US" altLang="zh-CN" sz="2400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D</a:t>
            </a:r>
            <a:r>
              <a:rPr lang="en-US" altLang="zh-CN" sz="2400" baseline="-25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30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, which is a weakly bound state. 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414655" indent="-342900" algn="l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l"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Needing more investigations on other systems.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71755" indent="0" algn="l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None/>
            </a:pP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More works about spectroscopy for mesons, baryons, tetraquarks, pentaquarks, and hexaquarks can be found in </a:t>
            </a:r>
            <a:endParaRPr lang="en-US" altLang="zh-CN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71755" indent="0" algn="l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None/>
            </a:pP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My homepage   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  <a:hlinkClick r:id="rId1" action="ppaction://hlinkfile"/>
              </a:rPr>
              <a:t>https://inspirehep.net/authors/1383269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rot="10800000">
            <a:off x="34925" y="1021080"/>
            <a:ext cx="9074785" cy="2540"/>
          </a:xfrm>
          <a:prstGeom prst="line">
            <a:avLst/>
          </a:prstGeom>
          <a:noFill/>
          <a:ln w="38100">
            <a:gradFill>
              <a:gsLst>
                <a:gs pos="0">
                  <a:srgbClr val="FF0000"/>
                </a:gs>
                <a:gs pos="72000">
                  <a:srgbClr val="FF9000">
                    <a:alpha val="100000"/>
                  </a:srgbClr>
                </a:gs>
                <a:gs pos="51000">
                  <a:srgbClr val="FF6000">
                    <a:alpha val="100000"/>
                  </a:srgbClr>
                </a:gs>
                <a:gs pos="100000">
                  <a:srgbClr val="FFC000"/>
                </a:gs>
              </a:gsLst>
              <a:lin ang="8040000" scaled="1"/>
            </a:gra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13130" y="260985"/>
            <a:ext cx="74148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Summary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 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latin typeface="Calibri" panose="020F0502020204030204" charset="0"/>
              <a:ea typeface="黑体" panose="0201060906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03985" y="5876925"/>
            <a:ext cx="24003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zh-CN" altLang="en-US"/>
          </a:p>
        </p:txBody>
      </p:sp>
      <p:sp>
        <p:nvSpPr>
          <p:cNvPr id="11265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vert="horz" lIns="91440" tIns="45720" rIns="91440" bIns="45720"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en-US" altLang="zh-CN" sz="2000" dirty="0">
                <a:solidFill>
                  <a:srgbClr val="898989"/>
                </a:solidFill>
                <a:latin typeface="Times New Roman" panose="02020603050405020304" pitchFamily="18" charset="0"/>
              </a:rPr>
            </a:fld>
            <a:r>
              <a:rPr lang="en-US" altLang="zh-CN" sz="2000" dirty="0">
                <a:solidFill>
                  <a:srgbClr val="898989"/>
                </a:solidFill>
                <a:latin typeface="Times New Roman" panose="02020603050405020304" pitchFamily="18" charset="0"/>
              </a:rPr>
              <a:t>/28</a:t>
            </a:r>
            <a:endParaRPr lang="en-US" altLang="zh-CN" sz="2000" dirty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Text Box 2"/>
          <p:cNvSpPr txBox="1"/>
          <p:nvPr/>
        </p:nvSpPr>
        <p:spPr>
          <a:xfrm>
            <a:off x="1136650" y="2679700"/>
            <a:ext cx="7094538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4800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</a:rPr>
              <a:t>Thanks for your attentions</a:t>
            </a:r>
            <a:r>
              <a:rPr lang="zh-CN" altLang="en-US" sz="4800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charset="-122"/>
              </a:rPr>
              <a:t>！</a:t>
            </a:r>
            <a:endParaRPr lang="zh-CN" altLang="en-US" sz="4800" dirty="0">
              <a:solidFill>
                <a:srgbClr val="0000CC"/>
              </a:solidFill>
              <a:latin typeface="Times New Roman" panose="02020603050405020304" pitchFamily="18" charset="0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Text Box 5"/>
          <p:cNvSpPr txBox="1"/>
          <p:nvPr/>
        </p:nvSpPr>
        <p:spPr>
          <a:xfrm>
            <a:off x="2135188" y="269875"/>
            <a:ext cx="51593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Conventional baryons</a:t>
            </a:r>
            <a:endParaRPr lang="en-US" altLang="zh-CN" sz="3200" b="1" dirty="0">
              <a:solidFill>
                <a:srgbClr val="0000FF"/>
              </a:solidFill>
              <a:latin typeface="Calibri" panose="020F0502020204030204" charset="0"/>
              <a:ea typeface="黑体" panose="02010609060101010101" charset="-122"/>
            </a:endParaRPr>
          </a:p>
        </p:txBody>
      </p:sp>
      <p:graphicFrame>
        <p:nvGraphicFramePr>
          <p:cNvPr id="11268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" r:id="rId1" imgW="914400" imgH="215900" progId="Equation.KSEE3">
                  <p:embed/>
                </p:oleObj>
              </mc:Choice>
              <mc:Fallback>
                <p:oleObj name="" r:id="rId1" imgW="914400" imgH="215900" progId="Equation.KSEE3">
                  <p:embed/>
                  <p:pic>
                    <p:nvPicPr>
                      <p:cNvPr id="0" name="图片 308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" name="文本框 2"/>
          <p:cNvSpPr txBox="1"/>
          <p:nvPr/>
        </p:nvSpPr>
        <p:spPr>
          <a:xfrm>
            <a:off x="2267268" y="5486400"/>
            <a:ext cx="4865687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en-US" sz="2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Conventional baryons</a:t>
            </a:r>
            <a:endParaRPr lang="en-US" sz="24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271" name="文本框 1"/>
          <p:cNvSpPr txBox="1"/>
          <p:nvPr/>
        </p:nvSpPr>
        <p:spPr>
          <a:xfrm>
            <a:off x="188595" y="6021070"/>
            <a:ext cx="883920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S. Navas </a:t>
            </a:r>
            <a:r>
              <a:rPr lang="en-US" altLang="zh-CN" i="1">
                <a:latin typeface="Arial" panose="020B0604020202020204" pitchFamily="34" charset="0"/>
                <a:ea typeface="宋体" panose="02010600030101010101" pitchFamily="2" charset="-122"/>
              </a:rPr>
              <a:t>et al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. (Particle Data Group), Phys. Rev. D 110, 030001 (2024)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rot="10800000" flipV="1">
            <a:off x="-3810" y="1026160"/>
            <a:ext cx="9147175" cy="4445"/>
          </a:xfrm>
          <a:prstGeom prst="line">
            <a:avLst/>
          </a:prstGeom>
          <a:noFill/>
          <a:ln w="38100">
            <a:gradFill>
              <a:gsLst>
                <a:gs pos="0">
                  <a:srgbClr val="FF0000"/>
                </a:gs>
                <a:gs pos="72000">
                  <a:srgbClr val="FF9000">
                    <a:alpha val="100000"/>
                  </a:srgbClr>
                </a:gs>
                <a:gs pos="51000">
                  <a:srgbClr val="FF6000">
                    <a:alpha val="100000"/>
                  </a:srgbClr>
                </a:gs>
                <a:gs pos="100000">
                  <a:srgbClr val="FFC000"/>
                </a:gs>
              </a:gsLst>
              <a:lin ang="8040000" scaled="1"/>
            </a:gra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vert="horz" lIns="91440" tIns="45720" rIns="91440" bIns="45720"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en-US" altLang="zh-CN" sz="2000" dirty="0">
                <a:solidFill>
                  <a:srgbClr val="898989"/>
                </a:solidFill>
                <a:latin typeface="Times New Roman" panose="02020603050405020304" pitchFamily="18" charset="0"/>
              </a:rPr>
            </a:fld>
            <a:r>
              <a:rPr lang="en-US" altLang="zh-CN" sz="2000" dirty="0">
                <a:solidFill>
                  <a:srgbClr val="898989"/>
                </a:solidFill>
                <a:latin typeface="Times New Roman" panose="02020603050405020304" pitchFamily="18" charset="0"/>
              </a:rPr>
              <a:t>/28</a:t>
            </a:r>
            <a:endParaRPr lang="en-US" altLang="zh-CN" sz="2000" dirty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575" y="1341120"/>
            <a:ext cx="8578850" cy="38925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2291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1" imgW="914400" imgH="215900" progId="Equation.KSEE3">
                  <p:embed/>
                </p:oleObj>
              </mc:Choice>
              <mc:Fallback>
                <p:oleObj name="" r:id="rId1" imgW="914400" imgH="215900" progId="Equation.KSEE3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" name="文本框 2"/>
          <p:cNvSpPr txBox="1"/>
          <p:nvPr/>
        </p:nvSpPr>
        <p:spPr>
          <a:xfrm>
            <a:off x="709930" y="1124585"/>
            <a:ext cx="7724140" cy="56311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ea typeface="宋体" panose="02010600030101010101" pitchFamily="2" charset="-122"/>
              </a:rPr>
              <a:t>In addition to the 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conventional</a:t>
            </a:r>
            <a:r>
              <a:rPr sz="2400">
                <a:latin typeface="Times New Roman" panose="02020603050405020304" pitchFamily="18" charset="0"/>
                <a:ea typeface="宋体" panose="02010600030101010101" pitchFamily="2" charset="-122"/>
              </a:rPr>
              <a:t> states, 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QCD also </a:t>
            </a:r>
            <a:r>
              <a:rPr sz="2400">
                <a:latin typeface="Times New Roman" panose="02020603050405020304" pitchFamily="18" charset="0"/>
                <a:ea typeface="宋体" panose="02010600030101010101" pitchFamily="2" charset="-122"/>
              </a:rPr>
              <a:t>permits the existence of other types of hadron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s</a:t>
            </a:r>
            <a:r>
              <a:rPr sz="2400">
                <a:latin typeface="Times New Roman" panose="02020603050405020304" pitchFamily="18" charset="0"/>
                <a:ea typeface="宋体" panose="02010600030101010101" pitchFamily="2" charset="-122"/>
              </a:rPr>
              <a:t>, known as </a:t>
            </a: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exotic states. </a:t>
            </a:r>
            <a:endParaRPr 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Some tetraquark candidates observed recently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</a:rPr>
              <a:t>：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X(6900), X(2900), 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Z</a:t>
            </a:r>
            <a:r>
              <a:rPr lang="en-US" altLang="zh-CN" sz="2400" baseline="-25000">
                <a:latin typeface="Times New Roman" panose="02020603050405020304" pitchFamily="18" charset="0"/>
                <a:ea typeface="宋体" panose="02010600030101010101" pitchFamily="2" charset="-122"/>
              </a:rPr>
              <a:t>cs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(3985), </a:t>
            </a:r>
            <a:r>
              <a:rPr lang="en-US" altLang="zh-CN" sz="2400">
                <a:latin typeface="Times New Roman" panose="02020603050405020304" pitchFamily="18" charset="0"/>
                <a:sym typeface="+mn-ea"/>
              </a:rPr>
              <a:t>Z</a:t>
            </a:r>
            <a:r>
              <a:rPr lang="en-US" altLang="zh-CN" sz="2400" baseline="-25000">
                <a:latin typeface="Times New Roman" panose="02020603050405020304" pitchFamily="18" charset="0"/>
                <a:sym typeface="+mn-ea"/>
              </a:rPr>
              <a:t>cs</a:t>
            </a:r>
            <a:r>
              <a:rPr lang="en-US" altLang="zh-CN" sz="2400">
                <a:latin typeface="Times New Roman" panose="02020603050405020304" pitchFamily="18" charset="0"/>
                <a:sym typeface="+mn-ea"/>
              </a:rPr>
              <a:t>(4000), T</a:t>
            </a:r>
            <a:r>
              <a:rPr lang="en-US" altLang="zh-CN" sz="2400" baseline="-25000">
                <a:latin typeface="Times New Roman" panose="02020603050405020304" pitchFamily="18" charset="0"/>
                <a:sym typeface="+mn-ea"/>
              </a:rPr>
              <a:t>cc</a:t>
            </a:r>
            <a:r>
              <a:rPr lang="en-US" altLang="zh-CN" sz="2400">
                <a:latin typeface="Times New Roman" panose="02020603050405020304" pitchFamily="18" charset="0"/>
                <a:sym typeface="+mn-ea"/>
              </a:rPr>
              <a:t>(3875) ...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2293" name="Text Box 5"/>
          <p:cNvSpPr txBox="1"/>
          <p:nvPr/>
        </p:nvSpPr>
        <p:spPr>
          <a:xfrm>
            <a:off x="1992313" y="260985"/>
            <a:ext cx="51593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Exotic states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785" y="2297430"/>
            <a:ext cx="5205730" cy="3284855"/>
          </a:xfrm>
          <a:prstGeom prst="rect">
            <a:avLst/>
          </a:prstGeom>
        </p:spPr>
      </p:pic>
      <p:sp>
        <p:nvSpPr>
          <p:cNvPr id="3" name="Line 5"/>
          <p:cNvSpPr>
            <a:spLocks noChangeShapeType="1"/>
          </p:cNvSpPr>
          <p:nvPr/>
        </p:nvSpPr>
        <p:spPr bwMode="auto">
          <a:xfrm flipV="1">
            <a:off x="-1905" y="981075"/>
            <a:ext cx="9145905" cy="38735"/>
          </a:xfrm>
          <a:prstGeom prst="line">
            <a:avLst/>
          </a:prstGeom>
          <a:noFill/>
          <a:ln w="50800" cmpd="sng">
            <a:gradFill>
              <a:gsLst>
                <a:gs pos="11000">
                  <a:srgbClr val="FF0000"/>
                </a:gs>
                <a:gs pos="77000">
                  <a:srgbClr val="FFC000"/>
                </a:gs>
              </a:gsLst>
              <a:lin ang="0" scaled="1"/>
            </a:gradFill>
            <a:prstDash val="solid"/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265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vert="horz" lIns="91440" tIns="45720" rIns="91440" bIns="45720"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en-US" altLang="zh-CN" sz="2000" dirty="0">
                <a:solidFill>
                  <a:srgbClr val="898989"/>
                </a:solidFill>
                <a:latin typeface="Times New Roman" panose="02020603050405020304" pitchFamily="18" charset="0"/>
              </a:rPr>
            </a:fld>
            <a:r>
              <a:rPr lang="en-US" altLang="zh-CN" sz="2000" dirty="0">
                <a:solidFill>
                  <a:srgbClr val="898989"/>
                </a:solidFill>
                <a:latin typeface="Times New Roman" panose="02020603050405020304" pitchFamily="18" charset="0"/>
              </a:rPr>
              <a:t>/28</a:t>
            </a:r>
            <a:endParaRPr lang="en-US" altLang="zh-CN" sz="2000" dirty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4579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" r:id="rId1" imgW="914400" imgH="215900" progId="Equation.KSEE3">
                  <p:embed/>
                </p:oleObj>
              </mc:Choice>
              <mc:Fallback>
                <p:oleObj name="" r:id="rId1" imgW="914400" imgH="215900" progId="Equation.KSEE3">
                  <p:embed/>
                  <p:pic>
                    <p:nvPicPr>
                      <p:cNvPr id="0" name="图片 309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表格 1"/>
          <p:cNvGraphicFramePr/>
          <p:nvPr>
            <p:custDataLst>
              <p:tags r:id="rId3"/>
            </p:custDataLst>
          </p:nvPr>
        </p:nvGraphicFramePr>
        <p:xfrm>
          <a:off x="274955" y="1062990"/>
          <a:ext cx="8644255" cy="5680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3885"/>
                <a:gridCol w="818515"/>
                <a:gridCol w="1625600"/>
                <a:gridCol w="2106295"/>
                <a:gridCol w="2219960"/>
              </a:tblGrid>
              <a:tr h="81153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Nonstrange dibaryons</a:t>
                      </a:r>
                      <a:endParaRPr lang="en-US" altLang="zh-CN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BB</a:t>
                      </a:r>
                      <a:endParaRPr lang="en-US" altLang="zh-CN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Threshold</a:t>
                      </a:r>
                      <a:endParaRPr lang="en-US" altLang="zh-CN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(MeV)</a:t>
                      </a:r>
                      <a:endParaRPr lang="en-US" altLang="zh-CN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Particle/Candidate</a:t>
                      </a:r>
                      <a:endParaRPr lang="en-US" altLang="zh-CN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Binding energy</a:t>
                      </a:r>
                      <a:endParaRPr lang="en-US" altLang="zh-CN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8229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altLang="zh-CN" sz="2400" b="1" baseline="-25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zh-CN" alt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endParaRPr lang="zh-CN" alt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NN</a:t>
                      </a:r>
                      <a:endParaRPr lang="en-US" altLang="zh-CN" sz="2400" b="1" i="1" baseline="30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1878</a:t>
                      </a:r>
                      <a:endParaRPr lang="en-US" altLang="zh-CN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Deuteron</a:t>
                      </a:r>
                      <a:endParaRPr lang="en-US" altLang="zh-CN" sz="24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 MeV</a:t>
                      </a:r>
                      <a:endParaRPr lang="en-US" altLang="zh-CN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85026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4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D</a:t>
                      </a:r>
                      <a:r>
                        <a:rPr lang="en-US" sz="2400" b="1" baseline="-25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10</a:t>
                      </a:r>
                      <a:endParaRPr lang="en-US" altLang="zh-CN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endParaRPr lang="en-US" altLang="zh-CN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NN</a:t>
                      </a:r>
                      <a:endParaRPr lang="en-US" altLang="zh-CN" sz="2400" b="1" i="1" baseline="30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1878</a:t>
                      </a:r>
                      <a:endParaRPr lang="en-US" altLang="zh-CN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virtual state</a:t>
                      </a:r>
                      <a:endParaRPr lang="en-US" altLang="zh-CN" sz="2400" b="1" i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endParaRPr lang="en-US" altLang="zh-CN" sz="2400" b="1" i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 keV</a:t>
                      </a:r>
                      <a:endParaRPr lang="en-US" altLang="zh-CN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8229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4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D</a:t>
                      </a:r>
                      <a:r>
                        <a:rPr lang="en-US" sz="2400" b="1" baseline="-25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12</a:t>
                      </a:r>
                      <a:endParaRPr lang="en-US" altLang="zh-CN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endParaRPr lang="en-US" altLang="zh-CN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Δ</a:t>
                      </a:r>
                      <a:endParaRPr lang="en-US" altLang="zh-CN" sz="2400" b="1" baseline="30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2171</a:t>
                      </a:r>
                      <a:endParaRPr lang="en-US" altLang="zh-CN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Evidence</a:t>
                      </a:r>
                      <a:endParaRPr lang="en-US" altLang="zh-CN" sz="24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</a:t>
                      </a:r>
                      <a:endParaRPr lang="en-US" altLang="zh-CN" sz="2400" b="1" baseline="-25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8229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4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D</a:t>
                      </a:r>
                      <a:r>
                        <a:rPr lang="en-US" sz="2400" b="1" baseline="-25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21</a:t>
                      </a:r>
                      <a:endParaRPr lang="en-US" altLang="zh-CN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endParaRPr lang="en-US" altLang="zh-CN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N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Δ</a:t>
                      </a:r>
                      <a:endParaRPr lang="en-US" altLang="zh-CN" sz="2400" b="1" baseline="30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2171</a:t>
                      </a:r>
                      <a:endParaRPr lang="en-US" altLang="zh-CN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Evidence</a:t>
                      </a:r>
                      <a:endParaRPr lang="en-US" altLang="zh-CN" sz="24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</a:t>
                      </a:r>
                      <a:endParaRPr lang="en-US" altLang="zh-CN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71564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altLang="zh-CN" sz="2400" b="1" baseline="-25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en-US" altLang="zh-CN" sz="2400" b="1" baseline="-25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Δ</a:t>
                      </a: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Δ</a:t>
                      </a:r>
                      <a:endParaRPr lang="en-US" altLang="zh-CN" sz="2400" b="1" baseline="30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endParaRPr lang="en-US" altLang="zh-CN" sz="2400" b="1" baseline="30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2464</a:t>
                      </a:r>
                      <a:endParaRPr lang="en-US" altLang="zh-CN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 i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altLang="zh-CN" sz="24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*(2380)</a:t>
                      </a:r>
                      <a:endParaRPr lang="en-US" altLang="zh-CN" sz="24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~80 MeV</a:t>
                      </a:r>
                      <a:endParaRPr lang="en-US" altLang="zh-CN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8229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2400" b="1" i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D</a:t>
                      </a:r>
                      <a:r>
                        <a:rPr lang="en-US" sz="2400" b="1" baseline="-25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30</a:t>
                      </a:r>
                      <a:endParaRPr lang="en-US" sz="2400" b="1" baseline="-25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ΔΔ</a:t>
                      </a:r>
                      <a:endParaRPr lang="en-US" altLang="zh-CN" sz="2400" b="1" baseline="30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2464</a:t>
                      </a:r>
                      <a:endParaRPr lang="en-US" altLang="zh-CN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buNone/>
                      </a:pPr>
                      <a:endParaRPr lang="en-US" altLang="zh-CN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No signal </a:t>
                      </a:r>
                      <a:endParaRPr lang="en-US" altLang="zh-CN" sz="2400" b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</a:t>
                      </a:r>
                      <a:endParaRPr lang="en-US" altLang="zh-CN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266" name="Text Box 5"/>
          <p:cNvSpPr txBox="1"/>
          <p:nvPr>
            <p:custDataLst>
              <p:tags r:id="rId4"/>
            </p:custDataLst>
          </p:nvPr>
        </p:nvSpPr>
        <p:spPr>
          <a:xfrm>
            <a:off x="2135188" y="269875"/>
            <a:ext cx="51593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Nonstrange dibaryon sextet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noFill/>
          <a:ln>
            <a:noFill/>
          </a:ln>
        </p:spPr>
        <p:txBody>
          <a:bodyPr vert="horz" lIns="91440" tIns="45720" rIns="91440" bIns="45720"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en-US" altLang="zh-CN" sz="2000" dirty="0">
                <a:solidFill>
                  <a:srgbClr val="898989"/>
                </a:solidFill>
                <a:latin typeface="Times New Roman" panose="02020603050405020304" pitchFamily="18" charset="0"/>
              </a:rPr>
            </a:fld>
            <a:r>
              <a:rPr lang="en-US" altLang="zh-CN" sz="2000" dirty="0">
                <a:solidFill>
                  <a:srgbClr val="898989"/>
                </a:solidFill>
                <a:latin typeface="Times New Roman" panose="02020603050405020304" pitchFamily="18" charset="0"/>
              </a:rPr>
              <a:t>/28</a:t>
            </a:r>
            <a:endParaRPr lang="en-US" altLang="zh-CN" sz="2000" dirty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 flipV="1">
            <a:off x="-1905" y="981075"/>
            <a:ext cx="9145905" cy="38735"/>
          </a:xfrm>
          <a:prstGeom prst="line">
            <a:avLst/>
          </a:prstGeom>
          <a:noFill/>
          <a:ln w="50800" cmpd="sng">
            <a:gradFill>
              <a:gsLst>
                <a:gs pos="11000">
                  <a:srgbClr val="FF0000"/>
                </a:gs>
                <a:gs pos="77000">
                  <a:srgbClr val="FFC000"/>
                </a:gs>
              </a:gsLst>
              <a:lin ang="0" scaled="1"/>
            </a:gradFill>
            <a:prstDash val="solid"/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8914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" r:id="rId1" imgW="914400" imgH="215900" progId="Equation.KSEE3">
                  <p:embed/>
                </p:oleObj>
              </mc:Choice>
              <mc:Fallback>
                <p:oleObj name="" r:id="rId1" imgW="914400" imgH="215900" progId="Equation.KSEE3">
                  <p:embed/>
                  <p:pic>
                    <p:nvPicPr>
                      <p:cNvPr id="0" name="图片 310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5" name="Text Box 5"/>
          <p:cNvSpPr txBox="1"/>
          <p:nvPr/>
        </p:nvSpPr>
        <p:spPr>
          <a:xfrm>
            <a:off x="1170305" y="269875"/>
            <a:ext cx="682498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Experimental observation of </a:t>
            </a:r>
            <a:r>
              <a:rPr lang="en-US" altLang="zh-CN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d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*(2380)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8918" name="文本框 5"/>
          <p:cNvSpPr txBox="1"/>
          <p:nvPr/>
        </p:nvSpPr>
        <p:spPr>
          <a:xfrm>
            <a:off x="369570" y="5373370"/>
            <a:ext cx="8532495" cy="506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lnSpc>
                <a:spcPct val="150000"/>
              </a:lnSpc>
            </a:pPr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P. Adlarson, et al. [WASA-at-COSY Collaboration], Phys. Rev. Lett. 106, 242302 (2011).</a:t>
            </a:r>
            <a:endParaRPr lang="en-US" altLang="zh-CN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 flipV="1">
            <a:off x="-1905" y="981075"/>
            <a:ext cx="9145905" cy="38735"/>
          </a:xfrm>
          <a:prstGeom prst="line">
            <a:avLst/>
          </a:prstGeom>
          <a:noFill/>
          <a:ln w="50800" cmpd="sng">
            <a:gradFill>
              <a:gsLst>
                <a:gs pos="11000">
                  <a:srgbClr val="FF0000"/>
                </a:gs>
                <a:gs pos="77000">
                  <a:srgbClr val="FFC000"/>
                </a:gs>
              </a:gsLst>
              <a:lin ang="0" scaled="1"/>
            </a:gradFill>
            <a:prstDash val="solid"/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  <a:ln>
            <a:noFill/>
          </a:ln>
        </p:spPr>
        <p:txBody>
          <a:bodyPr vert="horz" lIns="91440" tIns="45720" rIns="91440" bIns="45720"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en-US" altLang="zh-CN" sz="2000" dirty="0">
                <a:solidFill>
                  <a:srgbClr val="898989"/>
                </a:solidFill>
                <a:latin typeface="Times New Roman" panose="02020603050405020304" pitchFamily="18" charset="0"/>
              </a:rPr>
            </a:fld>
            <a:r>
              <a:rPr lang="en-US" altLang="zh-CN" sz="2000" dirty="0">
                <a:solidFill>
                  <a:srgbClr val="898989"/>
                </a:solidFill>
                <a:latin typeface="Times New Roman" panose="02020603050405020304" pitchFamily="18" charset="0"/>
              </a:rPr>
              <a:t>/28</a:t>
            </a:r>
            <a:endParaRPr lang="en-US" altLang="zh-CN" sz="2000" dirty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图片 1" descr="d238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2270" y="1341120"/>
            <a:ext cx="6000750" cy="40671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8914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" r:id="rId1" imgW="914400" imgH="215900" progId="Equation.KSEE3">
                  <p:embed/>
                </p:oleObj>
              </mc:Choice>
              <mc:Fallback>
                <p:oleObj name="" r:id="rId1" imgW="914400" imgH="215900" progId="Equation.KSEE3">
                  <p:embed/>
                  <p:pic>
                    <p:nvPicPr>
                      <p:cNvPr id="0" name="图片 310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5" name="Text Box 5"/>
          <p:cNvSpPr txBox="1"/>
          <p:nvPr/>
        </p:nvSpPr>
        <p:spPr>
          <a:xfrm>
            <a:off x="1170305" y="269875"/>
            <a:ext cx="682498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Experimental observation of </a:t>
            </a:r>
            <a:r>
              <a:rPr lang="en-US" altLang="zh-CN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d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*(2380)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8918" name="文本框 5"/>
          <p:cNvSpPr txBox="1"/>
          <p:nvPr/>
        </p:nvSpPr>
        <p:spPr>
          <a:xfrm>
            <a:off x="180340" y="5589270"/>
            <a:ext cx="8803005" cy="506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lnSpc>
                <a:spcPct val="150000"/>
              </a:lnSpc>
            </a:pPr>
            <a:r>
              <a:rPr lang="en-US" altLang="zh-CN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P. Adlarson, et al. [WASA-at-COSY Collaboration], Phys. Lett. B 721, 229 (2013).</a:t>
            </a:r>
            <a:endParaRPr lang="en-US" altLang="zh-CN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 flipV="1">
            <a:off x="-1905" y="981075"/>
            <a:ext cx="9145905" cy="38735"/>
          </a:xfrm>
          <a:prstGeom prst="line">
            <a:avLst/>
          </a:prstGeom>
          <a:noFill/>
          <a:ln w="50800" cmpd="sng">
            <a:gradFill>
              <a:gsLst>
                <a:gs pos="11000">
                  <a:srgbClr val="FF0000"/>
                </a:gs>
                <a:gs pos="77000">
                  <a:srgbClr val="FFC000"/>
                </a:gs>
              </a:gsLst>
              <a:lin ang="0" scaled="1"/>
            </a:gradFill>
            <a:prstDash val="solid"/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  <a:ln>
            <a:noFill/>
          </a:ln>
        </p:spPr>
        <p:txBody>
          <a:bodyPr vert="horz" lIns="91440" tIns="45720" rIns="91440" bIns="45720"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en-US" altLang="zh-CN" sz="2000" dirty="0">
                <a:solidFill>
                  <a:srgbClr val="898989"/>
                </a:solidFill>
                <a:latin typeface="Times New Roman" panose="02020603050405020304" pitchFamily="18" charset="0"/>
              </a:rPr>
            </a:fld>
            <a:r>
              <a:rPr lang="en-US" altLang="zh-CN" sz="2000" dirty="0">
                <a:solidFill>
                  <a:srgbClr val="898989"/>
                </a:solidFill>
                <a:latin typeface="Times New Roman" panose="02020603050405020304" pitchFamily="18" charset="0"/>
              </a:rPr>
              <a:t>/28</a:t>
            </a:r>
            <a:endParaRPr lang="en-US" altLang="zh-CN" sz="2000" dirty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8085" y="1147445"/>
            <a:ext cx="7105650" cy="4381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8914" name="对象 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9" name="" r:id="rId1" imgW="914400" imgH="215900" progId="Equation.KSEE3">
                  <p:embed/>
                </p:oleObj>
              </mc:Choice>
              <mc:Fallback>
                <p:oleObj name="" r:id="rId1" imgW="914400" imgH="215900" progId="Equation.KSEE3">
                  <p:embed/>
                  <p:pic>
                    <p:nvPicPr>
                      <p:cNvPr id="0" name="图片 310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5" name="Text Box 5"/>
          <p:cNvSpPr txBox="1"/>
          <p:nvPr/>
        </p:nvSpPr>
        <p:spPr>
          <a:xfrm>
            <a:off x="1170305" y="269875"/>
            <a:ext cx="682498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Experimental observation of </a:t>
            </a:r>
            <a:r>
              <a:rPr lang="en-US" altLang="zh-CN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d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*(2380)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38918" name="文本框 5"/>
          <p:cNvSpPr txBox="1"/>
          <p:nvPr/>
        </p:nvSpPr>
        <p:spPr>
          <a:xfrm>
            <a:off x="180340" y="4725035"/>
            <a:ext cx="880300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lnSpc>
                <a:spcPct val="150000"/>
              </a:lnSpc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Analysing power data and Argand diagram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 flipV="1">
            <a:off x="-1905" y="981075"/>
            <a:ext cx="9145905" cy="38735"/>
          </a:xfrm>
          <a:prstGeom prst="line">
            <a:avLst/>
          </a:prstGeom>
          <a:noFill/>
          <a:ln w="50800" cmpd="sng">
            <a:gradFill>
              <a:gsLst>
                <a:gs pos="11000">
                  <a:srgbClr val="FF0000"/>
                </a:gs>
                <a:gs pos="77000">
                  <a:srgbClr val="FFC000"/>
                </a:gs>
              </a:gsLst>
              <a:lin ang="0" scaled="1"/>
            </a:gradFill>
            <a:prstDash val="solid"/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  <a:ln>
            <a:noFill/>
          </a:ln>
        </p:spPr>
        <p:txBody>
          <a:bodyPr vert="horz" lIns="91440" tIns="45720" rIns="91440" bIns="45720"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en-US" altLang="zh-CN" sz="2000" dirty="0">
                <a:solidFill>
                  <a:srgbClr val="898989"/>
                </a:solidFill>
                <a:latin typeface="Times New Roman" panose="02020603050405020304" pitchFamily="18" charset="0"/>
              </a:rPr>
            </a:fld>
            <a:r>
              <a:rPr lang="en-US" altLang="zh-CN" sz="2000" dirty="0">
                <a:solidFill>
                  <a:srgbClr val="898989"/>
                </a:solidFill>
                <a:latin typeface="Times New Roman" panose="02020603050405020304" pitchFamily="18" charset="0"/>
              </a:rPr>
              <a:t>/28</a:t>
            </a:r>
            <a:endParaRPr lang="en-US" altLang="zh-CN" sz="2000" dirty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95" y="1649095"/>
            <a:ext cx="4734560" cy="31451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245" y="1845310"/>
            <a:ext cx="4581525" cy="27000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72185" y="5373370"/>
            <a:ext cx="787590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P. Adlarson et al., Phys. Rev. Lett. 112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202301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(2014)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R. L. Workman, W. J. Briscoe and I. I. Strakovsky, Phys. Rev. C 93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, 045201 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(2016)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Phys. Rev. C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94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065203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 (2016).</a:t>
            </a:r>
            <a:endParaRPr lang="en-US" altLang="zh-CN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P. Adlarson et al., Phys. Rev. C 90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035204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(2014)</a:t>
            </a:r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r>
              <a:rPr lang="zh-C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Line 5"/>
          <p:cNvSpPr>
            <a:spLocks noChangeShapeType="1"/>
          </p:cNvSpPr>
          <p:nvPr/>
        </p:nvSpPr>
        <p:spPr bwMode="auto">
          <a:xfrm rot="10800000" flipV="1">
            <a:off x="-15240" y="1017270"/>
            <a:ext cx="9147175" cy="4445"/>
          </a:xfrm>
          <a:prstGeom prst="line">
            <a:avLst/>
          </a:prstGeom>
          <a:noFill/>
          <a:ln w="38100">
            <a:gradFill>
              <a:gsLst>
                <a:gs pos="0">
                  <a:srgbClr val="FF0000"/>
                </a:gs>
                <a:gs pos="72000">
                  <a:srgbClr val="FF9000">
                    <a:alpha val="100000"/>
                  </a:srgbClr>
                </a:gs>
                <a:gs pos="51000">
                  <a:srgbClr val="FF6000">
                    <a:alpha val="100000"/>
                  </a:srgbClr>
                </a:gs>
                <a:gs pos="100000">
                  <a:srgbClr val="FFC000"/>
                </a:gs>
              </a:gsLst>
              <a:lin ang="8040000" scaled="1"/>
            </a:gra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-107950" y="264795"/>
            <a:ext cx="935164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Experimental observation of </a:t>
            </a:r>
            <a:r>
              <a:rPr lang="en-US" altLang="zh-CN" sz="3200" b="1" i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d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*(2380)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265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vert="horz" lIns="91440" tIns="45720" rIns="91440" bIns="45720"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en-US" altLang="zh-CN" sz="2000" dirty="0">
                <a:solidFill>
                  <a:srgbClr val="898989"/>
                </a:solidFill>
                <a:latin typeface="Times New Roman" panose="02020603050405020304" pitchFamily="18" charset="0"/>
              </a:rPr>
            </a:fld>
            <a:r>
              <a:rPr lang="en-US" altLang="zh-CN" sz="2000" dirty="0">
                <a:solidFill>
                  <a:srgbClr val="898989"/>
                </a:solidFill>
                <a:latin typeface="Times New Roman" panose="02020603050405020304" pitchFamily="18" charset="0"/>
              </a:rPr>
              <a:t>/28</a:t>
            </a:r>
            <a:endParaRPr lang="en-US" altLang="zh-CN" sz="2000" dirty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96240" y="1772920"/>
            <a:ext cx="8569325" cy="40309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14655" indent="-34290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l"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Channels: </a:t>
            </a:r>
            <a:r>
              <a:rPr lang="en-US" altLang="zh-CN" sz="2400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pn→dππ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zh-CN" sz="2400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pd→</a:t>
            </a:r>
            <a:r>
              <a:rPr lang="en-US" altLang="zh-CN" sz="2400" baseline="30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2400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Heππ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zh-CN" sz="2400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dd→</a:t>
            </a:r>
            <a:r>
              <a:rPr lang="en-US" altLang="zh-CN" sz="2400" baseline="300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4</a:t>
            </a:r>
            <a:r>
              <a:rPr lang="en-US" altLang="zh-CN" sz="2400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Heππ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zh-CN" sz="2400" i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pn→pnππ ...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414655" indent="-34290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l"/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Binding energy : 80 MeV below the Δ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Δ threshold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. </a:t>
            </a:r>
            <a:endParaRPr lang="en-US" altLang="zh-CN" sz="24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414655" indent="-34290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l"/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 large binding energy suggests that it has a small size, which may be compact.</a:t>
            </a:r>
            <a:endParaRPr lang="en-US" altLang="zh-CN" sz="24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414655" indent="-34290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l"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Total width: 70 MeV.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414655" indent="-342900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charset="0"/>
              <a:buChar char="l"/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 small width compared with Δ baryon.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SLIDE_MODEL_TYPE" val="cover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COMMONDATA" val="eyJoZGlkIjoiMDYzMTU1MTc5MmU1ZDU1YjNjZGZiNGI3MmZhNjMwNmUifQ=="/>
  <p:tag name="KSO_WPP_MARK_KEY" val="2fab65fe-8fec-440e-bf36-1200b8984614"/>
</p:tagLst>
</file>

<file path=ppt/tags/tag2.xml><?xml version="1.0" encoding="utf-8"?>
<p:tagLst xmlns:p="http://schemas.openxmlformats.org/presentationml/2006/main">
  <p:tag name="KSO_WM_UNIT_TABLE_BEAUTIFY" val="smartTable{6274ceff-160f-4eb7-99a2-bd3aa1742261}"/>
  <p:tag name="TABLE_ENDDRAG_ORIGIN_RECT" val="644*437"/>
  <p:tag name="TABLE_ENDDRAG_RECT" val="37*90*644*437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6144</Words>
  <Application>WPS 演示</Application>
  <PresentationFormat>宽屏</PresentationFormat>
  <Paragraphs>317</Paragraphs>
  <Slides>28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23</vt:i4>
      </vt:variant>
      <vt:variant>
        <vt:lpstr>幻灯片标题</vt:lpstr>
      </vt:variant>
      <vt:variant>
        <vt:i4>28</vt:i4>
      </vt:variant>
    </vt:vector>
  </HeadingPairs>
  <TitlesOfParts>
    <vt:vector size="62" baseType="lpstr">
      <vt:lpstr>Arial</vt:lpstr>
      <vt:lpstr>宋体</vt:lpstr>
      <vt:lpstr>Wingdings</vt:lpstr>
      <vt:lpstr>Times New Roman</vt:lpstr>
      <vt:lpstr>黑体</vt:lpstr>
      <vt:lpstr>Wingdings</vt:lpstr>
      <vt:lpstr>Calibri</vt:lpstr>
      <vt:lpstr>微软雅黑</vt:lpstr>
      <vt:lpstr>Arial Unicode MS</vt:lpstr>
      <vt:lpstr>Times</vt:lpstr>
      <vt:lpstr>Office 主题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Wei Liang</dc:creator>
  <cp:lastModifiedBy>12137</cp:lastModifiedBy>
  <cp:revision>1027</cp:revision>
  <dcterms:created xsi:type="dcterms:W3CDTF">2020-05-19T13:06:00Z</dcterms:created>
  <dcterms:modified xsi:type="dcterms:W3CDTF">2025-01-18T06:02:06Z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27DFA7DB52DA43C6BB42DDA9DE76E995</vt:lpwstr>
  </property>
</Properties>
</file>