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518" r:id="rId5"/>
    <p:sldId id="525" r:id="rId6"/>
    <p:sldId id="526" r:id="rId7"/>
    <p:sldId id="530" r:id="rId8"/>
    <p:sldId id="532" r:id="rId9"/>
    <p:sldId id="275" r:id="rId10"/>
    <p:sldId id="534" r:id="rId11"/>
    <p:sldId id="535" r:id="rId12"/>
    <p:sldId id="536" r:id="rId13"/>
    <p:sldId id="537" r:id="rId14"/>
    <p:sldId id="538" r:id="rId15"/>
    <p:sldId id="531" r:id="rId16"/>
    <p:sldId id="528" r:id="rId17"/>
    <p:sldId id="520" r:id="rId18"/>
    <p:sldId id="521" r:id="rId19"/>
    <p:sldId id="539" r:id="rId20"/>
    <p:sldId id="523" r:id="rId21"/>
    <p:sldId id="522" r:id="rId22"/>
    <p:sldId id="332" r:id="rId23"/>
    <p:sldId id="515" r:id="rId24"/>
    <p:sldId id="517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0E2B4E60-E696-3B4A-8AF5-99DD267720CA}">
          <p14:sldIdLst>
            <p14:sldId id="256"/>
            <p14:sldId id="258"/>
            <p14:sldId id="259"/>
            <p14:sldId id="518"/>
            <p14:sldId id="525"/>
            <p14:sldId id="526"/>
            <p14:sldId id="530"/>
            <p14:sldId id="532"/>
            <p14:sldId id="275"/>
            <p14:sldId id="534"/>
            <p14:sldId id="535"/>
            <p14:sldId id="536"/>
            <p14:sldId id="537"/>
            <p14:sldId id="538"/>
            <p14:sldId id="531"/>
            <p14:sldId id="528"/>
            <p14:sldId id="520"/>
            <p14:sldId id="521"/>
            <p14:sldId id="539"/>
            <p14:sldId id="523"/>
            <p14:sldId id="522"/>
            <p14:sldId id="332"/>
            <p14:sldId id="515"/>
            <p14:sldId id="51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朱 俊韬" initials="朱" lastIdx="7" clrIdx="0">
    <p:extLst>
      <p:ext uri="{19B8F6BF-5375-455C-9EA6-DF929625EA0E}">
        <p15:presenceInfo xmlns:p15="http://schemas.microsoft.com/office/powerpoint/2012/main" userId="99c3f698a838696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00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39C0D-83CA-EA41-B3C2-76D970EBD846}" type="datetimeFigureOut">
              <a:rPr kumimoji="1" lang="zh-CN" altLang="en-US" smtClean="0"/>
              <a:t>2025/1/18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0F18D-3CB0-EE49-AB9D-4CBD4D86700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68429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get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interaction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two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charmed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mesons,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adopt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one-boson-exchange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model, that is, two charmed meson interacts by exchanging  light mesons, such as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/>
                      </a:rPr>
                      <m:t>,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/>
                      </a:rPr>
                      <m:t>𝜂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/>
                      </a:rPr>
                      <m:t>,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/>
                      </a:rPr>
                      <m:t>𝜌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/>
                      </a:rPr>
                      <m:t>,……</m:t>
                    </m:r>
                  </m:oMath>
                </a14:m>
                <a:endParaRPr kumimoji="1" lang="zh-CN" altLang="en-US" dirty="0">
                  <a:latin typeface="Times New Roman"/>
                  <a:cs typeface="Times New Roman"/>
                </a:endParaRPr>
              </a:p>
              <a:p>
                <a:r>
                  <a:rPr kumimoji="1" lang="en-US" altLang="zh-CN" dirty="0"/>
                  <a:t>To obtain the interaction for a certain state, we need construct the wave functions with fixed isospin. Here, we list the wave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functions for different systems. 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get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interaction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two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charmed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mesons,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adopt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one-boson-exchange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model, that is, two charmed meson interacts by exchanging  light mesons, such as </a:t>
                </a:r>
                <a:r>
                  <a:rPr kumimoji="1" lang="en-US" altLang="zh-CN" b="0" i="0">
                    <a:latin typeface="Cambria Math" panose="02040503050406030204" pitchFamily="18" charset="0"/>
                    <a:cs typeface="Times New Roman"/>
                  </a:rPr>
                  <a:t>𝜋, 𝜂, 𝜌,……</a:t>
                </a:r>
                <a:endParaRPr kumimoji="1" lang="zh-CN" altLang="en-US" dirty="0">
                  <a:latin typeface="Times New Roman"/>
                  <a:cs typeface="Times New Roman"/>
                </a:endParaRPr>
              </a:p>
              <a:p>
                <a:r>
                  <a:rPr kumimoji="1" lang="en-US" altLang="zh-CN" dirty="0"/>
                  <a:t>. To obtain the interaction for a certain state, we need construct the wave function with fixed </a:t>
                </a:r>
                <a:r>
                  <a:rPr kumimoji="1" lang="en-US" altLang="zh-CN" dirty="0" err="1"/>
                  <a:t>isopsin</a:t>
                </a:r>
                <a:r>
                  <a:rPr kumimoji="1" lang="en-US" altLang="zh-CN" dirty="0"/>
                  <a:t>. Here, we list the wavefunctions for different systems. The different sign of he   wave function for </a:t>
                </a:r>
                <a:r>
                  <a:rPr kumimoji="1" lang="en-US" altLang="zh-CN" dirty="0" err="1"/>
                  <a:t>Ddbar</a:t>
                </a:r>
                <a:r>
                  <a:rPr kumimoji="1" lang="en-US" altLang="zh-CN" dirty="0"/>
                  <a:t> system and DD system is because the definition of the D- meson. </a:t>
                </a:r>
                <a:endParaRPr kumimoji="1"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0F18D-3CB0-EE49-AB9D-4CBD4D867005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8663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The potential can be obtained with above wave functions and </a:t>
            </a:r>
            <a:r>
              <a:rPr kumimoji="1" lang="en-US" altLang="zh-CN" dirty="0" err="1"/>
              <a:t>Lagrangians</a:t>
            </a:r>
            <a:r>
              <a:rPr kumimoji="1" lang="en-US" altLang="zh-CN" dirty="0"/>
              <a:t>.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have</a:t>
            </a:r>
            <a:r>
              <a:rPr kumimoji="1" lang="zh-CN" altLang="en-US" dirty="0"/>
              <a:t> </a:t>
            </a:r>
            <a:r>
              <a:rPr kumimoji="1" lang="en-US" altLang="zh-CN" dirty="0"/>
              <a:t>two</a:t>
            </a:r>
            <a:r>
              <a:rPr kumimoji="1" lang="zh-CN" altLang="en-US" dirty="0"/>
              <a:t> </a:t>
            </a:r>
            <a:r>
              <a:rPr kumimoji="1" lang="en-US" altLang="zh-CN" dirty="0"/>
              <a:t>types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diagrams,</a:t>
            </a:r>
            <a:r>
              <a:rPr kumimoji="1" lang="zh-CN" altLang="en-US" dirty="0"/>
              <a:t> </a:t>
            </a:r>
            <a:r>
              <a:rPr kumimoji="1" lang="en-US" altLang="zh-CN" dirty="0"/>
              <a:t>direct</a:t>
            </a:r>
            <a:r>
              <a:rPr kumimoji="1" lang="zh-CN" altLang="en-US" dirty="0"/>
              <a:t> </a:t>
            </a:r>
            <a:r>
              <a:rPr kumimoji="1" lang="en-US" altLang="zh-CN" dirty="0"/>
              <a:t>diagram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cross</a:t>
            </a:r>
            <a:r>
              <a:rPr kumimoji="1" lang="zh-CN" altLang="en-US" dirty="0"/>
              <a:t> </a:t>
            </a:r>
            <a:r>
              <a:rPr kumimoji="1" lang="en-US" altLang="zh-CN" dirty="0"/>
              <a:t>diagram.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different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exchanges,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have</a:t>
            </a:r>
            <a:r>
              <a:rPr kumimoji="1" lang="zh-CN" altLang="en-US" dirty="0"/>
              <a:t> </a:t>
            </a:r>
            <a:r>
              <a:rPr kumimoji="1" lang="en-US" altLang="zh-CN" dirty="0"/>
              <a:t>isospin</a:t>
            </a:r>
            <a:r>
              <a:rPr kumimoji="1" lang="zh-CN" altLang="en-US" dirty="0"/>
              <a:t> </a:t>
            </a:r>
            <a:r>
              <a:rPr kumimoji="1" lang="en-US" altLang="zh-CN" dirty="0"/>
              <a:t>factors.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work,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consider</a:t>
            </a:r>
            <a:r>
              <a:rPr kumimoji="1" lang="zh-CN" altLang="en-US" dirty="0"/>
              <a:t> </a:t>
            </a:r>
            <a:r>
              <a:rPr kumimoji="1" lang="en-US" altLang="zh-CN" dirty="0"/>
              <a:t>exchanges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pi</a:t>
            </a:r>
            <a:r>
              <a:rPr kumimoji="1" lang="zh-CN" altLang="en-US" dirty="0"/>
              <a:t> </a:t>
            </a:r>
            <a:r>
              <a:rPr kumimoji="1" lang="en-US" altLang="zh-CN" dirty="0"/>
              <a:t>eta,</a:t>
            </a:r>
            <a:r>
              <a:rPr kumimoji="1" lang="zh-CN" altLang="en-US" dirty="0"/>
              <a:t> </a:t>
            </a:r>
            <a:r>
              <a:rPr kumimoji="1" lang="en-US" altLang="zh-CN" dirty="0"/>
              <a:t>rho,</a:t>
            </a:r>
            <a:r>
              <a:rPr kumimoji="1" lang="zh-CN" altLang="en-US" dirty="0"/>
              <a:t> </a:t>
            </a:r>
            <a:r>
              <a:rPr kumimoji="1" lang="en-US" altLang="zh-CN" dirty="0"/>
              <a:t>omega,</a:t>
            </a:r>
            <a:r>
              <a:rPr kumimoji="1" lang="zh-CN" altLang="en-US" dirty="0"/>
              <a:t> </a:t>
            </a:r>
            <a:r>
              <a:rPr kumimoji="1" lang="en-US" altLang="zh-CN" dirty="0"/>
              <a:t>sigma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Jpsi</a:t>
            </a:r>
            <a:r>
              <a:rPr kumimoji="1" lang="zh-CN" altLang="en-US" dirty="0"/>
              <a:t> </a:t>
            </a:r>
            <a:r>
              <a:rPr kumimoji="1" lang="en-US" altLang="zh-CN" dirty="0"/>
              <a:t>meson.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potential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be</a:t>
            </a:r>
            <a:r>
              <a:rPr kumimoji="1" lang="zh-CN" altLang="en-US" dirty="0"/>
              <a:t> </a:t>
            </a:r>
            <a:r>
              <a:rPr kumimoji="1" lang="en-US" altLang="zh-CN" dirty="0"/>
              <a:t>obtained</a:t>
            </a:r>
            <a:r>
              <a:rPr kumimoji="1" lang="zh-CN" altLang="en-US" dirty="0"/>
              <a:t> </a:t>
            </a:r>
            <a:r>
              <a:rPr kumimoji="1" lang="en-US" altLang="zh-CN" dirty="0"/>
              <a:t>by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standard</a:t>
            </a:r>
            <a:r>
              <a:rPr kumimoji="1" lang="zh-CN" altLang="en-US" dirty="0"/>
              <a:t> </a:t>
            </a:r>
            <a:r>
              <a:rPr kumimoji="1" lang="en-US" altLang="zh-CN" dirty="0"/>
              <a:t>Feynman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rules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upper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lower</a:t>
            </a:r>
            <a:r>
              <a:rPr kumimoji="1" lang="zh-CN" altLang="en-US" dirty="0"/>
              <a:t> </a:t>
            </a:r>
            <a:r>
              <a:rPr kumimoji="1" lang="en-US" altLang="zh-CN" dirty="0"/>
              <a:t>vertices,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propagator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exchanged</a:t>
            </a:r>
            <a:r>
              <a:rPr kumimoji="1" lang="zh-CN" altLang="en-US" dirty="0"/>
              <a:t> </a:t>
            </a:r>
            <a:r>
              <a:rPr kumimoji="1" lang="en-US" altLang="zh-CN" dirty="0"/>
              <a:t>light</a:t>
            </a:r>
            <a:r>
              <a:rPr kumimoji="1" lang="zh-CN" altLang="en-US" dirty="0"/>
              <a:t> </a:t>
            </a:r>
            <a:r>
              <a:rPr kumimoji="1" lang="en-US" altLang="zh-CN" dirty="0"/>
              <a:t>meson.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form</a:t>
            </a:r>
            <a:r>
              <a:rPr kumimoji="1" lang="zh-CN" altLang="en-US" dirty="0"/>
              <a:t> </a:t>
            </a:r>
            <a:r>
              <a:rPr kumimoji="1" lang="en-US" altLang="zh-CN" dirty="0"/>
              <a:t>factor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also</a:t>
            </a:r>
            <a:r>
              <a:rPr kumimoji="1" lang="zh-CN" altLang="en-US" dirty="0"/>
              <a:t> </a:t>
            </a:r>
            <a:r>
              <a:rPr kumimoji="1" lang="en-US" altLang="zh-CN" dirty="0"/>
              <a:t>introduced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exchanged</a:t>
            </a:r>
            <a:r>
              <a:rPr kumimoji="1" lang="zh-CN" altLang="en-US" dirty="0"/>
              <a:t> </a:t>
            </a:r>
            <a:r>
              <a:rPr kumimoji="1" lang="en-US" altLang="zh-CN" dirty="0"/>
              <a:t>meson.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adopt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form</a:t>
            </a:r>
            <a:r>
              <a:rPr kumimoji="1" lang="zh-CN" altLang="en-US" dirty="0"/>
              <a:t> </a:t>
            </a:r>
            <a:r>
              <a:rPr kumimoji="1" lang="en-US" altLang="zh-CN" dirty="0"/>
              <a:t>factor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such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form.</a:t>
            </a:r>
            <a:r>
              <a:rPr kumimoji="1" lang="zh-CN" altLang="en-US" dirty="0"/>
              <a:t>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0F18D-3CB0-EE49-AB9D-4CBD4D867005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9144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find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bound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from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interaction.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adopt</a:t>
            </a:r>
            <a:r>
              <a:rPr kumimoji="1" lang="zh-CN" altLang="en-US" dirty="0"/>
              <a:t> </a:t>
            </a:r>
            <a:r>
              <a:rPr kumimoji="1" lang="en-US" altLang="zh-CN" sz="1200" b="1" dirty="0" err="1">
                <a:cs typeface="+mn-ea"/>
                <a:sym typeface="+mn-lt"/>
              </a:rPr>
              <a:t>q</a:t>
            </a:r>
            <a:r>
              <a:rPr lang="en-US" altLang="zh-CN" sz="1200" b="1" dirty="0" err="1">
                <a:cs typeface="+mn-ea"/>
                <a:sym typeface="+mn-lt"/>
              </a:rPr>
              <a:t>uasipotential</a:t>
            </a:r>
            <a:r>
              <a:rPr lang="en-US" altLang="zh-CN" sz="1200" b="1" dirty="0">
                <a:cs typeface="+mn-ea"/>
                <a:sym typeface="+mn-lt"/>
              </a:rPr>
              <a:t> Bethe-Salpeter Equation approach.</a:t>
            </a:r>
            <a:r>
              <a:rPr lang="zh-CN" altLang="en-US" sz="1200" b="1" dirty="0">
                <a:cs typeface="+mn-ea"/>
                <a:sym typeface="+mn-lt"/>
              </a:rPr>
              <a:t> </a:t>
            </a:r>
            <a:r>
              <a:rPr lang="en-US" altLang="zh-CN" sz="1200" b="1" dirty="0">
                <a:cs typeface="+mn-ea"/>
                <a:sym typeface="+mn-lt"/>
              </a:rPr>
              <a:t>The</a:t>
            </a:r>
            <a:r>
              <a:rPr lang="zh-CN" altLang="en-US" sz="1200" b="1" dirty="0">
                <a:cs typeface="+mn-ea"/>
                <a:sym typeface="+mn-lt"/>
              </a:rPr>
              <a:t> </a:t>
            </a:r>
            <a:r>
              <a:rPr lang="en-US" altLang="zh-CN" sz="1200" b="1" dirty="0">
                <a:cs typeface="+mn-ea"/>
                <a:sym typeface="+mn-lt"/>
              </a:rPr>
              <a:t>Bethe-Salpeter Equation is</a:t>
            </a:r>
            <a:r>
              <a:rPr lang="zh-CN" altLang="en-US" sz="1200" b="1" dirty="0">
                <a:cs typeface="+mn-ea"/>
                <a:sym typeface="+mn-lt"/>
              </a:rPr>
              <a:t> </a:t>
            </a:r>
            <a:r>
              <a:rPr lang="en-US" altLang="zh-CN" sz="1200" b="1" dirty="0">
                <a:cs typeface="+mn-ea"/>
                <a:sym typeface="+mn-lt"/>
              </a:rPr>
              <a:t>widely</a:t>
            </a:r>
            <a:r>
              <a:rPr lang="zh-CN" altLang="en-US" sz="1200" b="1" dirty="0">
                <a:cs typeface="+mn-ea"/>
                <a:sym typeface="+mn-lt"/>
              </a:rPr>
              <a:t> </a:t>
            </a:r>
            <a:r>
              <a:rPr lang="en-US" altLang="zh-CN" sz="1200" b="1" dirty="0">
                <a:cs typeface="+mn-ea"/>
                <a:sym typeface="+mn-lt"/>
              </a:rPr>
              <a:t>used</a:t>
            </a:r>
            <a:r>
              <a:rPr lang="zh-CN" altLang="en-US" sz="1200" b="1" dirty="0">
                <a:cs typeface="+mn-ea"/>
                <a:sym typeface="+mn-lt"/>
              </a:rPr>
              <a:t> </a:t>
            </a:r>
            <a:r>
              <a:rPr lang="en-US" altLang="zh-CN" sz="1200" b="1" dirty="0">
                <a:cs typeface="+mn-ea"/>
                <a:sym typeface="+mn-lt"/>
              </a:rPr>
              <a:t>to</a:t>
            </a:r>
            <a:r>
              <a:rPr lang="zh-CN" altLang="en-US" sz="1200" b="1" dirty="0">
                <a:cs typeface="+mn-ea"/>
                <a:sym typeface="+mn-lt"/>
              </a:rPr>
              <a:t> </a:t>
            </a:r>
            <a:r>
              <a:rPr lang="en-US" altLang="zh-CN" sz="1200" b="1" dirty="0">
                <a:cs typeface="+mn-ea"/>
                <a:sym typeface="+mn-lt"/>
              </a:rPr>
              <a:t>study</a:t>
            </a:r>
            <a:r>
              <a:rPr lang="zh-CN" altLang="en-US" sz="1200" b="1" dirty="0">
                <a:cs typeface="+mn-ea"/>
                <a:sym typeface="+mn-lt"/>
              </a:rPr>
              <a:t> </a:t>
            </a:r>
            <a:r>
              <a:rPr lang="en-US" altLang="zh-CN" sz="1200" b="1" dirty="0">
                <a:cs typeface="+mn-ea"/>
                <a:sym typeface="+mn-lt"/>
              </a:rPr>
              <a:t>the</a:t>
            </a:r>
            <a:r>
              <a:rPr lang="zh-CN" altLang="en-US" sz="1200" b="1" dirty="0">
                <a:cs typeface="+mn-ea"/>
                <a:sym typeface="+mn-lt"/>
              </a:rPr>
              <a:t> </a:t>
            </a:r>
            <a:r>
              <a:rPr lang="en-US" altLang="zh-CN" sz="1200" b="1" dirty="0">
                <a:cs typeface="+mn-ea"/>
                <a:sym typeface="+mn-lt"/>
              </a:rPr>
              <a:t>bound</a:t>
            </a:r>
            <a:r>
              <a:rPr lang="zh-CN" altLang="en-US" sz="1200" b="1" dirty="0">
                <a:cs typeface="+mn-ea"/>
                <a:sym typeface="+mn-lt"/>
              </a:rPr>
              <a:t> </a:t>
            </a:r>
            <a:r>
              <a:rPr lang="en-US" altLang="zh-CN" sz="1200" b="1" dirty="0">
                <a:cs typeface="+mn-ea"/>
                <a:sym typeface="+mn-lt"/>
              </a:rPr>
              <a:t>state</a:t>
            </a:r>
            <a:r>
              <a:rPr lang="zh-CN" altLang="en-US" sz="1200" b="1" dirty="0">
                <a:cs typeface="+mn-ea"/>
                <a:sym typeface="+mn-lt"/>
              </a:rPr>
              <a:t> </a:t>
            </a:r>
            <a:r>
              <a:rPr lang="en-US" altLang="zh-CN" sz="1200" b="1" dirty="0">
                <a:cs typeface="+mn-ea"/>
                <a:sym typeface="+mn-lt"/>
              </a:rPr>
              <a:t>problems.</a:t>
            </a:r>
            <a:r>
              <a:rPr lang="zh-CN" altLang="en-US" sz="1200" b="1" dirty="0">
                <a:cs typeface="+mn-ea"/>
                <a:sym typeface="+mn-lt"/>
              </a:rPr>
              <a:t> </a:t>
            </a:r>
            <a:r>
              <a:rPr lang="en-US" altLang="zh-CN" sz="1200" b="1" dirty="0">
                <a:cs typeface="+mn-ea"/>
                <a:sym typeface="+mn-lt"/>
              </a:rPr>
              <a:t>It</a:t>
            </a:r>
            <a:r>
              <a:rPr lang="zh-CN" altLang="en-US" sz="1200" b="1" dirty="0">
                <a:cs typeface="+mn-ea"/>
                <a:sym typeface="+mn-lt"/>
              </a:rPr>
              <a:t> </a:t>
            </a:r>
            <a:r>
              <a:rPr lang="en-US" altLang="zh-CN" sz="1200" b="1" dirty="0">
                <a:cs typeface="+mn-ea"/>
                <a:sym typeface="+mn-lt"/>
              </a:rPr>
              <a:t>is</a:t>
            </a:r>
            <a:r>
              <a:rPr lang="zh-CN" altLang="en-US" sz="1200" b="1" dirty="0">
                <a:cs typeface="+mn-ea"/>
                <a:sym typeface="+mn-lt"/>
              </a:rPr>
              <a:t> </a:t>
            </a:r>
            <a:r>
              <a:rPr lang="en-US" altLang="zh-CN" sz="1200" b="1" dirty="0">
                <a:cs typeface="+mn-ea"/>
                <a:sym typeface="+mn-lt"/>
              </a:rPr>
              <a:t>a</a:t>
            </a:r>
            <a:r>
              <a:rPr lang="zh-CN" altLang="en-US" sz="1200" b="1" dirty="0">
                <a:cs typeface="+mn-ea"/>
                <a:sym typeface="+mn-lt"/>
              </a:rPr>
              <a:t> </a:t>
            </a:r>
            <a:r>
              <a:rPr lang="en-US" altLang="zh-CN" sz="1200" b="1" dirty="0">
                <a:cs typeface="+mn-ea"/>
                <a:sym typeface="+mn-lt"/>
              </a:rPr>
              <a:t>four</a:t>
            </a:r>
            <a:r>
              <a:rPr lang="zh-CN" altLang="en-US" sz="1200" b="1" dirty="0">
                <a:cs typeface="+mn-ea"/>
                <a:sym typeface="+mn-lt"/>
              </a:rPr>
              <a:t> </a:t>
            </a:r>
            <a:r>
              <a:rPr lang="en-US" altLang="zh-CN" sz="1200" b="1" dirty="0">
                <a:cs typeface="+mn-ea"/>
                <a:sym typeface="+mn-lt"/>
              </a:rPr>
              <a:t>dimensional</a:t>
            </a:r>
            <a:r>
              <a:rPr lang="zh-CN" altLang="en-US" sz="1200" b="1" dirty="0">
                <a:cs typeface="+mn-ea"/>
                <a:sym typeface="+mn-lt"/>
              </a:rPr>
              <a:t> </a:t>
            </a:r>
            <a:r>
              <a:rPr lang="en-US" altLang="zh-CN" sz="1200" b="1" dirty="0">
                <a:cs typeface="+mn-ea"/>
                <a:sym typeface="+mn-lt"/>
              </a:rPr>
              <a:t>integral</a:t>
            </a:r>
            <a:r>
              <a:rPr lang="zh-CN" altLang="en-US" sz="1200" b="1" dirty="0">
                <a:cs typeface="+mn-ea"/>
                <a:sym typeface="+mn-lt"/>
              </a:rPr>
              <a:t> </a:t>
            </a:r>
            <a:r>
              <a:rPr lang="en-US" altLang="zh-CN" sz="1200" b="1" dirty="0">
                <a:cs typeface="+mn-ea"/>
                <a:sym typeface="+mn-lt"/>
              </a:rPr>
              <a:t>equation</a:t>
            </a:r>
            <a:r>
              <a:rPr lang="zh-CN" altLang="en-US" sz="1200" b="1" dirty="0">
                <a:cs typeface="+mn-ea"/>
                <a:sym typeface="+mn-lt"/>
              </a:rPr>
              <a:t> </a:t>
            </a:r>
            <a:r>
              <a:rPr lang="en-US" altLang="zh-CN" sz="1200" b="1" dirty="0">
                <a:cs typeface="+mn-ea"/>
                <a:sym typeface="+mn-lt"/>
              </a:rPr>
              <a:t>in</a:t>
            </a:r>
            <a:r>
              <a:rPr lang="zh-CN" altLang="en-US" sz="1200" b="1" dirty="0">
                <a:cs typeface="+mn-ea"/>
                <a:sym typeface="+mn-lt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+mn-lt"/>
              </a:rPr>
              <a:t>M</a:t>
            </a:r>
            <a:r>
              <a:rPr lang="en" altLang="zh-CN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inkowski</a:t>
            </a:r>
            <a:r>
              <a:rPr lang="en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space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hard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solve</a:t>
            </a:r>
            <a:r>
              <a:rPr lang="zh-CN" alt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such</a:t>
            </a:r>
            <a:r>
              <a:rPr lang="zh-CN" alt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equation</a:t>
            </a:r>
            <a:r>
              <a:rPr lang="zh-CN" alt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directly.</a:t>
            </a:r>
            <a:r>
              <a:rPr lang="zh-CN" alt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Professor</a:t>
            </a:r>
            <a:r>
              <a:rPr lang="zh-CN" alt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Roberts</a:t>
            </a:r>
            <a:r>
              <a:rPr lang="zh-CN" alt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and</a:t>
            </a:r>
            <a:r>
              <a:rPr lang="zh-CN" alt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Chang</a:t>
            </a:r>
            <a:r>
              <a:rPr lang="zh-CN" alt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are</a:t>
            </a:r>
            <a:r>
              <a:rPr lang="zh-CN" alt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experts</a:t>
            </a:r>
            <a:r>
              <a:rPr lang="zh-CN" alt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to</a:t>
            </a:r>
            <a:r>
              <a:rPr lang="zh-CN" alt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solve</a:t>
            </a:r>
            <a:r>
              <a:rPr lang="zh-CN" alt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such</a:t>
            </a:r>
            <a:r>
              <a:rPr lang="zh-CN" alt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equations.</a:t>
            </a:r>
            <a:r>
              <a:rPr lang="zh-CN" alt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However,</a:t>
            </a:r>
            <a:r>
              <a:rPr lang="zh-CN" alt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in</a:t>
            </a:r>
            <a:r>
              <a:rPr lang="zh-CN" alt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the</a:t>
            </a:r>
            <a:r>
              <a:rPr lang="zh-CN" alt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study</a:t>
            </a:r>
            <a:r>
              <a:rPr lang="zh-CN" alt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of</a:t>
            </a:r>
            <a:r>
              <a:rPr lang="zh-CN" alt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exotic</a:t>
            </a:r>
            <a:r>
              <a:rPr lang="zh-CN" alt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states,</a:t>
            </a:r>
            <a:r>
              <a:rPr lang="zh-CN" alt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we</a:t>
            </a:r>
            <a:r>
              <a:rPr lang="zh-CN" alt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need</a:t>
            </a:r>
            <a:r>
              <a:rPr lang="zh-CN" alt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not</a:t>
            </a:r>
            <a:r>
              <a:rPr lang="zh-CN" alt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to</a:t>
            </a:r>
            <a:r>
              <a:rPr lang="zh-CN" alt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make</a:t>
            </a:r>
            <a:r>
              <a:rPr lang="zh-CN" alt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so</a:t>
            </a:r>
            <a:r>
              <a:rPr lang="zh-CN" alt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exact</a:t>
            </a:r>
            <a:r>
              <a:rPr lang="zh-CN" alt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calculation.</a:t>
            </a:r>
            <a:r>
              <a:rPr lang="zh-CN" alt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As</a:t>
            </a:r>
            <a:r>
              <a:rPr lang="zh-CN" alt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done</a:t>
            </a:r>
            <a:r>
              <a:rPr lang="zh-CN" alt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in</a:t>
            </a:r>
            <a:r>
              <a:rPr lang="zh-CN" alt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the</a:t>
            </a:r>
            <a:r>
              <a:rPr lang="zh-CN" alt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study</a:t>
            </a:r>
            <a:r>
              <a:rPr lang="zh-CN" alt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of</a:t>
            </a:r>
            <a:r>
              <a:rPr lang="zh-CN" alt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the</a:t>
            </a:r>
            <a:r>
              <a:rPr lang="zh-CN" alt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deuteron</a:t>
            </a:r>
            <a:r>
              <a:rPr lang="zh-CN" alt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and</a:t>
            </a:r>
            <a:r>
              <a:rPr lang="zh-CN" alt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nucleon-nucleon</a:t>
            </a:r>
            <a:r>
              <a:rPr lang="zh-CN" alt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scattering,</a:t>
            </a:r>
            <a:r>
              <a:rPr lang="zh-CN" alt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we</a:t>
            </a:r>
            <a:r>
              <a:rPr lang="zh-CN" alt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make</a:t>
            </a:r>
            <a:r>
              <a:rPr lang="zh-CN" alt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an</a:t>
            </a:r>
            <a:r>
              <a:rPr lang="zh-CN" alt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quasipitential</a:t>
            </a:r>
            <a:r>
              <a:rPr lang="zh-CN" alt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dirty="0">
                <a:latin typeface="+mn-lt"/>
                <a:ea typeface="+mn-ea"/>
                <a:cs typeface="+mn-ea"/>
                <a:sym typeface="+mn-lt"/>
              </a:rPr>
              <a:t>approximation</a:t>
            </a:r>
            <a:r>
              <a:rPr lang="zh-CN" altLang="en-US" sz="1200" b="1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dirty="0">
                <a:latin typeface="+mn-lt"/>
                <a:ea typeface="+mn-ea"/>
                <a:cs typeface="+mn-ea"/>
                <a:sym typeface="+mn-lt"/>
              </a:rPr>
              <a:t>to</a:t>
            </a:r>
            <a:r>
              <a:rPr lang="zh-CN" altLang="en-US" sz="1200" b="1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dirty="0">
                <a:latin typeface="+mn-lt"/>
                <a:ea typeface="+mn-ea"/>
                <a:cs typeface="+mn-ea"/>
                <a:sym typeface="+mn-lt"/>
              </a:rPr>
              <a:t>reduce</a:t>
            </a:r>
            <a:r>
              <a:rPr lang="zh-CN" altLang="en-US" sz="1200" b="1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dirty="0">
                <a:latin typeface="+mn-lt"/>
                <a:ea typeface="+mn-ea"/>
                <a:cs typeface="+mn-ea"/>
                <a:sym typeface="+mn-lt"/>
              </a:rPr>
              <a:t>the</a:t>
            </a:r>
            <a:r>
              <a:rPr lang="zh-CN" altLang="en-US" sz="1200" b="1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dirty="0">
                <a:latin typeface="+mn-lt"/>
                <a:ea typeface="+mn-ea"/>
                <a:cs typeface="+mn-ea"/>
                <a:sym typeface="+mn-lt"/>
              </a:rPr>
              <a:t>4-dimensional BSE </a:t>
            </a:r>
            <a:r>
              <a:rPr lang="zh-CN" altLang="en-US" sz="1200" b="1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dirty="0">
                <a:latin typeface="+mn-lt"/>
                <a:ea typeface="+mn-ea"/>
                <a:cs typeface="+mn-ea"/>
                <a:sym typeface="+mn-lt"/>
              </a:rPr>
              <a:t>to</a:t>
            </a:r>
            <a:r>
              <a:rPr lang="zh-CN" altLang="en-US" sz="1200" b="1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dirty="0"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lang="zh-CN" altLang="en-US" sz="1200" b="1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dirty="0">
                <a:latin typeface="+mn-lt"/>
                <a:ea typeface="+mn-ea"/>
                <a:cs typeface="+mn-ea"/>
                <a:sym typeface="+mn-lt"/>
              </a:rPr>
              <a:t>3-dimensional equation by</a:t>
            </a:r>
            <a:r>
              <a:rPr lang="zh-CN" altLang="en-US" sz="1200" b="1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dirty="0">
                <a:latin typeface="+mn-lt"/>
                <a:ea typeface="+mn-ea"/>
                <a:cs typeface="+mn-ea"/>
                <a:sym typeface="+mn-lt"/>
              </a:rPr>
              <a:t>introducing</a:t>
            </a:r>
            <a:r>
              <a:rPr lang="zh-CN" altLang="en-US" sz="1200" b="1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dirty="0"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lang="zh-CN" altLang="en-US" sz="1200" b="1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dirty="0">
                <a:latin typeface="+mn-lt"/>
                <a:ea typeface="+mn-ea"/>
                <a:cs typeface="+mn-ea"/>
                <a:sym typeface="+mn-lt"/>
              </a:rPr>
              <a:t>delta</a:t>
            </a:r>
            <a:r>
              <a:rPr lang="zh-CN" altLang="en-US" sz="1200" b="1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dirty="0">
                <a:latin typeface="+mn-lt"/>
                <a:ea typeface="+mn-ea"/>
                <a:cs typeface="+mn-ea"/>
                <a:sym typeface="+mn-lt"/>
              </a:rPr>
              <a:t>function.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0F18D-3CB0-EE49-AB9D-4CBD4D867005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5304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Then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make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lang="en-US" altLang="zh-CN" sz="1200" b="1" dirty="0">
                <a:cs typeface="+mn-ea"/>
                <a:sym typeface="+mn-lt"/>
              </a:rPr>
              <a:t>Partial</a:t>
            </a:r>
            <a:r>
              <a:rPr lang="zh-CN" altLang="en-US" sz="1200" b="1" dirty="0">
                <a:cs typeface="+mn-ea"/>
                <a:sym typeface="+mn-lt"/>
              </a:rPr>
              <a:t> </a:t>
            </a:r>
            <a:r>
              <a:rPr lang="en-US" altLang="zh-CN" sz="1200" b="1" dirty="0">
                <a:cs typeface="+mn-ea"/>
                <a:sym typeface="+mn-lt"/>
              </a:rPr>
              <a:t>wave</a:t>
            </a:r>
            <a:r>
              <a:rPr lang="zh-CN" altLang="en-US" sz="1200" b="1" dirty="0">
                <a:cs typeface="+mn-ea"/>
                <a:sym typeface="+mn-lt"/>
              </a:rPr>
              <a:t> </a:t>
            </a:r>
            <a:r>
              <a:rPr lang="en-US" altLang="zh-CN" sz="1200" b="1" dirty="0">
                <a:cs typeface="+mn-ea"/>
                <a:sym typeface="+mn-lt"/>
              </a:rPr>
              <a:t>decomposition</a:t>
            </a:r>
            <a:r>
              <a:rPr kumimoji="1" lang="zh-CN" altLang="en-US" sz="1200" b="1" dirty="0">
                <a:cs typeface="+mn-ea"/>
                <a:sym typeface="+mn-lt"/>
              </a:rPr>
              <a:t> </a:t>
            </a:r>
            <a:r>
              <a:rPr kumimoji="1" lang="en-US" altLang="zh-CN" sz="1200" b="1" dirty="0">
                <a:cs typeface="+mn-ea"/>
                <a:sym typeface="+mn-lt"/>
              </a:rPr>
              <a:t>on</a:t>
            </a:r>
            <a:r>
              <a:rPr kumimoji="1" lang="zh-CN" altLang="en-US" sz="1200" b="1" dirty="0">
                <a:cs typeface="+mn-ea"/>
                <a:sym typeface="+mn-lt"/>
              </a:rPr>
              <a:t> </a:t>
            </a:r>
            <a:r>
              <a:rPr kumimoji="1" lang="en-US" altLang="zh-CN" sz="1200" b="1" dirty="0">
                <a:cs typeface="+mn-ea"/>
                <a:sym typeface="+mn-lt"/>
              </a:rPr>
              <a:t>the</a:t>
            </a:r>
            <a:r>
              <a:rPr kumimoji="1" lang="zh-CN" altLang="en-US" sz="1200" b="1" dirty="0">
                <a:cs typeface="+mn-ea"/>
                <a:sym typeface="+mn-lt"/>
              </a:rPr>
              <a:t> </a:t>
            </a:r>
            <a:r>
              <a:rPr kumimoji="1" lang="en-US" altLang="zh-CN" sz="1200" b="1" dirty="0">
                <a:cs typeface="+mn-ea"/>
                <a:sym typeface="+mn-lt"/>
              </a:rPr>
              <a:t>3-dimensional</a:t>
            </a:r>
            <a:r>
              <a:rPr kumimoji="1" lang="zh-CN" altLang="en-US" sz="1200" b="1" dirty="0">
                <a:cs typeface="+mn-ea"/>
                <a:sym typeface="+mn-lt"/>
              </a:rPr>
              <a:t> </a:t>
            </a:r>
            <a:r>
              <a:rPr kumimoji="1" lang="en-US" altLang="zh-CN" sz="1200" b="1" dirty="0">
                <a:cs typeface="+mn-ea"/>
                <a:sym typeface="+mn-lt"/>
              </a:rPr>
              <a:t>equation</a:t>
            </a:r>
            <a:r>
              <a:rPr kumimoji="1" lang="zh-CN" altLang="en-US" sz="1200" b="1" dirty="0">
                <a:cs typeface="+mn-ea"/>
                <a:sym typeface="+mn-lt"/>
              </a:rPr>
              <a:t> </a:t>
            </a:r>
            <a:r>
              <a:rPr kumimoji="1" lang="en-US" altLang="zh-CN" sz="1200" b="1" dirty="0">
                <a:cs typeface="+mn-ea"/>
                <a:sym typeface="+mn-lt"/>
              </a:rPr>
              <a:t>obtained.</a:t>
            </a:r>
            <a:r>
              <a:rPr kumimoji="1" lang="zh-CN" altLang="en-US" sz="1200" b="1" dirty="0">
                <a:cs typeface="+mn-ea"/>
                <a:sym typeface="+mn-lt"/>
              </a:rPr>
              <a:t> </a:t>
            </a:r>
            <a:r>
              <a:rPr kumimoji="1" lang="en-US" altLang="zh-CN" sz="1200" b="1" dirty="0">
                <a:cs typeface="+mn-ea"/>
                <a:sym typeface="+mn-lt"/>
              </a:rPr>
              <a:t>Finally,</a:t>
            </a:r>
            <a:r>
              <a:rPr kumimoji="1" lang="zh-CN" altLang="en-US" sz="1200" b="1" dirty="0">
                <a:cs typeface="+mn-ea"/>
                <a:sym typeface="+mn-lt"/>
              </a:rPr>
              <a:t> </a:t>
            </a:r>
            <a:r>
              <a:rPr kumimoji="1" lang="en-US" altLang="zh-CN" sz="1200" b="1" dirty="0">
                <a:cs typeface="+mn-ea"/>
                <a:sym typeface="+mn-lt"/>
              </a:rPr>
              <a:t>we</a:t>
            </a:r>
            <a:r>
              <a:rPr kumimoji="1" lang="zh-CN" altLang="en-US" sz="1200" b="1" dirty="0">
                <a:cs typeface="+mn-ea"/>
                <a:sym typeface="+mn-lt"/>
              </a:rPr>
              <a:t> </a:t>
            </a:r>
            <a:r>
              <a:rPr kumimoji="1" lang="en-US" altLang="zh-CN" sz="1200" b="1" dirty="0">
                <a:cs typeface="+mn-ea"/>
                <a:sym typeface="+mn-lt"/>
              </a:rPr>
              <a:t>reach</a:t>
            </a:r>
            <a:r>
              <a:rPr kumimoji="1" lang="zh-CN" altLang="en-US" sz="1200" b="1" dirty="0">
                <a:cs typeface="+mn-ea"/>
                <a:sym typeface="+mn-lt"/>
              </a:rPr>
              <a:t> </a:t>
            </a:r>
            <a:r>
              <a:rPr kumimoji="1" lang="en-US" altLang="zh-CN" sz="1200" b="1" dirty="0">
                <a:cs typeface="+mn-ea"/>
                <a:sym typeface="+mn-lt"/>
              </a:rPr>
              <a:t>a</a:t>
            </a:r>
            <a:r>
              <a:rPr kumimoji="1" lang="zh-CN" altLang="en-US" sz="1200" b="1" dirty="0">
                <a:cs typeface="+mn-ea"/>
                <a:sym typeface="+mn-lt"/>
              </a:rPr>
              <a:t> </a:t>
            </a:r>
            <a:r>
              <a:rPr lang="en-US" altLang="zh-CN" sz="1200" b="1" dirty="0">
                <a:latin typeface="+mn-lt"/>
                <a:ea typeface="+mn-ea"/>
                <a:cs typeface="+mn-ea"/>
                <a:sym typeface="+mn-lt"/>
              </a:rPr>
              <a:t>1-dimensional equation </a:t>
            </a:r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0F18D-3CB0-EE49-AB9D-4CBD4D867005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58608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ts val="2400"/>
              </a:lnSpc>
            </a:pPr>
            <a:r>
              <a:rPr lang="en-US" altLang="zh-CN" sz="12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Then,</a:t>
            </a:r>
            <a:r>
              <a:rPr lang="zh-CN" altLang="en-US" sz="12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we</a:t>
            </a:r>
            <a:r>
              <a:rPr lang="zh-CN" altLang="en-US" sz="12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transform</a:t>
            </a:r>
            <a:r>
              <a:rPr lang="zh-CN" altLang="en-US" sz="12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the</a:t>
            </a:r>
            <a:r>
              <a:rPr lang="zh-CN" altLang="en-US" sz="12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1-dimensional</a:t>
            </a:r>
            <a:r>
              <a:rPr lang="zh-CN" altLang="en-US" sz="12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integral</a:t>
            </a:r>
            <a:r>
              <a:rPr lang="zh-CN" altLang="en-US" sz="12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equation </a:t>
            </a:r>
            <a:r>
              <a:rPr lang="zh-CN" altLang="en-US" sz="12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to</a:t>
            </a:r>
            <a:r>
              <a:rPr lang="zh-CN" altLang="en-US" sz="12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a </a:t>
            </a:r>
            <a:r>
              <a:rPr lang="zh-CN" altLang="en-US" sz="12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matrix equation by </a:t>
            </a:r>
            <a:r>
              <a:rPr lang="zh-CN" altLang="en-US" sz="12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G</a:t>
            </a:r>
            <a:r>
              <a:rPr lang="en-US" altLang="zh-CN" sz="1200" b="1" dirty="0">
                <a:latin typeface="+mn-lt"/>
                <a:ea typeface="+mn-ea"/>
                <a:cs typeface="+mn-ea"/>
                <a:sym typeface="+mn-lt"/>
              </a:rPr>
              <a:t>auss discretization.</a:t>
            </a:r>
            <a:r>
              <a:rPr lang="zh-CN" altLang="en-US" sz="1200" b="1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dirty="0">
                <a:latin typeface="+mn-lt"/>
                <a:ea typeface="+mn-ea"/>
                <a:cs typeface="+mn-ea"/>
                <a:sym typeface="+mn-lt"/>
              </a:rPr>
              <a:t>The</a:t>
            </a:r>
            <a:r>
              <a:rPr lang="zh-CN" altLang="en-US" sz="1200" b="1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dirty="0">
                <a:latin typeface="+mn-lt"/>
                <a:ea typeface="+mn-ea"/>
                <a:cs typeface="+mn-ea"/>
                <a:sym typeface="+mn-lt"/>
              </a:rPr>
              <a:t>pole</a:t>
            </a:r>
            <a:r>
              <a:rPr lang="zh-CN" altLang="en-US" sz="1200" b="1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dirty="0">
                <a:latin typeface="+mn-lt"/>
                <a:ea typeface="+mn-ea"/>
                <a:cs typeface="+mn-ea"/>
                <a:sym typeface="+mn-lt"/>
              </a:rPr>
              <a:t>can</a:t>
            </a:r>
            <a:r>
              <a:rPr lang="zh-CN" altLang="en-US" sz="1200" b="1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dirty="0">
                <a:latin typeface="+mn-lt"/>
                <a:ea typeface="+mn-ea"/>
                <a:cs typeface="+mn-ea"/>
                <a:sym typeface="+mn-lt"/>
              </a:rPr>
              <a:t>be</a:t>
            </a:r>
            <a:r>
              <a:rPr lang="zh-CN" altLang="en-US" sz="1200" b="1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dirty="0">
                <a:latin typeface="+mn-lt"/>
                <a:ea typeface="+mn-ea"/>
                <a:cs typeface="+mn-ea"/>
                <a:sym typeface="+mn-lt"/>
              </a:rPr>
              <a:t>found</a:t>
            </a:r>
            <a:r>
              <a:rPr lang="zh-CN" altLang="en-US" sz="1200" b="1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dirty="0">
                <a:latin typeface="+mn-lt"/>
                <a:ea typeface="+mn-ea"/>
                <a:cs typeface="+mn-ea"/>
                <a:sym typeface="+mn-lt"/>
              </a:rPr>
              <a:t>at</a:t>
            </a:r>
            <a:r>
              <a:rPr lang="zh-CN" altLang="en-US" sz="1200" b="1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dirty="0"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lang="zh-CN" altLang="en-US" sz="1200" b="1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dirty="0">
                <a:latin typeface="+mn-lt"/>
                <a:ea typeface="+mn-ea"/>
                <a:cs typeface="+mn-ea"/>
                <a:sym typeface="+mn-lt"/>
              </a:rPr>
              <a:t>position</a:t>
            </a:r>
            <a:r>
              <a:rPr lang="zh-CN" altLang="en-US" sz="1200" b="1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dirty="0">
                <a:latin typeface="+mn-lt"/>
                <a:ea typeface="+mn-ea"/>
                <a:cs typeface="+mn-ea"/>
                <a:sym typeface="+mn-lt"/>
              </a:rPr>
              <a:t>with</a:t>
            </a:r>
            <a:r>
              <a:rPr lang="zh-CN" altLang="en-US" sz="1200" b="1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" altLang="zh-CN" sz="1200" b="1" dirty="0">
                <a:latin typeface="+mn-lt"/>
                <a:ea typeface="+mn-ea"/>
                <a:cs typeface="+mn-ea"/>
                <a:sym typeface="+mn-lt"/>
              </a:rPr>
              <a:t>determinant</a:t>
            </a:r>
            <a:r>
              <a:rPr lang="zh-CN" altLang="en-US" sz="1200" b="1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dirty="0">
                <a:latin typeface="+mn-lt"/>
                <a:ea typeface="+mn-ea"/>
                <a:cs typeface="+mn-ea"/>
                <a:sym typeface="+mn-lt"/>
              </a:rPr>
              <a:t>of</a:t>
            </a:r>
            <a:r>
              <a:rPr lang="zh-CN" altLang="en-US" sz="1200" b="1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dirty="0">
                <a:latin typeface="+mn-lt"/>
                <a:ea typeface="+mn-ea"/>
                <a:cs typeface="+mn-ea"/>
                <a:sym typeface="+mn-lt"/>
              </a:rPr>
              <a:t>1-VG</a:t>
            </a:r>
            <a:r>
              <a:rPr lang="zh-CN" altLang="en-US" sz="1200" b="1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dirty="0">
                <a:latin typeface="+mn-lt"/>
                <a:ea typeface="+mn-ea"/>
                <a:cs typeface="+mn-ea"/>
                <a:sym typeface="+mn-lt"/>
              </a:rPr>
              <a:t>being</a:t>
            </a:r>
            <a:r>
              <a:rPr lang="zh-CN" altLang="en-US" sz="1200" b="1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b="1" dirty="0">
                <a:latin typeface="+mn-lt"/>
                <a:ea typeface="+mn-ea"/>
                <a:cs typeface="+mn-ea"/>
                <a:sym typeface="+mn-lt"/>
              </a:rPr>
              <a:t>0.</a:t>
            </a:r>
            <a:endParaRPr lang="zh-CN" altLang="en-US" sz="1200" b="1" dirty="0">
              <a:latin typeface="+mn-lt"/>
              <a:ea typeface="+mn-ea"/>
              <a:cs typeface="+mn-ea"/>
              <a:sym typeface="+mn-lt"/>
            </a:endParaRPr>
          </a:p>
          <a:p>
            <a:pPr algn="l"/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0F18D-3CB0-EE49-AB9D-4CBD4D867005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07650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just"/>
                <a:r>
                  <a:rPr kumimoji="1" lang="en-US" altLang="zh-CN" dirty="0"/>
                  <a:t>First,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give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results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observed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states.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X(3872),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 err="1"/>
                  <a:t>Z_c</a:t>
                </a:r>
                <a:r>
                  <a:rPr kumimoji="1" lang="en-US" altLang="zh-CN" dirty="0"/>
                  <a:t>(3900),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 err="1"/>
                  <a:t>Zc</a:t>
                </a:r>
                <a:r>
                  <a:rPr kumimoji="1" lang="en-US" altLang="zh-CN" dirty="0"/>
                  <a:t>(4020),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 err="1"/>
                  <a:t>Zb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states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can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reproduced.</a:t>
                </a:r>
                <a:r>
                  <a:rPr kumimoji="1" lang="zh-CN" altLang="en-US" dirty="0"/>
                  <a:t> </a:t>
                </a:r>
                <a:endParaRPr kumimoji="1" lang="en-US" altLang="zh-CN" dirty="0"/>
              </a:p>
              <a:p>
                <a:pPr algn="just"/>
                <a:endParaRPr kumimoji="1" lang="en-US" altLang="zh-CN" dirty="0"/>
              </a:p>
              <a:p>
                <a:pPr algn="just"/>
                <a:r>
                  <a:rPr kumimoji="1" lang="en-US" altLang="zh-CN" dirty="0"/>
                  <a:t>However,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cutoffs</a:t>
                </a:r>
                <a:r>
                  <a:rPr lang="zh-CN" altLang="en-US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for</a:t>
                </a:r>
                <a:r>
                  <a:rPr lang="zh-CN" altLang="en-US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" altLang="zh-CN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ingFang SC" panose="020B0400000000000000" pitchFamily="34" charset="-122"/>
                      </a:rPr>
                      <m:t>𝐷</m:t>
                    </m:r>
                    <m:sSup>
                      <m:sSupPr>
                        <m:ctrlPr>
                          <a:rPr lang="en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ingFang SC" panose="020B0400000000000000" pitchFamily="34" charset="-12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PingFang SC" panose="020B0400000000000000" pitchFamily="34" charset="-122"/>
                              </a:rPr>
                            </m:ctrlPr>
                          </m:accPr>
                          <m:e>
                            <m:r>
                              <a:rPr lang="en" altLang="zh-CN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PingFang SC" panose="020B0400000000000000" pitchFamily="34" charset="-122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" altLang="zh-CN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ingFang SC" panose="020B0400000000000000" pitchFamily="34" charset="-122"/>
                          </a:rPr>
                          <m:t>∗</m:t>
                        </m:r>
                      </m:sup>
                    </m:sSup>
                    <m:r>
                      <a:rPr lang="en" altLang="zh-CN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ingFang SC" panose="020B0400000000000000" pitchFamily="34" charset="-122"/>
                      </a:rPr>
                      <m:t> </m:t>
                    </m:r>
                  </m:oMath>
                </a14:m>
                <a:r>
                  <a:rPr lang="en" altLang="zh-CN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" altLang="zh-CN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ingFang SC" panose="020B0400000000000000" pitchFamily="34" charset="-122"/>
                          </a:rPr>
                        </m:ctrlPr>
                      </m:sSupPr>
                      <m:e>
                        <m:r>
                          <a:rPr lang="en" altLang="zh-CN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ingFang SC" panose="020B0400000000000000" pitchFamily="34" charset="-122"/>
                          </a:rPr>
                          <m:t>𝐷</m:t>
                        </m:r>
                      </m:e>
                      <m:sup>
                        <m:r>
                          <a:rPr lang="en" altLang="zh-CN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ingFang SC" panose="020B0400000000000000" pitchFamily="34" charset="-122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ingFang SC" panose="020B0400000000000000" pitchFamily="34" charset="-12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PingFang SC" panose="020B0400000000000000" pitchFamily="34" charset="-122"/>
                              </a:rPr>
                            </m:ctrlPr>
                          </m:accPr>
                          <m:e>
                            <m:r>
                              <a:rPr lang="en" altLang="zh-CN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PingFang SC" panose="020B0400000000000000" pitchFamily="34" charset="-122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" altLang="zh-CN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ingFang SC" panose="020B0400000000000000" pitchFamily="34" charset="-122"/>
                          </a:rPr>
                          <m:t>∗</m:t>
                        </m:r>
                      </m:sup>
                    </m:sSup>
                    <m:r>
                      <a:rPr lang="en" altLang="zh-CN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ingFang SC" panose="020B0400000000000000" pitchFamily="34" charset="-122"/>
                      </a:rPr>
                      <m:t>  </m:t>
                    </m:r>
                  </m:oMath>
                </a14:m>
                <a:r>
                  <a:rPr lang="en" altLang="zh-CN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states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" altLang="zh-CN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ingFang SC" panose="020B0400000000000000" pitchFamily="34" charset="-122"/>
                          </a:rPr>
                        </m:ctrlPr>
                      </m:sSupPr>
                      <m:e>
                        <m:r>
                          <a:rPr lang="en" altLang="zh-CN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ingFang SC" panose="020B0400000000000000" pitchFamily="34" charset="-122"/>
                          </a:rPr>
                          <m:t>1</m:t>
                        </m:r>
                      </m:e>
                      <m:sup>
                        <m:r>
                          <a:rPr lang="en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ingFang SC" panose="020B0400000000000000" pitchFamily="34" charset="-122"/>
                          </a:rPr>
                          <m:t>+</m:t>
                        </m:r>
                      </m:sup>
                    </m:sSup>
                    <m:r>
                      <a:rPr lang="en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ingFang SC" panose="020B0400000000000000" pitchFamily="34" charset="-122"/>
                      </a:rPr>
                      <m:t>(</m:t>
                    </m:r>
                    <m:sSup>
                      <m:sSupPr>
                        <m:ctrlPr>
                          <a:rPr lang="en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ingFang SC" panose="020B0400000000000000" pitchFamily="34" charset="-122"/>
                          </a:rPr>
                        </m:ctrlPr>
                      </m:sSupPr>
                      <m:e>
                        <m:r>
                          <a:rPr lang="en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ingFang SC" panose="020B0400000000000000" pitchFamily="34" charset="-122"/>
                          </a:rPr>
                          <m:t>1</m:t>
                        </m:r>
                      </m:e>
                      <m:sup>
                        <m:r>
                          <a:rPr lang="en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ingFang SC" panose="020B0400000000000000" pitchFamily="34" charset="-122"/>
                          </a:rPr>
                          <m:t>+</m:t>
                        </m:r>
                      </m:sup>
                    </m:sSup>
                    <m:r>
                      <a:rPr lang="en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ingFang SC" panose="020B0400000000000000" pitchFamily="34" charset="-122"/>
                      </a:rPr>
                      <m:t>) </m:t>
                    </m:r>
                  </m:oMath>
                </a14:m>
                <a:r>
                  <a:rPr lang="en" altLang="zh-CN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are about 2 GeV</a:t>
                </a:r>
                <a:r>
                  <a:rPr lang="en-US" altLang="zh-CN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,</a:t>
                </a:r>
                <a:r>
                  <a:rPr lang="zh-CN" altLang="en-US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" altLang="zh-CN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larger than those to produce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" altLang="zh-CN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ingFang SC" panose="020B0400000000000000" pitchFamily="34" charset="-122"/>
                          </a:rPr>
                        </m:ctrlPr>
                      </m:sSupPr>
                      <m:e>
                        <m:r>
                          <a:rPr lang="en" altLang="zh-CN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ingFang SC" panose="020B0400000000000000" pitchFamily="34" charset="-122"/>
                          </a:rPr>
                          <m:t>0</m:t>
                        </m:r>
                      </m:e>
                      <m:sup>
                        <m:r>
                          <a:rPr lang="en" altLang="zh-CN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ingFang SC" panose="020B0400000000000000" pitchFamily="34" charset="-122"/>
                          </a:rPr>
                          <m:t>+</m:t>
                        </m:r>
                      </m:sup>
                    </m:sSup>
                    <m:r>
                      <a:rPr lang="en" altLang="zh-CN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ingFang SC" panose="020B0400000000000000" pitchFamily="34" charset="-122"/>
                      </a:rPr>
                      <m:t>(</m:t>
                    </m:r>
                    <m:sSup>
                      <m:sSupPr>
                        <m:ctrlPr>
                          <a:rPr lang="en" altLang="zh-CN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ingFang SC" panose="020B0400000000000000" pitchFamily="34" charset="-122"/>
                          </a:rPr>
                        </m:ctrlPr>
                      </m:sSupPr>
                      <m:e>
                        <m:r>
                          <a:rPr lang="en" altLang="zh-CN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ingFang SC" panose="020B0400000000000000" pitchFamily="34" charset="-122"/>
                          </a:rPr>
                          <m:t>1</m:t>
                        </m:r>
                      </m:e>
                      <m:sup>
                        <m:r>
                          <a:rPr lang="en" altLang="zh-CN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ingFang SC" panose="020B0400000000000000" pitchFamily="34" charset="-122"/>
                          </a:rPr>
                          <m:t>+</m:t>
                        </m:r>
                      </m:sup>
                    </m:sSup>
                    <m:r>
                      <a:rPr lang="en" altLang="zh-CN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ingFang SC" panose="020B0400000000000000" pitchFamily="34" charset="-122"/>
                      </a:rPr>
                      <m:t>)</m:t>
                    </m:r>
                  </m:oMath>
                </a14:m>
                <a:r>
                  <a:rPr lang="en" altLang="zh-CN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state</a:t>
                </a:r>
                <a:r>
                  <a:rPr lang="en-US" altLang="zh-CN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.</a:t>
                </a:r>
                <a:r>
                  <a:rPr lang="zh-CN" altLang="en-US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In</a:t>
                </a:r>
                <a:r>
                  <a:rPr lang="zh-CN" altLang="en-US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the</a:t>
                </a:r>
                <a:r>
                  <a:rPr lang="zh-CN" altLang="en-US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literature,</a:t>
                </a:r>
                <a:r>
                  <a:rPr lang="zh-CN" altLang="en-US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the</a:t>
                </a:r>
                <a:r>
                  <a:rPr lang="zh-CN" altLang="en-US" baseline="0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-US" altLang="zh-CN" baseline="0" dirty="0" err="1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Zc</a:t>
                </a:r>
                <a:r>
                  <a:rPr lang="en-US" altLang="zh-CN" baseline="0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(3900)</a:t>
                </a:r>
                <a:r>
                  <a:rPr lang="zh-CN" altLang="en-US" baseline="0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-US" altLang="zh-CN" baseline="0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has</a:t>
                </a:r>
                <a:r>
                  <a:rPr lang="zh-CN" altLang="en-US" baseline="0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-US" altLang="zh-CN" baseline="0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been</a:t>
                </a:r>
                <a:r>
                  <a:rPr lang="zh-CN" altLang="en-US" baseline="0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-US" altLang="zh-CN" baseline="0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suggested</a:t>
                </a:r>
                <a:r>
                  <a:rPr lang="zh-CN" altLang="en-US" baseline="0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-US" altLang="zh-CN" baseline="0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to</a:t>
                </a:r>
                <a:r>
                  <a:rPr lang="zh-CN" altLang="en-US" baseline="0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-US" altLang="zh-CN" baseline="0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be</a:t>
                </a:r>
                <a:r>
                  <a:rPr lang="zh-CN" altLang="en-US" baseline="0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-US" altLang="zh-CN" baseline="0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virtual</a:t>
                </a:r>
                <a:r>
                  <a:rPr lang="zh-CN" altLang="en-US" baseline="0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-US" altLang="zh-CN" baseline="0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state.</a:t>
                </a:r>
                <a:r>
                  <a:rPr lang="zh-CN" altLang="en-US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" altLang="zh-CN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If we assume that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altLang="zh-CN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ingFang SC" panose="020B0400000000000000" pitchFamily="34" charset="-122"/>
                          </a:rPr>
                        </m:ctrlPr>
                      </m:sSubPr>
                      <m:e>
                        <m:r>
                          <a:rPr lang="en" altLang="zh-CN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ingFang SC" panose="020B0400000000000000" pitchFamily="34" charset="-122"/>
                          </a:rPr>
                          <m:t>𝑍</m:t>
                        </m:r>
                      </m:e>
                      <m:sub>
                        <m:r>
                          <a:rPr lang="en" altLang="zh-CN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ingFang SC" panose="020B0400000000000000" pitchFamily="34" charset="-122"/>
                          </a:rPr>
                          <m:t>𝑐</m:t>
                        </m:r>
                      </m:sub>
                    </m:sSub>
                    <m:r>
                      <a:rPr lang="en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ingFang SC" panose="020B0400000000000000" pitchFamily="34" charset="-122"/>
                      </a:rPr>
                      <m:t>(3900) </m:t>
                    </m:r>
                  </m:oMath>
                </a14:m>
                <a:r>
                  <a:rPr lang="en" altLang="zh-CN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altLang="zh-CN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ingFang SC" panose="020B0400000000000000" pitchFamily="34" charset="-122"/>
                          </a:rPr>
                        </m:ctrlPr>
                      </m:sSubPr>
                      <m:e>
                        <m:r>
                          <a:rPr lang="en" altLang="zh-CN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ingFang SC" panose="020B0400000000000000" pitchFamily="34" charset="-122"/>
                          </a:rPr>
                          <m:t>𝑍</m:t>
                        </m:r>
                      </m:e>
                      <m:sub>
                        <m:r>
                          <a:rPr lang="en" altLang="zh-CN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ingFang SC" panose="020B0400000000000000" pitchFamily="34" charset="-122"/>
                          </a:rPr>
                          <m:t>𝑐</m:t>
                        </m:r>
                      </m:sub>
                    </m:sSub>
                    <m:r>
                      <a:rPr lang="en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ingFang SC" panose="020B0400000000000000" pitchFamily="34" charset="-122"/>
                      </a:rPr>
                      <m:t>(4020) </m:t>
                    </m:r>
                  </m:oMath>
                </a14:m>
                <a:r>
                  <a:rPr lang="en" altLang="zh-CN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are virtual states</a:t>
                </a:r>
                <a:r>
                  <a:rPr lang="zh-CN" altLang="en-US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" altLang="zh-CN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, the gap of the cutoff will reduce.</a:t>
                </a:r>
              </a:p>
              <a:p>
                <a:pPr algn="just"/>
                <a:endParaRPr lang="en" altLang="zh-CN" dirty="0">
                  <a:solidFill>
                    <a:srgbClr val="000000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endParaRPr>
              </a:p>
              <a:p>
                <a:pPr algn="just"/>
                <a:r>
                  <a:rPr lang="en-US" altLang="zh-CN" sz="1200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We</a:t>
                </a:r>
                <a:r>
                  <a:rPr lang="zh-CN" altLang="en-US" sz="1200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" altLang="zh-CN" sz="1200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consider the heavy meson exchange.  Without the </a:t>
                </a:r>
                <a14:m>
                  <m:oMath xmlns:m="http://schemas.openxmlformats.org/officeDocument/2006/math">
                    <m:r>
                      <a:rPr lang="en" altLang="zh-CN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ingFang SC" panose="020B0400000000000000" pitchFamily="34" charset="-122"/>
                      </a:rPr>
                      <m:t>𝐽</m:t>
                    </m:r>
                    <m:r>
                      <a:rPr lang="en" altLang="zh-CN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ingFang SC" panose="020B0400000000000000" pitchFamily="34" charset="-122"/>
                      </a:rPr>
                      <m:t>/</m:t>
                    </m:r>
                    <m:r>
                      <a:rPr lang="en" altLang="zh-CN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ingFang SC" panose="020B0400000000000000" pitchFamily="34" charset="-122"/>
                      </a:rPr>
                      <m:t>𝜓</m:t>
                    </m:r>
                  </m:oMath>
                </a14:m>
                <a:r>
                  <a:rPr lang="en" altLang="zh-CN" sz="1200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exchange</a:t>
                </a:r>
                <a:r>
                  <a:rPr lang="en-US" altLang="zh-CN" sz="1200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,</a:t>
                </a:r>
                <a:r>
                  <a:rPr lang="en" altLang="zh-CN" sz="1200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the two hidden-charm states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" altLang="zh-CN" sz="1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ingFang SC" panose="020B0400000000000000" pitchFamily="34" charset="-122"/>
                          </a:rPr>
                        </m:ctrlPr>
                      </m:sSupPr>
                      <m:e>
                        <m:r>
                          <a:rPr lang="en" altLang="zh-CN" sz="1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ingFang SC" panose="020B0400000000000000" pitchFamily="34" charset="-122"/>
                          </a:rPr>
                          <m:t>1</m:t>
                        </m:r>
                      </m:e>
                      <m:sup>
                        <m:r>
                          <a:rPr lang="en" altLang="zh-CN" sz="1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ingFang SC" panose="020B0400000000000000" pitchFamily="34" charset="-122"/>
                          </a:rPr>
                          <m:t>+</m:t>
                        </m:r>
                      </m:sup>
                    </m:sSup>
                    <m:r>
                      <a:rPr lang="en" altLang="zh-CN" sz="1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ingFang SC" panose="020B0400000000000000" pitchFamily="34" charset="-122"/>
                      </a:rPr>
                      <m:t>(</m:t>
                    </m:r>
                    <m:sSup>
                      <m:sSupPr>
                        <m:ctrlPr>
                          <a:rPr lang="en" altLang="zh-CN" sz="1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ingFang SC" panose="020B0400000000000000" pitchFamily="34" charset="-122"/>
                          </a:rPr>
                        </m:ctrlPr>
                      </m:sSupPr>
                      <m:e>
                        <m:r>
                          <a:rPr lang="en" altLang="zh-CN" sz="1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ingFang SC" panose="020B0400000000000000" pitchFamily="34" charset="-122"/>
                          </a:rPr>
                          <m:t>1</m:t>
                        </m:r>
                      </m:e>
                      <m:sup>
                        <m:r>
                          <a:rPr lang="en" altLang="zh-CN" sz="1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ingFang SC" panose="020B0400000000000000" pitchFamily="34" charset="-122"/>
                          </a:rPr>
                          <m:t>+</m:t>
                        </m:r>
                      </m:sup>
                    </m:sSup>
                    <m:r>
                      <a:rPr lang="en" altLang="zh-CN" sz="1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ingFang SC" panose="020B0400000000000000" pitchFamily="34" charset="-122"/>
                      </a:rPr>
                      <m:t>) </m:t>
                    </m:r>
                  </m:oMath>
                </a14:m>
                <a:r>
                  <a:rPr lang="zh-CN" altLang="en-US" sz="1200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" altLang="zh-CN" sz="1200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can not be produced while without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ingFang SC" panose="020B0400000000000000" pitchFamily="34" charset="-122"/>
                      </a:rPr>
                      <m:t>Υ</m:t>
                    </m:r>
                  </m:oMath>
                </a14:m>
                <a:r>
                  <a:rPr lang="zh-CN" altLang="en-US" sz="1200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" altLang="zh-CN" sz="1200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exchange the two hidden-bottom states are still found with a little larger cutoff.  Only with the  </a:t>
                </a:r>
                <a14:m>
                  <m:oMath xmlns:m="http://schemas.openxmlformats.org/officeDocument/2006/math">
                    <m:r>
                      <a:rPr lang="en" altLang="zh-CN" sz="1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ingFang SC" panose="020B0400000000000000" pitchFamily="34" charset="-122"/>
                      </a:rPr>
                      <m:t>𝐽</m:t>
                    </m:r>
                    <m:r>
                      <a:rPr lang="en" altLang="zh-CN" sz="1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ingFang SC" panose="020B0400000000000000" pitchFamily="34" charset="-122"/>
                      </a:rPr>
                      <m:t>/</m:t>
                    </m:r>
                    <m:r>
                      <a:rPr lang="en" altLang="zh-CN" sz="1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ingFang SC" panose="020B0400000000000000" pitchFamily="34" charset="-122"/>
                      </a:rPr>
                      <m:t>𝜓</m:t>
                    </m:r>
                    <m:r>
                      <a:rPr lang="en-US" altLang="zh-CN" sz="12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ingFang SC" panose="020B0400000000000000" pitchFamily="34" charset="-122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12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ingFang SC" panose="020B0400000000000000" pitchFamily="34" charset="-122"/>
                      </a:rPr>
                      <m:t>Υ</m:t>
                    </m:r>
                    <m:r>
                      <a:rPr lang="en-US" altLang="zh-CN" sz="12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ingFang SC" panose="020B0400000000000000" pitchFamily="34" charset="-122"/>
                      </a:rPr>
                      <m:t>)</m:t>
                    </m:r>
                  </m:oMath>
                </a14:m>
                <a:r>
                  <a:rPr lang="en" altLang="zh-CN" sz="1200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exchange,  the bound state can be found in both cases while the hidden-bottom states requires larger cutoffs. </a:t>
                </a:r>
                <a:r>
                  <a:rPr lang="en-US" altLang="zh-CN" sz="1200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T</a:t>
                </a:r>
                <a:r>
                  <a:rPr lang="en" altLang="zh-CN" sz="1200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he </a:t>
                </a:r>
                <a14:m>
                  <m:oMath xmlns:m="http://schemas.openxmlformats.org/officeDocument/2006/math">
                    <m:r>
                      <a:rPr lang="en" altLang="zh-CN" sz="1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ingFang SC" panose="020B0400000000000000" pitchFamily="34" charset="-122"/>
                      </a:rPr>
                      <m:t>𝐽</m:t>
                    </m:r>
                    <m:r>
                      <a:rPr lang="en" altLang="zh-CN" sz="1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ingFang SC" panose="020B0400000000000000" pitchFamily="34" charset="-122"/>
                      </a:rPr>
                      <m:t>/</m:t>
                    </m:r>
                    <m:r>
                      <a:rPr lang="en" altLang="zh-CN" sz="1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ingFang SC" panose="020B0400000000000000" pitchFamily="34" charset="-122"/>
                      </a:rPr>
                      <m:t>𝜓</m:t>
                    </m:r>
                    <m:r>
                      <a:rPr lang="en" altLang="zh-CN" sz="1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ingFang SC" panose="020B0400000000000000" pitchFamily="34" charset="-122"/>
                      </a:rPr>
                      <m:t> </m:t>
                    </m:r>
                  </m:oMath>
                </a14:m>
                <a:r>
                  <a:rPr lang="zh-CN" altLang="en-US" sz="1200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" altLang="zh-CN" sz="1200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exchange in the charm sector is more important than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2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ingFang SC" panose="020B0400000000000000" pitchFamily="34" charset="-122"/>
                      </a:rPr>
                      <m:t>Υ</m:t>
                    </m:r>
                    <m:r>
                      <a:rPr lang="en-US" altLang="zh-CN" sz="1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ingFang SC" panose="020B0400000000000000" pitchFamily="34" charset="-122"/>
                      </a:rPr>
                      <m:t> </m:t>
                    </m:r>
                  </m:oMath>
                </a14:m>
                <a:r>
                  <a:rPr lang="en" altLang="zh-CN" sz="1200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exchange in the bottom sector</a:t>
                </a:r>
                <a:r>
                  <a:rPr lang="en-US" altLang="zh-CN" sz="1200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.</a:t>
                </a:r>
                <a:endParaRPr lang="en" altLang="zh-CN" sz="1200" dirty="0">
                  <a:solidFill>
                    <a:srgbClr val="000000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" altLang="zh-CN" dirty="0">
                  <a:solidFill>
                    <a:srgbClr val="000000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" altLang="zh-CN" dirty="0">
                  <a:solidFill>
                    <a:srgbClr val="000000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endParaRPr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just"/>
                <a:r>
                  <a:rPr kumimoji="1" lang="en-US" altLang="zh-CN" dirty="0"/>
                  <a:t>First,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give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results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observed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states.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X(3872),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 err="1"/>
                  <a:t>Z_c</a:t>
                </a:r>
                <a:r>
                  <a:rPr kumimoji="1" lang="en-US" altLang="zh-CN" dirty="0"/>
                  <a:t>(3900),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 err="1"/>
                  <a:t>Zc</a:t>
                </a:r>
                <a:r>
                  <a:rPr kumimoji="1" lang="en-US" altLang="zh-CN" dirty="0"/>
                  <a:t>(4020),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 err="1"/>
                  <a:t>Zb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states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can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reproduced.</a:t>
                </a:r>
                <a:r>
                  <a:rPr kumimoji="1" lang="zh-CN" altLang="en-US" dirty="0"/>
                  <a:t> </a:t>
                </a:r>
                <a:endParaRPr kumimoji="1" lang="en-US" altLang="zh-CN" dirty="0"/>
              </a:p>
              <a:p>
                <a:pPr algn="just"/>
                <a:endParaRPr kumimoji="1" lang="en-US" altLang="zh-CN" dirty="0"/>
              </a:p>
              <a:p>
                <a:pPr algn="just"/>
                <a:r>
                  <a:rPr kumimoji="1" lang="en-US" altLang="zh-CN" dirty="0"/>
                  <a:t>However,</a:t>
                </a:r>
                <a:r>
                  <a:rPr kumimoji="1" lang="zh-CN" altLang="en-US" dirty="0"/>
                  <a:t> </a:t>
                </a:r>
                <a:r>
                  <a:rPr lang="en-US" altLang="zh-CN" b="0" i="0">
                    <a:solidFill>
                      <a:srgbClr val="000000"/>
                    </a:solidFill>
                    <a:latin typeface="Cambria Math" panose="02040503050406030204" pitchFamily="18" charset="0"/>
                    <a:ea typeface="PingFang SC" panose="020B0400000000000000" pitchFamily="34" charset="-122"/>
                  </a:rPr>
                  <a:t>Λ</a:t>
                </a:r>
                <a:r>
                  <a:rPr lang="zh-CN" altLang="en-US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for</a:t>
                </a:r>
                <a:r>
                  <a:rPr lang="zh-CN" altLang="en-US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" altLang="zh-CN" i="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PingFang SC" panose="020B0400000000000000" pitchFamily="34" charset="-122"/>
                  </a:rPr>
                  <a:t>𝐷𝐷</a:t>
                </a:r>
                <a:r>
                  <a:rPr lang="en-US" altLang="zh-CN" b="0" i="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PingFang SC" panose="020B0400000000000000" pitchFamily="34" charset="-122"/>
                  </a:rPr>
                  <a:t> ̅</a:t>
                </a:r>
                <a:r>
                  <a:rPr lang="en" altLang="zh-CN" b="0" i="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PingFang SC" panose="020B0400000000000000" pitchFamily="34" charset="-122"/>
                  </a:rPr>
                  <a:t>^</a:t>
                </a:r>
                <a:r>
                  <a:rPr lang="en" altLang="zh-CN" i="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PingFang SC" panose="020B0400000000000000" pitchFamily="34" charset="-122"/>
                  </a:rPr>
                  <a:t>∗  </a:t>
                </a:r>
                <a:r>
                  <a:rPr lang="en" altLang="zh-CN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and </a:t>
                </a:r>
                <a:r>
                  <a:rPr lang="en" altLang="zh-CN" i="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PingFang SC" panose="020B0400000000000000" pitchFamily="34" charset="-122"/>
                  </a:rPr>
                  <a:t>𝐷^∗</a:t>
                </a:r>
                <a:r>
                  <a:rPr lang="en" altLang="zh-CN" b="0" i="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PingFang SC" panose="020B0400000000000000" pitchFamily="34" charset="-122"/>
                  </a:rPr>
                  <a:t> </a:t>
                </a:r>
                <a:r>
                  <a:rPr lang="en" altLang="zh-CN" i="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PingFang SC" panose="020B0400000000000000" pitchFamily="34" charset="-122"/>
                  </a:rPr>
                  <a:t>𝐷</a:t>
                </a:r>
                <a:r>
                  <a:rPr lang="en-US" altLang="zh-CN" b="0" i="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PingFang SC" panose="020B0400000000000000" pitchFamily="34" charset="-122"/>
                  </a:rPr>
                  <a:t> ̅</a:t>
                </a:r>
                <a:r>
                  <a:rPr lang="en" altLang="zh-CN" b="0" i="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PingFang SC" panose="020B0400000000000000" pitchFamily="34" charset="-122"/>
                  </a:rPr>
                  <a:t>^</a:t>
                </a:r>
                <a:r>
                  <a:rPr lang="en" altLang="zh-CN" i="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PingFang SC" panose="020B0400000000000000" pitchFamily="34" charset="-122"/>
                  </a:rPr>
                  <a:t>∗   </a:t>
                </a:r>
                <a:r>
                  <a:rPr lang="en" altLang="zh-CN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states with </a:t>
                </a:r>
                <a:r>
                  <a:rPr lang="en" altLang="zh-CN" i="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PingFang SC" panose="020B0400000000000000" pitchFamily="34" charset="-122"/>
                  </a:rPr>
                  <a:t>1^+ (1^+) </a:t>
                </a:r>
                <a:r>
                  <a:rPr lang="en" altLang="zh-CN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are about 2 GeV</a:t>
                </a:r>
                <a:r>
                  <a:rPr lang="en-US" altLang="zh-CN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,</a:t>
                </a:r>
                <a:r>
                  <a:rPr lang="zh-CN" altLang="en-US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" altLang="zh-CN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larger than those to produce </a:t>
                </a:r>
                <a:r>
                  <a:rPr lang="en" altLang="zh-CN" i="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PingFang SC" panose="020B0400000000000000" pitchFamily="34" charset="-122"/>
                  </a:rPr>
                  <a:t>0^+ (1^+)</a:t>
                </a:r>
                <a:r>
                  <a:rPr lang="en" altLang="zh-CN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state</a:t>
                </a:r>
                <a:r>
                  <a:rPr lang="en-US" altLang="zh-CN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.</a:t>
                </a:r>
                <a:r>
                  <a:rPr lang="zh-CN" altLang="en-US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" altLang="zh-CN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If we assume that the </a:t>
                </a:r>
                <a:r>
                  <a:rPr lang="en" altLang="zh-CN" i="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PingFang SC" panose="020B0400000000000000" pitchFamily="34" charset="-122"/>
                  </a:rPr>
                  <a:t>𝑍_𝑐 (3900) </a:t>
                </a:r>
                <a:r>
                  <a:rPr lang="en" altLang="zh-CN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and </a:t>
                </a:r>
                <a:r>
                  <a:rPr lang="en" altLang="zh-CN" i="0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PingFang SC" panose="020B0400000000000000" pitchFamily="34" charset="-122"/>
                  </a:rPr>
                  <a:t>𝑍_𝑐</a:t>
                </a:r>
                <a:r>
                  <a:rPr lang="en" altLang="zh-CN" i="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PingFang SC" panose="020B0400000000000000" pitchFamily="34" charset="-122"/>
                  </a:rPr>
                  <a:t> (4020) </a:t>
                </a:r>
                <a:r>
                  <a:rPr lang="en" altLang="zh-CN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are virtual states</a:t>
                </a:r>
                <a:r>
                  <a:rPr lang="zh-CN" altLang="en-US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" altLang="zh-CN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, the gap of the cutoff will reduce.</a:t>
                </a:r>
              </a:p>
              <a:p>
                <a:pPr algn="just"/>
                <a:endParaRPr lang="en" altLang="zh-CN" dirty="0">
                  <a:solidFill>
                    <a:srgbClr val="000000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endParaRPr>
              </a:p>
              <a:p>
                <a:pPr algn="just"/>
                <a:r>
                  <a:rPr lang="en-US" altLang="zh-CN" sz="1200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We</a:t>
                </a:r>
                <a:r>
                  <a:rPr lang="zh-CN" altLang="en-US" sz="1200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" altLang="zh-CN" sz="1200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consider the heavy meson exchange.  Without the </a:t>
                </a:r>
                <a:r>
                  <a:rPr lang="en" altLang="zh-CN" sz="1200" i="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PingFang SC" panose="020B0400000000000000" pitchFamily="34" charset="-122"/>
                  </a:rPr>
                  <a:t>𝐽/𝜓</a:t>
                </a:r>
                <a:r>
                  <a:rPr lang="en" altLang="zh-CN" sz="1200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exchange</a:t>
                </a:r>
                <a:r>
                  <a:rPr lang="en-US" altLang="zh-CN" sz="1200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,</a:t>
                </a:r>
                <a:r>
                  <a:rPr lang="en" altLang="zh-CN" sz="1200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the two hidden-charm states with </a:t>
                </a:r>
                <a:r>
                  <a:rPr lang="en" altLang="zh-CN" sz="1200" i="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PingFang SC" panose="020B0400000000000000" pitchFamily="34" charset="-122"/>
                  </a:rPr>
                  <a:t>1^+ (1^+) </a:t>
                </a:r>
                <a:r>
                  <a:rPr lang="zh-CN" altLang="en-US" sz="1200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" altLang="zh-CN" sz="1200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can not be produced while without the </a:t>
                </a:r>
                <a:r>
                  <a:rPr lang="en-US" altLang="zh-CN" sz="1200" b="0" i="0">
                    <a:solidFill>
                      <a:srgbClr val="000000"/>
                    </a:solidFill>
                    <a:latin typeface="Cambria Math" panose="02040503050406030204" pitchFamily="18" charset="0"/>
                    <a:ea typeface="PingFang SC" panose="020B0400000000000000" pitchFamily="34" charset="-122"/>
                  </a:rPr>
                  <a:t>Υ</a:t>
                </a:r>
                <a:r>
                  <a:rPr lang="zh-CN" altLang="en-US" sz="1200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" altLang="zh-CN" sz="1200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exchange the two hidden-bottom states are still found with a little larger cutoff.  Only with the  </a:t>
                </a:r>
                <a:r>
                  <a:rPr lang="en" altLang="zh-CN" sz="1200" i="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PingFang SC" panose="020B0400000000000000" pitchFamily="34" charset="-122"/>
                  </a:rPr>
                  <a:t>𝐽/𝜓</a:t>
                </a:r>
                <a:r>
                  <a:rPr lang="en-US" altLang="zh-CN" sz="1200" b="0" i="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PingFang SC" panose="020B0400000000000000" pitchFamily="34" charset="-122"/>
                  </a:rPr>
                  <a:t>(Υ)</a:t>
                </a:r>
                <a:r>
                  <a:rPr lang="en" altLang="zh-CN" sz="1200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exchange,  the bound state can be found in both cases while the hidden-bottom states requires larger cutoffs. </a:t>
                </a:r>
                <a:r>
                  <a:rPr lang="en-US" altLang="zh-CN" sz="1200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T</a:t>
                </a:r>
                <a:r>
                  <a:rPr lang="en" altLang="zh-CN" sz="1200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he </a:t>
                </a:r>
                <a:r>
                  <a:rPr lang="en" altLang="zh-CN" sz="1200" i="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PingFang SC" panose="020B0400000000000000" pitchFamily="34" charset="-122"/>
                  </a:rPr>
                  <a:t>𝐽/𝜓 </a:t>
                </a:r>
                <a:r>
                  <a:rPr lang="zh-CN" altLang="en-US" sz="1200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" altLang="zh-CN" sz="1200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exchange in the charm sector is more important than the </a:t>
                </a:r>
                <a:r>
                  <a:rPr lang="en-US" altLang="zh-CN" sz="1200" i="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PingFang SC" panose="020B0400000000000000" pitchFamily="34" charset="-122"/>
                  </a:rPr>
                  <a:t>Υ </a:t>
                </a:r>
                <a:r>
                  <a:rPr lang="en" altLang="zh-CN" sz="1200" dirty="0">
                    <a:solidFill>
                      <a:srgbClr val="000000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exchange in the bottom sector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" altLang="zh-CN" dirty="0">
                  <a:solidFill>
                    <a:srgbClr val="000000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" altLang="zh-CN" dirty="0">
                  <a:solidFill>
                    <a:srgbClr val="000000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endParaRPr>
              </a:p>
              <a:p>
                <a:endParaRPr kumimoji="1"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0F18D-3CB0-EE49-AB9D-4CBD4D867005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6332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E3664E-7336-064E-9DC3-8AC9812686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203B5B8-EC15-F64A-B4AF-5192D036C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3A6E1E-4395-4F43-9D90-2511685D5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8668-D9A6-3344-B30F-60A1DB36968B}" type="datetimeFigureOut">
              <a:rPr kumimoji="1" lang="zh-CN" altLang="en-US" smtClean="0"/>
              <a:t>2025/1/18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8BD083-36FD-1241-B1C1-C05E15233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3F6113-ADBA-9C47-93FD-4BB0E65AD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29B1-879B-834F-BCF7-AD40FBC7E64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24694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CE0B3B-2FDD-194A-8D8C-9C93E3E7D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5E1A5C8-71F1-5C4B-B28E-DD80BF9E2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2E0301-FD83-5345-B9AF-D2351CE33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8668-D9A6-3344-B30F-60A1DB36968B}" type="datetimeFigureOut">
              <a:rPr kumimoji="1" lang="zh-CN" altLang="en-US" smtClean="0"/>
              <a:t>2025/1/18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C6A8CA-8310-894A-BD2D-3CC620024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0F78B8-4772-E949-A516-88B38638A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29B1-879B-834F-BCF7-AD40FBC7E64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969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9193CFD-46F3-1344-92DC-903BC2D1A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4804C78-B2D9-9843-A98B-433DCA831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228755-E7AE-2F45-9D46-D4E20A968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8668-D9A6-3344-B30F-60A1DB36968B}" type="datetimeFigureOut">
              <a:rPr kumimoji="1" lang="zh-CN" altLang="en-US" smtClean="0"/>
              <a:t>2025/1/18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8F16CF-3A81-3948-B43C-5575A1735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4C801A-00E6-7146-A3FB-913E32865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29B1-879B-834F-BCF7-AD40FBC7E64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8216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21D76A-9487-9A4A-ADBD-42CF7D8EF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3FBB86-695E-3043-AFF4-20FF55AA8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B80003-BF8C-DA46-B295-EDFF018C5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8668-D9A6-3344-B30F-60A1DB36968B}" type="datetimeFigureOut">
              <a:rPr kumimoji="1" lang="zh-CN" altLang="en-US" smtClean="0"/>
              <a:t>2025/1/18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B29EB8-02DC-3A40-A412-71F1C9298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54A5F8-AC00-6143-A786-30CDCB39D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29B1-879B-834F-BCF7-AD40FBC7E64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0399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B8E4B4-CC06-4640-8DE1-649CA849A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05DFDFB-8D58-5E4B-8E75-52E58AC12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D5EF98-9810-5C48-B0F9-7777A4EEB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8668-D9A6-3344-B30F-60A1DB36968B}" type="datetimeFigureOut">
              <a:rPr kumimoji="1" lang="zh-CN" altLang="en-US" smtClean="0"/>
              <a:t>2025/1/18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D653F5-2972-FA48-93D7-B0BCBEC10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62C32C-2B62-BF49-B342-41F5B8FDB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29B1-879B-834F-BCF7-AD40FBC7E64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24784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B1CF00-06C9-3445-948B-3CF7AF02A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32C127-F10F-A542-A7D5-622161730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9A7C47A-D321-1045-B7F4-9A31E1D88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AE82E31-4CA8-A24A-AAF8-359BB158D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8668-D9A6-3344-B30F-60A1DB36968B}" type="datetimeFigureOut">
              <a:rPr kumimoji="1" lang="zh-CN" altLang="en-US" smtClean="0"/>
              <a:t>2025/1/18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C19E53-435D-8446-A1CF-568F4E28A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DE16FC6-EF0A-5D4C-A338-F4003D825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29B1-879B-834F-BCF7-AD40FBC7E64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8696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8D6872-1E5D-4C4E-A33B-72AFC1FA9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89412C9-9237-5747-8EE9-26F397D89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30F1B50-94D8-EF4E-B7F7-C2F6A532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9827F79-FC46-EA4E-9213-1ECAFD7BDF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2087C2-7AE0-BC4B-93FB-A590992756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34FF0DF-064B-5A4A-BDFE-F897CA10F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8668-D9A6-3344-B30F-60A1DB36968B}" type="datetimeFigureOut">
              <a:rPr kumimoji="1" lang="zh-CN" altLang="en-US" smtClean="0"/>
              <a:t>2025/1/18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08E4555-3FCB-2846-A007-E48683029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269770E-566F-CA4B-B0E7-A2AF54CB3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29B1-879B-834F-BCF7-AD40FBC7E64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68721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D7BDFC-D3D0-7741-B98E-F80BFE504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2EA80E8-025D-EB49-A2C4-582FF65B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8668-D9A6-3344-B30F-60A1DB36968B}" type="datetimeFigureOut">
              <a:rPr kumimoji="1" lang="zh-CN" altLang="en-US" smtClean="0"/>
              <a:t>2025/1/18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741A5B1-0620-7E4F-AB38-FF013B135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BFDBACE-2AC8-D14E-908B-F608EB950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29B1-879B-834F-BCF7-AD40FBC7E64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5896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42DB471-B32E-5F4F-86DA-196831B13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8668-D9A6-3344-B30F-60A1DB36968B}" type="datetimeFigureOut">
              <a:rPr kumimoji="1" lang="zh-CN" altLang="en-US" smtClean="0"/>
              <a:t>2025/1/18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C93C5FF-BE02-C749-90E3-027025918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E9A71FD-4783-A14B-8B50-D57E5DE84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29B1-879B-834F-BCF7-AD40FBC7E64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57374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356813-61EA-5045-9861-383EC2D2A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CE925F-B1A4-C243-838B-4434FCA84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B022080-B87A-A84E-94E4-CECD14863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419E94F-B898-3143-8C4F-06F5F7A82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8668-D9A6-3344-B30F-60A1DB36968B}" type="datetimeFigureOut">
              <a:rPr kumimoji="1" lang="zh-CN" altLang="en-US" smtClean="0"/>
              <a:t>2025/1/18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ABD619-357F-F244-9ECD-8E41D287D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219B5FE-7BFF-EA41-A402-1A7E47D0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29B1-879B-834F-BCF7-AD40FBC7E64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00739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B30845-377B-CB4F-9A0B-7F8AC5F17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D51E564-2F93-B644-A42B-F58CC78A82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9E74DC6-C22F-BB4A-B74E-6F871AB6C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C684807-1FFB-D742-B294-3A26661BA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8668-D9A6-3344-B30F-60A1DB36968B}" type="datetimeFigureOut">
              <a:rPr kumimoji="1" lang="zh-CN" altLang="en-US" smtClean="0"/>
              <a:t>2025/1/18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611B514-B7DE-D345-BC52-56A9D26C1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4CCB3D-4AE1-C04A-AAA4-749E10157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29B1-879B-834F-BCF7-AD40FBC7E64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907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C00BA53-94D7-4645-AC58-35CA2E619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556EE8-E340-DA4C-9832-61C349E69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F320EE-9B20-4249-953B-EEAFAF3908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68668-D9A6-3344-B30F-60A1DB36968B}" type="datetimeFigureOut">
              <a:rPr kumimoji="1" lang="zh-CN" altLang="en-US" smtClean="0"/>
              <a:t>2025/1/18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BCFB29-8747-814E-9F39-0567B1DA74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B3A652-D96E-464F-8E72-A0641EE7D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C29B1-879B-834F-BCF7-AD40FBC7E64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6543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0.png"/><Relationship Id="rId5" Type="http://schemas.openxmlformats.org/officeDocument/2006/relationships/image" Target="../media/image600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0.pn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1.png"/><Relationship Id="rId7" Type="http://schemas.openxmlformats.org/officeDocument/2006/relationships/image" Target="../media/image7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650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9.png"/><Relationship Id="rId7" Type="http://schemas.openxmlformats.org/officeDocument/2006/relationships/image" Target="../media/image81.png"/><Relationship Id="rId12" Type="http://schemas.openxmlformats.org/officeDocument/2006/relationships/image" Target="../media/image76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780.png"/><Relationship Id="rId5" Type="http://schemas.openxmlformats.org/officeDocument/2006/relationships/image" Target="../media/image61.png"/><Relationship Id="rId10" Type="http://schemas.openxmlformats.org/officeDocument/2006/relationships/image" Target="../media/image770.png"/><Relationship Id="rId4" Type="http://schemas.openxmlformats.org/officeDocument/2006/relationships/image" Target="../media/image80.png"/><Relationship Id="rId9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1.png"/><Relationship Id="rId7" Type="http://schemas.openxmlformats.org/officeDocument/2006/relationships/image" Target="../media/image82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0.png"/><Relationship Id="rId5" Type="http://schemas.openxmlformats.org/officeDocument/2006/relationships/image" Target="../media/image800.png"/><Relationship Id="rId4" Type="http://schemas.openxmlformats.org/officeDocument/2006/relationships/image" Target="../media/image7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1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0.png"/><Relationship Id="rId4" Type="http://schemas.openxmlformats.org/officeDocument/2006/relationships/image" Target="../media/image8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8.png"/><Relationship Id="rId10" Type="http://schemas.openxmlformats.org/officeDocument/2006/relationships/image" Target="../media/image13.emf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26" Type="http://schemas.openxmlformats.org/officeDocument/2006/relationships/image" Target="../media/image36.png"/><Relationship Id="rId3" Type="http://schemas.openxmlformats.org/officeDocument/2006/relationships/image" Target="../media/image180.png"/><Relationship Id="rId21" Type="http://schemas.openxmlformats.org/officeDocument/2006/relationships/image" Target="../media/image30.png"/><Relationship Id="rId34" Type="http://schemas.openxmlformats.org/officeDocument/2006/relationships/image" Target="../media/image44.png"/><Relationship Id="rId7" Type="http://schemas.openxmlformats.org/officeDocument/2006/relationships/image" Target="../media/image23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20" Type="http://schemas.openxmlformats.org/officeDocument/2006/relationships/image" Target="../media/image29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7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5" Type="http://schemas.openxmlformats.org/officeDocument/2006/relationships/image" Target="../media/image22.png"/><Relationship Id="rId23" Type="http://schemas.openxmlformats.org/officeDocument/2006/relationships/image" Target="../media/image33.png"/><Relationship Id="rId28" Type="http://schemas.openxmlformats.org/officeDocument/2006/relationships/image" Target="../media/image37.png"/><Relationship Id="rId10" Type="http://schemas.openxmlformats.org/officeDocument/2006/relationships/image" Target="../media/image26.png"/><Relationship Id="rId19" Type="http://schemas.openxmlformats.org/officeDocument/2006/relationships/image" Target="../media/image28.png"/><Relationship Id="rId31" Type="http://schemas.openxmlformats.org/officeDocument/2006/relationships/image" Target="../media/image41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Relationship Id="rId22" Type="http://schemas.openxmlformats.org/officeDocument/2006/relationships/image" Target="../media/image31.png"/><Relationship Id="rId27" Type="http://schemas.openxmlformats.org/officeDocument/2006/relationships/image" Target="../media/image32.png"/><Relationship Id="rId30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>
            <a:extLst>
              <a:ext uri="{FF2B5EF4-FFF2-40B4-BE49-F238E27FC236}">
                <a16:creationId xmlns:a16="http://schemas.microsoft.com/office/drawing/2014/main" id="{6E602EE3-04AD-4DA1-2C5D-DBE0E19B9A33}"/>
              </a:ext>
            </a:extLst>
          </p:cNvPr>
          <p:cNvSpPr/>
          <p:nvPr/>
        </p:nvSpPr>
        <p:spPr>
          <a:xfrm>
            <a:off x="941832" y="832104"/>
            <a:ext cx="10663354" cy="1712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65A3E53-4D0D-E84C-93EE-9C2711241D3C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241453" y="753224"/>
                <a:ext cx="10363733" cy="1648664"/>
              </a:xfrm>
            </p:spPr>
            <p:txBody>
              <a:bodyPr>
                <a:normAutofit fontScale="9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" altLang="zh-CN" sz="3100" b="0" i="0" u="none" strike="noStrike" dirty="0">
                    <a:solidFill>
                      <a:srgbClr val="C00000"/>
                    </a:solidFill>
                    <a:effectLst/>
                    <a:latin typeface="Helvetica Neue" panose="02000503000000020004" pitchFamily="2" charset="0"/>
                  </a:rPr>
                  <a:t>Analysis on nature of </a:t>
                </a:r>
                <a14:m>
                  <m:oMath xmlns:m="http://schemas.openxmlformats.org/officeDocument/2006/math">
                    <m:r>
                      <a:rPr lang="en" altLang="zh-CN" sz="3100" b="0" i="1" u="none" strike="noStrike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𝑋</m:t>
                    </m:r>
                    <m:r>
                      <a:rPr lang="en" altLang="zh-CN" sz="3100" b="0" i="1" u="none" strike="noStrike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(2900), </m:t>
                    </m:r>
                    <m:r>
                      <a:rPr lang="en" altLang="zh-CN" sz="3100" b="0" i="1" u="none" strike="noStrike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𝑋</m:t>
                    </m:r>
                    <m:r>
                      <a:rPr lang="en" altLang="zh-CN" sz="3100" b="0" i="1" u="none" strike="noStrike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(3960)/</m:t>
                    </m:r>
                    <m:sSub>
                      <m:sSubPr>
                        <m:ctrlPr>
                          <a:rPr lang="en-US" altLang="zh-CN" sz="3100" b="0" i="1" u="none" strike="noStrike" dirty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sz="3100" b="0" i="1" u="none" strike="noStrike" dirty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sz="3100" b="0" i="1" u="none" strike="noStrike" dirty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" altLang="zh-CN" sz="3100" b="0" i="1" u="none" strike="noStrike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 (3930), </m:t>
                    </m:r>
                    <m:r>
                      <m:rPr>
                        <m:sty m:val="p"/>
                      </m:rPr>
                      <a:rPr lang="en" altLang="zh-CN" sz="3100" b="0" i="0" u="none" strike="noStrike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and</m:t>
                    </m:r>
                    <m:r>
                      <a:rPr lang="en" altLang="zh-CN" sz="3100" b="0" i="1" u="none" strike="noStrike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" altLang="zh-CN" sz="3100" b="0" i="1" u="none" strike="noStrike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𝑋</m:t>
                    </m:r>
                    <m:r>
                      <a:rPr lang="en" altLang="zh-CN" sz="3100" b="0" i="1" u="none" strike="noStrike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(4140) </m:t>
                    </m:r>
                  </m:oMath>
                </a14:m>
                <a:br>
                  <a:rPr lang="en" altLang="zh-CN" sz="1400" b="0" i="0" u="none" strike="noStrike" dirty="0">
                    <a:solidFill>
                      <a:srgbClr val="C00000"/>
                    </a:solidFill>
                    <a:effectLst/>
                    <a:latin typeface="Helvetica Neue" panose="02000503000000020004" pitchFamily="2" charset="0"/>
                  </a:rPr>
                </a:br>
                <a:r>
                  <a:rPr lang="en" altLang="zh-CN" sz="3100" b="0" i="0" u="none" strike="noStrike" dirty="0">
                    <a:solidFill>
                      <a:srgbClr val="C00000"/>
                    </a:solidFill>
                    <a:effectLst/>
                    <a:latin typeface="Helvetica Neue" panose="02000503000000020004" pitchFamily="2" charset="0"/>
                  </a:rPr>
                  <a:t>in  process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" altLang="zh-CN" sz="3100" b="0" i="1" u="none" strike="noStrike" dirty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" altLang="zh-CN" sz="3100" b="0" i="1" u="none" strike="noStrike" dirty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" altLang="zh-CN" sz="3100" b="0" i="1" u="none" strike="noStrike" dirty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" altLang="zh-CN" sz="3100" b="0" i="1" u="none" strike="noStrike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→ </m:t>
                    </m:r>
                    <m:sSubSup>
                      <m:sSubSupPr>
                        <m:ctrlPr>
                          <a:rPr lang="en" altLang="zh-CN" sz="3100" b="0" i="1" u="none" strike="noStrike" dirty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" altLang="zh-CN" sz="3100" b="0" i="1" u="none" strike="noStrike" dirty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d>
                          <m:dPr>
                            <m:ctrlPr>
                              <a:rPr lang="en" altLang="zh-CN" sz="3100" b="0" i="1" u="none" strike="noStrike" dirty="0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" altLang="zh-CN" sz="3100" b="0" i="1" u="none" strike="noStrike" dirty="0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sub>
                      <m:sup>
                        <m:r>
                          <a:rPr lang="en" altLang="zh-CN" sz="3100" b="0" i="1" u="none" strike="noStrike" dirty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bSup>
                      <m:sSubSupPr>
                        <m:ctrlPr>
                          <a:rPr lang="en" altLang="zh-CN" sz="3100" b="0" i="1" u="none" strike="noStrike" dirty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" altLang="zh-CN" sz="3100" b="0" i="1" u="none" strike="noStrike" dirty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d>
                          <m:dPr>
                            <m:ctrlPr>
                              <a:rPr lang="en" altLang="zh-CN" sz="3100" b="0" i="1" u="none" strike="noStrike" dirty="0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" altLang="zh-CN" sz="3100" b="0" i="1" u="none" strike="noStrike" dirty="0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sub>
                      <m:sup>
                        <m:r>
                          <a:rPr lang="en" altLang="zh-CN" sz="3100" b="0" i="1" u="none" strike="noStrike" dirty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sSup>
                      <m:sSupPr>
                        <m:ctrlPr>
                          <a:rPr lang="en" altLang="zh-CN" sz="3100" b="0" i="1" u="none" strike="noStrike" dirty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" altLang="zh-CN" sz="3100" b="0" i="1" u="none" strike="noStrike" dirty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" altLang="zh-CN" sz="3100" b="0" i="1" u="none" strike="noStrike" dirty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kumimoji="1"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65A3E53-4D0D-E84C-93EE-9C2711241D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241453" y="753224"/>
                <a:ext cx="10363733" cy="1648664"/>
              </a:xfrm>
              <a:blipFill>
                <a:blip r:embed="rId2"/>
                <a:stretch>
                  <a:fillRect l="-612" r="-245" b="-6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标题 2">
            <a:extLst>
              <a:ext uri="{FF2B5EF4-FFF2-40B4-BE49-F238E27FC236}">
                <a16:creationId xmlns:a16="http://schemas.microsoft.com/office/drawing/2014/main" id="{9B8931DD-6411-064A-8B92-B956A3AAA9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89" y="2544504"/>
            <a:ext cx="9479622" cy="155024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4400" dirty="0">
                <a:latin typeface="Baoli SC" panose="02010600040101010101" pitchFamily="2" charset="-122"/>
                <a:ea typeface="Baoli SC" panose="02010600040101010101" pitchFamily="2" charset="-122"/>
              </a:rPr>
              <a:t>何军</a:t>
            </a:r>
            <a:endParaRPr kumimoji="1" lang="en-US" altLang="zh-CN" sz="4400" dirty="0">
              <a:latin typeface="Baoli SC" panose="02010600040101010101" pitchFamily="2" charset="-122"/>
              <a:ea typeface="Baoli SC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dirty="0"/>
              <a:t>南京师范大学</a:t>
            </a:r>
            <a:endParaRPr kumimoji="1"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CA95F38-4A13-2EAD-A974-03BE4A8A2E7F}"/>
              </a:ext>
            </a:extLst>
          </p:cNvPr>
          <p:cNvSpPr txBox="1"/>
          <p:nvPr/>
        </p:nvSpPr>
        <p:spPr>
          <a:xfrm>
            <a:off x="1945248" y="6104776"/>
            <a:ext cx="8656522" cy="465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dirty="0"/>
              <a:t>2025</a:t>
            </a:r>
            <a:r>
              <a:rPr kumimoji="1" lang="zh-CN" altLang="en-US" dirty="0"/>
              <a:t>中高能核物理和强子物理前沿研讨会 </a:t>
            </a:r>
            <a:r>
              <a:rPr kumimoji="1" lang="en-US" altLang="zh-CN" dirty="0"/>
              <a:t> 2025</a:t>
            </a:r>
            <a:r>
              <a:rPr kumimoji="1" lang="zh-CN" altLang="en-US" dirty="0"/>
              <a:t>年</a:t>
            </a:r>
            <a:r>
              <a:rPr kumimoji="1" lang="en-US" altLang="zh-CN" dirty="0"/>
              <a:t>1</a:t>
            </a:r>
            <a:r>
              <a:rPr kumimoji="1" lang="zh-CN" altLang="en-US" dirty="0"/>
              <a:t>月</a:t>
            </a:r>
            <a:r>
              <a:rPr kumimoji="1" lang="en-US" altLang="zh-CN" dirty="0"/>
              <a:t>17-19</a:t>
            </a:r>
            <a:r>
              <a:rPr kumimoji="1" lang="zh-CN" altLang="en-US" dirty="0"/>
              <a:t>日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20BDC7A-EFBA-91EF-BC39-7DDDB8D14071}"/>
              </a:ext>
            </a:extLst>
          </p:cNvPr>
          <p:cNvSpPr txBox="1"/>
          <p:nvPr/>
        </p:nvSpPr>
        <p:spPr>
          <a:xfrm>
            <a:off x="2541328" y="4237361"/>
            <a:ext cx="7984116" cy="1704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" altLang="zh-CN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Zuo-Ming Ding, Qi Huang, Jun He</a:t>
            </a:r>
            <a:r>
              <a:rPr lang="en-US" altLang="zh-CN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" altLang="zh-CN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Eur.</a:t>
            </a:r>
            <a:r>
              <a:rPr lang="zh-CN" altLang="en-US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" altLang="zh-CN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Phys.</a:t>
            </a:r>
            <a:r>
              <a:rPr lang="zh-CN" altLang="en-US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" altLang="zh-CN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J.</a:t>
            </a:r>
            <a:r>
              <a:rPr lang="zh-CN" altLang="en-US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" altLang="zh-CN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C 84 (2024) 822</a:t>
            </a:r>
          </a:p>
          <a:p>
            <a:pPr algn="l">
              <a:lnSpc>
                <a:spcPct val="150000"/>
              </a:lnSpc>
            </a:pPr>
            <a:r>
              <a:rPr lang="en" altLang="zh-CN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Zuo-Ming Ding, Jun He</a:t>
            </a:r>
            <a:r>
              <a:rPr lang="en-US" altLang="zh-CN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" altLang="zh-CN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Eur.</a:t>
            </a:r>
            <a:r>
              <a:rPr lang="zh-CN" altLang="en-US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" altLang="zh-CN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Phys.</a:t>
            </a:r>
            <a:r>
              <a:rPr lang="zh-CN" altLang="en-US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" altLang="zh-CN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J.</a:t>
            </a:r>
            <a:r>
              <a:rPr lang="zh-CN" altLang="en-US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" altLang="zh-CN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C </a:t>
            </a:r>
            <a:r>
              <a:rPr lang="en-US" altLang="zh-CN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83 (2023) 806</a:t>
            </a:r>
          </a:p>
          <a:p>
            <a:pPr>
              <a:lnSpc>
                <a:spcPct val="150000"/>
              </a:lnSpc>
            </a:pPr>
            <a:r>
              <a:rPr lang="en" altLang="zh-CN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Zuo-Ming</a:t>
            </a:r>
            <a:r>
              <a:rPr lang="zh-CN" altLang="en-US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Ding,</a:t>
            </a:r>
            <a:r>
              <a:rPr lang="en" altLang="zh-CN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Han-Yu </a:t>
            </a:r>
            <a:r>
              <a:rPr lang="en-US" altLang="zh-CN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Jiang,</a:t>
            </a:r>
            <a:r>
              <a:rPr lang="zh-CN" altLang="en-US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" altLang="zh-CN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Dan</a:t>
            </a:r>
            <a:r>
              <a:rPr lang="zh-CN" altLang="en-US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Song,</a:t>
            </a:r>
            <a:r>
              <a:rPr lang="en" altLang="zh-CN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Jun</a:t>
            </a:r>
            <a:r>
              <a:rPr lang="zh-CN" altLang="en-US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He</a:t>
            </a:r>
            <a:r>
              <a:rPr lang="en" altLang="zh-CN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" altLang="zh-CN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Eur.</a:t>
            </a:r>
            <a:r>
              <a:rPr lang="zh-CN" altLang="en-US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" altLang="zh-CN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Phys.</a:t>
            </a:r>
            <a:r>
              <a:rPr lang="zh-CN" altLang="en-US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" altLang="zh-CN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J.</a:t>
            </a:r>
            <a:r>
              <a:rPr lang="zh-CN" altLang="en-US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" altLang="zh-CN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C </a:t>
            </a:r>
            <a:r>
              <a:rPr lang="en-US" altLang="zh-CN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81 (2021)732</a:t>
            </a:r>
          </a:p>
          <a:p>
            <a:pPr>
              <a:lnSpc>
                <a:spcPct val="150000"/>
              </a:lnSpc>
            </a:pPr>
            <a:r>
              <a:rPr lang="en" altLang="zh-CN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S. Y. Kong, J. T. Zhu, D. Song and J. He, Phys. Rev. D 104 (2021) 094012</a:t>
            </a:r>
            <a:endParaRPr lang="zh-CN" altLang="en-US" dirty="0">
              <a:latin typeface="Times New Roman" panose="02020603050405020304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695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9CCFB36-BA73-4B49-8BDB-2AC32587D8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-3024" b="43883"/>
          <a:stretch/>
        </p:blipFill>
        <p:spPr>
          <a:xfrm>
            <a:off x="1630253" y="873755"/>
            <a:ext cx="9212203" cy="1912995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0CC37D7-71AF-4596-8188-DED2C278AB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37" t="50624" r="16730" b="37567"/>
          <a:stretch/>
        </p:blipFill>
        <p:spPr>
          <a:xfrm>
            <a:off x="983316" y="2726769"/>
            <a:ext cx="10506075" cy="945739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812B6E12-8128-4B7E-8B4B-90D3DAC4E6DE}"/>
              </a:ext>
            </a:extLst>
          </p:cNvPr>
          <p:cNvGrpSpPr/>
          <p:nvPr/>
        </p:nvGrpSpPr>
        <p:grpSpPr>
          <a:xfrm>
            <a:off x="1665091" y="4487054"/>
            <a:ext cx="9142523" cy="1111255"/>
            <a:chOff x="1605418" y="2800847"/>
            <a:chExt cx="8668856" cy="1025031"/>
          </a:xfrm>
        </p:grpSpPr>
        <p:sp>
          <p:nvSpPr>
            <p:cNvPr id="8" name="标题 1">
              <a:extLst>
                <a:ext uri="{FF2B5EF4-FFF2-40B4-BE49-F238E27FC236}">
                  <a16:creationId xmlns:a16="http://schemas.microsoft.com/office/drawing/2014/main" id="{06CCDC19-0667-412E-A59E-82C9761C4FAF}"/>
                </a:ext>
              </a:extLst>
            </p:cNvPr>
            <p:cNvSpPr txBox="1">
              <a:spLocks/>
            </p:cNvSpPr>
            <p:nvPr/>
          </p:nvSpPr>
          <p:spPr>
            <a:xfrm>
              <a:off x="4742119" y="2813294"/>
              <a:ext cx="2312663" cy="100009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2000" b="1" dirty="0">
                  <a:latin typeface="+mn-lt"/>
                  <a:ea typeface="+mn-ea"/>
                  <a:cs typeface="+mn-ea"/>
                  <a:sym typeface="+mn-lt"/>
                </a:rPr>
                <a:t>Quasipotential approximation</a:t>
              </a:r>
              <a:endParaRPr lang="zh-CN" altLang="en-US" sz="1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标题 1">
              <a:extLst>
                <a:ext uri="{FF2B5EF4-FFF2-40B4-BE49-F238E27FC236}">
                  <a16:creationId xmlns:a16="http://schemas.microsoft.com/office/drawing/2014/main" id="{A94C2478-ABC6-4202-83EB-6A4D46EE9781}"/>
                </a:ext>
              </a:extLst>
            </p:cNvPr>
            <p:cNvSpPr txBox="1">
              <a:spLocks/>
            </p:cNvSpPr>
            <p:nvPr/>
          </p:nvSpPr>
          <p:spPr>
            <a:xfrm>
              <a:off x="1605418" y="2813341"/>
              <a:ext cx="2312662" cy="101253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2000" b="1" dirty="0">
                  <a:latin typeface="+mn-lt"/>
                  <a:ea typeface="+mn-ea"/>
                  <a:cs typeface="+mn-ea"/>
                  <a:sym typeface="+mn-lt"/>
                </a:rPr>
                <a:t>The  4-dimensional BSE </a:t>
              </a:r>
            </a:p>
          </p:txBody>
        </p:sp>
        <p:sp>
          <p:nvSpPr>
            <p:cNvPr id="10" name="标题 1">
              <a:extLst>
                <a:ext uri="{FF2B5EF4-FFF2-40B4-BE49-F238E27FC236}">
                  <a16:creationId xmlns:a16="http://schemas.microsoft.com/office/drawing/2014/main" id="{34FFCB34-31D6-4D46-9BF2-0675A0B8FAB0}"/>
                </a:ext>
              </a:extLst>
            </p:cNvPr>
            <p:cNvSpPr txBox="1">
              <a:spLocks/>
            </p:cNvSpPr>
            <p:nvPr/>
          </p:nvSpPr>
          <p:spPr>
            <a:xfrm>
              <a:off x="7961611" y="2800847"/>
              <a:ext cx="2312663" cy="101253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2000" b="1" dirty="0">
                  <a:latin typeface="+mn-lt"/>
                  <a:ea typeface="+mn-ea"/>
                  <a:cs typeface="+mn-ea"/>
                  <a:sym typeface="+mn-lt"/>
                </a:rPr>
                <a:t>The 3-dimensional equation </a:t>
              </a:r>
              <a:endParaRPr lang="zh-CN" altLang="en-US" sz="20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箭头: 右 10">
              <a:extLst>
                <a:ext uri="{FF2B5EF4-FFF2-40B4-BE49-F238E27FC236}">
                  <a16:creationId xmlns:a16="http://schemas.microsoft.com/office/drawing/2014/main" id="{F591F3F8-7F76-4C65-B28B-B14CA84A3183}"/>
                </a:ext>
              </a:extLst>
            </p:cNvPr>
            <p:cNvSpPr/>
            <p:nvPr/>
          </p:nvSpPr>
          <p:spPr>
            <a:xfrm>
              <a:off x="4093416" y="3187637"/>
              <a:ext cx="496414" cy="29928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箭头: 右 11">
              <a:extLst>
                <a:ext uri="{FF2B5EF4-FFF2-40B4-BE49-F238E27FC236}">
                  <a16:creationId xmlns:a16="http://schemas.microsoft.com/office/drawing/2014/main" id="{1160A1C1-5FBB-4692-97DB-33DC11EBBAF4}"/>
                </a:ext>
              </a:extLst>
            </p:cNvPr>
            <p:cNvSpPr/>
            <p:nvPr/>
          </p:nvSpPr>
          <p:spPr>
            <a:xfrm>
              <a:off x="7305335" y="3176877"/>
              <a:ext cx="517855" cy="3194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81238BF7-105D-4114-9AE9-E9167E8A7C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92" r="7250"/>
          <a:stretch/>
        </p:blipFill>
        <p:spPr>
          <a:xfrm>
            <a:off x="481267" y="5803129"/>
            <a:ext cx="10864703" cy="1003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6265ACCD-2F27-4CB9-B378-174BE1995AEB}"/>
                  </a:ext>
                </a:extLst>
              </p:cNvPr>
              <p:cNvSpPr txBox="1"/>
              <p:nvPr/>
            </p:nvSpPr>
            <p:spPr>
              <a:xfrm>
                <a:off x="4614762" y="3666796"/>
                <a:ext cx="4300639" cy="563680"/>
              </a:xfrm>
              <a:prstGeom prst="rect">
                <a:avLst/>
              </a:prstGeom>
              <a:solidFill>
                <a:schemeClr val="accent4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𝑮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𝟎</m:t>
                        </m:r>
                      </m:sub>
                    </m:sSub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(</m:t>
                    </m:r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𝒌</m:t>
                    </m:r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′′)=</m:t>
                    </m:r>
                    <m:f>
                      <m:f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</m:ctrlPr>
                          </m:sSupPr>
                          <m:e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𝜹</m:t>
                            </m:r>
                          </m:e>
                          <m:sup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+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+mn-ea"/>
                                    <a:sym typeface="+mn-lt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+mn-ea"/>
                                    <a:sym typeface="+mn-lt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en-US" altLang="zh-CN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+mn-ea"/>
                                    <a:sym typeface="+mn-lt"/>
                                  </a:rPr>
                                  <m:t>𝒉</m:t>
                                </m:r>
                              </m:sub>
                              <m:sup>
                                <m:r>
                                  <a:rPr lang="en-US" altLang="zh-CN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+mn-ea"/>
                                    <a:sym typeface="+mn-lt"/>
                                  </a:rPr>
                                  <m:t>′′</m:t>
                                </m:r>
                                <m:r>
                                  <a:rPr lang="en-US" altLang="zh-CN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+mn-ea"/>
                                    <a:sym typeface="+mn-lt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altLang="zh-CN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+mn-ea"/>
                                    <a:sym typeface="+mn-lt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+mn-ea"/>
                                    <a:sym typeface="+mn-lt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altLang="zh-CN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+mn-ea"/>
                                    <a:sym typeface="+mn-lt"/>
                                  </a:rPr>
                                  <m:t>𝒉</m:t>
                                </m:r>
                              </m:sub>
                              <m:sup>
                                <m:r>
                                  <a:rPr lang="en-US" altLang="zh-CN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+mn-ea"/>
                                    <a:sym typeface="+mn-lt"/>
                                  </a:rPr>
                                  <m:t>𝟐</m:t>
                                </m:r>
                              </m:sup>
                            </m:sSubSup>
                          </m:e>
                        </m:d>
                      </m:num>
                      <m:den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𝒌</m:t>
                        </m:r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′</m:t>
                        </m:r>
                        <m:sSubSup>
                          <m:sSubSupPr>
                            <m:ctrlP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</m:ctrlPr>
                          </m:sSubSupPr>
                          <m:e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′</m:t>
                            </m:r>
                          </m:e>
                          <m:sub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𝒍</m:t>
                            </m:r>
                          </m:sub>
                          <m:sup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𝟐</m:t>
                            </m:r>
                          </m:sup>
                        </m:sSubSup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</m:ctrlPr>
                          </m:sSubSupPr>
                          <m:e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𝒍</m:t>
                            </m:r>
                          </m:sub>
                          <m:sup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𝟐</m:t>
                            </m:r>
                          </m:sup>
                        </m:sSubSup>
                      </m:den>
                    </m:f>
                  </m:oMath>
                </a14:m>
                <a:r>
                  <a:rPr lang="zh-CN" altLang="en-US" b="1" i="1" dirty="0">
                    <a:cs typeface="+mn-ea"/>
                    <a:sym typeface="+mn-lt"/>
                  </a:rPr>
                  <a:t>  </a:t>
                </a:r>
                <a:r>
                  <a:rPr lang="en-US" altLang="zh-CN" b="1" i="1" dirty="0">
                    <a:solidFill>
                      <a:srgbClr val="FF0000"/>
                    </a:solidFill>
                    <a:cs typeface="+mn-ea"/>
                    <a:sym typeface="+mn-lt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𝑬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𝒉</m:t>
                        </m:r>
                      </m:sub>
                    </m:sSub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</m:ctrlPr>
                          </m:sSupPr>
                          <m:e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</m:ctrlPr>
                          </m:sSubSupPr>
                          <m:e>
                            <m:acc>
                              <m:accPr>
                                <m:chr m:val="⃗"/>
                                <m:ctrlPr>
                                  <a:rPr lang="en-US" altLang="zh-CN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+mn-ea"/>
                                    <a:sym typeface="+mn-lt"/>
                                  </a:rPr>
                                </m:ctrlPr>
                              </m:accPr>
                              <m:e>
                                <m:r>
                                  <a:rPr lang="en-US" altLang="zh-CN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+mn-ea"/>
                                    <a:sym typeface="+mn-lt"/>
                                  </a:rPr>
                                  <m:t>𝒌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𝒉</m:t>
                            </m:r>
                          </m:sub>
                          <m:sup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′′</m:t>
                            </m:r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𝟐</m:t>
                            </m:r>
                          </m:sup>
                        </m:sSubSup>
                      </m:e>
                    </m:rad>
                  </m:oMath>
                </a14:m>
                <a:endParaRPr lang="zh-CN" altLang="en-US" b="1" i="1" dirty="0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6265ACCD-2F27-4CB9-B378-174BE1995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762" y="3666796"/>
                <a:ext cx="4300639" cy="563680"/>
              </a:xfrm>
              <a:prstGeom prst="rect">
                <a:avLst/>
              </a:prstGeom>
              <a:blipFill>
                <a:blip r:embed="rId6"/>
                <a:stretch>
                  <a:fillRect l="-1765"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箭头: 下 29">
            <a:extLst>
              <a:ext uri="{FF2B5EF4-FFF2-40B4-BE49-F238E27FC236}">
                <a16:creationId xmlns:a16="http://schemas.microsoft.com/office/drawing/2014/main" id="{174C3A45-FA32-4C0D-B598-874CBA731435}"/>
              </a:ext>
            </a:extLst>
          </p:cNvPr>
          <p:cNvSpPr/>
          <p:nvPr/>
        </p:nvSpPr>
        <p:spPr>
          <a:xfrm rot="10800000">
            <a:off x="5902069" y="4254777"/>
            <a:ext cx="193932" cy="3536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1A5B518-6CEE-4E2C-85C7-2D0CEDDCC2E2}"/>
              </a:ext>
            </a:extLst>
          </p:cNvPr>
          <p:cNvSpPr txBox="1"/>
          <p:nvPr/>
        </p:nvSpPr>
        <p:spPr>
          <a:xfrm>
            <a:off x="164586" y="40644"/>
            <a:ext cx="89003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>
                <a:cs typeface="+mn-ea"/>
                <a:sym typeface="+mn-lt"/>
              </a:rPr>
              <a:t>Quasipotential Bethe-Salpeter Equation 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3AB34DD8-FCB6-47BB-9687-5134B27C2461}"/>
              </a:ext>
            </a:extLst>
          </p:cNvPr>
          <p:cNvCxnSpPr>
            <a:cxnSpLocks/>
          </p:cNvCxnSpPr>
          <p:nvPr/>
        </p:nvCxnSpPr>
        <p:spPr>
          <a:xfrm>
            <a:off x="0" y="781414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157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81238BF7-105D-4114-9AE9-E9167E8A7C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11" r="7250"/>
          <a:stretch/>
        </p:blipFill>
        <p:spPr>
          <a:xfrm>
            <a:off x="1330237" y="867007"/>
            <a:ext cx="9984469" cy="10637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73197E1-5F1B-49C1-AE95-37820C46D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8320" y="2770696"/>
            <a:ext cx="6786992" cy="1705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1" name="标题 1">
            <a:extLst>
              <a:ext uri="{FF2B5EF4-FFF2-40B4-BE49-F238E27FC236}">
                <a16:creationId xmlns:a16="http://schemas.microsoft.com/office/drawing/2014/main" id="{521539EC-B5FD-4CAF-89BB-1EC3BD72A022}"/>
              </a:ext>
            </a:extLst>
          </p:cNvPr>
          <p:cNvSpPr txBox="1">
            <a:spLocks/>
          </p:cNvSpPr>
          <p:nvPr/>
        </p:nvSpPr>
        <p:spPr>
          <a:xfrm>
            <a:off x="1830552" y="2886720"/>
            <a:ext cx="2482395" cy="12633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2000" b="1" dirty="0">
                <a:latin typeface="+mn-lt"/>
                <a:ea typeface="+mn-ea"/>
                <a:cs typeface="+mn-ea"/>
                <a:sym typeface="+mn-lt"/>
              </a:rPr>
              <a:t>Partial wave decomposition </a:t>
            </a:r>
            <a:endParaRPr lang="en-US" altLang="zh-CN" sz="1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箭头: 右 31">
            <a:extLst>
              <a:ext uri="{FF2B5EF4-FFF2-40B4-BE49-F238E27FC236}">
                <a16:creationId xmlns:a16="http://schemas.microsoft.com/office/drawing/2014/main" id="{75B0833D-2C61-448B-A109-FBC676FF148B}"/>
              </a:ext>
            </a:extLst>
          </p:cNvPr>
          <p:cNvSpPr/>
          <p:nvPr/>
        </p:nvSpPr>
        <p:spPr>
          <a:xfrm rot="5400000">
            <a:off x="2718118" y="2119131"/>
            <a:ext cx="707265" cy="332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标题 1">
            <a:extLst>
              <a:ext uri="{FF2B5EF4-FFF2-40B4-BE49-F238E27FC236}">
                <a16:creationId xmlns:a16="http://schemas.microsoft.com/office/drawing/2014/main" id="{40CE6737-B7FC-43D9-9690-B155B33D14A2}"/>
              </a:ext>
            </a:extLst>
          </p:cNvPr>
          <p:cNvSpPr txBox="1">
            <a:spLocks/>
          </p:cNvSpPr>
          <p:nvPr/>
        </p:nvSpPr>
        <p:spPr>
          <a:xfrm>
            <a:off x="7598052" y="1930785"/>
            <a:ext cx="3716654" cy="500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2000" b="1" dirty="0">
                <a:latin typeface="+mn-lt"/>
                <a:ea typeface="+mn-ea"/>
                <a:cs typeface="+mn-ea"/>
                <a:sym typeface="+mn-lt"/>
              </a:rPr>
              <a:t>The 3-dimensional equation </a:t>
            </a:r>
            <a:endParaRPr lang="zh-CN" altLang="en-US" sz="2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箭头: 右 33">
            <a:extLst>
              <a:ext uri="{FF2B5EF4-FFF2-40B4-BE49-F238E27FC236}">
                <a16:creationId xmlns:a16="http://schemas.microsoft.com/office/drawing/2014/main" id="{B01115B9-A964-4DA2-88A1-EF3348A1108D}"/>
              </a:ext>
            </a:extLst>
          </p:cNvPr>
          <p:cNvSpPr/>
          <p:nvPr/>
        </p:nvSpPr>
        <p:spPr>
          <a:xfrm rot="5400000">
            <a:off x="2708873" y="4510712"/>
            <a:ext cx="725755" cy="393037"/>
          </a:xfrm>
          <a:prstGeom prst="rightArrow">
            <a:avLst>
              <a:gd name="adj1" fmla="val 50000"/>
              <a:gd name="adj2" fmla="val 379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标题 1">
            <a:extLst>
              <a:ext uri="{FF2B5EF4-FFF2-40B4-BE49-F238E27FC236}">
                <a16:creationId xmlns:a16="http://schemas.microsoft.com/office/drawing/2014/main" id="{BC58E5AF-9F99-4ADC-8725-51231936C106}"/>
              </a:ext>
            </a:extLst>
          </p:cNvPr>
          <p:cNvSpPr txBox="1">
            <a:spLocks/>
          </p:cNvSpPr>
          <p:nvPr/>
        </p:nvSpPr>
        <p:spPr>
          <a:xfrm>
            <a:off x="5219775" y="6041670"/>
            <a:ext cx="6346938" cy="6137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2000" b="1" dirty="0">
                <a:latin typeface="+mn-lt"/>
                <a:ea typeface="+mn-ea"/>
                <a:cs typeface="+mn-ea"/>
                <a:sym typeface="+mn-lt"/>
              </a:rPr>
              <a:t>The 1-dimensional equation </a:t>
            </a:r>
            <a:endParaRPr lang="zh-CN" altLang="en-US" sz="2000" b="1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9CCB472C-D712-4022-92CE-2CDE8BBB39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9194" y="5125287"/>
            <a:ext cx="10327519" cy="865707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3CC90082-835E-4178-A42A-62329AABD514}"/>
              </a:ext>
            </a:extLst>
          </p:cNvPr>
          <p:cNvCxnSpPr>
            <a:cxnSpLocks/>
          </p:cNvCxnSpPr>
          <p:nvPr/>
        </p:nvCxnSpPr>
        <p:spPr>
          <a:xfrm>
            <a:off x="0" y="638071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47E793A5-73E6-411A-9AFA-F8DAEC69E3BD}"/>
              </a:ext>
            </a:extLst>
          </p:cNvPr>
          <p:cNvSpPr txBox="1"/>
          <p:nvPr/>
        </p:nvSpPr>
        <p:spPr>
          <a:xfrm>
            <a:off x="182331" y="-13123"/>
            <a:ext cx="6488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cs typeface="+mn-ea"/>
                <a:sym typeface="+mn-lt"/>
              </a:rPr>
              <a:t>Partial</a:t>
            </a:r>
            <a:r>
              <a:rPr lang="zh-CN" altLang="en-US" sz="3600" b="1" dirty="0">
                <a:cs typeface="+mn-ea"/>
                <a:sym typeface="+mn-lt"/>
              </a:rPr>
              <a:t> </a:t>
            </a:r>
            <a:r>
              <a:rPr lang="en-US" altLang="zh-CN" sz="3600" b="1" dirty="0">
                <a:cs typeface="+mn-ea"/>
                <a:sym typeface="+mn-lt"/>
              </a:rPr>
              <a:t>wave</a:t>
            </a:r>
            <a:r>
              <a:rPr lang="zh-CN" altLang="en-US" sz="3600" b="1" dirty="0">
                <a:cs typeface="+mn-ea"/>
                <a:sym typeface="+mn-lt"/>
              </a:rPr>
              <a:t> </a:t>
            </a:r>
            <a:r>
              <a:rPr lang="en-US" altLang="zh-CN" sz="3600" b="1" dirty="0">
                <a:cs typeface="+mn-ea"/>
                <a:sym typeface="+mn-lt"/>
              </a:rPr>
              <a:t>decomposition</a:t>
            </a:r>
            <a:endParaRPr lang="zh-CN" altLang="en-US" sz="36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9439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>
            <a:extLst>
              <a:ext uri="{FF2B5EF4-FFF2-40B4-BE49-F238E27FC236}">
                <a16:creationId xmlns:a16="http://schemas.microsoft.com/office/drawing/2014/main" id="{5A05EBF1-B576-42E0-A75C-FB5113822D09}"/>
              </a:ext>
            </a:extLst>
          </p:cNvPr>
          <p:cNvGrpSpPr/>
          <p:nvPr/>
        </p:nvGrpSpPr>
        <p:grpSpPr>
          <a:xfrm>
            <a:off x="3265768" y="2636988"/>
            <a:ext cx="8677071" cy="2212730"/>
            <a:chOff x="2723901" y="3927311"/>
            <a:chExt cx="8677071" cy="2212730"/>
          </a:xfrm>
          <a:effectLst/>
        </p:grpSpPr>
        <p:pic>
          <p:nvPicPr>
            <p:cNvPr id="56" name="图片 55">
              <a:extLst>
                <a:ext uri="{FF2B5EF4-FFF2-40B4-BE49-F238E27FC236}">
                  <a16:creationId xmlns:a16="http://schemas.microsoft.com/office/drawing/2014/main" id="{D1AAC267-48E2-4BE8-B427-590589932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30" t="17472" r="1986" b="9677"/>
            <a:stretch/>
          </p:blipFill>
          <p:spPr>
            <a:xfrm>
              <a:off x="2723901" y="3927311"/>
              <a:ext cx="8677071" cy="129830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57" name="图片 56">
              <a:extLst>
                <a:ext uri="{FF2B5EF4-FFF2-40B4-BE49-F238E27FC236}">
                  <a16:creationId xmlns:a16="http://schemas.microsoft.com/office/drawing/2014/main" id="{15008704-48B8-452F-A639-38C428B0C0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1856" t="-30895" r="3857" b="-21863"/>
            <a:stretch/>
          </p:blipFill>
          <p:spPr>
            <a:xfrm>
              <a:off x="3444122" y="5444387"/>
              <a:ext cx="6899562" cy="69565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08FC9032-E1CB-4741-8563-93F46F7C93D7}"/>
              </a:ext>
            </a:extLst>
          </p:cNvPr>
          <p:cNvGrpSpPr/>
          <p:nvPr/>
        </p:nvGrpSpPr>
        <p:grpSpPr>
          <a:xfrm>
            <a:off x="441547" y="5068487"/>
            <a:ext cx="11308906" cy="1154037"/>
            <a:chOff x="428724" y="5461349"/>
            <a:chExt cx="11308906" cy="1154037"/>
          </a:xfrm>
        </p:grpSpPr>
        <p:sp>
          <p:nvSpPr>
            <p:cNvPr id="49" name="标题 1">
              <a:extLst>
                <a:ext uri="{FF2B5EF4-FFF2-40B4-BE49-F238E27FC236}">
                  <a16:creationId xmlns:a16="http://schemas.microsoft.com/office/drawing/2014/main" id="{B724CC69-26A0-46DE-B63C-9791407C773C}"/>
                </a:ext>
              </a:extLst>
            </p:cNvPr>
            <p:cNvSpPr txBox="1">
              <a:spLocks/>
            </p:cNvSpPr>
            <p:nvPr/>
          </p:nvSpPr>
          <p:spPr>
            <a:xfrm>
              <a:off x="428724" y="5461349"/>
              <a:ext cx="2953768" cy="11540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CN" sz="2200" b="1" dirty="0">
                  <a:latin typeface="+mn-lt"/>
                  <a:ea typeface="+mn-ea"/>
                  <a:cs typeface="+mn-ea"/>
                  <a:sym typeface="+mn-lt"/>
                </a:rPr>
                <a:t>Search for the pole </a:t>
              </a:r>
              <a:endParaRPr lang="zh-CN" altLang="en-US" sz="22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箭头: 右 49">
              <a:extLst>
                <a:ext uri="{FF2B5EF4-FFF2-40B4-BE49-F238E27FC236}">
                  <a16:creationId xmlns:a16="http://schemas.microsoft.com/office/drawing/2014/main" id="{7B4F2BB2-5B44-472A-A0B1-B79EB42D46BB}"/>
                </a:ext>
              </a:extLst>
            </p:cNvPr>
            <p:cNvSpPr/>
            <p:nvPr/>
          </p:nvSpPr>
          <p:spPr>
            <a:xfrm>
              <a:off x="3687176" y="5922955"/>
              <a:ext cx="571980" cy="313854"/>
            </a:xfrm>
            <a:prstGeom prst="rightArrow">
              <a:avLst>
                <a:gd name="adj1" fmla="val 50000"/>
                <a:gd name="adj2" fmla="val 6023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3CACCDD2-92D4-4546-A694-C32E48194267}"/>
                </a:ext>
              </a:extLst>
            </p:cNvPr>
            <p:cNvGrpSpPr/>
            <p:nvPr/>
          </p:nvGrpSpPr>
          <p:grpSpPr>
            <a:xfrm>
              <a:off x="3925875" y="5818274"/>
              <a:ext cx="7811755" cy="548849"/>
              <a:chOff x="3925875" y="5818274"/>
              <a:chExt cx="7811755" cy="548849"/>
            </a:xfrm>
          </p:grpSpPr>
          <p:grpSp>
            <p:nvGrpSpPr>
              <p:cNvPr id="51" name="组合 50">
                <a:extLst>
                  <a:ext uri="{FF2B5EF4-FFF2-40B4-BE49-F238E27FC236}">
                    <a16:creationId xmlns:a16="http://schemas.microsoft.com/office/drawing/2014/main" id="{C87708DC-BB40-45B1-AB00-284B5B5AF78B}"/>
                  </a:ext>
                </a:extLst>
              </p:cNvPr>
              <p:cNvGrpSpPr/>
              <p:nvPr/>
            </p:nvGrpSpPr>
            <p:grpSpPr>
              <a:xfrm>
                <a:off x="3925875" y="5818274"/>
                <a:ext cx="7811755" cy="548849"/>
                <a:chOff x="2770346" y="2523667"/>
                <a:chExt cx="3905570" cy="49188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矩形 51">
                      <a:extLst>
                        <a:ext uri="{FF2B5EF4-FFF2-40B4-BE49-F238E27FC236}">
                          <a16:creationId xmlns:a16="http://schemas.microsoft.com/office/drawing/2014/main" id="{28C05E27-74BA-4AF6-A058-1D2BA6FC4F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70346" y="2546635"/>
                      <a:ext cx="2280674" cy="46891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𝑀</m:t>
                            </m:r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altLang="zh-CN" sz="2800" i="1" dirty="0">
                                    <a:latin typeface="Cambria Math" panose="02040503050406030204" pitchFamily="18" charset="0"/>
                                    <a:cs typeface="+mn-ea"/>
                                    <a:sym typeface="+mn-lt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i="1" dirty="0">
                                    <a:latin typeface="Cambria Math" panose="02040503050406030204" pitchFamily="18" charset="0"/>
                                    <a:cs typeface="+mn-ea"/>
                                    <a:sym typeface="+mn-lt"/>
                                  </a:rPr>
                                  <m:t>(1−</m:t>
                                </m:r>
                                <m:r>
                                  <a:rPr lang="en-US" altLang="zh-CN" sz="2800" i="1" dirty="0">
                                    <a:latin typeface="Cambria Math" panose="02040503050406030204" pitchFamily="18" charset="0"/>
                                    <a:cs typeface="+mn-ea"/>
                                    <a:sym typeface="+mn-lt"/>
                                  </a:rPr>
                                  <m:t>𝑉𝐺</m:t>
                                </m:r>
                                <m:r>
                                  <a:rPr lang="en-US" altLang="zh-CN" sz="2800" i="1" dirty="0">
                                    <a:latin typeface="Cambria Math" panose="02040503050406030204" pitchFamily="18" charset="0"/>
                                    <a:cs typeface="+mn-ea"/>
                                    <a:sym typeface="+mn-lt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sz="2800" i="1" dirty="0">
                                    <a:latin typeface="Cambria Math" panose="02040503050406030204" pitchFamily="18" charset="0"/>
                                    <a:cs typeface="+mn-ea"/>
                                    <a:sym typeface="+mn-lt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𝑉</m:t>
                            </m:r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 </m:t>
                            </m:r>
                          </m:oMath>
                        </m:oMathPara>
                      </a14:m>
                      <a:endParaRPr lang="zh-CN" altLang="en-US" sz="2800" dirty="0">
                        <a:cs typeface="+mn-ea"/>
                        <a:sym typeface="+mn-lt"/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矩形 51">
                      <a:extLst>
                        <a:ext uri="{FF2B5EF4-FFF2-40B4-BE49-F238E27FC236}">
                          <a16:creationId xmlns:a16="http://schemas.microsoft.com/office/drawing/2014/main" id="{28C05E27-74BA-4AF6-A058-1D2BA6FC4F0F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70346" y="2546635"/>
                      <a:ext cx="2280674" cy="46891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2142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矩形 52">
                      <a:extLst>
                        <a:ext uri="{FF2B5EF4-FFF2-40B4-BE49-F238E27FC236}">
                          <a16:creationId xmlns:a16="http://schemas.microsoft.com/office/drawing/2014/main" id="{5E6375C7-1FD5-4F61-864D-53C88D9F42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99454" y="2523667"/>
                      <a:ext cx="1876462" cy="46891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2800" i="1" dirty="0">
                                    <a:latin typeface="Cambria Math" panose="02040503050406030204" pitchFamily="18" charset="0"/>
                                    <a:cs typeface="+mn-ea"/>
                                    <a:sym typeface="+mn-lt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i="1" dirty="0">
                                    <a:latin typeface="Cambria Math" panose="02040503050406030204" pitchFamily="18" charset="0"/>
                                    <a:cs typeface="+mn-ea"/>
                                    <a:sym typeface="+mn-lt"/>
                                  </a:rPr>
                                  <m:t>1−</m:t>
                                </m:r>
                                <m:r>
                                  <a:rPr lang="en-US" altLang="zh-CN" sz="2800" i="1" dirty="0">
                                    <a:latin typeface="Cambria Math" panose="02040503050406030204" pitchFamily="18" charset="0"/>
                                    <a:cs typeface="+mn-ea"/>
                                    <a:sym typeface="+mn-lt"/>
                                  </a:rPr>
                                  <m:t>𝑉𝐺</m:t>
                                </m:r>
                              </m:e>
                            </m:d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=0</m:t>
                            </m:r>
                          </m:oMath>
                        </m:oMathPara>
                      </a14:m>
                      <a:endParaRPr lang="zh-CN" altLang="en-US" sz="2400" dirty="0">
                        <a:cs typeface="+mn-ea"/>
                        <a:sym typeface="+mn-lt"/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矩形 52">
                      <a:extLst>
                        <a:ext uri="{FF2B5EF4-FFF2-40B4-BE49-F238E27FC236}">
                          <a16:creationId xmlns:a16="http://schemas.microsoft.com/office/drawing/2014/main" id="{5E6375C7-1FD5-4F61-864D-53C88D9F425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99454" y="2523667"/>
                      <a:ext cx="1876462" cy="46891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63" name="箭头: 右 62">
                <a:extLst>
                  <a:ext uri="{FF2B5EF4-FFF2-40B4-BE49-F238E27FC236}">
                    <a16:creationId xmlns:a16="http://schemas.microsoft.com/office/drawing/2014/main" id="{A3A19402-6492-455D-B480-13A46642A81A}"/>
                  </a:ext>
                </a:extLst>
              </p:cNvPr>
              <p:cNvSpPr/>
              <p:nvPr/>
            </p:nvSpPr>
            <p:spPr>
              <a:xfrm>
                <a:off x="7915602" y="5948583"/>
                <a:ext cx="571980" cy="313854"/>
              </a:xfrm>
              <a:prstGeom prst="rightArrow">
                <a:avLst>
                  <a:gd name="adj1" fmla="val 50000"/>
                  <a:gd name="adj2" fmla="val 6023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F2970131-7F95-4445-8583-90DD1C620F1C}"/>
              </a:ext>
            </a:extLst>
          </p:cNvPr>
          <p:cNvSpPr txBox="1"/>
          <p:nvPr/>
        </p:nvSpPr>
        <p:spPr>
          <a:xfrm>
            <a:off x="194733" y="2"/>
            <a:ext cx="7889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>
                <a:cs typeface="+mn-ea"/>
                <a:sym typeface="+mn-lt"/>
              </a:rPr>
              <a:t>Transformation to matrix equation</a:t>
            </a: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642FB245-752D-43E0-A0AE-5CFAAF6DFCD8}"/>
              </a:ext>
            </a:extLst>
          </p:cNvPr>
          <p:cNvCxnSpPr>
            <a:cxnSpLocks/>
          </p:cNvCxnSpPr>
          <p:nvPr/>
        </p:nvCxnSpPr>
        <p:spPr>
          <a:xfrm>
            <a:off x="0" y="646331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B5D00BAB-BEB7-4C7E-8CE8-3E169029AC47}"/>
              </a:ext>
            </a:extLst>
          </p:cNvPr>
          <p:cNvGrpSpPr/>
          <p:nvPr/>
        </p:nvGrpSpPr>
        <p:grpSpPr>
          <a:xfrm>
            <a:off x="441547" y="1061050"/>
            <a:ext cx="11501292" cy="1345281"/>
            <a:chOff x="533176" y="2410501"/>
            <a:chExt cx="11501292" cy="1345281"/>
          </a:xfrm>
        </p:grpSpPr>
        <p:sp>
          <p:nvSpPr>
            <p:cNvPr id="24" name="标题 1">
              <a:extLst>
                <a:ext uri="{FF2B5EF4-FFF2-40B4-BE49-F238E27FC236}">
                  <a16:creationId xmlns:a16="http://schemas.microsoft.com/office/drawing/2014/main" id="{CBEB9D3C-8C29-4CDF-9EBF-043DFAD69EA7}"/>
                </a:ext>
              </a:extLst>
            </p:cNvPr>
            <p:cNvSpPr txBox="1">
              <a:spLocks/>
            </p:cNvSpPr>
            <p:nvPr/>
          </p:nvSpPr>
          <p:spPr>
            <a:xfrm>
              <a:off x="533176" y="2410501"/>
              <a:ext cx="3016605" cy="134528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ts val="2400"/>
                </a:lnSpc>
              </a:pPr>
              <a:endParaRPr lang="en-US" altLang="zh-CN" sz="2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lnSpc>
                  <a:spcPts val="2400"/>
                </a:lnSpc>
              </a:pPr>
              <a:r>
                <a:rPr lang="en-US" altLang="zh-CN" sz="23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Transformed as a </a:t>
              </a:r>
            </a:p>
            <a:p>
              <a:pPr algn="ctr">
                <a:lnSpc>
                  <a:spcPts val="2400"/>
                </a:lnSpc>
              </a:pPr>
              <a:r>
                <a:rPr lang="en-US" altLang="zh-CN" sz="23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matrix equation by </a:t>
              </a:r>
            </a:p>
            <a:p>
              <a:pPr algn="ctr">
                <a:lnSpc>
                  <a:spcPts val="2400"/>
                </a:lnSpc>
              </a:pPr>
              <a:r>
                <a:rPr lang="en-US" altLang="zh-CN" sz="23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G</a:t>
              </a:r>
              <a:r>
                <a:rPr lang="en-US" altLang="zh-CN" sz="2300" b="1" dirty="0">
                  <a:latin typeface="+mn-lt"/>
                  <a:ea typeface="+mn-ea"/>
                  <a:cs typeface="+mn-ea"/>
                  <a:sym typeface="+mn-lt"/>
                </a:rPr>
                <a:t>auss discretization</a:t>
              </a:r>
              <a:endParaRPr lang="zh-CN" altLang="en-US" sz="2300" b="1" dirty="0"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lnSpc>
                  <a:spcPts val="2400"/>
                </a:lnSpc>
              </a:pPr>
              <a:endParaRPr lang="zh-CN" altLang="en-US" sz="24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A0C04FAC-1BBD-44FB-9BD8-21692D4B8A20}"/>
                </a:ext>
              </a:extLst>
            </p:cNvPr>
            <p:cNvGrpSpPr/>
            <p:nvPr/>
          </p:nvGrpSpPr>
          <p:grpSpPr>
            <a:xfrm>
              <a:off x="3927386" y="2434238"/>
              <a:ext cx="8107082" cy="1113747"/>
              <a:chOff x="2986855" y="2348638"/>
              <a:chExt cx="9457791" cy="1264412"/>
            </a:xfrm>
          </p:grpSpPr>
          <p:sp>
            <p:nvSpPr>
              <p:cNvPr id="25" name="箭头: 右 24">
                <a:extLst>
                  <a:ext uri="{FF2B5EF4-FFF2-40B4-BE49-F238E27FC236}">
                    <a16:creationId xmlns:a16="http://schemas.microsoft.com/office/drawing/2014/main" id="{14C7E1A8-C8F2-439A-8B79-128EA49F00E9}"/>
                  </a:ext>
                </a:extLst>
              </p:cNvPr>
              <p:cNvSpPr/>
              <p:nvPr/>
            </p:nvSpPr>
            <p:spPr>
              <a:xfrm>
                <a:off x="2986855" y="2657366"/>
                <a:ext cx="667277" cy="44044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EE713D31-6015-47A1-9470-F4697BA680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4933"/>
              <a:stretch/>
            </p:blipFill>
            <p:spPr>
              <a:xfrm>
                <a:off x="4094648" y="2348638"/>
                <a:ext cx="8349998" cy="1264412"/>
              </a:xfrm>
              <a:prstGeom prst="rect">
                <a:avLst/>
              </a:prstGeom>
              <a:ln>
                <a:noFill/>
              </a:ln>
              <a:effectLst>
                <a:outerShdw sx="1000" sy="1000" algn="tl" rotWithShape="0">
                  <a:srgbClr val="000000"/>
                </a:out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3979878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91AFB09-B37D-B143-BDE3-6D5126B86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60" y="806749"/>
            <a:ext cx="5527040" cy="5902935"/>
          </a:xfrm>
          <a:prstGeom prst="rect">
            <a:avLst/>
          </a:prstGeom>
        </p:spPr>
      </p:pic>
      <p:cxnSp>
        <p:nvCxnSpPr>
          <p:cNvPr id="7" name="直接连接符 15">
            <a:extLst>
              <a:ext uri="{FF2B5EF4-FFF2-40B4-BE49-F238E27FC236}">
                <a16:creationId xmlns:a16="http://schemas.microsoft.com/office/drawing/2014/main" id="{B1C49FDC-FCA6-B948-8BDD-9BA4385A9263}"/>
              </a:ext>
            </a:extLst>
          </p:cNvPr>
          <p:cNvCxnSpPr>
            <a:cxnSpLocks/>
          </p:cNvCxnSpPr>
          <p:nvPr/>
        </p:nvCxnSpPr>
        <p:spPr>
          <a:xfrm>
            <a:off x="0" y="594378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40180216-64BD-3E53-7036-CDB9DB4970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14" b="-1"/>
          <a:stretch/>
        </p:blipFill>
        <p:spPr>
          <a:xfrm>
            <a:off x="5983507" y="1728216"/>
            <a:ext cx="6080477" cy="3881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2594F7E-68EA-B203-6D9D-56327AADAFD7}"/>
                  </a:ext>
                </a:extLst>
              </p:cNvPr>
              <p:cNvSpPr txBox="1"/>
              <p:nvPr/>
            </p:nvSpPr>
            <p:spPr>
              <a:xfrm>
                <a:off x="568960" y="47911"/>
                <a:ext cx="363254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" altLang="zh-CN" sz="2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" altLang="zh-CN" sz="2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(3960)</m:t>
                      </m:r>
                      <m:r>
                        <a:rPr lang="en-US" altLang="zh-CN" sz="2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sz="2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" altLang="zh-CN" sz="2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altLang="zh-CN" sz="2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sz="2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" altLang="zh-CN" sz="2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 (3930) 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2594F7E-68EA-B203-6D9D-56327AADA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60" y="47911"/>
                <a:ext cx="3632544" cy="523220"/>
              </a:xfrm>
              <a:prstGeom prst="rect">
                <a:avLst/>
              </a:prstGeom>
              <a:blipFill>
                <a:blip r:embed="rId5"/>
                <a:stretch>
                  <a:fillRect r="-1394" b="-186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圆角矩形 4">
            <a:extLst>
              <a:ext uri="{FF2B5EF4-FFF2-40B4-BE49-F238E27FC236}">
                <a16:creationId xmlns:a16="http://schemas.microsoft.com/office/drawing/2014/main" id="{464B003D-AF52-51F7-1F6E-5E83DCFCDE57}"/>
              </a:ext>
            </a:extLst>
          </p:cNvPr>
          <p:cNvSpPr/>
          <p:nvPr/>
        </p:nvSpPr>
        <p:spPr>
          <a:xfrm>
            <a:off x="7919499" y="1804946"/>
            <a:ext cx="1272209" cy="162405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4D407AC-9A04-744D-AA01-34E6874F769F}"/>
              </a:ext>
            </a:extLst>
          </p:cNvPr>
          <p:cNvSpPr txBox="1"/>
          <p:nvPr/>
        </p:nvSpPr>
        <p:spPr>
          <a:xfrm>
            <a:off x="7025498" y="6521882"/>
            <a:ext cx="6113720" cy="336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" altLang="zh-CN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Zuo-Ming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Ding,</a:t>
            </a:r>
            <a:r>
              <a:rPr lang="en" altLang="zh-CN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Han-Yu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Jiang,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" altLang="zh-CN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Dan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Song,</a:t>
            </a:r>
            <a:r>
              <a:rPr lang="en" altLang="zh-CN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Jun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He</a:t>
            </a:r>
            <a:r>
              <a:rPr lang="en" altLang="zh-CN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" altLang="zh-CN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Eur.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" altLang="zh-CN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Phys.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" altLang="zh-CN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J.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" altLang="zh-CN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C 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81 (2021)732</a:t>
            </a:r>
          </a:p>
        </p:txBody>
      </p:sp>
    </p:spTree>
    <p:extLst>
      <p:ext uri="{BB962C8B-B14F-4D97-AF65-F5344CB8AC3E}">
        <p14:creationId xmlns:p14="http://schemas.microsoft.com/office/powerpoint/2010/main" val="2201637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EBCEBB7-F8F0-9ABA-BB01-560DE52FB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72" y="1033254"/>
            <a:ext cx="6151490" cy="5230368"/>
          </a:xfrm>
          <a:prstGeom prst="rect">
            <a:avLst/>
          </a:prstGeom>
        </p:spPr>
      </p:pic>
      <p:cxnSp>
        <p:nvCxnSpPr>
          <p:cNvPr id="2" name="直接连接符 15">
            <a:extLst>
              <a:ext uri="{FF2B5EF4-FFF2-40B4-BE49-F238E27FC236}">
                <a16:creationId xmlns:a16="http://schemas.microsoft.com/office/drawing/2014/main" id="{7BD3DE96-1549-164A-2719-27C2C8F79E64}"/>
              </a:ext>
            </a:extLst>
          </p:cNvPr>
          <p:cNvCxnSpPr>
            <a:cxnSpLocks/>
          </p:cNvCxnSpPr>
          <p:nvPr/>
        </p:nvCxnSpPr>
        <p:spPr>
          <a:xfrm>
            <a:off x="0" y="594378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6F6660B-3DE6-8185-A565-F84A055D7B48}"/>
                  </a:ext>
                </a:extLst>
              </p:cNvPr>
              <p:cNvSpPr txBox="1"/>
              <p:nvPr/>
            </p:nvSpPr>
            <p:spPr>
              <a:xfrm>
                <a:off x="755681" y="33568"/>
                <a:ext cx="126698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" altLang="zh-CN" sz="2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" altLang="zh-CN" sz="2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(2900) 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6F6660B-3DE6-8185-A565-F84A055D7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81" y="33568"/>
                <a:ext cx="1266986" cy="523220"/>
              </a:xfrm>
              <a:prstGeom prst="rect">
                <a:avLst/>
              </a:prstGeom>
              <a:blipFill>
                <a:blip r:embed="rId3"/>
                <a:stretch>
                  <a:fillRect l="-1980" r="-42574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042B3D01-5D29-61DA-4D28-5C5FB6D8D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052" y="1199825"/>
            <a:ext cx="5386948" cy="489722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338D498-2B77-DF48-97B9-7254E162F5EA}"/>
              </a:ext>
            </a:extLst>
          </p:cNvPr>
          <p:cNvSpPr txBox="1"/>
          <p:nvPr/>
        </p:nvSpPr>
        <p:spPr>
          <a:xfrm>
            <a:off x="7387964" y="6521882"/>
            <a:ext cx="6113720" cy="336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" altLang="zh-CN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S. Y. Kong, J. T. Zhu, D. Song and J. He, Phys. Rev. D 104 (2021) 094012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488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EE9ABC6-BA15-AAA3-BA3E-2FDFC5C642E8}"/>
                  </a:ext>
                </a:extLst>
              </p:cNvPr>
              <p:cNvSpPr txBox="1"/>
              <p:nvPr/>
            </p:nvSpPr>
            <p:spPr>
              <a:xfrm>
                <a:off x="1856232" y="2834478"/>
                <a:ext cx="7767828" cy="5945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Analysis</m:t>
                      </m:r>
                      <m:r>
                        <a:rPr lang="zh-CN" altLang="en-US" sz="28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8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based</m:t>
                      </m:r>
                      <m:r>
                        <a:rPr lang="zh-CN" altLang="en-US" sz="28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8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on</m:t>
                      </m:r>
                      <m:r>
                        <a:rPr lang="zh-CN" altLang="en-US" sz="28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" altLang="zh-CN" sz="2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" altLang="zh-CN" sz="2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" altLang="zh-CN" sz="2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" altLang="zh-CN" sz="2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 </m:t>
                      </m:r>
                      <m:sSubSup>
                        <m:sSubSupPr>
                          <m:ctrlPr>
                            <a:rPr lang="en" altLang="zh-CN" sz="2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" altLang="zh-CN" sz="2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d>
                            <m:dPr>
                              <m:ctrlPr>
                                <a:rPr lang="en" altLang="zh-CN" sz="2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" altLang="zh-CN" sz="2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b>
                        <m:sup>
                          <m:r>
                            <a:rPr lang="en" altLang="zh-CN" sz="2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sSubSup>
                        <m:sSubSupPr>
                          <m:ctrlPr>
                            <a:rPr lang="en" altLang="zh-CN" sz="2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" altLang="zh-CN" sz="2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d>
                            <m:dPr>
                              <m:ctrlPr>
                                <a:rPr lang="en" altLang="zh-CN" sz="2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" altLang="zh-CN" sz="2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b>
                        <m:sup>
                          <m:r>
                            <a:rPr lang="en" altLang="zh-CN" sz="2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sSup>
                        <m:sSupPr>
                          <m:ctrlPr>
                            <a:rPr lang="en" altLang="zh-CN" sz="2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" altLang="zh-CN" sz="2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" altLang="zh-CN" sz="2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zh-CN" altLang="en-US" sz="2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8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data</m:t>
                      </m:r>
                      <m:r>
                        <a:rPr lang="en" altLang="zh-CN" sz="28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en-US" altLang="zh-CN" sz="28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EE9ABC6-BA15-AAA3-BA3E-2FDFC5C64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232" y="2834478"/>
                <a:ext cx="7767828" cy="594522"/>
              </a:xfrm>
              <a:prstGeom prst="rect">
                <a:avLst/>
              </a:prstGeom>
              <a:blipFill>
                <a:blip r:embed="rId2"/>
                <a:stretch>
                  <a:fillRect b="-104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5029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>
            <a:extLst>
              <a:ext uri="{FF2B5EF4-FFF2-40B4-BE49-F238E27FC236}">
                <a16:creationId xmlns:a16="http://schemas.microsoft.com/office/drawing/2014/main" id="{A5B710E9-2583-135D-D38E-67DCD1935075}"/>
              </a:ext>
            </a:extLst>
          </p:cNvPr>
          <p:cNvSpPr/>
          <p:nvPr/>
        </p:nvSpPr>
        <p:spPr>
          <a:xfrm>
            <a:off x="882993" y="1751661"/>
            <a:ext cx="10197884" cy="2892147"/>
          </a:xfrm>
          <a:prstGeom prst="round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306B44C-FAB6-8966-D2A8-4A7B0269C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992" y="1986692"/>
            <a:ext cx="4627709" cy="211118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23B41F9-2393-50AF-9A28-1B49A6D7E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013" y="2047261"/>
            <a:ext cx="4338828" cy="1793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90330118-4EBF-A63C-4532-C92081FB534A}"/>
                  </a:ext>
                </a:extLst>
              </p:cNvPr>
              <p:cNvSpPr/>
              <p:nvPr/>
            </p:nvSpPr>
            <p:spPr>
              <a:xfrm>
                <a:off x="3736881" y="1005571"/>
                <a:ext cx="4561707" cy="53296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dirty="0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𝑇</m:t>
                      </m:r>
                      <m:r>
                        <a:rPr lang="en-US" altLang="zh-CN" sz="2800" b="0" i="1" dirty="0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=</m:t>
                      </m:r>
                      <m:sSup>
                        <m:sSupPr>
                          <m:ctrlPr>
                            <a:rPr lang="en-US" altLang="zh-CN" sz="2800" i="1" dirty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en-US" altLang="zh-CN" sz="2800" b="0" i="1" dirty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(1−</m:t>
                          </m:r>
                          <m:r>
                            <a:rPr lang="en-US" altLang="zh-CN" sz="2800" b="0" i="1" dirty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𝑉𝐺</m:t>
                          </m:r>
                          <m:r>
                            <a:rPr lang="en-US" altLang="zh-CN" sz="2800" b="0" i="1" dirty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)</m:t>
                          </m:r>
                        </m:e>
                        <m:sup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−1</m:t>
                          </m:r>
                        </m:sup>
                      </m:sSup>
                      <m:r>
                        <a:rPr lang="en-US" altLang="zh-CN" sz="2800" b="0" i="1" dirty="0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𝑉</m:t>
                      </m:r>
                      <m:r>
                        <a:rPr lang="en-US" altLang="zh-CN" sz="2800" b="0" i="1" dirty="0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 </m:t>
                      </m:r>
                    </m:oMath>
                  </m:oMathPara>
                </a14:m>
                <a:endParaRPr lang="zh-CN" altLang="en-US" sz="2800" dirty="0"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90330118-4EBF-A63C-4532-C92081FB53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881" y="1005571"/>
                <a:ext cx="4561707" cy="532966"/>
              </a:xfrm>
              <a:prstGeom prst="rect">
                <a:avLst/>
              </a:prstGeom>
              <a:blipFill>
                <a:blip r:embed="rId4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7D7909EE-9EE4-192A-CBDF-E0E68857F868}"/>
                  </a:ext>
                </a:extLst>
              </p:cNvPr>
              <p:cNvSpPr/>
              <p:nvPr/>
            </p:nvSpPr>
            <p:spPr>
              <a:xfrm>
                <a:off x="3977114" y="4097873"/>
                <a:ext cx="4561707" cy="532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dirty="0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𝑀</m:t>
                      </m:r>
                      <m:r>
                        <a:rPr lang="en-US" altLang="zh-CN" sz="2800" b="0" i="1" dirty="0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=</m:t>
                      </m:r>
                      <m:r>
                        <a:rPr lang="en-US" altLang="zh-CN" sz="2800" b="0" i="1" dirty="0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𝑇𝐺𝐴</m:t>
                      </m:r>
                    </m:oMath>
                  </m:oMathPara>
                </a14:m>
                <a:endParaRPr lang="zh-CN" altLang="en-US" sz="2800" dirty="0"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7D7909EE-9EE4-192A-CBDF-E0E68857F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114" y="4097873"/>
                <a:ext cx="4561707" cy="5329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28D48C0F-E3A1-82E4-D9C2-C483D1494335}"/>
                  </a:ext>
                </a:extLst>
              </p:cNvPr>
              <p:cNvSpPr/>
              <p:nvPr/>
            </p:nvSpPr>
            <p:spPr>
              <a:xfrm>
                <a:off x="788967" y="4792947"/>
                <a:ext cx="10674485" cy="130362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dirty="0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n-US" altLang="zh-CN" sz="2800" b="0" i="0" dirty="0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Γ</m:t>
                      </m:r>
                      <m:r>
                        <a:rPr lang="en-US" altLang="zh-CN" sz="2800" b="0" i="1" dirty="0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=</m:t>
                      </m:r>
                      <m:f>
                        <m:fPr>
                          <m:ctrlPr>
                            <a:rPr lang="en-US" altLang="zh-CN" sz="2800" b="0" i="1" dirty="0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800" b="0" i="1" dirty="0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800" b="0" i="1" dirty="0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b="0" i="1" dirty="0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2</m:t>
                                  </m:r>
                                  <m:r>
                                    <a:rPr lang="en-US" altLang="zh-CN" sz="2800" b="0" i="1" dirty="0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2800" b="0" i="1" dirty="0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CN" sz="2800" b="0" i="1" dirty="0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dirty="0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sz="2800" b="0" i="1" dirty="0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altLang="zh-CN" sz="2800" b="0" i="1" dirty="0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800" b="0" i="1" dirty="0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dPr>
                            <m:e>
                              <m:r>
                                <a:rPr lang="en-US" altLang="zh-CN" sz="2800" b="0" i="1" dirty="0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𝑀</m:t>
                              </m:r>
                            </m:e>
                          </m:d>
                        </m:e>
                        <m:sup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2</m:t>
                          </m:r>
                        </m:sup>
                      </m:sSup>
                      <m:r>
                        <a:rPr lang="en-US" altLang="zh-CN" sz="2800" b="0" i="1" dirty="0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n-US" altLang="zh-CN" sz="2800" b="0" i="0" dirty="0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Φ</m:t>
                      </m:r>
                      <m:r>
                        <a:rPr lang="zh-CN" altLang="en-US" sz="2800" b="0" i="0" dirty="0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      </m:t>
                      </m:r>
                      <m:sSub>
                        <m:sSubPr>
                          <m:ctrlPr>
                            <a:rPr lang="en-US" altLang="zh-CN" sz="2800" b="0" i="1" dirty="0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bPr>
                        <m:e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3</m:t>
                          </m:r>
                        </m:sub>
                      </m:sSub>
                      <m:r>
                        <a:rPr lang="en-US" altLang="zh-CN" sz="2800" b="0" i="0" dirty="0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=</m:t>
                      </m:r>
                      <m:sSup>
                        <m:sSupPr>
                          <m:ctrlPr>
                            <a:rPr lang="en-US" altLang="zh-CN" sz="2800" b="0" i="1" dirty="0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800" b="0" i="1" dirty="0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dPr>
                            <m:e>
                              <m:r>
                                <a:rPr lang="en-US" altLang="zh-CN" sz="2800" b="0" i="0" dirty="0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2</m:t>
                              </m:r>
                              <m:r>
                                <a:rPr lang="en-US" altLang="zh-CN" sz="2800" b="0" i="1" dirty="0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𝜋</m:t>
                              </m:r>
                            </m:e>
                          </m:d>
                        </m:e>
                        <m:sup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5</m:t>
                          </m:r>
                        </m:sup>
                      </m:sSup>
                      <m:r>
                        <a:rPr lang="en-US" altLang="zh-CN" sz="2800" b="0" i="1" dirty="0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n-US" altLang="zh-CN" sz="2800" b="0" i="0" dirty="0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Φ</m:t>
                      </m:r>
                      <m:r>
                        <a:rPr lang="en-US" altLang="zh-CN" sz="2800" b="0" i="1" dirty="0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altLang="zh-CN" sz="2800" b="0" i="1" dirty="0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naryPr>
                        <m:sub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𝑖</m:t>
                          </m:r>
                        </m:sub>
                        <m:sup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3</m:t>
                          </m:r>
                        </m:sup>
                        <m:e>
                          <m:f>
                            <m:fPr>
                              <m:ctrlPr>
                                <a:rPr lang="en-US" altLang="zh-CN" sz="2800" b="0" i="1" dirty="0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2800" b="0" i="1" dirty="0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b="0" i="1" dirty="0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CN" sz="2800" b="0" i="1" dirty="0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zh-CN" sz="2800" b="0" i="1" dirty="0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n-US" altLang="zh-CN" sz="2800" b="0" i="1" dirty="0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altLang="zh-CN" sz="2800" b="0" i="1" dirty="0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0" i="1" dirty="0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CN" sz="2800" b="0" i="1" dirty="0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en-US" altLang="zh-CN" sz="2800" b="0" i="1" dirty="0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dirty="0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altLang="zh-CN" sz="2800" b="0" i="1" dirty="0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(</m:t>
                          </m:r>
                          <m:nary>
                            <m:naryPr>
                              <m:chr m:val="∑"/>
                              <m:ctrlPr>
                                <a:rPr lang="en-US" altLang="zh-CN" sz="2800" b="0" i="1" dirty="0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naryPr>
                            <m:sub>
                              <m:r>
                                <a:rPr lang="en-US" altLang="zh-CN" sz="2800" b="0" i="1" dirty="0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sz="2800" b="0" i="1" dirty="0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3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800" b="0" i="1" dirty="0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0" i="1" dirty="0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800" b="0" i="1" dirty="0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−</m:t>
                          </m:r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𝑃</m:t>
                          </m:r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sz="2800" dirty="0"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28D48C0F-E3A1-82E4-D9C2-C483D14943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67" y="4792947"/>
                <a:ext cx="10674485" cy="1303627"/>
              </a:xfrm>
              <a:prstGeom prst="rect">
                <a:avLst/>
              </a:prstGeom>
              <a:blipFill>
                <a:blip r:embed="rId6"/>
                <a:stretch>
                  <a:fillRect t="-100962" b="-15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24E0F6D6-4FA6-507D-CEAB-B3F60CB56BD0}"/>
              </a:ext>
            </a:extLst>
          </p:cNvPr>
          <p:cNvSpPr txBox="1"/>
          <p:nvPr/>
        </p:nvSpPr>
        <p:spPr>
          <a:xfrm>
            <a:off x="6462396" y="6245712"/>
            <a:ext cx="27664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zh-CN" sz="1800" dirty="0">
                <a:solidFill>
                  <a:srgbClr val="111111"/>
                </a:solidFill>
                <a:effectLst/>
                <a:latin typeface="Times"/>
              </a:rPr>
              <a:t>GENEV code in FAWL </a:t>
            </a:r>
            <a:endParaRPr lang="en" altLang="zh-CN" dirty="0"/>
          </a:p>
        </p:txBody>
      </p:sp>
      <p:cxnSp>
        <p:nvCxnSpPr>
          <p:cNvPr id="9" name="直接连接符 15">
            <a:extLst>
              <a:ext uri="{FF2B5EF4-FFF2-40B4-BE49-F238E27FC236}">
                <a16:creationId xmlns:a16="http://schemas.microsoft.com/office/drawing/2014/main" id="{7006386B-C77F-D8BC-5A03-14473E1235F6}"/>
              </a:ext>
            </a:extLst>
          </p:cNvPr>
          <p:cNvCxnSpPr>
            <a:cxnSpLocks/>
          </p:cNvCxnSpPr>
          <p:nvPr/>
        </p:nvCxnSpPr>
        <p:spPr>
          <a:xfrm>
            <a:off x="-465360" y="594378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E01CF7BF-2B8B-3C17-E857-CBDB41EB6A0C}"/>
              </a:ext>
            </a:extLst>
          </p:cNvPr>
          <p:cNvSpPr txBox="1"/>
          <p:nvPr/>
        </p:nvSpPr>
        <p:spPr>
          <a:xfrm>
            <a:off x="286719" y="15145"/>
            <a:ext cx="3023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Cambria Math" panose="02040503050406030204" pitchFamily="18" charset="0"/>
              </a:rPr>
              <a:t>Three-body</a:t>
            </a:r>
            <a:r>
              <a:rPr lang="zh-CN" altLang="en-US" sz="2800" dirty="0">
                <a:solidFill>
                  <a:srgbClr val="000000"/>
                </a:solidFill>
                <a:latin typeface="Cambria Math" panose="02040503050406030204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mbria Math" panose="02040503050406030204" pitchFamily="18" charset="0"/>
              </a:rPr>
              <a:t>decay</a:t>
            </a:r>
            <a:endParaRPr lang="zh-CN" altLang="en-US" sz="2800" dirty="0">
              <a:solidFill>
                <a:srgbClr val="000000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079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B5CDBFE-FA1D-25E2-8FD9-82EE987A7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67" y="750503"/>
            <a:ext cx="5146521" cy="5850397"/>
          </a:xfrm>
          <a:prstGeom prst="rect">
            <a:avLst/>
          </a:prstGeom>
        </p:spPr>
      </p:pic>
      <p:cxnSp>
        <p:nvCxnSpPr>
          <p:cNvPr id="2" name="直接连接符 15">
            <a:extLst>
              <a:ext uri="{FF2B5EF4-FFF2-40B4-BE49-F238E27FC236}">
                <a16:creationId xmlns:a16="http://schemas.microsoft.com/office/drawing/2014/main" id="{E69B4155-FB25-00C0-6430-8CCDFAE60FD9}"/>
              </a:ext>
            </a:extLst>
          </p:cNvPr>
          <p:cNvCxnSpPr>
            <a:cxnSpLocks/>
          </p:cNvCxnSpPr>
          <p:nvPr/>
        </p:nvCxnSpPr>
        <p:spPr>
          <a:xfrm>
            <a:off x="0" y="594378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D55E811-BDEB-FE69-E808-8AC8D131C73E}"/>
                  </a:ext>
                </a:extLst>
              </p:cNvPr>
              <p:cNvSpPr txBox="1"/>
              <p:nvPr/>
            </p:nvSpPr>
            <p:spPr>
              <a:xfrm>
                <a:off x="285345" y="64817"/>
                <a:ext cx="1200393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bSup>
                      <m:sSubSup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zh-CN" alt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and</m:t>
                    </m:r>
                    <m:r>
                      <a:rPr lang="zh-CN" alt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zh-CN" alt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invariant</m:t>
                    </m:r>
                    <m:r>
                      <a:rPr lang="zh-CN" altLang="en-US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mass</m:t>
                    </m:r>
                    <m:r>
                      <a:rPr lang="zh-CN" altLang="en-US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spectra</m:t>
                    </m:r>
                    <m:r>
                      <a:rPr lang="zh-CN" altLang="en-US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only</m:t>
                    </m:r>
                    <m:r>
                      <a:rPr lang="zh-CN" altLang="en-US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with</m:t>
                    </m:r>
                    <m:r>
                      <a:rPr lang="zh-CN" altLang="en-US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bSup>
                      <m:sSubSupPr>
                        <m:ctrlP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2400" dirty="0"/>
                  <a:t>-</a:t>
                </a:r>
                <a:r>
                  <a:rPr lang="en-US" altLang="zh-CN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zh-CN" alt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rescattering</m:t>
                    </m:r>
                    <m:r>
                      <a:rPr lang="en-US" altLang="zh-CN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D55E811-BDEB-FE69-E808-8AC8D131C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45" y="64817"/>
                <a:ext cx="12003932" cy="461665"/>
              </a:xfrm>
              <a:prstGeom prst="rect">
                <a:avLst/>
              </a:prstGeom>
              <a:blipFill>
                <a:blip r:embed="rId3"/>
                <a:stretch>
                  <a:fillRect l="-106" t="-10811" b="-270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D51EB4F7-1A8C-6705-D557-0188557A6345}"/>
              </a:ext>
            </a:extLst>
          </p:cNvPr>
          <p:cNvSpPr txBox="1"/>
          <p:nvPr/>
        </p:nvSpPr>
        <p:spPr>
          <a:xfrm>
            <a:off x="5708073" y="1055904"/>
            <a:ext cx="57522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CN" sz="1800" dirty="0">
                <a:solidFill>
                  <a:srgbClr val="111111"/>
                </a:solidFill>
                <a:effectLst/>
                <a:latin typeface="Times"/>
              </a:rPr>
              <a:t>Two conjugate poles  located at 3933.6</a:t>
            </a:r>
            <a:r>
              <a:rPr lang="en" altLang="zh-CN" sz="1800" dirty="0">
                <a:solidFill>
                  <a:srgbClr val="111111"/>
                </a:solidFill>
                <a:effectLst/>
                <a:latin typeface="MTSYN"/>
              </a:rPr>
              <a:t>±</a:t>
            </a:r>
            <a:r>
              <a:rPr lang="en" altLang="zh-CN" sz="1800" dirty="0">
                <a:solidFill>
                  <a:srgbClr val="111111"/>
                </a:solidFill>
                <a:effectLst/>
                <a:latin typeface="Times"/>
              </a:rPr>
              <a:t>0.25</a:t>
            </a:r>
            <a:r>
              <a:rPr lang="en" altLang="zh-CN" sz="1800" i="1" dirty="0">
                <a:solidFill>
                  <a:srgbClr val="111111"/>
                </a:solidFill>
                <a:effectLst/>
                <a:latin typeface="Times"/>
              </a:rPr>
              <a:t>i </a:t>
            </a:r>
            <a:r>
              <a:rPr lang="en" altLang="zh-CN" sz="1800" dirty="0">
                <a:solidFill>
                  <a:srgbClr val="111111"/>
                </a:solidFill>
                <a:effectLst/>
                <a:latin typeface="Times"/>
              </a:rPr>
              <a:t>MeV</a:t>
            </a:r>
            <a:r>
              <a:rPr lang="en-US" altLang="zh-CN" sz="1800" dirty="0">
                <a:solidFill>
                  <a:srgbClr val="111111"/>
                </a:solidFill>
                <a:effectLst/>
                <a:latin typeface="Times"/>
              </a:rPr>
              <a:t>.</a:t>
            </a:r>
            <a:endParaRPr lang="en" altLang="zh-CN" sz="1800" dirty="0">
              <a:solidFill>
                <a:srgbClr val="111111"/>
              </a:solidFill>
              <a:effectLst/>
              <a:latin typeface="Time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02E5918-2F91-5CFF-252A-8D10A7A8D235}"/>
                  </a:ext>
                </a:extLst>
              </p:cNvPr>
              <p:cNvSpPr txBox="1"/>
              <p:nvPr/>
            </p:nvSpPr>
            <p:spPr>
              <a:xfrm>
                <a:off x="5674617" y="3070697"/>
                <a:ext cx="5926833" cy="8801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bSup>
                      <m:sSubSupPr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zh-CN" altLang="en-US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invraiant</m:t>
                    </m:r>
                    <m:r>
                      <a:rPr lang="zh-CN" altLang="en-US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mass</m:t>
                    </m:r>
                    <m:r>
                      <a:rPr lang="zh-CN" altLang="en-US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psectra</m:t>
                    </m:r>
                    <m:r>
                      <a:rPr lang="zh-CN" altLang="en-US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is</a:t>
                </a:r>
                <a:r>
                  <a:rPr lang="zh-CN" alt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well</a:t>
                </a:r>
                <a:r>
                  <a:rPr lang="zh-CN" alt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reproduced</a:t>
                </a:r>
                <a:r>
                  <a:rPr lang="zh-CN" alt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with</a:t>
                </a:r>
                <a:r>
                  <a:rPr lang="zh-CN" alt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bSup>
                      <m:sSubSupPr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molecular</a:t>
                </a:r>
                <a:r>
                  <a:rPr lang="zh-CN" alt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state,</a:t>
                </a:r>
                <a:r>
                  <a:rPr lang="zh-CN" alt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(3960)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,</a:t>
                </a:r>
                <a:r>
                  <a:rPr lang="zh-CN" alt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 </a:t>
                </a:r>
                <a:r>
                  <a:rPr lang="en-US" altLang="zh-CN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and</a:t>
                </a:r>
                <a:r>
                  <a:rPr lang="zh-CN" alt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(4140)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.</a:t>
                </a:r>
                <a:endParaRPr lang="zh-CN" altLang="en-US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02E5918-2F91-5CFF-252A-8D10A7A8D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617" y="3070697"/>
                <a:ext cx="5926833" cy="880113"/>
              </a:xfrm>
              <a:prstGeom prst="rect">
                <a:avLst/>
              </a:prstGeom>
              <a:blipFill>
                <a:blip r:embed="rId4"/>
                <a:stretch>
                  <a:fillRect l="-427" b="-98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E522A85-B774-DFE5-0D0C-251005AB9113}"/>
                  </a:ext>
                </a:extLst>
              </p:cNvPr>
              <p:cNvSpPr txBox="1"/>
              <p:nvPr/>
            </p:nvSpPr>
            <p:spPr>
              <a:xfrm>
                <a:off x="5650021" y="4467446"/>
                <a:ext cx="6344111" cy="18068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800" dirty="0">
                    <a:solidFill>
                      <a:srgbClr val="111111"/>
                    </a:solidFill>
                    <a:effectLst/>
                    <a:latin typeface="Times"/>
                  </a:rPr>
                  <a:t>Peak</a:t>
                </a:r>
                <a:r>
                  <a:rPr lang="zh-CN" altLang="en-US" sz="1800" dirty="0">
                    <a:solidFill>
                      <a:srgbClr val="111111"/>
                    </a:solidFill>
                    <a:effectLst/>
                    <a:latin typeface="Times"/>
                  </a:rPr>
                  <a:t> </a:t>
                </a:r>
                <a:r>
                  <a:rPr lang="en-US" altLang="zh-CN" sz="1800" dirty="0">
                    <a:solidFill>
                      <a:srgbClr val="111111"/>
                    </a:solidFill>
                    <a:effectLst/>
                    <a:latin typeface="Times"/>
                  </a:rPr>
                  <a:t>of</a:t>
                </a:r>
                <a:r>
                  <a:rPr lang="zh-CN" altLang="en-US" sz="1800" dirty="0">
                    <a:solidFill>
                      <a:srgbClr val="111111"/>
                    </a:solidFill>
                    <a:effectLst/>
                    <a:latin typeface="Times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bSup>
                      <m:sSubSupPr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state</a:t>
                </a:r>
                <a:r>
                  <a:rPr lang="zh-CN" altLang="en-US" sz="1800" dirty="0">
                    <a:solidFill>
                      <a:srgbClr val="111111"/>
                    </a:solidFill>
                    <a:effectLst/>
                    <a:latin typeface="Times"/>
                  </a:rPr>
                  <a:t> </a:t>
                </a:r>
                <a:r>
                  <a:rPr lang="en-US" altLang="zh-CN" sz="1800" dirty="0">
                    <a:solidFill>
                      <a:srgbClr val="111111"/>
                    </a:solidFill>
                    <a:effectLst/>
                    <a:latin typeface="Times"/>
                  </a:rPr>
                  <a:t>in</a:t>
                </a:r>
                <a14:m>
                  <m:oMath xmlns:m="http://schemas.openxmlformats.org/officeDocument/2006/math">
                    <m:r>
                      <a:rPr lang="zh-CN" altLang="en-US" sz="18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zh-CN" altLang="en-US" sz="1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" altLang="zh-CN" dirty="0">
                    <a:solidFill>
                      <a:srgbClr val="111111"/>
                    </a:solidFill>
                    <a:latin typeface="Times"/>
                  </a:rPr>
                  <a:t>invariant mass spectrum  </a:t>
                </a:r>
                <a:r>
                  <a:rPr lang="en-US" altLang="zh-CN" dirty="0">
                    <a:solidFill>
                      <a:srgbClr val="111111"/>
                    </a:solidFill>
                    <a:latin typeface="Times"/>
                  </a:rPr>
                  <a:t>n</a:t>
                </a:r>
                <a:r>
                  <a:rPr lang="en" altLang="zh-CN" sz="1800" dirty="0">
                    <a:solidFill>
                      <a:srgbClr val="111111"/>
                    </a:solidFill>
                    <a:effectLst/>
                    <a:latin typeface="Times"/>
                  </a:rPr>
                  <a:t>ear 3930 MeV is extremely narrow</a:t>
                </a:r>
                <a:r>
                  <a:rPr lang="en-US" altLang="zh-CN" sz="1800" dirty="0">
                    <a:solidFill>
                      <a:srgbClr val="111111"/>
                    </a:solidFill>
                    <a:effectLst/>
                    <a:latin typeface="Times"/>
                  </a:rPr>
                  <a:t>.</a:t>
                </a:r>
                <a:r>
                  <a:rPr lang="en" altLang="zh-CN" sz="1800" dirty="0">
                    <a:solidFill>
                      <a:srgbClr val="111111"/>
                    </a:solidFill>
                    <a:effectLst/>
                    <a:latin typeface="Times"/>
                  </a:rPr>
                  <a:t>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800" dirty="0">
                    <a:solidFill>
                      <a:srgbClr val="111111"/>
                    </a:solidFill>
                    <a:effectLst/>
                    <a:latin typeface="Times"/>
                  </a:rPr>
                  <a:t>Wider</a:t>
                </a:r>
                <a:r>
                  <a:rPr lang="en" altLang="zh-CN" sz="1800" dirty="0">
                    <a:solidFill>
                      <a:srgbClr val="111111"/>
                    </a:solidFill>
                    <a:effectLst/>
                    <a:latin typeface="Times"/>
                  </a:rPr>
                  <a:t> peak</a:t>
                </a:r>
                <a:r>
                  <a:rPr lang="zh-CN" altLang="en-US" sz="1800" dirty="0">
                    <a:solidFill>
                      <a:srgbClr val="111111"/>
                    </a:solidFill>
                    <a:effectLst/>
                    <a:latin typeface="Times"/>
                  </a:rPr>
                  <a:t> </a:t>
                </a:r>
                <a:r>
                  <a:rPr lang="en-US" altLang="zh-CN" sz="1800" dirty="0">
                    <a:solidFill>
                      <a:srgbClr val="111111"/>
                    </a:solidFill>
                    <a:effectLst/>
                    <a:latin typeface="Times"/>
                  </a:rPr>
                  <a:t>in</a:t>
                </a:r>
                <a:r>
                  <a:rPr lang="zh-CN" altLang="en-US" sz="1800" dirty="0">
                    <a:solidFill>
                      <a:srgbClr val="111111"/>
                    </a:solidFill>
                    <a:effectLst/>
                    <a:latin typeface="Times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dirty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dirty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dirty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dirty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dirty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zh-CN" altLang="en-US" b="0" i="0" dirty="0" smtClean="0">
                        <a:solidFill>
                          <a:srgbClr val="11111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" altLang="zh-CN">
                        <a:solidFill>
                          <a:srgbClr val="111111"/>
                        </a:solidFill>
                        <a:latin typeface="Times"/>
                      </a:rPr>
                      <m:t>invariant</m:t>
                    </m:r>
                    <m:r>
                      <m:rPr>
                        <m:nor/>
                      </m:rPr>
                      <a:rPr lang="en" altLang="zh-CN">
                        <a:solidFill>
                          <a:srgbClr val="111111"/>
                        </a:solidFill>
                        <a:latin typeface="Times"/>
                      </a:rPr>
                      <m:t> </m:t>
                    </m:r>
                    <m:r>
                      <m:rPr>
                        <m:nor/>
                      </m:rPr>
                      <a:rPr lang="en" altLang="zh-CN">
                        <a:solidFill>
                          <a:srgbClr val="111111"/>
                        </a:solidFill>
                        <a:latin typeface="Times"/>
                      </a:rPr>
                      <m:t>mass</m:t>
                    </m:r>
                    <m:r>
                      <m:rPr>
                        <m:nor/>
                      </m:rPr>
                      <a:rPr lang="en" altLang="zh-CN">
                        <a:solidFill>
                          <a:srgbClr val="111111"/>
                        </a:solidFill>
                        <a:latin typeface="Times"/>
                      </a:rPr>
                      <m:t> </m:t>
                    </m:r>
                    <m:r>
                      <m:rPr>
                        <m:nor/>
                      </m:rPr>
                      <a:rPr lang="en" altLang="zh-CN">
                        <a:solidFill>
                          <a:srgbClr val="111111"/>
                        </a:solidFill>
                        <a:latin typeface="Times"/>
                      </a:rPr>
                      <m:t>spectrum</m:t>
                    </m:r>
                    <m:r>
                      <m:rPr>
                        <m:nor/>
                      </m:rPr>
                      <a:rPr lang="en" altLang="zh-CN">
                        <a:solidFill>
                          <a:srgbClr val="111111"/>
                        </a:solidFill>
                        <a:latin typeface="Times"/>
                      </a:rPr>
                      <m:t>   </m:t>
                    </m:r>
                  </m:oMath>
                </a14:m>
                <a:endParaRPr lang="en-US" altLang="zh-CN" dirty="0">
                  <a:solidFill>
                    <a:srgbClr val="111111"/>
                  </a:solidFill>
                  <a:latin typeface="Times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800" b="0" dirty="0">
                    <a:solidFill>
                      <a:srgbClr val="111111"/>
                    </a:solidFill>
                    <a:effectLst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rgbClr val="111111"/>
                        </a:solidFill>
                        <a:effectLst/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CN" altLang="en-US" sz="1800" dirty="0">
                    <a:solidFill>
                      <a:srgbClr val="111111"/>
                    </a:solidFill>
                    <a:effectLst/>
                    <a:latin typeface="Times"/>
                  </a:rPr>
                  <a:t> </a:t>
                </a:r>
                <a:r>
                  <a:rPr lang="en" altLang="zh-CN" dirty="0">
                    <a:solidFill>
                      <a:srgbClr val="111111"/>
                    </a:solidFill>
                    <a:latin typeface="Times"/>
                  </a:rPr>
                  <a:t>peak</a:t>
                </a:r>
                <a:r>
                  <a:rPr lang="zh-CN" altLang="en-US" dirty="0">
                    <a:solidFill>
                      <a:srgbClr val="111111"/>
                    </a:solidFill>
                    <a:latin typeface="Times"/>
                  </a:rPr>
                  <a:t> </a:t>
                </a:r>
                <a:r>
                  <a:rPr lang="en-US" altLang="zh-CN" dirty="0">
                    <a:solidFill>
                      <a:srgbClr val="111111"/>
                    </a:solidFill>
                    <a:latin typeface="Times"/>
                  </a:rPr>
                  <a:t>in</a:t>
                </a:r>
                <a:r>
                  <a:rPr lang="zh-CN" altLang="en-US" dirty="0">
                    <a:solidFill>
                      <a:srgbClr val="111111"/>
                    </a:solidFill>
                    <a:latin typeface="Times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dirty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dirty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dirty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bSup>
                      <m:sSubSupPr>
                        <m:ctrlPr>
                          <a:rPr lang="en-US" altLang="zh-CN" i="1" dirty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dirty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dirty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dirty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m:rPr>
                        <m:nor/>
                      </m:rPr>
                      <a:rPr lang="zh-CN" altLang="en-US" b="0" i="0" dirty="0" smtClean="0">
                        <a:solidFill>
                          <a:srgbClr val="111111"/>
                        </a:solidFill>
                        <a:latin typeface="Times"/>
                      </a:rPr>
                      <m:t> </m:t>
                    </m:r>
                    <m:r>
                      <m:rPr>
                        <m:nor/>
                      </m:rPr>
                      <a:rPr lang="en" altLang="zh-CN">
                        <a:solidFill>
                          <a:srgbClr val="111111"/>
                        </a:solidFill>
                        <a:latin typeface="Times"/>
                      </a:rPr>
                      <m:t>invariant</m:t>
                    </m:r>
                    <m:r>
                      <m:rPr>
                        <m:nor/>
                      </m:rPr>
                      <a:rPr lang="en" altLang="zh-CN">
                        <a:solidFill>
                          <a:srgbClr val="111111"/>
                        </a:solidFill>
                        <a:latin typeface="Times"/>
                      </a:rPr>
                      <m:t> </m:t>
                    </m:r>
                    <m:r>
                      <m:rPr>
                        <m:nor/>
                      </m:rPr>
                      <a:rPr lang="en" altLang="zh-CN">
                        <a:solidFill>
                          <a:srgbClr val="111111"/>
                        </a:solidFill>
                        <a:latin typeface="Times"/>
                      </a:rPr>
                      <m:t>mass</m:t>
                    </m:r>
                    <m:r>
                      <m:rPr>
                        <m:nor/>
                      </m:rPr>
                      <a:rPr lang="en" altLang="zh-CN">
                        <a:solidFill>
                          <a:srgbClr val="111111"/>
                        </a:solidFill>
                        <a:latin typeface="Times"/>
                      </a:rPr>
                      <m:t> </m:t>
                    </m:r>
                    <m:r>
                      <m:rPr>
                        <m:nor/>
                      </m:rPr>
                      <a:rPr lang="en" altLang="zh-CN">
                        <a:solidFill>
                          <a:srgbClr val="111111"/>
                        </a:solidFill>
                        <a:latin typeface="Times"/>
                      </a:rPr>
                      <m:t>spectrum</m:t>
                    </m:r>
                    <m:r>
                      <m:rPr>
                        <m:nor/>
                      </m:rPr>
                      <a:rPr lang="en" altLang="zh-CN">
                        <a:solidFill>
                          <a:srgbClr val="111111"/>
                        </a:solidFill>
                        <a:latin typeface="Times"/>
                      </a:rPr>
                      <m:t>   </m:t>
                    </m:r>
                  </m:oMath>
                </a14:m>
                <a:r>
                  <a:rPr lang="en-US" altLang="zh-CN" dirty="0">
                    <a:solidFill>
                      <a:srgbClr val="111111"/>
                    </a:solidFill>
                    <a:latin typeface="Times"/>
                  </a:rPr>
                  <a:t>disappear.</a:t>
                </a:r>
                <a:endParaRPr lang="en" altLang="zh-CN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E522A85-B774-DFE5-0D0C-251005AB9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021" y="4467446"/>
                <a:ext cx="6344111" cy="1806841"/>
              </a:xfrm>
              <a:prstGeom prst="rect">
                <a:avLst/>
              </a:prstGeom>
              <a:blipFill>
                <a:blip r:embed="rId5"/>
                <a:stretch>
                  <a:fillRect l="-399" r="-798" b="-41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8">
            <a:extLst>
              <a:ext uri="{FF2B5EF4-FFF2-40B4-BE49-F238E27FC236}">
                <a16:creationId xmlns:a16="http://schemas.microsoft.com/office/drawing/2014/main" id="{F1118015-5D0F-AC28-C8D3-48917AE4EFF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2698"/>
          <a:stretch/>
        </p:blipFill>
        <p:spPr>
          <a:xfrm>
            <a:off x="7013868" y="1854396"/>
            <a:ext cx="2807768" cy="825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585D910-3942-2283-919B-E3CC28197609}"/>
                  </a:ext>
                </a:extLst>
              </p:cNvPr>
              <p:cNvSpPr txBox="1"/>
              <p:nvPr/>
            </p:nvSpPr>
            <p:spPr>
              <a:xfrm>
                <a:off x="5708073" y="2030766"/>
                <a:ext cx="14616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(4140)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585D910-3942-2283-919B-E3CC28197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073" y="2030766"/>
                <a:ext cx="1461656" cy="369332"/>
              </a:xfrm>
              <a:prstGeom prst="rect">
                <a:avLst/>
              </a:prstGeom>
              <a:blipFill>
                <a:blip r:embed="rId7"/>
                <a:stretch>
                  <a:fillRect l="-2586" b="-16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DD1C7EE6-BAA0-B847-97B3-EDDBB989B8C9}"/>
              </a:ext>
            </a:extLst>
          </p:cNvPr>
          <p:cNvSpPr txBox="1"/>
          <p:nvPr/>
        </p:nvSpPr>
        <p:spPr>
          <a:xfrm>
            <a:off x="8229600" y="6521882"/>
            <a:ext cx="6145618" cy="336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" altLang="zh-CN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Zuo-Ming Ding, Jun He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" altLang="zh-CN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Eur.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" altLang="zh-CN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Phys.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" altLang="zh-CN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J.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" altLang="zh-CN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C 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83 (2023) 806</a:t>
            </a:r>
          </a:p>
        </p:txBody>
      </p:sp>
    </p:spTree>
    <p:extLst>
      <p:ext uri="{BB962C8B-B14F-4D97-AF65-F5344CB8AC3E}">
        <p14:creationId xmlns:p14="http://schemas.microsoft.com/office/powerpoint/2010/main" val="455573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66D9C82-6639-E1DB-F84A-FEBBA7F522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68"/>
          <a:stretch/>
        </p:blipFill>
        <p:spPr>
          <a:xfrm>
            <a:off x="5422617" y="1570424"/>
            <a:ext cx="5319223" cy="3094626"/>
          </a:xfrm>
          <a:prstGeom prst="rect">
            <a:avLst/>
          </a:prstGeom>
          <a:effectLst/>
        </p:spPr>
      </p:pic>
      <p:cxnSp>
        <p:nvCxnSpPr>
          <p:cNvPr id="2" name="直接连接符 15">
            <a:extLst>
              <a:ext uri="{FF2B5EF4-FFF2-40B4-BE49-F238E27FC236}">
                <a16:creationId xmlns:a16="http://schemas.microsoft.com/office/drawing/2014/main" id="{99254572-B2EF-750D-7DFE-C0A11898987C}"/>
              </a:ext>
            </a:extLst>
          </p:cNvPr>
          <p:cNvCxnSpPr>
            <a:cxnSpLocks/>
          </p:cNvCxnSpPr>
          <p:nvPr/>
        </p:nvCxnSpPr>
        <p:spPr>
          <a:xfrm>
            <a:off x="0" y="594378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5F4AAF5-5420-C0F3-44C9-5E368CC3FA75}"/>
                  </a:ext>
                </a:extLst>
              </p:cNvPr>
              <p:cNvSpPr txBox="1"/>
              <p:nvPr/>
            </p:nvSpPr>
            <p:spPr>
              <a:xfrm>
                <a:off x="486383" y="0"/>
                <a:ext cx="17579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(4140)</m:t>
                      </m:r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5F4AAF5-5420-C0F3-44C9-5E368CC3F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83" y="0"/>
                <a:ext cx="1757917" cy="523220"/>
              </a:xfrm>
              <a:prstGeom prst="rect">
                <a:avLst/>
              </a:prstGeom>
              <a:blipFill>
                <a:blip r:embed="rId3"/>
                <a:stretch>
                  <a:fillRect r="-1439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A93BAAA3-F6E2-BE06-6E23-B57EE0E903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936"/>
          <a:stretch/>
        </p:blipFill>
        <p:spPr>
          <a:xfrm>
            <a:off x="712253" y="1386501"/>
            <a:ext cx="3513535" cy="244629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5F5CD39-C49C-AB88-3AF9-2427623174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39"/>
          <a:stretch/>
        </p:blipFill>
        <p:spPr>
          <a:xfrm>
            <a:off x="1082530" y="4750581"/>
            <a:ext cx="2877995" cy="20480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89681FC-FC59-CDD1-B7CD-12AF3DA96E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076" y="4300604"/>
            <a:ext cx="3361852" cy="55480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70880B6-3E9E-5851-3107-A7419D466D69}"/>
              </a:ext>
            </a:extLst>
          </p:cNvPr>
          <p:cNvSpPr txBox="1"/>
          <p:nvPr/>
        </p:nvSpPr>
        <p:spPr>
          <a:xfrm>
            <a:off x="781314" y="1215136"/>
            <a:ext cx="41876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CMR12"/>
              </a:rPr>
              <a:t>I</a:t>
            </a:r>
            <a:r>
              <a:rPr lang="en" altLang="zh-CN" sz="180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ntroducing</a:t>
            </a:r>
            <a:r>
              <a:rPr lang="en" altLang="zh-CN" sz="18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an additional </a:t>
            </a:r>
            <a:r>
              <a:rPr lang="en-US" altLang="zh-CN" sz="18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BW</a:t>
            </a:r>
            <a:r>
              <a:rPr lang="zh-CN" altLang="en-US" sz="1800" dirty="0">
                <a:effectLst/>
                <a:latin typeface="Cambria Math" panose="02040503050406030204" pitchFamily="18" charset="0"/>
              </a:rPr>
              <a:t> </a:t>
            </a:r>
            <a:r>
              <a:rPr lang="en" altLang="zh-CN" sz="18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resonance </a:t>
            </a:r>
            <a:endParaRPr lang="en" altLang="zh-CN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57C466A-30F2-4134-67B8-1CC2C701A2B9}"/>
                  </a:ext>
                </a:extLst>
              </p:cNvPr>
              <p:cNvSpPr txBox="1"/>
              <p:nvPr/>
            </p:nvSpPr>
            <p:spPr>
              <a:xfrm>
                <a:off x="5578813" y="4608474"/>
                <a:ext cx="61122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With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out</a:t>
                </a:r>
                <a:r>
                  <a:rPr lang="zh-CN" alt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additional 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BW</a:t>
                </a:r>
                <a:r>
                  <a:rPr lang="zh-CN" alt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resonance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zh-CN" alt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No</a:t>
                </a:r>
                <a:r>
                  <a:rPr lang="en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hump-like structure </a:t>
                </a:r>
              </a:p>
              <a:p>
                <a:r>
                  <a:rPr lang="en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by adjusting the parameters</a:t>
                </a:r>
                <a:r>
                  <a:rPr lang="en" altLang="zh-CN" sz="1800" dirty="0">
                    <a:solidFill>
                      <a:srgbClr val="111111"/>
                    </a:solidFill>
                    <a:effectLst/>
                    <a:latin typeface="Times"/>
                  </a:rPr>
                  <a:t>. </a:t>
                </a:r>
                <a:endParaRPr lang="en" altLang="zh-CN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57C466A-30F2-4134-67B8-1CC2C701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813" y="4608474"/>
                <a:ext cx="6112212" cy="646331"/>
              </a:xfrm>
              <a:prstGeom prst="rect">
                <a:avLst/>
              </a:prstGeom>
              <a:blipFill>
                <a:blip r:embed="rId6"/>
                <a:stretch>
                  <a:fillRect l="-830" t="-3846" r="-830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95F09D4-9A39-E7F6-FE40-7B68F0ADFDD4}"/>
                  </a:ext>
                </a:extLst>
              </p:cNvPr>
              <p:cNvSpPr txBox="1"/>
              <p:nvPr/>
            </p:nvSpPr>
            <p:spPr>
              <a:xfrm>
                <a:off x="5564908" y="5294125"/>
                <a:ext cx="61122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" altLang="zh-CN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(4140) </m:t>
                    </m:r>
                  </m:oMath>
                </a14:m>
                <a:r>
                  <a:rPr lang="en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could not be easily interpreted as 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bSup>
                      <m:sSubSup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" altLang="zh-CN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l-GR" altLang="zh-CN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" altLang="zh-CN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en" altLang="zh-CN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l-GR" altLang="zh-CN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l-GR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coupling. </a:t>
                </a:r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95F09D4-9A39-E7F6-FE40-7B68F0ADF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908" y="5294125"/>
                <a:ext cx="6112212" cy="646331"/>
              </a:xfrm>
              <a:prstGeom prst="rect">
                <a:avLst/>
              </a:prstGeom>
              <a:blipFill>
                <a:blip r:embed="rId7"/>
                <a:stretch>
                  <a:fillRect l="-1037" t="-3846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927CA8C1-BEE1-8464-2DC4-26378FBA09A7}"/>
              </a:ext>
            </a:extLst>
          </p:cNvPr>
          <p:cNvSpPr txBox="1"/>
          <p:nvPr/>
        </p:nvSpPr>
        <p:spPr>
          <a:xfrm>
            <a:off x="5564908" y="5940456"/>
            <a:ext cx="61122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O</a:t>
            </a:r>
            <a:r>
              <a:rPr lang="en" altLang="zh-CN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ur</a:t>
            </a:r>
            <a:r>
              <a:rPr lang="en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 results do not conflict with experimental analysis, but are obtained with more theoretical constraint.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3B74340-2D2D-B03E-DF56-62BD04509697}"/>
                  </a:ext>
                </a:extLst>
              </p:cNvPr>
              <p:cNvSpPr txBox="1"/>
              <p:nvPr/>
            </p:nvSpPr>
            <p:spPr>
              <a:xfrm>
                <a:off x="5631049" y="1257668"/>
                <a:ext cx="53192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Without</a:t>
                </a:r>
                <a:r>
                  <a:rPr lang="zh-CN" alt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altLang="zh-CN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(4140)</m:t>
                    </m:r>
                  </m:oMath>
                </a14:m>
                <a:r>
                  <a:rPr lang="zh-CN" alt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zh-CN" alt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with</m:t>
                    </m:r>
                    <m:r>
                      <a:rPr lang="en-US" altLang="zh-CN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bSup>
                      <m:sSubSup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" altLang="zh-CN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l-GR" altLang="zh-CN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" altLang="zh-CN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en" altLang="zh-CN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l-GR" altLang="zh-CN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zh-CN" alt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coupling</a:t>
                </a:r>
                <a:r>
                  <a:rPr lang="zh-CN" alt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l-GR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zh-CN" alt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3B74340-2D2D-B03E-DF56-62BD04509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049" y="1257668"/>
                <a:ext cx="5319227" cy="369332"/>
              </a:xfrm>
              <a:prstGeom prst="rect">
                <a:avLst/>
              </a:prstGeom>
              <a:blipFill>
                <a:blip r:embed="rId8"/>
                <a:stretch>
                  <a:fillRect l="-952" t="-9677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2223904F-6B4D-3FA4-8BFB-380AD3A1363F}"/>
              </a:ext>
            </a:extLst>
          </p:cNvPr>
          <p:cNvSpPr txBox="1"/>
          <p:nvPr/>
        </p:nvSpPr>
        <p:spPr>
          <a:xfrm>
            <a:off x="2394486" y="758209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LHCb</a:t>
            </a:r>
            <a:endParaRPr kumimoji="1" lang="zh-CN" altLang="en-US" dirty="0"/>
          </a:p>
        </p:txBody>
      </p:sp>
      <p:cxnSp>
        <p:nvCxnSpPr>
          <p:cNvPr id="14" name="直线连接符 13">
            <a:extLst>
              <a:ext uri="{FF2B5EF4-FFF2-40B4-BE49-F238E27FC236}">
                <a16:creationId xmlns:a16="http://schemas.microsoft.com/office/drawing/2014/main" id="{033A4463-E5C0-2D73-C0F2-3C63A7248D94}"/>
              </a:ext>
            </a:extLst>
          </p:cNvPr>
          <p:cNvCxnSpPr>
            <a:cxnSpLocks/>
          </p:cNvCxnSpPr>
          <p:nvPr/>
        </p:nvCxnSpPr>
        <p:spPr>
          <a:xfrm>
            <a:off x="5133109" y="865909"/>
            <a:ext cx="0" cy="5720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427B67EB-8DCA-9428-0720-D5252E3DEC6B}"/>
              </a:ext>
            </a:extLst>
          </p:cNvPr>
          <p:cNvSpPr txBox="1"/>
          <p:nvPr/>
        </p:nvSpPr>
        <p:spPr>
          <a:xfrm>
            <a:off x="7729450" y="819156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work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98C6DB7-DBDA-F0D3-D03B-4922300F286B}"/>
                  </a:ext>
                </a:extLst>
              </p:cNvPr>
              <p:cNvSpPr txBox="1"/>
              <p:nvPr/>
            </p:nvSpPr>
            <p:spPr>
              <a:xfrm>
                <a:off x="1001760" y="3983982"/>
                <a:ext cx="35135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Including</m:t>
                    </m:r>
                    <m:r>
                      <a:rPr lang="zh-CN" alt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" altLang="zh-CN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el-GR" altLang="zh-CN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" altLang="zh-CN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en" altLang="zh-CN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l-GR" altLang="zh-CN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zh-CN" alt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coupling</a:t>
                </a:r>
                <a:r>
                  <a:rPr lang="zh-CN" alt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l-GR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zh-CN" alt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98C6DB7-DBDA-F0D3-D03B-4922300F2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60" y="3983982"/>
                <a:ext cx="3513536" cy="369332"/>
              </a:xfrm>
              <a:prstGeom prst="rect">
                <a:avLst/>
              </a:prstGeom>
              <a:blipFill>
                <a:blip r:embed="rId9"/>
                <a:stretch>
                  <a:fillRect l="-360" t="-6667" r="-719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D283103D-A201-DD46-91D1-54D524F338C7}"/>
              </a:ext>
            </a:extLst>
          </p:cNvPr>
          <p:cNvSpPr txBox="1"/>
          <p:nvPr/>
        </p:nvSpPr>
        <p:spPr>
          <a:xfrm>
            <a:off x="8724013" y="6568814"/>
            <a:ext cx="6113720" cy="336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" altLang="zh-CN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Zuo-Ming Ding, Jun He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" altLang="zh-CN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Eur.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" altLang="zh-CN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Phys.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" altLang="zh-CN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J.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" altLang="zh-CN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C 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83 (2023) 806</a:t>
            </a:r>
          </a:p>
        </p:txBody>
      </p:sp>
    </p:spTree>
    <p:extLst>
      <p:ext uri="{BB962C8B-B14F-4D97-AF65-F5344CB8AC3E}">
        <p14:creationId xmlns:p14="http://schemas.microsoft.com/office/powerpoint/2010/main" val="1788174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96CE180-C9BF-6576-F776-EA12285FE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249" y="3838880"/>
            <a:ext cx="3714038" cy="288938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64D8BFE-B046-C497-C580-A5A7B2E0C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302" y="1263863"/>
            <a:ext cx="3849450" cy="203251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9940B5E-B4B1-DE15-2D1F-4CBA7453F4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713" y="3940244"/>
            <a:ext cx="3849450" cy="268665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DEF2485-E4E2-E523-91CF-6D576DD3AA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37"/>
          <a:stretch/>
        </p:blipFill>
        <p:spPr>
          <a:xfrm>
            <a:off x="1414569" y="1125202"/>
            <a:ext cx="2197506" cy="10784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929FBB4-D507-F642-87DF-1D242875837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68" t="-1288"/>
          <a:stretch/>
        </p:blipFill>
        <p:spPr>
          <a:xfrm>
            <a:off x="3820332" y="1125200"/>
            <a:ext cx="2408204" cy="10784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9" name="直接连接符 15">
            <a:extLst>
              <a:ext uri="{FF2B5EF4-FFF2-40B4-BE49-F238E27FC236}">
                <a16:creationId xmlns:a16="http://schemas.microsoft.com/office/drawing/2014/main" id="{34CDFAAB-793E-073B-5A1C-AF3426D1CD24}"/>
              </a:ext>
            </a:extLst>
          </p:cNvPr>
          <p:cNvCxnSpPr>
            <a:cxnSpLocks/>
          </p:cNvCxnSpPr>
          <p:nvPr/>
        </p:nvCxnSpPr>
        <p:spPr>
          <a:xfrm>
            <a:off x="0" y="594378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475E9D16-95C8-4197-29D7-F9C25A1662CD}"/>
              </a:ext>
            </a:extLst>
          </p:cNvPr>
          <p:cNvGrpSpPr/>
          <p:nvPr/>
        </p:nvGrpSpPr>
        <p:grpSpPr>
          <a:xfrm>
            <a:off x="1414569" y="2632461"/>
            <a:ext cx="4813967" cy="934220"/>
            <a:chOff x="1414569" y="2430605"/>
            <a:chExt cx="4813967" cy="93422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1E8F9CD-BD1F-6D5C-3269-E554502EC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66934" y="2430605"/>
              <a:ext cx="1942324" cy="411688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C9198647-639E-72AF-B197-A0622C9DB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66934" y="2824209"/>
              <a:ext cx="2197505" cy="540616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B236090A-4A9E-506B-26A9-94B80E296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78024" y="2484275"/>
              <a:ext cx="2095113" cy="820766"/>
            </a:xfrm>
            <a:prstGeom prst="rect">
              <a:avLst/>
            </a:prstGeom>
          </p:spPr>
        </p:pic>
        <p:sp>
          <p:nvSpPr>
            <p:cNvPr id="16" name="圆角矩形 15">
              <a:extLst>
                <a:ext uri="{FF2B5EF4-FFF2-40B4-BE49-F238E27FC236}">
                  <a16:creationId xmlns:a16="http://schemas.microsoft.com/office/drawing/2014/main" id="{501BD415-9A72-29BF-DEA8-D96AE400629F}"/>
                </a:ext>
              </a:extLst>
            </p:cNvPr>
            <p:cNvSpPr/>
            <p:nvPr/>
          </p:nvSpPr>
          <p:spPr>
            <a:xfrm>
              <a:off x="1414569" y="2430605"/>
              <a:ext cx="4813967" cy="93422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A2E0C4F-15AD-9587-A44D-B79F2F6FC175}"/>
                  </a:ext>
                </a:extLst>
              </p:cNvPr>
              <p:cNvSpPr txBox="1"/>
              <p:nvPr/>
            </p:nvSpPr>
            <p:spPr>
              <a:xfrm>
                <a:off x="1385118" y="673445"/>
                <a:ext cx="126698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sty m:val="p"/>
                        </m:rPr>
                        <a:rPr lang="en-US" altLang="zh-CN" sz="18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escattering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A2E0C4F-15AD-9587-A44D-B79F2F6FC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118" y="673445"/>
                <a:ext cx="1266985" cy="369332"/>
              </a:xfrm>
              <a:prstGeom prst="rect">
                <a:avLst/>
              </a:prstGeom>
              <a:blipFill>
                <a:blip r:embed="rId10"/>
                <a:stretch>
                  <a:fillRect r="-11881" b="-96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06174C4-5465-C177-9008-D65F0D013353}"/>
                  </a:ext>
                </a:extLst>
              </p:cNvPr>
              <p:cNvSpPr txBox="1"/>
              <p:nvPr/>
            </p:nvSpPr>
            <p:spPr>
              <a:xfrm>
                <a:off x="1398701" y="2227875"/>
                <a:ext cx="126698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m:rPr>
                        <m:sty m:val="p"/>
                      </m:rPr>
                      <a:rPr lang="en-US" altLang="zh-CN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es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onance</a:t>
                </a:r>
                <a:endParaRPr lang="zh-CN" altLang="en-US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06174C4-5465-C177-9008-D65F0D013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701" y="2227875"/>
                <a:ext cx="1266985" cy="369332"/>
              </a:xfrm>
              <a:prstGeom prst="rect">
                <a:avLst/>
              </a:prstGeom>
              <a:blipFill>
                <a:blip r:embed="rId11"/>
                <a:stretch>
                  <a:fillRect t="-6667" r="-99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91574C84-7361-4A35-A9FB-77B855B19285}"/>
                  </a:ext>
                </a:extLst>
              </p:cNvPr>
              <p:cNvSpPr txBox="1"/>
              <p:nvPr/>
            </p:nvSpPr>
            <p:spPr>
              <a:xfrm>
                <a:off x="285345" y="64817"/>
                <a:ext cx="664239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lang="zh-CN" altLang="en-US" sz="24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4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both</m:t>
                      </m:r>
                      <m:r>
                        <a:rPr lang="zh-CN" altLang="en-US" sz="24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Sup>
                        <m:sSubSupPr>
                          <m:ctrlPr>
                            <a:rPr lang="en-US" altLang="zh-CN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zh-CN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zh-CN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altLang="zh-CN" sz="24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zh-CN" altLang="en-US" sz="2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4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zh-CN" altLang="en-US" sz="24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2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sz="2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zh-CN" sz="2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sz="2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zh-CN" sz="24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rescattering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91574C84-7361-4A35-A9FB-77B855B19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45" y="64817"/>
                <a:ext cx="6642397" cy="461665"/>
              </a:xfrm>
              <a:prstGeom prst="rect">
                <a:avLst/>
              </a:prstGeom>
              <a:blipFill>
                <a:blip r:embed="rId12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线连接符 22">
            <a:extLst>
              <a:ext uri="{FF2B5EF4-FFF2-40B4-BE49-F238E27FC236}">
                <a16:creationId xmlns:a16="http://schemas.microsoft.com/office/drawing/2014/main" id="{4F4F7C0C-D156-F0D9-5716-C1FDDAE75571}"/>
              </a:ext>
            </a:extLst>
          </p:cNvPr>
          <p:cNvCxnSpPr>
            <a:cxnSpLocks/>
          </p:cNvCxnSpPr>
          <p:nvPr/>
        </p:nvCxnSpPr>
        <p:spPr>
          <a:xfrm>
            <a:off x="666427" y="3762302"/>
            <a:ext cx="10290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61DC816B-F13A-A448-B214-CFFC6F800BF9}"/>
              </a:ext>
            </a:extLst>
          </p:cNvPr>
          <p:cNvSpPr txBox="1"/>
          <p:nvPr/>
        </p:nvSpPr>
        <p:spPr>
          <a:xfrm>
            <a:off x="8059930" y="6541839"/>
            <a:ext cx="6113720" cy="336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" altLang="zh-CN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Zuo-Ming Ding, Qi Huang, Jun He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" altLang="zh-CN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Eur.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" altLang="zh-CN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Phys.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" altLang="zh-CN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J.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" altLang="zh-CN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C 84 (2024) 822</a:t>
            </a:r>
          </a:p>
        </p:txBody>
      </p:sp>
    </p:spTree>
    <p:extLst>
      <p:ext uri="{BB962C8B-B14F-4D97-AF65-F5344CB8AC3E}">
        <p14:creationId xmlns:p14="http://schemas.microsoft.com/office/powerpoint/2010/main" val="3649418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629604-9711-6047-B1E8-E3D8D4AC9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223" y="-275982"/>
            <a:ext cx="10515600" cy="1325563"/>
          </a:xfrm>
        </p:spPr>
        <p:txBody>
          <a:bodyPr/>
          <a:lstStyle/>
          <a:p>
            <a:r>
              <a:rPr kumimoji="1" lang="en-US" altLang="zh-CN" b="1" dirty="0"/>
              <a:t>Outline</a:t>
            </a:r>
            <a:endParaRPr kumimoji="1"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C377615-68AF-2D46-876D-0FE80D54A7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0698" y="1725248"/>
                <a:ext cx="10931909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" altLang="zh-CN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LHC</m:t>
                    </m:r>
                    <m:r>
                      <m:rPr>
                        <m:sty m:val="p"/>
                      </m:rPr>
                      <a:rPr lang="en-US" altLang="zh-CN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zh-CN" altLang="en-US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experiments</m:t>
                    </m:r>
                    <m:r>
                      <a:rPr lang="zh-CN" altLang="en-US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" altLang="zh-CN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on</m:t>
                    </m:r>
                    <m:r>
                      <a:rPr lang="zh-CN" alt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" altLang="zh-CN" sz="28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" altLang="zh-CN" sz="28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" altLang="zh-CN" sz="28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" altLang="zh-CN" sz="28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→ </m:t>
                    </m:r>
                    <m:sSubSup>
                      <m:sSubSupPr>
                        <m:ctrlPr>
                          <a:rPr lang="en" altLang="zh-CN" sz="28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" altLang="zh-CN" sz="28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d>
                          <m:dPr>
                            <m:ctrlPr>
                              <a:rPr lang="en" altLang="zh-CN" sz="2800" b="0" i="1" u="none" strike="noStrike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" altLang="zh-CN" sz="2800" b="0" i="1" u="none" strike="noStrike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sub>
                      <m:sup>
                        <m:r>
                          <a:rPr lang="en" altLang="zh-CN" sz="28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bSup>
                      <m:sSubSupPr>
                        <m:ctrlPr>
                          <a:rPr lang="en" altLang="zh-CN" sz="28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" altLang="zh-CN" sz="28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d>
                          <m:dPr>
                            <m:ctrlPr>
                              <a:rPr lang="en" altLang="zh-CN" sz="2800" b="0" i="1" u="none" strike="noStrike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" altLang="zh-CN" sz="2800" b="0" i="1" u="none" strike="noStrike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sub>
                      <m:sup>
                        <m:r>
                          <a:rPr lang="en" altLang="zh-CN" sz="28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sSup>
                      <m:sSupPr>
                        <m:ctrlPr>
                          <a:rPr lang="en" altLang="zh-CN" sz="28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" altLang="zh-CN" sz="28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" altLang="zh-CN" sz="28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" altLang="zh-CN" sz="28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1" lang="en-US" altLang="zh-CN" dirty="0"/>
              </a:p>
              <a:p>
                <a:endParaRPr kumimoji="1" lang="en-US" altLang="zh-CN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sty m:val="p"/>
                      </m:rPr>
                      <a:rPr lang="en-US" altLang="zh-CN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olecular</m:t>
                    </m:r>
                    <m:r>
                      <a:rPr lang="zh-CN" altLang="en-US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states</m:t>
                    </m:r>
                    <m:r>
                      <a:rPr lang="zh-CN" altLang="en-US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interpretation</m:t>
                    </m:r>
                    <m:r>
                      <a:rPr lang="zh-CN" altLang="en-US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of</m:t>
                    </m:r>
                    <m:r>
                      <a:rPr lang="zh-CN" altLang="en-US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8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sz="28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8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" altLang="zh-CN" sz="28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(2900), </m:t>
                    </m:r>
                    <m:sSub>
                      <m:sSubPr>
                        <m:ctrlPr>
                          <a:rPr lang="en-US" altLang="zh-CN" sz="28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sz="28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8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" altLang="zh-CN" sz="28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(3960)/</m:t>
                    </m:r>
                    <m:sSub>
                      <m:sSubPr>
                        <m:ctrlPr>
                          <a:rPr lang="en-US" altLang="zh-CN" sz="28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sz="28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sz="28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28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" altLang="zh-CN" sz="28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" altLang="zh-CN" sz="28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" altLang="zh-CN" sz="28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3930</m:t>
                        </m:r>
                      </m:e>
                    </m:d>
                  </m:oMath>
                </a14:m>
                <a:endParaRPr kumimoji="1" lang="en-US" altLang="zh-CN" dirty="0"/>
              </a:p>
              <a:p>
                <a:pPr marL="0" indent="0">
                  <a:buNone/>
                </a:pPr>
                <a:r>
                  <a:rPr kumimoji="1" lang="en-US" altLang="zh-CN" dirty="0"/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Analysis</m:t>
                    </m:r>
                    <m:r>
                      <a:rPr lang="zh-CN" altLang="en-US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based</m:t>
                    </m:r>
                    <m:r>
                      <a:rPr lang="zh-CN" altLang="en-US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on</m:t>
                    </m:r>
                    <m:r>
                      <a:rPr lang="zh-CN" altLang="en-US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 </m:t>
                    </m:r>
                    <m:sSubSup>
                      <m:sSubSupPr>
                        <m:ctrlPr>
                          <a:rPr lang="en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d>
                          <m:dPr>
                            <m:ctrlPr>
                              <a:rPr lang="en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sub>
                      <m:sup>
                        <m:r>
                          <a:rPr lang="en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bSup>
                      <m:sSubSupPr>
                        <m:ctrlPr>
                          <a:rPr lang="en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d>
                          <m:dPr>
                            <m:ctrlPr>
                              <a:rPr lang="en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sub>
                      <m:sup>
                        <m:r>
                          <a:rPr lang="en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sSup>
                      <m:sSupPr>
                        <m:ctrlPr>
                          <a:rPr lang="en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zh-CN" alt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data</m:t>
                    </m:r>
                    <m:r>
                      <a:rPr lang="en" altLang="zh-CN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1" lang="en-US" altLang="zh-CN" dirty="0"/>
              </a:p>
              <a:p>
                <a:endParaRPr kumimoji="1" lang="en-US" altLang="zh-CN" dirty="0"/>
              </a:p>
              <a:p>
                <a:r>
                  <a:rPr lang="en-US" altLang="zh-CN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Summary</a:t>
                </a:r>
                <a:endParaRPr lang="zh-CN" altLang="en-US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C377615-68AF-2D46-876D-0FE80D54A7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0698" y="1725248"/>
                <a:ext cx="10931909" cy="4351338"/>
              </a:xfrm>
              <a:blipFill>
                <a:blip r:embed="rId2"/>
                <a:stretch>
                  <a:fillRect l="-1044" t="-1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接连接符 15">
            <a:extLst>
              <a:ext uri="{FF2B5EF4-FFF2-40B4-BE49-F238E27FC236}">
                <a16:creationId xmlns:a16="http://schemas.microsoft.com/office/drawing/2014/main" id="{345956D8-3755-125F-190D-63FAFB74BB5B}"/>
              </a:ext>
            </a:extLst>
          </p:cNvPr>
          <p:cNvCxnSpPr>
            <a:cxnSpLocks/>
          </p:cNvCxnSpPr>
          <p:nvPr/>
        </p:nvCxnSpPr>
        <p:spPr>
          <a:xfrm>
            <a:off x="0" y="781414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012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4B57683-30ED-657F-9BC1-6EF73FB21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7678"/>
            <a:ext cx="7100515" cy="4765863"/>
          </a:xfrm>
          <a:prstGeom prst="rect">
            <a:avLst/>
          </a:prstGeom>
        </p:spPr>
      </p:pic>
      <p:cxnSp>
        <p:nvCxnSpPr>
          <p:cNvPr id="2" name="直接连接符 15">
            <a:extLst>
              <a:ext uri="{FF2B5EF4-FFF2-40B4-BE49-F238E27FC236}">
                <a16:creationId xmlns:a16="http://schemas.microsoft.com/office/drawing/2014/main" id="{A70573B9-E2D8-1082-625D-DEDBF22CEB47}"/>
              </a:ext>
            </a:extLst>
          </p:cNvPr>
          <p:cNvCxnSpPr>
            <a:cxnSpLocks/>
          </p:cNvCxnSpPr>
          <p:nvPr/>
        </p:nvCxnSpPr>
        <p:spPr>
          <a:xfrm>
            <a:off x="0" y="594378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023FA34-73B6-2A7D-0ED3-D84D9F904C48}"/>
                  </a:ext>
                </a:extLst>
              </p:cNvPr>
              <p:cNvSpPr txBox="1"/>
              <p:nvPr/>
            </p:nvSpPr>
            <p:spPr>
              <a:xfrm>
                <a:off x="475033" y="71158"/>
                <a:ext cx="496597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sz="2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2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sz="2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zh-CN" altLang="en-US" sz="2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8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invariant</m:t>
                      </m:r>
                      <m:r>
                        <a:rPr lang="zh-CN" altLang="en-US" sz="28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8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mass</m:t>
                      </m:r>
                      <m:r>
                        <a:rPr lang="zh-CN" altLang="en-US" sz="28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8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spectrum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023FA34-73B6-2A7D-0ED3-D84D9F904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33" y="71158"/>
                <a:ext cx="4965971" cy="523220"/>
              </a:xfrm>
              <a:prstGeom prst="rect">
                <a:avLst/>
              </a:prstGeom>
              <a:blipFill>
                <a:blip r:embed="rId3"/>
                <a:stretch>
                  <a:fillRect l="-255" r="-510" b="-186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143CA85-BDC0-8879-16D3-F402B876F033}"/>
                  </a:ext>
                </a:extLst>
              </p:cNvPr>
              <p:cNvSpPr txBox="1"/>
              <p:nvPr/>
            </p:nvSpPr>
            <p:spPr>
              <a:xfrm>
                <a:off x="7343029" y="1539449"/>
                <a:ext cx="375301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dirty="0" smtClean="0">
                            <a:solidFill>
                              <a:srgbClr val="11111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dirty="0" smtClean="0">
                            <a:solidFill>
                              <a:srgbClr val="11111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sz="1800" b="0" i="1" dirty="0" smtClean="0">
                            <a:solidFill>
                              <a:srgbClr val="11111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1800" b="0" i="1" dirty="0" smtClean="0">
                            <a:solidFill>
                              <a:srgbClr val="111111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" altLang="zh-CN" sz="1800" i="1" dirty="0">
                        <a:solidFill>
                          <a:srgbClr val="111111"/>
                        </a:solidFill>
                        <a:effectLst/>
                        <a:latin typeface="Cambria Math" panose="02040503050406030204" pitchFamily="18" charset="0"/>
                      </a:rPr>
                      <m:t>(3930) </m:t>
                    </m:r>
                  </m:oMath>
                </a14:m>
                <a:r>
                  <a:rPr lang="en-US" altLang="zh-CN" sz="1800" dirty="0">
                    <a:solidFill>
                      <a:srgbClr val="111111"/>
                    </a:solidFill>
                    <a:effectLst/>
                    <a:latin typeface="Times"/>
                  </a:rPr>
                  <a:t>peak</a:t>
                </a:r>
                <a:r>
                  <a:rPr lang="zh-CN" altLang="en-US" sz="1800" dirty="0">
                    <a:solidFill>
                      <a:srgbClr val="111111"/>
                    </a:solidFill>
                    <a:effectLst/>
                    <a:latin typeface="Times"/>
                  </a:rPr>
                  <a:t> </a:t>
                </a:r>
                <a:r>
                  <a:rPr lang="en-US" altLang="zh-CN" sz="1800" dirty="0">
                    <a:solidFill>
                      <a:srgbClr val="111111"/>
                    </a:solidFill>
                    <a:effectLst/>
                    <a:latin typeface="Times"/>
                  </a:rPr>
                  <a:t>is</a:t>
                </a:r>
                <a:r>
                  <a:rPr lang="en" altLang="zh-CN" sz="1800" dirty="0">
                    <a:solidFill>
                      <a:srgbClr val="111111"/>
                    </a:solidFill>
                    <a:effectLst/>
                    <a:latin typeface="Times"/>
                  </a:rPr>
                  <a:t> too narrow to fully explain the experimental structure around 3930 MeV </a:t>
                </a:r>
                <a:endParaRPr lang="en" altLang="zh-CN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143CA85-BDC0-8879-16D3-F402B876F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029" y="1539449"/>
                <a:ext cx="3753016" cy="923330"/>
              </a:xfrm>
              <a:prstGeom prst="rect">
                <a:avLst/>
              </a:prstGeom>
              <a:blipFill>
                <a:blip r:embed="rId4"/>
                <a:stretch>
                  <a:fillRect l="-1351" t="-2740" r="-1351" b="-109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E10533A-70F6-CDDB-43A4-EA189D166E93}"/>
                  </a:ext>
                </a:extLst>
              </p:cNvPr>
              <p:cNvSpPr txBox="1"/>
              <p:nvPr/>
            </p:nvSpPr>
            <p:spPr>
              <a:xfrm>
                <a:off x="7343029" y="2875878"/>
                <a:ext cx="385638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800" b="0" i="0" dirty="0" smtClean="0">
                        <a:solidFill>
                          <a:srgbClr val="111111"/>
                        </a:solidFill>
                        <a:effectLst/>
                        <a:latin typeface="Cambria Math" panose="02040503050406030204" pitchFamily="18" charset="0"/>
                      </a:rPr>
                      <m:t>Wider</m:t>
                    </m:r>
                    <m:r>
                      <a:rPr lang="zh-CN" altLang="en-US" sz="1800" b="0" i="1" dirty="0" smtClean="0">
                        <a:solidFill>
                          <a:srgbClr val="11111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1800" b="0" i="1" dirty="0" smtClean="0">
                            <a:solidFill>
                              <a:srgbClr val="11111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dirty="0" smtClean="0">
                            <a:solidFill>
                              <a:srgbClr val="11111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sz="1800" b="0" i="1" dirty="0" smtClean="0">
                            <a:solidFill>
                              <a:srgbClr val="11111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1800" b="0" i="1" dirty="0" smtClean="0">
                            <a:solidFill>
                              <a:srgbClr val="111111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" altLang="zh-CN" sz="1800" i="1" dirty="0">
                        <a:solidFill>
                          <a:srgbClr val="111111"/>
                        </a:solidFill>
                        <a:effectLst/>
                        <a:latin typeface="Cambria Math" panose="02040503050406030204" pitchFamily="18" charset="0"/>
                      </a:rPr>
                      <m:t>(3930) </m:t>
                    </m:r>
                  </m:oMath>
                </a14:m>
                <a:r>
                  <a:rPr lang="en" altLang="zh-CN" sz="1800" dirty="0">
                    <a:solidFill>
                      <a:srgbClr val="111111"/>
                    </a:solidFill>
                    <a:effectLst/>
                    <a:latin typeface="Times"/>
                  </a:rPr>
                  <a:t>plays a crucial role in forming the resonance near </a:t>
                </a:r>
                <a:r>
                  <a:rPr lang="en" altLang="zh-CN" dirty="0">
                    <a:solidFill>
                      <a:srgbClr val="111111"/>
                    </a:solidFill>
                    <a:latin typeface="Times"/>
                  </a:rPr>
                  <a:t>3930 MeV </a:t>
                </a:r>
                <a:endParaRPr lang="en" altLang="zh-CN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E10533A-70F6-CDDB-43A4-EA189D166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029" y="2875878"/>
                <a:ext cx="3856383" cy="923330"/>
              </a:xfrm>
              <a:prstGeom prst="rect">
                <a:avLst/>
              </a:prstGeom>
              <a:blipFill>
                <a:blip r:embed="rId5"/>
                <a:stretch>
                  <a:fillRect l="-1316" t="-2703" r="-1645" b="-94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A537B44-DDA4-A9DE-F774-A0F263ABFA3E}"/>
                  </a:ext>
                </a:extLst>
              </p:cNvPr>
              <p:cNvSpPr txBox="1"/>
              <p:nvPr/>
            </p:nvSpPr>
            <p:spPr>
              <a:xfrm>
                <a:off x="7343029" y="4097947"/>
                <a:ext cx="476680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>
                    <a:solidFill>
                      <a:srgbClr val="111111"/>
                    </a:solidFill>
                    <a:effectLst/>
                    <a:latin typeface="Times"/>
                  </a:rPr>
                  <a:t>D</a:t>
                </a:r>
                <a:r>
                  <a:rPr lang="en" altLang="zh-CN" sz="1800" dirty="0" err="1">
                    <a:solidFill>
                      <a:srgbClr val="111111"/>
                    </a:solidFill>
                    <a:effectLst/>
                    <a:latin typeface="Times"/>
                  </a:rPr>
                  <a:t>istinct</a:t>
                </a:r>
                <a:r>
                  <a:rPr lang="en" altLang="zh-CN" sz="1800" dirty="0">
                    <a:solidFill>
                      <a:srgbClr val="111111"/>
                    </a:solidFill>
                    <a:effectLst/>
                    <a:latin typeface="Times"/>
                  </a:rPr>
                  <a:t> structure around 3770 MeV </a:t>
                </a:r>
                <a:r>
                  <a:rPr lang="zh-CN" altLang="en-US" sz="1800" dirty="0">
                    <a:solidFill>
                      <a:srgbClr val="111111"/>
                    </a:solidFill>
                    <a:effectLst/>
                    <a:latin typeface="Times"/>
                  </a:rPr>
                  <a:t> </a:t>
                </a:r>
                <a:r>
                  <a:rPr lang="en-US" altLang="zh-CN" sz="1800" dirty="0">
                    <a:solidFill>
                      <a:srgbClr val="111111"/>
                    </a:solidFill>
                    <a:effectLst/>
                    <a:latin typeface="Times"/>
                  </a:rPr>
                  <a:t>from</a:t>
                </a:r>
                <a:r>
                  <a:rPr lang="zh-CN" altLang="en-US" sz="1800" dirty="0">
                    <a:solidFill>
                      <a:srgbClr val="111111"/>
                    </a:solidFill>
                    <a:effectLst/>
                    <a:latin typeface="Times"/>
                  </a:rPr>
                  <a:t> </a:t>
                </a:r>
                <a14:m>
                  <m:oMath xmlns:m="http://schemas.openxmlformats.org/officeDocument/2006/math">
                    <m:r>
                      <a:rPr lang="el-GR" altLang="zh-CN" sz="1800" i="1" dirty="0" smtClean="0">
                        <a:solidFill>
                          <a:srgbClr val="111111"/>
                        </a:solidFill>
                        <a:effectLst/>
                        <a:latin typeface="Cambria Math" panose="02040503050406030204" pitchFamily="18" charset="0"/>
                      </a:rPr>
                      <m:t>𝜓</m:t>
                    </m:r>
                    <m:r>
                      <a:rPr lang="el-GR" altLang="zh-CN" sz="1800" i="1" dirty="0" smtClean="0">
                        <a:solidFill>
                          <a:srgbClr val="111111"/>
                        </a:solidFill>
                        <a:effectLst/>
                        <a:latin typeface="Cambria Math" panose="02040503050406030204" pitchFamily="18" charset="0"/>
                      </a:rPr>
                      <m:t>(3770</m:t>
                    </m:r>
                    <m:r>
                      <a:rPr lang="zh-CN" altLang="en-US" sz="1800" i="1" dirty="0" smtClean="0">
                        <a:solidFill>
                          <a:srgbClr val="111111"/>
                        </a:solidFill>
                        <a:effectLst/>
                        <a:latin typeface="Cambria Math" panose="02040503050406030204" pitchFamily="18" charset="0"/>
                      </a:rPr>
                      <m:t>）</m:t>
                    </m:r>
                  </m:oMath>
                </a14:m>
                <a:endParaRPr lang="en" altLang="zh-CN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A537B44-DDA4-A9DE-F774-A0F263ABF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029" y="4097947"/>
                <a:ext cx="4766808" cy="646331"/>
              </a:xfrm>
              <a:prstGeom prst="rect">
                <a:avLst/>
              </a:prstGeom>
              <a:blipFill>
                <a:blip r:embed="rId6"/>
                <a:stretch>
                  <a:fillRect l="-1064" t="-3846" b="-57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BF6107E-408A-B752-C79D-47D44CE30620}"/>
                  </a:ext>
                </a:extLst>
              </p:cNvPr>
              <p:cNvSpPr txBox="1"/>
              <p:nvPr/>
            </p:nvSpPr>
            <p:spPr>
              <a:xfrm>
                <a:off x="842837" y="5859318"/>
                <a:ext cx="986756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" altLang="zh-CN" sz="1800" dirty="0">
                    <a:solidFill>
                      <a:srgbClr val="111111"/>
                    </a:solidFill>
                    <a:effectLst/>
                    <a:latin typeface="Times"/>
                  </a:rPr>
                  <a:t>For structures in the higher energy region, experimental analysis suggests that additional states, such as </a:t>
                </a:r>
                <a14:m>
                  <m:oMath xmlns:m="http://schemas.openxmlformats.org/officeDocument/2006/math">
                    <m:r>
                      <a:rPr lang="el-GR" altLang="zh-CN" sz="1800" i="1" dirty="0" smtClean="0">
                        <a:solidFill>
                          <a:srgbClr val="111111"/>
                        </a:solidFill>
                        <a:effectLst/>
                        <a:latin typeface="Cambria Math" panose="02040503050406030204" pitchFamily="18" charset="0"/>
                      </a:rPr>
                      <m:t>𝜓</m:t>
                    </m:r>
                    <m:r>
                      <a:rPr lang="el-GR" altLang="zh-CN" sz="1800" i="1" dirty="0" smtClean="0">
                        <a:solidFill>
                          <a:srgbClr val="111111"/>
                        </a:solidFill>
                        <a:effectLst/>
                        <a:latin typeface="Cambria Math" panose="02040503050406030204" pitchFamily="18" charset="0"/>
                      </a:rPr>
                      <m:t>(4040), </m:t>
                    </m:r>
                    <m:r>
                      <a:rPr lang="el-GR" altLang="zh-CN" sz="1800" i="1" dirty="0" smtClean="0">
                        <a:solidFill>
                          <a:srgbClr val="111111"/>
                        </a:solidFill>
                        <a:effectLst/>
                        <a:latin typeface="Cambria Math" panose="02040503050406030204" pitchFamily="18" charset="0"/>
                      </a:rPr>
                      <m:t>𝜓</m:t>
                    </m:r>
                    <m:r>
                      <a:rPr lang="el-GR" altLang="zh-CN" sz="1800" i="1" dirty="0" smtClean="0">
                        <a:solidFill>
                          <a:srgbClr val="111111"/>
                        </a:solidFill>
                        <a:effectLst/>
                        <a:latin typeface="Cambria Math" panose="02040503050406030204" pitchFamily="18" charset="0"/>
                      </a:rPr>
                      <m:t>(4160), </m:t>
                    </m:r>
                    <m:r>
                      <m:rPr>
                        <m:sty m:val="p"/>
                      </m:rPr>
                      <a:rPr lang="en" altLang="zh-CN" sz="1800" i="0" dirty="0">
                        <a:solidFill>
                          <a:srgbClr val="111111"/>
                        </a:solidFill>
                        <a:effectLst/>
                        <a:latin typeface="Cambria Math" panose="02040503050406030204" pitchFamily="18" charset="0"/>
                      </a:rPr>
                      <m:t>and</m:t>
                    </m:r>
                    <m:r>
                      <a:rPr lang="en" altLang="zh-CN" sz="1800" i="1" dirty="0">
                        <a:solidFill>
                          <a:srgbClr val="11111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altLang="zh-CN" sz="1800" i="1" dirty="0">
                        <a:solidFill>
                          <a:srgbClr val="111111"/>
                        </a:solidFill>
                        <a:effectLst/>
                        <a:latin typeface="Cambria Math" panose="02040503050406030204" pitchFamily="18" charset="0"/>
                      </a:rPr>
                      <m:t>𝜓</m:t>
                    </m:r>
                    <m:r>
                      <a:rPr lang="el-GR" altLang="zh-CN" sz="1800" i="1" dirty="0">
                        <a:solidFill>
                          <a:srgbClr val="111111"/>
                        </a:solidFill>
                        <a:effectLst/>
                        <a:latin typeface="Cambria Math" panose="02040503050406030204" pitchFamily="18" charset="0"/>
                      </a:rPr>
                      <m:t>(4415), </m:t>
                    </m:r>
                  </m:oMath>
                </a14:m>
                <a:r>
                  <a:rPr lang="en" altLang="zh-CN" sz="1800" dirty="0">
                    <a:solidFill>
                      <a:srgbClr val="111111"/>
                    </a:solidFill>
                    <a:effectLst/>
                    <a:latin typeface="Times"/>
                  </a:rPr>
                  <a:t>should be included. </a:t>
                </a:r>
                <a:endParaRPr lang="en" altLang="zh-CN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BF6107E-408A-B752-C79D-47D44CE30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37" y="5859318"/>
                <a:ext cx="9867569" cy="646331"/>
              </a:xfrm>
              <a:prstGeom prst="rect">
                <a:avLst/>
              </a:prstGeom>
              <a:blipFill>
                <a:blip r:embed="rId7"/>
                <a:stretch>
                  <a:fillRect l="-514" t="-3846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C91E12E9-FF57-9A41-910D-37BCFB44758D}"/>
              </a:ext>
            </a:extLst>
          </p:cNvPr>
          <p:cNvSpPr txBox="1"/>
          <p:nvPr/>
        </p:nvSpPr>
        <p:spPr>
          <a:xfrm>
            <a:off x="8059930" y="6541839"/>
            <a:ext cx="4273837" cy="336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" altLang="zh-CN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Zuo-Ming Ding, Qi Huang, Jun He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" altLang="zh-CN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Eur.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" altLang="zh-CN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Phys.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" altLang="zh-CN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J.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" altLang="zh-CN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C 84 (2024) 822</a:t>
            </a:r>
          </a:p>
        </p:txBody>
      </p:sp>
    </p:spTree>
    <p:extLst>
      <p:ext uri="{BB962C8B-B14F-4D97-AF65-F5344CB8AC3E}">
        <p14:creationId xmlns:p14="http://schemas.microsoft.com/office/powerpoint/2010/main" val="996761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48923B5-992A-6D7B-15B6-80BF3C432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0008"/>
            <a:ext cx="7084145" cy="4640052"/>
          </a:xfrm>
          <a:prstGeom prst="rect">
            <a:avLst/>
          </a:prstGeom>
        </p:spPr>
      </p:pic>
      <p:cxnSp>
        <p:nvCxnSpPr>
          <p:cNvPr id="2" name="直接连接符 15">
            <a:extLst>
              <a:ext uri="{FF2B5EF4-FFF2-40B4-BE49-F238E27FC236}">
                <a16:creationId xmlns:a16="http://schemas.microsoft.com/office/drawing/2014/main" id="{BB56D765-FD92-9BD7-AF06-6633541BE4A1}"/>
              </a:ext>
            </a:extLst>
          </p:cNvPr>
          <p:cNvCxnSpPr>
            <a:cxnSpLocks/>
          </p:cNvCxnSpPr>
          <p:nvPr/>
        </p:nvCxnSpPr>
        <p:spPr>
          <a:xfrm>
            <a:off x="0" y="594378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A586A54-94CA-95E6-80DF-6B1CA5D9C5F2}"/>
                  </a:ext>
                </a:extLst>
              </p:cNvPr>
              <p:cNvSpPr txBox="1"/>
              <p:nvPr/>
            </p:nvSpPr>
            <p:spPr>
              <a:xfrm>
                <a:off x="397213" y="51703"/>
                <a:ext cx="502433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sz="2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zh-CN" sz="2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sz="2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zh-CN" altLang="en-US" sz="2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8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invariant</m:t>
                      </m:r>
                      <m:r>
                        <a:rPr lang="zh-CN" altLang="en-US" sz="28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8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mass</m:t>
                      </m:r>
                      <m:r>
                        <a:rPr lang="zh-CN" altLang="en-US" sz="28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8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psectrum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A586A54-94CA-95E6-80DF-6B1CA5D9C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13" y="51703"/>
                <a:ext cx="5024337" cy="523220"/>
              </a:xfrm>
              <a:prstGeom prst="rect">
                <a:avLst/>
              </a:prstGeom>
              <a:blipFill>
                <a:blip r:embed="rId3"/>
                <a:stretch>
                  <a:fillRect r="-253" b="-209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826EFED9-B1A4-EF20-CF04-A5747CA36179}"/>
              </a:ext>
            </a:extLst>
          </p:cNvPr>
          <p:cNvSpPr txBox="1"/>
          <p:nvPr/>
        </p:nvSpPr>
        <p:spPr>
          <a:xfrm>
            <a:off x="7246288" y="2128182"/>
            <a:ext cx="42380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131413"/>
                </a:solidFill>
                <a:effectLst/>
                <a:latin typeface="Times" pitchFamily="2" charset="0"/>
              </a:rPr>
              <a:t>A</a:t>
            </a:r>
            <a:r>
              <a:rPr lang="en" altLang="zh-CN" dirty="0">
                <a:solidFill>
                  <a:srgbClr val="131413"/>
                </a:solidFill>
                <a:effectLst/>
                <a:latin typeface="Times" pitchFamily="2" charset="0"/>
              </a:rPr>
              <a:t>n obvious</a:t>
            </a:r>
            <a:r>
              <a:rPr lang="zh-CN" altLang="en-US" dirty="0">
                <a:solidFill>
                  <a:srgbClr val="131413"/>
                </a:solidFill>
                <a:effectLst/>
                <a:latin typeface="Times" pitchFamily="2" charset="0"/>
              </a:rPr>
              <a:t> </a:t>
            </a:r>
            <a:r>
              <a:rPr lang="en" altLang="zh-CN" dirty="0">
                <a:solidFill>
                  <a:srgbClr val="131413"/>
                </a:solidFill>
                <a:effectLst/>
                <a:latin typeface="Times" pitchFamily="2" charset="0"/>
              </a:rPr>
              <a:t>peak produced near 2885 MeV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B9197A9-9079-315A-6AA5-E05E4E9F70A7}"/>
                  </a:ext>
                </a:extLst>
              </p:cNvPr>
              <p:cNvSpPr txBox="1"/>
              <p:nvPr/>
            </p:nvSpPr>
            <p:spPr>
              <a:xfrm>
                <a:off x="7246288" y="2988885"/>
                <a:ext cx="494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rgbClr val="131413"/>
                    </a:solidFill>
                    <a:effectLst/>
                    <a:latin typeface="Times" pitchFamily="2" charset="0"/>
                  </a:rPr>
                  <a:t>S</a:t>
                </a:r>
                <a:r>
                  <a:rPr lang="en" altLang="zh-CN" dirty="0" err="1">
                    <a:solidFill>
                      <a:srgbClr val="131413"/>
                    </a:solidFill>
                    <a:effectLst/>
                    <a:latin typeface="Times" pitchFamily="2" charset="0"/>
                  </a:rPr>
                  <a:t>atisfactory</a:t>
                </a:r>
                <a:r>
                  <a:rPr lang="zh-CN" altLang="en-US" dirty="0">
                    <a:solidFill>
                      <a:srgbClr val="131413"/>
                    </a:solidFill>
                    <a:effectLst/>
                    <a:latin typeface="Times" pitchFamily="2" charset="0"/>
                  </a:rPr>
                  <a:t> </a:t>
                </a:r>
                <a:r>
                  <a:rPr lang="en" altLang="zh-CN" dirty="0">
                    <a:solidFill>
                      <a:srgbClr val="131413"/>
                    </a:solidFill>
                    <a:effectLst/>
                    <a:latin typeface="Times" pitchFamily="2" charset="0"/>
                  </a:rPr>
                  <a:t>fit of the </a:t>
                </a:r>
                <a:r>
                  <a:rPr lang="en" altLang="zh-CN" dirty="0" err="1">
                    <a:solidFill>
                      <a:srgbClr val="131413"/>
                    </a:solidFill>
                    <a:effectLst/>
                    <a:latin typeface="Times" pitchFamily="2" charset="0"/>
                  </a:rPr>
                  <a:t>LHCb’s</a:t>
                </a:r>
                <a:r>
                  <a:rPr lang="en" altLang="zh-CN" dirty="0">
                    <a:solidFill>
                      <a:srgbClr val="131413"/>
                    </a:solidFill>
                    <a:effectLst/>
                    <a:latin typeface="Times" pitchFamily="2" charset="0"/>
                  </a:rPr>
                  <a:t> data cannot be obtained if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131413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i="1" dirty="0" smtClean="0">
                            <a:solidFill>
                              <a:srgbClr val="131413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" altLang="zh-CN" i="1" dirty="0" smtClean="0">
                            <a:solidFill>
                              <a:srgbClr val="131413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" altLang="zh-CN" i="1" dirty="0" smtClean="0">
                        <a:solidFill>
                          <a:srgbClr val="131413"/>
                        </a:solidFill>
                        <a:effectLst/>
                        <a:latin typeface="Cambria Math" panose="02040503050406030204" pitchFamily="18" charset="0"/>
                      </a:rPr>
                      <m:t>(2900)</m:t>
                    </m:r>
                  </m:oMath>
                </a14:m>
                <a:r>
                  <a:rPr lang="en" altLang="zh-CN" dirty="0">
                    <a:solidFill>
                      <a:srgbClr val="131413"/>
                    </a:solidFill>
                    <a:effectLst/>
                    <a:latin typeface="Helvetica" pitchFamily="2" charset="0"/>
                  </a:rPr>
                  <a:t> </a:t>
                </a:r>
                <a:r>
                  <a:rPr lang="en" altLang="zh-CN" dirty="0">
                    <a:solidFill>
                      <a:srgbClr val="131413"/>
                    </a:solidFill>
                    <a:effectLst/>
                    <a:latin typeface="Times" pitchFamily="2" charset="0"/>
                  </a:rPr>
                  <a:t>is</a:t>
                </a:r>
                <a:r>
                  <a:rPr lang="zh-CN" altLang="en-US" dirty="0">
                    <a:solidFill>
                      <a:srgbClr val="131413"/>
                    </a:solidFill>
                    <a:effectLst/>
                    <a:latin typeface="Times" pitchFamily="2" charset="0"/>
                  </a:rPr>
                  <a:t> </a:t>
                </a:r>
                <a:r>
                  <a:rPr lang="en" altLang="zh-CN" dirty="0">
                    <a:solidFill>
                      <a:srgbClr val="131413"/>
                    </a:solidFill>
                    <a:effectLst/>
                    <a:latin typeface="Times" pitchFamily="2" charset="0"/>
                  </a:rPr>
                  <a:t>not included,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B9197A9-9079-315A-6AA5-E05E4E9F7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288" y="2988885"/>
                <a:ext cx="4945712" cy="646331"/>
              </a:xfrm>
              <a:prstGeom prst="rect">
                <a:avLst/>
              </a:prstGeom>
              <a:blipFill>
                <a:blip r:embed="rId4"/>
                <a:stretch>
                  <a:fillRect l="-1023" t="-3846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BF45DDD-D953-5204-9EB6-C4BA411D7050}"/>
                  </a:ext>
                </a:extLst>
              </p:cNvPr>
              <p:cNvSpPr txBox="1"/>
              <p:nvPr/>
            </p:nvSpPr>
            <p:spPr>
              <a:xfrm>
                <a:off x="7211833" y="4248626"/>
                <a:ext cx="445148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" altLang="zh-CN" dirty="0">
                    <a:solidFill>
                      <a:srgbClr val="131413"/>
                    </a:solidFill>
                    <a:effectLst/>
                    <a:latin typeface="Times" pitchFamily="2" charset="0"/>
                  </a:rPr>
                  <a:t>Two bumps can be observed around 3.0 to 3.5 GeV</a:t>
                </a:r>
                <a:r>
                  <a:rPr lang="en-US" altLang="zh-CN" dirty="0">
                    <a:solidFill>
                      <a:srgbClr val="131413"/>
                    </a:solidFill>
                    <a:effectLst/>
                    <a:latin typeface="Times" pitchFamily="2" charset="0"/>
                  </a:rPr>
                  <a:t>:</a:t>
                </a:r>
                <a:r>
                  <a:rPr lang="zh-CN" altLang="en-US" dirty="0">
                    <a:solidFill>
                      <a:srgbClr val="131413"/>
                    </a:solidFill>
                    <a:effectLst/>
                    <a:latin typeface="Times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altLang="zh-CN" i="1" dirty="0" smtClean="0">
                        <a:solidFill>
                          <a:srgbClr val="131413"/>
                        </a:solidFill>
                        <a:effectLst/>
                        <a:latin typeface="Cambria Math" panose="02040503050406030204" pitchFamily="18" charset="0"/>
                      </a:rPr>
                      <m:t>𝜓</m:t>
                    </m:r>
                    <m:r>
                      <a:rPr lang="el-GR" altLang="zh-CN" i="1" dirty="0">
                        <a:solidFill>
                          <a:srgbClr val="131413"/>
                        </a:solidFill>
                        <a:effectLst/>
                        <a:latin typeface="Cambria Math" panose="02040503050406030204" pitchFamily="18" charset="0"/>
                      </a:rPr>
                      <m:t>(3770) </m:t>
                    </m:r>
                  </m:oMath>
                </a14:m>
                <a:r>
                  <a:rPr lang="en" altLang="zh-CN" dirty="0">
                    <a:solidFill>
                      <a:srgbClr val="131413"/>
                    </a:solidFill>
                    <a:effectLst/>
                    <a:latin typeface="Times" pitchFamily="2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131413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CN" i="1" dirty="0" smtClean="0">
                            <a:solidFill>
                              <a:srgbClr val="131413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" altLang="zh-CN" i="1" dirty="0">
                            <a:solidFill>
                              <a:srgbClr val="131413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" altLang="zh-CN" i="1" dirty="0">
                            <a:solidFill>
                              <a:srgbClr val="131413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" altLang="zh-CN" i="1" dirty="0">
                        <a:solidFill>
                          <a:srgbClr val="131413"/>
                        </a:solidFill>
                        <a:effectLst/>
                        <a:latin typeface="Cambria Math" panose="02040503050406030204" pitchFamily="18" charset="0"/>
                      </a:rPr>
                      <m:t>(3930) </m:t>
                    </m:r>
                  </m:oMath>
                </a14:m>
                <a:r>
                  <a:rPr lang="en" altLang="zh-CN" dirty="0">
                    <a:solidFill>
                      <a:srgbClr val="131413"/>
                    </a:solidFill>
                    <a:effectLst/>
                    <a:latin typeface="Times" pitchFamily="2" charset="0"/>
                  </a:rPr>
                  <a:t>states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BF45DDD-D953-5204-9EB6-C4BA411D7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833" y="4248626"/>
                <a:ext cx="4451480" cy="646331"/>
              </a:xfrm>
              <a:prstGeom prst="rect">
                <a:avLst/>
              </a:prstGeom>
              <a:blipFill>
                <a:blip r:embed="rId5"/>
                <a:stretch>
                  <a:fillRect l="-852" t="-3846" r="-1136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7D08559F-6877-F347-8944-C0B06F13B17E}"/>
              </a:ext>
            </a:extLst>
          </p:cNvPr>
          <p:cNvSpPr txBox="1"/>
          <p:nvPr/>
        </p:nvSpPr>
        <p:spPr>
          <a:xfrm>
            <a:off x="8059930" y="6541839"/>
            <a:ext cx="4273837" cy="336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" altLang="zh-CN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Zuo-Ming Ding, Qi Huang, Jun He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" altLang="zh-CN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Eur.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" altLang="zh-CN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Phys.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" altLang="zh-CN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J.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" altLang="zh-CN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C 84 (2024) 822</a:t>
            </a:r>
          </a:p>
        </p:txBody>
      </p:sp>
    </p:spTree>
    <p:extLst>
      <p:ext uri="{BB962C8B-B14F-4D97-AF65-F5344CB8AC3E}">
        <p14:creationId xmlns:p14="http://schemas.microsoft.com/office/powerpoint/2010/main" val="3301335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90E4472-3F96-A643-9D82-B37C5DE34A11}"/>
              </a:ext>
            </a:extLst>
          </p:cNvPr>
          <p:cNvSpPr/>
          <p:nvPr/>
        </p:nvSpPr>
        <p:spPr>
          <a:xfrm>
            <a:off x="4307031" y="2776974"/>
            <a:ext cx="24721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4400" dirty="0"/>
              <a:t>Summary</a:t>
            </a:r>
            <a:endParaRPr kumimoji="1"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650524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1D50838-B1EB-1643-B689-5D92089DB0A3}"/>
                  </a:ext>
                </a:extLst>
              </p:cNvPr>
              <p:cNvSpPr txBox="1"/>
              <p:nvPr/>
            </p:nvSpPr>
            <p:spPr>
              <a:xfrm>
                <a:off x="666878" y="1149960"/>
                <a:ext cx="10556240" cy="4742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/>
                  <a:t>The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process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" altLang="zh-CN" sz="20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" altLang="zh-CN" sz="20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" altLang="zh-CN" sz="20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" altLang="zh-CN" sz="20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→ </m:t>
                    </m:r>
                    <m:sSubSup>
                      <m:sSubSupPr>
                        <m:ctrlPr>
                          <a:rPr lang="en" altLang="zh-CN" sz="20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" altLang="zh-CN" sz="20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d>
                          <m:dPr>
                            <m:ctrlPr>
                              <a:rPr lang="en" altLang="zh-CN" sz="2000" b="0" i="1" u="none" strike="noStrike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" altLang="zh-CN" sz="2000" b="0" i="1" u="none" strike="noStrike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sub>
                      <m:sup>
                        <m:r>
                          <a:rPr lang="en" altLang="zh-CN" sz="20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bSup>
                      <m:sSubSupPr>
                        <m:ctrlPr>
                          <a:rPr lang="en" altLang="zh-CN" sz="20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" altLang="zh-CN" sz="20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d>
                          <m:dPr>
                            <m:ctrlPr>
                              <a:rPr lang="en" altLang="zh-CN" sz="2000" b="0" i="1" u="none" strike="noStrike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" altLang="zh-CN" sz="2000" b="0" i="1" u="none" strike="noStrike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sub>
                      <m:sup>
                        <m:r>
                          <a:rPr lang="en" altLang="zh-CN" sz="20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sSup>
                      <m:sSupPr>
                        <m:ctrlPr>
                          <a:rPr lang="en" altLang="zh-CN" sz="20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" altLang="zh-CN" sz="20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" altLang="zh-CN" sz="20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" altLang="zh-CN" sz="20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sz="2000" dirty="0"/>
                  <a:t>is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studied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based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on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the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 err="1"/>
                  <a:t>LHCb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data.</a:t>
                </a:r>
              </a:p>
              <a:p>
                <a:pPr algn="just">
                  <a:lnSpc>
                    <a:spcPct val="125000"/>
                  </a:lnSpc>
                </a:pPr>
                <a:endParaRPr kumimoji="1" lang="en-US" altLang="zh-CN" sz="2000" dirty="0"/>
              </a:p>
              <a:p>
                <a:pPr marL="342900" indent="-342900" algn="just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0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kumimoji="1" lang="en-US" altLang="zh-CN" sz="2000" i="1" dirty="0" smtClean="0">
                        <a:latin typeface="Cambria Math" panose="02040503050406030204" pitchFamily="18" charset="0"/>
                      </a:rPr>
                      <m:t>(3960)</m:t>
                    </m:r>
                    <m:r>
                      <a:rPr kumimoji="1" lang="zh-CN" alt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sz="2000" dirty="0"/>
                  <a:t>can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be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interpreted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bSup>
                      <m:sSubSupPr>
                        <m:ctrlPr>
                          <a:rPr kumimoji="1"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zh-CN" altLang="en-US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molecular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state,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and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reproduce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the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peak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in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CN" sz="2000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kumimoji="1" lang="en-US" altLang="zh-CN" sz="2000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bSup>
                      <m:sSubSupPr>
                        <m:ctrlPr>
                          <a:rPr kumimoji="1"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zh-CN" altLang="en-U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sz="200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CN" sz="2000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kumimoji="1" lang="en-US" altLang="zh-CN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invariant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mass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spectrum.</a:t>
                </a:r>
              </a:p>
              <a:p>
                <a:pPr marL="342900" indent="-342900" algn="just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endParaRPr kumimoji="1" lang="en-US" altLang="zh-CN" sz="2000" dirty="0"/>
              </a:p>
              <a:p>
                <a:pPr marL="342900" indent="-342900" algn="just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/>
                  <a:t>The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bSup>
                      <m:sSubSupPr>
                        <m:ctrlPr>
                          <a:rPr kumimoji="1"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zh-CN" altLang="en-US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molecular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state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provide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too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narrow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peak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in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1" lang="zh-CN" altLang="en-US" sz="2000" i="1" dirty="0"/>
                  <a:t> </a:t>
                </a:r>
                <a:r>
                  <a:rPr kumimoji="1" lang="en-US" altLang="zh-CN" sz="2000" dirty="0"/>
                  <a:t>invariant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mass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spectrum.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Only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with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BW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form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zh-CN" sz="2000" dirty="0"/>
                  <a:t>,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the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experimental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peak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can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be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reproduced.</a:t>
                </a:r>
              </a:p>
              <a:p>
                <a:pPr algn="just">
                  <a:lnSpc>
                    <a:spcPct val="125000"/>
                  </a:lnSpc>
                </a:pPr>
                <a:endParaRPr kumimoji="1" lang="en-US" altLang="zh-CN" sz="2000" dirty="0"/>
              </a:p>
              <a:p>
                <a:pPr marL="342900" indent="-342900" algn="just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CN" sz="20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</a:rPr>
                      <m:t>(2900)</m:t>
                    </m:r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can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be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interpreted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kumimoji="1"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2000" b="0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kumimoji="1" lang="zh-CN" altLang="en-US" sz="20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kumimoji="1"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kumimoji="1" lang="zh-CN" altLang="en-US" sz="20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molecular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state,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but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BW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sz="2000" i="1" dirty="0">
                        <a:latin typeface="Cambria Math" panose="02040503050406030204" pitchFamily="18" charset="0"/>
                      </a:rPr>
                      <m:t>(2900)</m:t>
                    </m:r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is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required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to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reproduce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the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peaks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in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200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zh-CN" sz="200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kumimoji="1"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zh-CN" sz="200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invariant mass spectrum.</a:t>
                </a:r>
              </a:p>
              <a:p>
                <a:pPr marL="342900" indent="-342900" algn="just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endParaRPr kumimoji="1" lang="en-US" altLang="zh-CN" sz="2000" dirty="0"/>
              </a:p>
              <a:p>
                <a:pPr marL="342900" indent="-342900" algn="just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/>
                  <a:t>In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our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model,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the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solidFill>
                              <a:srgbClr val="11111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sz="2000" i="1" dirty="0" smtClean="0">
                            <a:solidFill>
                              <a:srgbClr val="11111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000" b="0" i="1" dirty="0" smtClean="0">
                            <a:solidFill>
                              <a:srgbClr val="111111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" altLang="zh-CN" sz="2000" i="1" dirty="0">
                        <a:solidFill>
                          <a:srgbClr val="111111"/>
                        </a:solidFill>
                        <a:effectLst/>
                        <a:latin typeface="Cambria Math" panose="02040503050406030204" pitchFamily="18" charset="0"/>
                      </a:rPr>
                      <m:t>(4140)</m:t>
                    </m:r>
                  </m:oMath>
                </a14:m>
                <a:r>
                  <a:rPr lang="en" altLang="zh-CN" sz="2000" dirty="0">
                    <a:solidFill>
                      <a:srgbClr val="111111"/>
                    </a:solidFill>
                    <a:effectLst/>
                    <a:latin typeface="MTMI"/>
                  </a:rPr>
                  <a:t> </a:t>
                </a:r>
                <a:r>
                  <a:rPr kumimoji="1" lang="en" altLang="zh-CN" sz="2000" dirty="0"/>
                  <a:t>could not be easily interpreted as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solidFill>
                              <a:srgbClr val="11111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sz="2000" i="1" dirty="0" smtClean="0">
                            <a:solidFill>
                              <a:srgbClr val="11111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000" b="0" i="1" dirty="0" smtClean="0">
                            <a:solidFill>
                              <a:srgbClr val="11111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dirty="0" smtClean="0">
                            <a:solidFill>
                              <a:srgbClr val="11111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b="0" i="1" dirty="0" smtClean="0">
                                <a:solidFill>
                                  <a:srgbClr val="11111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" altLang="zh-CN" sz="2000" i="1" dirty="0" smtClean="0">
                                <a:solidFill>
                                  <a:srgbClr val="11111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 dirty="0" smtClean="0">
                            <a:solidFill>
                              <a:srgbClr val="11111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" altLang="zh-CN" sz="2000" i="1" dirty="0">
                        <a:solidFill>
                          <a:srgbClr val="111111"/>
                        </a:solidFill>
                        <a:effectLst/>
                        <a:latin typeface="Cambria Math" panose="02040503050406030204" pitchFamily="18" charset="0"/>
                      </a:rPr>
                      <m:t> −</m:t>
                    </m:r>
                    <m:r>
                      <a:rPr lang="el-GR" altLang="zh-CN" sz="2000" i="1" dirty="0">
                        <a:solidFill>
                          <a:srgbClr val="111111"/>
                        </a:solidFill>
                        <a:effectLst/>
                        <a:latin typeface="Cambria Math" panose="02040503050406030204" pitchFamily="18" charset="0"/>
                      </a:rPr>
                      <m:t>𝜑</m:t>
                    </m:r>
                    <m:r>
                      <a:rPr lang="en" altLang="zh-CN" sz="2000" i="1" dirty="0">
                        <a:solidFill>
                          <a:srgbClr val="111111"/>
                        </a:solidFill>
                        <a:effectLst/>
                        <a:latin typeface="Cambria Math" panose="02040503050406030204" pitchFamily="18" charset="0"/>
                      </a:rPr>
                      <m:t>𝐽</m:t>
                    </m:r>
                    <m:r>
                      <a:rPr lang="en" altLang="zh-CN" sz="2000" i="1" dirty="0">
                        <a:solidFill>
                          <a:srgbClr val="111111"/>
                        </a:solidFill>
                        <a:effectLst/>
                        <a:latin typeface="Cambria Math" panose="02040503050406030204" pitchFamily="18" charset="0"/>
                      </a:rPr>
                      <m:t>/</m:t>
                    </m:r>
                    <m:r>
                      <a:rPr lang="el-GR" altLang="zh-CN" sz="2000" i="1" dirty="0">
                        <a:solidFill>
                          <a:srgbClr val="111111"/>
                        </a:solidFill>
                        <a:effectLst/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l-GR" altLang="zh-CN" sz="2000" dirty="0">
                    <a:solidFill>
                      <a:srgbClr val="111111"/>
                    </a:solidFill>
                    <a:effectLst/>
                    <a:latin typeface="MTMI"/>
                  </a:rPr>
                  <a:t> </a:t>
                </a:r>
                <a:r>
                  <a:rPr kumimoji="1" lang="en" altLang="zh-CN" sz="2000" dirty="0"/>
                  <a:t>coupling. </a:t>
                </a: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1D50838-B1EB-1643-B689-5D92089DB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78" y="1149960"/>
                <a:ext cx="10556240" cy="4742837"/>
              </a:xfrm>
              <a:prstGeom prst="rect">
                <a:avLst/>
              </a:prstGeom>
              <a:blipFill>
                <a:blip r:embed="rId2"/>
                <a:stretch>
                  <a:fillRect l="-481" r="-601" b="-10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接连接符 15">
            <a:extLst>
              <a:ext uri="{FF2B5EF4-FFF2-40B4-BE49-F238E27FC236}">
                <a16:creationId xmlns:a16="http://schemas.microsoft.com/office/drawing/2014/main" id="{BE8276B8-AC88-B6DD-DAB4-096698F0669C}"/>
              </a:ext>
            </a:extLst>
          </p:cNvPr>
          <p:cNvCxnSpPr>
            <a:cxnSpLocks/>
          </p:cNvCxnSpPr>
          <p:nvPr/>
        </p:nvCxnSpPr>
        <p:spPr>
          <a:xfrm>
            <a:off x="0" y="594378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B82AB0C6-BEE5-79DA-DA42-E8B683B4AB27}"/>
              </a:ext>
            </a:extLst>
          </p:cNvPr>
          <p:cNvSpPr txBox="1"/>
          <p:nvPr/>
        </p:nvSpPr>
        <p:spPr>
          <a:xfrm>
            <a:off x="753534" y="0"/>
            <a:ext cx="6112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800" dirty="0"/>
              <a:t>Summary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57341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2D1B246-A63E-3A41-B63F-57DD692909E3}"/>
              </a:ext>
            </a:extLst>
          </p:cNvPr>
          <p:cNvSpPr txBox="1"/>
          <p:nvPr/>
        </p:nvSpPr>
        <p:spPr>
          <a:xfrm>
            <a:off x="1699845" y="2311461"/>
            <a:ext cx="8792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rgbClr val="C00000"/>
                </a:solidFill>
                <a:cs typeface="+mn-ea"/>
                <a:sym typeface="+mn-lt"/>
              </a:rPr>
              <a:t>THANK YOU!</a:t>
            </a:r>
            <a:endParaRPr lang="zh-CN" altLang="en-US" sz="96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4753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1F32AFE-D2D9-2551-07AA-71B562B008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490" b="50033"/>
          <a:stretch/>
        </p:blipFill>
        <p:spPr>
          <a:xfrm>
            <a:off x="720000" y="905322"/>
            <a:ext cx="4532775" cy="2860417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594A87FC-46F9-7972-5FDF-35601A9B3C4B}"/>
              </a:ext>
            </a:extLst>
          </p:cNvPr>
          <p:cNvSpPr txBox="1"/>
          <p:nvPr/>
        </p:nvSpPr>
        <p:spPr>
          <a:xfrm>
            <a:off x="7466846" y="6442402"/>
            <a:ext cx="49453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800" dirty="0">
                <a:solidFill>
                  <a:srgbClr val="211E1E"/>
                </a:solidFill>
                <a:effectLst/>
                <a:latin typeface="AdvOT483a8203"/>
              </a:rPr>
              <a:t>PRL </a:t>
            </a:r>
            <a:r>
              <a:rPr lang="en" altLang="zh-CN" sz="1800" dirty="0">
                <a:solidFill>
                  <a:srgbClr val="211E1E"/>
                </a:solidFill>
                <a:effectLst/>
                <a:latin typeface="AdvOT19ee2aa8.B"/>
              </a:rPr>
              <a:t>125, </a:t>
            </a:r>
            <a:r>
              <a:rPr lang="en" altLang="zh-CN" sz="1800" dirty="0">
                <a:solidFill>
                  <a:srgbClr val="211E1E"/>
                </a:solidFill>
                <a:effectLst/>
                <a:latin typeface="AdvOT483a8203"/>
              </a:rPr>
              <a:t>242001 (2020)</a:t>
            </a:r>
            <a:r>
              <a:rPr lang="en-US" altLang="zh-CN" sz="1800" dirty="0">
                <a:solidFill>
                  <a:srgbClr val="211E1E"/>
                </a:solidFill>
                <a:effectLst/>
                <a:latin typeface="AdvOT483a8203"/>
              </a:rPr>
              <a:t>,</a:t>
            </a:r>
            <a:r>
              <a:rPr lang="en" altLang="zh-CN" sz="1800" dirty="0">
                <a:solidFill>
                  <a:srgbClr val="211E1E"/>
                </a:solidFill>
                <a:effectLst/>
                <a:latin typeface="AdvOT483a8203"/>
              </a:rPr>
              <a:t>PRD </a:t>
            </a:r>
            <a:r>
              <a:rPr lang="en" altLang="zh-CN" sz="1800" dirty="0">
                <a:solidFill>
                  <a:srgbClr val="211E1E"/>
                </a:solidFill>
                <a:effectLst/>
                <a:latin typeface="AdvOT19ee2aa8.B"/>
              </a:rPr>
              <a:t>102, </a:t>
            </a:r>
            <a:r>
              <a:rPr lang="en" altLang="zh-CN" sz="1800" dirty="0">
                <a:solidFill>
                  <a:srgbClr val="211E1E"/>
                </a:solidFill>
                <a:effectLst/>
                <a:latin typeface="AdvOT483a8203"/>
              </a:rPr>
              <a:t>112003 (2020) </a:t>
            </a:r>
            <a:endParaRPr lang="en" altLang="zh-CN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156BEF8-C376-39F9-BC28-06C72793EE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24" t="436" b="49742"/>
          <a:stretch/>
        </p:blipFill>
        <p:spPr>
          <a:xfrm>
            <a:off x="1028459" y="3718165"/>
            <a:ext cx="4295828" cy="286041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3A24469-9282-725D-B803-703E42DE3E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428" t="49641" r="9181"/>
          <a:stretch/>
        </p:blipFill>
        <p:spPr>
          <a:xfrm>
            <a:off x="5521396" y="1215618"/>
            <a:ext cx="2624704" cy="2239824"/>
          </a:xfrm>
          <a:prstGeom prst="rect">
            <a:avLst/>
          </a:prstGeom>
        </p:spPr>
      </p:pic>
      <p:cxnSp>
        <p:nvCxnSpPr>
          <p:cNvPr id="19" name="直接连接符 15">
            <a:extLst>
              <a:ext uri="{FF2B5EF4-FFF2-40B4-BE49-F238E27FC236}">
                <a16:creationId xmlns:a16="http://schemas.microsoft.com/office/drawing/2014/main" id="{1B070246-3F9B-E629-72CF-23EC8E1D908E}"/>
              </a:ext>
            </a:extLst>
          </p:cNvPr>
          <p:cNvCxnSpPr>
            <a:cxnSpLocks/>
          </p:cNvCxnSpPr>
          <p:nvPr/>
        </p:nvCxnSpPr>
        <p:spPr>
          <a:xfrm>
            <a:off x="0" y="781414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246584E3-EFD9-E409-FDB7-8D1113A206B8}"/>
                  </a:ext>
                </a:extLst>
              </p:cNvPr>
              <p:cNvSpPr txBox="1"/>
              <p:nvPr/>
            </p:nvSpPr>
            <p:spPr>
              <a:xfrm>
                <a:off x="720000" y="180000"/>
                <a:ext cx="589340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" altLang="zh-CN" sz="280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LHC</m:t>
                      </m:r>
                      <m:r>
                        <m:rPr>
                          <m:sty m:val="p"/>
                        </m:rPr>
                        <a:rPr lang="en-US" altLang="zh-CN" sz="28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zh-CN" altLang="en-US" sz="28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8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experiments</m:t>
                      </m:r>
                      <m:r>
                        <a:rPr lang="zh-CN" altLang="en-US" sz="28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" altLang="zh-CN" sz="28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on</m:t>
                      </m:r>
                      <m:r>
                        <a:rPr lang="zh-CN" altLang="en-US" sz="2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" altLang="zh-CN" sz="2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" altLang="zh-CN" sz="2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" altLang="zh-CN" sz="2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" altLang="zh-CN" sz="2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2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sz="2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2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sz="2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" altLang="zh-CN" sz="2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" altLang="zh-CN" sz="2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" altLang="zh-CN" sz="2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246584E3-EFD9-E409-FDB7-8D1113A20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80000"/>
                <a:ext cx="5893409" cy="523220"/>
              </a:xfrm>
              <a:prstGeom prst="rect">
                <a:avLst/>
              </a:prstGeom>
              <a:blipFill>
                <a:blip r:embed="rId3"/>
                <a:stretch>
                  <a:fillRect l="-215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5DB627DE-FB96-2067-E465-B5B066D65587}"/>
                  </a:ext>
                </a:extLst>
              </p:cNvPr>
              <p:cNvSpPr txBox="1"/>
              <p:nvPr/>
            </p:nvSpPr>
            <p:spPr>
              <a:xfrm>
                <a:off x="8557225" y="1618193"/>
                <a:ext cx="2764603" cy="138178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zh-CN" sz="2800" dirty="0"/>
                  <a:t>Two</a:t>
                </a:r>
                <a:r>
                  <a:rPr kumimoji="1" lang="zh-CN" alt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sz="28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sz="28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28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0,2</m:t>
                        </m:r>
                      </m:sub>
                    </m:sSub>
                    <m:r>
                      <a:rPr lang="en-US" altLang="zh-CN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(3930)</m:t>
                    </m:r>
                  </m:oMath>
                </a14:m>
                <a:endParaRPr kumimoji="1" lang="en-US" altLang="zh-CN" sz="2800" dirty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zh-CN" sz="2800" dirty="0"/>
                  <a:t>Two</a:t>
                </a:r>
                <a:r>
                  <a:rPr kumimoji="1" lang="zh-CN" alt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CN" sz="2800" b="0" i="1" dirty="0" smtClean="0">
                            <a:latin typeface="Cambria Math" panose="02040503050406030204" pitchFamily="18" charset="0"/>
                          </a:rPr>
                          <m:t>0,1</m:t>
                        </m:r>
                      </m:sub>
                    </m:sSub>
                    <m:r>
                      <a:rPr kumimoji="1" lang="en-US" altLang="zh-CN" sz="2800" i="1" dirty="0" smtClean="0">
                        <a:latin typeface="Cambria Math" panose="02040503050406030204" pitchFamily="18" charset="0"/>
                      </a:rPr>
                      <m:t>(2900)</m:t>
                    </m:r>
                    <m:r>
                      <a:rPr kumimoji="1" lang="zh-CN" altLang="en-US" sz="2800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5DB627DE-FB96-2067-E465-B5B066D65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225" y="1618193"/>
                <a:ext cx="2764603" cy="1381789"/>
              </a:xfrm>
              <a:prstGeom prst="rect">
                <a:avLst/>
              </a:prstGeom>
              <a:blipFill>
                <a:blip r:embed="rId4"/>
                <a:stretch>
                  <a:fillRect l="-4566" r="-2283"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图片 22">
            <a:extLst>
              <a:ext uri="{FF2B5EF4-FFF2-40B4-BE49-F238E27FC236}">
                <a16:creationId xmlns:a16="http://schemas.microsoft.com/office/drawing/2014/main" id="{D52BAA49-3424-AE9A-6154-FE468BF658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64"/>
          <a:stretch/>
        </p:blipFill>
        <p:spPr>
          <a:xfrm>
            <a:off x="5521396" y="4056273"/>
            <a:ext cx="6071658" cy="2022109"/>
          </a:xfrm>
          <a:prstGeom prst="rect">
            <a:avLst/>
          </a:prstGeom>
        </p:spPr>
      </p:pic>
      <p:sp>
        <p:nvSpPr>
          <p:cNvPr id="2" name="椭圆 1">
            <a:extLst>
              <a:ext uri="{FF2B5EF4-FFF2-40B4-BE49-F238E27FC236}">
                <a16:creationId xmlns:a16="http://schemas.microsoft.com/office/drawing/2014/main" id="{DE57F73B-E0D5-A377-ACA7-865D34099A9D}"/>
              </a:ext>
            </a:extLst>
          </p:cNvPr>
          <p:cNvSpPr/>
          <p:nvPr/>
        </p:nvSpPr>
        <p:spPr>
          <a:xfrm>
            <a:off x="2279073" y="2653145"/>
            <a:ext cx="519545" cy="5957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5B1BC0C9-C86D-08F5-EABD-A66DCDAAFF45}"/>
              </a:ext>
            </a:extLst>
          </p:cNvPr>
          <p:cNvSpPr/>
          <p:nvPr/>
        </p:nvSpPr>
        <p:spPr>
          <a:xfrm>
            <a:off x="2902591" y="4840448"/>
            <a:ext cx="947956" cy="13002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99112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C10C5FC-D77F-E951-BD61-C318B64222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898" b="48332"/>
          <a:stretch/>
        </p:blipFill>
        <p:spPr>
          <a:xfrm>
            <a:off x="1984248" y="659250"/>
            <a:ext cx="5449823" cy="38780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581920A-4803-41A3-BFCC-93F1AE837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871" y="4409679"/>
            <a:ext cx="7772400" cy="196692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21EBDAD-7428-B580-314A-194DC898887C}"/>
              </a:ext>
            </a:extLst>
          </p:cNvPr>
          <p:cNvSpPr txBox="1"/>
          <p:nvPr/>
        </p:nvSpPr>
        <p:spPr>
          <a:xfrm>
            <a:off x="9468150" y="6417609"/>
            <a:ext cx="3626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>
                <a:solidFill>
                  <a:srgbClr val="211E1E"/>
                </a:solidFill>
                <a:latin typeface="AdvOT19ee2aa8.B"/>
              </a:rPr>
              <a:t>PRL 131, 071901 (2023)</a:t>
            </a:r>
            <a:endParaRPr lang="zh-CN" altLang="en-US" dirty="0">
              <a:solidFill>
                <a:srgbClr val="211E1E"/>
              </a:solidFill>
              <a:latin typeface="AdvOT19ee2aa8.B"/>
            </a:endParaRPr>
          </a:p>
        </p:txBody>
      </p:sp>
      <p:cxnSp>
        <p:nvCxnSpPr>
          <p:cNvPr id="10" name="直接连接符 15">
            <a:extLst>
              <a:ext uri="{FF2B5EF4-FFF2-40B4-BE49-F238E27FC236}">
                <a16:creationId xmlns:a16="http://schemas.microsoft.com/office/drawing/2014/main" id="{C00B03A9-3D37-EC7F-0498-E59E3E3272EC}"/>
              </a:ext>
            </a:extLst>
          </p:cNvPr>
          <p:cNvCxnSpPr>
            <a:cxnSpLocks/>
          </p:cNvCxnSpPr>
          <p:nvPr/>
        </p:nvCxnSpPr>
        <p:spPr>
          <a:xfrm>
            <a:off x="0" y="781414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F6E70C4-32CA-61DF-F78B-8D43132E45EC}"/>
                  </a:ext>
                </a:extLst>
              </p:cNvPr>
              <p:cNvSpPr txBox="1"/>
              <p:nvPr/>
            </p:nvSpPr>
            <p:spPr>
              <a:xfrm>
                <a:off x="720000" y="180000"/>
                <a:ext cx="598017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" altLang="zh-CN" sz="280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LHC</m:t>
                      </m:r>
                      <m:r>
                        <m:rPr>
                          <m:sty m:val="p"/>
                        </m:rPr>
                        <a:rPr lang="en-US" altLang="zh-CN" sz="28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zh-CN" altLang="en-US" sz="28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8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experiments</m:t>
                      </m:r>
                      <m:r>
                        <a:rPr lang="zh-CN" altLang="en-US" sz="28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8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on</m:t>
                      </m:r>
                      <m:r>
                        <a:rPr lang="zh-CN" altLang="en-US" sz="28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" altLang="zh-CN" sz="2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" altLang="zh-CN" sz="2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" altLang="zh-CN" sz="2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" altLang="zh-CN" sz="2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altLang="zh-CN" sz="2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sz="2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zh-CN" sz="2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sz="2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sz="2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zh-CN" sz="2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sSup>
                        <m:sSupPr>
                          <m:ctrlPr>
                            <a:rPr lang="en" altLang="zh-CN" sz="2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" altLang="zh-CN" sz="2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" altLang="zh-CN" sz="2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" altLang="zh-CN" sz="2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en-US" altLang="zh-CN" sz="28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F6E70C4-32CA-61DF-F78B-8D43132E4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80000"/>
                <a:ext cx="5980176" cy="523220"/>
              </a:xfrm>
              <a:prstGeom prst="rect">
                <a:avLst/>
              </a:prstGeom>
              <a:blipFill>
                <a:blip r:embed="rId4"/>
                <a:stretch>
                  <a:fillRect l="-212" r="-1271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E9B7318-2A9E-054B-A0BC-37055E6E0F99}"/>
                  </a:ext>
                </a:extLst>
              </p:cNvPr>
              <p:cNvSpPr txBox="1"/>
              <p:nvPr/>
            </p:nvSpPr>
            <p:spPr>
              <a:xfrm>
                <a:off x="7819360" y="2044005"/>
                <a:ext cx="1757917" cy="138499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(3960)</m:t>
                      </m:r>
                    </m:oMath>
                  </m:oMathPara>
                </a14:m>
                <a:endParaRPr kumimoji="1" lang="en-US" altLang="zh-CN" sz="28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(4140)</m:t>
                      </m:r>
                    </m:oMath>
                  </m:oMathPara>
                </a14:m>
                <a:endParaRPr kumimoji="1" lang="en-US" altLang="zh-CN" sz="28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E9B7318-2A9E-054B-A0BC-37055E6E0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9360" y="2044005"/>
                <a:ext cx="1757917" cy="1384995"/>
              </a:xfrm>
              <a:prstGeom prst="rect">
                <a:avLst/>
              </a:prstGeom>
              <a:blipFill>
                <a:blip r:embed="rId5"/>
                <a:stretch>
                  <a:fillRect r="-714" b="-9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5585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EC7014D-FB6C-4646-1D07-2544FB4B9C26}"/>
                  </a:ext>
                </a:extLst>
              </p:cNvPr>
              <p:cNvSpPr txBox="1"/>
              <p:nvPr/>
            </p:nvSpPr>
            <p:spPr>
              <a:xfrm>
                <a:off x="720000" y="180586"/>
                <a:ext cx="363254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" altLang="zh-CN" sz="2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" altLang="zh-CN" sz="2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(3960)</m:t>
                      </m:r>
                      <m:r>
                        <a:rPr lang="en-US" altLang="zh-CN" sz="2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sz="2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" altLang="zh-CN" sz="2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altLang="zh-CN" sz="2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sz="2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" altLang="zh-CN" sz="2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 (3930) 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EC7014D-FB6C-4646-1D07-2544FB4B9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80586"/>
                <a:ext cx="3632544" cy="523220"/>
              </a:xfrm>
              <a:prstGeom prst="rect">
                <a:avLst/>
              </a:prstGeom>
              <a:blipFill>
                <a:blip r:embed="rId2"/>
                <a:stretch>
                  <a:fillRect r="-1394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B84E152-2B20-0613-6B99-2A63429D4C39}"/>
                  </a:ext>
                </a:extLst>
              </p:cNvPr>
              <p:cNvSpPr txBox="1"/>
              <p:nvPr/>
            </p:nvSpPr>
            <p:spPr>
              <a:xfrm>
                <a:off x="944880" y="4049127"/>
                <a:ext cx="4334256" cy="221842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2400" dirty="0">
                    <a:solidFill>
                      <a:srgbClr val="131413"/>
                    </a:solidFill>
                    <a:latin typeface="Times" pitchFamily="2" charset="0"/>
                  </a:rPr>
                  <a:t>S</a:t>
                </a:r>
                <a:r>
                  <a:rPr lang="en" altLang="zh-CN" sz="2400" dirty="0" err="1">
                    <a:solidFill>
                      <a:srgbClr val="131413"/>
                    </a:solidFill>
                    <a:effectLst/>
                    <a:latin typeface="Times" pitchFamily="2" charset="0"/>
                  </a:rPr>
                  <a:t>imilar</a:t>
                </a:r>
                <a:r>
                  <a:rPr lang="en" altLang="zh-CN" sz="2400" dirty="0">
                    <a:solidFill>
                      <a:srgbClr val="131413"/>
                    </a:solidFill>
                    <a:effectLst/>
                    <a:latin typeface="Times" pitchFamily="2" charset="0"/>
                  </a:rPr>
                  <a:t> masses and widths </a:t>
                </a:r>
              </a:p>
              <a:p>
                <a:pPr>
                  <a:lnSpc>
                    <a:spcPct val="200000"/>
                  </a:lnSpc>
                </a:pPr>
                <a:r>
                  <a:rPr lang="en" altLang="zh-CN" sz="2400" dirty="0">
                    <a:solidFill>
                      <a:srgbClr val="131413"/>
                    </a:solidFill>
                    <a:effectLst/>
                    <a:latin typeface="Times" pitchFamily="2" charset="0"/>
                  </a:rPr>
                  <a:t>preferred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131413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" altLang="zh-CN" sz="2400" i="1" dirty="0" smtClean="0">
                            <a:solidFill>
                              <a:srgbClr val="131413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" altLang="zh-CN" sz="2400" i="1" dirty="0" smtClean="0">
                            <a:solidFill>
                              <a:srgbClr val="131413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𝑃𝐶</m:t>
                        </m:r>
                      </m:sup>
                    </m:sSup>
                    <m:r>
                      <a:rPr lang="en" altLang="zh-CN" sz="2400" i="1" dirty="0" smtClean="0">
                        <a:solidFill>
                          <a:srgbClr val="131413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131413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" altLang="zh-CN" sz="2400" i="1" dirty="0" smtClean="0">
                            <a:solidFill>
                              <a:srgbClr val="131413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" altLang="zh-CN" sz="2400" i="1" dirty="0" smtClean="0">
                            <a:solidFill>
                              <a:srgbClr val="131413"/>
                            </a:solidFill>
                            <a:effectLst/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</m:oMath>
                </a14:m>
                <a:endParaRPr lang="en-US" altLang="zh-CN" sz="2400" b="0" dirty="0">
                  <a:solidFill>
                    <a:srgbClr val="131413"/>
                  </a:solidFill>
                  <a:effectLst/>
                  <a:latin typeface="Times" pitchFamily="2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altLang="zh-CN" sz="2400" dirty="0">
                    <a:solidFill>
                      <a:srgbClr val="002060"/>
                    </a:solidFill>
                    <a:latin typeface="Times" pitchFamily="2" charset="0"/>
                  </a:rPr>
                  <a:t>One</a:t>
                </a:r>
                <a:r>
                  <a:rPr lang="zh-CN" altLang="en-US" sz="2400" dirty="0">
                    <a:solidFill>
                      <a:srgbClr val="002060"/>
                    </a:solidFill>
                    <a:latin typeface="Times" pitchFamily="2" charset="0"/>
                  </a:rPr>
                  <a:t> </a:t>
                </a:r>
                <a:r>
                  <a:rPr lang="en-US" altLang="zh-CN" sz="2400" dirty="0">
                    <a:solidFill>
                      <a:srgbClr val="002060"/>
                    </a:solidFill>
                    <a:latin typeface="Times" pitchFamily="2" charset="0"/>
                  </a:rPr>
                  <a:t>state</a:t>
                </a:r>
                <a:r>
                  <a:rPr lang="zh-CN" altLang="en-US" sz="2400" dirty="0">
                    <a:solidFill>
                      <a:srgbClr val="002060"/>
                    </a:solidFill>
                    <a:latin typeface="Times" pitchFamily="2" charset="0"/>
                  </a:rPr>
                  <a:t> </a:t>
                </a:r>
                <a:r>
                  <a:rPr lang="en-US" altLang="zh-CN" sz="2400" dirty="0">
                    <a:solidFill>
                      <a:srgbClr val="002060"/>
                    </a:solidFill>
                    <a:latin typeface="Times" pitchFamily="2" charset="0"/>
                  </a:rPr>
                  <a:t>or</a:t>
                </a:r>
                <a:r>
                  <a:rPr lang="zh-CN" altLang="en-US" sz="2400" dirty="0">
                    <a:solidFill>
                      <a:srgbClr val="002060"/>
                    </a:solidFill>
                    <a:latin typeface="Times" pitchFamily="2" charset="0"/>
                  </a:rPr>
                  <a:t> </a:t>
                </a:r>
                <a:r>
                  <a:rPr lang="en-US" altLang="zh-CN" sz="2400" dirty="0">
                    <a:solidFill>
                      <a:srgbClr val="002060"/>
                    </a:solidFill>
                    <a:latin typeface="Times" pitchFamily="2" charset="0"/>
                  </a:rPr>
                  <a:t>two</a:t>
                </a:r>
                <a:r>
                  <a:rPr lang="zh-CN" altLang="en-US" sz="2400" dirty="0">
                    <a:solidFill>
                      <a:srgbClr val="002060"/>
                    </a:solidFill>
                    <a:latin typeface="Times" pitchFamily="2" charset="0"/>
                  </a:rPr>
                  <a:t> </a:t>
                </a:r>
                <a:r>
                  <a:rPr lang="en-US" altLang="zh-CN" sz="2400" dirty="0">
                    <a:solidFill>
                      <a:srgbClr val="002060"/>
                    </a:solidFill>
                    <a:latin typeface="Times" pitchFamily="2" charset="0"/>
                  </a:rPr>
                  <a:t>states?</a:t>
                </a:r>
                <a:endParaRPr lang="en" altLang="zh-CN" sz="2400" dirty="0">
                  <a:solidFill>
                    <a:srgbClr val="002060"/>
                  </a:solidFill>
                  <a:effectLst/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B84E152-2B20-0613-6B99-2A63429D4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" y="4049127"/>
                <a:ext cx="4334256" cy="2218428"/>
              </a:xfrm>
              <a:prstGeom prst="rect">
                <a:avLst/>
              </a:prstGeom>
              <a:blipFill>
                <a:blip r:embed="rId3"/>
                <a:stretch>
                  <a:fillRect l="-2339" b="-56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接连接符 15">
            <a:extLst>
              <a:ext uri="{FF2B5EF4-FFF2-40B4-BE49-F238E27FC236}">
                <a16:creationId xmlns:a16="http://schemas.microsoft.com/office/drawing/2014/main" id="{BC68D64B-B2A2-67DD-7BC4-3E3DB2CA7B04}"/>
              </a:ext>
            </a:extLst>
          </p:cNvPr>
          <p:cNvCxnSpPr>
            <a:cxnSpLocks/>
          </p:cNvCxnSpPr>
          <p:nvPr/>
        </p:nvCxnSpPr>
        <p:spPr>
          <a:xfrm>
            <a:off x="0" y="781414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>
            <a:extLst>
              <a:ext uri="{FF2B5EF4-FFF2-40B4-BE49-F238E27FC236}">
                <a16:creationId xmlns:a16="http://schemas.microsoft.com/office/drawing/2014/main" id="{711D026C-D955-8108-00C5-6F7082C243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63" b="58420"/>
          <a:stretch/>
        </p:blipFill>
        <p:spPr>
          <a:xfrm>
            <a:off x="944881" y="1529194"/>
            <a:ext cx="4325112" cy="5741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EA63214-AAAA-6039-48ED-A1B3CA3290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19" r="39447" b="67414"/>
          <a:stretch/>
        </p:blipFill>
        <p:spPr>
          <a:xfrm>
            <a:off x="935735" y="3092421"/>
            <a:ext cx="4325111" cy="6041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AF144A63-502A-B1B5-3158-6888A99F8A82}"/>
                  </a:ext>
                </a:extLst>
              </p:cNvPr>
              <p:cNvSpPr txBox="1"/>
              <p:nvPr/>
            </p:nvSpPr>
            <p:spPr>
              <a:xfrm>
                <a:off x="737190" y="966553"/>
                <a:ext cx="179908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" altLang="zh-CN" sz="1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" altLang="zh-CN" sz="1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" altLang="zh-CN" sz="1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" altLang="zh-CN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1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sz="1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1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sz="1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" altLang="zh-CN" sz="1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" altLang="zh-CN" sz="1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" altLang="zh-CN" sz="1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AF144A63-502A-B1B5-3158-6888A99F8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90" y="966553"/>
                <a:ext cx="179908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1AAD994-3539-59B8-60AE-9E3474FF927F}"/>
                  </a:ext>
                </a:extLst>
              </p:cNvPr>
              <p:cNvSpPr txBox="1"/>
              <p:nvPr/>
            </p:nvSpPr>
            <p:spPr>
              <a:xfrm>
                <a:off x="764622" y="2453553"/>
                <a:ext cx="17716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" altLang="zh-CN" sz="1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" altLang="zh-CN" sz="1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" altLang="zh-CN" sz="1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" altLang="zh-CN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altLang="zh-CN" sz="1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sz="1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zh-CN" sz="1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sz="1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sz="1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zh-CN" sz="1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sSup>
                        <m:sSupPr>
                          <m:ctrlPr>
                            <a:rPr lang="en" altLang="zh-CN" sz="1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" altLang="zh-CN" sz="1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" altLang="zh-CN" sz="1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" altLang="zh-CN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1AAD994-3539-59B8-60AE-9E3474FF9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622" y="2453553"/>
                <a:ext cx="1771650" cy="369332"/>
              </a:xfrm>
              <a:prstGeom prst="rect">
                <a:avLst/>
              </a:prstGeom>
              <a:blipFill>
                <a:blip r:embed="rId7"/>
                <a:stretch>
                  <a:fillRect r="-714" b="-16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线连接符 39">
            <a:extLst>
              <a:ext uri="{FF2B5EF4-FFF2-40B4-BE49-F238E27FC236}">
                <a16:creationId xmlns:a16="http://schemas.microsoft.com/office/drawing/2014/main" id="{818C42EC-47B5-D2B6-EB41-7AB73507133E}"/>
              </a:ext>
            </a:extLst>
          </p:cNvPr>
          <p:cNvCxnSpPr/>
          <p:nvPr/>
        </p:nvCxnSpPr>
        <p:spPr>
          <a:xfrm>
            <a:off x="5989320" y="1151219"/>
            <a:ext cx="0" cy="5116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A028ADC2-F2E2-EF5B-B2CF-7220B8F3C22C}"/>
                  </a:ext>
                </a:extLst>
              </p:cNvPr>
              <p:cNvSpPr txBox="1"/>
              <p:nvPr/>
            </p:nvSpPr>
            <p:spPr>
              <a:xfrm>
                <a:off x="6316550" y="933993"/>
                <a:ext cx="423824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sz="18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18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" altLang="zh-CN" sz="18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(3960)</m:t>
                    </m:r>
                    <m:r>
                      <a:rPr lang="en-US" altLang="zh-CN" sz="18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sz="18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sz="18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sz="18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18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" altLang="zh-CN" sz="18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(3930) </m:t>
                    </m:r>
                  </m:oMath>
                </a14:m>
                <a:r>
                  <a:rPr lang="en" altLang="zh-CN" dirty="0">
                    <a:solidFill>
                      <a:srgbClr val="131413"/>
                    </a:solidFill>
                    <a:effectLst/>
                    <a:latin typeface="Times" pitchFamily="2" charset="0"/>
                  </a:rPr>
                  <a:t>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bSup>
                      <m:sSubSupPr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" altLang="zh-CN" dirty="0">
                    <a:solidFill>
                      <a:srgbClr val="131413"/>
                    </a:solidFill>
                    <a:effectLst/>
                    <a:latin typeface="Times" pitchFamily="2" charset="0"/>
                  </a:rPr>
                  <a:t>molecule</a:t>
                </a: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A028ADC2-F2E2-EF5B-B2CF-7220B8F3C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550" y="933993"/>
                <a:ext cx="4238244" cy="369332"/>
              </a:xfrm>
              <a:prstGeom prst="rect">
                <a:avLst/>
              </a:prstGeom>
              <a:blipFill>
                <a:blip r:embed="rId8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文本框 41">
            <a:extLst>
              <a:ext uri="{FF2B5EF4-FFF2-40B4-BE49-F238E27FC236}">
                <a16:creationId xmlns:a16="http://schemas.microsoft.com/office/drawing/2014/main" id="{0F5C6472-C236-38B2-74F1-3961BEA0C261}"/>
              </a:ext>
            </a:extLst>
          </p:cNvPr>
          <p:cNvSpPr txBox="1"/>
          <p:nvPr/>
        </p:nvSpPr>
        <p:spPr>
          <a:xfrm>
            <a:off x="6327653" y="3660973"/>
            <a:ext cx="586434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" altLang="zh-CN" sz="1100" dirty="0">
                <a:solidFill>
                  <a:srgbClr val="131413"/>
                </a:solidFill>
                <a:effectLst/>
                <a:latin typeface="Times" pitchFamily="2" charset="0"/>
              </a:rPr>
              <a:t>H. </a:t>
            </a:r>
            <a:r>
              <a:rPr lang="en" altLang="zh-CN" sz="1100" dirty="0" err="1">
                <a:solidFill>
                  <a:srgbClr val="131413"/>
                </a:solidFill>
                <a:effectLst/>
                <a:latin typeface="Times" pitchFamily="2" charset="0"/>
              </a:rPr>
              <a:t>Mutuk</a:t>
            </a:r>
            <a:r>
              <a:rPr lang="en" altLang="zh-CN" sz="1100" dirty="0">
                <a:solidFill>
                  <a:srgbClr val="131413"/>
                </a:solidFill>
                <a:effectLst/>
                <a:latin typeface="Times" pitchFamily="2" charset="0"/>
              </a:rPr>
              <a:t>, Eur. Phys. J. C 82(12), 1142 (2022)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" altLang="zh-CN" sz="1100" dirty="0">
                <a:solidFill>
                  <a:srgbClr val="131413"/>
                </a:solidFill>
                <a:effectLst/>
                <a:latin typeface="Times" pitchFamily="2" charset="0"/>
              </a:rPr>
              <a:t>Q. Xin, </a:t>
            </a:r>
            <a:r>
              <a:rPr lang="en" altLang="zh-CN" sz="1100" dirty="0" err="1">
                <a:solidFill>
                  <a:srgbClr val="131413"/>
                </a:solidFill>
                <a:effectLst/>
                <a:latin typeface="Times" pitchFamily="2" charset="0"/>
              </a:rPr>
              <a:t>Z.G.Wang</a:t>
            </a:r>
            <a:r>
              <a:rPr lang="en" altLang="zh-CN" sz="1100" dirty="0">
                <a:solidFill>
                  <a:srgbClr val="131413"/>
                </a:solidFill>
                <a:effectLst/>
                <a:latin typeface="Times" pitchFamily="2" charset="0"/>
              </a:rPr>
              <a:t>, </a:t>
            </a:r>
            <a:r>
              <a:rPr lang="en" altLang="zh-CN" sz="1100" dirty="0" err="1">
                <a:solidFill>
                  <a:srgbClr val="131413"/>
                </a:solidFill>
                <a:effectLst/>
                <a:latin typeface="Times" pitchFamily="2" charset="0"/>
              </a:rPr>
              <a:t>X.S.Yang</a:t>
            </a:r>
            <a:r>
              <a:rPr lang="en" altLang="zh-CN" sz="1100" dirty="0">
                <a:solidFill>
                  <a:srgbClr val="131413"/>
                </a:solidFill>
                <a:effectLst/>
                <a:latin typeface="Times" pitchFamily="2" charset="0"/>
              </a:rPr>
              <a:t>, AAPPS Bull.</a:t>
            </a:r>
            <a:r>
              <a:rPr lang="zh-CN" altLang="en-US" sz="1100" dirty="0">
                <a:solidFill>
                  <a:srgbClr val="131413"/>
                </a:solidFill>
                <a:effectLst/>
                <a:latin typeface="Times" pitchFamily="2" charset="0"/>
              </a:rPr>
              <a:t> </a:t>
            </a:r>
            <a:r>
              <a:rPr lang="en" altLang="zh-CN" sz="1100" dirty="0">
                <a:solidFill>
                  <a:srgbClr val="131413"/>
                </a:solidFill>
                <a:effectLst/>
                <a:latin typeface="Times" pitchFamily="2" charset="0"/>
              </a:rPr>
              <a:t>32(1), 37 (2022)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" altLang="zh-CN" sz="1100" dirty="0">
                <a:solidFill>
                  <a:srgbClr val="131413"/>
                </a:solidFill>
                <a:effectLst/>
                <a:latin typeface="Times" pitchFamily="2" charset="0"/>
              </a:rPr>
              <a:t>M. Bayar, A. </a:t>
            </a:r>
            <a:r>
              <a:rPr lang="en" altLang="zh-CN" sz="1100" dirty="0" err="1">
                <a:solidFill>
                  <a:srgbClr val="131413"/>
                </a:solidFill>
                <a:effectLst/>
                <a:latin typeface="Times" pitchFamily="2" charset="0"/>
              </a:rPr>
              <a:t>Feijoo</a:t>
            </a:r>
            <a:r>
              <a:rPr lang="en" altLang="zh-CN" sz="1100" dirty="0">
                <a:solidFill>
                  <a:srgbClr val="131413"/>
                </a:solidFill>
                <a:effectLst/>
                <a:latin typeface="Times" pitchFamily="2" charset="0"/>
              </a:rPr>
              <a:t>, E. </a:t>
            </a:r>
            <a:r>
              <a:rPr lang="en" altLang="zh-CN" sz="1100" dirty="0" err="1">
                <a:solidFill>
                  <a:srgbClr val="131413"/>
                </a:solidFill>
                <a:effectLst/>
                <a:latin typeface="Times" pitchFamily="2" charset="0"/>
              </a:rPr>
              <a:t>Oset</a:t>
            </a:r>
            <a:r>
              <a:rPr lang="en" altLang="zh-CN" sz="1100" dirty="0">
                <a:solidFill>
                  <a:srgbClr val="131413"/>
                </a:solidFill>
                <a:effectLst/>
                <a:latin typeface="Times" pitchFamily="2" charset="0"/>
              </a:rPr>
              <a:t>, Phys. Rev. D 107(3), 034007 (2023)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" altLang="zh-CN" sz="1100" dirty="0">
                <a:solidFill>
                  <a:srgbClr val="131413"/>
                </a:solidFill>
                <a:effectLst/>
                <a:latin typeface="Times" pitchFamily="2" charset="0"/>
              </a:rPr>
              <a:t>T. Ji, X.K. Dong, M. </a:t>
            </a:r>
            <a:r>
              <a:rPr lang="en" altLang="zh-CN" sz="1100" dirty="0" err="1">
                <a:solidFill>
                  <a:srgbClr val="131413"/>
                </a:solidFill>
                <a:effectLst/>
                <a:latin typeface="Times" pitchFamily="2" charset="0"/>
              </a:rPr>
              <a:t>Albaladejo</a:t>
            </a:r>
            <a:r>
              <a:rPr lang="en" altLang="zh-CN" sz="1100" dirty="0">
                <a:solidFill>
                  <a:srgbClr val="131413"/>
                </a:solidFill>
                <a:effectLst/>
                <a:latin typeface="Times" pitchFamily="2" charset="0"/>
              </a:rPr>
              <a:t>, M.L. Du, F.K. Guo, J. Nieves</a:t>
            </a:r>
            <a:r>
              <a:rPr lang="en-US" altLang="zh-CN" sz="1100" dirty="0">
                <a:solidFill>
                  <a:srgbClr val="131413"/>
                </a:solidFill>
                <a:latin typeface="Times" pitchFamily="2" charset="0"/>
              </a:rPr>
              <a:t>,</a:t>
            </a:r>
            <a:r>
              <a:rPr lang="en" altLang="zh-CN" sz="1100" dirty="0">
                <a:solidFill>
                  <a:srgbClr val="131413"/>
                </a:solidFill>
                <a:effectLst/>
                <a:latin typeface="Times" pitchFamily="2" charset="0"/>
              </a:rPr>
              <a:t>Phys. Rev. D</a:t>
            </a:r>
            <a:r>
              <a:rPr lang="zh-CN" altLang="en-US" sz="1100" dirty="0">
                <a:solidFill>
                  <a:srgbClr val="131413"/>
                </a:solidFill>
                <a:effectLst/>
                <a:latin typeface="Times" pitchFamily="2" charset="0"/>
              </a:rPr>
              <a:t> </a:t>
            </a:r>
            <a:r>
              <a:rPr lang="en" altLang="zh-CN" sz="1100" dirty="0">
                <a:solidFill>
                  <a:srgbClr val="131413"/>
                </a:solidFill>
                <a:effectLst/>
                <a:latin typeface="Times" pitchFamily="2" charset="0"/>
              </a:rPr>
              <a:t>106,094002 (2022)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" altLang="zh-CN" sz="1100" dirty="0">
                <a:solidFill>
                  <a:srgbClr val="131413"/>
                </a:solidFill>
                <a:effectLst/>
                <a:latin typeface="Times" pitchFamily="2" charset="0"/>
              </a:rPr>
              <a:t>J.M. </a:t>
            </a:r>
            <a:r>
              <a:rPr lang="en" altLang="zh-CN" sz="1100" dirty="0" err="1">
                <a:solidFill>
                  <a:srgbClr val="131413"/>
                </a:solidFill>
                <a:effectLst/>
                <a:latin typeface="Times" pitchFamily="2" charset="0"/>
              </a:rPr>
              <a:t>Xie</a:t>
            </a:r>
            <a:r>
              <a:rPr lang="en" altLang="zh-CN" sz="1100" dirty="0">
                <a:solidFill>
                  <a:srgbClr val="131413"/>
                </a:solidFill>
                <a:effectLst/>
                <a:latin typeface="Times" pitchFamily="2" charset="0"/>
              </a:rPr>
              <a:t>, M.Z. Liu, L.S. </a:t>
            </a:r>
            <a:r>
              <a:rPr lang="en" altLang="zh-CN" sz="1100" dirty="0" err="1">
                <a:solidFill>
                  <a:srgbClr val="131413"/>
                </a:solidFill>
                <a:effectLst/>
                <a:latin typeface="Times" pitchFamily="2" charset="0"/>
              </a:rPr>
              <a:t>Geng</a:t>
            </a:r>
            <a:r>
              <a:rPr lang="en" altLang="zh-CN" sz="1100" dirty="0">
                <a:solidFill>
                  <a:srgbClr val="131413"/>
                </a:solidFill>
                <a:effectLst/>
                <a:latin typeface="Times" pitchFamily="2" charset="0"/>
              </a:rPr>
              <a:t>, Phys. Rev. D 107(1), 016003 (2023)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1DC01DE5-2FE4-110F-96F4-2A4919C71864}"/>
              </a:ext>
            </a:extLst>
          </p:cNvPr>
          <p:cNvSpPr txBox="1"/>
          <p:nvPr/>
        </p:nvSpPr>
        <p:spPr>
          <a:xfrm>
            <a:off x="6316550" y="4619415"/>
            <a:ext cx="2656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" altLang="zh-CN" dirty="0">
                <a:solidFill>
                  <a:srgbClr val="111111"/>
                </a:solidFill>
                <a:latin typeface="Times" pitchFamily="2" charset="0"/>
              </a:rPr>
              <a:t>Tetraquark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BA1FEC5-AF81-FCE0-F74C-25A879661AFB}"/>
              </a:ext>
            </a:extLst>
          </p:cNvPr>
          <p:cNvSpPr txBox="1"/>
          <p:nvPr/>
        </p:nvSpPr>
        <p:spPr>
          <a:xfrm>
            <a:off x="6327652" y="4913897"/>
            <a:ext cx="50770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rgbClr val="131413"/>
                </a:solidFill>
                <a:latin typeface="Times" pitchFamily="2" charset="0"/>
              </a:rPr>
              <a:t>Bing-Dong Wan,Interpretation of X(3960) as the hidden charm-strange tetraquark states via QCD sum rules,Nuclear Physics B,1004,</a:t>
            </a:r>
            <a:r>
              <a:rPr lang="en-US" altLang="zh-CN" sz="1100" dirty="0">
                <a:solidFill>
                  <a:srgbClr val="131413"/>
                </a:solidFill>
                <a:latin typeface="Times" pitchFamily="2" charset="0"/>
              </a:rPr>
              <a:t>2</a:t>
            </a:r>
            <a:r>
              <a:rPr lang="zh-CN" altLang="en-US" sz="1100" dirty="0">
                <a:solidFill>
                  <a:srgbClr val="131413"/>
                </a:solidFill>
                <a:latin typeface="Times" pitchFamily="2" charset="0"/>
              </a:rPr>
              <a:t>024,116538,</a:t>
            </a:r>
            <a:endParaRPr lang="en-US" altLang="zh-CN" sz="1100" dirty="0">
              <a:solidFill>
                <a:srgbClr val="131413"/>
              </a:solidFill>
              <a:latin typeface="Times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" altLang="zh-CN" sz="1100" dirty="0">
                <a:solidFill>
                  <a:srgbClr val="131413"/>
                </a:solidFill>
                <a:latin typeface="Times" pitchFamily="2" charset="0"/>
              </a:rPr>
              <a:t>S.</a:t>
            </a:r>
            <a:r>
              <a:rPr lang="zh-CN" altLang="en-US" sz="1100" dirty="0">
                <a:solidFill>
                  <a:srgbClr val="131413"/>
                </a:solidFill>
                <a:latin typeface="Times" pitchFamily="2" charset="0"/>
              </a:rPr>
              <a:t> </a:t>
            </a:r>
            <a:r>
              <a:rPr lang="en" altLang="zh-CN" sz="1100" dirty="0">
                <a:solidFill>
                  <a:srgbClr val="131413"/>
                </a:solidFill>
                <a:latin typeface="Times" pitchFamily="2" charset="0"/>
              </a:rPr>
              <a:t>Y.</a:t>
            </a:r>
            <a:r>
              <a:rPr lang="zh-CN" altLang="en-US" sz="1100" dirty="0">
                <a:solidFill>
                  <a:srgbClr val="131413"/>
                </a:solidFill>
                <a:latin typeface="Times" pitchFamily="2" charset="0"/>
              </a:rPr>
              <a:t> </a:t>
            </a:r>
            <a:r>
              <a:rPr lang="en" altLang="zh-CN" sz="1100" dirty="0">
                <a:solidFill>
                  <a:srgbClr val="131413"/>
                </a:solidFill>
                <a:latin typeface="Times" pitchFamily="2" charset="0"/>
              </a:rPr>
              <a:t>Li, Y.</a:t>
            </a:r>
            <a:r>
              <a:rPr lang="zh-CN" altLang="en-US" sz="1100" dirty="0">
                <a:solidFill>
                  <a:srgbClr val="131413"/>
                </a:solidFill>
                <a:latin typeface="Times" pitchFamily="2" charset="0"/>
              </a:rPr>
              <a:t> </a:t>
            </a:r>
            <a:r>
              <a:rPr lang="en" altLang="zh-CN" sz="1100" dirty="0">
                <a:solidFill>
                  <a:srgbClr val="131413"/>
                </a:solidFill>
                <a:latin typeface="Times" pitchFamily="2" charset="0"/>
              </a:rPr>
              <a:t>R.</a:t>
            </a:r>
            <a:r>
              <a:rPr lang="zh-CN" altLang="en-US" sz="1100" dirty="0">
                <a:solidFill>
                  <a:srgbClr val="131413"/>
                </a:solidFill>
                <a:latin typeface="Times" pitchFamily="2" charset="0"/>
              </a:rPr>
              <a:t> </a:t>
            </a:r>
            <a:r>
              <a:rPr lang="en" altLang="zh-CN" sz="1100" dirty="0">
                <a:solidFill>
                  <a:srgbClr val="131413"/>
                </a:solidFill>
                <a:latin typeface="Times" pitchFamily="2" charset="0"/>
              </a:rPr>
              <a:t>Liu, Z.</a:t>
            </a:r>
            <a:r>
              <a:rPr lang="zh-CN" altLang="en-US" sz="1100" dirty="0">
                <a:solidFill>
                  <a:srgbClr val="131413"/>
                </a:solidFill>
                <a:latin typeface="Times" pitchFamily="2" charset="0"/>
              </a:rPr>
              <a:t> </a:t>
            </a:r>
            <a:r>
              <a:rPr lang="en" altLang="zh-CN" sz="1100" dirty="0">
                <a:solidFill>
                  <a:srgbClr val="131413"/>
                </a:solidFill>
                <a:latin typeface="Times" pitchFamily="2" charset="0"/>
              </a:rPr>
              <a:t>L.</a:t>
            </a:r>
            <a:r>
              <a:rPr lang="zh-CN" altLang="en-US" sz="1100" dirty="0">
                <a:solidFill>
                  <a:srgbClr val="131413"/>
                </a:solidFill>
                <a:latin typeface="Times" pitchFamily="2" charset="0"/>
              </a:rPr>
              <a:t> </a:t>
            </a:r>
            <a:r>
              <a:rPr lang="en" altLang="zh-CN" sz="1100" dirty="0">
                <a:solidFill>
                  <a:srgbClr val="131413"/>
                </a:solidFill>
                <a:latin typeface="Times" pitchFamily="2" charset="0"/>
              </a:rPr>
              <a:t>Man, Z.</a:t>
            </a:r>
            <a:r>
              <a:rPr lang="zh-CN" altLang="en-US" sz="1100" dirty="0">
                <a:solidFill>
                  <a:srgbClr val="131413"/>
                </a:solidFill>
                <a:latin typeface="Times" pitchFamily="2" charset="0"/>
              </a:rPr>
              <a:t> </a:t>
            </a:r>
            <a:r>
              <a:rPr lang="en" altLang="zh-CN" sz="1100" dirty="0">
                <a:solidFill>
                  <a:srgbClr val="131413"/>
                </a:solidFill>
                <a:latin typeface="Times" pitchFamily="2" charset="0"/>
              </a:rPr>
              <a:t>G.</a:t>
            </a:r>
            <a:r>
              <a:rPr lang="zh-CN" altLang="en-US" sz="1100" dirty="0">
                <a:solidFill>
                  <a:srgbClr val="131413"/>
                </a:solidFill>
                <a:latin typeface="Times" pitchFamily="2" charset="0"/>
              </a:rPr>
              <a:t> </a:t>
            </a:r>
            <a:r>
              <a:rPr lang="en" altLang="zh-CN" sz="1100" dirty="0">
                <a:solidFill>
                  <a:srgbClr val="131413"/>
                </a:solidFill>
                <a:latin typeface="Times" pitchFamily="2" charset="0"/>
              </a:rPr>
              <a:t>Si and J.</a:t>
            </a:r>
            <a:r>
              <a:rPr lang="zh-CN" altLang="en-US" sz="1100" dirty="0">
                <a:solidFill>
                  <a:srgbClr val="131413"/>
                </a:solidFill>
                <a:latin typeface="Times" pitchFamily="2" charset="0"/>
              </a:rPr>
              <a:t> </a:t>
            </a:r>
            <a:r>
              <a:rPr lang="en" altLang="zh-CN" sz="1100" dirty="0">
                <a:solidFill>
                  <a:srgbClr val="131413"/>
                </a:solidFill>
                <a:latin typeface="Times" pitchFamily="2" charset="0"/>
              </a:rPr>
              <a:t>Wu, Chin. Phys. C 48, 063109 (2024)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" altLang="zh-CN" sz="1100" dirty="0">
                <a:solidFill>
                  <a:srgbClr val="131413"/>
                </a:solidFill>
                <a:latin typeface="Times" pitchFamily="2" charset="0"/>
              </a:rPr>
              <a:t>S.</a:t>
            </a:r>
            <a:r>
              <a:rPr lang="zh-CN" altLang="en-US" sz="1100" dirty="0">
                <a:solidFill>
                  <a:srgbClr val="131413"/>
                </a:solidFill>
                <a:latin typeface="Times" pitchFamily="2" charset="0"/>
              </a:rPr>
              <a:t> </a:t>
            </a:r>
            <a:r>
              <a:rPr lang="en" altLang="zh-CN" sz="1100" dirty="0">
                <a:solidFill>
                  <a:srgbClr val="131413"/>
                </a:solidFill>
                <a:latin typeface="Times" pitchFamily="2" charset="0"/>
              </a:rPr>
              <a:t>S.</a:t>
            </a:r>
            <a:r>
              <a:rPr lang="zh-CN" altLang="en-US" sz="1100" dirty="0">
                <a:solidFill>
                  <a:srgbClr val="131413"/>
                </a:solidFill>
                <a:latin typeface="Times" pitchFamily="2" charset="0"/>
              </a:rPr>
              <a:t> </a:t>
            </a:r>
            <a:r>
              <a:rPr lang="en" altLang="zh-CN" sz="1100" dirty="0" err="1">
                <a:solidFill>
                  <a:srgbClr val="131413"/>
                </a:solidFill>
                <a:latin typeface="Times" pitchFamily="2" charset="0"/>
              </a:rPr>
              <a:t>Agaev</a:t>
            </a:r>
            <a:r>
              <a:rPr lang="en" altLang="zh-CN" sz="1100" dirty="0">
                <a:solidFill>
                  <a:srgbClr val="131413"/>
                </a:solidFill>
                <a:latin typeface="Times" pitchFamily="2" charset="0"/>
              </a:rPr>
              <a:t>, K.</a:t>
            </a:r>
            <a:r>
              <a:rPr lang="zh-CN" altLang="en-US" sz="1100" dirty="0">
                <a:solidFill>
                  <a:srgbClr val="131413"/>
                </a:solidFill>
                <a:latin typeface="Times" pitchFamily="2" charset="0"/>
              </a:rPr>
              <a:t>  </a:t>
            </a:r>
            <a:r>
              <a:rPr lang="en" altLang="zh-CN" sz="1100" dirty="0">
                <a:solidFill>
                  <a:srgbClr val="131413"/>
                </a:solidFill>
                <a:latin typeface="Times" pitchFamily="2" charset="0"/>
              </a:rPr>
              <a:t>Azizi and H.</a:t>
            </a:r>
            <a:r>
              <a:rPr lang="zh-CN" altLang="en-US" sz="1100" dirty="0">
                <a:solidFill>
                  <a:srgbClr val="131413"/>
                </a:solidFill>
                <a:latin typeface="Times" pitchFamily="2" charset="0"/>
              </a:rPr>
              <a:t> </a:t>
            </a:r>
            <a:r>
              <a:rPr lang="en" altLang="zh-CN" sz="1100" dirty="0" err="1">
                <a:solidFill>
                  <a:srgbClr val="131413"/>
                </a:solidFill>
                <a:latin typeface="Times" pitchFamily="2" charset="0"/>
              </a:rPr>
              <a:t>Sundu</a:t>
            </a:r>
            <a:r>
              <a:rPr lang="en" altLang="zh-CN" sz="1100" dirty="0">
                <a:solidFill>
                  <a:srgbClr val="131413"/>
                </a:solidFill>
                <a:latin typeface="Times" pitchFamily="2" charset="0"/>
              </a:rPr>
              <a:t>,</a:t>
            </a:r>
            <a:r>
              <a:rPr lang="zh-CN" altLang="en-US" sz="1100" dirty="0">
                <a:solidFill>
                  <a:srgbClr val="131413"/>
                </a:solidFill>
                <a:latin typeface="Times" pitchFamily="2" charset="0"/>
              </a:rPr>
              <a:t> </a:t>
            </a:r>
            <a:r>
              <a:rPr lang="en" altLang="zh-CN" sz="1100" dirty="0">
                <a:solidFill>
                  <a:srgbClr val="131413"/>
                </a:solidFill>
                <a:latin typeface="Times" pitchFamily="2" charset="0"/>
              </a:rPr>
              <a:t>Phys. Rev. D 107, 054017 (2023)</a:t>
            </a:r>
            <a:endParaRPr lang="zh-CN" altLang="en-US" sz="1100" dirty="0">
              <a:solidFill>
                <a:srgbClr val="131413"/>
              </a:solidFill>
              <a:latin typeface="Times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FDD27951-39AC-6461-51AF-F6C114989659}"/>
                  </a:ext>
                </a:extLst>
              </p:cNvPr>
              <p:cNvSpPr txBox="1"/>
              <p:nvPr/>
            </p:nvSpPr>
            <p:spPr>
              <a:xfrm>
                <a:off x="6327652" y="5670499"/>
                <a:ext cx="5458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" altLang="zh-CN" sz="1800" i="1" dirty="0" smtClean="0">
                        <a:solidFill>
                          <a:srgbClr val="111111"/>
                        </a:solidFill>
                        <a:effectLst/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altLang="zh-CN" sz="1800" b="0" i="1" dirty="0" smtClean="0">
                            <a:solidFill>
                              <a:srgbClr val="11111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" altLang="zh-CN" sz="1800" i="1" dirty="0" smtClean="0">
                            <a:solidFill>
                              <a:srgbClr val="11111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" altLang="zh-CN" sz="1800" i="1" dirty="0" smtClean="0">
                        <a:solidFill>
                          <a:srgbClr val="11111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" altLang="zh-CN" sz="1800" dirty="0">
                    <a:solidFill>
                      <a:srgbClr val="111111"/>
                    </a:solidFill>
                    <a:effectLst/>
                    <a:latin typeface="Times" pitchFamily="2" charset="0"/>
                  </a:rPr>
                  <a:t>core </a:t>
                </a:r>
                <a:r>
                  <a:rPr lang="en-US" altLang="zh-CN" sz="1800" dirty="0">
                    <a:solidFill>
                      <a:srgbClr val="111111"/>
                    </a:solidFill>
                    <a:effectLst/>
                    <a:latin typeface="Times" pitchFamily="2" charset="0"/>
                  </a:rPr>
                  <a:t>with</a:t>
                </a:r>
                <a:r>
                  <a:rPr lang="zh-CN" altLang="en-US" sz="1800" dirty="0">
                    <a:solidFill>
                      <a:srgbClr val="111111"/>
                    </a:solidFill>
                    <a:effectLst/>
                    <a:latin typeface="Times" pitchFamily="2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b="0" i="1" dirty="0" smtClean="0">
                            <a:solidFill>
                              <a:srgbClr val="11111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" altLang="zh-CN" sz="1800" i="1" dirty="0" smtClean="0">
                            <a:solidFill>
                              <a:srgbClr val="11111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1800" b="0" i="1" dirty="0" smtClean="0">
                            <a:solidFill>
                              <a:srgbClr val="11111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1800" b="0" i="1" dirty="0" smtClean="0">
                            <a:solidFill>
                              <a:srgbClr val="111111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" altLang="zh-CN" sz="1400" i="1" dirty="0">
                        <a:solidFill>
                          <a:srgbClr val="11111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CN" sz="1800" b="0" i="1" dirty="0" smtClean="0">
                            <a:solidFill>
                              <a:srgbClr val="11111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" altLang="zh-CN" sz="1800" i="1" dirty="0">
                            <a:solidFill>
                              <a:srgbClr val="11111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1800" b="0" i="1" dirty="0" smtClean="0">
                            <a:solidFill>
                              <a:srgbClr val="11111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1800" b="0" i="1" dirty="0" smtClean="0">
                            <a:solidFill>
                              <a:srgbClr val="11111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" altLang="zh-CN" sz="1400" i="1" dirty="0">
                        <a:solidFill>
                          <a:srgbClr val="11111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" altLang="zh-CN" sz="1800" dirty="0">
                    <a:solidFill>
                      <a:srgbClr val="111111"/>
                    </a:solidFill>
                    <a:effectLst/>
                    <a:latin typeface="Times" pitchFamily="2" charset="0"/>
                  </a:rPr>
                  <a:t>coupling </a:t>
                </a:r>
                <a:endParaRPr lang="en" altLang="zh-CN" dirty="0"/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FDD27951-39AC-6461-51AF-F6C114989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652" y="5670499"/>
                <a:ext cx="5458964" cy="369332"/>
              </a:xfrm>
              <a:prstGeom prst="rect">
                <a:avLst/>
              </a:prstGeom>
              <a:blipFill>
                <a:blip r:embed="rId9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文本框 45">
            <a:extLst>
              <a:ext uri="{FF2B5EF4-FFF2-40B4-BE49-F238E27FC236}">
                <a16:creationId xmlns:a16="http://schemas.microsoft.com/office/drawing/2014/main" id="{80E431BF-56A5-D33B-4409-1DD53B19B483}"/>
              </a:ext>
            </a:extLst>
          </p:cNvPr>
          <p:cNvSpPr txBox="1"/>
          <p:nvPr/>
        </p:nvSpPr>
        <p:spPr>
          <a:xfrm>
            <a:off x="6327652" y="6028066"/>
            <a:ext cx="52634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" altLang="zh-CN" sz="1100" dirty="0">
                <a:solidFill>
                  <a:srgbClr val="131413"/>
                </a:solidFill>
                <a:latin typeface="Times" pitchFamily="2" charset="0"/>
              </a:rPr>
              <a:t>Y. Chen, H. Chen, C. Meng, H.R. Qi, H.Q. Zheng, Eur. Phys. J. C 83(5), 381 (2023)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CCD59CF-A5E5-1355-B030-6DA0A288CA6B}"/>
              </a:ext>
            </a:extLst>
          </p:cNvPr>
          <p:cNvGrpSpPr/>
          <p:nvPr/>
        </p:nvGrpSpPr>
        <p:grpSpPr>
          <a:xfrm>
            <a:off x="6755557" y="1303325"/>
            <a:ext cx="3934967" cy="2325997"/>
            <a:chOff x="6755557" y="1303325"/>
            <a:chExt cx="3934967" cy="2325997"/>
          </a:xfrm>
        </p:grpSpPr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EAE41261-E310-4CB9-01D7-87D72E149A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r="3879" b="18831"/>
            <a:stretch/>
          </p:blipFill>
          <p:spPr>
            <a:xfrm>
              <a:off x="6755557" y="1303325"/>
              <a:ext cx="3934967" cy="2325997"/>
            </a:xfrm>
            <a:prstGeom prst="rect">
              <a:avLst/>
            </a:prstGeom>
          </p:spPr>
        </p:pic>
        <p:cxnSp>
          <p:nvCxnSpPr>
            <p:cNvPr id="3" name="直线连接符 2">
              <a:extLst>
                <a:ext uri="{FF2B5EF4-FFF2-40B4-BE49-F238E27FC236}">
                  <a16:creationId xmlns:a16="http://schemas.microsoft.com/office/drawing/2014/main" id="{A6E3B184-D671-4B80-3489-F639119DDC02}"/>
                </a:ext>
              </a:extLst>
            </p:cNvPr>
            <p:cNvCxnSpPr/>
            <p:nvPr/>
          </p:nvCxnSpPr>
          <p:spPr>
            <a:xfrm>
              <a:off x="7094220" y="2800025"/>
              <a:ext cx="168402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线连接符 5">
              <a:extLst>
                <a:ext uri="{FF2B5EF4-FFF2-40B4-BE49-F238E27FC236}">
                  <a16:creationId xmlns:a16="http://schemas.microsoft.com/office/drawing/2014/main" id="{4CE3CF6B-54DD-8924-79E2-8EAD7B34EF09}"/>
                </a:ext>
              </a:extLst>
            </p:cNvPr>
            <p:cNvCxnSpPr>
              <a:cxnSpLocks/>
            </p:cNvCxnSpPr>
            <p:nvPr/>
          </p:nvCxnSpPr>
          <p:spPr>
            <a:xfrm>
              <a:off x="7467600" y="2836318"/>
              <a:ext cx="178838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线连接符 9">
              <a:extLst>
                <a:ext uri="{FF2B5EF4-FFF2-40B4-BE49-F238E27FC236}">
                  <a16:creationId xmlns:a16="http://schemas.microsoft.com/office/drawing/2014/main" id="{AFC2E1B8-592B-16E2-E7AD-71DFC98C5CA2}"/>
                </a:ext>
              </a:extLst>
            </p:cNvPr>
            <p:cNvCxnSpPr>
              <a:cxnSpLocks/>
            </p:cNvCxnSpPr>
            <p:nvPr/>
          </p:nvCxnSpPr>
          <p:spPr>
            <a:xfrm>
              <a:off x="7467600" y="2731445"/>
              <a:ext cx="178838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B9424914-131D-5222-82BA-4EC7EA987C95}"/>
                  </a:ext>
                </a:extLst>
              </p:cNvPr>
              <p:cNvSpPr txBox="1"/>
              <p:nvPr/>
            </p:nvSpPr>
            <p:spPr>
              <a:xfrm>
                <a:off x="6428328" y="2621654"/>
                <a:ext cx="6118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1" lang="en-US" altLang="zh-CN" sz="1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14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kumimoji="1" lang="en-US" altLang="zh-CN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kumimoji="1" lang="en-US" altLang="zh-CN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kumimoji="1" lang="en-US" altLang="zh-CN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kumimoji="1" lang="zh-CN" altLang="en-US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B9424914-131D-5222-82BA-4EC7EA987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328" y="2621654"/>
                <a:ext cx="611898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943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9AEEED3-D1B9-E52A-2C8D-E6A279E3C1D6}"/>
                  </a:ext>
                </a:extLst>
              </p:cNvPr>
              <p:cNvSpPr txBox="1"/>
              <p:nvPr/>
            </p:nvSpPr>
            <p:spPr>
              <a:xfrm>
                <a:off x="470916" y="144518"/>
                <a:ext cx="147675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" altLang="zh-CN" sz="2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" altLang="zh-CN" sz="2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(2900) 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9AEEED3-D1B9-E52A-2C8D-E6A279E3C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16" y="144518"/>
                <a:ext cx="1476756" cy="523220"/>
              </a:xfrm>
              <a:prstGeom prst="rect">
                <a:avLst/>
              </a:prstGeom>
              <a:blipFill>
                <a:blip r:embed="rId2"/>
                <a:stretch>
                  <a:fillRect l="-1695" r="-12712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接连接符 15">
            <a:extLst>
              <a:ext uri="{FF2B5EF4-FFF2-40B4-BE49-F238E27FC236}">
                <a16:creationId xmlns:a16="http://schemas.microsoft.com/office/drawing/2014/main" id="{E99DFE40-BD4E-1312-8E66-BA5F9D647415}"/>
              </a:ext>
            </a:extLst>
          </p:cNvPr>
          <p:cNvCxnSpPr>
            <a:cxnSpLocks/>
          </p:cNvCxnSpPr>
          <p:nvPr/>
        </p:nvCxnSpPr>
        <p:spPr>
          <a:xfrm>
            <a:off x="0" y="781414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16884393-FA9A-B42E-16F2-E399643049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82" r="17106" b="18831"/>
          <a:stretch/>
        </p:blipFill>
        <p:spPr>
          <a:xfrm>
            <a:off x="470916" y="1215263"/>
            <a:ext cx="5520647" cy="293640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F354EDD-10AD-ED07-DBCF-0D8AA38D9C8F}"/>
              </a:ext>
            </a:extLst>
          </p:cNvPr>
          <p:cNvSpPr txBox="1"/>
          <p:nvPr/>
        </p:nvSpPr>
        <p:spPr>
          <a:xfrm>
            <a:off x="6126010" y="1599567"/>
            <a:ext cx="3039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>
                <a:solidFill>
                  <a:srgbClr val="131413"/>
                </a:solidFill>
                <a:effectLst/>
                <a:latin typeface="Times" pitchFamily="2" charset="0"/>
              </a:rPr>
              <a:t>QCD</a:t>
            </a:r>
            <a:r>
              <a:rPr lang="zh-CN" altLang="en-US" dirty="0">
                <a:solidFill>
                  <a:srgbClr val="131413"/>
                </a:solidFill>
                <a:effectLst/>
                <a:latin typeface="Times" pitchFamily="2" charset="0"/>
              </a:rPr>
              <a:t> </a:t>
            </a:r>
            <a:r>
              <a:rPr lang="en" altLang="zh-CN" dirty="0">
                <a:solidFill>
                  <a:srgbClr val="131413"/>
                </a:solidFill>
                <a:effectLst/>
                <a:latin typeface="Times" pitchFamily="2" charset="0"/>
              </a:rPr>
              <a:t>sum rule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3AABE01-3F2D-4AF5-FE19-E091C5D7988A}"/>
              </a:ext>
            </a:extLst>
          </p:cNvPr>
          <p:cNvSpPr txBox="1"/>
          <p:nvPr/>
        </p:nvSpPr>
        <p:spPr>
          <a:xfrm>
            <a:off x="6126010" y="2015803"/>
            <a:ext cx="54901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" altLang="zh-CN" sz="1200" dirty="0">
                <a:solidFill>
                  <a:srgbClr val="131413"/>
                </a:solidFill>
                <a:effectLst/>
                <a:latin typeface="Times" pitchFamily="2" charset="0"/>
              </a:rPr>
              <a:t>H.X. Chen, W. Chen, R.R. Dong, N. </a:t>
            </a:r>
            <a:r>
              <a:rPr lang="en" altLang="zh-CN" sz="1200" dirty="0" err="1">
                <a:solidFill>
                  <a:srgbClr val="131413"/>
                </a:solidFill>
                <a:effectLst/>
                <a:latin typeface="Times" pitchFamily="2" charset="0"/>
              </a:rPr>
              <a:t>Su</a:t>
            </a:r>
            <a:r>
              <a:rPr lang="en" altLang="zh-CN" sz="1200" dirty="0">
                <a:solidFill>
                  <a:srgbClr val="131413"/>
                </a:solidFill>
                <a:effectLst/>
                <a:latin typeface="Times" pitchFamily="2" charset="0"/>
              </a:rPr>
              <a:t>, Chin. Phys. Lett.</a:t>
            </a:r>
            <a:r>
              <a:rPr lang="zh-CN" altLang="en-US" sz="1200" dirty="0">
                <a:solidFill>
                  <a:srgbClr val="131413"/>
                </a:solidFill>
                <a:effectLst/>
                <a:latin typeface="Times" pitchFamily="2" charset="0"/>
              </a:rPr>
              <a:t> </a:t>
            </a:r>
            <a:r>
              <a:rPr lang="en" altLang="zh-CN" sz="1200" dirty="0">
                <a:solidFill>
                  <a:srgbClr val="131413"/>
                </a:solidFill>
                <a:effectLst/>
                <a:latin typeface="Times" pitchFamily="2" charset="0"/>
              </a:rPr>
              <a:t>37(10), 101201 (2020)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" altLang="zh-CN" sz="1200" dirty="0">
                <a:solidFill>
                  <a:srgbClr val="131413"/>
                </a:solidFill>
                <a:effectLst/>
                <a:latin typeface="Times" pitchFamily="2" charset="0"/>
              </a:rPr>
              <a:t>S.S. </a:t>
            </a:r>
            <a:r>
              <a:rPr lang="en" altLang="zh-CN" sz="1200" dirty="0" err="1">
                <a:solidFill>
                  <a:srgbClr val="131413"/>
                </a:solidFill>
                <a:effectLst/>
                <a:latin typeface="Times" pitchFamily="2" charset="0"/>
              </a:rPr>
              <a:t>Agaev</a:t>
            </a:r>
            <a:r>
              <a:rPr lang="en" altLang="zh-CN" sz="1200" dirty="0">
                <a:solidFill>
                  <a:srgbClr val="131413"/>
                </a:solidFill>
                <a:effectLst/>
                <a:latin typeface="Times" pitchFamily="2" charset="0"/>
              </a:rPr>
              <a:t>, K. Azizi, H. </a:t>
            </a:r>
            <a:r>
              <a:rPr lang="en" altLang="zh-CN" sz="1200" dirty="0" err="1">
                <a:solidFill>
                  <a:srgbClr val="131413"/>
                </a:solidFill>
                <a:effectLst/>
                <a:latin typeface="Times" pitchFamily="2" charset="0"/>
              </a:rPr>
              <a:t>Sundu</a:t>
            </a:r>
            <a:r>
              <a:rPr lang="en" altLang="zh-CN" sz="1200" dirty="0">
                <a:solidFill>
                  <a:srgbClr val="131413"/>
                </a:solidFill>
                <a:effectLst/>
                <a:latin typeface="Times" pitchFamily="2" charset="0"/>
              </a:rPr>
              <a:t>, J. Phys. G 48(8), 085012 (2021)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" altLang="zh-CN" sz="1200" dirty="0">
                <a:solidFill>
                  <a:srgbClr val="131413"/>
                </a:solidFill>
                <a:effectLst/>
                <a:latin typeface="Times" pitchFamily="2" charset="0"/>
              </a:rPr>
              <a:t>H. </a:t>
            </a:r>
            <a:r>
              <a:rPr lang="en" altLang="zh-CN" sz="1200" dirty="0" err="1">
                <a:solidFill>
                  <a:srgbClr val="131413"/>
                </a:solidFill>
                <a:effectLst/>
                <a:latin typeface="Times" pitchFamily="2" charset="0"/>
              </a:rPr>
              <a:t>Mutuk</a:t>
            </a:r>
            <a:r>
              <a:rPr lang="en" altLang="zh-CN" sz="1200" dirty="0">
                <a:solidFill>
                  <a:srgbClr val="131413"/>
                </a:solidFill>
                <a:effectLst/>
                <a:latin typeface="Times" pitchFamily="2" charset="0"/>
              </a:rPr>
              <a:t>, J. Phys. G 48(5), 055007 (2021)</a:t>
            </a:r>
            <a:endParaRPr lang="en" altLang="zh-CN" sz="1200" dirty="0">
              <a:solidFill>
                <a:srgbClr val="131413"/>
              </a:solidFill>
              <a:latin typeface="Times" pitchFamily="2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38FBEE0-8F0B-3D33-EA93-BD0AB9346C59}"/>
              </a:ext>
            </a:extLst>
          </p:cNvPr>
          <p:cNvSpPr txBox="1"/>
          <p:nvPr/>
        </p:nvSpPr>
        <p:spPr>
          <a:xfrm>
            <a:off x="779526" y="4894555"/>
            <a:ext cx="2558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131413"/>
                </a:solidFill>
                <a:latin typeface="Times" pitchFamily="2" charset="0"/>
              </a:rPr>
              <a:t>C</a:t>
            </a:r>
            <a:r>
              <a:rPr lang="en" altLang="zh-CN" dirty="0" err="1">
                <a:solidFill>
                  <a:srgbClr val="131413"/>
                </a:solidFill>
                <a:effectLst/>
                <a:latin typeface="Times" pitchFamily="2" charset="0"/>
              </a:rPr>
              <a:t>ompact</a:t>
            </a:r>
            <a:r>
              <a:rPr lang="en" altLang="zh-CN" dirty="0">
                <a:solidFill>
                  <a:srgbClr val="131413"/>
                </a:solidFill>
                <a:effectLst/>
                <a:latin typeface="Times" pitchFamily="2" charset="0"/>
              </a:rPr>
              <a:t> tetraquark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2D891EC-1F40-24E1-7C17-4ABD8B93922B}"/>
              </a:ext>
            </a:extLst>
          </p:cNvPr>
          <p:cNvSpPr txBox="1"/>
          <p:nvPr/>
        </p:nvSpPr>
        <p:spPr>
          <a:xfrm>
            <a:off x="6174486" y="5023638"/>
            <a:ext cx="2091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>
                <a:solidFill>
                  <a:srgbClr val="131413"/>
                </a:solidFill>
                <a:effectLst/>
                <a:latin typeface="Times" pitchFamily="2" charset="0"/>
              </a:rPr>
              <a:t>Triangle singularity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39BA822-A13B-9F97-47FC-DEC841935F9A}"/>
              </a:ext>
            </a:extLst>
          </p:cNvPr>
          <p:cNvSpPr txBox="1"/>
          <p:nvPr/>
        </p:nvSpPr>
        <p:spPr>
          <a:xfrm>
            <a:off x="714634" y="5388067"/>
            <a:ext cx="53554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" altLang="zh-CN" sz="1100" dirty="0">
                <a:solidFill>
                  <a:srgbClr val="131413"/>
                </a:solidFill>
                <a:effectLst/>
                <a:latin typeface="Times" pitchFamily="2" charset="0"/>
              </a:rPr>
              <a:t>J.R. Zhang, Phys. Rev. D 103(5), 054019 (2021)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" altLang="zh-CN" sz="1100" dirty="0" err="1">
                <a:solidFill>
                  <a:srgbClr val="131413"/>
                </a:solidFill>
                <a:effectLst/>
                <a:latin typeface="Times" pitchFamily="2" charset="0"/>
              </a:rPr>
              <a:t>Z.G.Wang</a:t>
            </a:r>
            <a:r>
              <a:rPr lang="en" altLang="zh-CN" sz="1100" dirty="0">
                <a:solidFill>
                  <a:srgbClr val="131413"/>
                </a:solidFill>
                <a:effectLst/>
                <a:latin typeface="Times" pitchFamily="2" charset="0"/>
              </a:rPr>
              <a:t>, Int. J. Mod. Phys. A 35(30), 2050187</a:t>
            </a:r>
            <a:r>
              <a:rPr lang="zh-CN" altLang="en-US" sz="1100" dirty="0">
                <a:solidFill>
                  <a:srgbClr val="131413"/>
                </a:solidFill>
                <a:effectLst/>
                <a:latin typeface="Times" pitchFamily="2" charset="0"/>
              </a:rPr>
              <a:t> </a:t>
            </a:r>
            <a:r>
              <a:rPr lang="en" altLang="zh-CN" sz="1100" dirty="0">
                <a:solidFill>
                  <a:srgbClr val="131413"/>
                </a:solidFill>
                <a:effectLst/>
                <a:latin typeface="Times" pitchFamily="2" charset="0"/>
              </a:rPr>
              <a:t>(2020)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" altLang="zh-CN" sz="1100" dirty="0">
                <a:solidFill>
                  <a:srgbClr val="131413"/>
                </a:solidFill>
                <a:effectLst/>
                <a:latin typeface="Times" pitchFamily="2" charset="0"/>
              </a:rPr>
              <a:t>X.G. He, W. Wang, R. Zhu, Eur. Phys. J. C 80(11), 1026 (2020)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" altLang="zh-CN" sz="1100" dirty="0" err="1">
                <a:solidFill>
                  <a:srgbClr val="131413"/>
                </a:solidFill>
                <a:effectLst/>
                <a:latin typeface="Times" pitchFamily="2" charset="0"/>
              </a:rPr>
              <a:t>G.J.Wang</a:t>
            </a:r>
            <a:r>
              <a:rPr lang="en" altLang="zh-CN" sz="1100" dirty="0">
                <a:solidFill>
                  <a:srgbClr val="131413"/>
                </a:solidFill>
                <a:effectLst/>
                <a:latin typeface="Times" pitchFamily="2" charset="0"/>
              </a:rPr>
              <a:t>, L. Meng, L.Y. </a:t>
            </a:r>
            <a:r>
              <a:rPr lang="en" altLang="zh-CN" sz="1100" dirty="0" err="1">
                <a:solidFill>
                  <a:srgbClr val="131413"/>
                </a:solidFill>
                <a:effectLst/>
                <a:latin typeface="Times" pitchFamily="2" charset="0"/>
              </a:rPr>
              <a:t>Xiao,M</a:t>
            </a:r>
            <a:r>
              <a:rPr lang="en" altLang="zh-CN" sz="1100" dirty="0">
                <a:solidFill>
                  <a:srgbClr val="131413"/>
                </a:solidFill>
                <a:effectLst/>
                <a:latin typeface="Times" pitchFamily="2" charset="0"/>
              </a:rPr>
              <a:t>. Oka, S.L. Zhu, Eur. Phys. J. C 81(2),188 (2021)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85EF3E1-1202-54AC-BC46-78AD8474BE53}"/>
              </a:ext>
            </a:extLst>
          </p:cNvPr>
          <p:cNvSpPr txBox="1"/>
          <p:nvPr/>
        </p:nvSpPr>
        <p:spPr>
          <a:xfrm>
            <a:off x="6174486" y="5560948"/>
            <a:ext cx="508177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" altLang="zh-CN" sz="1100" dirty="0">
                <a:solidFill>
                  <a:srgbClr val="131413"/>
                </a:solidFill>
                <a:latin typeface="Times" pitchFamily="2" charset="0"/>
              </a:rPr>
              <a:t>X.H. Liu, M.J. Yan, H.W. </a:t>
            </a:r>
            <a:r>
              <a:rPr lang="en" altLang="zh-CN" sz="1100" dirty="0" err="1">
                <a:solidFill>
                  <a:srgbClr val="131413"/>
                </a:solidFill>
                <a:latin typeface="Times" pitchFamily="2" charset="0"/>
              </a:rPr>
              <a:t>Ke</a:t>
            </a:r>
            <a:r>
              <a:rPr lang="en" altLang="zh-CN" sz="1100" dirty="0">
                <a:solidFill>
                  <a:srgbClr val="131413"/>
                </a:solidFill>
                <a:latin typeface="Times" pitchFamily="2" charset="0"/>
              </a:rPr>
              <a:t>, G. Li, J.J. </a:t>
            </a:r>
            <a:r>
              <a:rPr lang="en" altLang="zh-CN" sz="1100" dirty="0" err="1">
                <a:solidFill>
                  <a:srgbClr val="131413"/>
                </a:solidFill>
                <a:latin typeface="Times" pitchFamily="2" charset="0"/>
              </a:rPr>
              <a:t>Xie</a:t>
            </a:r>
            <a:r>
              <a:rPr lang="en" altLang="zh-CN" sz="1100" dirty="0">
                <a:solidFill>
                  <a:srgbClr val="131413"/>
                </a:solidFill>
                <a:latin typeface="Times" pitchFamily="2" charset="0"/>
              </a:rPr>
              <a:t>, Eur. Phys. J. C 80(12), 1178 (2020)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" altLang="zh-CN" sz="1100" dirty="0">
                <a:solidFill>
                  <a:srgbClr val="131413"/>
                </a:solidFill>
                <a:latin typeface="Times" pitchFamily="2" charset="0"/>
              </a:rPr>
              <a:t>T.J. Burns, E.S. Swanson, Phys. Lett. B 813, 136057 (2021)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BB34820-E708-ACE2-9F70-F677EDF81487}"/>
              </a:ext>
            </a:extLst>
          </p:cNvPr>
          <p:cNvSpPr txBox="1"/>
          <p:nvPr/>
        </p:nvSpPr>
        <p:spPr>
          <a:xfrm>
            <a:off x="6126010" y="3107759"/>
            <a:ext cx="61127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" altLang="zh-CN" sz="1200" dirty="0">
                <a:solidFill>
                  <a:srgbClr val="131413"/>
                </a:solidFill>
                <a:effectLst/>
                <a:latin typeface="Times" pitchFamily="2" charset="0"/>
              </a:rPr>
              <a:t>R. Molina, E. </a:t>
            </a:r>
            <a:r>
              <a:rPr lang="en" altLang="zh-CN" sz="1200" dirty="0" err="1">
                <a:solidFill>
                  <a:srgbClr val="131413"/>
                </a:solidFill>
                <a:effectLst/>
                <a:latin typeface="Times" pitchFamily="2" charset="0"/>
              </a:rPr>
              <a:t>Oset</a:t>
            </a:r>
            <a:r>
              <a:rPr lang="en" altLang="zh-CN" sz="1200" dirty="0">
                <a:solidFill>
                  <a:srgbClr val="131413"/>
                </a:solidFill>
                <a:effectLst/>
                <a:latin typeface="Times" pitchFamily="2" charset="0"/>
              </a:rPr>
              <a:t>, Phys. Lett. B 811, 135870(2020) 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F7A0EBD-4E24-8CC9-9787-9F93E0DA0899}"/>
              </a:ext>
            </a:extLst>
          </p:cNvPr>
          <p:cNvSpPr txBox="1"/>
          <p:nvPr/>
        </p:nvSpPr>
        <p:spPr>
          <a:xfrm>
            <a:off x="6126010" y="3907496"/>
            <a:ext cx="50322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" altLang="zh-CN" sz="1200" dirty="0">
                <a:solidFill>
                  <a:srgbClr val="131413"/>
                </a:solidFill>
                <a:effectLst/>
                <a:latin typeface="Times" pitchFamily="2" charset="0"/>
              </a:rPr>
              <a:t>M.Z. Liu, J.J. </a:t>
            </a:r>
            <a:r>
              <a:rPr lang="en" altLang="zh-CN" sz="1200" dirty="0" err="1">
                <a:solidFill>
                  <a:srgbClr val="131413"/>
                </a:solidFill>
                <a:effectLst/>
                <a:latin typeface="Times" pitchFamily="2" charset="0"/>
              </a:rPr>
              <a:t>Xie</a:t>
            </a:r>
            <a:r>
              <a:rPr lang="en" altLang="zh-CN" sz="1200" dirty="0">
                <a:solidFill>
                  <a:srgbClr val="131413"/>
                </a:solidFill>
                <a:effectLst/>
                <a:latin typeface="Times" pitchFamily="2" charset="0"/>
              </a:rPr>
              <a:t>, L.S. </a:t>
            </a:r>
            <a:r>
              <a:rPr lang="en" altLang="zh-CN" sz="1200" dirty="0" err="1">
                <a:solidFill>
                  <a:srgbClr val="131413"/>
                </a:solidFill>
                <a:effectLst/>
                <a:latin typeface="Times" pitchFamily="2" charset="0"/>
              </a:rPr>
              <a:t>Geng</a:t>
            </a:r>
            <a:r>
              <a:rPr lang="en" altLang="zh-CN" sz="1200" dirty="0">
                <a:solidFill>
                  <a:srgbClr val="131413"/>
                </a:solidFill>
                <a:effectLst/>
                <a:latin typeface="Times" pitchFamily="2" charset="0"/>
              </a:rPr>
              <a:t>, Phys. Rev. D 102(9), 091502 (2020)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D63554D-9E8A-3209-194B-5A73451CE0AA}"/>
              </a:ext>
            </a:extLst>
          </p:cNvPr>
          <p:cNvSpPr txBox="1"/>
          <p:nvPr/>
        </p:nvSpPr>
        <p:spPr>
          <a:xfrm>
            <a:off x="6126010" y="2738755"/>
            <a:ext cx="3039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131413"/>
                </a:solidFill>
                <a:effectLst/>
                <a:latin typeface="Times" pitchFamily="2" charset="0"/>
              </a:rPr>
              <a:t>Chiral</a:t>
            </a:r>
            <a:r>
              <a:rPr lang="zh-CN" altLang="en-US" dirty="0">
                <a:solidFill>
                  <a:srgbClr val="131413"/>
                </a:solidFill>
                <a:effectLst/>
                <a:latin typeface="Times" pitchFamily="2" charset="0"/>
              </a:rPr>
              <a:t> </a:t>
            </a:r>
            <a:r>
              <a:rPr lang="en-US" altLang="zh-CN" dirty="0">
                <a:solidFill>
                  <a:srgbClr val="131413"/>
                </a:solidFill>
                <a:effectLst/>
                <a:latin typeface="Times" pitchFamily="2" charset="0"/>
              </a:rPr>
              <a:t>unitary</a:t>
            </a:r>
            <a:r>
              <a:rPr lang="zh-CN" altLang="en-US" dirty="0">
                <a:solidFill>
                  <a:srgbClr val="131413"/>
                </a:solidFill>
                <a:effectLst/>
                <a:latin typeface="Times" pitchFamily="2" charset="0"/>
              </a:rPr>
              <a:t> </a:t>
            </a:r>
            <a:r>
              <a:rPr lang="en-US" altLang="zh-CN" dirty="0">
                <a:solidFill>
                  <a:srgbClr val="131413"/>
                </a:solidFill>
                <a:effectLst/>
                <a:latin typeface="Times" pitchFamily="2" charset="0"/>
              </a:rPr>
              <a:t>approach</a:t>
            </a:r>
            <a:endParaRPr lang="en" altLang="zh-CN" dirty="0">
              <a:solidFill>
                <a:srgbClr val="131413"/>
              </a:solidFill>
              <a:effectLst/>
              <a:latin typeface="Times" pitchFamily="2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EB6C27A-DDE1-2A0A-DBF5-3C3A8338D62C}"/>
              </a:ext>
            </a:extLst>
          </p:cNvPr>
          <p:cNvSpPr txBox="1"/>
          <p:nvPr/>
        </p:nvSpPr>
        <p:spPr>
          <a:xfrm>
            <a:off x="6126010" y="3515171"/>
            <a:ext cx="3039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131413"/>
                </a:solidFill>
                <a:effectLst/>
                <a:latin typeface="Times" pitchFamily="2" charset="0"/>
              </a:rPr>
              <a:t>OBE</a:t>
            </a:r>
            <a:r>
              <a:rPr lang="en" altLang="zh-CN" dirty="0">
                <a:solidFill>
                  <a:srgbClr val="131413"/>
                </a:solidFill>
                <a:effectLst/>
                <a:latin typeface="Times" pitchFamily="2" charset="0"/>
              </a:rPr>
              <a:t>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3DECF1E3-632E-800F-C54F-BEF8E360521A}"/>
                  </a:ext>
                </a:extLst>
              </p:cNvPr>
              <p:cNvSpPr txBox="1"/>
              <p:nvPr/>
            </p:nvSpPr>
            <p:spPr>
              <a:xfrm>
                <a:off x="6126010" y="965046"/>
                <a:ext cx="352424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" altLang="zh-CN" sz="2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" altLang="zh-CN" sz="24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" altLang="zh-CN" sz="24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2900</m:t>
                          </m:r>
                        </m:e>
                      </m:d>
                      <m:r>
                        <a:rPr lang="zh-CN" altLang="en-US" sz="2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as</m:t>
                      </m:r>
                      <m:r>
                        <a:rPr lang="zh-CN" altLang="en-US" sz="2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24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altLang="zh-CN" sz="24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p>
                          <m:r>
                            <a:rPr lang="zh-CN" altLang="en-US" sz="24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US" altLang="zh-CN" sz="24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zh-CN" altLang="en-US" sz="24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zh-CN" altLang="en-US" sz="2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molecular</m:t>
                      </m:r>
                      <m:r>
                        <a:rPr lang="zh-CN" alt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state</m:t>
                      </m:r>
                      <m:r>
                        <a:rPr lang="en" altLang="zh-CN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3DECF1E3-632E-800F-C54F-BEF8E3605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010" y="965046"/>
                <a:ext cx="3524248" cy="461665"/>
              </a:xfrm>
              <a:prstGeom prst="rect">
                <a:avLst/>
              </a:prstGeom>
              <a:blipFill>
                <a:blip r:embed="rId4"/>
                <a:stretch>
                  <a:fillRect l="-360" r="-31295" b="-210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线连接符 26">
            <a:extLst>
              <a:ext uri="{FF2B5EF4-FFF2-40B4-BE49-F238E27FC236}">
                <a16:creationId xmlns:a16="http://schemas.microsoft.com/office/drawing/2014/main" id="{3328D4DF-2E19-6127-1DE2-28372E93663C}"/>
              </a:ext>
            </a:extLst>
          </p:cNvPr>
          <p:cNvCxnSpPr>
            <a:cxnSpLocks/>
          </p:cNvCxnSpPr>
          <p:nvPr/>
        </p:nvCxnSpPr>
        <p:spPr>
          <a:xfrm>
            <a:off x="575826" y="4732020"/>
            <a:ext cx="1089989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827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58C0136-8BE2-0C9F-98F4-3E35ABF507A8}"/>
                  </a:ext>
                </a:extLst>
              </p:cNvPr>
              <p:cNvSpPr txBox="1"/>
              <p:nvPr/>
            </p:nvSpPr>
            <p:spPr>
              <a:xfrm>
                <a:off x="1130808" y="2769428"/>
                <a:ext cx="9930384" cy="13191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altLang="zh-CN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olecular</m:t>
                      </m:r>
                      <m:r>
                        <a:rPr lang="zh-CN" alt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states</m:t>
                      </m:r>
                      <m:r>
                        <a:rPr lang="zh-CN" alt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interpretation</m:t>
                      </m:r>
                      <m:r>
                        <a:rPr lang="zh-CN" alt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zh-CN" alt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" altLang="zh-CN" sz="2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" altLang="zh-CN" sz="2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(2900), </m:t>
                      </m:r>
                      <m:r>
                        <a:rPr lang="en" altLang="zh-CN" sz="2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" altLang="zh-CN" sz="2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(3960)/ </m:t>
                      </m:r>
                      <m:sSub>
                        <m:sSubPr>
                          <m:ctrlPr>
                            <a:rPr lang="en-US" altLang="zh-CN" sz="2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" altLang="zh-CN" sz="2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altLang="zh-CN" sz="2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" altLang="zh-CN" sz="2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" altLang="zh-CN" sz="2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" altLang="zh-CN" sz="2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3930</m:t>
                          </m:r>
                        </m:e>
                      </m:d>
                    </m:oMath>
                  </m:oMathPara>
                </a14:m>
                <a:endParaRPr kumimoji="1" lang="en-US" altLang="zh-CN" sz="2800" dirty="0"/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28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in</a:t>
                </a:r>
                <a:r>
                  <a:rPr lang="zh-CN" altLang="en-US" sz="28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a</a:t>
                </a:r>
                <a:r>
                  <a:rPr lang="zh-CN" altLang="en-US" sz="28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zh-CN" sz="2800" dirty="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quasipotential</a:t>
                </a:r>
                <a:r>
                  <a:rPr lang="zh-CN" altLang="en-US" sz="28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Bethe-Salpeter</a:t>
                </a:r>
                <a:r>
                  <a:rPr lang="zh-CN" altLang="en-US" sz="28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approach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58C0136-8BE2-0C9F-98F4-3E35ABF50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808" y="2769428"/>
                <a:ext cx="9930384" cy="1319144"/>
              </a:xfrm>
              <a:prstGeom prst="rect">
                <a:avLst/>
              </a:prstGeom>
              <a:blipFill>
                <a:blip r:embed="rId2"/>
                <a:stretch>
                  <a:fillRect l="-128" b="-113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7014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26429AFE-CCA0-994C-B559-2135A0E15B47}"/>
              </a:ext>
            </a:extLst>
          </p:cNvPr>
          <p:cNvSpPr txBox="1"/>
          <p:nvPr/>
        </p:nvSpPr>
        <p:spPr>
          <a:xfrm>
            <a:off x="450028" y="104654"/>
            <a:ext cx="5993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sym typeface="+mn-lt"/>
              </a:rPr>
              <a:t>One boson exchange model</a:t>
            </a:r>
            <a:endParaRPr kumimoji="1" lang="zh-CN" altLang="en-US" sz="3200" b="1" dirty="0">
              <a:sym typeface="+mn-lt"/>
            </a:endParaRPr>
          </a:p>
        </p:txBody>
      </p:sp>
      <p:cxnSp>
        <p:nvCxnSpPr>
          <p:cNvPr id="9" name="直接连接符 15">
            <a:extLst>
              <a:ext uri="{FF2B5EF4-FFF2-40B4-BE49-F238E27FC236}">
                <a16:creationId xmlns:a16="http://schemas.microsoft.com/office/drawing/2014/main" id="{3762789B-F877-BE4C-9F87-C42B3CEDA960}"/>
              </a:ext>
            </a:extLst>
          </p:cNvPr>
          <p:cNvCxnSpPr>
            <a:cxnSpLocks/>
          </p:cNvCxnSpPr>
          <p:nvPr/>
        </p:nvCxnSpPr>
        <p:spPr>
          <a:xfrm>
            <a:off x="0" y="781414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7F5A50B-D6E9-494A-91C2-05041325422A}"/>
              </a:ext>
            </a:extLst>
          </p:cNvPr>
          <p:cNvGrpSpPr/>
          <p:nvPr/>
        </p:nvGrpSpPr>
        <p:grpSpPr>
          <a:xfrm>
            <a:off x="6445191" y="1286458"/>
            <a:ext cx="4284830" cy="1475882"/>
            <a:chOff x="3800333" y="1125202"/>
            <a:chExt cx="4284830" cy="1475882"/>
          </a:xfrm>
        </p:grpSpPr>
        <p:cxnSp>
          <p:nvCxnSpPr>
            <p:cNvPr id="15" name="直线连接符 14">
              <a:extLst>
                <a:ext uri="{FF2B5EF4-FFF2-40B4-BE49-F238E27FC236}">
                  <a16:creationId xmlns:a16="http://schemas.microsoft.com/office/drawing/2014/main" id="{47EAC54E-C21B-2B41-B645-55993A4B93AD}"/>
                </a:ext>
              </a:extLst>
            </p:cNvPr>
            <p:cNvCxnSpPr/>
            <p:nvPr/>
          </p:nvCxnSpPr>
          <p:spPr>
            <a:xfrm>
              <a:off x="4445766" y="1319167"/>
              <a:ext cx="29050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线连接符 15">
              <a:extLst>
                <a:ext uri="{FF2B5EF4-FFF2-40B4-BE49-F238E27FC236}">
                  <a16:creationId xmlns:a16="http://schemas.microsoft.com/office/drawing/2014/main" id="{219D90B4-4756-FF23-36C4-F0AE6E816268}"/>
                </a:ext>
              </a:extLst>
            </p:cNvPr>
            <p:cNvCxnSpPr/>
            <p:nvPr/>
          </p:nvCxnSpPr>
          <p:spPr>
            <a:xfrm>
              <a:off x="4445766" y="2601084"/>
              <a:ext cx="2905017" cy="0"/>
            </a:xfrm>
            <a:prstGeom prst="line">
              <a:avLst/>
            </a:prstGeom>
            <a:ln w="539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线连接符 16">
              <a:extLst>
                <a:ext uri="{FF2B5EF4-FFF2-40B4-BE49-F238E27FC236}">
                  <a16:creationId xmlns:a16="http://schemas.microsoft.com/office/drawing/2014/main" id="{35883827-AD50-F163-BD39-5CDEA8424AE0}"/>
                </a:ext>
              </a:extLst>
            </p:cNvPr>
            <p:cNvCxnSpPr/>
            <p:nvPr/>
          </p:nvCxnSpPr>
          <p:spPr>
            <a:xfrm>
              <a:off x="5898274" y="1319167"/>
              <a:ext cx="0" cy="1281916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098697E8-82AA-ED49-0E89-1BCE26793B47}"/>
                    </a:ext>
                  </a:extLst>
                </p:cNvPr>
                <p:cNvSpPr txBox="1"/>
                <p:nvPr/>
              </p:nvSpPr>
              <p:spPr>
                <a:xfrm>
                  <a:off x="5975724" y="1714612"/>
                  <a:ext cx="149944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/>
                          </a:rPr>
                          <m:t>, 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𝜂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/>
                          </a:rPr>
                          <m:t>, 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𝜌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𝜔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/>
                          </a:rPr>
                          <m:t>……</m:t>
                        </m:r>
                      </m:oMath>
                    </m:oMathPara>
                  </a14:m>
                  <a:endParaRPr kumimoji="1" lang="zh-CN" altLang="en-US" dirty="0">
                    <a:latin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098697E8-82AA-ED49-0E89-1BCE26793B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5724" y="1714612"/>
                  <a:ext cx="1499449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7A589638-90CD-19C2-1AE3-296096E2D59C}"/>
                    </a:ext>
                  </a:extLst>
                </p:cNvPr>
                <p:cNvSpPr txBox="1"/>
                <p:nvPr/>
              </p:nvSpPr>
              <p:spPr>
                <a:xfrm>
                  <a:off x="3800333" y="1125202"/>
                  <a:ext cx="652358" cy="3879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i="1" dirty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7A589638-90CD-19C2-1AE3-296096E2D5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0333" y="1125202"/>
                  <a:ext cx="652358" cy="38792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BDF59165-E6E1-3904-03B5-EDAE382B252E}"/>
                    </a:ext>
                  </a:extLst>
                </p:cNvPr>
                <p:cNvSpPr txBox="1"/>
                <p:nvPr/>
              </p:nvSpPr>
              <p:spPr>
                <a:xfrm>
                  <a:off x="7432805" y="1125203"/>
                  <a:ext cx="652358" cy="3879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i="1" dirty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BDF59165-E6E1-3904-03B5-EDAE382B2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2805" y="1125203"/>
                  <a:ext cx="652358" cy="38792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EACB5F15-5168-69DC-2339-A5C723FC243A}"/>
                  </a:ext>
                </a:extLst>
              </p:cNvPr>
              <p:cNvSpPr txBox="1"/>
              <p:nvPr/>
            </p:nvSpPr>
            <p:spPr>
              <a:xfrm>
                <a:off x="1414060" y="900537"/>
                <a:ext cx="418198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sz="18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18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" altLang="zh-CN" sz="18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(3960)</m:t>
                    </m:r>
                    <m:r>
                      <a:rPr lang="en-US" altLang="zh-CN" sz="18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sz="18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sz="18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sz="18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18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" altLang="zh-CN" sz="18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(3930) </m:t>
                    </m:r>
                  </m:oMath>
                </a14:m>
                <a:r>
                  <a:rPr lang="en" altLang="zh-CN" dirty="0">
                    <a:solidFill>
                      <a:srgbClr val="131413"/>
                    </a:solidFill>
                    <a:effectLst/>
                    <a:latin typeface="Times" pitchFamily="2" charset="0"/>
                  </a:rPr>
                  <a:t>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bSup>
                      <m:sSubSupPr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" altLang="zh-CN" dirty="0">
                    <a:solidFill>
                      <a:srgbClr val="131413"/>
                    </a:solidFill>
                    <a:effectLst/>
                    <a:latin typeface="Times" pitchFamily="2" charset="0"/>
                  </a:rPr>
                  <a:t>molecule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EACB5F15-5168-69DC-2339-A5C723FC2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060" y="900537"/>
                <a:ext cx="4181984" cy="369332"/>
              </a:xfrm>
              <a:prstGeom prst="rect">
                <a:avLst/>
              </a:prstGeom>
              <a:blipFill>
                <a:blip r:embed="rId6"/>
                <a:stretch>
                  <a:fillRect t="-10345" b="-241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FC20CD61-2D3D-07FE-39E3-D4E55B421014}"/>
                  </a:ext>
                </a:extLst>
              </p:cNvPr>
              <p:cNvSpPr txBox="1"/>
              <p:nvPr/>
            </p:nvSpPr>
            <p:spPr>
              <a:xfrm>
                <a:off x="6311372" y="917126"/>
                <a:ext cx="459035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" altLang="zh-CN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" altLang="zh-CN" sz="1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" altLang="zh-CN" sz="1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2900</m:t>
                          </m:r>
                        </m:e>
                      </m:d>
                      <m:r>
                        <a:rPr lang="zh-CN" alt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as</m:t>
                      </m:r>
                      <m:r>
                        <a:rPr lang="zh-CN" alt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1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altLang="zh-CN" sz="18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p>
                          <m:r>
                            <a:rPr lang="zh-CN" altLang="en-US" sz="1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US" altLang="zh-CN" sz="1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zh-CN" altLang="en-US" sz="1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zh-CN" alt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molecular</m:t>
                      </m:r>
                      <m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state</m:t>
                      </m:r>
                      <m:r>
                        <a:rPr lang="en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FC20CD61-2D3D-07FE-39E3-D4E55B421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372" y="917126"/>
                <a:ext cx="4590355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图片 30">
            <a:extLst>
              <a:ext uri="{FF2B5EF4-FFF2-40B4-BE49-F238E27FC236}">
                <a16:creationId xmlns:a16="http://schemas.microsoft.com/office/drawing/2014/main" id="{48104E76-F4BF-38E2-7802-6D453C6F3F0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" r="-6571" b="58456"/>
          <a:stretch/>
        </p:blipFill>
        <p:spPr>
          <a:xfrm>
            <a:off x="1401088" y="3175166"/>
            <a:ext cx="1730800" cy="1039480"/>
          </a:xfrm>
          <a:prstGeom prst="rect">
            <a:avLst/>
          </a:prstGeom>
          <a:ln>
            <a:noFill/>
          </a:ln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C45C2B26-C509-95A9-365A-DAA0484B6D6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190" r="-2553"/>
          <a:stretch/>
        </p:blipFill>
        <p:spPr>
          <a:xfrm>
            <a:off x="1401089" y="4354056"/>
            <a:ext cx="1730800" cy="825156"/>
          </a:xfrm>
          <a:prstGeom prst="rect">
            <a:avLst/>
          </a:prstGeom>
          <a:ln>
            <a:noFill/>
          </a:ln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F7572B83-C08A-613E-7B5D-EEF4D681589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0621"/>
          <a:stretch/>
        </p:blipFill>
        <p:spPr>
          <a:xfrm>
            <a:off x="3314440" y="3170882"/>
            <a:ext cx="2154705" cy="1971162"/>
          </a:xfrm>
          <a:prstGeom prst="rect">
            <a:avLst/>
          </a:prstGeom>
          <a:ln>
            <a:noFill/>
          </a:ln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7E967F9-78A0-614D-8247-FE9298B545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63178" y="3280684"/>
            <a:ext cx="4015041" cy="1544247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8BB4B99C-7CC6-7937-FF1F-352A7287905E}"/>
              </a:ext>
            </a:extLst>
          </p:cNvPr>
          <p:cNvSpPr txBox="1"/>
          <p:nvPr/>
        </p:nvSpPr>
        <p:spPr>
          <a:xfrm>
            <a:off x="1235904" y="5286848"/>
            <a:ext cx="4621157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  <a:effectLst/>
                <a:cs typeface="+mn-ea"/>
                <a:sym typeface="+mn-lt"/>
              </a:rPr>
              <a:t>Chen et al. PRD47(1993)1030; Yan et al.PRD46(1992)1148; Wise, PRD45(1992)2188; </a:t>
            </a:r>
            <a:r>
              <a:rPr lang="en-US" altLang="zh-CN" sz="1200" dirty="0" err="1">
                <a:solidFill>
                  <a:srgbClr val="000000"/>
                </a:solidFill>
                <a:effectLst/>
                <a:cs typeface="+mn-ea"/>
                <a:sym typeface="+mn-lt"/>
              </a:rPr>
              <a:t>Casalbuoni</a:t>
            </a:r>
            <a:r>
              <a:rPr lang="en-US" altLang="zh-CN" sz="1200" dirty="0">
                <a:solidFill>
                  <a:srgbClr val="000000"/>
                </a:solidFill>
                <a:effectLst/>
                <a:cs typeface="+mn-ea"/>
                <a:sym typeface="+mn-lt"/>
              </a:rPr>
              <a:t> et al. Phys. Rept. 281(1997)145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CF14B0F4-F059-FBC6-1671-396D22C11804}"/>
              </a:ext>
            </a:extLst>
          </p:cNvPr>
          <p:cNvSpPr txBox="1"/>
          <p:nvPr/>
        </p:nvSpPr>
        <p:spPr>
          <a:xfrm>
            <a:off x="6710186" y="4888256"/>
            <a:ext cx="42985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200" dirty="0">
                <a:solidFill>
                  <a:srgbClr val="000000"/>
                </a:solidFill>
                <a:cs typeface="+mn-ea"/>
              </a:rPr>
              <a:t>M. Bando, T. </a:t>
            </a:r>
            <a:r>
              <a:rPr lang="en" altLang="zh-CN" sz="1200" dirty="0" err="1">
                <a:solidFill>
                  <a:srgbClr val="000000"/>
                </a:solidFill>
                <a:cs typeface="+mn-ea"/>
              </a:rPr>
              <a:t>Kugo</a:t>
            </a:r>
            <a:r>
              <a:rPr lang="en" altLang="zh-CN" sz="1200" dirty="0">
                <a:solidFill>
                  <a:srgbClr val="000000"/>
                </a:solidFill>
                <a:cs typeface="+mn-ea"/>
              </a:rPr>
              <a:t>, S. Uehara, K. </a:t>
            </a:r>
            <a:r>
              <a:rPr lang="en" altLang="zh-CN" sz="1200" dirty="0" err="1">
                <a:solidFill>
                  <a:srgbClr val="000000"/>
                </a:solidFill>
                <a:cs typeface="+mn-ea"/>
              </a:rPr>
              <a:t>Yamawaki</a:t>
            </a:r>
            <a:r>
              <a:rPr lang="en" altLang="zh-CN" sz="1200" dirty="0">
                <a:solidFill>
                  <a:srgbClr val="000000"/>
                </a:solidFill>
                <a:cs typeface="+mn-ea"/>
              </a:rPr>
              <a:t>, T. </a:t>
            </a:r>
            <a:r>
              <a:rPr lang="en" altLang="zh-CN" sz="1200" dirty="0" err="1">
                <a:solidFill>
                  <a:srgbClr val="000000"/>
                </a:solidFill>
                <a:cs typeface="+mn-ea"/>
              </a:rPr>
              <a:t>Yanagida</a:t>
            </a:r>
            <a:r>
              <a:rPr lang="en" altLang="zh-CN" sz="1200" dirty="0">
                <a:solidFill>
                  <a:srgbClr val="000000"/>
                </a:solidFill>
                <a:cs typeface="+mn-ea"/>
              </a:rPr>
              <a:t>, </a:t>
            </a:r>
            <a:r>
              <a:rPr lang="en" altLang="zh-CN" sz="1200" dirty="0" err="1">
                <a:solidFill>
                  <a:srgbClr val="000000"/>
                </a:solidFill>
                <a:cs typeface="+mn-ea"/>
              </a:rPr>
              <a:t>Phys.Rev</a:t>
            </a:r>
            <a:r>
              <a:rPr lang="en" altLang="zh-CN" sz="1200" dirty="0">
                <a:solidFill>
                  <a:srgbClr val="000000"/>
                </a:solidFill>
                <a:cs typeface="+mn-ea"/>
              </a:rPr>
              <a:t>. Lett. 54, 1215 (1985)</a:t>
            </a:r>
            <a:r>
              <a:rPr lang="en-US" altLang="zh-CN" sz="1200" dirty="0">
                <a:solidFill>
                  <a:srgbClr val="000000"/>
                </a:solidFill>
                <a:cs typeface="+mn-ea"/>
              </a:rPr>
              <a:t>,</a:t>
            </a:r>
            <a:r>
              <a:rPr lang="en" altLang="zh-CN" sz="1200" dirty="0">
                <a:solidFill>
                  <a:srgbClr val="000000"/>
                </a:solidFill>
                <a:cs typeface="+mn-ea"/>
              </a:rPr>
              <a:t> M. Bando, T. </a:t>
            </a:r>
            <a:r>
              <a:rPr lang="en" altLang="zh-CN" sz="1200" dirty="0" err="1">
                <a:solidFill>
                  <a:srgbClr val="000000"/>
                </a:solidFill>
                <a:cs typeface="+mn-ea"/>
              </a:rPr>
              <a:t>Kugo</a:t>
            </a:r>
            <a:r>
              <a:rPr lang="en" altLang="zh-CN" sz="1200" dirty="0">
                <a:solidFill>
                  <a:srgbClr val="000000"/>
                </a:solidFill>
                <a:cs typeface="+mn-ea"/>
              </a:rPr>
              <a:t>, K. </a:t>
            </a:r>
            <a:r>
              <a:rPr lang="en" altLang="zh-CN" sz="1200" dirty="0" err="1">
                <a:solidFill>
                  <a:srgbClr val="000000"/>
                </a:solidFill>
                <a:cs typeface="+mn-ea"/>
              </a:rPr>
              <a:t>Yamawaki</a:t>
            </a:r>
            <a:r>
              <a:rPr lang="en" altLang="zh-CN" sz="1200" dirty="0">
                <a:solidFill>
                  <a:srgbClr val="000000"/>
                </a:solidFill>
                <a:cs typeface="+mn-ea"/>
              </a:rPr>
              <a:t>, Phys. Rep. 164, 217–314 (1988)</a:t>
            </a:r>
            <a:r>
              <a:rPr lang="en-US" altLang="zh-CN" sz="1200" dirty="0">
                <a:solidFill>
                  <a:srgbClr val="000000"/>
                </a:solidFill>
                <a:cs typeface="+mn-ea"/>
              </a:rPr>
              <a:t>,</a:t>
            </a:r>
            <a:r>
              <a:rPr lang="zh-CN" altLang="en-US" sz="1200" dirty="0">
                <a:solidFill>
                  <a:srgbClr val="000000"/>
                </a:solidFill>
                <a:cs typeface="+mn-ea"/>
              </a:rPr>
              <a:t>  </a:t>
            </a:r>
            <a:r>
              <a:rPr lang="en" altLang="zh-CN" sz="1200" dirty="0">
                <a:solidFill>
                  <a:srgbClr val="000000"/>
                </a:solidFill>
                <a:cs typeface="+mn-ea"/>
              </a:rPr>
              <a:t>H. </a:t>
            </a:r>
            <a:r>
              <a:rPr lang="en" altLang="zh-CN" sz="1200" dirty="0" err="1">
                <a:solidFill>
                  <a:srgbClr val="000000"/>
                </a:solidFill>
                <a:cs typeface="+mn-ea"/>
              </a:rPr>
              <a:t>Nagahiro</a:t>
            </a:r>
            <a:r>
              <a:rPr lang="en" altLang="zh-CN" sz="1200" dirty="0">
                <a:solidFill>
                  <a:srgbClr val="000000"/>
                </a:solidFill>
                <a:cs typeface="+mn-ea"/>
              </a:rPr>
              <a:t>, </a:t>
            </a:r>
            <a:r>
              <a:rPr lang="en" altLang="zh-CN" sz="1200" dirty="0" err="1">
                <a:solidFill>
                  <a:srgbClr val="000000"/>
                </a:solidFill>
                <a:cs typeface="+mn-ea"/>
              </a:rPr>
              <a:t>L.Roca</a:t>
            </a:r>
            <a:r>
              <a:rPr lang="en" altLang="zh-CN" sz="1200" dirty="0">
                <a:solidFill>
                  <a:srgbClr val="000000"/>
                </a:solidFill>
                <a:cs typeface="+mn-ea"/>
              </a:rPr>
              <a:t>, A. </a:t>
            </a:r>
            <a:r>
              <a:rPr lang="en" altLang="zh-CN" sz="1200" dirty="0" err="1">
                <a:solidFill>
                  <a:srgbClr val="000000"/>
                </a:solidFill>
                <a:cs typeface="+mn-ea"/>
              </a:rPr>
              <a:t>Hosaka</a:t>
            </a:r>
            <a:r>
              <a:rPr lang="en" altLang="zh-CN" sz="1200" dirty="0">
                <a:solidFill>
                  <a:srgbClr val="000000"/>
                </a:solidFill>
                <a:cs typeface="+mn-ea"/>
              </a:rPr>
              <a:t>, </a:t>
            </a:r>
            <a:r>
              <a:rPr lang="en" altLang="zh-CN" sz="1200" dirty="0" err="1">
                <a:solidFill>
                  <a:srgbClr val="000000"/>
                </a:solidFill>
                <a:cs typeface="+mn-ea"/>
              </a:rPr>
              <a:t>E.Oset</a:t>
            </a:r>
            <a:r>
              <a:rPr lang="en" altLang="zh-CN" sz="1200" dirty="0">
                <a:solidFill>
                  <a:srgbClr val="000000"/>
                </a:solidFill>
                <a:cs typeface="+mn-ea"/>
              </a:rPr>
              <a:t>, Phys. Rev. D 79,014015 (2009)</a:t>
            </a:r>
            <a:endParaRPr lang="en" altLang="zh-CN" sz="1100" dirty="0">
              <a:solidFill>
                <a:srgbClr val="131413"/>
              </a:solidFill>
              <a:effectLst/>
              <a:latin typeface="Times" pitchFamily="2" charset="0"/>
            </a:endParaRPr>
          </a:p>
        </p:txBody>
      </p:sp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26554095-876C-7221-1A71-509E5CE07B72}"/>
              </a:ext>
            </a:extLst>
          </p:cNvPr>
          <p:cNvCxnSpPr>
            <a:cxnSpLocks/>
          </p:cNvCxnSpPr>
          <p:nvPr/>
        </p:nvCxnSpPr>
        <p:spPr>
          <a:xfrm>
            <a:off x="5916695" y="826332"/>
            <a:ext cx="0" cy="5083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F0719582-A618-0C64-F112-6669EDC488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89688" y="6151609"/>
            <a:ext cx="5529909" cy="571239"/>
          </a:xfrm>
          <a:prstGeom prst="rect">
            <a:avLst/>
          </a:prstGeom>
        </p:spPr>
      </p:pic>
      <p:grpSp>
        <p:nvGrpSpPr>
          <p:cNvPr id="55" name="组合 54">
            <a:extLst>
              <a:ext uri="{FF2B5EF4-FFF2-40B4-BE49-F238E27FC236}">
                <a16:creationId xmlns:a16="http://schemas.microsoft.com/office/drawing/2014/main" id="{152D2291-C009-0AF4-26D6-9D1071C635B5}"/>
              </a:ext>
            </a:extLst>
          </p:cNvPr>
          <p:cNvGrpSpPr/>
          <p:nvPr/>
        </p:nvGrpSpPr>
        <p:grpSpPr>
          <a:xfrm>
            <a:off x="1842910" y="1722835"/>
            <a:ext cx="1161703" cy="988380"/>
            <a:chOff x="2188154" y="1732401"/>
            <a:chExt cx="1161703" cy="9883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38DE9AB9-C679-3D22-ECD8-1B2BC6A850E2}"/>
                    </a:ext>
                  </a:extLst>
                </p:cNvPr>
                <p:cNvSpPr txBox="1"/>
                <p:nvPr/>
              </p:nvSpPr>
              <p:spPr>
                <a:xfrm>
                  <a:off x="2188154" y="2390178"/>
                  <a:ext cx="1076254" cy="330603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7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zh-CN" sz="7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zh-CN" sz="7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7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kumimoji="1" lang="en-US" altLang="zh-CN" sz="7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kumimoji="1" lang="en-US" altLang="zh-CN" sz="7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1" lang="en-US" altLang="zh-CN" sz="7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kumimoji="1" lang="en-US" altLang="zh-CN" sz="7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zh-CN" sz="700" b="0" i="0" smtClean="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kumimoji="1" lang="en-US" altLang="zh-CN" sz="7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kumimoji="1" lang="en-US" altLang="zh-CN" sz="7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kumimoji="1" lang="en-US" altLang="zh-CN" sz="7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7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kumimoji="1" lang="en-US" altLang="zh-CN" sz="7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kumimoji="1" lang="en-US" altLang="zh-CN" sz="7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kumimoji="1" lang="en-US" altLang="zh-CN" sz="7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zh-CN" sz="700" b="0" i="0" smtClean="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kumimoji="1" lang="en-US" altLang="zh-CN" sz="7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kumimoji="1" lang="en-US" altLang="zh-CN" sz="7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oMath>
                    </m:oMathPara>
                  </a14:m>
                  <a:endParaRPr kumimoji="1" lang="zh-CN" altLang="en-US" sz="700" dirty="0"/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38DE9AB9-C679-3D22-ECD8-1B2BC6A850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8154" y="2390178"/>
                  <a:ext cx="1076254" cy="330603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6AC3F31-E2E5-DB6A-E20C-7B0926F54A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14831" t="57554" r="52568" b="7334"/>
            <a:stretch/>
          </p:blipFill>
          <p:spPr>
            <a:xfrm>
              <a:off x="2411528" y="2022412"/>
              <a:ext cx="801286" cy="336014"/>
            </a:xfrm>
            <a:prstGeom prst="rect">
              <a:avLst/>
            </a:prstGeom>
            <a:ln>
              <a:noFill/>
            </a:ln>
            <a:effectLst>
              <a:outerShdw blurRad="190500" sx="1000" sy="1000" algn="tl" rotWithShape="0">
                <a:srgbClr val="000000"/>
              </a:outerShdw>
            </a:effectLst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869E6539-A44E-E75B-469D-C995C93531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48003" t="57554" r="4201" b="7334"/>
            <a:stretch/>
          </p:blipFill>
          <p:spPr>
            <a:xfrm>
              <a:off x="2392634" y="1732401"/>
              <a:ext cx="957223" cy="310705"/>
            </a:xfrm>
            <a:prstGeom prst="rect">
              <a:avLst/>
            </a:prstGeom>
            <a:ln>
              <a:noFill/>
            </a:ln>
            <a:effectLst>
              <a:outerShdw sx="1000" sy="1000" algn="tl" rotWithShape="0">
                <a:srgbClr val="000000"/>
              </a:outerShdw>
            </a:effectLst>
          </p:spPr>
        </p:pic>
      </p:grpSp>
      <p:sp>
        <p:nvSpPr>
          <p:cNvPr id="2" name="圆角矩形 1">
            <a:extLst>
              <a:ext uri="{FF2B5EF4-FFF2-40B4-BE49-F238E27FC236}">
                <a16:creationId xmlns:a16="http://schemas.microsoft.com/office/drawing/2014/main" id="{0CC24F2C-C193-2D9D-534A-C77001ADE4E6}"/>
              </a:ext>
            </a:extLst>
          </p:cNvPr>
          <p:cNvSpPr/>
          <p:nvPr/>
        </p:nvSpPr>
        <p:spPr>
          <a:xfrm>
            <a:off x="1243901" y="3095538"/>
            <a:ext cx="4309718" cy="281453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圆角矩形 35">
            <a:extLst>
              <a:ext uri="{FF2B5EF4-FFF2-40B4-BE49-F238E27FC236}">
                <a16:creationId xmlns:a16="http://schemas.microsoft.com/office/drawing/2014/main" id="{8E440C09-7CE1-9296-7883-5B7B8903579C}"/>
              </a:ext>
            </a:extLst>
          </p:cNvPr>
          <p:cNvSpPr/>
          <p:nvPr/>
        </p:nvSpPr>
        <p:spPr>
          <a:xfrm>
            <a:off x="6159734" y="3078701"/>
            <a:ext cx="5068463" cy="281453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D2039AAC-7DB5-6E8A-7AFB-AB6A257A5F15}"/>
              </a:ext>
            </a:extLst>
          </p:cNvPr>
          <p:cNvGrpSpPr/>
          <p:nvPr/>
        </p:nvGrpSpPr>
        <p:grpSpPr>
          <a:xfrm>
            <a:off x="616953" y="1352885"/>
            <a:ext cx="5282771" cy="1655326"/>
            <a:chOff x="749473" y="1352885"/>
            <a:chExt cx="5282771" cy="1655326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383ABB7-9D43-B6F4-E892-9FC6F38C702D}"/>
                </a:ext>
              </a:extLst>
            </p:cNvPr>
            <p:cNvGrpSpPr/>
            <p:nvPr/>
          </p:nvGrpSpPr>
          <p:grpSpPr>
            <a:xfrm>
              <a:off x="749473" y="1352885"/>
              <a:ext cx="4766658" cy="1643901"/>
              <a:chOff x="3320172" y="1125202"/>
              <a:chExt cx="4766658" cy="1643901"/>
            </a:xfrm>
          </p:grpSpPr>
          <p:cxnSp>
            <p:nvCxnSpPr>
              <p:cNvPr id="10" name="直线连接符 9">
                <a:extLst>
                  <a:ext uri="{FF2B5EF4-FFF2-40B4-BE49-F238E27FC236}">
                    <a16:creationId xmlns:a16="http://schemas.microsoft.com/office/drawing/2014/main" id="{790ACC3F-1CD1-A246-9A5D-B3716469CFAD}"/>
                  </a:ext>
                </a:extLst>
              </p:cNvPr>
              <p:cNvCxnSpPr/>
              <p:nvPr/>
            </p:nvCxnSpPr>
            <p:spPr>
              <a:xfrm>
                <a:off x="4445766" y="1319167"/>
                <a:ext cx="290501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线连接符 10">
                <a:extLst>
                  <a:ext uri="{FF2B5EF4-FFF2-40B4-BE49-F238E27FC236}">
                    <a16:creationId xmlns:a16="http://schemas.microsoft.com/office/drawing/2014/main" id="{514CEE2B-38C6-D04A-A182-7822E044B9A4}"/>
                  </a:ext>
                </a:extLst>
              </p:cNvPr>
              <p:cNvCxnSpPr/>
              <p:nvPr/>
            </p:nvCxnSpPr>
            <p:spPr>
              <a:xfrm>
                <a:off x="4445766" y="2601084"/>
                <a:ext cx="2905017" cy="0"/>
              </a:xfrm>
              <a:prstGeom prst="line">
                <a:avLst/>
              </a:prstGeom>
              <a:ln w="539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线连接符 11">
                <a:extLst>
                  <a:ext uri="{FF2B5EF4-FFF2-40B4-BE49-F238E27FC236}">
                    <a16:creationId xmlns:a16="http://schemas.microsoft.com/office/drawing/2014/main" id="{B94E273D-F608-E24B-A5C0-78D53902C5F6}"/>
                  </a:ext>
                </a:extLst>
              </p:cNvPr>
              <p:cNvCxnSpPr/>
              <p:nvPr/>
            </p:nvCxnSpPr>
            <p:spPr>
              <a:xfrm>
                <a:off x="5898274" y="1319167"/>
                <a:ext cx="0" cy="1281916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文本框 18">
                    <a:extLst>
                      <a:ext uri="{FF2B5EF4-FFF2-40B4-BE49-F238E27FC236}">
                        <a16:creationId xmlns:a16="http://schemas.microsoft.com/office/drawing/2014/main" id="{E434BEE3-FBD6-BA45-A098-3172FDA6E0FE}"/>
                      </a:ext>
                    </a:extLst>
                  </p:cNvPr>
                  <p:cNvSpPr txBox="1"/>
                  <p:nvPr/>
                </p:nvSpPr>
                <p:spPr>
                  <a:xfrm>
                    <a:off x="5975724" y="1714612"/>
                    <a:ext cx="148970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𝜋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, 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𝜂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, 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𝜌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,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𝜙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……</m:t>
                          </m:r>
                        </m:oMath>
                      </m:oMathPara>
                    </a14:m>
                    <a:endParaRPr kumimoji="1" lang="zh-CN" altLang="en-US" dirty="0">
                      <a:latin typeface="Times New Roman"/>
                      <a:cs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19" name="文本框 18">
                    <a:extLst>
                      <a:ext uri="{FF2B5EF4-FFF2-40B4-BE49-F238E27FC236}">
                        <a16:creationId xmlns:a16="http://schemas.microsoft.com/office/drawing/2014/main" id="{E434BEE3-FBD6-BA45-A098-3172FDA6E0F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5724" y="1714612"/>
                    <a:ext cx="1489703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b="-1379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文本框 6">
                    <a:extLst>
                      <a:ext uri="{FF2B5EF4-FFF2-40B4-BE49-F238E27FC236}">
                        <a16:creationId xmlns:a16="http://schemas.microsoft.com/office/drawing/2014/main" id="{D5D145AF-41E0-6449-ABE0-E01395E766F3}"/>
                      </a:ext>
                    </a:extLst>
                  </p:cNvPr>
                  <p:cNvSpPr txBox="1"/>
                  <p:nvPr/>
                </p:nvSpPr>
                <p:spPr>
                  <a:xfrm>
                    <a:off x="3800333" y="1125202"/>
                    <a:ext cx="654025" cy="38792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kumimoji="1" lang="en-US" altLang="zh-CN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𝒫</m:t>
                              </m:r>
                            </m:e>
                            <m:sup>
                              <m:d>
                                <m:dPr>
                                  <m:ctrlPr>
                                    <a:rPr kumimoji="1" lang="en-US" altLang="zh-CN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i="1" dirty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e>
                              </m:d>
                            </m:sup>
                          </m:sSup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7" name="文本框 6">
                    <a:extLst>
                      <a:ext uri="{FF2B5EF4-FFF2-40B4-BE49-F238E27FC236}">
                        <a16:creationId xmlns:a16="http://schemas.microsoft.com/office/drawing/2014/main" id="{D5D145AF-41E0-6449-ABE0-E01395E766F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00333" y="1125202"/>
                    <a:ext cx="654025" cy="387927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933B7276-91AE-8349-9708-B56A9DED1FBC}"/>
                      </a:ext>
                    </a:extLst>
                  </p:cNvPr>
                  <p:cNvSpPr txBox="1"/>
                  <p:nvPr/>
                </p:nvSpPr>
                <p:spPr>
                  <a:xfrm>
                    <a:off x="3320172" y="2365979"/>
                    <a:ext cx="1218667" cy="40312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𝒫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i="1" dirty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d>
                          </m:sup>
                        </m:sSup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</m:oMath>
                    </a14:m>
                    <a:r>
                      <a:rPr kumimoji="1" lang="en-US" altLang="zh-CN" dirty="0"/>
                      <a:t>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𝒫</m:t>
                                </m:r>
                              </m:e>
                            </m:acc>
                          </m:e>
                          <m:sup>
                            <m:d>
                              <m:dPr>
                                <m:ctrlPr>
                                  <a:rPr kumimoji="1"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i="1" dirty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d>
                          </m:sup>
                        </m:sSup>
                      </m:oMath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933B7276-91AE-8349-9708-B56A9DED1F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20172" y="2365979"/>
                    <a:ext cx="1218667" cy="403124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b="-606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文本框 20">
                    <a:extLst>
                      <a:ext uri="{FF2B5EF4-FFF2-40B4-BE49-F238E27FC236}">
                        <a16:creationId xmlns:a16="http://schemas.microsoft.com/office/drawing/2014/main" id="{0CF48F01-04A9-264B-8BA7-D72874C99C43}"/>
                      </a:ext>
                    </a:extLst>
                  </p:cNvPr>
                  <p:cNvSpPr txBox="1"/>
                  <p:nvPr/>
                </p:nvSpPr>
                <p:spPr>
                  <a:xfrm>
                    <a:off x="7432805" y="1125203"/>
                    <a:ext cx="654025" cy="38792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kumimoji="1"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𝒫</m:t>
                              </m:r>
                            </m:e>
                            <m:sup>
                              <m:d>
                                <m:dPr>
                                  <m:ctrlPr>
                                    <a:rPr kumimoji="1" lang="en-US" altLang="zh-CN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i="1" dirty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e>
                              </m:d>
                            </m:sup>
                          </m:sSup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21" name="文本框 20">
                    <a:extLst>
                      <a:ext uri="{FF2B5EF4-FFF2-40B4-BE49-F238E27FC236}">
                        <a16:creationId xmlns:a16="http://schemas.microsoft.com/office/drawing/2014/main" id="{0CF48F01-04A9-264B-8BA7-D72874C99C4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32805" y="1125203"/>
                    <a:ext cx="654025" cy="387927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689D1067-AC6E-E20E-AAB0-9F225DC1AA2F}"/>
                </a:ext>
              </a:extLst>
            </p:cNvPr>
            <p:cNvGrpSpPr/>
            <p:nvPr/>
          </p:nvGrpSpPr>
          <p:grpSpPr>
            <a:xfrm>
              <a:off x="3120298" y="1360221"/>
              <a:ext cx="441146" cy="380591"/>
              <a:chOff x="3250922" y="1360221"/>
              <a:chExt cx="441146" cy="380591"/>
            </a:xfrm>
          </p:grpSpPr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BA8CBF9D-9599-EDC4-7F3F-349A662C7299}"/>
                  </a:ext>
                </a:extLst>
              </p:cNvPr>
              <p:cNvSpPr/>
              <p:nvPr/>
            </p:nvSpPr>
            <p:spPr>
              <a:xfrm>
                <a:off x="3257204" y="1360221"/>
                <a:ext cx="421734" cy="380591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文本框 38">
                    <a:extLst>
                      <a:ext uri="{FF2B5EF4-FFF2-40B4-BE49-F238E27FC236}">
                        <a16:creationId xmlns:a16="http://schemas.microsoft.com/office/drawing/2014/main" id="{9EB9BACF-69DD-DFC7-A3EA-90CA61BE179B}"/>
                      </a:ext>
                    </a:extLst>
                  </p:cNvPr>
                  <p:cNvSpPr txBox="1"/>
                  <p:nvPr/>
                </p:nvSpPr>
                <p:spPr>
                  <a:xfrm>
                    <a:off x="3250922" y="1368979"/>
                    <a:ext cx="4411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i="1" dirty="0"/>
                  </a:p>
                </p:txBody>
              </p:sp>
            </mc:Choice>
            <mc:Fallback xmlns="">
              <p:sp>
                <p:nvSpPr>
                  <p:cNvPr id="39" name="文本框 38">
                    <a:extLst>
                      <a:ext uri="{FF2B5EF4-FFF2-40B4-BE49-F238E27FC236}">
                        <a16:creationId xmlns:a16="http://schemas.microsoft.com/office/drawing/2014/main" id="{9EB9BACF-69DD-DFC7-A3EA-90CA61BE179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50922" y="1368979"/>
                    <a:ext cx="441146" cy="369332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EF8E1EC3-AD54-8A4F-E527-67910477685B}"/>
                    </a:ext>
                  </a:extLst>
                </p:cNvPr>
                <p:cNvSpPr txBox="1"/>
                <p:nvPr/>
              </p:nvSpPr>
              <p:spPr>
                <a:xfrm>
                  <a:off x="4813577" y="2605087"/>
                  <a:ext cx="1218667" cy="4031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𝒫</m:t>
                          </m:r>
                        </m:e>
                        <m:sup>
                          <m:d>
                            <m:dPr>
                              <m:ctrlPr>
                                <a:rPr kumimoji="1"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e>
                          </m:d>
                        </m:sup>
                      </m:sSup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</a:rPr>
                        <m:t>/</m:t>
                      </m:r>
                    </m:oMath>
                  </a14:m>
                  <a:r>
                    <a:rPr kumimoji="1" lang="en-US" altLang="zh-CN" dirty="0"/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𝒫</m:t>
                              </m:r>
                            </m:e>
                          </m:acc>
                        </m:e>
                        <m:sup>
                          <m:d>
                            <m:dPr>
                              <m:ctrlPr>
                                <a:rPr kumimoji="1"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e>
                          </m:d>
                        </m:sup>
                      </m:sSup>
                    </m:oMath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EF8E1EC3-AD54-8A4F-E527-6791047768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3577" y="2605087"/>
                  <a:ext cx="1218667" cy="403124"/>
                </a:xfrm>
                <a:prstGeom prst="rect">
                  <a:avLst/>
                </a:prstGeom>
                <a:blipFill>
                  <a:blip r:embed="rId26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CBD1942F-43D7-465D-1B1C-EB39253B3299}"/>
                  </a:ext>
                </a:extLst>
              </p:cNvPr>
              <p:cNvSpPr txBox="1"/>
              <p:nvPr/>
            </p:nvSpPr>
            <p:spPr>
              <a:xfrm>
                <a:off x="5947867" y="2581823"/>
                <a:ext cx="1218667" cy="403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</m:t>
                        </m:r>
                      </m:e>
                      <m:sup>
                        <m:d>
                          <m:dPr>
                            <m:ctrlP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d>
                      </m:sup>
                    </m:sSup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kumimoji="1" lang="en-US" altLang="zh-C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𝒫</m:t>
                            </m:r>
                          </m:e>
                        </m:acc>
                      </m:e>
                      <m:sup>
                        <m:d>
                          <m:dPr>
                            <m:ctrlP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d>
                      </m:sup>
                    </m:sSup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CBD1942F-43D7-465D-1B1C-EB39253B3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867" y="2581823"/>
                <a:ext cx="1218667" cy="403124"/>
              </a:xfrm>
              <a:prstGeom prst="rect">
                <a:avLst/>
              </a:prstGeom>
              <a:blipFill>
                <a:blip r:embed="rId2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27DDFAA3-05EC-F2FF-4BEE-6768F891F335}"/>
                  </a:ext>
                </a:extLst>
              </p:cNvPr>
              <p:cNvSpPr txBox="1"/>
              <p:nvPr/>
            </p:nvSpPr>
            <p:spPr>
              <a:xfrm>
                <a:off x="10077663" y="2590970"/>
                <a:ext cx="1218667" cy="403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</m:t>
                        </m:r>
                      </m:e>
                      <m:sup>
                        <m:d>
                          <m:dPr>
                            <m:ctrlP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d>
                      </m:sup>
                    </m:sSup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kumimoji="1" lang="en-US" altLang="zh-C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𝒫</m:t>
                            </m:r>
                          </m:e>
                        </m:acc>
                      </m:e>
                      <m:sup>
                        <m:d>
                          <m:dPr>
                            <m:ctrlP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d>
                      </m:sup>
                    </m:sSup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27DDFAA3-05EC-F2FF-4BEE-6768F891F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7663" y="2590970"/>
                <a:ext cx="1218667" cy="403124"/>
              </a:xfrm>
              <a:prstGeom prst="rect">
                <a:avLst/>
              </a:prstGeom>
              <a:blipFill>
                <a:blip r:embed="rId28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组合 44">
            <a:extLst>
              <a:ext uri="{FF2B5EF4-FFF2-40B4-BE49-F238E27FC236}">
                <a16:creationId xmlns:a16="http://schemas.microsoft.com/office/drawing/2014/main" id="{DB2FBAC0-EB8D-C78E-CF1A-39725044789A}"/>
              </a:ext>
            </a:extLst>
          </p:cNvPr>
          <p:cNvGrpSpPr/>
          <p:nvPr/>
        </p:nvGrpSpPr>
        <p:grpSpPr>
          <a:xfrm>
            <a:off x="2968114" y="2622955"/>
            <a:ext cx="446468" cy="380591"/>
            <a:chOff x="3250922" y="1360221"/>
            <a:chExt cx="446468" cy="380591"/>
          </a:xfrm>
        </p:grpSpPr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F7AB774C-B9BC-11E0-9A2E-A6B1288F5001}"/>
                </a:ext>
              </a:extLst>
            </p:cNvPr>
            <p:cNvSpPr/>
            <p:nvPr/>
          </p:nvSpPr>
          <p:spPr>
            <a:xfrm>
              <a:off x="3257204" y="1360221"/>
              <a:ext cx="421734" cy="38059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908AB69B-4F83-ED29-4DBA-E5C103D1B6AC}"/>
                    </a:ext>
                  </a:extLst>
                </p:cNvPr>
                <p:cNvSpPr txBox="1"/>
                <p:nvPr/>
              </p:nvSpPr>
              <p:spPr>
                <a:xfrm>
                  <a:off x="3250922" y="1368979"/>
                  <a:ext cx="4464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𝛤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i="1" dirty="0"/>
                </a:p>
              </p:txBody>
            </p:sp>
          </mc:Choice>
          <mc:Fallback xmlns="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908AB69B-4F83-ED29-4DBA-E5C103D1B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0922" y="1368979"/>
                  <a:ext cx="446468" cy="36933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08FD2906-40B5-003A-0800-1CFFA9D90B86}"/>
              </a:ext>
            </a:extLst>
          </p:cNvPr>
          <p:cNvGrpSpPr/>
          <p:nvPr/>
        </p:nvGrpSpPr>
        <p:grpSpPr>
          <a:xfrm>
            <a:off x="8337919" y="1300590"/>
            <a:ext cx="441146" cy="380591"/>
            <a:chOff x="3250922" y="1360221"/>
            <a:chExt cx="441146" cy="380591"/>
          </a:xfrm>
        </p:grpSpPr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44138596-482E-02AA-8361-40DC86B06C6D}"/>
                </a:ext>
              </a:extLst>
            </p:cNvPr>
            <p:cNvSpPr/>
            <p:nvPr/>
          </p:nvSpPr>
          <p:spPr>
            <a:xfrm>
              <a:off x="3257204" y="1360221"/>
              <a:ext cx="421734" cy="38059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文本框 49">
                  <a:extLst>
                    <a:ext uri="{FF2B5EF4-FFF2-40B4-BE49-F238E27FC236}">
                      <a16:creationId xmlns:a16="http://schemas.microsoft.com/office/drawing/2014/main" id="{19F7B998-909E-8D43-986D-2B6B98FF5A2A}"/>
                    </a:ext>
                  </a:extLst>
                </p:cNvPr>
                <p:cNvSpPr txBox="1"/>
                <p:nvPr/>
              </p:nvSpPr>
              <p:spPr>
                <a:xfrm>
                  <a:off x="3250922" y="1368979"/>
                  <a:ext cx="4411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𝛤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i="1" dirty="0"/>
                </a:p>
              </p:txBody>
            </p:sp>
          </mc:Choice>
          <mc:Fallback xmlns="">
            <p:sp>
              <p:nvSpPr>
                <p:cNvPr id="50" name="文本框 49">
                  <a:extLst>
                    <a:ext uri="{FF2B5EF4-FFF2-40B4-BE49-F238E27FC236}">
                      <a16:creationId xmlns:a16="http://schemas.microsoft.com/office/drawing/2014/main" id="{19F7B998-909E-8D43-986D-2B6B98FF5A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0922" y="1368979"/>
                  <a:ext cx="441146" cy="369332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0612015E-A75F-6D20-21EB-CC720401DFEC}"/>
              </a:ext>
            </a:extLst>
          </p:cNvPr>
          <p:cNvGrpSpPr/>
          <p:nvPr/>
        </p:nvGrpSpPr>
        <p:grpSpPr>
          <a:xfrm>
            <a:off x="8337919" y="2548094"/>
            <a:ext cx="446468" cy="380591"/>
            <a:chOff x="3250922" y="1360221"/>
            <a:chExt cx="446468" cy="380591"/>
          </a:xfrm>
        </p:grpSpPr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B483D35C-2397-58AB-C1B8-BA6A1D784C2C}"/>
                </a:ext>
              </a:extLst>
            </p:cNvPr>
            <p:cNvSpPr/>
            <p:nvPr/>
          </p:nvSpPr>
          <p:spPr>
            <a:xfrm>
              <a:off x="3257204" y="1360221"/>
              <a:ext cx="421734" cy="38059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97E5FDC8-7AF8-B874-CB82-809D36BD2379}"/>
                    </a:ext>
                  </a:extLst>
                </p:cNvPr>
                <p:cNvSpPr txBox="1"/>
                <p:nvPr/>
              </p:nvSpPr>
              <p:spPr>
                <a:xfrm>
                  <a:off x="3250922" y="1368979"/>
                  <a:ext cx="4464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𝛤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i="1" dirty="0"/>
                </a:p>
              </p:txBody>
            </p:sp>
          </mc:Choice>
          <mc:Fallback xmlns=""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97E5FDC8-7AF8-B874-CB82-809D36BD23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0922" y="1368979"/>
                  <a:ext cx="446468" cy="369332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E5F30DB2-ACC5-FFEF-5F0F-897387F48859}"/>
              </a:ext>
            </a:extLst>
          </p:cNvPr>
          <p:cNvGrpSpPr/>
          <p:nvPr/>
        </p:nvGrpSpPr>
        <p:grpSpPr>
          <a:xfrm>
            <a:off x="7171375" y="1567279"/>
            <a:ext cx="1161703" cy="988380"/>
            <a:chOff x="2188154" y="1732401"/>
            <a:chExt cx="1161703" cy="9883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文本框 56">
                  <a:extLst>
                    <a:ext uri="{FF2B5EF4-FFF2-40B4-BE49-F238E27FC236}">
                      <a16:creationId xmlns:a16="http://schemas.microsoft.com/office/drawing/2014/main" id="{619B0115-FF6D-5416-22CC-3774777585A6}"/>
                    </a:ext>
                  </a:extLst>
                </p:cNvPr>
                <p:cNvSpPr txBox="1"/>
                <p:nvPr/>
              </p:nvSpPr>
              <p:spPr>
                <a:xfrm>
                  <a:off x="2188154" y="2390178"/>
                  <a:ext cx="1076254" cy="330603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7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zh-CN" sz="7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zh-CN" sz="7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7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kumimoji="1" lang="en-US" altLang="zh-CN" sz="7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kumimoji="1" lang="en-US" altLang="zh-CN" sz="7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1" lang="en-US" altLang="zh-CN" sz="7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kumimoji="1" lang="en-US" altLang="zh-CN" sz="7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zh-CN" sz="700" b="0" i="0" smtClean="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kumimoji="1" lang="en-US" altLang="zh-CN" sz="7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kumimoji="1" lang="en-US" altLang="zh-CN" sz="7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kumimoji="1" lang="en-US" altLang="zh-CN" sz="7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7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kumimoji="1" lang="en-US" altLang="zh-CN" sz="7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kumimoji="1" lang="en-US" altLang="zh-CN" sz="7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kumimoji="1" lang="en-US" altLang="zh-CN" sz="7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zh-CN" sz="700" b="0" i="0" smtClean="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kumimoji="1" lang="en-US" altLang="zh-CN" sz="7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kumimoji="1" lang="en-US" altLang="zh-CN" sz="7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oMath>
                    </m:oMathPara>
                  </a14:m>
                  <a:endParaRPr kumimoji="1" lang="zh-CN" altLang="en-US" sz="700" dirty="0"/>
                </a:p>
              </p:txBody>
            </p:sp>
          </mc:Choice>
          <mc:Fallback xmlns="">
            <p:sp>
              <p:nvSpPr>
                <p:cNvPr id="57" name="文本框 56">
                  <a:extLst>
                    <a:ext uri="{FF2B5EF4-FFF2-40B4-BE49-F238E27FC236}">
                      <a16:creationId xmlns:a16="http://schemas.microsoft.com/office/drawing/2014/main" id="{619B0115-FF6D-5416-22CC-3774777585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8154" y="2390178"/>
                  <a:ext cx="1076254" cy="330603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8" name="图片 57">
              <a:extLst>
                <a:ext uri="{FF2B5EF4-FFF2-40B4-BE49-F238E27FC236}">
                  <a16:creationId xmlns:a16="http://schemas.microsoft.com/office/drawing/2014/main" id="{E755153E-6683-11B6-E557-2492177D71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14831" t="57554" r="52568" b="7334"/>
            <a:stretch/>
          </p:blipFill>
          <p:spPr>
            <a:xfrm>
              <a:off x="2411528" y="2022412"/>
              <a:ext cx="801286" cy="336014"/>
            </a:xfrm>
            <a:prstGeom prst="rect">
              <a:avLst/>
            </a:prstGeom>
            <a:ln>
              <a:noFill/>
            </a:ln>
            <a:effectLst>
              <a:outerShdw blurRad="190500" sx="1000" sy="1000" algn="tl" rotWithShape="0">
                <a:srgbClr val="000000"/>
              </a:outerShdw>
            </a:effectLst>
          </p:spPr>
        </p:pic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6D6E162B-2D9C-3CC9-5D6D-DFF39DD7F7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48003" t="57554" r="4201" b="7334"/>
            <a:stretch/>
          </p:blipFill>
          <p:spPr>
            <a:xfrm>
              <a:off x="2392634" y="1732401"/>
              <a:ext cx="957223" cy="310705"/>
            </a:xfrm>
            <a:prstGeom prst="rect">
              <a:avLst/>
            </a:prstGeom>
            <a:ln>
              <a:noFill/>
            </a:ln>
            <a:effectLst>
              <a:outerShdw sx="1000" sy="1000" algn="tl" rotWithShape="0">
                <a:srgbClr val="000000"/>
              </a:outerShdw>
            </a:effectLst>
          </p:spPr>
        </p:pic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76CA0D97-D434-49A5-CCD6-FF79D25F5DBA}"/>
              </a:ext>
            </a:extLst>
          </p:cNvPr>
          <p:cNvGrpSpPr/>
          <p:nvPr/>
        </p:nvGrpSpPr>
        <p:grpSpPr>
          <a:xfrm>
            <a:off x="382026" y="4507664"/>
            <a:ext cx="633473" cy="403121"/>
            <a:chOff x="3209362" y="1360220"/>
            <a:chExt cx="574196" cy="381515"/>
          </a:xfrm>
        </p:grpSpPr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13413BEA-318D-34E4-9436-E30DC45F3572}"/>
                </a:ext>
              </a:extLst>
            </p:cNvPr>
            <p:cNvSpPr/>
            <p:nvPr/>
          </p:nvSpPr>
          <p:spPr>
            <a:xfrm>
              <a:off x="3257204" y="1360221"/>
              <a:ext cx="421734" cy="38059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文本框 64">
                  <a:extLst>
                    <a:ext uri="{FF2B5EF4-FFF2-40B4-BE49-F238E27FC236}">
                      <a16:creationId xmlns:a16="http://schemas.microsoft.com/office/drawing/2014/main" id="{18AFD4F3-A687-393D-69B0-42D3B4013211}"/>
                    </a:ext>
                  </a:extLst>
                </p:cNvPr>
                <p:cNvSpPr txBox="1"/>
                <p:nvPr/>
              </p:nvSpPr>
              <p:spPr>
                <a:xfrm>
                  <a:off x="3209362" y="1360220"/>
                  <a:ext cx="574196" cy="3815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𝛤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1,2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i="1" dirty="0"/>
                </a:p>
              </p:txBody>
            </p:sp>
          </mc:Choice>
          <mc:Fallback xmlns="">
            <p:sp>
              <p:nvSpPr>
                <p:cNvPr id="65" name="文本框 64">
                  <a:extLst>
                    <a:ext uri="{FF2B5EF4-FFF2-40B4-BE49-F238E27FC236}">
                      <a16:creationId xmlns:a16="http://schemas.microsoft.com/office/drawing/2014/main" id="{18AFD4F3-A687-393D-69B0-42D3B40132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9362" y="1360220"/>
                  <a:ext cx="574196" cy="381515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61968BA0-2881-1F49-4E4F-BDE6A85B8F62}"/>
              </a:ext>
            </a:extLst>
          </p:cNvPr>
          <p:cNvGrpSpPr/>
          <p:nvPr/>
        </p:nvGrpSpPr>
        <p:grpSpPr>
          <a:xfrm>
            <a:off x="11426007" y="4485135"/>
            <a:ext cx="633473" cy="403121"/>
            <a:chOff x="3209362" y="1360220"/>
            <a:chExt cx="574196" cy="381515"/>
          </a:xfrm>
        </p:grpSpPr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B7CA896C-054A-A1B3-44D6-ECD3954C168F}"/>
                </a:ext>
              </a:extLst>
            </p:cNvPr>
            <p:cNvSpPr/>
            <p:nvPr/>
          </p:nvSpPr>
          <p:spPr>
            <a:xfrm>
              <a:off x="3257204" y="1360221"/>
              <a:ext cx="421734" cy="38059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文本框 67">
                  <a:extLst>
                    <a:ext uri="{FF2B5EF4-FFF2-40B4-BE49-F238E27FC236}">
                      <a16:creationId xmlns:a16="http://schemas.microsoft.com/office/drawing/2014/main" id="{A7F87B19-BE20-9444-C487-5272AD5614EF}"/>
                    </a:ext>
                  </a:extLst>
                </p:cNvPr>
                <p:cNvSpPr txBox="1"/>
                <p:nvPr/>
              </p:nvSpPr>
              <p:spPr>
                <a:xfrm>
                  <a:off x="3209362" y="1360220"/>
                  <a:ext cx="574196" cy="3815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𝛤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1,2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i="1" dirty="0"/>
                </a:p>
              </p:txBody>
            </p:sp>
          </mc:Choice>
          <mc:Fallback xmlns="">
            <p:sp>
              <p:nvSpPr>
                <p:cNvPr id="68" name="文本框 67">
                  <a:extLst>
                    <a:ext uri="{FF2B5EF4-FFF2-40B4-BE49-F238E27FC236}">
                      <a16:creationId xmlns:a16="http://schemas.microsoft.com/office/drawing/2014/main" id="{A7F87B19-BE20-9444-C487-5272AD5614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9362" y="1360220"/>
                  <a:ext cx="574196" cy="381515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27947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D57851D3-9BB2-C542-BAD4-3700B3B3C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9725" t="30100" r="13282" b="49600"/>
          <a:stretch>
            <a:fillRect/>
          </a:stretch>
        </p:blipFill>
        <p:spPr bwMode="auto">
          <a:xfrm>
            <a:off x="2773303" y="965828"/>
            <a:ext cx="6111526" cy="122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53DB37F-FF07-422B-8D57-9EF697B1B253}"/>
              </a:ext>
            </a:extLst>
          </p:cNvPr>
          <p:cNvSpPr txBox="1"/>
          <p:nvPr/>
        </p:nvSpPr>
        <p:spPr>
          <a:xfrm>
            <a:off x="188243" y="116058"/>
            <a:ext cx="46312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>
                <a:cs typeface="+mn-ea"/>
                <a:sym typeface="+mn-lt"/>
              </a:rPr>
              <a:t>Potential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86E983E1-37D6-40F4-A64D-3C9610ED4047}"/>
              </a:ext>
            </a:extLst>
          </p:cNvPr>
          <p:cNvCxnSpPr>
            <a:cxnSpLocks/>
          </p:cNvCxnSpPr>
          <p:nvPr/>
        </p:nvCxnSpPr>
        <p:spPr>
          <a:xfrm>
            <a:off x="-2165" y="798453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>
            <a:extLst>
              <a:ext uri="{FF2B5EF4-FFF2-40B4-BE49-F238E27FC236}">
                <a16:creationId xmlns:a16="http://schemas.microsoft.com/office/drawing/2014/main" id="{DA70F2DA-5E7E-9344-AA38-5AD0A002D5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672"/>
          <a:stretch/>
        </p:blipFill>
        <p:spPr>
          <a:xfrm>
            <a:off x="826294" y="2325209"/>
            <a:ext cx="4544777" cy="441673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BDEA47C-A8CA-4F3A-20F7-1C9054FD02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9269" y="5026345"/>
            <a:ext cx="5786437" cy="16305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F463E8E-3D3D-D8D7-93F6-B467A3412A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6710" y="2231807"/>
            <a:ext cx="5778996" cy="279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04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D1D6439-A991-2849-AEDA-BAF9CBEEC4FE}">
  <we:reference id="wa200005566" version="3.0.0.2" store="zh-CN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6379</TotalTime>
  <Words>2318</Words>
  <Application>Microsoft Macintosh PowerPoint</Application>
  <PresentationFormat>宽屏</PresentationFormat>
  <Paragraphs>178</Paragraphs>
  <Slides>24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0" baseType="lpstr">
      <vt:lpstr>等线</vt:lpstr>
      <vt:lpstr>等线 Light</vt:lpstr>
      <vt:lpstr>AdvOT19ee2aa8.B</vt:lpstr>
      <vt:lpstr>AdvOT483a8203</vt:lpstr>
      <vt:lpstr>Baoli SC</vt:lpstr>
      <vt:lpstr>CMR12</vt:lpstr>
      <vt:lpstr>MTMI</vt:lpstr>
      <vt:lpstr>MTSYN</vt:lpstr>
      <vt:lpstr>PingFang SC</vt:lpstr>
      <vt:lpstr>Arial</vt:lpstr>
      <vt:lpstr>Cambria Math</vt:lpstr>
      <vt:lpstr>Helvetica</vt:lpstr>
      <vt:lpstr>Helvetica Neue</vt:lpstr>
      <vt:lpstr>Times</vt:lpstr>
      <vt:lpstr>Times New Roman</vt:lpstr>
      <vt:lpstr>Office 主题​​</vt:lpstr>
      <vt:lpstr>Analysis on nature of X(2900), X(3960)/χ_c  (3930), and X(4140)  in  process B^+→ D_((s))^+ D_((s))^- K^+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of molecular states  in a quasipotential Bethe-Salpeter equation approach</dc:title>
  <dc:creator>Microsoft Office User</dc:creator>
  <cp:lastModifiedBy>Microsoft Office User</cp:lastModifiedBy>
  <cp:revision>100</cp:revision>
  <dcterms:created xsi:type="dcterms:W3CDTF">2021-07-15T13:57:03Z</dcterms:created>
  <dcterms:modified xsi:type="dcterms:W3CDTF">2025-01-18T14:41:30Z</dcterms:modified>
</cp:coreProperties>
</file>