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9"/>
  </p:notesMasterIdLst>
  <p:sldIdLst>
    <p:sldId id="289" r:id="rId2"/>
    <p:sldId id="325" r:id="rId3"/>
    <p:sldId id="292" r:id="rId4"/>
    <p:sldId id="330" r:id="rId5"/>
    <p:sldId id="326" r:id="rId6"/>
    <p:sldId id="331" r:id="rId7"/>
    <p:sldId id="332" r:id="rId8"/>
    <p:sldId id="360" r:id="rId9"/>
    <p:sldId id="294" r:id="rId10"/>
    <p:sldId id="337" r:id="rId11"/>
    <p:sldId id="333" r:id="rId12"/>
    <p:sldId id="334" r:id="rId13"/>
    <p:sldId id="335" r:id="rId14"/>
    <p:sldId id="352" r:id="rId15"/>
    <p:sldId id="353" r:id="rId16"/>
    <p:sldId id="354" r:id="rId17"/>
    <p:sldId id="355" r:id="rId18"/>
    <p:sldId id="359" r:id="rId19"/>
    <p:sldId id="356" r:id="rId20"/>
    <p:sldId id="336" r:id="rId21"/>
    <p:sldId id="339" r:id="rId22"/>
    <p:sldId id="346" r:id="rId23"/>
    <p:sldId id="342" r:id="rId24"/>
    <p:sldId id="343" r:id="rId25"/>
    <p:sldId id="344" r:id="rId26"/>
    <p:sldId id="345" r:id="rId27"/>
    <p:sldId id="338" r:id="rId28"/>
    <p:sldId id="340" r:id="rId29"/>
    <p:sldId id="347" r:id="rId30"/>
    <p:sldId id="349" r:id="rId31"/>
    <p:sldId id="368" r:id="rId32"/>
    <p:sldId id="351" r:id="rId33"/>
    <p:sldId id="361" r:id="rId34"/>
    <p:sldId id="363" r:id="rId35"/>
    <p:sldId id="369" r:id="rId36"/>
    <p:sldId id="322" r:id="rId37"/>
    <p:sldId id="323" r:id="rId3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46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中度样式 3 - 强调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76" autoAdjust="0"/>
    <p:restoredTop sz="93724" autoAdjust="0"/>
  </p:normalViewPr>
  <p:slideViewPr>
    <p:cSldViewPr snapToGrid="0">
      <p:cViewPr varScale="1">
        <p:scale>
          <a:sx n="93" d="100"/>
          <a:sy n="93" d="100"/>
        </p:scale>
        <p:origin x="216" y="1040"/>
      </p:cViewPr>
      <p:guideLst/>
    </p:cSldViewPr>
  </p:slideViewPr>
  <p:outlineViewPr>
    <p:cViewPr>
      <p:scale>
        <a:sx n="33" d="100"/>
        <a:sy n="33" d="100"/>
      </p:scale>
      <p:origin x="0" y="-60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8C1CCB-7E50-4432-9B90-E71B57E7CD28}" type="datetimeFigureOut">
              <a:rPr lang="zh-CN" altLang="en-US" smtClean="0"/>
              <a:t>2025/1/18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B1B920-2963-4642-9ABA-D223F7D09E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5210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5C117-C0D3-478F-A650-DDB9633867F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504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B1B920-2963-4642-9ABA-D223F7D09EB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1116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B1B920-2963-4642-9ABA-D223F7D09EB1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2710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5C117-C0D3-478F-A650-DDB9633867FD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059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A39791-B57A-8348-CD6C-E014D42CFD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9157564-D40A-6F91-AB55-BD283433EF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7F84B25-6FF4-A38D-A08D-3F4821EAE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F7848-A425-4176-BE2C-FA7A9AA5B706}" type="datetime1">
              <a:rPr lang="zh-CN" altLang="en-US" smtClean="0"/>
              <a:t>2025/1/18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A8F498C-EA23-DECA-C8A1-C976EAD07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A1753E-1AC2-6743-4D7F-F40714F5F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500" baseline="0"/>
            </a:lvl1pPr>
          </a:lstStyle>
          <a:p>
            <a:fld id="{94E020D2-E016-4DFA-9233-E593B6DE9BD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58973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F91DF8-EA40-0E00-DE10-E121CC198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484E33D-CCE0-A229-BC15-F03AD2E29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0051B4A-EB91-9F92-C6E6-2358E5A400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B60E639-9BC5-69C7-7DA2-6A669CF87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DAABD-D7E0-4519-8704-E1E4495980F0}" type="datetime1">
              <a:rPr lang="zh-CN" altLang="en-US" smtClean="0"/>
              <a:t>2025/1/18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F0B0288-62F8-D3C7-6774-E3297F1BF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F430DFC-E26B-F80F-BF66-9F6FBFD9E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939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CEB11A-2BD0-1A36-E38A-012C23DEF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AC6DD8E-57ED-630E-3788-74E5AF6903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1FE4016-619D-E017-88B5-AD7AA1A02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11D4E2C-3F30-63AC-959D-5161083C6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10613-FC61-4813-8411-84FD228F2309}" type="datetime1">
              <a:rPr lang="zh-CN" altLang="en-US" smtClean="0"/>
              <a:t>2025/1/18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5D92DB6-B23A-5234-957B-BED589A3D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5F3DB6-0D17-5EAB-95D1-693DAD90D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96000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044714-3102-C82E-8FEC-6F11A1EB8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70EF695-3EC5-1EFA-BE33-FBDE29EF79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C2B8D08-7548-7BCA-625C-C5B24823A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4B59A-39A3-43D5-894A-66CB7CA66B60}" type="datetime1">
              <a:rPr lang="zh-CN" altLang="en-US" smtClean="0"/>
              <a:t>2025/1/18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BA1ED8-7238-7822-4BA1-985171AEA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90F6F9-D38F-40BC-99CB-0EA635F17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16301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3584FAF-718D-A5E9-A73B-06596826B3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2110DFD-2E6F-89C1-A92B-1CCDBB4D31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8114F5-2BAC-CA31-EAAA-B1F56506A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B5212-67CB-49C1-BDA2-E8EC8948CF8E}" type="datetime1">
              <a:rPr lang="zh-CN" altLang="en-US" smtClean="0"/>
              <a:t>2025/1/18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403D18-686B-F873-C8DC-38B251A9F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75C0E8-8364-1269-B2E9-EC693DAB2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8086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8FC86-D971-42AA-8366-0D634A6BF1C9}" type="datetime1">
              <a:rPr lang="zh-CN" altLang="en-US" smtClean="0"/>
              <a:t>2025/1/18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9A888-F0A6-497F-A203-744BF10280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793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291EA02-1964-0F82-E23F-E73720D16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7E17A-5A1D-4B8B-B5E8-63896D225754}" type="datetime1">
              <a:rPr lang="zh-CN" altLang="en-US" smtClean="0"/>
              <a:t>2025/1/18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4F6837-E3F5-FEDE-4F52-5192AD12C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4395A1-E386-1D28-3C9E-79DC903CF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 baseline="0"/>
            </a:lvl1pPr>
          </a:lstStyle>
          <a:p>
            <a:fld id="{94E020D2-E016-4DFA-9233-E593B6DE9BD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686EDEAD-5336-745E-E6CC-4DF82B79C628}"/>
              </a:ext>
            </a:extLst>
          </p:cNvPr>
          <p:cNvCxnSpPr/>
          <p:nvPr userDrawn="1"/>
        </p:nvCxnSpPr>
        <p:spPr>
          <a:xfrm flipV="1">
            <a:off x="0" y="924674"/>
            <a:ext cx="1170000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图片 7" descr="logo2">
            <a:extLst>
              <a:ext uri="{FF2B5EF4-FFF2-40B4-BE49-F238E27FC236}">
                <a16:creationId xmlns:a16="http://schemas.microsoft.com/office/drawing/2014/main" id="{045A82EF-FAE0-A85F-BD55-809D3D6E05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17430" y="282485"/>
            <a:ext cx="2782570" cy="413385"/>
          </a:xfrm>
          <a:prstGeom prst="rect">
            <a:avLst/>
          </a:prstGeom>
        </p:spPr>
      </p:pic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86306215-B233-CCA6-51F0-56F554AC46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367" y="185964"/>
            <a:ext cx="8568673" cy="606425"/>
          </a:xfrm>
        </p:spPr>
        <p:txBody>
          <a:bodyPr>
            <a:normAutofit/>
          </a:bodyPr>
          <a:lstStyle>
            <a:lvl1pPr marL="0" indent="0">
              <a:buNone/>
              <a:defRPr sz="3600" b="1"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请输入标题</a:t>
            </a:r>
          </a:p>
        </p:txBody>
      </p:sp>
    </p:spTree>
    <p:extLst>
      <p:ext uri="{BB962C8B-B14F-4D97-AF65-F5344CB8AC3E}">
        <p14:creationId xmlns:p14="http://schemas.microsoft.com/office/powerpoint/2010/main" val="1214479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5C18468-65C0-EEFD-90D3-0F7BF2A57B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291EA02-1964-0F82-E23F-E73720D16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50A9B-A32C-433F-A781-29EDB4B0A243}" type="datetime1">
              <a:rPr lang="zh-CN" altLang="en-US" smtClean="0"/>
              <a:t>2025/1/18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4F6837-E3F5-FEDE-4F52-5192AD12C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4395A1-E386-1D28-3C9E-79DC903CF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 baseline="0"/>
            </a:lvl1pPr>
          </a:lstStyle>
          <a:p>
            <a:fld id="{94E020D2-E016-4DFA-9233-E593B6DE9BD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686EDEAD-5336-745E-E6CC-4DF82B79C628}"/>
              </a:ext>
            </a:extLst>
          </p:cNvPr>
          <p:cNvCxnSpPr/>
          <p:nvPr userDrawn="1"/>
        </p:nvCxnSpPr>
        <p:spPr>
          <a:xfrm flipV="1">
            <a:off x="0" y="924674"/>
            <a:ext cx="1170000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图片 7" descr="logo2">
            <a:extLst>
              <a:ext uri="{FF2B5EF4-FFF2-40B4-BE49-F238E27FC236}">
                <a16:creationId xmlns:a16="http://schemas.microsoft.com/office/drawing/2014/main" id="{045A82EF-FAE0-A85F-BD55-809D3D6E05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17430" y="282485"/>
            <a:ext cx="2782570" cy="413385"/>
          </a:xfrm>
          <a:prstGeom prst="rect">
            <a:avLst/>
          </a:prstGeom>
        </p:spPr>
      </p:pic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86306215-B233-CCA6-51F0-56F554AC46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367" y="185964"/>
            <a:ext cx="8568673" cy="606425"/>
          </a:xfrm>
        </p:spPr>
        <p:txBody>
          <a:bodyPr>
            <a:normAutofit/>
          </a:bodyPr>
          <a:lstStyle>
            <a:lvl1pPr marL="0" indent="0">
              <a:buNone/>
              <a:defRPr sz="3600" b="1"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请输入标题</a:t>
            </a:r>
          </a:p>
        </p:txBody>
      </p:sp>
    </p:spTree>
    <p:extLst>
      <p:ext uri="{BB962C8B-B14F-4D97-AF65-F5344CB8AC3E}">
        <p14:creationId xmlns:p14="http://schemas.microsoft.com/office/powerpoint/2010/main" val="2739732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1B1F62-F95A-C801-9F2D-E257627B4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95E0E35-9B99-C742-315A-057F4021D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01F87-7D90-4107-8285-A70FC372CC71}" type="datetime1">
              <a:rPr lang="zh-CN" altLang="en-US" smtClean="0"/>
              <a:t>2025/1/18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30FE39D-E27B-7793-82A1-F6954AF4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4688B52-8381-957F-0509-303E790F9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7404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4AD169-ED4A-BA16-C46F-031D96A66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A7049F9-9967-AE75-FA0E-73E5525410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440DC1-0988-D3A5-C187-569238200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8EF99-3DA8-4748-A273-87224F18411C}" type="datetime1">
              <a:rPr lang="zh-CN" altLang="en-US" smtClean="0"/>
              <a:t>2025/1/18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0552CEF-8C76-CCDC-2E19-41D700B9D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CDB03B-BC0C-D022-5712-788E95B81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90859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36BE57-EB92-BAA2-FD20-7C293B3BA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41D3E0-431D-56C3-29AE-78186811D8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CD1E01-B591-32AD-01EC-41F37B0088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0CEA894-A5E9-9D12-C0F2-DC38750D7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34497-F705-492F-9AE6-4BBA0CDB115E}" type="datetime1">
              <a:rPr lang="zh-CN" altLang="en-US" smtClean="0"/>
              <a:t>2025/1/18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08B78A-1008-3461-0035-14AEC3050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8F5E0A9-ACFC-2FC8-E0B7-46398255E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957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9F5CDB-BD75-F43F-A22B-1B5F6526F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25EBC2-D6C0-AB25-716D-AE296CA338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18229FE-FE81-B15F-C93E-4F9AE2A251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65CAA47-033D-7EF0-4187-7544C604D1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6B7B7E6-30C4-0DF2-54FE-ECD6F15189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FC6989F-FE4B-003D-65D3-E7618772A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242B3-F403-448A-8FE9-6DF5C1FE29C6}" type="datetime1">
              <a:rPr lang="zh-CN" altLang="en-US" smtClean="0"/>
              <a:t>2025/1/18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0FBD19A-0A2C-1B0A-561E-0655B685F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2A91A5E-ADF2-630E-5C3B-D122D3F2C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9466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728E0F-9417-BD7D-549B-CCF713A0E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1BBAB4F-83F5-90CD-E127-D4F8F8135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489AE-FB05-443F-8E74-E0D3A5F75517}" type="datetime1">
              <a:rPr lang="zh-CN" altLang="en-US" smtClean="0"/>
              <a:t>2025/1/18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BF8B76E-B8D4-3A13-258A-967FC46E5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0A74D9D-50B7-56DE-31A9-065426A57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186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D60585F-11B9-1276-7EE0-C8FB9BAA6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54953-F1B7-41A3-AA2C-E99F76337FF5}" type="datetime1">
              <a:rPr lang="zh-CN" altLang="en-US" smtClean="0"/>
              <a:t>2025/1/18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BCF1D58-1740-D4F5-5AA6-70B085D48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61F60E-7B31-5AB9-7FF1-E91F4493B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7979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94E0119-EB74-EDEF-4588-6871736A6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A24EB9-6135-349D-A4C9-8FEA1F9D3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A0ABAB-ECD9-4C87-1EA7-8C38D36FF4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3835E-410B-41A8-A351-A0928815EC8E}" type="datetime1">
              <a:rPr lang="zh-CN" altLang="en-US" smtClean="0"/>
              <a:t>2025/1/18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D0EB7C-C520-3C65-D73B-B2E2C39589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922BE6D-B08B-63A2-FBCD-E9FA401A65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E020D2-E016-4DFA-9233-E593B6DE9B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6875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101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49.png"/><Relationship Id="rId7" Type="http://schemas.openxmlformats.org/officeDocument/2006/relationships/image" Target="../media/image11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4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1.png"/><Relationship Id="rId5" Type="http://schemas.openxmlformats.org/officeDocument/2006/relationships/image" Target="../media/image27.png"/><Relationship Id="rId4" Type="http://schemas.openxmlformats.org/officeDocument/2006/relationships/image" Target="../media/image5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7" Type="http://schemas.openxmlformats.org/officeDocument/2006/relationships/image" Target="../media/image52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0.png"/><Relationship Id="rId5" Type="http://schemas.openxmlformats.org/officeDocument/2006/relationships/image" Target="../media/image52.png"/><Relationship Id="rId4" Type="http://schemas.openxmlformats.org/officeDocument/2006/relationships/image" Target="../media/image49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7" Type="http://schemas.openxmlformats.org/officeDocument/2006/relationships/image" Target="../media/image56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0.png"/><Relationship Id="rId5" Type="http://schemas.openxmlformats.org/officeDocument/2006/relationships/image" Target="../media/image540.png"/><Relationship Id="rId4" Type="http://schemas.openxmlformats.org/officeDocument/2006/relationships/image" Target="../media/image4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0.png"/><Relationship Id="rId4" Type="http://schemas.openxmlformats.org/officeDocument/2006/relationships/image" Target="../media/image4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0.png"/><Relationship Id="rId5" Type="http://schemas.openxmlformats.org/officeDocument/2006/relationships/image" Target="../media/image580.png"/><Relationship Id="rId4" Type="http://schemas.openxmlformats.org/officeDocument/2006/relationships/image" Target="../media/image4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60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59.png"/><Relationship Id="rId10" Type="http://schemas.openxmlformats.org/officeDocument/2006/relationships/image" Target="../media/image63.png"/><Relationship Id="rId4" Type="http://schemas.openxmlformats.org/officeDocument/2006/relationships/image" Target="../media/image58.png"/><Relationship Id="rId9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7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66.png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82.png"/><Relationship Id="rId4" Type="http://schemas.openxmlformats.org/officeDocument/2006/relationships/image" Target="../media/image77.png"/><Relationship Id="rId9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85.png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8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99.png"/><Relationship Id="rId7" Type="http://schemas.openxmlformats.org/officeDocument/2006/relationships/image" Target="../media/image91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10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694"/>
            <a:ext cx="12192000" cy="230793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cs typeface="+mn-ea"/>
                <a:sym typeface="+mn-lt"/>
              </a:rPr>
              <a:t> 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EF4B7995-E98F-40BC-8B8B-426D07FAED2E}"/>
              </a:ext>
            </a:extLst>
          </p:cNvPr>
          <p:cNvSpPr/>
          <p:nvPr/>
        </p:nvSpPr>
        <p:spPr>
          <a:xfrm>
            <a:off x="-53" y="4281652"/>
            <a:ext cx="12192000" cy="258592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cs typeface="+mn-ea"/>
                <a:sym typeface="+mn-lt"/>
              </a:rPr>
              <a:t> </a:t>
            </a:r>
            <a:endParaRPr lang="zh-CN" altLang="en-US" dirty="0">
              <a:cs typeface="+mn-ea"/>
              <a:sym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标题 1">
                <a:extLst>
                  <a:ext uri="{FF2B5EF4-FFF2-40B4-BE49-F238E27FC236}">
                    <a16:creationId xmlns:a16="http://schemas.microsoft.com/office/drawing/2014/main" id="{84C51922-0CAE-59F0-D314-F174B38AC42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58238" y="2007771"/>
                <a:ext cx="10480403" cy="23876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altLang="zh-CN" sz="5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Molecular</a:t>
                </a:r>
                <a:r>
                  <a:rPr lang="zh-CN" altLang="en-US" sz="5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5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picture</a:t>
                </a:r>
                <a:r>
                  <a:rPr lang="zh-CN" altLang="en-US" sz="5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5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5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5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𝑻</m:t>
                        </m:r>
                      </m:e>
                      <m:sub>
                        <m:r>
                          <a:rPr lang="en-US" altLang="zh-CN" sz="5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sz="5400" b="1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5400" b="1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sz="5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b>
                    </m:sSub>
                    <m:r>
                      <a:rPr lang="en-US" altLang="zh-CN" sz="54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54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𝟐𝟗𝟎𝟎</m:t>
                    </m:r>
                    <m:r>
                      <a:rPr lang="en-US" altLang="zh-CN" sz="54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zh-CN" alt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标题 1">
                <a:extLst>
                  <a:ext uri="{FF2B5EF4-FFF2-40B4-BE49-F238E27FC236}">
                    <a16:creationId xmlns:a16="http://schemas.microsoft.com/office/drawing/2014/main" id="{84C51922-0CAE-59F0-D314-F174B38AC4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238" y="2007771"/>
                <a:ext cx="10480403" cy="23876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30">
            <a:extLst>
              <a:ext uri="{FF2B5EF4-FFF2-40B4-BE49-F238E27FC236}">
                <a16:creationId xmlns:a16="http://schemas.microsoft.com/office/drawing/2014/main" id="{27606721-8064-A6EB-7A02-E5991D56639F}"/>
              </a:ext>
            </a:extLst>
          </p:cNvPr>
          <p:cNvSpPr txBox="1"/>
          <p:nvPr/>
        </p:nvSpPr>
        <p:spPr bwMode="auto">
          <a:xfrm>
            <a:off x="5037932" y="4497633"/>
            <a:ext cx="20038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endParaRPr lang="zh-CN" altLang="en-US" sz="2400" b="1" dirty="0">
              <a:solidFill>
                <a:schemeClr val="bg1"/>
              </a:solidFill>
              <a:latin typeface="Times New Roman" panose="02020603050405020304" pitchFamily="18" charset="0"/>
              <a:ea typeface="思源黑体 CN Heavy" panose="020B0A00000000000000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TextBox 31">
            <a:extLst>
              <a:ext uri="{FF2B5EF4-FFF2-40B4-BE49-F238E27FC236}">
                <a16:creationId xmlns:a16="http://schemas.microsoft.com/office/drawing/2014/main" id="{F7F12562-4CCA-105E-B80B-6C0128EADB25}"/>
              </a:ext>
            </a:extLst>
          </p:cNvPr>
          <p:cNvSpPr txBox="1"/>
          <p:nvPr/>
        </p:nvSpPr>
        <p:spPr bwMode="auto">
          <a:xfrm>
            <a:off x="3796544" y="4390161"/>
            <a:ext cx="3820277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思源黑体 CN Heavy" panose="020B0A00000000000000" pitchFamily="34" charset="-122"/>
                <a:cs typeface="Times New Roman" panose="02020603050405020304" pitchFamily="18" charset="0"/>
                <a:sym typeface="+mn-lt"/>
              </a:rPr>
              <a:t>Dian-Yong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思源黑体 CN Heavy" panose="020B0A00000000000000" pitchFamily="34" charset="-122"/>
                <a:cs typeface="Times New Roman" panose="02020603050405020304" pitchFamily="18" charset="0"/>
                <a:sym typeface="+mn-lt"/>
              </a:rPr>
              <a:t>chen</a:t>
            </a:r>
            <a:r>
              <a:rPr lang="zh-CN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思源黑体 CN Heavy" panose="020B0A00000000000000" pitchFamily="34" charset="-122"/>
                <a:cs typeface="Times New Roman" panose="02020603050405020304" pitchFamily="18" charset="0"/>
                <a:sym typeface="+mn-lt"/>
              </a:rPr>
              <a:t> </a:t>
            </a:r>
            <a:endParaRPr lang="en-US" altLang="zh-CN" sz="3200" b="1" dirty="0">
              <a:solidFill>
                <a:schemeClr val="bg1"/>
              </a:solidFill>
              <a:latin typeface="Times New Roman" panose="02020603050405020304" pitchFamily="18" charset="0"/>
              <a:ea typeface="思源黑体 CN Heavy" panose="020B0A00000000000000" pitchFamily="34" charset="-122"/>
              <a:cs typeface="Times New Roman" panose="02020603050405020304" pitchFamily="18" charset="0"/>
              <a:sym typeface="+mn-lt"/>
            </a:endParaRPr>
          </a:p>
          <a:p>
            <a:pPr algn="ctr"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Southeast University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思源黑体 CN Heavy" panose="020B0A00000000000000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0FEC3B4-EB13-2946-48B3-6DA850F28B5C}"/>
              </a:ext>
            </a:extLst>
          </p:cNvPr>
          <p:cNvSpPr txBox="1"/>
          <p:nvPr/>
        </p:nvSpPr>
        <p:spPr>
          <a:xfrm>
            <a:off x="0" y="5657671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Zi-Li Yue, et al., PRD 107 (2023), 034018; EPJC 83 (2023), 769,</a:t>
            </a:r>
          </a:p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en-US" sz="16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Man-Yu Duan, et al., EPJC 84 (2024) 7, 681</a:t>
            </a:r>
            <a:r>
              <a:rPr lang="zh-CN" altLang="en-US" sz="16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；</a:t>
            </a:r>
            <a:r>
              <a:rPr lang="en" altLang="zh-CN" sz="16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PRD 108 (2023) 7, 074006</a:t>
            </a:r>
            <a:endParaRPr lang="en-US" altLang="zh-CN" sz="16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82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ABB4FCD-BD8D-6AE2-9DD4-B2683E163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10</a:t>
            </a:fld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5208134D-108B-7772-9318-CCCAE906B937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altLang="zh-CN" dirty="0">
                    <a:cs typeface="Times New Roman" panose="02020603050405020304" pitchFamily="18" charset="0"/>
                    <a:sym typeface="+mn-lt"/>
                  </a:rPr>
                  <a:t>2</a:t>
                </a:r>
                <a:r>
                  <a:rPr lang="zh-CN" altLang="en-US" dirty="0">
                    <a:cs typeface="Times New Roman" panose="02020603050405020304" pitchFamily="18" charset="0"/>
                    <a:sym typeface="+mn-lt"/>
                  </a:rPr>
                  <a:t>、</a:t>
                </a:r>
                <a:r>
                  <a:rPr lang="en-US" altLang="zh-CN" dirty="0">
                    <a:cs typeface="Times New Roman" panose="02020603050405020304" pitchFamily="18" charset="0"/>
                    <a:sym typeface="+mn-lt"/>
                  </a:rPr>
                  <a:t>Decay properties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  <m:sup>
                        <m: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p>
                    </m:sSubSup>
                    <m:d>
                      <m:dPr>
                        <m:ctrlP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dPr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𝟐𝟗𝟎𝟎</m:t>
                        </m:r>
                      </m:e>
                    </m:d>
                  </m:oMath>
                </a14:m>
                <a:endParaRPr kumimoji="1" lang="zh-CN" altLang="en-US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5208134D-108B-7772-9318-CCCAE906B9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2219" t="-28571" b="-285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内容占位符 2">
                <a:extLst>
                  <a:ext uri="{FF2B5EF4-FFF2-40B4-BE49-F238E27FC236}">
                    <a16:creationId xmlns:a16="http://schemas.microsoft.com/office/drawing/2014/main" id="{8C68BED0-0A3B-FAA3-DB42-404D7A560D6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9383" y="1106984"/>
                <a:ext cx="10515600" cy="4934771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Wingdings" pitchFamily="2" charset="2"/>
                  <a:buChar char="ü"/>
                </a:pPr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The possible two body decay channels:</a:t>
                </a:r>
                <a:endParaRPr lang="en-US" altLang="zh-CN" b="1" i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  <a:p>
                <a:pPr>
                  <a:buFont typeface="Wingdings" panose="05000000000000000000" pitchFamily="2" charset="2"/>
                  <a:buChar char="l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 </m:t>
                        </m:r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sz="24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sz="24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  <m:sup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p>
                    </m:sSubSup>
                    <m:r>
                      <a:rPr lang="en-US" altLang="zh-CN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→</m:t>
                    </m:r>
                    <m:r>
                      <a:rPr lang="en-US" altLang="zh-CN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(</m:t>
                    </m:r>
                    <m:r>
                      <a:rPr lang="en-US" altLang="zh-CN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𝒄</m:t>
                    </m:r>
                    <m:acc>
                      <m:accPr>
                        <m:chr m:val="̅"/>
                        <m:ctrlPr>
                          <a:rPr lang="en-US" altLang="zh-CN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accPr>
                      <m:e>
                        <m:r>
                          <a:rPr lang="en-US" altLang="zh-CN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𝒔</m:t>
                        </m:r>
                      </m:e>
                    </m:acc>
                    <m:r>
                      <a:rPr lang="en-US" altLang="zh-CN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)(</m:t>
                    </m:r>
                    <m:acc>
                      <m:accPr>
                        <m:chr m:val="̅"/>
                        <m:ctrlPr>
                          <a:rPr lang="en-US" altLang="zh-CN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accPr>
                      <m:e>
                        <m:r>
                          <a:rPr lang="en-US" altLang="zh-CN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𝒖</m:t>
                        </m:r>
                      </m:e>
                    </m:acc>
                    <m:r>
                      <a:rPr lang="en-US" altLang="zh-CN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𝒅</m:t>
                    </m:r>
                    <m:r>
                      <a:rPr lang="en-US" altLang="zh-CN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), (</m:t>
                    </m:r>
                    <m:r>
                      <a:rPr lang="en-US" altLang="zh-CN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𝒄</m:t>
                    </m:r>
                    <m:acc>
                      <m:accPr>
                        <m:chr m:val="̅"/>
                        <m:ctrlPr>
                          <a:rPr lang="en-US" altLang="zh-CN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accPr>
                      <m:e>
                        <m:r>
                          <a:rPr lang="en-US" altLang="zh-CN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𝒖</m:t>
                        </m:r>
                      </m:e>
                    </m:acc>
                    <m:r>
                      <a:rPr lang="en-US" altLang="zh-CN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)(</m:t>
                    </m:r>
                    <m:r>
                      <a:rPr lang="en-US" altLang="zh-CN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𝒅</m:t>
                    </m:r>
                    <m:acc>
                      <m:accPr>
                        <m:chr m:val="̅"/>
                        <m:ctrlPr>
                          <a:rPr lang="en-US" altLang="zh-CN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accPr>
                      <m:e>
                        <m:r>
                          <a:rPr lang="en-US" altLang="zh-CN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𝒔</m:t>
                        </m:r>
                      </m:e>
                    </m:acc>
                    <m:r>
                      <a:rPr lang="en-US" altLang="zh-CN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)</m:t>
                    </m:r>
                  </m:oMath>
                </a14:m>
                <a:endPara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内容占位符 2">
                <a:extLst>
                  <a:ext uri="{FF2B5EF4-FFF2-40B4-BE49-F238E27FC236}">
                    <a16:creationId xmlns:a16="http://schemas.microsoft.com/office/drawing/2014/main" id="{8C68BED0-0A3B-FAA3-DB42-404D7A560D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83" y="1106984"/>
                <a:ext cx="10515600" cy="4934771"/>
              </a:xfrm>
              <a:prstGeom prst="rect">
                <a:avLst/>
              </a:prstGeom>
              <a:blipFill>
                <a:blip r:embed="rId3"/>
                <a:stretch>
                  <a:fillRect l="-965" t="-20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表格 4">
                <a:extLst>
                  <a:ext uri="{FF2B5EF4-FFF2-40B4-BE49-F238E27FC236}">
                    <a16:creationId xmlns:a16="http://schemas.microsoft.com/office/drawing/2014/main" id="{1DA5CCAE-854C-DE95-70F5-6B2ED2F733B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6870915"/>
                  </p:ext>
                </p:extLst>
              </p:nvPr>
            </p:nvGraphicFramePr>
            <p:xfrm>
              <a:off x="1352964" y="2278211"/>
              <a:ext cx="9084029" cy="3066260"/>
            </p:xfrm>
            <a:graphic>
              <a:graphicData uri="http://schemas.openxmlformats.org/drawingml/2006/table">
                <a:tbl>
                  <a:tblPr firstRow="1" firstCol="1" bandRow="1">
                    <a:tableStyleId>{69012ECD-51FC-41F1-AA8D-1B2483CD663E}</a:tableStyleId>
                  </a:tblPr>
                  <a:tblGrid>
                    <a:gridCol w="3703760">
                      <a:extLst>
                        <a:ext uri="{9D8B030D-6E8A-4147-A177-3AD203B41FA5}">
                          <a16:colId xmlns:a16="http://schemas.microsoft.com/office/drawing/2014/main" val="4066446153"/>
                        </a:ext>
                      </a:extLst>
                    </a:gridCol>
                    <a:gridCol w="5380269">
                      <a:extLst>
                        <a:ext uri="{9D8B030D-6E8A-4147-A177-3AD203B41FA5}">
                          <a16:colId xmlns:a16="http://schemas.microsoft.com/office/drawing/2014/main" val="1821328596"/>
                        </a:ext>
                      </a:extLst>
                    </a:gridCol>
                  </a:tblGrid>
                  <a:tr h="72442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zh-CN" sz="2800" b="1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1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𝑱</m:t>
                                  </m:r>
                                </m:e>
                                <m:sup>
                                  <m:r>
                                    <a:rPr lang="en-US" sz="2800" b="1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200" b="1" i="1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zh-CN" sz="2800" b="1" i="1" kern="100" dirty="0">
                            <a:effectLst/>
                            <a:latin typeface="Times New Roman" panose="020206030504050203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Decay channel</a:t>
                          </a:r>
                          <a:endParaRPr lang="zh-CN" sz="2800" b="1" kern="100" dirty="0">
                            <a:effectLst/>
                            <a:latin typeface="Times New Roman" panose="020206030504050203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366470265"/>
                      </a:ext>
                    </a:extLst>
                  </a:tr>
                  <a:tr h="764518"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zh-CN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e>
                                  <m:sup>
                                    <m:r>
                                      <a:rPr lang="en-US" sz="2000" b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sz="2000" b="1" kern="100">
                                    <a:effectLst/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zh-CN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e>
                                  <m:sup>
                                    <m:r>
                                      <a:rPr lang="en-US" sz="2000" b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zh-CN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e>
                                  <m:sup>
                                    <m:r>
                                      <a:rPr lang="en-US" sz="2000" b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sz="2000" b="1" kern="100" dirty="0">
                            <a:effectLst/>
                            <a:latin typeface="Times New Roman" panose="020206030504050203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zh-CN" sz="2000" b="1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1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𝑻</m:t>
                                  </m:r>
                                </m:e>
                                <m:sub>
                                  <m:r>
                                    <a:rPr lang="en-US" sz="2000" b="1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zh-CN" sz="2000" b="1" i="1" kern="1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b="1" i="1" kern="1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𝒔</m:t>
                                      </m:r>
                                    </m:e>
                                  </m:acc>
                                  <m:r>
                                    <a:rPr lang="en-US" sz="2000" b="1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  <m:sup>
                                  <m:r>
                                    <a:rPr lang="en-US" sz="2000" b="1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p>
                              </m:sSubSup>
                              <m:r>
                                <a:rPr lang="en-US" sz="2000" b="1" i="1" kern="100">
                                  <a:effectLst/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sSubSup>
                                <m:sSubSupPr>
                                  <m:ctrlPr>
                                    <a:rPr lang="zh-CN" sz="2000" b="1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1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𝑫</m:t>
                                  </m:r>
                                </m:e>
                                <m:sub>
                                  <m:r>
                                    <a:rPr lang="en-US" sz="2000" b="1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</m:sub>
                                <m:sup>
                                  <m:r>
                                    <a:rPr lang="en-US" sz="2000" b="1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zh-CN" sz="2000" b="1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1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𝝅</m:t>
                                  </m:r>
                                </m:e>
                                <m:sup>
                                  <m:r>
                                    <a:rPr lang="en-US" sz="2000" b="1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2000" b="1" i="1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/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zh-CN" sz="2000" b="1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1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𝑻</m:t>
                                  </m:r>
                                </m:e>
                                <m:sub>
                                  <m:r>
                                    <a:rPr lang="en-US" sz="2000" b="1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zh-CN" sz="2000" b="1" i="1" kern="1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b="1" i="1" kern="1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𝒔</m:t>
                                      </m:r>
                                    </m:e>
                                  </m:acc>
                                  <m:r>
                                    <a:rPr lang="en-US" sz="2000" b="1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  <m:sup>
                                  <m:r>
                                    <a:rPr lang="en-US" sz="2000" b="1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p>
                              </m:sSubSup>
                              <m:r>
                                <a:rPr lang="en-US" sz="2000" b="1" i="1" kern="100">
                                  <a:effectLst/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zh-CN" sz="2000" b="1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1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𝑫</m:t>
                                  </m:r>
                                </m:e>
                                <m:sup>
                                  <m:r>
                                    <a:rPr lang="en-US" sz="2000" b="1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zh-CN" sz="2000" b="1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1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𝑲</m:t>
                                  </m:r>
                                </m:e>
                                <m:sup>
                                  <m:r>
                                    <a:rPr lang="en-US" sz="2000" b="1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p>
                              </m:sSup>
                            </m:oMath>
                          </a14:m>
                          <a:endParaRPr lang="zh-CN" sz="2000" b="1" i="1" kern="100" dirty="0">
                            <a:effectLst/>
                            <a:latin typeface="Times New Roman" panose="020206030504050203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430082305"/>
                      </a:ext>
                    </a:extLst>
                  </a:tr>
                  <a:tr h="764518"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zh-CN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e>
                                  <m:sup>
                                    <m:r>
                                      <a:rPr lang="en-US" sz="2000" b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sz="2000" b="1" kern="100">
                                    <a:effectLst/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zh-CN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e>
                                  <m:sup>
                                    <m:r>
                                      <a:rPr lang="en-US" sz="2000" b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zh-CN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e>
                                  <m:sup>
                                    <m:r>
                                      <a:rPr lang="en-US" sz="2000" b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sz="2000" b="1" kern="100" dirty="0">
                            <a:effectLst/>
                            <a:latin typeface="Times New Roman" panose="020206030504050203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zh-CN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e>
                                  <m:sub>
                                    <m:r>
                                      <a:rPr lang="en-US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𝒄</m:t>
                                    </m:r>
                                    <m:acc>
                                      <m:accPr>
                                        <m:chr m:val="̅"/>
                                        <m:ctrlPr>
                                          <a:rPr lang="zh-CN" sz="2000" b="1" i="1" kern="1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000" b="1" i="1" kern="1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𝒔</m:t>
                                        </m:r>
                                      </m:e>
                                    </m:acc>
                                    <m:r>
                                      <a:rPr lang="en-US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b>
                                  <m:sup>
                                    <m:r>
                                      <a:rPr lang="en-US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p>
                                </m:sSubSup>
                                <m:r>
                                  <a:rPr lang="en-US" sz="2000" b="1" i="1" kern="100">
                                    <a:effectLst/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bSup>
                                  <m:sSubSupPr>
                                    <m:ctrlPr>
                                      <a:rPr lang="zh-CN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𝑫</m:t>
                                    </m:r>
                                  </m:e>
                                  <m:sub>
                                    <m:r>
                                      <a:rPr lang="en-US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sub>
                                  <m:sup>
                                    <m:r>
                                      <a:rPr lang="en-US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∗+</m:t>
                                    </m:r>
                                  </m:sup>
                                </m:sSubSup>
                                <m:sSup>
                                  <m:sSupPr>
                                    <m:ctrlPr>
                                      <a:rPr lang="zh-CN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𝝆</m:t>
                                    </m:r>
                                  </m:e>
                                  <m:sup>
                                    <m:r>
                                      <a:rPr lang="en-US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sz="2000" b="1" i="1" kern="100" dirty="0">
                            <a:effectLst/>
                            <a:latin typeface="Times New Roman" panose="020206030504050203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3858770"/>
                      </a:ext>
                    </a:extLst>
                  </a:tr>
                  <a:tr h="812795"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zh-CN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e>
                                  <m:sup>
                                    <m:r>
                                      <a:rPr lang="en-US" sz="2000" b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sz="2000" b="1" kern="100">
                                    <a:effectLst/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zh-CN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e>
                                  <m:sup>
                                    <m:r>
                                      <a:rPr lang="en-US" sz="2000" b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zh-CN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e>
                                  <m:sup>
                                    <m:r>
                                      <a:rPr lang="en-US" sz="2000" b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sz="2000" b="1" kern="100" dirty="0">
                            <a:effectLst/>
                            <a:latin typeface="Times New Roman" panose="020206030504050203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zh-CN" sz="2000" b="1" i="1" kern="1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e>
                                  <m:sub>
                                    <m:r>
                                      <a:rPr lang="en-US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𝒄</m:t>
                                    </m:r>
                                    <m:acc>
                                      <m:accPr>
                                        <m:chr m:val="̅"/>
                                        <m:ctrlPr>
                                          <a:rPr lang="zh-CN" sz="2000" b="1" i="1" kern="1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000" b="1" i="1" kern="1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𝒔</m:t>
                                        </m:r>
                                      </m:e>
                                    </m:acc>
                                    <m:r>
                                      <a:rPr lang="en-US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b>
                                  <m:sup>
                                    <m:r>
                                      <a:rPr lang="en-US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p>
                                </m:sSubSup>
                                <m:r>
                                  <a:rPr lang="en-US" sz="2000" b="1" i="1" kern="100">
                                    <a:effectLst/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bSup>
                                  <m:sSubSupPr>
                                    <m:ctrlPr>
                                      <a:rPr lang="zh-CN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𝑫</m:t>
                                    </m:r>
                                  </m:e>
                                  <m:sub>
                                    <m:r>
                                      <a:rPr lang="en-US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  <m:r>
                                      <a:rPr lang="en-US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  <m:sup>
                                    <m:r>
                                      <a:rPr lang="en-US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sSup>
                                  <m:sSupPr>
                                    <m:ctrlPr>
                                      <a:rPr lang="zh-CN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𝝅</m:t>
                                    </m:r>
                                  </m:e>
                                  <m:sup>
                                    <m:r>
                                      <a:rPr lang="en-US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en-US" sz="2000" b="1" i="1" kern="1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sSubSup>
                                  <m:sSubSupPr>
                                    <m:ctrlPr>
                                      <a:rPr lang="zh-CN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𝑫</m:t>
                                    </m:r>
                                  </m:e>
                                  <m:sub>
                                    <m:r>
                                      <a:rPr lang="en-US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  <m:r>
                                      <a:rPr lang="en-US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  <m:sup>
                                    <m:r>
                                      <a:rPr lang="en-US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′+</m:t>
                                    </m:r>
                                  </m:sup>
                                </m:sSubSup>
                                <m:sSup>
                                  <m:sSupPr>
                                    <m:ctrlPr>
                                      <a:rPr lang="zh-CN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𝝅</m:t>
                                    </m:r>
                                  </m:e>
                                  <m:sup>
                                    <m:r>
                                      <a:rPr lang="en-US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sz="2000" b="1" i="1" kern="100" dirty="0">
                            <a:effectLst/>
                            <a:latin typeface="Times New Roman" panose="020206030504050203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25107442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表格 4">
                <a:extLst>
                  <a:ext uri="{FF2B5EF4-FFF2-40B4-BE49-F238E27FC236}">
                    <a16:creationId xmlns:a16="http://schemas.microsoft.com/office/drawing/2014/main" id="{1DA5CCAE-854C-DE95-70F5-6B2ED2F733B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6870915"/>
                  </p:ext>
                </p:extLst>
              </p:nvPr>
            </p:nvGraphicFramePr>
            <p:xfrm>
              <a:off x="1352964" y="2278211"/>
              <a:ext cx="9084029" cy="3066260"/>
            </p:xfrm>
            <a:graphic>
              <a:graphicData uri="http://schemas.openxmlformats.org/drawingml/2006/table">
                <a:tbl>
                  <a:tblPr firstRow="1" firstCol="1" bandRow="1">
                    <a:tableStyleId>{69012ECD-51FC-41F1-AA8D-1B2483CD663E}</a:tableStyleId>
                  </a:tblPr>
                  <a:tblGrid>
                    <a:gridCol w="3703760">
                      <a:extLst>
                        <a:ext uri="{9D8B030D-6E8A-4147-A177-3AD203B41FA5}">
                          <a16:colId xmlns:a16="http://schemas.microsoft.com/office/drawing/2014/main" val="4066446153"/>
                        </a:ext>
                      </a:extLst>
                    </a:gridCol>
                    <a:gridCol w="5380269">
                      <a:extLst>
                        <a:ext uri="{9D8B030D-6E8A-4147-A177-3AD203B41FA5}">
                          <a16:colId xmlns:a16="http://schemas.microsoft.com/office/drawing/2014/main" val="1821328596"/>
                        </a:ext>
                      </a:extLst>
                    </a:gridCol>
                  </a:tblGrid>
                  <a:tr h="72442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42" t="-1754" r="-145890" b="-3263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Decay channel</a:t>
                          </a:r>
                          <a:endParaRPr lang="zh-CN" sz="2800" b="1" kern="100" dirty="0">
                            <a:effectLst/>
                            <a:latin typeface="Times New Roman" panose="020206030504050203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366470265"/>
                      </a:ext>
                    </a:extLst>
                  </a:tr>
                  <a:tr h="76451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42" t="-95082" r="-145890" b="-204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9104" t="-95082" r="-472" b="-2049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30082305"/>
                      </a:ext>
                    </a:extLst>
                  </a:tr>
                  <a:tr h="76451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42" t="-198333" r="-145890" b="-1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9104" t="-198333" r="-472" b="-1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3858770"/>
                      </a:ext>
                    </a:extLst>
                  </a:tr>
                  <a:tr h="81279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42" t="-279688" r="-145890" b="-15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9104" t="-279688" r="-472" b="-156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5107442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712752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ABB4FCD-BD8D-6AE2-9DD4-B2683E163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11</a:t>
            </a:fld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5208134D-108B-7772-9318-CCCAE906B937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altLang="zh-CN" dirty="0">
                    <a:cs typeface="Times New Roman" panose="02020603050405020304" pitchFamily="18" charset="0"/>
                    <a:sym typeface="+mn-lt"/>
                  </a:rPr>
                  <a:t>2</a:t>
                </a:r>
                <a:r>
                  <a:rPr lang="zh-CN" altLang="en-US" dirty="0">
                    <a:cs typeface="Times New Roman" panose="02020603050405020304" pitchFamily="18" charset="0"/>
                    <a:sym typeface="+mn-lt"/>
                  </a:rPr>
                  <a:t>、</a:t>
                </a:r>
                <a:r>
                  <a:rPr lang="en-US" altLang="zh-CN" dirty="0">
                    <a:cs typeface="Times New Roman" panose="02020603050405020304" pitchFamily="18" charset="0"/>
                    <a:sym typeface="+mn-lt"/>
                  </a:rPr>
                  <a:t>Decay properties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  <m:sup>
                        <m: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p>
                    </m:sSubSup>
                    <m:d>
                      <m:dPr>
                        <m:ctrlP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dPr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𝟐𝟗𝟎𝟎</m:t>
                        </m:r>
                      </m:e>
                    </m:d>
                  </m:oMath>
                </a14:m>
                <a:endParaRPr kumimoji="1" lang="zh-CN" altLang="en-US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5208134D-108B-7772-9318-CCCAE906B9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2219" t="-28571" b="-285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35CE8B48-CC0D-361D-896C-A3B22FB3D7CA}"/>
                  </a:ext>
                </a:extLst>
              </p:cNvPr>
              <p:cNvSpPr txBox="1"/>
              <p:nvPr/>
            </p:nvSpPr>
            <p:spPr>
              <a:xfrm>
                <a:off x="636998" y="1335640"/>
                <a:ext cx="11383766" cy="46019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Wingdings" panose="05000000000000000000" pitchFamily="2" charset="2"/>
                  <a:buChar char="l"/>
                </a:pPr>
                <a:r>
                  <a:rPr lang="en-US" altLang="zh-C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Effective</a:t>
                </a:r>
                <a:r>
                  <a:rPr lang="zh-CN" alt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Lagrangian</a:t>
                </a:r>
                <a:endParaRPr lang="en-US" altLang="zh-CN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heavy quark limit and chiral symmetry:</a:t>
                </a: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zh-CN" sz="2800" i="1" kern="100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 kern="10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ℒ</m:t>
                          </m:r>
                        </m:e>
                        <m:sub>
                          <m:sSup>
                            <m:sSupPr>
                              <m:ctrlPr>
                                <a:rPr lang="zh-CN" altLang="zh-CN" sz="28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800" i="1" kern="10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𝒟</m:t>
                              </m:r>
                            </m:e>
                            <m:sup>
                              <m:r>
                                <a:rPr lang="en-US" altLang="zh-CN" sz="2800" i="1" kern="10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zh-CN" sz="2800" i="1" kern="10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𝒟𝒫</m:t>
                          </m:r>
                        </m:sub>
                      </m:sSub>
                      <m:r>
                        <a:rPr lang="en-US" altLang="zh-CN" sz="2800" i="1" kern="100">
                          <a:effectLst/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CN" sz="2800" i="1" kern="100">
                          <a:effectLst/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𝑖</m:t>
                      </m:r>
                      <m:sSub>
                        <m:sSubPr>
                          <m:ctrlPr>
                            <a:rPr lang="zh-CN" altLang="zh-CN" sz="28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 kern="10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𝑔</m:t>
                          </m:r>
                        </m:e>
                        <m:sub>
                          <m:sSup>
                            <m:sSupPr>
                              <m:ctrlPr>
                                <a:rPr lang="zh-CN" altLang="zh-CN" sz="28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800" i="1" kern="10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𝒟</m:t>
                              </m:r>
                            </m:e>
                            <m:sup>
                              <m:r>
                                <a:rPr lang="en-US" altLang="zh-CN" sz="2800" i="1" kern="10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zh-CN" sz="2800" i="1" kern="10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𝒟𝒫</m:t>
                          </m:r>
                        </m:sub>
                      </m:sSub>
                      <m:d>
                        <m:dPr>
                          <m:ctrlPr>
                            <a:rPr lang="zh-CN" altLang="zh-CN" sz="28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zh-CN" altLang="zh-CN" sz="28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800" i="1" kern="10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𝒟</m:t>
                              </m:r>
                            </m:e>
                            <m:sup>
                              <m:r>
                                <a:rPr lang="en-US" altLang="zh-CN" sz="2800" i="1" kern="10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  <m:r>
                                <a:rPr lang="en-US" altLang="zh-CN" sz="2800" i="1" kern="10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𝜇</m:t>
                              </m:r>
                            </m:sup>
                          </m:sSup>
                          <m:sSub>
                            <m:sSubPr>
                              <m:ctrlPr>
                                <a:rPr lang="zh-CN" altLang="zh-CN" sz="28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800" i="1" kern="10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altLang="zh-CN" sz="2800" i="1" kern="10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en-US" altLang="zh-CN" sz="2800" i="1" kern="10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𝒫</m:t>
                          </m:r>
                          <m:acc>
                            <m:accPr>
                              <m:chr m:val="̅"/>
                              <m:ctrlPr>
                                <a:rPr lang="zh-CN" altLang="zh-CN" sz="28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800" i="1" kern="10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𝒟</m:t>
                              </m:r>
                            </m:e>
                          </m:acc>
                          <m:r>
                            <a:rPr lang="en-US" altLang="zh-CN" sz="2800" i="1" kern="10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altLang="zh-CN" sz="2800" i="1" kern="10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𝒟</m:t>
                          </m:r>
                          <m:sSub>
                            <m:sSubPr>
                              <m:ctrlPr>
                                <a:rPr lang="zh-CN" altLang="zh-CN" sz="28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800" i="1" kern="10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altLang="zh-CN" sz="2800" i="1" kern="10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en-US" altLang="zh-CN" sz="2800" i="1" kern="10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𝒫</m:t>
                          </m:r>
                          <m:sSup>
                            <m:sSupPr>
                              <m:ctrlPr>
                                <a:rPr lang="en-US" altLang="zh-CN" sz="2800" i="1" kern="100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zh-CN" sz="2800" i="1" kern="100" smtClean="0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8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CN" sz="2800" b="0" i="1" kern="100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  <m:r>
                                <a:rPr lang="zh-CN" altLang="en-US" sz="2800" b="0" i="1" kern="100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𝜇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altLang="zh-CN" sz="1800" i="1" kern="100" dirty="0">
                  <a:effectLst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zh-CN" sz="2800" i="1" kern="1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 kern="1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ℒ</m:t>
                          </m:r>
                        </m:e>
                        <m:sub>
                          <m:sSup>
                            <m:sSupPr>
                              <m:ctrlPr>
                                <a:rPr lang="zh-CN" altLang="zh-CN" sz="2800" i="1" kern="1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800" i="1" kern="1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𝒟</m:t>
                              </m:r>
                            </m:e>
                            <m:sup>
                              <m:r>
                                <a:rPr lang="en-US" altLang="zh-CN" sz="2800" i="1" kern="1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2800" i="1" kern="10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800" i="1" kern="1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𝒟</m:t>
                              </m:r>
                            </m:e>
                            <m:sup>
                              <m:r>
                                <a:rPr lang="en-US" altLang="zh-CN" sz="2800" b="0" i="1" kern="10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zh-CN" sz="2800" i="1" kern="1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𝒫</m:t>
                          </m:r>
                        </m:sub>
                      </m:sSub>
                      <m:r>
                        <a:rPr lang="en-US" altLang="zh-CN" sz="2800" i="1" kern="1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800" i="1" kern="1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2800" b="0" i="1" kern="1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2800" b="0" i="1" kern="1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zh-CN" altLang="zh-CN" sz="2800" i="1" kern="1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 kern="1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𝑔</m:t>
                          </m:r>
                        </m:e>
                        <m:sub>
                          <m:sSup>
                            <m:sSupPr>
                              <m:ctrlPr>
                                <a:rPr lang="zh-CN" altLang="zh-CN" sz="2800" i="1" kern="1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800" i="1" kern="1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𝒟</m:t>
                              </m:r>
                            </m:e>
                            <m:sup>
                              <m:r>
                                <a:rPr lang="en-US" altLang="zh-CN" sz="2800" i="1" kern="1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2800" i="1" kern="1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800" i="1" kern="1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𝒟</m:t>
                              </m:r>
                            </m:e>
                            <m:sup>
                              <m:r>
                                <a:rPr lang="en-US" altLang="zh-CN" sz="2800" i="1" kern="1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zh-CN" sz="2800" i="1" kern="1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𝒫</m:t>
                          </m:r>
                          <m:sSub>
                            <m:sSubPr>
                              <m:ctrlPr>
                                <a:rPr lang="en-US" altLang="zh-CN" sz="2800" i="1" kern="10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800" i="1" kern="10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zh-CN" altLang="en-US" sz="2800" i="1" kern="10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𝜇𝜈𝛼𝛽</m:t>
                              </m:r>
                            </m:sub>
                          </m:sSub>
                        </m:sub>
                      </m:sSub>
                      <m:sSubSup>
                        <m:sSubSupPr>
                          <m:ctrlPr>
                            <a:rPr lang="en-US" altLang="zh-CN" sz="2800" i="1" kern="1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800" i="1" kern="1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𝒟</m:t>
                          </m:r>
                        </m:e>
                        <m:sub>
                          <m:r>
                            <a:rPr lang="en-US" altLang="zh-CN" sz="2800" b="0" i="1" kern="1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altLang="zh-CN" sz="2800" b="0" i="1" kern="1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∗</m:t>
                          </m:r>
                          <m:r>
                            <a:rPr lang="zh-CN" altLang="en-US" sz="2800" b="0" i="1" kern="1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𝜇</m:t>
                          </m:r>
                        </m:sup>
                      </m:sSubSup>
                      <m:sSup>
                        <m:sSupPr>
                          <m:ctrlPr>
                            <a:rPr lang="en-US" altLang="zh-CN" sz="2800" i="1" kern="1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zh-CN" altLang="en-US" sz="2800" i="1" kern="1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</m:e>
                        <m:sup>
                          <m:r>
                            <a:rPr lang="zh-CN" altLang="en-US" sz="2800" i="1" kern="1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𝜈</m:t>
                          </m:r>
                        </m:sup>
                      </m:sSup>
                      <m:sSup>
                        <m:sSupPr>
                          <m:ctrlPr>
                            <a:rPr lang="en-US" altLang="zh-CN" sz="2800" i="1" kern="1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zh-CN" altLang="en-US" sz="2800" i="1" kern="1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𝒫</m:t>
                          </m:r>
                        </m:e>
                        <m:sup>
                          <m:r>
                            <a:rPr lang="en-US" altLang="zh-CN" sz="2800" b="0" i="1" kern="1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𝑖𝑗</m:t>
                          </m:r>
                        </m:sup>
                      </m:sSup>
                      <m:sSup>
                        <m:sSupPr>
                          <m:ctrlPr>
                            <a:rPr lang="en-US" altLang="zh-CN" sz="2800" i="1" kern="1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⃡"/>
                              <m:ctrlPr>
                                <a:rPr lang="en-US" altLang="zh-CN" sz="2800" i="1" kern="10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zh-CN" altLang="en-US" sz="2800" i="1" kern="1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</m:e>
                          </m:acc>
                        </m:e>
                        <m:sup>
                          <m:r>
                            <a:rPr lang="zh-CN" altLang="en-US" sz="2800" i="1" kern="1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𝛼</m:t>
                          </m:r>
                        </m:sup>
                      </m:sSup>
                      <m:sSubSup>
                        <m:sSubSupPr>
                          <m:ctrlPr>
                            <a:rPr lang="en-US" altLang="zh-CN" sz="2800" i="1" kern="1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800" i="1" kern="1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𝒟</m:t>
                          </m:r>
                        </m:e>
                        <m:sub>
                          <m:r>
                            <a:rPr lang="en-US" altLang="zh-CN" sz="2800" b="0" i="1" kern="1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altLang="zh-CN" sz="2800" i="1" kern="1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∗</m:t>
                          </m:r>
                          <m:r>
                            <a:rPr lang="zh-CN" altLang="en-US" sz="2800" i="1" kern="1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𝛽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†</m:t>
                          </m:r>
                          <m:r>
                            <m:rPr>
                              <m:nor/>
                            </m:rPr>
                            <a:rPr lang="zh-CN" altLang="en-US" i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sup>
                      </m:sSubSup>
                    </m:oMath>
                  </m:oMathPara>
                </a14:m>
                <a:endParaRPr lang="en-US" altLang="zh-CN" sz="2800" i="1" kern="10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l"/>
                <a:endParaRPr lang="zh-CN" altLang="zh-CN" sz="2800" i="1" kern="10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altLang="zh-CN" sz="2800" i="1" kern="10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𝑆𝑈</m:t>
                    </m:r>
                    <m:r>
                      <a:rPr lang="en-US" altLang="zh-CN" sz="2800" i="1" kern="10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(3)</m:t>
                    </m:r>
                  </m:oMath>
                </a14:m>
                <a:r>
                  <a:rPr lang="en-US" altLang="zh-CN" sz="2800" i="1" kern="1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kern="1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symmetry</a:t>
                </a:r>
                <a:r>
                  <a:rPr lang="en-US" altLang="zh-CN" sz="2800" i="1" kern="1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zh-CN" sz="2800" i="1" kern="100"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 kern="100"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ℒ</m:t>
                          </m:r>
                        </m:e>
                        <m:sub>
                          <m:sSup>
                            <m:sSupPr>
                              <m:ctrlPr>
                                <a:rPr lang="zh-CN" altLang="zh-CN" sz="2800" i="1" kern="100"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800" i="1" kern="100"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𝒦</m:t>
                              </m:r>
                            </m:e>
                            <m:sup>
                              <m:r>
                                <a:rPr lang="en-US" altLang="zh-CN" sz="2800" i="1" kern="100"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zh-CN" sz="2800" i="1" kern="100"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𝒦𝒫</m:t>
                          </m:r>
                        </m:sub>
                      </m:sSub>
                      <m:r>
                        <a:rPr lang="en-US" altLang="zh-CN" sz="2800" i="1" kern="100"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altLang="zh-CN" sz="2800" i="1" kern="100"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𝑖</m:t>
                      </m:r>
                      <m:sSub>
                        <m:sSubPr>
                          <m:ctrlPr>
                            <a:rPr lang="zh-CN" altLang="zh-CN" sz="2800" i="1" kern="100"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 kern="100"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𝑔</m:t>
                          </m:r>
                        </m:e>
                        <m:sub>
                          <m:sSup>
                            <m:sSupPr>
                              <m:ctrlPr>
                                <a:rPr lang="zh-CN" altLang="zh-CN" sz="2800" i="1" kern="100"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800" i="1" kern="100"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altLang="zh-CN" sz="2800" i="1" kern="100"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zh-CN" sz="2800" i="1" kern="100"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𝐾𝑃</m:t>
                          </m:r>
                        </m:sub>
                      </m:sSub>
                      <m:d>
                        <m:dPr>
                          <m:ctrlPr>
                            <a:rPr lang="zh-CN" altLang="zh-CN" sz="2800" i="1" kern="100"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zh-CN" altLang="zh-CN" sz="2800" i="1" kern="100"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800" i="1" kern="100"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𝐾</m:t>
                              </m:r>
                            </m:e>
                          </m:acc>
                          <m:sSup>
                            <m:sSupPr>
                              <m:ctrlPr>
                                <a:rPr lang="zh-CN" altLang="zh-CN" sz="2800" i="1" kern="100"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800" i="1" kern="100"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CN" sz="2800" i="1" kern="100"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𝜇</m:t>
                              </m:r>
                            </m:sup>
                          </m:sSup>
                          <m:r>
                            <a:rPr lang="en-US" altLang="zh-CN" sz="2800" i="1" kern="100"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𝑃</m:t>
                          </m:r>
                          <m:r>
                            <a:rPr lang="en-US" altLang="zh-CN" sz="2800" i="1" kern="100"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zh-CN" altLang="zh-CN" sz="2800" i="1" kern="100"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800" i="1" kern="100"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CN" sz="2800" i="1" kern="100"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𝜇</m:t>
                              </m:r>
                            </m:sup>
                          </m:sSup>
                          <m:acc>
                            <m:accPr>
                              <m:chr m:val="̅"/>
                              <m:ctrlPr>
                                <a:rPr lang="zh-CN" altLang="zh-CN" sz="2800" i="1" kern="100"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800" i="1" kern="100"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𝐾</m:t>
                              </m:r>
                            </m:e>
                          </m:acc>
                          <m:r>
                            <a:rPr lang="en-US" altLang="zh-CN" sz="2800" i="1" kern="100"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𝑃</m:t>
                          </m:r>
                        </m:e>
                      </m:d>
                      <m:sSubSup>
                        <m:sSubSupPr>
                          <m:ctrlPr>
                            <a:rPr lang="zh-CN" altLang="zh-CN" sz="2800" i="1" kern="100"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800" i="1" kern="100"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altLang="zh-CN" sz="2800" i="1" kern="100"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𝜇</m:t>
                          </m:r>
                        </m:sub>
                        <m:sup>
                          <m:r>
                            <a:rPr lang="en-US" altLang="zh-CN" sz="2800" i="1" kern="100"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lang="zh-CN" altLang="zh-CN" sz="2800" i="1" kern="100" dirty="0"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zh-CN" sz="2800" i="1" kern="100"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 kern="100"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ℒ</m:t>
                          </m:r>
                        </m:e>
                        <m:sub>
                          <m:sSup>
                            <m:sSupPr>
                              <m:ctrlPr>
                                <a:rPr lang="zh-CN" altLang="zh-CN" sz="2800" i="1" kern="100"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800" i="1" kern="100"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𝒦</m:t>
                              </m:r>
                            </m:e>
                            <m:sup>
                              <m:r>
                                <a:rPr lang="en-US" altLang="zh-CN" sz="2800" i="1" kern="100"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  <m:sSup>
                            <m:sSupPr>
                              <m:ctrlPr>
                                <a:rPr lang="zh-CN" altLang="zh-CN" sz="2800" i="1" kern="100"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800" i="1" kern="100"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𝒦</m:t>
                              </m:r>
                            </m:e>
                            <m:sup>
                              <m:r>
                                <a:rPr lang="en-US" altLang="zh-CN" sz="2800" i="1" kern="100"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zh-CN" sz="2800" i="1" kern="100"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𝒫</m:t>
                          </m:r>
                        </m:sub>
                      </m:sSub>
                      <m:r>
                        <a:rPr lang="en-US" altLang="zh-CN" sz="2800" i="1" kern="100"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zh-CN" altLang="zh-CN" sz="2800" i="1" kern="100"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 kern="100"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𝑔</m:t>
                          </m:r>
                        </m:e>
                        <m:sub>
                          <m:sSup>
                            <m:sSupPr>
                              <m:ctrlPr>
                                <a:rPr lang="zh-CN" altLang="zh-CN" sz="2800" i="1" kern="100"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800" i="1" kern="100"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altLang="zh-CN" sz="2800" i="1" kern="100"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  <m:sSup>
                            <m:sSupPr>
                              <m:ctrlPr>
                                <a:rPr lang="zh-CN" altLang="zh-CN" sz="2800" i="1" kern="100"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800" i="1" kern="100"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altLang="zh-CN" sz="2800" i="1" kern="100"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zh-CN" sz="2800" i="1" kern="100"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𝑃</m:t>
                          </m:r>
                        </m:sub>
                      </m:sSub>
                      <m:sSup>
                        <m:sSupPr>
                          <m:ctrlPr>
                            <a:rPr lang="zh-CN" altLang="zh-CN" sz="2800" i="1" kern="100"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800" i="1" kern="100"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𝜖</m:t>
                          </m:r>
                        </m:e>
                        <m:sup>
                          <m:r>
                            <a:rPr lang="en-US" altLang="zh-CN" sz="2800" i="1" kern="100"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𝜇𝜈𝛼𝛽</m:t>
                          </m:r>
                        </m:sup>
                      </m:sSup>
                      <m:sSub>
                        <m:sSubPr>
                          <m:ctrlPr>
                            <a:rPr lang="zh-CN" altLang="zh-CN" sz="2800" i="1" kern="100"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 kern="100"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altLang="zh-CN" sz="2800" i="1" kern="100"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𝛼</m:t>
                          </m:r>
                        </m:sub>
                      </m:sSub>
                      <m:sSubSup>
                        <m:sSubSupPr>
                          <m:ctrlPr>
                            <a:rPr lang="en-US" altLang="zh-CN" sz="2800" i="1" kern="100"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̅"/>
                              <m:ctrlPr>
                                <a:rPr lang="en-US" altLang="zh-CN" sz="2800" i="1" kern="100"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800" i="1" kern="100"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𝐾</m:t>
                              </m:r>
                            </m:e>
                          </m:acc>
                        </m:e>
                        <m:sub>
                          <m:r>
                            <a:rPr lang="zh-CN" altLang="en-US" sz="2800" i="1" kern="100"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𝛽</m:t>
                          </m:r>
                        </m:sub>
                        <m:sup>
                          <m:r>
                            <a:rPr lang="en-US" altLang="zh-CN" sz="2800" i="1" kern="100"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altLang="zh-CN" sz="2800" i="1" kern="100"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𝑃</m:t>
                      </m:r>
                      <m:sSub>
                        <m:sSubPr>
                          <m:ctrlPr>
                            <a:rPr lang="zh-CN" altLang="zh-CN" sz="2800" i="1" kern="100"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 kern="100"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altLang="zh-CN" sz="2800" i="1" kern="100"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𝜇</m:t>
                          </m:r>
                        </m:sub>
                      </m:sSub>
                      <m:sSubSup>
                        <m:sSubSupPr>
                          <m:ctrlPr>
                            <a:rPr lang="zh-CN" altLang="zh-CN" sz="2800" i="1" kern="100"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800" i="1" kern="100"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altLang="zh-CN" sz="2800" i="1" kern="100"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𝜈</m:t>
                          </m:r>
                        </m:sub>
                        <m:sup>
                          <m:r>
                            <a:rPr lang="en-US" altLang="zh-CN" sz="2800" i="1" kern="100"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lang="en-US" altLang="zh-CN" sz="2800" i="1" kern="100" dirty="0"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  <a:p>
                <a:r>
                  <a:rPr lang="en-US" altLang="zh-CN" sz="2400" b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More detail:</a:t>
                </a: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35CE8B48-CC0D-361D-896C-A3B22FB3D7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998" y="1335640"/>
                <a:ext cx="11383766" cy="4601901"/>
              </a:xfrm>
              <a:prstGeom prst="rect">
                <a:avLst/>
              </a:prstGeom>
              <a:blipFill>
                <a:blip r:embed="rId3"/>
                <a:stretch>
                  <a:fillRect l="-1336" t="-1928" b="-22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>
            <a:extLst>
              <a:ext uri="{FF2B5EF4-FFF2-40B4-BE49-F238E27FC236}">
                <a16:creationId xmlns:a16="http://schemas.microsoft.com/office/drawing/2014/main" id="{F3029AAB-B708-5153-659F-2ACEFBBAD63F}"/>
              </a:ext>
            </a:extLst>
          </p:cNvPr>
          <p:cNvSpPr txBox="1"/>
          <p:nvPr/>
        </p:nvSpPr>
        <p:spPr>
          <a:xfrm>
            <a:off x="654249" y="5860603"/>
            <a:ext cx="91547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0D46B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Zi-Li Yue, Cheng-Jian Xiao and Dian-Yong Chen, </a:t>
            </a:r>
            <a:r>
              <a:rPr lang="en-US" altLang="zh-CN" sz="2000" dirty="0" err="1">
                <a:solidFill>
                  <a:srgbClr val="0D46B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Phys.Rev.D</a:t>
            </a:r>
            <a:r>
              <a:rPr lang="en-US" altLang="zh-CN" sz="2000" dirty="0">
                <a:solidFill>
                  <a:srgbClr val="0D46B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 107 (2023) 3, 034018</a:t>
            </a:r>
            <a:endParaRPr lang="zh-CN" altLang="en-US" sz="2000" dirty="0">
              <a:solidFill>
                <a:srgbClr val="0D46B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592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ABB4FCD-BD8D-6AE2-9DD4-B2683E163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smtClean="0"/>
              <a:pPr/>
              <a:t>12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5208134D-108B-7772-9318-CCCAE906B937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altLang="zh-CN" dirty="0">
                    <a:cs typeface="Times New Roman" panose="02020603050405020304" pitchFamily="18" charset="0"/>
                    <a:sym typeface="+mn-lt"/>
                  </a:rPr>
                  <a:t>2</a:t>
                </a:r>
                <a:r>
                  <a:rPr lang="zh-CN" altLang="en-US" dirty="0">
                    <a:cs typeface="Times New Roman" panose="02020603050405020304" pitchFamily="18" charset="0"/>
                    <a:sym typeface="+mn-lt"/>
                  </a:rPr>
                  <a:t>、</a:t>
                </a:r>
                <a:r>
                  <a:rPr lang="en-US" altLang="zh-CN" dirty="0">
                    <a:cs typeface="Times New Roman" panose="02020603050405020304" pitchFamily="18" charset="0"/>
                    <a:sym typeface="+mn-lt"/>
                  </a:rPr>
                  <a:t>Decay properties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  <m:sup>
                        <m: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p>
                    </m:sSubSup>
                    <m:d>
                      <m:dPr>
                        <m:ctrlP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dPr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𝟐𝟗𝟎𝟎</m:t>
                        </m:r>
                      </m:e>
                    </m:d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5208134D-108B-7772-9318-CCCAE906B9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2219" t="-28571" b="-285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内容占位符 2">
                <a:extLst>
                  <a:ext uri="{FF2B5EF4-FFF2-40B4-BE49-F238E27FC236}">
                    <a16:creationId xmlns:a16="http://schemas.microsoft.com/office/drawing/2014/main" id="{A2C5FED1-5FE3-0C05-6491-36AE91EC0F1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7092" y="1165331"/>
                <a:ext cx="10515600" cy="4934771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The possible decay mode:</a:t>
                </a:r>
                <a:endParaRPr lang="en-US" altLang="zh-CN" b="1" i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  <a:p>
                <a:pPr>
                  <a:buFont typeface="Wingdings" panose="05000000000000000000" pitchFamily="2" charset="2"/>
                  <a:buChar char="l"/>
                </a:pP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Three</a:t>
                </a:r>
                <a:r>
                  <a:rPr lang="zh-CN" alt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body</a:t>
                </a:r>
                <a:r>
                  <a:rPr lang="zh-CN" alt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decay: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𝑻</m:t>
                        </m:r>
                      </m:e>
                      <m:sub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sz="24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b>
                      <m:sup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bSup>
                    <m:r>
                      <a:rPr lang="en-US" altLang="zh-CN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  <m:sSup>
                      <m:sSupPr>
                        <m:ctrlPr>
                          <a:rPr lang="en-US" altLang="zh-CN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  <m:r>
                          <a:rPr lang="zh-CN" alt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</m:oMath>
                </a14:m>
                <a:endPara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altLang="zh-CN" sz="2400" dirty="0"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decay width: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47.3±0.5 </m:t>
                    </m:r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MeV</m:t>
                    </m:r>
                  </m:oMath>
                </a14:m>
                <a:endPara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Font typeface="Wingdings" panose="05000000000000000000" pitchFamily="2" charset="2"/>
                  <a:buChar char="l"/>
                </a:pP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Decay width: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400" i="0" kern="100" smtClean="0">
                          <a:effectLst/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d</m:t>
                      </m:r>
                      <m:r>
                        <m:rPr>
                          <m:sty m:val="p"/>
                        </m:rPr>
                        <a:rPr lang="zh-CN" altLang="zh-CN" sz="2400" i="0" kern="100">
                          <a:effectLst/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Γ</m:t>
                      </m:r>
                      <m:r>
                        <a:rPr lang="en-US" altLang="zh-CN" sz="2400" i="1" kern="100">
                          <a:effectLst/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zh-CN" sz="24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i="1" kern="10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zh-CN" altLang="zh-CN" sz="24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zh-CN" altLang="zh-CN" sz="2400" i="1" kern="10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i="1" kern="100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  <m:r>
                                    <a:rPr lang="en-US" altLang="zh-CN" sz="2400" i="1" kern="100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CN" sz="2400" i="1" kern="10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zh-CN" altLang="zh-CN" sz="24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i="1" kern="10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2400" i="1" kern="10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32</m:t>
                          </m:r>
                          <m:sSup>
                            <m:sSupPr>
                              <m:ctrlPr>
                                <a:rPr lang="zh-CN" altLang="zh-CN" sz="24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 kern="10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altLang="zh-CN" sz="2400" i="1" kern="10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bar>
                        <m:barPr>
                          <m:pos m:val="top"/>
                          <m:ctrlPr>
                            <a:rPr lang="zh-CN" altLang="zh-CN" sz="24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barPr>
                        <m:e>
                          <m:sSup>
                            <m:sSupPr>
                              <m:ctrlPr>
                                <a:rPr lang="zh-CN" altLang="zh-CN" sz="24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zh-CN" altLang="zh-CN" sz="2400" i="1" kern="10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i="1" kern="100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ℳ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CN" sz="2400" i="1" kern="10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bar>
                      <m:r>
                        <a:rPr lang="en-US" altLang="zh-CN" sz="2400" i="1" kern="100">
                          <a:effectLst/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𝑑</m:t>
                      </m:r>
                      <m:sSubSup>
                        <m:sSubSupPr>
                          <m:ctrlPr>
                            <a:rPr lang="zh-CN" altLang="zh-CN" sz="24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i="1" kern="10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sz="2400" i="1" kern="10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12</m:t>
                          </m:r>
                        </m:sub>
                        <m:sup>
                          <m:r>
                            <a:rPr lang="en-US" altLang="zh-CN" sz="2400" i="1" kern="10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CN" sz="2400" i="1" kern="100">
                          <a:effectLst/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𝑑</m:t>
                      </m:r>
                      <m:sSubSup>
                        <m:sSubSupPr>
                          <m:ctrlPr>
                            <a:rPr lang="zh-CN" altLang="zh-CN" sz="24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i="1" kern="10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sz="2400" i="1" kern="10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23</m:t>
                          </m:r>
                        </m:sub>
                        <m:sup>
                          <m:r>
                            <a:rPr lang="en-US" altLang="zh-CN" sz="2400" i="1" kern="10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zh-CN" altLang="zh-CN" sz="2400" i="1" kern="100" dirty="0">
                  <a:effectLst/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altLang="zh-CN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altLang="zh-CN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内容占位符 2">
                <a:extLst>
                  <a:ext uri="{FF2B5EF4-FFF2-40B4-BE49-F238E27FC236}">
                    <a16:creationId xmlns:a16="http://schemas.microsoft.com/office/drawing/2014/main" id="{A2C5FED1-5FE3-0C05-6491-36AE91EC0F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092" y="1165331"/>
                <a:ext cx="10515600" cy="4934771"/>
              </a:xfrm>
              <a:prstGeom prst="rect">
                <a:avLst/>
              </a:prstGeom>
              <a:blipFill>
                <a:blip r:embed="rId3"/>
                <a:stretch>
                  <a:fillRect l="-1206" t="-20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8C32BC4C-133F-025E-6815-0ED7C1DAEA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3928" y="2120412"/>
            <a:ext cx="4308764" cy="261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9353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ABB4FCD-BD8D-6AE2-9DD4-B2683E163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smtClean="0"/>
              <a:pPr/>
              <a:t>13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5208134D-108B-7772-9318-CCCAE906B937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altLang="zh-CN" dirty="0">
                    <a:cs typeface="Times New Roman" panose="02020603050405020304" pitchFamily="18" charset="0"/>
                    <a:sym typeface="+mn-lt"/>
                  </a:rPr>
                  <a:t>2</a:t>
                </a:r>
                <a:r>
                  <a:rPr lang="zh-CN" altLang="en-US" dirty="0">
                    <a:cs typeface="Times New Roman" panose="02020603050405020304" pitchFamily="18" charset="0"/>
                    <a:sym typeface="+mn-lt"/>
                  </a:rPr>
                  <a:t>、</a:t>
                </a:r>
                <a:r>
                  <a:rPr lang="en-US" altLang="zh-CN" dirty="0">
                    <a:cs typeface="Times New Roman" panose="02020603050405020304" pitchFamily="18" charset="0"/>
                    <a:sym typeface="+mn-lt"/>
                  </a:rPr>
                  <a:t>Decay properties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  <m:sup>
                        <m: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p>
                    </m:sSubSup>
                    <m:d>
                      <m:dPr>
                        <m:ctrlP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dPr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𝟐𝟗𝟎𝟎</m:t>
                        </m:r>
                      </m:e>
                    </m:d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5208134D-108B-7772-9318-CCCAE906B9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2219" t="-28571" b="-285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446AF81A-5D54-1CB1-247E-130CC3C48F8B}"/>
                  </a:ext>
                </a:extLst>
              </p:cNvPr>
              <p:cNvSpPr txBox="1"/>
              <p:nvPr/>
            </p:nvSpPr>
            <p:spPr>
              <a:xfrm>
                <a:off x="6096000" y="1482854"/>
                <a:ext cx="5913647" cy="700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zh-CN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zh-CN" altLang="zh-CN" sz="2000" i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Φ</m:t>
                        </m:r>
                      </m:e>
                    </m:acc>
                    <m:d>
                      <m:dPr>
                        <m:ctrlPr>
                          <a:rPr lang="zh-CN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zh-CN" altLang="zh-CN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sub>
                          <m:sup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en-US" altLang="zh-CN" sz="2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altLang="zh-CN" sz="20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exp</m:t>
                    </m:r>
                    <m:d>
                      <m:dPr>
                        <m:ctrlPr>
                          <a:rPr lang="zh-CN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zh-CN" altLang="zh-CN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sub>
                          <m:sup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m:rPr>
                            <m:lit/>
                          </m:rPr>
                          <a:rPr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/</m:t>
                        </m:r>
                        <m:sSubSup>
                          <m:sSubSupPr>
                            <m:ctrlPr>
                              <a:rPr lang="zh-CN" altLang="zh-CN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zh-CN" altLang="zh-CN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𝛬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𝑇</m:t>
                            </m:r>
                          </m:sub>
                          <m:sup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altLang="zh-CN" sz="2000" i="1" dirty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ℱ</m:t>
                        </m:r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zh-CN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zh-CN" altLang="zh-CN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𝑞</m:t>
                            </m:r>
                          </m:sub>
                        </m:sSub>
                        <m:r>
                          <a:rPr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zh-CN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𝛬</m:t>
                        </m:r>
                      </m:e>
                    </m:d>
                    <m:r>
                      <a:rPr lang="en-US" altLang="zh-CN" sz="2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zh-CN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0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sSubSup>
                                  <m:sSubSupPr>
                                    <m:ctrlPr>
                                      <a:rPr lang="zh-CN" altLang="zh-CN" sz="2000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𝑞</m:t>
                                    </m:r>
                                  </m:sub>
                                  <m:sup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zh-CN" altLang="zh-CN" sz="2000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zh-CN" sz="2000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𝛬</m:t>
                                    </m:r>
                                  </m:e>
                                  <m:sup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sSup>
                                  <m:sSupPr>
                                    <m:ctrlPr>
                                      <a:rPr lang="zh-CN" altLang="zh-CN" sz="2000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𝑞</m:t>
                                    </m:r>
                                  </m:e>
                                  <m:sup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zh-CN" altLang="zh-CN" sz="2000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zh-CN" sz="2000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𝛬</m:t>
                                    </m:r>
                                  </m:e>
                                  <m:sup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sz="2000" i="1" kern="100" dirty="0">
                    <a:effectLst/>
                    <a:latin typeface="等线" panose="02010600030101010101" pitchFamily="2" charset="-122"/>
                    <a:ea typeface="等线" panose="02010600030101010101" pitchFamily="2" charset="-122"/>
                    <a:cs typeface="Times New Roman" panose="02020603050405020304" pitchFamily="18" charset="0"/>
                  </a:rPr>
                  <a:t> </a:t>
                </a:r>
                <a:endParaRPr lang="zh-CN" altLang="zh-CN" sz="2000" i="1" kern="100" dirty="0">
                  <a:effectLst/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446AF81A-5D54-1CB1-247E-130CC3C48F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1482854"/>
                <a:ext cx="5913647" cy="70076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A4702E01-A0E2-10D1-79CC-E61EAA7168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923"/>
          <a:stretch/>
        </p:blipFill>
        <p:spPr>
          <a:xfrm>
            <a:off x="89884" y="1364619"/>
            <a:ext cx="5913647" cy="444068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03F167B-E476-2751-3A50-E4C74C3007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5912" y="2404558"/>
            <a:ext cx="5468096" cy="2917861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E1A7C5D5-CDD8-A998-E906-1CD1DE092F33}"/>
              </a:ext>
            </a:extLst>
          </p:cNvPr>
          <p:cNvSpPr txBox="1"/>
          <p:nvPr/>
        </p:nvSpPr>
        <p:spPr>
          <a:xfrm>
            <a:off x="654248" y="5860603"/>
            <a:ext cx="113553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0D46B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Zi-Li Yue, Cheng-Jian Xiao and Dian-Yong Chen, </a:t>
            </a:r>
            <a:r>
              <a:rPr lang="en-US" altLang="zh-CN" sz="2000" dirty="0" err="1">
                <a:solidFill>
                  <a:srgbClr val="0D46B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Phys.Rev.D</a:t>
            </a:r>
            <a:r>
              <a:rPr lang="en-US" altLang="zh-CN" sz="2000" dirty="0">
                <a:solidFill>
                  <a:srgbClr val="0D46B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 107 (2023) 3, 034018</a:t>
            </a:r>
            <a:endParaRPr lang="zh-CN" altLang="en-US" sz="2000" dirty="0">
              <a:solidFill>
                <a:srgbClr val="0D46B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9381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ABB4FCD-BD8D-6AE2-9DD4-B2683E163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5208134D-108B-7772-9318-CCCAE906B937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US" altLang="zh-CN" dirty="0">
                    <a:cs typeface="Times New Roman" panose="02020603050405020304" pitchFamily="18" charset="0"/>
                    <a:sym typeface="+mn-lt"/>
                  </a:rPr>
                  <a:t>3</a:t>
                </a:r>
                <a:r>
                  <a:rPr lang="zh-CN" altLang="en-US" dirty="0">
                    <a:cs typeface="Times New Roman" panose="02020603050405020304" pitchFamily="18" charset="0"/>
                    <a:sym typeface="+mn-lt"/>
                  </a:rPr>
                  <a:t>、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bSup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𝟐𝟗𝟎𝟎</m:t>
                        </m:r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→</m:t>
                    </m:r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𝒔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𝟏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bSup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𝟐𝟒𝟔𝟎</m:t>
                        </m:r>
                      </m:e>
                    </m:d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𝝅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/</m:t>
                    </m:r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𝜸</m:t>
                    </m:r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5208134D-108B-7772-9318-CCCAE906B9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2219" t="-20408" b="-387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7E15EA5A-9409-B0C1-726E-4404BC636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67" y="2154790"/>
            <a:ext cx="5833530" cy="4517246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E6A890A-69BE-57BE-B6BA-794FDA5B9458}"/>
              </a:ext>
            </a:extLst>
          </p:cNvPr>
          <p:cNvSpPr txBox="1"/>
          <p:nvPr/>
        </p:nvSpPr>
        <p:spPr>
          <a:xfrm>
            <a:off x="414068" y="1345720"/>
            <a:ext cx="4357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kumimoji="1"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States near DK thresholds </a:t>
            </a:r>
            <a:endParaRPr kumimoji="1"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B094BFE2-5022-5285-DEA9-BACC15147A0F}"/>
                  </a:ext>
                </a:extLst>
              </p:cNvPr>
              <p:cNvSpPr txBox="1"/>
              <p:nvPr/>
            </p:nvSpPr>
            <p:spPr>
              <a:xfrm>
                <a:off x="6184900" y="2154790"/>
                <a:ext cx="5746733" cy="39962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ü"/>
                </a:pPr>
                <a:r>
                  <a:rPr kumimoji="1"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Some remarks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kumimoji="1" lang="en-US" altLang="zh-CN" sz="2800" i="1" dirty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kumimoji="1" lang="en-US" altLang="zh-CN" sz="28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kumimoji="1" lang="en-US" altLang="zh-CN" sz="2800" i="1" dirty="0">
                        <a:latin typeface="Cambria Math" panose="02040503050406030204" pitchFamily="18" charset="0"/>
                      </a:rPr>
                      <m:t>(2460)</m:t>
                    </m:r>
                  </m:oMath>
                </a14:m>
                <a:endParaRPr kumimoji="1"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00100" lvl="1" indent="-342900">
                  <a:lnSpc>
                    <a:spcPct val="150000"/>
                  </a:lnSpc>
                  <a:buFont typeface="Wingdings" pitchFamily="2" charset="2"/>
                  <a:buChar char="u"/>
                </a:pPr>
                <a:r>
                  <a:rPr kumimoji="1"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Far below the CQM expectation </a:t>
                </a:r>
              </a:p>
              <a:p>
                <a:pPr marL="800100" lvl="1" indent="-342900">
                  <a:lnSpc>
                    <a:spcPct val="150000"/>
                  </a:lnSpc>
                  <a:buFont typeface="Wingdings" pitchFamily="2" charset="2"/>
                  <a:buChar char="u"/>
                </a:pPr>
                <a:r>
                  <a:rPr kumimoji="1"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Close to the threshold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CN" sz="240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kumimoji="1" lang="en-US" altLang="zh-CN" sz="2400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endParaRPr kumimoji="1"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00100" lvl="1" indent="-342900">
                  <a:lnSpc>
                    <a:spcPct val="150000"/>
                  </a:lnSpc>
                  <a:buFont typeface="Wingdings" pitchFamily="2" charset="2"/>
                  <a:buChar char="u"/>
                </a:pPr>
                <a:r>
                  <a:rPr kumimoji="1"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Candidate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CN" sz="240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kumimoji="1" lang="en-US" altLang="zh-CN" sz="2400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kumimoji="1"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molecule</a:t>
                </a:r>
              </a:p>
              <a:p>
                <a:pPr marL="800100" lvl="1" indent="-342900">
                  <a:lnSpc>
                    <a:spcPct val="150000"/>
                  </a:lnSpc>
                  <a:buFont typeface="Wingdings" pitchFamily="2" charset="2"/>
                  <a:buChar char="u"/>
                </a:pPr>
                <a:r>
                  <a:rPr kumimoji="1"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 other structure in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400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240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kumimoji="1" lang="en-US" altLang="zh-CN" sz="2400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kumimoji="1" lang="en-US" altLang="zh-CN" sz="240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kumimoji="1" lang="en-US" altLang="zh-CN" sz="2400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kumimoji="1" lang="en-US" altLang="zh-CN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24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kumimoji="1"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invariant spectrum </a:t>
                </a:r>
              </a:p>
              <a:p>
                <a:pPr marL="800100" lvl="1" indent="-342900">
                  <a:lnSpc>
                    <a:spcPct val="150000"/>
                  </a:lnSpc>
                  <a:buFont typeface="Wingdings" pitchFamily="2" charset="2"/>
                  <a:buChar char="u"/>
                </a:pPr>
                <a:r>
                  <a:rPr kumimoji="1"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 wave </a:t>
                </a:r>
                <a14:m>
                  <m:oMath xmlns:m="http://schemas.openxmlformats.org/officeDocument/2006/math">
                    <m:r>
                      <a:rPr kumimoji="1" lang="en-US" altLang="zh-CN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kumimoji="1" lang="en-US" altLang="zh-CN" sz="24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1" lang="en-US" altLang="zh-CN" sz="24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</m:acc>
                  </m:oMath>
                </a14:m>
                <a:r>
                  <a:rPr kumimoji="1"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or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CN" sz="240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kumimoji="1" lang="en-US" altLang="zh-CN" sz="2400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kumimoji="1"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molecule</a:t>
                </a: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B094BFE2-5022-5285-DEA9-BACC15147A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4900" y="2154790"/>
                <a:ext cx="5746733" cy="3996287"/>
              </a:xfrm>
              <a:prstGeom prst="rect">
                <a:avLst/>
              </a:prstGeom>
              <a:blipFill>
                <a:blip r:embed="rId4"/>
                <a:stretch>
                  <a:fillRect l="-1545" r="-2428" b="-25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7579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ABB4FCD-BD8D-6AE2-9DD4-B2683E163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b="1" smtClean="0"/>
              <a:pPr/>
              <a:t>15</a:t>
            </a:fld>
            <a:endParaRPr lang="zh-CN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占位符 4">
                <a:extLst>
                  <a:ext uri="{FF2B5EF4-FFF2-40B4-BE49-F238E27FC236}">
                    <a16:creationId xmlns:a16="http://schemas.microsoft.com/office/drawing/2014/main" id="{9D4B2685-1C01-55B0-C1F4-1A9985CE6FD5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altLang="zh-CN" dirty="0">
                    <a:cs typeface="Times New Roman" panose="02020603050405020304" pitchFamily="18" charset="0"/>
                    <a:sym typeface="+mn-lt"/>
                  </a:rPr>
                  <a:t>3</a:t>
                </a:r>
                <a:r>
                  <a:rPr lang="zh-CN" altLang="en-US" dirty="0">
                    <a:cs typeface="Times New Roman" panose="02020603050405020304" pitchFamily="18" charset="0"/>
                    <a:sym typeface="+mn-lt"/>
                  </a:rPr>
                  <a:t>、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  <m:sup>
                        <m:r>
                          <a:rPr lang="en-US" altLang="zh-CN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bSup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d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𝟐𝟗𝟎𝟎</m:t>
                        </m:r>
                      </m:e>
                    </m:d>
                    <m:r>
                      <a:rPr lang="en-US" altLang="zh-CN" b="1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→</m:t>
                    </m:r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b>
                        <m:r>
                          <a:rPr lang="en-US" altLang="zh-CN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𝒔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𝟏</m:t>
                        </m:r>
                      </m:sub>
                      <m:sup>
                        <m:r>
                          <a:rPr lang="en-US" altLang="zh-CN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bSup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d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𝟐𝟒𝟔𝟎</m:t>
                        </m:r>
                      </m:e>
                    </m:d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𝝅</m:t>
                        </m:r>
                      </m:e>
                      <m:sup>
                        <m:r>
                          <a:rPr lang="en-US" altLang="zh-CN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p>
                    </m:sSup>
                    <m:r>
                      <a:rPr lang="en-US" altLang="zh-CN" b="1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/</m:t>
                    </m:r>
                    <m:r>
                      <a:rPr lang="en-US" altLang="zh-CN" b="1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𝜸</m:t>
                    </m:r>
                  </m:oMath>
                </a14:m>
                <a:endParaRPr kumimoji="1" lang="zh-CN" altLang="en-US" dirty="0"/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5" name="文本占位符 4">
                <a:extLst>
                  <a:ext uri="{FF2B5EF4-FFF2-40B4-BE49-F238E27FC236}">
                    <a16:creationId xmlns:a16="http://schemas.microsoft.com/office/drawing/2014/main" id="{9D4B2685-1C01-55B0-C1F4-1A9985CE6FD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2219" t="-30612" b="-265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AA909B53-B7A3-5A85-4F81-749533582F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96" t="55965" r="16" b="-7168"/>
          <a:stretch/>
        </p:blipFill>
        <p:spPr>
          <a:xfrm>
            <a:off x="462000" y="4520440"/>
            <a:ext cx="11664000" cy="8374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083881C9-9E97-C2A0-F377-968F9B0C9184}"/>
                  </a:ext>
                </a:extLst>
              </p:cNvPr>
              <p:cNvSpPr txBox="1"/>
              <p:nvPr/>
            </p:nvSpPr>
            <p:spPr>
              <a:xfrm>
                <a:off x="260367" y="1055470"/>
                <a:ext cx="8498352" cy="5305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buFont typeface="Wingdings" pitchFamily="2" charset="2"/>
                  <a:buChar char="ü"/>
                </a:pPr>
                <a:r>
                  <a:rPr kumimoji="1"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Molecular</a:t>
                </a:r>
                <a:r>
                  <a:rPr kumimoji="1" lang="zh-CN" alt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structure</a:t>
                </a:r>
                <a:r>
                  <a:rPr kumimoji="1" lang="zh-CN" alt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</a:t>
                </a:r>
                <a:r>
                  <a:rPr kumimoji="1" lang="zh-CN" alt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sz="28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sz="28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sz="28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sz="28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sz="28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  <m:sup>
                        <m:r>
                          <a:rPr lang="en-US" altLang="zh-CN" sz="28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bSup>
                    <m:d>
                      <m:dPr>
                        <m:ctrlPr>
                          <a:rPr lang="en-US" altLang="zh-CN" sz="28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dPr>
                      <m:e>
                        <m:r>
                          <a:rPr lang="en-US" altLang="zh-CN" sz="28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𝟐𝟗𝟎𝟎</m:t>
                        </m:r>
                      </m:e>
                    </m:d>
                  </m:oMath>
                </a14:m>
                <a:r>
                  <a:rPr kumimoji="1" lang="zh-CN" alt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sz="28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b>
                        <m:r>
                          <a:rPr lang="en-US" altLang="zh-CN" sz="28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𝒔</m:t>
                        </m:r>
                        <m:r>
                          <a:rPr lang="en-US" altLang="zh-CN" sz="28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𝟏</m:t>
                        </m:r>
                      </m:sub>
                      <m:sup>
                        <m:r>
                          <a:rPr lang="en-US" altLang="zh-CN" sz="28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bSup>
                    <m:d>
                      <m:dPr>
                        <m:ctrlPr>
                          <a:rPr lang="en-US" altLang="zh-CN" sz="28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dPr>
                      <m:e>
                        <m:r>
                          <a:rPr lang="en-US" altLang="zh-CN" sz="28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𝟐𝟒𝟔𝟎</m:t>
                        </m:r>
                      </m:e>
                    </m:d>
                  </m:oMath>
                </a14:m>
                <a:endParaRPr kumimoji="1" lang="zh-CN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083881C9-9E97-C2A0-F377-968F9B0C91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367" y="1055470"/>
                <a:ext cx="8498352" cy="530530"/>
              </a:xfrm>
              <a:prstGeom prst="rect">
                <a:avLst/>
              </a:prstGeom>
              <a:blipFill>
                <a:blip r:embed="rId4"/>
                <a:stretch>
                  <a:fillRect l="-1194" t="-14286" b="-309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0">
            <a:extLst>
              <a:ext uri="{FF2B5EF4-FFF2-40B4-BE49-F238E27FC236}">
                <a16:creationId xmlns:a16="http://schemas.microsoft.com/office/drawing/2014/main" id="{77DED246-1A94-0768-1244-6AD7079035D9}"/>
              </a:ext>
            </a:extLst>
          </p:cNvPr>
          <p:cNvSpPr txBox="1"/>
          <p:nvPr/>
        </p:nvSpPr>
        <p:spPr>
          <a:xfrm>
            <a:off x="260367" y="3812709"/>
            <a:ext cx="54809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kumimoji="1"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Relevant effective </a:t>
            </a:r>
            <a:r>
              <a:rPr kumimoji="1"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Lagrangians</a:t>
            </a:r>
            <a:r>
              <a:rPr kumimoji="1"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1"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E807E5F-6650-08F5-92F9-89EBE34E84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5" t="1689" r="6428" b="47787"/>
          <a:stretch/>
        </p:blipFill>
        <p:spPr>
          <a:xfrm>
            <a:off x="410241" y="5178365"/>
            <a:ext cx="11268000" cy="8546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AF2EF042-A21B-58D8-3346-AD08F790B733}"/>
                  </a:ext>
                </a:extLst>
              </p:cNvPr>
              <p:cNvSpPr txBox="1"/>
              <p:nvPr/>
            </p:nvSpPr>
            <p:spPr>
              <a:xfrm>
                <a:off x="1903912" y="1754659"/>
                <a:ext cx="6098874" cy="16182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b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|</m:t>
                          </m:r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𝑻</m:t>
                          </m:r>
                        </m:e>
                        <m:sub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𝒄</m:t>
                          </m:r>
                          <m:acc>
                            <m:accPr>
                              <m:chr m:val="̅"/>
                              <m:ctrlPr>
                                <a:rPr lang="en-US" altLang="zh-CN" sz="24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+mn-lt"/>
                                </a:rPr>
                              </m:ctrlPr>
                            </m:accPr>
                            <m:e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+mn-lt"/>
                                </a:rPr>
                                <m:t>𝒔</m:t>
                              </m:r>
                            </m:e>
                          </m:acc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𝟎</m:t>
                          </m:r>
                        </m:sub>
                        <m:sup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+</m:t>
                          </m:r>
                        </m:sup>
                      </m:sSubSup>
                      <m:d>
                        <m:d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d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𝟐𝟗𝟎𝟎</m:t>
                          </m:r>
                        </m:e>
                      </m:d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+mn-lt"/>
                        </a:rPr>
                        <m:t>⟩=</m:t>
                      </m:r>
                      <m:f>
                        <m:f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fPr>
                        <m:num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𝟏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sz="24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+mn-lt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+mn-lt"/>
                                </a:rPr>
                                <m:t>𝟐</m:t>
                              </m:r>
                            </m:e>
                          </m:rad>
                        </m:den>
                      </m:f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+mn-lt"/>
                        </a:rPr>
                        <m:t>|</m:t>
                      </m:r>
                      <m:sSup>
                        <m:s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𝑫</m:t>
                          </m:r>
                        </m:e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∗+</m:t>
                          </m:r>
                        </m:sup>
                      </m:sSup>
                      <m:sSup>
                        <m:s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∗</m:t>
                          </m:r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𝟎</m:t>
                          </m:r>
                        </m:sup>
                      </m:sSup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+mn-lt"/>
                        </a:rPr>
                        <m:t>⟩+|</m:t>
                      </m:r>
                      <m:sSup>
                        <m:s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𝑫</m:t>
                          </m:r>
                        </m:e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∗</m:t>
                          </m:r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𝟎</m:t>
                          </m:r>
                        </m:sup>
                      </m:sSup>
                      <m:sSup>
                        <m:s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∗+</m:t>
                          </m:r>
                        </m:sup>
                      </m:sSup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+mn-lt"/>
                        </a:rPr>
                        <m:t>⟩</m:t>
                      </m:r>
                    </m:oMath>
                  </m:oMathPara>
                </a14:m>
                <a:endParaRPr lang="en-US" altLang="zh-CN" sz="2400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b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|</m:t>
                          </m:r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𝑫</m:t>
                          </m:r>
                        </m:e>
                        <m:sub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𝒔</m:t>
                          </m:r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𝟏</m:t>
                          </m:r>
                        </m:sub>
                        <m:sup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+</m:t>
                          </m:r>
                        </m:sup>
                      </m:sSubSup>
                      <m:d>
                        <m:d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d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𝟐</m:t>
                          </m:r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𝟒𝟔𝟎</m:t>
                          </m:r>
                        </m:e>
                      </m:d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+mn-lt"/>
                        </a:rPr>
                        <m:t>⟩=</m:t>
                      </m:r>
                      <m:f>
                        <m:f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fPr>
                        <m:num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𝟏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sz="24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+mn-lt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+mn-lt"/>
                                </a:rPr>
                                <m:t>𝟐</m:t>
                              </m:r>
                            </m:e>
                          </m:rad>
                        </m:den>
                      </m:f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+mn-lt"/>
                        </a:rPr>
                        <m:t>|</m:t>
                      </m:r>
                      <m:sSup>
                        <m:s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𝑫</m:t>
                          </m:r>
                        </m:e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∗+</m:t>
                          </m:r>
                        </m:sup>
                      </m:sSup>
                      <m:sSup>
                        <m:s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𝟎</m:t>
                          </m:r>
                        </m:sup>
                      </m:sSup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+mn-lt"/>
                        </a:rPr>
                        <m:t>⟩−</m:t>
                      </m:r>
                      <m:sSup>
                        <m:s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|</m:t>
                          </m:r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𝑫</m:t>
                          </m:r>
                        </m:e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∗</m:t>
                          </m:r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𝟎</m:t>
                          </m:r>
                        </m:sup>
                      </m:sSup>
                      <m:sSup>
                        <m:s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+</m:t>
                          </m:r>
                        </m:sup>
                      </m:sSup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+mn-lt"/>
                        </a:rPr>
                        <m:t>⟩</m:t>
                      </m:r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AF2EF042-A21B-58D8-3346-AD08F790B7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3912" y="1754659"/>
                <a:ext cx="6098874" cy="1618264"/>
              </a:xfrm>
              <a:prstGeom prst="rect">
                <a:avLst/>
              </a:prstGeom>
              <a:blipFill>
                <a:blip r:embed="rId5"/>
                <a:stretch>
                  <a:fillRect b="-7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84042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ABB4FCD-BD8D-6AE2-9DD4-B2683E163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占位符 4">
                <a:extLst>
                  <a:ext uri="{FF2B5EF4-FFF2-40B4-BE49-F238E27FC236}">
                    <a16:creationId xmlns:a16="http://schemas.microsoft.com/office/drawing/2014/main" id="{9D4B2685-1C01-55B0-C1F4-1A9985CE6FD5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altLang="zh-CN" dirty="0">
                    <a:cs typeface="Times New Roman" panose="02020603050405020304" pitchFamily="18" charset="0"/>
                    <a:sym typeface="+mn-lt"/>
                  </a:rPr>
                  <a:t>3</a:t>
                </a:r>
                <a:r>
                  <a:rPr lang="zh-CN" altLang="en-US" dirty="0">
                    <a:cs typeface="Times New Roman" panose="02020603050405020304" pitchFamily="18" charset="0"/>
                    <a:sym typeface="+mn-lt"/>
                  </a:rPr>
                  <a:t>、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bSup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𝟐𝟗𝟎𝟎</m:t>
                        </m:r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→</m:t>
                    </m:r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𝒔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𝟏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bSup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𝟐𝟒𝟔𝟎</m:t>
                        </m:r>
                      </m:e>
                    </m:d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𝝅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/</m:t>
                    </m:r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𝜸</m:t>
                    </m:r>
                  </m:oMath>
                </a14:m>
                <a:endParaRPr kumimoji="1" lang="zh-CN" altLang="en-US" dirty="0"/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5" name="文本占位符 4">
                <a:extLst>
                  <a:ext uri="{FF2B5EF4-FFF2-40B4-BE49-F238E27FC236}">
                    <a16:creationId xmlns:a16="http://schemas.microsoft.com/office/drawing/2014/main" id="{9D4B2685-1C01-55B0-C1F4-1A9985CE6FD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2219" t="-30612" b="-265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24027124-0A86-87F4-11DC-05B6F1471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675" y="1911401"/>
            <a:ext cx="5251255" cy="239179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D59BC182-CF1F-46BD-F26B-3CCEF74D7553}"/>
              </a:ext>
            </a:extLst>
          </p:cNvPr>
          <p:cNvSpPr txBox="1"/>
          <p:nvPr/>
        </p:nvSpPr>
        <p:spPr>
          <a:xfrm>
            <a:off x="260367" y="1353675"/>
            <a:ext cx="60988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kumimoji="1"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Relevant coupling constants </a:t>
            </a:r>
            <a:endParaRPr lang="zh-CN" altLang="en-US" sz="2800" b="1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486AD98-4E2C-78B6-3F45-A143F9D2C1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89" b="19082"/>
          <a:stretch/>
        </p:blipFill>
        <p:spPr>
          <a:xfrm>
            <a:off x="800003" y="5244734"/>
            <a:ext cx="5251255" cy="7664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F2489F6D-6793-7F55-B724-086D667CB192}"/>
                  </a:ext>
                </a:extLst>
              </p:cNvPr>
              <p:cNvSpPr txBox="1"/>
              <p:nvPr/>
            </p:nvSpPr>
            <p:spPr>
              <a:xfrm>
                <a:off x="408675" y="4537602"/>
                <a:ext cx="221701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𝒔</m:t>
                        </m:r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d>
                      <m:dPr>
                        <m:ctrlP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𝟐𝟒𝟔𝟎</m:t>
                        </m:r>
                      </m:e>
                    </m:d>
                  </m:oMath>
                </a14:m>
                <a:endParaRPr kumimoji="1" lang="zh-CN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F2489F6D-6793-7F55-B724-086D667CB1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675" y="4537602"/>
                <a:ext cx="2217017" cy="461665"/>
              </a:xfrm>
              <a:prstGeom prst="rect">
                <a:avLst/>
              </a:prstGeom>
              <a:blipFill>
                <a:blip r:embed="rId5"/>
                <a:stretch>
                  <a:fillRect l="-4571" t="-10811" b="-297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图片 12">
            <a:extLst>
              <a:ext uri="{FF2B5EF4-FFF2-40B4-BE49-F238E27FC236}">
                <a16:creationId xmlns:a16="http://schemas.microsoft.com/office/drawing/2014/main" id="{403F6BC1-08C5-886F-51B4-13CB802AD0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633" y="6045731"/>
            <a:ext cx="3672515" cy="631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E773D2F-8E9B-AAE7-3BDF-92FD32DE3B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2072" y="1353675"/>
            <a:ext cx="5113588" cy="457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2606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ABB4FCD-BD8D-6AE2-9DD4-B2683E163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smtClean="0"/>
              <a:pPr/>
              <a:t>17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占位符 4">
                <a:extLst>
                  <a:ext uri="{FF2B5EF4-FFF2-40B4-BE49-F238E27FC236}">
                    <a16:creationId xmlns:a16="http://schemas.microsoft.com/office/drawing/2014/main" id="{9D4B2685-1C01-55B0-C1F4-1A9985CE6FD5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altLang="zh-CN" dirty="0">
                    <a:cs typeface="Times New Roman" panose="02020603050405020304" pitchFamily="18" charset="0"/>
                    <a:sym typeface="+mn-lt"/>
                  </a:rPr>
                  <a:t>3</a:t>
                </a:r>
                <a:r>
                  <a:rPr lang="zh-CN" altLang="en-US" dirty="0">
                    <a:cs typeface="Times New Roman" panose="02020603050405020304" pitchFamily="18" charset="0"/>
                    <a:sym typeface="+mn-lt"/>
                  </a:rPr>
                  <a:t>、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bSup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𝟐𝟗𝟎𝟎</m:t>
                        </m:r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→</m:t>
                    </m:r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𝒔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𝟏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bSup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𝟐𝟒𝟔𝟎</m:t>
                        </m:r>
                      </m:e>
                    </m:d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𝝅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/</m:t>
                    </m:r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𝜸</m:t>
                    </m:r>
                  </m:oMath>
                </a14:m>
                <a:endParaRPr kumimoji="1" lang="zh-CN" altLang="en-US" dirty="0"/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5" name="文本占位符 4">
                <a:extLst>
                  <a:ext uri="{FF2B5EF4-FFF2-40B4-BE49-F238E27FC236}">
                    <a16:creationId xmlns:a16="http://schemas.microsoft.com/office/drawing/2014/main" id="{9D4B2685-1C01-55B0-C1F4-1A9985CE6FD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2219" t="-30612" b="-265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6">
            <a:extLst>
              <a:ext uri="{FF2B5EF4-FFF2-40B4-BE49-F238E27FC236}">
                <a16:creationId xmlns:a16="http://schemas.microsoft.com/office/drawing/2014/main" id="{0851AC06-CD6A-6E03-FBC4-464EE956CAFA}"/>
              </a:ext>
            </a:extLst>
          </p:cNvPr>
          <p:cNvSpPr txBox="1"/>
          <p:nvPr/>
        </p:nvSpPr>
        <p:spPr>
          <a:xfrm>
            <a:off x="177239" y="1073032"/>
            <a:ext cx="835023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kumimoji="1"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Charmed-strange meson frame  </a:t>
            </a:r>
          </a:p>
          <a:p>
            <a:r>
              <a:rPr kumimoji="1"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kumimoji="1"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1"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heavy quark limit and </a:t>
            </a:r>
            <a:r>
              <a:rPr kumimoji="1"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chiral symmetry</a:t>
            </a:r>
            <a:endParaRPr lang="zh-CN" altLang="en-US" sz="2800" b="1" dirty="0">
              <a:solidFill>
                <a:srgbClr val="C00000"/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66BBFCDF-2677-8854-34DD-C820EC656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67" y="3352800"/>
            <a:ext cx="5454174" cy="268144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3C6BE9F-6119-BE20-7718-8231A7D016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7300" y="3480111"/>
            <a:ext cx="5226050" cy="25287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AC00F841-8A46-8219-2A0D-A5C9C9023C68}"/>
                  </a:ext>
                </a:extLst>
              </p:cNvPr>
              <p:cNvSpPr txBox="1"/>
              <p:nvPr/>
            </p:nvSpPr>
            <p:spPr>
              <a:xfrm>
                <a:off x="63500" y="3084048"/>
                <a:ext cx="5594334" cy="4134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b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𝑻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𝒄</m:t>
                          </m:r>
                          <m:acc>
                            <m:accPr>
                              <m:chr m:val="̅"/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+mn-lt"/>
                                </a:rPr>
                              </m:ctrlPr>
                            </m:acc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+mn-lt"/>
                                </a:rPr>
                                <m:t>𝒔</m:t>
                              </m:r>
                            </m:e>
                          </m:acc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𝟎</m:t>
                          </m:r>
                        </m:sub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+</m:t>
                          </m:r>
                        </m:sup>
                      </m:sSubSup>
                      <m:d>
                        <m:dPr>
                          <m:ctrlP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d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𝟐𝟗𝟎𝟎</m:t>
                          </m:r>
                        </m:e>
                      </m:d>
                      <m:r>
                        <a:rPr lang="en-US" altLang="zh-CN" sz="2000" i="1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+mn-lt"/>
                        </a:rPr>
                        <m:t>→</m:t>
                      </m:r>
                      <m:sSubSup>
                        <m:sSub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b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𝑫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𝒔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𝟏</m:t>
                          </m:r>
                        </m:sub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+</m:t>
                          </m:r>
                        </m:sup>
                      </m:sSubSup>
                      <m:d>
                        <m:dPr>
                          <m:ctrlP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d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𝟐𝟒𝟔𝟎</m:t>
                          </m:r>
                        </m:e>
                      </m:d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𝝅</m:t>
                          </m:r>
                        </m:e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𝟎</m:t>
                          </m:r>
                        </m:sup>
                      </m:sSup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AC00F841-8A46-8219-2A0D-A5C9C9023C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00" y="3084048"/>
                <a:ext cx="5594334" cy="413447"/>
              </a:xfrm>
              <a:prstGeom prst="rect">
                <a:avLst/>
              </a:prstGeom>
              <a:blipFill>
                <a:blip r:embed="rId5"/>
                <a:stretch>
                  <a:fillRect b="-29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4F65169-779C-262F-123C-C63E04C93578}"/>
                  </a:ext>
                </a:extLst>
              </p:cNvPr>
              <p:cNvSpPr txBox="1"/>
              <p:nvPr/>
            </p:nvSpPr>
            <p:spPr>
              <a:xfrm>
                <a:off x="6119503" y="3060519"/>
                <a:ext cx="3735697" cy="4134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b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𝑻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𝒄</m:t>
                          </m:r>
                          <m:acc>
                            <m:accPr>
                              <m:chr m:val="̅"/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+mn-lt"/>
                                </a:rPr>
                              </m:ctrlPr>
                            </m:acc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+mn-lt"/>
                                </a:rPr>
                                <m:t>𝒔</m:t>
                              </m:r>
                            </m:e>
                          </m:acc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𝟎</m:t>
                          </m:r>
                        </m:sub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+</m:t>
                          </m:r>
                        </m:sup>
                      </m:sSubSup>
                      <m:d>
                        <m:dPr>
                          <m:ctrlP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d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𝟐𝟗𝟎𝟎</m:t>
                          </m:r>
                        </m:e>
                      </m:d>
                      <m:r>
                        <a:rPr lang="en-US" altLang="zh-CN" sz="2000" i="1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+mn-lt"/>
                        </a:rPr>
                        <m:t>→</m:t>
                      </m:r>
                      <m:sSubSup>
                        <m:sSub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b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𝑫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𝒔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𝟏</m:t>
                          </m:r>
                        </m:sub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+</m:t>
                          </m:r>
                        </m:sup>
                      </m:sSubSup>
                      <m:d>
                        <m:dPr>
                          <m:ctrlP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d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𝟐𝟒𝟔𝟎</m:t>
                          </m:r>
                        </m:e>
                      </m:d>
                      <m:r>
                        <a:rPr lang="en-US" altLang="zh-CN" sz="2000" i="1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+mn-lt"/>
                        </a:rPr>
                        <m:t>𝜸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4F65169-779C-262F-123C-C63E04C935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9503" y="3060519"/>
                <a:ext cx="3735697" cy="413447"/>
              </a:xfrm>
              <a:prstGeom prst="rect">
                <a:avLst/>
              </a:prstGeom>
              <a:blipFill>
                <a:blip r:embed="rId6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图片 16">
            <a:extLst>
              <a:ext uri="{FF2B5EF4-FFF2-40B4-BE49-F238E27FC236}">
                <a16:creationId xmlns:a16="http://schemas.microsoft.com/office/drawing/2014/main" id="{81DE994F-3B74-CFE0-BD4B-879568CB7A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6410" y="2138586"/>
            <a:ext cx="5513641" cy="70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2368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ABB4FCD-BD8D-6AE2-9DD4-B2683E163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smtClean="0"/>
              <a:pPr/>
              <a:t>18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占位符 4">
                <a:extLst>
                  <a:ext uri="{FF2B5EF4-FFF2-40B4-BE49-F238E27FC236}">
                    <a16:creationId xmlns:a16="http://schemas.microsoft.com/office/drawing/2014/main" id="{9D4B2685-1C01-55B0-C1F4-1A9985CE6FD5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altLang="zh-CN" dirty="0">
                    <a:cs typeface="Times New Roman" panose="02020603050405020304" pitchFamily="18" charset="0"/>
                    <a:sym typeface="+mn-lt"/>
                  </a:rPr>
                  <a:t>3</a:t>
                </a:r>
                <a:r>
                  <a:rPr lang="zh-CN" altLang="en-US" dirty="0">
                    <a:cs typeface="Times New Roman" panose="02020603050405020304" pitchFamily="18" charset="0"/>
                    <a:sym typeface="+mn-lt"/>
                  </a:rPr>
                  <a:t>、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bSup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𝟐𝟗𝟎𝟎</m:t>
                        </m:r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→</m:t>
                    </m:r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𝒔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𝟏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bSup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𝟐𝟒𝟔𝟎</m:t>
                        </m:r>
                      </m:e>
                    </m:d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𝝅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/</m:t>
                    </m:r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𝜸</m:t>
                    </m:r>
                  </m:oMath>
                </a14:m>
                <a:endParaRPr kumimoji="1" lang="zh-CN" altLang="en-US" dirty="0"/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5" name="文本占位符 4">
                <a:extLst>
                  <a:ext uri="{FF2B5EF4-FFF2-40B4-BE49-F238E27FC236}">
                    <a16:creationId xmlns:a16="http://schemas.microsoft.com/office/drawing/2014/main" id="{9D4B2685-1C01-55B0-C1F4-1A9985CE6FD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2219" t="-30612" b="-265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18AD6492-393E-4AAF-C1BB-6BA0FD7EC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" y="1847850"/>
            <a:ext cx="5041900" cy="4508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FC8137B-CD47-726A-FD4A-FEDE8A8378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8500" y="1847850"/>
            <a:ext cx="4775200" cy="41783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DA786FA-B85C-A093-7B84-8243A69C1183}"/>
              </a:ext>
            </a:extLst>
          </p:cNvPr>
          <p:cNvSpPr txBox="1"/>
          <p:nvPr/>
        </p:nvSpPr>
        <p:spPr>
          <a:xfrm>
            <a:off x="88900" y="1058509"/>
            <a:ext cx="77875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kumimoji="1"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Partial Widths depending on model parameter</a:t>
            </a:r>
            <a:endParaRPr kumimoji="1"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9087856-9402-2D2E-C60F-F880E97E9839}"/>
              </a:ext>
            </a:extLst>
          </p:cNvPr>
          <p:cNvSpPr txBox="1"/>
          <p:nvPr/>
        </p:nvSpPr>
        <p:spPr>
          <a:xfrm>
            <a:off x="1901536" y="6375461"/>
            <a:ext cx="88218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" altLang="zh-CN" b="1" u="none" strike="noStrike" dirty="0">
                <a:solidFill>
                  <a:srgbClr val="0D46B7"/>
                </a:solidFill>
                <a:effectLst/>
                <a:latin typeface="-apple-system"/>
              </a:rPr>
              <a:t>Zi-Li Yue, Cheng-Jian Xiao, and Dian-Yong Chen </a:t>
            </a:r>
            <a:r>
              <a:rPr lang="en" altLang="zh-CN" b="1" u="none" strike="noStrike" dirty="0" err="1">
                <a:solidFill>
                  <a:srgbClr val="0D46B7"/>
                </a:solidFill>
                <a:effectLst/>
                <a:latin typeface="-apple-system"/>
              </a:rPr>
              <a:t>Eur.Phys.J.C</a:t>
            </a:r>
            <a:r>
              <a:rPr lang="en" altLang="zh-CN" b="1" u="none" strike="noStrike" dirty="0">
                <a:solidFill>
                  <a:srgbClr val="0D46B7"/>
                </a:solidFill>
                <a:effectLst/>
                <a:latin typeface="-apple-system"/>
              </a:rPr>
              <a:t> 83 (2023),769</a:t>
            </a:r>
          </a:p>
        </p:txBody>
      </p:sp>
    </p:spTree>
    <p:extLst>
      <p:ext uri="{BB962C8B-B14F-4D97-AF65-F5344CB8AC3E}">
        <p14:creationId xmlns:p14="http://schemas.microsoft.com/office/powerpoint/2010/main" val="22617907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ABB4FCD-BD8D-6AE2-9DD4-B2683E163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smtClean="0"/>
              <a:pPr/>
              <a:t>19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占位符 4">
                <a:extLst>
                  <a:ext uri="{FF2B5EF4-FFF2-40B4-BE49-F238E27FC236}">
                    <a16:creationId xmlns:a16="http://schemas.microsoft.com/office/drawing/2014/main" id="{9D4B2685-1C01-55B0-C1F4-1A9985CE6FD5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altLang="zh-CN" dirty="0">
                    <a:cs typeface="Times New Roman" panose="02020603050405020304" pitchFamily="18" charset="0"/>
                    <a:sym typeface="+mn-lt"/>
                  </a:rPr>
                  <a:t>3</a:t>
                </a:r>
                <a:r>
                  <a:rPr lang="zh-CN" altLang="en-US" dirty="0">
                    <a:cs typeface="Times New Roman" panose="02020603050405020304" pitchFamily="18" charset="0"/>
                    <a:sym typeface="+mn-lt"/>
                  </a:rPr>
                  <a:t>、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bSup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𝟐𝟗𝟎𝟎</m:t>
                        </m:r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→</m:t>
                    </m:r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𝒔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𝟏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bSup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𝟐𝟒𝟔𝟎</m:t>
                        </m:r>
                      </m:e>
                    </m:d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𝝅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/</m:t>
                    </m:r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𝜸</m:t>
                    </m:r>
                  </m:oMath>
                </a14:m>
                <a:endParaRPr kumimoji="1" lang="zh-CN" altLang="en-US" dirty="0"/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5" name="文本占位符 4">
                <a:extLst>
                  <a:ext uri="{FF2B5EF4-FFF2-40B4-BE49-F238E27FC236}">
                    <a16:creationId xmlns:a16="http://schemas.microsoft.com/office/drawing/2014/main" id="{9D4B2685-1C01-55B0-C1F4-1A9985CE6FD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2219" t="-30612" b="-265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38062AFB-A422-7BE3-30FD-F85D4DC47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8500" y="1557514"/>
            <a:ext cx="7572206" cy="285780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ABCD113B-C365-21FC-01DE-5461FFC84416}"/>
              </a:ext>
            </a:extLst>
          </p:cNvPr>
          <p:cNvSpPr txBox="1"/>
          <p:nvPr/>
        </p:nvSpPr>
        <p:spPr>
          <a:xfrm>
            <a:off x="273067" y="1076980"/>
            <a:ext cx="49584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kumimoji="1"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Comparison with DK mode</a:t>
            </a:r>
            <a:endParaRPr kumimoji="1"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E44E35E5-7892-2402-F94A-4FF32F339B1F}"/>
                  </a:ext>
                </a:extLst>
              </p:cNvPr>
              <p:cNvSpPr txBox="1"/>
              <p:nvPr/>
            </p:nvSpPr>
            <p:spPr>
              <a:xfrm>
                <a:off x="260367" y="4519779"/>
                <a:ext cx="679282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u"/>
                </a:pPr>
                <a:r>
                  <a:rPr kumimoji="1" lang="en-US" altLang="zh-CN" sz="1600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𝒔</m:t>
                        </m:r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𝟐𝟒𝟔𝟎</m:t>
                    </m:r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as a P wave charmed strange meson</a:t>
                </a:r>
                <a:endParaRPr kumimoji="1" lang="zh-CN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E44E35E5-7892-2402-F94A-4FF32F339B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367" y="4519779"/>
                <a:ext cx="6792822" cy="461665"/>
              </a:xfrm>
              <a:prstGeom prst="rect">
                <a:avLst/>
              </a:prstGeom>
              <a:blipFill>
                <a:blip r:embed="rId4"/>
                <a:stretch>
                  <a:fillRect l="-373" t="-10526" r="-373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2A1C49A6-2F4C-4270-369F-E26161B55633}"/>
                  </a:ext>
                </a:extLst>
              </p:cNvPr>
              <p:cNvSpPr txBox="1"/>
              <p:nvPr/>
            </p:nvSpPr>
            <p:spPr>
              <a:xfrm>
                <a:off x="273067" y="5354410"/>
                <a:ext cx="533902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u"/>
                </a:pPr>
                <a:r>
                  <a:rPr kumimoji="1" lang="en-US" altLang="zh-CN" sz="1600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𝒔</m:t>
                        </m:r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𝟐𝟒𝟔𝟎</m:t>
                    </m:r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as 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𝑲</m:t>
                    </m:r>
                  </m:oMath>
                </a14:m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molecular state</a:t>
                </a:r>
                <a:endParaRPr kumimoji="1" lang="zh-CN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2A1C49A6-2F4C-4270-369F-E26161B556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067" y="5354410"/>
                <a:ext cx="5339026" cy="461665"/>
              </a:xfrm>
              <a:prstGeom prst="rect">
                <a:avLst/>
              </a:prstGeom>
              <a:blipFill>
                <a:blip r:embed="rId5"/>
                <a:stretch>
                  <a:fillRect l="-474" t="-10811" r="-711" b="-297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BE104C2-5D56-34F1-E87D-0E4C408A0CB9}"/>
                  </a:ext>
                </a:extLst>
              </p:cNvPr>
              <p:cNvSpPr txBox="1"/>
              <p:nvPr/>
            </p:nvSpPr>
            <p:spPr>
              <a:xfrm>
                <a:off x="4216400" y="4978400"/>
                <a:ext cx="23948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b="1" i="0" dirty="0" smtClean="0">
                        <a:solidFill>
                          <a:srgbClr val="0D46B7"/>
                        </a:solidFill>
                        <a:latin typeface="Cambria Math" panose="02040503050406030204" pitchFamily="18" charset="0"/>
                      </a:rPr>
                      <m:t>𝚪</m:t>
                    </m:r>
                    <m:r>
                      <a:rPr kumimoji="1" lang="en-US" altLang="zh-CN" b="1" i="1" dirty="0" smtClean="0">
                        <a:solidFill>
                          <a:srgbClr val="0D46B7"/>
                        </a:solidFill>
                        <a:latin typeface="Cambria Math" panose="02040503050406030204" pitchFamily="18" charset="0"/>
                      </a:rPr>
                      <m:t>[</m:t>
                    </m:r>
                    <m:sSub>
                      <m:sSubPr>
                        <m:ctrlPr>
                          <a:rPr kumimoji="1" lang="en-US" altLang="zh-CN" b="1" i="1" dirty="0" smtClean="0">
                            <a:solidFill>
                              <a:srgbClr val="0D46B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 dirty="0" smtClean="0">
                            <a:solidFill>
                              <a:srgbClr val="0D46B7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kumimoji="1" lang="en-US" altLang="zh-CN" b="1" i="1" dirty="0" smtClean="0">
                            <a:solidFill>
                              <a:srgbClr val="0D46B7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  <m:r>
                          <a:rPr kumimoji="1" lang="en-US" altLang="zh-CN" b="1" i="1" dirty="0" smtClean="0">
                            <a:solidFill>
                              <a:srgbClr val="0D46B7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kumimoji="1" lang="en-US" altLang="zh-CN" b="1" i="1" dirty="0" smtClean="0">
                        <a:solidFill>
                          <a:srgbClr val="0D46B7"/>
                        </a:solidFill>
                        <a:latin typeface="Cambria Math" panose="02040503050406030204" pitchFamily="18" charset="0"/>
                      </a:rPr>
                      <m:t>𝝅</m:t>
                    </m:r>
                    <m:r>
                      <a:rPr kumimoji="1" lang="en-US" altLang="zh-CN" b="1" i="1" dirty="0" smtClean="0">
                        <a:solidFill>
                          <a:srgbClr val="0D46B7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kumimoji="1" lang="en-US" altLang="zh-CN" b="1" dirty="0">
                    <a:solidFill>
                      <a:srgbClr val="0D46B7"/>
                    </a:solidFill>
                  </a:rPr>
                  <a:t>/</a:t>
                </a:r>
                <a14:m>
                  <m:oMath xmlns:m="http://schemas.openxmlformats.org/officeDocument/2006/math">
                    <m:r>
                      <a:rPr kumimoji="1" lang="en-US" altLang="zh-CN" b="1" i="1" dirty="0">
                        <a:solidFill>
                          <a:srgbClr val="0D46B7"/>
                        </a:solidFill>
                        <a:latin typeface="Cambria Math" panose="02040503050406030204" pitchFamily="18" charset="0"/>
                      </a:rPr>
                      <m:t>𝚪</m:t>
                    </m:r>
                    <m:d>
                      <m:dPr>
                        <m:begChr m:val="["/>
                        <m:endChr m:val="]"/>
                        <m:ctrlPr>
                          <a:rPr kumimoji="1" lang="en-US" altLang="zh-CN" b="1" i="1" dirty="0" smtClean="0">
                            <a:solidFill>
                              <a:srgbClr val="0D46B7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1" i="1" dirty="0" smtClean="0">
                            <a:solidFill>
                              <a:srgbClr val="0D46B7"/>
                            </a:solidFill>
                            <a:latin typeface="Cambria Math" panose="02040503050406030204" pitchFamily="18" charset="0"/>
                          </a:rPr>
                          <m:t>𝑫𝑲</m:t>
                        </m:r>
                      </m:e>
                    </m:d>
                    <m:r>
                      <a:rPr kumimoji="1" lang="en-US" altLang="zh-CN" b="1" i="1" dirty="0" smtClean="0">
                        <a:solidFill>
                          <a:srgbClr val="0D46B7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kumimoji="1" lang="en-US" altLang="zh-CN" b="1" i="1" dirty="0" smtClean="0">
                        <a:solidFill>
                          <a:srgbClr val="0D46B7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kumimoji="1" lang="en-US" altLang="zh-CN" b="1" i="1" dirty="0" smtClean="0">
                        <a:solidFill>
                          <a:srgbClr val="0D46B7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kumimoji="1" lang="en-US" altLang="zh-CN" b="1" i="1" dirty="0" smtClean="0">
                        <a:solidFill>
                          <a:srgbClr val="0D46B7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endParaRPr kumimoji="1" lang="zh-CN" altLang="en-US" b="1" dirty="0">
                  <a:solidFill>
                    <a:srgbClr val="0D46B7"/>
                  </a:solidFill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BE104C2-5D56-34F1-E87D-0E4C408A0C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6400" y="4978400"/>
                <a:ext cx="2394823" cy="369332"/>
              </a:xfrm>
              <a:prstGeom prst="rect">
                <a:avLst/>
              </a:prstGeom>
              <a:blipFill>
                <a:blip r:embed="rId6"/>
                <a:stretch>
                  <a:fillRect t="-10345" b="-275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FE106582-EAFA-BB6C-6750-F6D3B99060DA}"/>
                  </a:ext>
                </a:extLst>
              </p:cNvPr>
              <p:cNvSpPr txBox="1"/>
              <p:nvPr/>
            </p:nvSpPr>
            <p:spPr>
              <a:xfrm>
                <a:off x="4262867" y="5782004"/>
                <a:ext cx="21704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b="1" i="0" dirty="0" smtClean="0">
                        <a:solidFill>
                          <a:srgbClr val="0D46B7"/>
                        </a:solidFill>
                        <a:latin typeface="Cambria Math" panose="02040503050406030204" pitchFamily="18" charset="0"/>
                      </a:rPr>
                      <m:t>𝚪</m:t>
                    </m:r>
                    <m:r>
                      <a:rPr kumimoji="1" lang="en-US" altLang="zh-CN" b="1" i="1" dirty="0" smtClean="0">
                        <a:solidFill>
                          <a:srgbClr val="0D46B7"/>
                        </a:solidFill>
                        <a:latin typeface="Cambria Math" panose="02040503050406030204" pitchFamily="18" charset="0"/>
                      </a:rPr>
                      <m:t>[</m:t>
                    </m:r>
                    <m:sSub>
                      <m:sSubPr>
                        <m:ctrlPr>
                          <a:rPr kumimoji="1" lang="en-US" altLang="zh-CN" b="1" i="1" dirty="0" smtClean="0">
                            <a:solidFill>
                              <a:srgbClr val="0D46B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 dirty="0" smtClean="0">
                            <a:solidFill>
                              <a:srgbClr val="0D46B7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kumimoji="1" lang="en-US" altLang="zh-CN" b="1" i="1" dirty="0" smtClean="0">
                            <a:solidFill>
                              <a:srgbClr val="0D46B7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  <m:r>
                          <a:rPr kumimoji="1" lang="en-US" altLang="zh-CN" b="1" i="1" dirty="0" smtClean="0">
                            <a:solidFill>
                              <a:srgbClr val="0D46B7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kumimoji="1" lang="en-US" altLang="zh-CN" b="1" i="1" dirty="0" smtClean="0">
                        <a:solidFill>
                          <a:srgbClr val="0D46B7"/>
                        </a:solidFill>
                        <a:latin typeface="Cambria Math" panose="02040503050406030204" pitchFamily="18" charset="0"/>
                      </a:rPr>
                      <m:t>𝝅</m:t>
                    </m:r>
                    <m:r>
                      <a:rPr kumimoji="1" lang="en-US" altLang="zh-CN" b="1" i="1" dirty="0" smtClean="0">
                        <a:solidFill>
                          <a:srgbClr val="0D46B7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kumimoji="1" lang="en-US" altLang="zh-CN" b="1" dirty="0">
                    <a:solidFill>
                      <a:srgbClr val="0D46B7"/>
                    </a:solidFill>
                  </a:rPr>
                  <a:t>/</a:t>
                </a:r>
                <a14:m>
                  <m:oMath xmlns:m="http://schemas.openxmlformats.org/officeDocument/2006/math">
                    <m:r>
                      <a:rPr kumimoji="1" lang="en-US" altLang="zh-CN" b="1" i="1" dirty="0">
                        <a:solidFill>
                          <a:srgbClr val="0D46B7"/>
                        </a:solidFill>
                        <a:latin typeface="Cambria Math" panose="02040503050406030204" pitchFamily="18" charset="0"/>
                      </a:rPr>
                      <m:t>𝚪</m:t>
                    </m:r>
                    <m:d>
                      <m:dPr>
                        <m:begChr m:val="["/>
                        <m:endChr m:val="]"/>
                        <m:ctrlPr>
                          <a:rPr kumimoji="1" lang="en-US" altLang="zh-CN" b="1" i="1" dirty="0" smtClean="0">
                            <a:solidFill>
                              <a:srgbClr val="0D46B7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1" i="1" dirty="0" smtClean="0">
                            <a:solidFill>
                              <a:srgbClr val="0D46B7"/>
                            </a:solidFill>
                            <a:latin typeface="Cambria Math" panose="02040503050406030204" pitchFamily="18" charset="0"/>
                          </a:rPr>
                          <m:t>𝑫𝑲</m:t>
                        </m:r>
                      </m:e>
                    </m:d>
                    <m:r>
                      <a:rPr kumimoji="1" lang="en-US" altLang="zh-CN" b="1" i="1" dirty="0" smtClean="0">
                        <a:solidFill>
                          <a:srgbClr val="0D46B7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kumimoji="1" lang="en-US" altLang="zh-CN" b="1" i="1" dirty="0" smtClean="0">
                        <a:solidFill>
                          <a:srgbClr val="0D46B7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endParaRPr kumimoji="1" lang="zh-CN" altLang="en-US" b="1" dirty="0">
                  <a:solidFill>
                    <a:srgbClr val="0D46B7"/>
                  </a:solidFill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FE106582-EAFA-BB6C-6750-F6D3B99060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2867" y="5782004"/>
                <a:ext cx="2170402" cy="369332"/>
              </a:xfrm>
              <a:prstGeom prst="rect">
                <a:avLst/>
              </a:prstGeom>
              <a:blipFill>
                <a:blip r:embed="rId7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73AC8529-CE28-86B3-5563-D5F9EC2DA6B9}"/>
                  </a:ext>
                </a:extLst>
              </p:cNvPr>
              <p:cNvSpPr txBox="1"/>
              <p:nvPr/>
            </p:nvSpPr>
            <p:spPr>
              <a:xfrm>
                <a:off x="501666" y="6236564"/>
                <a:ext cx="10039333" cy="4776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sz="24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sz="24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  <m:sup>
                        <m: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bSup>
                    <m:d>
                      <m:dPr>
                        <m:ctrlP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dPr>
                      <m:e>
                        <m: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𝟐𝟗𝟎𝟎</m:t>
                        </m:r>
                      </m:e>
                    </m:d>
                    <m:r>
                      <a:rPr lang="en-US" altLang="zh-CN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→</m:t>
                    </m:r>
                    <m:sSubSup>
                      <m:sSubSupPr>
                        <m:ctrlP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b>
                        <m: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𝒔</m:t>
                        </m:r>
                        <m: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𝟏</m:t>
                        </m:r>
                      </m:sub>
                      <m:sup>
                        <m: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bSup>
                    <m:d>
                      <m:dPr>
                        <m:ctrlP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dPr>
                      <m:e>
                        <m: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𝟐𝟒𝟔𝟎</m:t>
                        </m:r>
                      </m:e>
                    </m:d>
                    <m:sSup>
                      <m:sSupPr>
                        <m:ctrlP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𝝅</m:t>
                        </m:r>
                      </m:e>
                      <m:sup>
                        <m: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altLang="zh-CN" sz="24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could be a probe of structure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b>
                        <m: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𝒔</m:t>
                        </m:r>
                        <m: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𝟏</m:t>
                        </m:r>
                      </m:sub>
                      <m:sup>
                        <m: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bSup>
                    <m:d>
                      <m:dPr>
                        <m:ctrlP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dPr>
                      <m:e>
                        <m: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𝟐𝟒𝟔𝟎</m:t>
                        </m:r>
                      </m:e>
                    </m:d>
                  </m:oMath>
                </a14:m>
                <a:r>
                  <a:rPr lang="en-US" altLang="zh-CN" sz="24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en-US" sz="24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73AC8529-CE28-86B3-5563-D5F9EC2DA6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666" y="6236564"/>
                <a:ext cx="10039333" cy="477695"/>
              </a:xfrm>
              <a:prstGeom prst="rect">
                <a:avLst/>
              </a:prstGeom>
              <a:blipFill>
                <a:blip r:embed="rId8"/>
                <a:stretch>
                  <a:fillRect l="-126" t="-7895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4439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CDAA061-E9FD-A268-1393-22BA53A08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smtClean="0"/>
              <a:pPr/>
              <a:t>2</a:t>
            </a:fld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13311C8-8AD6-E764-7C32-0BFF3DFDB9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C1925A51-2FD7-502B-A90F-D5F842F1BF94}"/>
                  </a:ext>
                </a:extLst>
              </p:cNvPr>
              <p:cNvSpPr txBox="1"/>
              <p:nvPr/>
            </p:nvSpPr>
            <p:spPr>
              <a:xfrm>
                <a:off x="377900" y="995920"/>
                <a:ext cx="10768173" cy="4917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、</a:t>
                </a:r>
                <a:r>
                  <a:rPr lang="en-US" altLang="zh-CN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Short Review of </a:t>
                </a:r>
                <a:r>
                  <a:rPr lang="en-US" altLang="zh-CN" sz="3200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Pr>
                      <m:e>
                        <m:r>
                          <a:rPr lang="en-US" altLang="zh-CN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</m:sSub>
                    <m:r>
                      <a:rPr lang="en-US" altLang="zh-CN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(</m:t>
                    </m:r>
                    <m:r>
                      <a:rPr lang="en-US" altLang="zh-CN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𝟐𝟗𝟎𝟎</m:t>
                    </m:r>
                    <m:r>
                      <a:rPr lang="en-US" altLang="zh-CN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)</m:t>
                    </m:r>
                  </m:oMath>
                </a14:m>
                <a:r>
                  <a:rPr lang="en-US" altLang="zh-CN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sz="3200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2</a:t>
                </a:r>
                <a:r>
                  <a:rPr lang="zh-CN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、</a:t>
                </a:r>
                <a:r>
                  <a:rPr lang="en-US" altLang="zh-CN" sz="3200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Decay Properties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sz="32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sz="32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sz="32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sz="32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sz="32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  <m:sup>
                        <m:r>
                          <a:rPr lang="en-US" altLang="zh-CN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p>
                    </m:sSubSup>
                    <m:r>
                      <a:rPr lang="en-US" altLang="zh-CN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(</m:t>
                    </m:r>
                    <m:r>
                      <a:rPr lang="en-US" altLang="zh-CN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𝟐𝟗𝟎𝟎</m:t>
                    </m:r>
                    <m:r>
                      <a:rPr lang="en-US" altLang="zh-CN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)</m:t>
                    </m:r>
                  </m:oMath>
                </a14:m>
                <a:endParaRPr lang="en-US" altLang="zh-CN" sz="32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sz="3200" b="1" dirty="0">
                    <a:solidFill>
                      <a:schemeClr val="tx1"/>
                    </a:solidFill>
                    <a:cs typeface="Times New Roman" panose="02020603050405020304" pitchFamily="18" charset="0"/>
                    <a:sym typeface="+mn-lt"/>
                  </a:rPr>
                  <a:t>3</a:t>
                </a:r>
                <a:r>
                  <a:rPr lang="zh-CN" altLang="en-US" sz="3200" b="1" dirty="0">
                    <a:solidFill>
                      <a:schemeClr val="tx1"/>
                    </a:solidFill>
                    <a:cs typeface="Times New Roman" panose="02020603050405020304" pitchFamily="18" charset="0"/>
                    <a:sym typeface="+mn-lt"/>
                  </a:rPr>
                  <a:t>、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  <m:sup>
                        <m:r>
                          <a:rPr lang="en-US" altLang="zh-CN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bSup>
                    <m:d>
                      <m:dPr>
                        <m:ctrlPr>
                          <a:rPr lang="en-US" altLang="zh-CN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dPr>
                      <m:e>
                        <m:r>
                          <a:rPr lang="en-US" altLang="zh-CN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𝟐𝟗𝟎𝟎</m:t>
                        </m:r>
                      </m:e>
                    </m:d>
                    <m:r>
                      <a:rPr lang="en-US" altLang="zh-CN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→</m:t>
                    </m:r>
                    <m:sSubSup>
                      <m:sSubSupPr>
                        <m:ctrlPr>
                          <a:rPr lang="en-US" altLang="zh-CN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b>
                        <m:r>
                          <a:rPr lang="en-US" altLang="zh-CN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𝒔</m:t>
                        </m:r>
                        <m:r>
                          <a:rPr lang="en-US" altLang="zh-CN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𝟏</m:t>
                        </m:r>
                      </m:sub>
                      <m:sup>
                        <m:r>
                          <a:rPr lang="en-US" altLang="zh-CN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bSup>
                    <m:d>
                      <m:dPr>
                        <m:ctrlPr>
                          <a:rPr lang="en-US" altLang="zh-CN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dPr>
                      <m:e>
                        <m:r>
                          <a:rPr lang="en-US" altLang="zh-CN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𝟐𝟒𝟔𝟎</m:t>
                        </m:r>
                      </m:e>
                    </m:d>
                    <m:sSup>
                      <m:sSupPr>
                        <m:ctrlPr>
                          <a:rPr lang="en-US" altLang="zh-CN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𝝅</m:t>
                        </m:r>
                      </m:e>
                      <m:sup>
                        <m:r>
                          <a:rPr lang="en-US" altLang="zh-CN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p>
                    </m:sSup>
                    <m:r>
                      <a:rPr lang="en-US" altLang="zh-CN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/</m:t>
                    </m:r>
                    <m:r>
                      <a:rPr lang="en-US" altLang="zh-CN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𝜸</m:t>
                    </m:r>
                  </m:oMath>
                </a14:m>
                <a:r>
                  <a:rPr lang="en-US" altLang="zh-CN" sz="3200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as a probe of the structure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32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sz="32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b>
                        <m:r>
                          <a:rPr lang="en-US" altLang="zh-CN" sz="32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𝒔</m:t>
                        </m:r>
                        <m:r>
                          <a:rPr lang="en-US" altLang="zh-CN" sz="32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𝟏</m:t>
                        </m:r>
                      </m:sub>
                      <m:sup>
                        <m:r>
                          <a:rPr lang="en-US" altLang="zh-CN" sz="32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bSup>
                    <m:d>
                      <m:dPr>
                        <m:ctrlPr>
                          <a:rPr lang="en-US" altLang="zh-CN" sz="32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dPr>
                      <m:e>
                        <m:r>
                          <a:rPr lang="en-US" altLang="zh-CN" sz="32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𝟐𝟒𝟔𝟎</m:t>
                        </m:r>
                      </m:e>
                    </m:d>
                  </m:oMath>
                </a14:m>
                <a:endParaRPr lang="en-US" altLang="zh-CN" sz="32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sz="3200" b="1" dirty="0">
                    <a:cs typeface="Times New Roman" panose="02020603050405020304" pitchFamily="18" charset="0"/>
                    <a:sym typeface="+mn-lt"/>
                  </a:rPr>
                  <a:t>4</a:t>
                </a:r>
                <a:r>
                  <a:rPr lang="zh-CN" altLang="en-US" sz="3200" b="1" dirty="0">
                    <a:cs typeface="Times New Roman" panose="02020603050405020304" pitchFamily="18" charset="0"/>
                    <a:sym typeface="+mn-lt"/>
                  </a:rPr>
                  <a:t>、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  <m:sup>
                        <m:r>
                          <a:rPr lang="en-US" altLang="zh-CN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++</m:t>
                        </m:r>
                      </m:sup>
                    </m:sSubSup>
                    <m:r>
                      <a:rPr lang="en-US" altLang="zh-CN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(</m:t>
                    </m:r>
                    <m:r>
                      <a:rPr lang="en-US" altLang="zh-CN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𝟐𝟗𝟎𝟎</m:t>
                    </m:r>
                    <m:r>
                      <a:rPr lang="en-US" altLang="zh-CN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)</m:t>
                    </m:r>
                  </m:oMath>
                </a14:m>
                <a:r>
                  <a:rPr lang="en-US" altLang="zh-CN" sz="3200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𝑩</m:t>
                        </m:r>
                      </m:e>
                      <m:sup>
                        <m:r>
                          <a:rPr lang="en-US" altLang="zh-CN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  <m:r>
                      <a:rPr lang="en-US" altLang="zh-CN" sz="32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→</m:t>
                    </m:r>
                    <m:sSup>
                      <m:sSupPr>
                        <m:ctrlPr>
                          <a:rPr lang="en-US" altLang="zh-CN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p>
                        <m:r>
                          <a:rPr lang="en-US" altLang="zh-CN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p>
                        <m:r>
                          <a:rPr lang="en-US" altLang="zh-CN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𝑲</m:t>
                        </m:r>
                      </m:e>
                      <m:sup>
                        <m:r>
                          <a:rPr lang="en-US" altLang="zh-CN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3200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2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altLang="zh-CN" sz="32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sSupPr>
                          <m:e>
                            <m:r>
                              <a:rPr lang="en-US" altLang="zh-CN" sz="32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𝑩</m:t>
                            </m:r>
                          </m:e>
                          <m:sup>
                            <m:r>
                              <a:rPr lang="en-US" altLang="zh-CN" sz="32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+</m:t>
                            </m:r>
                          </m:sup>
                        </m:sSup>
                        <m:r>
                          <a:rPr lang="en-US" altLang="zh-CN" sz="32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→</m:t>
                        </m:r>
                        <m:r>
                          <a:rPr lang="en-US" altLang="zh-CN" sz="32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𝑲</m:t>
                        </m:r>
                      </m:e>
                      <m:sup>
                        <m:r>
                          <a:rPr lang="en-US" altLang="zh-CN" sz="32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32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32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sz="32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𝑫</m:t>
                            </m:r>
                          </m:e>
                        </m:acc>
                      </m:e>
                      <m:sup>
                        <m:r>
                          <a:rPr lang="en-US" altLang="zh-CN" sz="32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p>
                    </m:sSup>
                    <m:sSup>
                      <m:sSupPr>
                        <m:ctrlPr>
                          <a:rPr lang="en-US" altLang="zh-CN" sz="32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32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sz="32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𝑲</m:t>
                            </m:r>
                          </m:e>
                        </m:acc>
                      </m:e>
                      <m:sup>
                        <m:r>
                          <a:rPr lang="en-US" altLang="zh-CN" sz="32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p>
                    </m:sSup>
                  </m:oMath>
                </a14:m>
                <a:endParaRPr lang="en-US" altLang="zh-CN" sz="32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sz="3200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5</a:t>
                </a:r>
                <a:r>
                  <a:rPr lang="zh-CN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、</a:t>
                </a:r>
                <a:r>
                  <a:rPr lang="en-US" altLang="zh-CN" sz="3200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Summary</a:t>
                </a:r>
                <a:endParaRPr lang="zh-CN" altLang="en-US" sz="1600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zh-CN" altLang="en-US" dirty="0"/>
              </a:p>
            </p:txBody>
          </p:sp>
        </mc:Choice>
        <mc:Fallback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C1925A51-2FD7-502B-A90F-D5F842F1BF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900" y="995920"/>
                <a:ext cx="10768173" cy="4917628"/>
              </a:xfrm>
              <a:prstGeom prst="rect">
                <a:avLst/>
              </a:prstGeom>
              <a:blipFill>
                <a:blip r:embed="rId2"/>
                <a:stretch>
                  <a:fillRect l="-14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840400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ABB4FCD-BD8D-6AE2-9DD4-B2683E163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smtClean="0"/>
              <a:pPr/>
              <a:t>20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5208134D-108B-7772-9318-CCCAE906B937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zh-CN" dirty="0">
                    <a:cs typeface="Times New Roman" panose="02020603050405020304" pitchFamily="18" charset="0"/>
                    <a:sym typeface="+mn-lt"/>
                  </a:rPr>
                  <a:t>4</a:t>
                </a:r>
                <a:r>
                  <a:rPr lang="zh-CN" altLang="en-US" dirty="0">
                    <a:cs typeface="Times New Roman" panose="02020603050405020304" pitchFamily="18" charset="0"/>
                    <a:sym typeface="+mn-lt"/>
                  </a:rPr>
                  <a:t>、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++</m:t>
                        </m:r>
                      </m:sup>
                    </m:sSubSup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(</m:t>
                    </m:r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𝟐𝟗𝟎𝟎</m:t>
                    </m:r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)</m:t>
                    </m:r>
                  </m:oMath>
                </a14:m>
                <a:r>
                  <a:rPr lang="en-US" altLang="zh-CN" dirty="0">
                    <a:cs typeface="Times New Roman" panose="02020603050405020304" pitchFamily="18" charset="0"/>
                    <a:sym typeface="+mn-lt"/>
                  </a:rPr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𝑩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→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𝑲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5208134D-108B-7772-9318-CCCAE906B9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2219" t="-22449" b="-367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组合 8">
            <a:extLst>
              <a:ext uri="{FF2B5EF4-FFF2-40B4-BE49-F238E27FC236}">
                <a16:creationId xmlns:a16="http://schemas.microsoft.com/office/drawing/2014/main" id="{8BD4996F-E9FB-CBEE-FDF0-7AE42680EC99}"/>
              </a:ext>
            </a:extLst>
          </p:cNvPr>
          <p:cNvGrpSpPr/>
          <p:nvPr/>
        </p:nvGrpSpPr>
        <p:grpSpPr>
          <a:xfrm>
            <a:off x="221675" y="1092776"/>
            <a:ext cx="5727915" cy="4369427"/>
            <a:chOff x="221675" y="1092776"/>
            <a:chExt cx="5727915" cy="4369427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110EF050-4FF1-59D2-BC87-921BA6145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3773" y="1092776"/>
              <a:ext cx="4292600" cy="36195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文本框 4">
                  <a:extLst>
                    <a:ext uri="{FF2B5EF4-FFF2-40B4-BE49-F238E27FC236}">
                      <a16:creationId xmlns:a16="http://schemas.microsoft.com/office/drawing/2014/main" id="{395C22C0-5F15-6930-FCAC-238143C2260B}"/>
                    </a:ext>
                  </a:extLst>
                </p:cNvPr>
                <p:cNvSpPr txBox="1"/>
                <p:nvPr/>
              </p:nvSpPr>
              <p:spPr>
                <a:xfrm>
                  <a:off x="221675" y="4994254"/>
                  <a:ext cx="5727915" cy="467949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zh-CN" sz="2400" b="1" dirty="0">
                      <a:solidFill>
                        <a:srgbClr val="0D46B7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Observation of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sz="2400" b="1" i="1" smtClean="0">
                              <a:solidFill>
                                <a:srgbClr val="0D46B7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pPr>
                        <m:e>
                          <m:r>
                            <a:rPr lang="en-US" altLang="zh-CN" sz="2400" b="1" i="1">
                              <a:solidFill>
                                <a:srgbClr val="0D46B7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𝑩</m:t>
                          </m:r>
                        </m:e>
                        <m:sup>
                          <m:r>
                            <a:rPr lang="en-US" altLang="zh-CN" sz="2400" b="1" i="1">
                              <a:solidFill>
                                <a:srgbClr val="0D46B7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+</m:t>
                          </m:r>
                        </m:sup>
                      </m:sSup>
                      <m:r>
                        <a:rPr lang="en-US" altLang="zh-CN" sz="2400" b="1" i="1">
                          <a:solidFill>
                            <a:srgbClr val="0D46B7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+mn-lt"/>
                        </a:rPr>
                        <m:t>→</m:t>
                      </m:r>
                      <m:sSup>
                        <m:sSupPr>
                          <m:ctrlPr>
                            <a:rPr lang="en-US" altLang="zh-CN" sz="2400" b="1" i="1">
                              <a:solidFill>
                                <a:srgbClr val="0D46B7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pPr>
                        <m:e>
                          <m:r>
                            <a:rPr lang="en-US" altLang="zh-CN" sz="2400" b="1" i="1">
                              <a:solidFill>
                                <a:srgbClr val="0D46B7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𝑫</m:t>
                          </m:r>
                        </m:e>
                        <m:sup>
                          <m:r>
                            <a:rPr lang="en-US" altLang="zh-CN" sz="2400" b="1" i="1" smtClean="0">
                              <a:solidFill>
                                <a:srgbClr val="0D46B7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−</m:t>
                          </m:r>
                        </m:sup>
                      </m:sSup>
                      <m:sSubSup>
                        <m:sSubSupPr>
                          <m:ctrlPr>
                            <a:rPr lang="en-US" altLang="zh-CN" sz="2400" b="1" i="1" smtClean="0">
                              <a:solidFill>
                                <a:srgbClr val="0D46B7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bSupPr>
                        <m:e>
                          <m:r>
                            <a:rPr lang="en-US" altLang="zh-CN" sz="2400" b="1" i="1" smtClean="0">
                              <a:solidFill>
                                <a:srgbClr val="0D46B7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𝑻</m:t>
                          </m:r>
                        </m:e>
                        <m:sub>
                          <m:r>
                            <a:rPr lang="en-US" altLang="zh-CN" sz="2400" b="1" i="1" smtClean="0">
                              <a:solidFill>
                                <a:srgbClr val="0D46B7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𝒄</m:t>
                          </m:r>
                          <m:acc>
                            <m:accPr>
                              <m:chr m:val="̅"/>
                              <m:ctrlPr>
                                <a:rPr lang="en-US" altLang="zh-CN" sz="2400" b="1" i="1" smtClean="0">
                                  <a:solidFill>
                                    <a:srgbClr val="0D46B7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+mn-lt"/>
                                </a:rPr>
                              </m:ctrlPr>
                            </m:accPr>
                            <m:e>
                              <m:r>
                                <a:rPr lang="en-US" altLang="zh-CN" sz="2400" b="1" i="1" smtClean="0">
                                  <a:solidFill>
                                    <a:srgbClr val="0D46B7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+mn-lt"/>
                                </a:rPr>
                                <m:t>𝒔</m:t>
                              </m:r>
                            </m:e>
                          </m:acc>
                          <m:r>
                            <a:rPr lang="en-US" altLang="zh-CN" sz="2400" b="1" i="1" smtClean="0">
                              <a:solidFill>
                                <a:srgbClr val="0D46B7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𝟎</m:t>
                          </m:r>
                        </m:sub>
                        <m:sup>
                          <m:r>
                            <a:rPr lang="en-US" altLang="zh-CN" sz="2400" b="1" i="1" smtClean="0">
                              <a:solidFill>
                                <a:srgbClr val="0D46B7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++</m:t>
                          </m:r>
                        </m:sup>
                      </m:sSubSup>
                      <m:r>
                        <a:rPr lang="en-US" altLang="zh-CN" sz="2400" b="1" i="1" smtClean="0">
                          <a:solidFill>
                            <a:srgbClr val="0D46B7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+mn-lt"/>
                        </a:rPr>
                        <m:t>→</m:t>
                      </m:r>
                      <m:sSup>
                        <m:sSupPr>
                          <m:ctrlPr>
                            <a:rPr lang="en-US" altLang="zh-CN" sz="2400" b="1" i="1" smtClean="0">
                              <a:solidFill>
                                <a:srgbClr val="0D46B7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pPr>
                        <m:e>
                          <m:r>
                            <a:rPr lang="en-US" altLang="zh-CN" sz="2400" b="1" i="1" smtClean="0">
                              <a:solidFill>
                                <a:srgbClr val="0D46B7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𝑫</m:t>
                          </m:r>
                        </m:e>
                        <m:sup>
                          <m:r>
                            <a:rPr lang="en-US" altLang="zh-CN" sz="2400" b="1" i="1" smtClean="0">
                              <a:solidFill>
                                <a:srgbClr val="0D46B7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−</m:t>
                          </m:r>
                        </m:sup>
                      </m:sSup>
                      <m:sSubSup>
                        <m:sSubSupPr>
                          <m:ctrlPr>
                            <a:rPr lang="en-US" altLang="zh-CN" sz="2400" b="1" i="1" smtClean="0">
                              <a:solidFill>
                                <a:srgbClr val="0D46B7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bSupPr>
                        <m:e>
                          <m:r>
                            <a:rPr lang="en-US" altLang="zh-CN" sz="2400" b="1" i="1" smtClean="0">
                              <a:solidFill>
                                <a:srgbClr val="0D46B7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𝑫</m:t>
                          </m:r>
                        </m:e>
                        <m:sub>
                          <m:r>
                            <a:rPr lang="en-US" altLang="zh-CN" sz="2400" b="1" i="1" smtClean="0">
                              <a:solidFill>
                                <a:srgbClr val="0D46B7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𝒔</m:t>
                          </m:r>
                        </m:sub>
                        <m:sup>
                          <m:r>
                            <a:rPr lang="en-US" altLang="zh-CN" sz="2400" b="1" i="1" smtClean="0">
                              <a:solidFill>
                                <a:srgbClr val="0D46B7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lang="en-US" altLang="zh-CN" sz="2400" b="1" i="1" smtClean="0">
                              <a:solidFill>
                                <a:srgbClr val="0D46B7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pPr>
                        <m:e>
                          <m:r>
                            <a:rPr lang="en-US" altLang="zh-CN" sz="2400" b="1" i="1" smtClean="0">
                              <a:solidFill>
                                <a:srgbClr val="0D46B7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𝝅</m:t>
                          </m:r>
                        </m:e>
                        <m:sup>
                          <m:r>
                            <a:rPr lang="en-US" altLang="zh-CN" sz="2400" b="1" i="1" smtClean="0">
                              <a:solidFill>
                                <a:srgbClr val="0D46B7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+</m:t>
                          </m:r>
                        </m:sup>
                      </m:sSup>
                    </m:oMath>
                  </a14:m>
                  <a:r>
                    <a:rPr kumimoji="1" lang="en-US" altLang="zh-CN" sz="2400" b="1" dirty="0">
                      <a:solidFill>
                        <a:srgbClr val="0D46B7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endParaRPr kumimoji="1" lang="zh-CN" altLang="en-US" sz="2400" b="1" dirty="0">
                    <a:solidFill>
                      <a:srgbClr val="0D46B7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" name="文本框 4">
                  <a:extLst>
                    <a:ext uri="{FF2B5EF4-FFF2-40B4-BE49-F238E27FC236}">
                      <a16:creationId xmlns:a16="http://schemas.microsoft.com/office/drawing/2014/main" id="{395C22C0-5F15-6930-FCAC-238143C226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1675" y="4994254"/>
                  <a:ext cx="5727915" cy="467949"/>
                </a:xfrm>
                <a:prstGeom prst="rect">
                  <a:avLst/>
                </a:prstGeom>
                <a:blipFill>
                  <a:blip r:embed="rId4"/>
                  <a:stretch>
                    <a:fillRect l="-1322" t="-7500" b="-22500"/>
                  </a:stretch>
                </a:blipFill>
                <a:ln w="254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39407DC6-8B62-A7F7-9053-0E1B3840F958}"/>
              </a:ext>
            </a:extLst>
          </p:cNvPr>
          <p:cNvGrpSpPr/>
          <p:nvPr/>
        </p:nvGrpSpPr>
        <p:grpSpPr>
          <a:xfrm>
            <a:off x="5993512" y="1595996"/>
            <a:ext cx="5827727" cy="3838463"/>
            <a:chOff x="5993512" y="1595996"/>
            <a:chExt cx="5827727" cy="3838463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9BA0539-788C-5C2D-1E33-7B297DF67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93512" y="1595996"/>
              <a:ext cx="5468096" cy="291786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文本框 6">
                  <a:extLst>
                    <a:ext uri="{FF2B5EF4-FFF2-40B4-BE49-F238E27FC236}">
                      <a16:creationId xmlns:a16="http://schemas.microsoft.com/office/drawing/2014/main" id="{68E2FC45-5365-6F34-8D9F-6DFFB0DDBE2F}"/>
                    </a:ext>
                  </a:extLst>
                </p:cNvPr>
                <p:cNvSpPr txBox="1"/>
                <p:nvPr/>
              </p:nvSpPr>
              <p:spPr>
                <a:xfrm>
                  <a:off x="6405141" y="4966510"/>
                  <a:ext cx="5416098" cy="467949"/>
                </a:xfrm>
                <a:prstGeom prst="rect">
                  <a:avLst/>
                </a:prstGeom>
                <a:noFill/>
                <a:ln w="25400">
                  <a:solidFill>
                    <a:srgbClr val="0D46B7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zh-CN" sz="2400" b="1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Large branching ratio of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bSup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𝑻</m:t>
                          </m:r>
                        </m:e>
                        <m:sub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𝒄</m:t>
                          </m:r>
                          <m:acc>
                            <m:accPr>
                              <m:chr m:val="̅"/>
                              <m:ctrlPr>
                                <a:rPr lang="en-US" altLang="zh-CN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+mn-lt"/>
                                </a:rPr>
                              </m:ctrlPr>
                            </m:accPr>
                            <m:e>
                              <m:r>
                                <a:rPr lang="en-US" altLang="zh-CN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+mn-lt"/>
                                </a:rPr>
                                <m:t>𝒔</m:t>
                              </m:r>
                            </m:e>
                          </m:acc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𝟎</m:t>
                          </m:r>
                        </m:sub>
                        <m:sup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++</m:t>
                          </m:r>
                        </m:sup>
                      </m:sSubSup>
                      <m:r>
                        <a:rPr lang="en-US" altLang="zh-CN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+mn-lt"/>
                        </a:rPr>
                        <m:t>→</m:t>
                      </m:r>
                      <m:sSup>
                        <m:sSup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p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𝑫</m:t>
                          </m:r>
                        </m:e>
                        <m:sup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p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+</m:t>
                          </m:r>
                        </m:sup>
                      </m:sSup>
                    </m:oMath>
                  </a14:m>
                  <a:r>
                    <a:rPr kumimoji="1" lang="en-US" altLang="zh-CN" sz="2400" b="1" dirty="0">
                      <a:solidFill>
                        <a:schemeClr val="tx1"/>
                      </a:solidFill>
                    </a:rPr>
                    <a:t> </a:t>
                  </a:r>
                  <a:endParaRPr kumimoji="1" lang="zh-CN" altLang="en-US" sz="2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文本框 6">
                  <a:extLst>
                    <a:ext uri="{FF2B5EF4-FFF2-40B4-BE49-F238E27FC236}">
                      <a16:creationId xmlns:a16="http://schemas.microsoft.com/office/drawing/2014/main" id="{68E2FC45-5365-6F34-8D9F-6DFFB0DDBE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05141" y="4966510"/>
                  <a:ext cx="5416098" cy="467949"/>
                </a:xfrm>
                <a:prstGeom prst="rect">
                  <a:avLst/>
                </a:prstGeom>
                <a:blipFill>
                  <a:blip r:embed="rId6"/>
                  <a:stretch>
                    <a:fillRect l="-1632" t="-7692" b="-25641"/>
                  </a:stretch>
                </a:blipFill>
                <a:ln w="25400">
                  <a:solidFill>
                    <a:srgbClr val="0D46B7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B6230EC2-8BC1-62CE-B29A-473E18CAAF72}"/>
                </a:ext>
              </a:extLst>
            </p:cNvPr>
            <p:cNvSpPr/>
            <p:nvPr/>
          </p:nvSpPr>
          <p:spPr>
            <a:xfrm>
              <a:off x="6012874" y="2673928"/>
              <a:ext cx="5382491" cy="277090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0" name="左大括号 9">
            <a:extLst>
              <a:ext uri="{FF2B5EF4-FFF2-40B4-BE49-F238E27FC236}">
                <a16:creationId xmlns:a16="http://schemas.microsoft.com/office/drawing/2014/main" id="{C3321B0F-5FBF-6670-6EDF-263E658514E0}"/>
              </a:ext>
            </a:extLst>
          </p:cNvPr>
          <p:cNvSpPr/>
          <p:nvPr/>
        </p:nvSpPr>
        <p:spPr>
          <a:xfrm rot="16200000">
            <a:off x="5105142" y="2678582"/>
            <a:ext cx="606424" cy="6404492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DD222371-1FEE-2286-EC93-1868CE7CBA25}"/>
                  </a:ext>
                </a:extLst>
              </p:cNvPr>
              <p:cNvSpPr txBox="1"/>
              <p:nvPr/>
            </p:nvSpPr>
            <p:spPr>
              <a:xfrm>
                <a:off x="2496132" y="6221339"/>
                <a:ext cx="6144490" cy="467949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pPr>
                        <m:e>
                          <m: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𝑩</m:t>
                          </m:r>
                        </m:e>
                        <m:sup>
                          <m: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+</m:t>
                          </m:r>
                        </m:sup>
                      </m:sSup>
                      <m:r>
                        <a:rPr lang="en-US" altLang="zh-CN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+mn-lt"/>
                        </a:rPr>
                        <m:t>→</m:t>
                      </m:r>
                      <m:sSup>
                        <m:sSupPr>
                          <m:ctrlP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pPr>
                        <m:e>
                          <m: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𝑫</m:t>
                          </m:r>
                        </m:e>
                        <m:sup>
                          <m: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−</m:t>
                          </m:r>
                        </m:sup>
                      </m:sSup>
                      <m:sSubSup>
                        <m:sSubSupPr>
                          <m:ctrlPr>
                            <a:rPr lang="en-US" altLang="zh-CN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bSupPr>
                        <m:e>
                          <m:r>
                            <a:rPr lang="en-US" altLang="zh-CN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𝑻</m:t>
                          </m:r>
                        </m:e>
                        <m:sub>
                          <m:r>
                            <a:rPr lang="en-US" altLang="zh-CN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𝒄</m:t>
                          </m:r>
                          <m:acc>
                            <m:accPr>
                              <m:chr m:val="̅"/>
                              <m:ctrlPr>
                                <a:rPr lang="en-US" altLang="zh-CN" sz="24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+mn-lt"/>
                                </a:rPr>
                              </m:ctrlPr>
                            </m:accPr>
                            <m:e>
                              <m:r>
                                <a:rPr lang="en-US" altLang="zh-CN" sz="24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+mn-lt"/>
                                </a:rPr>
                                <m:t>𝒔</m:t>
                              </m:r>
                            </m:e>
                          </m:acc>
                          <m:r>
                            <a:rPr lang="en-US" altLang="zh-CN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𝟎</m:t>
                          </m:r>
                        </m:sub>
                        <m:sup>
                          <m:r>
                            <a:rPr lang="en-US" altLang="zh-CN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++</m:t>
                          </m:r>
                        </m:sup>
                      </m:sSubSup>
                      <m:sSup>
                        <m:sSupPr>
                          <m:ctrlP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pPr>
                        <m:e>
                          <m:r>
                            <a:rPr lang="en-US" altLang="zh-CN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altLang="zh-CN" sz="24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+mn-lt"/>
                                </a:rPr>
                              </m:ctrlPr>
                            </m:sSupPr>
                            <m:e>
                              <m:r>
                                <a:rPr lang="en-US" altLang="zh-CN" sz="24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+mn-lt"/>
                                </a:rPr>
                                <m:t>𝑫</m:t>
                              </m:r>
                            </m:e>
                            <m:sup>
                              <m:r>
                                <a:rPr lang="en-US" altLang="zh-CN" sz="24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+mn-lt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altLang="zh-CN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(</m:t>
                          </m:r>
                          <m: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𝑫</m:t>
                          </m:r>
                        </m:e>
                        <m:sup>
                          <m: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pPr>
                        <m:e>
                          <m: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+</m:t>
                          </m:r>
                        </m:sup>
                      </m:sSup>
                      <m:r>
                        <a:rPr lang="en-US" altLang="zh-CN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+mn-lt"/>
                        </a:rPr>
                        <m:t>)</m:t>
                      </m:r>
                    </m:oMath>
                  </m:oMathPara>
                </a14:m>
                <a:endParaRPr lang="zh-CN" altLang="en-US" sz="2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DD222371-1FEE-2286-EC93-1868CE7CBA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6132" y="6221339"/>
                <a:ext cx="6144490" cy="467949"/>
              </a:xfrm>
              <a:prstGeom prst="rect">
                <a:avLst/>
              </a:prstGeom>
              <a:blipFill>
                <a:blip r:embed="rId7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589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ABB4FCD-BD8D-6AE2-9DD4-B2683E163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smtClean="0"/>
              <a:pPr/>
              <a:t>21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5208134D-108B-7772-9318-CCCAE906B937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zh-CN" dirty="0">
                    <a:cs typeface="Times New Roman" panose="02020603050405020304" pitchFamily="18" charset="0"/>
                    <a:sym typeface="+mn-lt"/>
                  </a:rPr>
                  <a:t>4</a:t>
                </a:r>
                <a:r>
                  <a:rPr lang="zh-CN" altLang="en-US" dirty="0">
                    <a:cs typeface="Times New Roman" panose="02020603050405020304" pitchFamily="18" charset="0"/>
                    <a:sym typeface="+mn-lt"/>
                  </a:rPr>
                  <a:t>、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++</m:t>
                        </m:r>
                      </m:sup>
                    </m:sSubSup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(</m:t>
                    </m:r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𝟐𝟗𝟎𝟎</m:t>
                    </m:r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)</m:t>
                    </m:r>
                  </m:oMath>
                </a14:m>
                <a:r>
                  <a:rPr lang="en-US" altLang="zh-CN" dirty="0">
                    <a:cs typeface="Times New Roman" panose="02020603050405020304" pitchFamily="18" charset="0"/>
                    <a:sym typeface="+mn-lt"/>
                  </a:rPr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𝑩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→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𝑲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5208134D-108B-7772-9318-CCCAE906B9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2219" t="-22449" b="-367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A2A8070E-87E5-13B8-770B-DC36C9947265}"/>
                  </a:ext>
                </a:extLst>
              </p:cNvPr>
              <p:cNvSpPr txBox="1"/>
              <p:nvPr/>
            </p:nvSpPr>
            <p:spPr>
              <a:xfrm>
                <a:off x="221673" y="1136071"/>
                <a:ext cx="755277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buFont typeface="Wingdings" pitchFamily="2" charset="2"/>
                  <a:buChar char="ü"/>
                </a:pPr>
                <a:r>
                  <a:rPr kumimoji="1"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Experimental measurements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 sz="2800" i="1" dirty="0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kumimoji="1" lang="zh-CN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A2A8070E-87E5-13B8-770B-DC36C99472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673" y="1136071"/>
                <a:ext cx="7552773" cy="523220"/>
              </a:xfrm>
              <a:prstGeom prst="rect">
                <a:avLst/>
              </a:prstGeom>
              <a:blipFill>
                <a:blip r:embed="rId3"/>
                <a:stretch>
                  <a:fillRect l="-1345" t="-11905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E9F4567B-6DF4-B51F-8A22-92215E697A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184" y="1767445"/>
            <a:ext cx="6619240" cy="417792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4577DB00-139E-D3B9-E869-0EC1A72755E4}"/>
              </a:ext>
            </a:extLst>
          </p:cNvPr>
          <p:cNvSpPr txBox="1"/>
          <p:nvPr/>
        </p:nvSpPr>
        <p:spPr>
          <a:xfrm>
            <a:off x="1211679" y="635635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LHCb</a:t>
            </a:r>
            <a:r>
              <a:rPr lang="en" altLang="zh-CN" sz="1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Collaboration Phys. Rev. D102, 112003 (2020) </a:t>
            </a:r>
            <a:endParaRPr lang="en" altLang="zh-CN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6526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ABB4FCD-BD8D-6AE2-9DD4-B2683E163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smtClean="0"/>
              <a:pPr/>
              <a:t>22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5208134D-108B-7772-9318-CCCAE906B937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zh-CN" dirty="0">
                    <a:cs typeface="Times New Roman" panose="02020603050405020304" pitchFamily="18" charset="0"/>
                    <a:sym typeface="+mn-lt"/>
                  </a:rPr>
                  <a:t>4</a:t>
                </a:r>
                <a:r>
                  <a:rPr lang="zh-CN" altLang="en-US" dirty="0">
                    <a:cs typeface="Times New Roman" panose="02020603050405020304" pitchFamily="18" charset="0"/>
                    <a:sym typeface="+mn-lt"/>
                  </a:rPr>
                  <a:t>、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++</m:t>
                        </m:r>
                      </m:sup>
                    </m:sSubSup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(</m:t>
                    </m:r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𝟐𝟗𝟎𝟎</m:t>
                    </m:r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)</m:t>
                    </m:r>
                  </m:oMath>
                </a14:m>
                <a:r>
                  <a:rPr lang="en-US" altLang="zh-CN" dirty="0">
                    <a:cs typeface="Times New Roman" panose="02020603050405020304" pitchFamily="18" charset="0"/>
                    <a:sym typeface="+mn-lt"/>
                  </a:rPr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𝑩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→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𝑲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5208134D-108B-7772-9318-CCCAE906B9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2219" t="-22449" b="-367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A2A8070E-87E5-13B8-770B-DC36C9947265}"/>
                  </a:ext>
                </a:extLst>
              </p:cNvPr>
              <p:cNvSpPr txBox="1"/>
              <p:nvPr/>
            </p:nvSpPr>
            <p:spPr>
              <a:xfrm>
                <a:off x="221673" y="1136071"/>
                <a:ext cx="755277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buFont typeface="Wingdings" pitchFamily="2" charset="2"/>
                  <a:buChar char="ü"/>
                </a:pPr>
                <a:r>
                  <a:rPr kumimoji="1"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Experimental measurements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 sz="2800" i="1" dirty="0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kumimoji="1" lang="zh-CN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A2A8070E-87E5-13B8-770B-DC36C99472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673" y="1136071"/>
                <a:ext cx="7552773" cy="523220"/>
              </a:xfrm>
              <a:prstGeom prst="rect">
                <a:avLst/>
              </a:prstGeom>
              <a:blipFill>
                <a:blip r:embed="rId3"/>
                <a:stretch>
                  <a:fillRect l="-1345" t="-11905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>
            <a:extLst>
              <a:ext uri="{FF2B5EF4-FFF2-40B4-BE49-F238E27FC236}">
                <a16:creationId xmlns:a16="http://schemas.microsoft.com/office/drawing/2014/main" id="{4577DB00-139E-D3B9-E869-0EC1A72755E4}"/>
              </a:ext>
            </a:extLst>
          </p:cNvPr>
          <p:cNvSpPr txBox="1"/>
          <p:nvPr/>
        </p:nvSpPr>
        <p:spPr>
          <a:xfrm>
            <a:off x="1211679" y="635635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LHCb</a:t>
            </a:r>
            <a:r>
              <a:rPr lang="en" altLang="zh-CN" sz="1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Collaboration Phys. Rev. D102, 112003 (2020) </a:t>
            </a:r>
            <a:endParaRPr lang="en" altLang="zh-CN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10BE41DC-8940-0B71-D5FA-50B9F0923A86}"/>
                  </a:ext>
                </a:extLst>
              </p:cNvPr>
              <p:cNvSpPr txBox="1"/>
              <p:nvPr/>
            </p:nvSpPr>
            <p:spPr>
              <a:xfrm>
                <a:off x="7307679" y="1732125"/>
                <a:ext cx="4862884" cy="11428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Interesting Remarks:</a:t>
                </a:r>
              </a:p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u"/>
                </a:pPr>
                <a:r>
                  <a:rPr kumimoji="1" lang="en-US" altLang="zh-CN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𝟐𝟗𝟎𝟎</m:t>
                    </m:r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d>
                      <m:dPr>
                        <m:ctrlP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𝟐𝟗𝟎𝟎</m:t>
                        </m:r>
                      </m:e>
                    </m:d>
                  </m:oMath>
                </a14:m>
                <a:endParaRPr kumimoji="1" lang="en-US" altLang="zh-CN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10BE41DC-8940-0B71-D5FA-50B9F0923A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7679" y="1732125"/>
                <a:ext cx="4862884" cy="1142877"/>
              </a:xfrm>
              <a:prstGeom prst="rect">
                <a:avLst/>
              </a:prstGeom>
              <a:blipFill>
                <a:blip r:embed="rId4"/>
                <a:stretch>
                  <a:fillRect l="-2083" b="-109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组合 20">
            <a:extLst>
              <a:ext uri="{FF2B5EF4-FFF2-40B4-BE49-F238E27FC236}">
                <a16:creationId xmlns:a16="http://schemas.microsoft.com/office/drawing/2014/main" id="{6CDA1E73-C419-E441-2F60-B61C8A9829A0}"/>
              </a:ext>
            </a:extLst>
          </p:cNvPr>
          <p:cNvGrpSpPr/>
          <p:nvPr/>
        </p:nvGrpSpPr>
        <p:grpSpPr>
          <a:xfrm>
            <a:off x="8375" y="1732125"/>
            <a:ext cx="7141424" cy="4696612"/>
            <a:chOff x="21437" y="1732125"/>
            <a:chExt cx="7141424" cy="4696612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FC54B7F-F53A-3FAD-7853-E0D91271E4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437" y="1732125"/>
              <a:ext cx="7141424" cy="4696612"/>
            </a:xfrm>
            <a:prstGeom prst="rect">
              <a:avLst/>
            </a:prstGeom>
          </p:spPr>
        </p:pic>
        <p:cxnSp>
          <p:nvCxnSpPr>
            <p:cNvPr id="13" name="直线箭头连接符 12">
              <a:extLst>
                <a:ext uri="{FF2B5EF4-FFF2-40B4-BE49-F238E27FC236}">
                  <a16:creationId xmlns:a16="http://schemas.microsoft.com/office/drawing/2014/main" id="{27E0CF5B-FA7E-CC7A-93AD-04D8D3B3C723}"/>
                </a:ext>
              </a:extLst>
            </p:cNvPr>
            <p:cNvCxnSpPr>
              <a:cxnSpLocks/>
            </p:cNvCxnSpPr>
            <p:nvPr/>
          </p:nvCxnSpPr>
          <p:spPr>
            <a:xfrm>
              <a:off x="3087755" y="4320209"/>
              <a:ext cx="823561" cy="1033669"/>
            </a:xfrm>
            <a:prstGeom prst="straightConnector1">
              <a:avLst/>
            </a:prstGeom>
            <a:ln w="34925">
              <a:solidFill>
                <a:srgbClr val="C00000"/>
              </a:solidFill>
              <a:headEnd type="none" w="med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AA0DBD40-17BD-86E1-7F38-8AF8A5186C47}"/>
                    </a:ext>
                  </a:extLst>
                </p:cNvPr>
                <p:cNvSpPr txBox="1"/>
                <p:nvPr/>
              </p:nvSpPr>
              <p:spPr>
                <a:xfrm>
                  <a:off x="1624084" y="3776988"/>
                  <a:ext cx="1282889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2400" b="1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400" b="1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b>
                            <m:r>
                              <a:rPr kumimoji="1" lang="en-US" altLang="zh-CN" sz="2400" b="1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r>
                          <a:rPr kumimoji="1" lang="en-US" altLang="zh-CN" sz="2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kumimoji="1" lang="en-US" altLang="zh-CN" sz="2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𝟐𝟗𝟎𝟎</m:t>
                        </m:r>
                        <m:r>
                          <a:rPr kumimoji="1" lang="en-US" altLang="zh-CN" sz="2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sz="2400" b="1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AA0DBD40-17BD-86E1-7F38-8AF8A5186C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4084" y="3776988"/>
                  <a:ext cx="1282889" cy="461665"/>
                </a:xfrm>
                <a:prstGeom prst="rect">
                  <a:avLst/>
                </a:prstGeom>
                <a:blipFill>
                  <a:blip r:embed="rId6"/>
                  <a:stretch>
                    <a:fillRect l="-971" r="-22330" b="-1621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直线箭头连接符 16">
              <a:extLst>
                <a:ext uri="{FF2B5EF4-FFF2-40B4-BE49-F238E27FC236}">
                  <a16:creationId xmlns:a16="http://schemas.microsoft.com/office/drawing/2014/main" id="{B397CDEC-116A-90B9-B5DF-601945A11922}"/>
                </a:ext>
              </a:extLst>
            </p:cNvPr>
            <p:cNvCxnSpPr>
              <a:cxnSpLocks/>
            </p:cNvCxnSpPr>
            <p:nvPr/>
          </p:nvCxnSpPr>
          <p:spPr>
            <a:xfrm>
              <a:off x="3087755" y="3524451"/>
              <a:ext cx="1057920" cy="503211"/>
            </a:xfrm>
            <a:prstGeom prst="straightConnector1">
              <a:avLst/>
            </a:prstGeom>
            <a:ln w="34925">
              <a:solidFill>
                <a:srgbClr val="C00000"/>
              </a:solidFill>
              <a:headEnd type="none" w="med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FAD69017-9937-ACD0-4801-402E09826117}"/>
                    </a:ext>
                  </a:extLst>
                </p:cNvPr>
                <p:cNvSpPr txBox="1"/>
                <p:nvPr/>
              </p:nvSpPr>
              <p:spPr>
                <a:xfrm>
                  <a:off x="1624084" y="3293619"/>
                  <a:ext cx="1282889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2400" b="1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400" b="1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b>
                            <m:r>
                              <a:rPr kumimoji="1" lang="en-US" altLang="zh-CN" sz="2400" b="1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kumimoji="1" lang="en-US" altLang="zh-CN" sz="2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kumimoji="1" lang="en-US" altLang="zh-CN" sz="2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𝟐𝟗𝟎𝟎</m:t>
                        </m:r>
                        <m:r>
                          <a:rPr kumimoji="1" lang="en-US" altLang="zh-CN" sz="2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sz="2400" b="1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FAD69017-9937-ACD0-4801-402E098261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4084" y="3293619"/>
                  <a:ext cx="1282889" cy="461665"/>
                </a:xfrm>
                <a:prstGeom prst="rect">
                  <a:avLst/>
                </a:prstGeom>
                <a:blipFill>
                  <a:blip r:embed="rId7"/>
                  <a:stretch>
                    <a:fillRect l="-971" r="-22330" b="-1351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9488039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3DEB96FD-6D03-09E3-2CF5-E9BD251AF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67" y="1732125"/>
            <a:ext cx="6893220" cy="4673369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ABB4FCD-BD8D-6AE2-9DD4-B2683E163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smtClean="0"/>
              <a:pPr/>
              <a:t>23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A2A8070E-87E5-13B8-770B-DC36C9947265}"/>
                  </a:ext>
                </a:extLst>
              </p:cNvPr>
              <p:cNvSpPr txBox="1"/>
              <p:nvPr/>
            </p:nvSpPr>
            <p:spPr>
              <a:xfrm>
                <a:off x="221673" y="1136071"/>
                <a:ext cx="755277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buFont typeface="Wingdings" pitchFamily="2" charset="2"/>
                  <a:buChar char="ü"/>
                </a:pPr>
                <a:r>
                  <a:rPr kumimoji="1"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Experimental measurements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 sz="2800" i="1" dirty="0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kumimoji="1" lang="zh-CN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A2A8070E-87E5-13B8-770B-DC36C99472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673" y="1136071"/>
                <a:ext cx="7552773" cy="523220"/>
              </a:xfrm>
              <a:prstGeom prst="rect">
                <a:avLst/>
              </a:prstGeom>
              <a:blipFill>
                <a:blip r:embed="rId4"/>
                <a:stretch>
                  <a:fillRect l="-1345" t="-11905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>
            <a:extLst>
              <a:ext uri="{FF2B5EF4-FFF2-40B4-BE49-F238E27FC236}">
                <a16:creationId xmlns:a16="http://schemas.microsoft.com/office/drawing/2014/main" id="{4577DB00-139E-D3B9-E869-0EC1A72755E4}"/>
              </a:ext>
            </a:extLst>
          </p:cNvPr>
          <p:cNvSpPr txBox="1"/>
          <p:nvPr/>
        </p:nvSpPr>
        <p:spPr>
          <a:xfrm>
            <a:off x="1211679" y="635635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LHCb</a:t>
            </a:r>
            <a:r>
              <a:rPr lang="en" altLang="zh-CN" sz="1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Collaboration Phys. Rev. D102, 112003 (2020) </a:t>
            </a:r>
            <a:endParaRPr lang="en" altLang="zh-CN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10BE41DC-8940-0B71-D5FA-50B9F0923A86}"/>
                  </a:ext>
                </a:extLst>
              </p:cNvPr>
              <p:cNvSpPr txBox="1"/>
              <p:nvPr/>
            </p:nvSpPr>
            <p:spPr>
              <a:xfrm>
                <a:off x="7307679" y="1732125"/>
                <a:ext cx="4862884" cy="1696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Interesting Remarks:</a:t>
                </a:r>
              </a:p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u"/>
                </a:pPr>
                <a:r>
                  <a:rPr kumimoji="1" lang="en-US" altLang="zh-CN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𝟐𝟗𝟎𝟎</m:t>
                    </m:r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d>
                      <m:dPr>
                        <m:ctrlP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𝟐𝟗𝟎𝟎</m:t>
                        </m:r>
                      </m:e>
                    </m:d>
                  </m:oMath>
                </a14:m>
                <a:endParaRPr kumimoji="1" lang="en-US" altLang="zh-CN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u"/>
                </a:pPr>
                <a:r>
                  <a:rPr kumimoji="1" lang="en-US" altLang="zh-CN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𝝌</m:t>
                        </m:r>
                      </m:e>
                      <m:sub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𝟑𝟗𝟑𝟎</m:t>
                    </m:r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𝝌</m:t>
                        </m:r>
                      </m:e>
                      <m:sub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𝟑𝟗𝟑𝟎</m:t>
                    </m:r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en-US" altLang="zh-CN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10BE41DC-8940-0B71-D5FA-50B9F0923A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7679" y="1732125"/>
                <a:ext cx="4862884" cy="1696875"/>
              </a:xfrm>
              <a:prstGeom prst="rect">
                <a:avLst/>
              </a:prstGeom>
              <a:blipFill>
                <a:blip r:embed="rId5"/>
                <a:stretch>
                  <a:fillRect l="-2083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直线箭头连接符 7">
            <a:extLst>
              <a:ext uri="{FF2B5EF4-FFF2-40B4-BE49-F238E27FC236}">
                <a16:creationId xmlns:a16="http://schemas.microsoft.com/office/drawing/2014/main" id="{4EBAC083-F0C2-0559-D646-D9D95D3B2A62}"/>
              </a:ext>
            </a:extLst>
          </p:cNvPr>
          <p:cNvCxnSpPr>
            <a:cxnSpLocks/>
          </p:cNvCxnSpPr>
          <p:nvPr/>
        </p:nvCxnSpPr>
        <p:spPr>
          <a:xfrm flipH="1">
            <a:off x="2970743" y="4847110"/>
            <a:ext cx="758764" cy="642338"/>
          </a:xfrm>
          <a:prstGeom prst="straightConnector1">
            <a:avLst/>
          </a:prstGeom>
          <a:ln w="34925">
            <a:solidFill>
              <a:srgbClr val="C00000"/>
            </a:solidFill>
            <a:headEnd type="none" w="med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线箭头连接符 13">
            <a:extLst>
              <a:ext uri="{FF2B5EF4-FFF2-40B4-BE49-F238E27FC236}">
                <a16:creationId xmlns:a16="http://schemas.microsoft.com/office/drawing/2014/main" id="{8B288079-1F21-0657-BCB9-F555DD339B76}"/>
              </a:ext>
            </a:extLst>
          </p:cNvPr>
          <p:cNvCxnSpPr>
            <a:cxnSpLocks/>
          </p:cNvCxnSpPr>
          <p:nvPr/>
        </p:nvCxnSpPr>
        <p:spPr>
          <a:xfrm flipH="1">
            <a:off x="2919943" y="4225738"/>
            <a:ext cx="809564" cy="827956"/>
          </a:xfrm>
          <a:prstGeom prst="straightConnector1">
            <a:avLst/>
          </a:prstGeom>
          <a:ln w="34925">
            <a:solidFill>
              <a:srgbClr val="C00000"/>
            </a:solidFill>
            <a:headEnd type="none" w="med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66773D90-EF16-601A-BE04-9CE2D20A4152}"/>
                  </a:ext>
                </a:extLst>
              </p:cNvPr>
              <p:cNvSpPr txBox="1"/>
              <p:nvPr/>
            </p:nvSpPr>
            <p:spPr>
              <a:xfrm>
                <a:off x="3741670" y="4477778"/>
                <a:ext cx="167747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zh-CN" sz="12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8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18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𝝌</m:t>
                        </m:r>
                      </m:e>
                      <m:sub>
                        <m:r>
                          <a:rPr kumimoji="1" lang="en-US" altLang="zh-CN" sz="18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kumimoji="1" lang="en-US" altLang="zh-CN" sz="18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kumimoji="1" lang="en-US" altLang="zh-CN" sz="18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sz="18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𝟑𝟗𝟑𝟎</m:t>
                    </m:r>
                    <m:r>
                      <a:rPr kumimoji="1" lang="en-US" altLang="zh-CN" sz="18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zh-CN" alt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66773D90-EF16-601A-BE04-9CE2D20A41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1670" y="4477778"/>
                <a:ext cx="1677473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5944E8BA-DFED-58B2-C0C0-6D28661302EA}"/>
                  </a:ext>
                </a:extLst>
              </p:cNvPr>
              <p:cNvSpPr txBox="1"/>
              <p:nvPr/>
            </p:nvSpPr>
            <p:spPr>
              <a:xfrm>
                <a:off x="3705966" y="3856406"/>
                <a:ext cx="167747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zh-CN" sz="12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8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18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𝝌</m:t>
                        </m:r>
                      </m:e>
                      <m:sub>
                        <m:r>
                          <a:rPr kumimoji="1" lang="en-US" altLang="zh-CN" sz="18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kumimoji="1" lang="en-US" altLang="zh-CN" sz="18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kumimoji="1" lang="en-US" altLang="zh-CN" sz="18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sz="18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𝟑𝟗𝟑𝟎</m:t>
                    </m:r>
                    <m:r>
                      <a:rPr kumimoji="1" lang="en-US" altLang="zh-CN" sz="18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zh-CN" alt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5944E8BA-DFED-58B2-C0C0-6D28661302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5966" y="3856406"/>
                <a:ext cx="1677473" cy="369332"/>
              </a:xfrm>
              <a:prstGeom prst="rect">
                <a:avLst/>
              </a:prstGeom>
              <a:blipFill>
                <a:blip r:embed="rId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占位符 2">
                <a:extLst>
                  <a:ext uri="{FF2B5EF4-FFF2-40B4-BE49-F238E27FC236}">
                    <a16:creationId xmlns:a16="http://schemas.microsoft.com/office/drawing/2014/main" id="{767B86EF-7276-10EB-67E1-69F7C00B1BB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2767" y="338364"/>
                <a:ext cx="8568673" cy="60642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3600" b="1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dirty="0">
                    <a:cs typeface="Times New Roman" panose="02020603050405020304" pitchFamily="18" charset="0"/>
                    <a:sym typeface="+mn-lt"/>
                  </a:rPr>
                  <a:t>4</a:t>
                </a:r>
                <a:r>
                  <a:rPr lang="zh-CN" altLang="en-US" dirty="0">
                    <a:cs typeface="Times New Roman" panose="02020603050405020304" pitchFamily="18" charset="0"/>
                    <a:sym typeface="+mn-lt"/>
                  </a:rPr>
                  <a:t>、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++</m:t>
                        </m:r>
                      </m:sup>
                    </m:sSubSup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(</m:t>
                    </m:r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𝟐𝟗𝟎𝟎</m:t>
                    </m:r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)</m:t>
                    </m:r>
                  </m:oMath>
                </a14:m>
                <a:r>
                  <a:rPr lang="en-US" altLang="zh-CN" dirty="0">
                    <a:cs typeface="Times New Roman" panose="02020603050405020304" pitchFamily="18" charset="0"/>
                    <a:sym typeface="+mn-lt"/>
                  </a:rPr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𝑩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→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𝑲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11" name="文本占位符 2">
                <a:extLst>
                  <a:ext uri="{FF2B5EF4-FFF2-40B4-BE49-F238E27FC236}">
                    <a16:creationId xmlns:a16="http://schemas.microsoft.com/office/drawing/2014/main" id="{767B86EF-7276-10EB-67E1-69F7C00B1B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767" y="338364"/>
                <a:ext cx="8568673" cy="606425"/>
              </a:xfrm>
              <a:prstGeom prst="rect">
                <a:avLst/>
              </a:prstGeom>
              <a:blipFill>
                <a:blip r:embed="rId8"/>
                <a:stretch>
                  <a:fillRect l="-2219" t="-22449" b="-367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62755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64E4D10-0D8B-4394-C030-454E0E1F5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49" y="1767445"/>
            <a:ext cx="6758724" cy="4580088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ABB4FCD-BD8D-6AE2-9DD4-B2683E163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smtClean="0"/>
              <a:pPr/>
              <a:t>24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5208134D-108B-7772-9318-CCCAE906B937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zh-CN" dirty="0">
                    <a:cs typeface="Times New Roman" panose="02020603050405020304" pitchFamily="18" charset="0"/>
                    <a:sym typeface="+mn-lt"/>
                  </a:rPr>
                  <a:t>4</a:t>
                </a:r>
                <a:r>
                  <a:rPr lang="zh-CN" altLang="en-US" dirty="0">
                    <a:cs typeface="Times New Roman" panose="02020603050405020304" pitchFamily="18" charset="0"/>
                    <a:sym typeface="+mn-lt"/>
                  </a:rPr>
                  <a:t>、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++</m:t>
                        </m:r>
                      </m:sup>
                    </m:sSubSup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(</m:t>
                    </m:r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𝟐𝟗𝟎𝟎</m:t>
                    </m:r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)</m:t>
                    </m:r>
                  </m:oMath>
                </a14:m>
                <a:r>
                  <a:rPr lang="en-US" altLang="zh-CN" dirty="0">
                    <a:cs typeface="Times New Roman" panose="02020603050405020304" pitchFamily="18" charset="0"/>
                    <a:sym typeface="+mn-lt"/>
                  </a:rPr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𝑩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→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𝑲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5208134D-108B-7772-9318-CCCAE906B9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3"/>
                <a:stretch>
                  <a:fillRect l="-2219" t="-22449" b="-367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A2A8070E-87E5-13B8-770B-DC36C9947265}"/>
                  </a:ext>
                </a:extLst>
              </p:cNvPr>
              <p:cNvSpPr txBox="1"/>
              <p:nvPr/>
            </p:nvSpPr>
            <p:spPr>
              <a:xfrm>
                <a:off x="221673" y="1136071"/>
                <a:ext cx="755277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buFont typeface="Wingdings" pitchFamily="2" charset="2"/>
                  <a:buChar char="ü"/>
                </a:pPr>
                <a:r>
                  <a:rPr kumimoji="1"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Experimental measurements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 sz="2800" i="1" dirty="0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kumimoji="1" lang="zh-CN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A2A8070E-87E5-13B8-770B-DC36C99472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673" y="1136071"/>
                <a:ext cx="7552773" cy="523220"/>
              </a:xfrm>
              <a:prstGeom prst="rect">
                <a:avLst/>
              </a:prstGeom>
              <a:blipFill>
                <a:blip r:embed="rId4"/>
                <a:stretch>
                  <a:fillRect l="-1345" t="-11905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>
            <a:extLst>
              <a:ext uri="{FF2B5EF4-FFF2-40B4-BE49-F238E27FC236}">
                <a16:creationId xmlns:a16="http://schemas.microsoft.com/office/drawing/2014/main" id="{4577DB00-139E-D3B9-E869-0EC1A72755E4}"/>
              </a:ext>
            </a:extLst>
          </p:cNvPr>
          <p:cNvSpPr txBox="1"/>
          <p:nvPr/>
        </p:nvSpPr>
        <p:spPr>
          <a:xfrm>
            <a:off x="1211679" y="635635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LHCb</a:t>
            </a:r>
            <a:r>
              <a:rPr lang="en" altLang="zh-CN" sz="1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Collaboration Phys. Rev. D102, 112003 (2020) </a:t>
            </a:r>
            <a:endParaRPr lang="en" altLang="zh-CN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10BE41DC-8940-0B71-D5FA-50B9F0923A86}"/>
                  </a:ext>
                </a:extLst>
              </p:cNvPr>
              <p:cNvSpPr txBox="1"/>
              <p:nvPr/>
            </p:nvSpPr>
            <p:spPr>
              <a:xfrm>
                <a:off x="7307679" y="1732125"/>
                <a:ext cx="4862884" cy="27047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Interesting Remarks:</a:t>
                </a:r>
              </a:p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u"/>
                </a:pPr>
                <a:r>
                  <a:rPr kumimoji="1" lang="en-US" altLang="zh-CN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𝟐𝟗𝟎𝟎</m:t>
                    </m:r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d>
                      <m:dPr>
                        <m:ctrlP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𝟐𝟗𝟎𝟎</m:t>
                        </m:r>
                      </m:e>
                    </m:d>
                  </m:oMath>
                </a14:m>
                <a:endParaRPr kumimoji="1" lang="en-US" altLang="zh-CN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u"/>
                </a:pPr>
                <a:r>
                  <a:rPr kumimoji="1" lang="en-US" altLang="zh-CN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𝝌</m:t>
                        </m:r>
                      </m:e>
                      <m:sub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𝟑𝟗𝟑𝟎</m:t>
                    </m:r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𝝌</m:t>
                        </m:r>
                      </m:e>
                      <m:sub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𝟑𝟗𝟑𝟎</m:t>
                    </m:r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en-US" altLang="zh-CN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u"/>
                </a:pPr>
                <a:r>
                  <a:rPr kumimoji="1" lang="en-US" altLang="zh-CN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Possible structure around 2.9 GeV </a:t>
                </a:r>
              </a:p>
              <a:p>
                <a:pPr>
                  <a:lnSpc>
                    <a:spcPct val="150000"/>
                  </a:lnSpc>
                </a:pPr>
                <a:r>
                  <a:rPr kumimoji="1"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𝑻</m:t>
                        </m:r>
                      </m:e>
                      <m:sub>
                        <m:r>
                          <a:rPr kumimoji="1" lang="en-US" altLang="zh-CN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kumimoji="1" lang="en-US" altLang="zh-CN" sz="2000" b="1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000" b="1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𝒔</m:t>
                            </m:r>
                          </m:e>
                        </m:acc>
                        <m:r>
                          <a:rPr kumimoji="1" lang="en-US" altLang="zh-CN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b>
                      <m:sup>
                        <m:r>
                          <a:rPr kumimoji="1" lang="en-US" altLang="zh-CN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++</m:t>
                        </m:r>
                      </m:sup>
                    </m:sSubSup>
                    <m:d>
                      <m:dPr>
                        <m:ctrlPr>
                          <a:rPr kumimoji="1" lang="en-US" altLang="zh-CN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1" lang="en-US" altLang="zh-CN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𝟐𝟗𝟎𝟎</m:t>
                        </m:r>
                      </m:e>
                    </m:d>
                    <m:r>
                      <a:rPr kumimoji="1" lang="en-US" altLang="zh-CN" sz="20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?</m:t>
                    </m:r>
                  </m:oMath>
                </a14:m>
                <a:endParaRPr kumimoji="1" lang="en-US" altLang="zh-CN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10BE41DC-8940-0B71-D5FA-50B9F0923A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7679" y="1732125"/>
                <a:ext cx="4862884" cy="2704715"/>
              </a:xfrm>
              <a:prstGeom prst="rect">
                <a:avLst/>
              </a:prstGeom>
              <a:blipFill>
                <a:blip r:embed="rId5"/>
                <a:stretch>
                  <a:fillRect l="-20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直线箭头连接符 13">
            <a:extLst>
              <a:ext uri="{FF2B5EF4-FFF2-40B4-BE49-F238E27FC236}">
                <a16:creationId xmlns:a16="http://schemas.microsoft.com/office/drawing/2014/main" id="{8B288079-1F21-0657-BCB9-F555DD339B76}"/>
              </a:ext>
            </a:extLst>
          </p:cNvPr>
          <p:cNvCxnSpPr>
            <a:cxnSpLocks/>
          </p:cNvCxnSpPr>
          <p:nvPr/>
        </p:nvCxnSpPr>
        <p:spPr>
          <a:xfrm flipH="1">
            <a:off x="4252573" y="2601044"/>
            <a:ext cx="446749" cy="827956"/>
          </a:xfrm>
          <a:prstGeom prst="straightConnector1">
            <a:avLst/>
          </a:prstGeom>
          <a:ln w="34925">
            <a:solidFill>
              <a:srgbClr val="C00000"/>
            </a:solidFill>
            <a:headEnd type="none" w="med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EF9923C6-9B12-F5FC-9703-C6C57EDCD976}"/>
              </a:ext>
            </a:extLst>
          </p:cNvPr>
          <p:cNvSpPr txBox="1"/>
          <p:nvPr/>
        </p:nvSpPr>
        <p:spPr>
          <a:xfrm>
            <a:off x="3643135" y="2115930"/>
            <a:ext cx="22639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Possible structure?</a:t>
            </a:r>
            <a:endParaRPr kumimoji="1" lang="zh-CN" alt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6914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64E4D10-0D8B-4394-C030-454E0E1F5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49" y="1767445"/>
            <a:ext cx="6758724" cy="4580088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ABB4FCD-BD8D-6AE2-9DD4-B2683E163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smtClean="0"/>
              <a:pPr/>
              <a:t>25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5208134D-108B-7772-9318-CCCAE906B937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zh-CN" dirty="0">
                    <a:cs typeface="Times New Roman" panose="02020603050405020304" pitchFamily="18" charset="0"/>
                    <a:sym typeface="+mn-lt"/>
                  </a:rPr>
                  <a:t>4</a:t>
                </a:r>
                <a:r>
                  <a:rPr lang="zh-CN" altLang="en-US" dirty="0">
                    <a:cs typeface="Times New Roman" panose="02020603050405020304" pitchFamily="18" charset="0"/>
                    <a:sym typeface="+mn-lt"/>
                  </a:rPr>
                  <a:t>、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++</m:t>
                        </m:r>
                      </m:sup>
                    </m:sSubSup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(</m:t>
                    </m:r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𝟐𝟗𝟎𝟎</m:t>
                    </m:r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)</m:t>
                    </m:r>
                  </m:oMath>
                </a14:m>
                <a:r>
                  <a:rPr lang="en-US" altLang="zh-CN" dirty="0">
                    <a:cs typeface="Times New Roman" panose="02020603050405020304" pitchFamily="18" charset="0"/>
                    <a:sym typeface="+mn-lt"/>
                  </a:rPr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𝑩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→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𝑲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5208134D-108B-7772-9318-CCCAE906B9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3"/>
                <a:stretch>
                  <a:fillRect l="-2219" t="-22449" b="-367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A2A8070E-87E5-13B8-770B-DC36C9947265}"/>
                  </a:ext>
                </a:extLst>
              </p:cNvPr>
              <p:cNvSpPr txBox="1"/>
              <p:nvPr/>
            </p:nvSpPr>
            <p:spPr>
              <a:xfrm>
                <a:off x="221673" y="1136071"/>
                <a:ext cx="755277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buFont typeface="Wingdings" pitchFamily="2" charset="2"/>
                  <a:buChar char="ü"/>
                </a:pPr>
                <a:r>
                  <a:rPr kumimoji="1"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Experimental measurements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 sz="2800" i="1" dirty="0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kumimoji="1" lang="zh-CN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A2A8070E-87E5-13B8-770B-DC36C99472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673" y="1136071"/>
                <a:ext cx="7552773" cy="523220"/>
              </a:xfrm>
              <a:prstGeom prst="rect">
                <a:avLst/>
              </a:prstGeom>
              <a:blipFill>
                <a:blip r:embed="rId4"/>
                <a:stretch>
                  <a:fillRect l="-1345" t="-11905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>
            <a:extLst>
              <a:ext uri="{FF2B5EF4-FFF2-40B4-BE49-F238E27FC236}">
                <a16:creationId xmlns:a16="http://schemas.microsoft.com/office/drawing/2014/main" id="{4577DB00-139E-D3B9-E869-0EC1A72755E4}"/>
              </a:ext>
            </a:extLst>
          </p:cNvPr>
          <p:cNvSpPr txBox="1"/>
          <p:nvPr/>
        </p:nvSpPr>
        <p:spPr>
          <a:xfrm>
            <a:off x="1211679" y="635635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LHCb</a:t>
            </a:r>
            <a:r>
              <a:rPr lang="en" altLang="zh-CN" sz="1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Collaboration Phys. Rev. D102, 112003 (2020) </a:t>
            </a:r>
            <a:endParaRPr lang="en" altLang="zh-CN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10BE41DC-8940-0B71-D5FA-50B9F0923A86}"/>
                  </a:ext>
                </a:extLst>
              </p:cNvPr>
              <p:cNvSpPr txBox="1"/>
              <p:nvPr/>
            </p:nvSpPr>
            <p:spPr>
              <a:xfrm>
                <a:off x="7307679" y="1732125"/>
                <a:ext cx="4862884" cy="27047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Interesting Remarks:</a:t>
                </a:r>
              </a:p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u"/>
                </a:pPr>
                <a:r>
                  <a:rPr kumimoji="1" lang="en-US" altLang="zh-CN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𝟐𝟗𝟎𝟎</m:t>
                    </m:r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d>
                      <m:dPr>
                        <m:ctrlP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𝟐𝟗𝟎𝟎</m:t>
                        </m:r>
                      </m:e>
                    </m:d>
                  </m:oMath>
                </a14:m>
                <a:endParaRPr kumimoji="1" lang="en-US" altLang="zh-CN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u"/>
                </a:pPr>
                <a:r>
                  <a:rPr kumimoji="1" lang="en-US" altLang="zh-CN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𝝌</m:t>
                        </m:r>
                      </m:e>
                      <m:sub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𝟑𝟗𝟑𝟎</m:t>
                    </m:r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𝝌</m:t>
                        </m:r>
                      </m:e>
                      <m:sub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𝟑𝟗𝟑𝟎</m:t>
                    </m:r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en-US" altLang="zh-CN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u"/>
                </a:pPr>
                <a:r>
                  <a:rPr kumimoji="1" lang="en-US" altLang="zh-CN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Possible structure around 2.9 GeV </a:t>
                </a:r>
              </a:p>
              <a:p>
                <a:pPr>
                  <a:lnSpc>
                    <a:spcPct val="150000"/>
                  </a:lnSpc>
                </a:pPr>
                <a:r>
                  <a:rPr kumimoji="1"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𝑻</m:t>
                        </m:r>
                      </m:e>
                      <m:sub>
                        <m:r>
                          <a:rPr kumimoji="1" lang="en-US" altLang="zh-CN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kumimoji="1" lang="en-US" altLang="zh-CN" sz="2000" b="1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000" b="1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𝒔</m:t>
                            </m:r>
                          </m:e>
                        </m:acc>
                        <m:r>
                          <a:rPr kumimoji="1" lang="en-US" altLang="zh-CN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b>
                      <m:sup>
                        <m:r>
                          <a:rPr kumimoji="1" lang="en-US" altLang="zh-CN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++</m:t>
                        </m:r>
                      </m:sup>
                    </m:sSubSup>
                    <m:d>
                      <m:dPr>
                        <m:ctrlPr>
                          <a:rPr kumimoji="1" lang="en-US" altLang="zh-CN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1" lang="en-US" altLang="zh-CN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𝟐𝟗𝟎𝟎</m:t>
                        </m:r>
                      </m:e>
                    </m:d>
                    <m:r>
                      <a:rPr kumimoji="1" lang="en-US" altLang="zh-CN" sz="20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?</m:t>
                    </m:r>
                  </m:oMath>
                </a14:m>
                <a:endParaRPr kumimoji="1" lang="en-US" altLang="zh-CN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10BE41DC-8940-0B71-D5FA-50B9F0923A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7679" y="1732125"/>
                <a:ext cx="4862884" cy="2704715"/>
              </a:xfrm>
              <a:prstGeom prst="rect">
                <a:avLst/>
              </a:prstGeom>
              <a:blipFill>
                <a:blip r:embed="rId5"/>
                <a:stretch>
                  <a:fillRect l="-20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直线箭头连接符 13">
            <a:extLst>
              <a:ext uri="{FF2B5EF4-FFF2-40B4-BE49-F238E27FC236}">
                <a16:creationId xmlns:a16="http://schemas.microsoft.com/office/drawing/2014/main" id="{8B288079-1F21-0657-BCB9-F555DD339B76}"/>
              </a:ext>
            </a:extLst>
          </p:cNvPr>
          <p:cNvCxnSpPr>
            <a:cxnSpLocks/>
          </p:cNvCxnSpPr>
          <p:nvPr/>
        </p:nvCxnSpPr>
        <p:spPr>
          <a:xfrm flipH="1">
            <a:off x="4252573" y="2601044"/>
            <a:ext cx="446749" cy="827956"/>
          </a:xfrm>
          <a:prstGeom prst="straightConnector1">
            <a:avLst/>
          </a:prstGeom>
          <a:ln w="34925">
            <a:solidFill>
              <a:srgbClr val="C00000"/>
            </a:solidFill>
            <a:headEnd type="none" w="med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EF9923C6-9B12-F5FC-9703-C6C57EDCD976}"/>
              </a:ext>
            </a:extLst>
          </p:cNvPr>
          <p:cNvSpPr txBox="1"/>
          <p:nvPr/>
        </p:nvSpPr>
        <p:spPr>
          <a:xfrm>
            <a:off x="3643135" y="2115930"/>
            <a:ext cx="22639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Possible structure?</a:t>
            </a:r>
            <a:endParaRPr kumimoji="1" lang="zh-CN" alt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直线箭头连接符 7">
            <a:extLst>
              <a:ext uri="{FF2B5EF4-FFF2-40B4-BE49-F238E27FC236}">
                <a16:creationId xmlns:a16="http://schemas.microsoft.com/office/drawing/2014/main" id="{8AFECEA2-0A8D-236D-C586-92CE007D48AB}"/>
              </a:ext>
            </a:extLst>
          </p:cNvPr>
          <p:cNvCxnSpPr>
            <a:cxnSpLocks/>
          </p:cNvCxnSpPr>
          <p:nvPr/>
        </p:nvCxnSpPr>
        <p:spPr>
          <a:xfrm>
            <a:off x="3157538" y="3216105"/>
            <a:ext cx="840521" cy="1953812"/>
          </a:xfrm>
          <a:prstGeom prst="straightConnector1">
            <a:avLst/>
          </a:prstGeom>
          <a:ln w="34925">
            <a:solidFill>
              <a:srgbClr val="C00000"/>
            </a:solidFill>
            <a:headEnd type="none" w="med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30382A1D-535A-842E-F306-C95D629AC1D4}"/>
                  </a:ext>
                </a:extLst>
              </p:cNvPr>
              <p:cNvSpPr txBox="1"/>
              <p:nvPr/>
            </p:nvSpPr>
            <p:spPr>
              <a:xfrm>
                <a:off x="2264078" y="2856711"/>
                <a:ext cx="120789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6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6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𝝌</m:t>
                          </m:r>
                        </m:e>
                        <m:sub>
                          <m:r>
                            <a:rPr kumimoji="1" lang="en-US" altLang="zh-CN" sz="16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𝒄</m:t>
                          </m:r>
                          <m:r>
                            <a:rPr kumimoji="1" lang="en-US" altLang="zh-CN" sz="16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b>
                      </m:sSub>
                      <m:r>
                        <a:rPr kumimoji="1" lang="en-US" altLang="zh-CN" sz="1600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kumimoji="1" lang="en-US" altLang="zh-CN" sz="1600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𝟑𝟗𝟑𝟎</m:t>
                      </m:r>
                      <m:r>
                        <a:rPr kumimoji="1" lang="en-US" altLang="zh-CN" sz="1600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kumimoji="1" lang="zh-CN" altLang="en-US" sz="1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30382A1D-535A-842E-F306-C95D629AC1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4078" y="2856711"/>
                <a:ext cx="1207895" cy="338554"/>
              </a:xfrm>
              <a:prstGeom prst="rect">
                <a:avLst/>
              </a:prstGeom>
              <a:blipFill>
                <a:blip r:embed="rId6"/>
                <a:stretch>
                  <a:fillRect b="-148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65994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ABB4FCD-BD8D-6AE2-9DD4-B2683E163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smtClean="0"/>
              <a:pPr/>
              <a:t>26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5208134D-108B-7772-9318-CCCAE906B937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zh-CN" dirty="0">
                    <a:cs typeface="Times New Roman" panose="02020603050405020304" pitchFamily="18" charset="0"/>
                    <a:sym typeface="+mn-lt"/>
                  </a:rPr>
                  <a:t>4</a:t>
                </a:r>
                <a:r>
                  <a:rPr lang="zh-CN" altLang="en-US" dirty="0">
                    <a:cs typeface="Times New Roman" panose="02020603050405020304" pitchFamily="18" charset="0"/>
                    <a:sym typeface="+mn-lt"/>
                  </a:rPr>
                  <a:t>、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++</m:t>
                        </m:r>
                      </m:sup>
                    </m:sSubSup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(</m:t>
                    </m:r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𝟐𝟗𝟎𝟎</m:t>
                    </m:r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)</m:t>
                    </m:r>
                  </m:oMath>
                </a14:m>
                <a:r>
                  <a:rPr lang="en-US" altLang="zh-CN" dirty="0">
                    <a:cs typeface="Times New Roman" panose="02020603050405020304" pitchFamily="18" charset="0"/>
                    <a:sym typeface="+mn-lt"/>
                  </a:rPr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𝑩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→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𝑲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5208134D-108B-7772-9318-CCCAE906B9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2219" t="-22449" b="-367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A2A8070E-87E5-13B8-770B-DC36C9947265}"/>
                  </a:ext>
                </a:extLst>
              </p:cNvPr>
              <p:cNvSpPr txBox="1"/>
              <p:nvPr/>
            </p:nvSpPr>
            <p:spPr>
              <a:xfrm>
                <a:off x="221673" y="1136071"/>
                <a:ext cx="755277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buFont typeface="Wingdings" pitchFamily="2" charset="2"/>
                  <a:buChar char="ü"/>
                </a:pPr>
                <a:r>
                  <a:rPr kumimoji="1"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Experimental measurements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 sz="2800" i="1" dirty="0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kumimoji="1" lang="zh-CN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A2A8070E-87E5-13B8-770B-DC36C99472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673" y="1136071"/>
                <a:ext cx="7552773" cy="523220"/>
              </a:xfrm>
              <a:prstGeom prst="rect">
                <a:avLst/>
              </a:prstGeom>
              <a:blipFill>
                <a:blip r:embed="rId3"/>
                <a:stretch>
                  <a:fillRect l="-1345" t="-11905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>
            <a:extLst>
              <a:ext uri="{FF2B5EF4-FFF2-40B4-BE49-F238E27FC236}">
                <a16:creationId xmlns:a16="http://schemas.microsoft.com/office/drawing/2014/main" id="{4577DB00-139E-D3B9-E869-0EC1A72755E4}"/>
              </a:ext>
            </a:extLst>
          </p:cNvPr>
          <p:cNvSpPr txBox="1"/>
          <p:nvPr/>
        </p:nvSpPr>
        <p:spPr>
          <a:xfrm>
            <a:off x="840377" y="535259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LHCb</a:t>
            </a:r>
            <a:r>
              <a:rPr lang="en" altLang="zh-CN" sz="1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Collaboration Phys. Rev. D102, 112003 (2020) </a:t>
            </a:r>
            <a:endParaRPr lang="en" altLang="zh-CN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10BE41DC-8940-0B71-D5FA-50B9F0923A86}"/>
                  </a:ext>
                </a:extLst>
              </p:cNvPr>
              <p:cNvSpPr txBox="1"/>
              <p:nvPr/>
            </p:nvSpPr>
            <p:spPr>
              <a:xfrm>
                <a:off x="7307679" y="1732125"/>
                <a:ext cx="4862884" cy="4023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Interesting Remarks:</a:t>
                </a:r>
              </a:p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u"/>
                </a:pPr>
                <a:r>
                  <a:rPr kumimoji="1" lang="en-US" altLang="zh-CN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𝟐𝟗𝟎𝟎</m:t>
                    </m:r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d>
                      <m:dPr>
                        <m:ctrlP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𝟐𝟗𝟎𝟎</m:t>
                        </m:r>
                      </m:e>
                    </m:d>
                  </m:oMath>
                </a14:m>
                <a:endParaRPr kumimoji="1" lang="en-US" altLang="zh-CN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u"/>
                </a:pPr>
                <a:r>
                  <a:rPr kumimoji="1" lang="en-US" altLang="zh-CN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𝝌</m:t>
                        </m:r>
                      </m:e>
                      <m:sub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𝟑𝟗𝟑𝟎</m:t>
                    </m:r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𝝌</m:t>
                        </m:r>
                      </m:e>
                      <m:sub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𝟑𝟗𝟑𝟎</m:t>
                    </m:r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en-US" altLang="zh-CN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u"/>
                </a:pPr>
                <a:r>
                  <a:rPr kumimoji="1" lang="en-US" altLang="zh-CN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Possible structure around 2.9 GeV </a:t>
                </a:r>
              </a:p>
              <a:p>
                <a:pPr>
                  <a:lnSpc>
                    <a:spcPct val="150000"/>
                  </a:lnSpc>
                </a:pPr>
                <a:r>
                  <a:rPr kumimoji="1"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𝑻</m:t>
                        </m:r>
                      </m:e>
                      <m:sub>
                        <m:r>
                          <a:rPr kumimoji="1" lang="en-US" altLang="zh-CN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𝒄𝒔</m:t>
                        </m:r>
                        <m:r>
                          <a:rPr kumimoji="1" lang="en-US" altLang="zh-CN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b>
                      <m:sup>
                        <m:r>
                          <a:rPr kumimoji="1" lang="en-US" altLang="zh-CN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++</m:t>
                        </m:r>
                      </m:sup>
                    </m:sSubSup>
                    <m:d>
                      <m:dPr>
                        <m:ctrlPr>
                          <a:rPr kumimoji="1" lang="en-US" altLang="zh-CN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1" lang="en-US" altLang="zh-CN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𝟐𝟗𝟎𝟎</m:t>
                        </m:r>
                      </m:e>
                    </m:d>
                    <m:r>
                      <a:rPr kumimoji="1" lang="en-US" altLang="zh-CN" sz="20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?</m:t>
                    </m:r>
                  </m:oMath>
                </a14:m>
                <a:endParaRPr kumimoji="1" lang="en-US" altLang="zh-CN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50000"/>
                  </a:lnSpc>
                  <a:buFont typeface="Wingdings" pitchFamily="2" charset="2"/>
                  <a:buChar char="u"/>
                </a:pPr>
                <a:r>
                  <a:rPr kumimoji="1" lang="en-US" altLang="zh-CN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Involvement of</a:t>
                </a:r>
                <a14:m>
                  <m:oMath xmlns:m="http://schemas.openxmlformats.org/officeDocument/2006/math">
                    <m:r>
                      <a:rPr kumimoji="1" lang="en-US" altLang="zh-CN" sz="20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bSup>
                      <m:sSubSupPr>
                        <m:ctrlPr>
                          <a:rPr kumimoji="1" lang="en-US" altLang="zh-CN" sz="20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20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𝑻</m:t>
                        </m:r>
                      </m:e>
                      <m:sub>
                        <m:r>
                          <a:rPr kumimoji="1" lang="en-US" altLang="zh-CN" sz="20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𝒄𝒔</m:t>
                        </m:r>
                        <m:r>
                          <a:rPr kumimoji="1" lang="en-US" altLang="zh-CN" sz="20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b>
                      <m:sup>
                        <m:r>
                          <a:rPr kumimoji="1" lang="en-US" altLang="zh-CN" sz="20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++</m:t>
                        </m:r>
                      </m:sup>
                    </m:sSubSup>
                    <m:r>
                      <a:rPr kumimoji="1" lang="en-US" altLang="zh-CN" sz="20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kumimoji="1" lang="en-US" altLang="zh-CN" sz="20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𝟐𝟗𝟎𝟎</m:t>
                    </m:r>
                    <m:r>
                      <a:rPr kumimoji="1" lang="en-US" altLang="zh-CN" sz="20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kumimoji="1"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would change the </a:t>
                </a:r>
                <a:r>
                  <a:rPr kumimoji="1" lang="en-US" altLang="zh-CN" sz="20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fit fraction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𝝌</m:t>
                        </m:r>
                      </m:e>
                      <m:sub>
                        <m:r>
                          <a:rPr kumimoji="1" lang="en-US" altLang="zh-CN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  <m:r>
                          <a:rPr kumimoji="1" lang="en-US" altLang="zh-CN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b>
                    </m:sSub>
                    <m:r>
                      <a:rPr kumimoji="1" lang="en-US" altLang="zh-CN" sz="20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kumimoji="1" lang="en-US" altLang="zh-CN" sz="20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𝟑𝟗𝟑𝟎</m:t>
                    </m:r>
                    <m:r>
                      <a:rPr kumimoji="1" lang="en-US" altLang="zh-CN" sz="20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kumimoji="1" lang="en-US" altLang="zh-CN" sz="20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𝝌</m:t>
                        </m:r>
                      </m:e>
                      <m:sub>
                        <m:r>
                          <a:rPr kumimoji="1" lang="en-US" altLang="zh-CN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  <m:r>
                          <a:rPr kumimoji="1" lang="en-US" altLang="zh-CN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b>
                    </m:sSub>
                    <m:r>
                      <a:rPr kumimoji="1" lang="en-US" altLang="zh-CN" sz="20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kumimoji="1" lang="en-US" altLang="zh-CN" sz="20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𝟑𝟗𝟑𝟎</m:t>
                    </m:r>
                    <m:r>
                      <a:rPr kumimoji="1" lang="en-US" altLang="zh-CN" sz="20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kumimoji="1" lang="en-US" altLang="zh-CN" sz="2000" b="1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kumimoji="1" lang="en-US" altLang="zh-CN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10BE41DC-8940-0B71-D5FA-50B9F0923A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7679" y="1732125"/>
                <a:ext cx="4862884" cy="4023089"/>
              </a:xfrm>
              <a:prstGeom prst="rect">
                <a:avLst/>
              </a:prstGeom>
              <a:blipFill>
                <a:blip r:embed="rId4"/>
                <a:stretch>
                  <a:fillRect l="-2083" b="-18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95AC8E13-ADEA-DF86-383C-F06E0CF86C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37" y="1815874"/>
            <a:ext cx="6952327" cy="3270573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761AE295-5985-8A40-60A4-043109820981}"/>
              </a:ext>
            </a:extLst>
          </p:cNvPr>
          <p:cNvSpPr/>
          <p:nvPr/>
        </p:nvSpPr>
        <p:spPr>
          <a:xfrm>
            <a:off x="8374" y="3082474"/>
            <a:ext cx="6928003" cy="38571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631915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ABB4FCD-BD8D-6AE2-9DD4-B2683E163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smtClean="0"/>
              <a:pPr/>
              <a:t>27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5208134D-108B-7772-9318-CCCAE906B937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zh-CN" dirty="0">
                    <a:cs typeface="Times New Roman" panose="02020603050405020304" pitchFamily="18" charset="0"/>
                    <a:sym typeface="+mn-lt"/>
                  </a:rPr>
                  <a:t>4</a:t>
                </a:r>
                <a:r>
                  <a:rPr lang="zh-CN" altLang="en-US" dirty="0">
                    <a:cs typeface="Times New Roman" panose="02020603050405020304" pitchFamily="18" charset="0"/>
                    <a:sym typeface="+mn-lt"/>
                  </a:rPr>
                  <a:t>、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++</m:t>
                        </m:r>
                      </m:sup>
                    </m:sSubSup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(</m:t>
                    </m:r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𝟐𝟗𝟎𝟎</m:t>
                    </m:r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)</m:t>
                    </m:r>
                  </m:oMath>
                </a14:m>
                <a:r>
                  <a:rPr lang="en-US" altLang="zh-CN" dirty="0">
                    <a:cs typeface="Times New Roman" panose="02020603050405020304" pitchFamily="18" charset="0"/>
                    <a:sym typeface="+mn-lt"/>
                  </a:rPr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𝑩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→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𝑲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5208134D-108B-7772-9318-CCCAE906B9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2219" t="-22449" b="-367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组合 7">
            <a:extLst>
              <a:ext uri="{FF2B5EF4-FFF2-40B4-BE49-F238E27FC236}">
                <a16:creationId xmlns:a16="http://schemas.microsoft.com/office/drawing/2014/main" id="{AF40CB93-D1A7-0860-EA76-73A5A12CA529}"/>
              </a:ext>
            </a:extLst>
          </p:cNvPr>
          <p:cNvGrpSpPr/>
          <p:nvPr/>
        </p:nvGrpSpPr>
        <p:grpSpPr>
          <a:xfrm>
            <a:off x="4042640" y="1004234"/>
            <a:ext cx="6680777" cy="2871951"/>
            <a:chOff x="3834822" y="1782784"/>
            <a:chExt cx="6680777" cy="2871951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01188A8-4AEE-A7E5-1054-6D134A9A2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34822" y="2638900"/>
              <a:ext cx="2876611" cy="2015835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2CDCD1FD-9ABE-3B0B-434C-F13BF32C9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79854" y="2757601"/>
              <a:ext cx="3135745" cy="1833851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545BEF11-748B-9B5B-12CD-E965623FD2A0}"/>
                </a:ext>
              </a:extLst>
            </p:cNvPr>
            <p:cNvSpPr txBox="1"/>
            <p:nvPr/>
          </p:nvSpPr>
          <p:spPr>
            <a:xfrm>
              <a:off x="4530849" y="1782784"/>
              <a:ext cx="46162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Production and decay mechanism</a:t>
              </a:r>
              <a:endParaRPr kumimoji="1"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CE59D83E-066F-91EB-0255-055143F00359}"/>
              </a:ext>
            </a:extLst>
          </p:cNvPr>
          <p:cNvGrpSpPr/>
          <p:nvPr/>
        </p:nvGrpSpPr>
        <p:grpSpPr>
          <a:xfrm>
            <a:off x="260367" y="1029155"/>
            <a:ext cx="2994161" cy="2871951"/>
            <a:chOff x="260367" y="1238163"/>
            <a:chExt cx="2994161" cy="2871951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4C3CEAD-D2D4-82EA-7998-4F2656288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5911" y="1930660"/>
              <a:ext cx="2798617" cy="217945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3AA9BB67-C949-C9B7-C699-A567426DAC2A}"/>
                    </a:ext>
                  </a:extLst>
                </p:cNvPr>
                <p:cNvSpPr txBox="1"/>
                <p:nvPr/>
              </p:nvSpPr>
              <p:spPr>
                <a:xfrm>
                  <a:off x="260367" y="1238163"/>
                  <a:ext cx="254185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24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sSup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𝑩</m:t>
                            </m:r>
                          </m:e>
                          <m:sup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+</m:t>
                            </m:r>
                          </m:sup>
                        </m:sSup>
                        <m:r>
                          <a:rPr lang="en-US" altLang="zh-C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sSup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𝑫</m:t>
                            </m:r>
                          </m:e>
                          <m:sup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−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sSup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𝑫</m:t>
                            </m:r>
                          </m:e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∗</m:t>
                            </m:r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sSup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𝑲</m:t>
                            </m:r>
                          </m:e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∗</m:t>
                            </m:r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kumimoji="1" lang="zh-CN" altLang="en-US" sz="2400" dirty="0"/>
                </a:p>
              </p:txBody>
            </p:sp>
          </mc:Choice>
          <mc:Fallback xmlns=""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3AA9BB67-C949-C9B7-C699-A567426DAC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0367" y="1238163"/>
                  <a:ext cx="2541850" cy="46166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79687233-BD03-279F-7374-CD632BC0BC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368" y="4938245"/>
            <a:ext cx="3365500" cy="54610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5C6F4381-279B-4CCC-B48D-B2B55973EDAE}"/>
              </a:ext>
            </a:extLst>
          </p:cNvPr>
          <p:cNvSpPr txBox="1"/>
          <p:nvPr/>
        </p:nvSpPr>
        <p:spPr>
          <a:xfrm>
            <a:off x="316368" y="4003408"/>
            <a:ext cx="307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Transition amplitudes</a:t>
            </a:r>
            <a:endParaRPr kumimoji="1"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EEAB832-EC6C-9334-CAB6-E9B24875E9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7855" y="4585335"/>
            <a:ext cx="4876800" cy="1282700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18C4707F-35EE-79B4-82A4-4257621DDF21}"/>
              </a:ext>
            </a:extLst>
          </p:cNvPr>
          <p:cNvGrpSpPr/>
          <p:nvPr/>
        </p:nvGrpSpPr>
        <p:grpSpPr>
          <a:xfrm>
            <a:off x="3846760" y="4067518"/>
            <a:ext cx="5073650" cy="481874"/>
            <a:chOff x="5588000" y="3238500"/>
            <a:chExt cx="5073650" cy="481874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579FBD4B-69AB-AB41-ADE7-207E9BCDF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88000" y="3238500"/>
              <a:ext cx="1016000" cy="38100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94BE773-DEF1-76F1-03B2-373CAC9D1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559550" y="3250474"/>
              <a:ext cx="4102100" cy="4699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28E8B872-3F81-8D5C-D40C-4012B6330719}"/>
                  </a:ext>
                </a:extLst>
              </p:cNvPr>
              <p:cNvSpPr txBox="1"/>
              <p:nvPr/>
            </p:nvSpPr>
            <p:spPr>
              <a:xfrm>
                <a:off x="260367" y="6142818"/>
                <a:ext cx="7080913" cy="5417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Unknown coupling</a:t>
                </a:r>
                <a:r>
                  <a:rPr kumimoji="1" lang="zh-CN" alt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constants: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kumimoji="1" lang="en-US" altLang="zh-CN" sz="2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kumimoji="1" lang="en-US" altLang="zh-CN" sz="2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, </m:t>
                    </m:r>
                    <m:sSub>
                      <m:sSubPr>
                        <m:ctrlPr>
                          <a:rPr kumimoji="1" lang="en-US" altLang="zh-CN" sz="2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sSubSup>
                          <m:sSubSupPr>
                            <m:ctrlPr>
                              <a:rPr kumimoji="1" lang="en-US" altLang="zh-CN" sz="2400" b="1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2400" b="1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kumimoji="1" lang="en-US" altLang="zh-CN" sz="2400" b="1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  <m:acc>
                              <m:accPr>
                                <m:chr m:val="̅"/>
                                <m:ctrlPr>
                                  <a:rPr kumimoji="1" lang="en-US" altLang="zh-CN" sz="2400" b="1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zh-CN" sz="2400" b="1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</m:e>
                            </m:acc>
                            <m:r>
                              <a:rPr kumimoji="1" lang="en-US" altLang="zh-CN" sz="2400" b="1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  <m:sup>
                            <m:r>
                              <a:rPr kumimoji="1" lang="en-US" altLang="zh-CN" sz="2400" b="1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++</m:t>
                            </m:r>
                          </m:sup>
                        </m:sSubSup>
                        <m:sSup>
                          <m:sSupPr>
                            <m:ctrlPr>
                              <a:rPr kumimoji="1" lang="en-US" altLang="zh-CN" sz="2400" b="1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400" b="1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  <m:sup>
                            <m:r>
                              <a:rPr kumimoji="1" lang="en-US" altLang="zh-CN" sz="2400" b="1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zh-CN" sz="2400" b="1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400" b="1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p>
                            <m:r>
                              <a:rPr kumimoji="1" lang="en-US" altLang="zh-CN" sz="2400" b="1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sub>
                    </m:sSub>
                    <m:r>
                      <a:rPr kumimoji="1" lang="en-US" altLang="zh-CN" sz="2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,</m:t>
                    </m:r>
                    <m:sSub>
                      <m:sSubPr>
                        <m:ctrlPr>
                          <a:rPr kumimoji="1" lang="en-US" altLang="zh-CN" sz="24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sSubSup>
                          <m:sSubSupPr>
                            <m:ctrlPr>
                              <a:rPr kumimoji="1" lang="en-US" altLang="zh-CN" sz="2400" b="1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2400" b="1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kumimoji="1" lang="en-US" altLang="zh-CN" sz="2400" b="1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  <m:acc>
                              <m:accPr>
                                <m:chr m:val="̅"/>
                                <m:ctrlPr>
                                  <a:rPr kumimoji="1" lang="en-US" altLang="zh-CN" sz="2400" b="1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zh-CN" sz="2400" b="1" i="1" dirty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</m:e>
                            </m:acc>
                            <m:r>
                              <a:rPr kumimoji="1" lang="en-US" altLang="zh-CN" sz="2400" b="1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  <m:sup>
                            <m:r>
                              <a:rPr kumimoji="1" lang="en-US" altLang="zh-CN" sz="2400" b="1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++</m:t>
                            </m:r>
                          </m:sup>
                        </m:sSubSup>
                        <m:r>
                          <a:rPr kumimoji="1" lang="en-US" altLang="zh-CN" sz="2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𝑫𝑲</m:t>
                        </m:r>
                      </m:sub>
                    </m:sSub>
                  </m:oMath>
                </a14:m>
                <a:endParaRPr kumimoji="1" lang="zh-CN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28E8B872-3F81-8D5C-D40C-4012B63307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367" y="6142818"/>
                <a:ext cx="7080913" cy="541751"/>
              </a:xfrm>
              <a:prstGeom prst="rect">
                <a:avLst/>
              </a:prstGeom>
              <a:blipFill>
                <a:blip r:embed="rId11"/>
                <a:stretch>
                  <a:fillRect l="-1434" t="-6818" b="-90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矩形 22">
            <a:extLst>
              <a:ext uri="{FF2B5EF4-FFF2-40B4-BE49-F238E27FC236}">
                <a16:creationId xmlns:a16="http://schemas.microsoft.com/office/drawing/2014/main" id="{BB67D673-ECAB-780C-B488-4F6E41C624B9}"/>
              </a:ext>
            </a:extLst>
          </p:cNvPr>
          <p:cNvSpPr/>
          <p:nvPr/>
        </p:nvSpPr>
        <p:spPr>
          <a:xfrm>
            <a:off x="5656215" y="4003408"/>
            <a:ext cx="2325188" cy="46166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D050C531-DFBC-0F95-19DB-D07628B761DB}"/>
              </a:ext>
            </a:extLst>
          </p:cNvPr>
          <p:cNvSpPr txBox="1"/>
          <p:nvPr/>
        </p:nvSpPr>
        <p:spPr>
          <a:xfrm>
            <a:off x="8414655" y="4686209"/>
            <a:ext cx="3505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Meson loop function</a:t>
            </a:r>
            <a:endParaRPr kumimoji="1"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A26BD7B1-D814-34AE-A4C2-164B7ECDD3B2}"/>
              </a:ext>
            </a:extLst>
          </p:cNvPr>
          <p:cNvSpPr/>
          <p:nvPr/>
        </p:nvSpPr>
        <p:spPr>
          <a:xfrm>
            <a:off x="5625733" y="4717512"/>
            <a:ext cx="2325188" cy="46166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27" name="直线箭头连接符 26">
            <a:extLst>
              <a:ext uri="{FF2B5EF4-FFF2-40B4-BE49-F238E27FC236}">
                <a16:creationId xmlns:a16="http://schemas.microsoft.com/office/drawing/2014/main" id="{ABC058C6-5DAF-356E-63BB-06DC981CC686}"/>
              </a:ext>
            </a:extLst>
          </p:cNvPr>
          <p:cNvCxnSpPr>
            <a:cxnSpLocks/>
          </p:cNvCxnSpPr>
          <p:nvPr/>
        </p:nvCxnSpPr>
        <p:spPr>
          <a:xfrm flipH="1" flipV="1">
            <a:off x="8005347" y="4505894"/>
            <a:ext cx="409308" cy="246805"/>
          </a:xfrm>
          <a:prstGeom prst="straightConnector1">
            <a:avLst/>
          </a:prstGeom>
          <a:ln w="34925">
            <a:solidFill>
              <a:srgbClr val="C00000"/>
            </a:solidFill>
            <a:headEnd type="none" w="med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线箭头连接符 29">
            <a:extLst>
              <a:ext uri="{FF2B5EF4-FFF2-40B4-BE49-F238E27FC236}">
                <a16:creationId xmlns:a16="http://schemas.microsoft.com/office/drawing/2014/main" id="{FD84DC92-D4DC-2FFE-A20D-43980E9BB1AB}"/>
              </a:ext>
            </a:extLst>
          </p:cNvPr>
          <p:cNvCxnSpPr>
            <a:cxnSpLocks/>
            <a:stCxn id="24" idx="1"/>
          </p:cNvCxnSpPr>
          <p:nvPr/>
        </p:nvCxnSpPr>
        <p:spPr>
          <a:xfrm flipH="1">
            <a:off x="8005347" y="4917042"/>
            <a:ext cx="409308" cy="146519"/>
          </a:xfrm>
          <a:prstGeom prst="straightConnector1">
            <a:avLst/>
          </a:prstGeom>
          <a:ln w="34925">
            <a:solidFill>
              <a:srgbClr val="C00000"/>
            </a:solidFill>
            <a:headEnd type="none" w="med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85501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ABB4FCD-BD8D-6AE2-9DD4-B2683E163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smtClean="0"/>
              <a:pPr/>
              <a:t>28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5208134D-108B-7772-9318-CCCAE906B937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zh-CN" dirty="0">
                    <a:cs typeface="Times New Roman" panose="02020603050405020304" pitchFamily="18" charset="0"/>
                    <a:sym typeface="+mn-lt"/>
                  </a:rPr>
                  <a:t>4</a:t>
                </a:r>
                <a:r>
                  <a:rPr lang="zh-CN" altLang="en-US" dirty="0">
                    <a:cs typeface="Times New Roman" panose="02020603050405020304" pitchFamily="18" charset="0"/>
                    <a:sym typeface="+mn-lt"/>
                  </a:rPr>
                  <a:t>、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++</m:t>
                        </m:r>
                      </m:sup>
                    </m:sSubSup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(</m:t>
                    </m:r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𝟐𝟗𝟎𝟎</m:t>
                    </m:r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)</m:t>
                    </m:r>
                  </m:oMath>
                </a14:m>
                <a:r>
                  <a:rPr lang="en-US" altLang="zh-CN" dirty="0">
                    <a:cs typeface="Times New Roman" panose="02020603050405020304" pitchFamily="18" charset="0"/>
                    <a:sym typeface="+mn-lt"/>
                  </a:rPr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𝑩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→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𝑲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5208134D-108B-7772-9318-CCCAE906B9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2219" t="-22449" b="-367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A7D53DDC-C8BF-3328-4B6F-2B3AF6CF2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5099" y="1676348"/>
            <a:ext cx="6443915" cy="13575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E8DF825F-43BF-2438-85C4-2F67D9A03E13}"/>
                  </a:ext>
                </a:extLst>
              </p:cNvPr>
              <p:cNvSpPr txBox="1"/>
              <p:nvPr/>
            </p:nvSpPr>
            <p:spPr>
              <a:xfrm>
                <a:off x="260367" y="1183466"/>
                <a:ext cx="6098874" cy="6165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Wingdings" pitchFamily="2" charset="2"/>
                  <a:buChar char="ü"/>
                </a:pPr>
                <a:r>
                  <a:rPr kumimoji="1" lang="en-US" altLang="zh-CN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Coupling</a:t>
                </a:r>
                <a:r>
                  <a:rPr kumimoji="1" lang="zh-CN" alt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constant</a:t>
                </a:r>
                <a:r>
                  <a:rPr kumimoji="1" lang="zh-CN" alt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8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8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sSubSup>
                          <m:sSubSupPr>
                            <m:ctrlPr>
                              <a:rPr kumimoji="1" lang="en-US" altLang="zh-CN" sz="28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28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kumimoji="1" lang="en-US" altLang="zh-CN" sz="28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  <m:acc>
                              <m:accPr>
                                <m:chr m:val="̅"/>
                                <m:ctrlPr>
                                  <a:rPr kumimoji="1" lang="en-US" altLang="zh-CN" sz="28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zh-CN" sz="28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</m:e>
                            </m:acc>
                            <m:r>
                              <a:rPr kumimoji="1" lang="en-US" altLang="zh-CN" sz="28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  <m:sup>
                            <m:r>
                              <a:rPr kumimoji="1" lang="en-US" altLang="zh-CN" sz="28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++</m:t>
                            </m:r>
                          </m:sup>
                        </m:sSubSup>
                        <m:sSup>
                          <m:sSupPr>
                            <m:ctrlPr>
                              <a:rPr kumimoji="1" lang="en-US" altLang="zh-CN" sz="28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8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  <m:sup>
                            <m:r>
                              <a:rPr kumimoji="1" lang="en-US" altLang="zh-CN" sz="28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zh-CN" sz="28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8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p>
                            <m:r>
                              <a:rPr kumimoji="1" lang="en-US" altLang="zh-CN" sz="28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sub>
                    </m:sSub>
                  </m:oMath>
                </a14:m>
                <a:endParaRPr lang="zh-CN" alt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E8DF825F-43BF-2438-85C4-2F67D9A03E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367" y="1183466"/>
                <a:ext cx="6098874" cy="616579"/>
              </a:xfrm>
              <a:prstGeom prst="rect">
                <a:avLst/>
              </a:prstGeom>
              <a:blipFill>
                <a:blip r:embed="rId4"/>
                <a:stretch>
                  <a:fillRect l="-1663" t="-12245" b="-122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>
            <a:extLst>
              <a:ext uri="{FF2B5EF4-FFF2-40B4-BE49-F238E27FC236}">
                <a16:creationId xmlns:a16="http://schemas.microsoft.com/office/drawing/2014/main" id="{B29C970D-3B67-EF6D-91D3-B8C268B9B4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2462" y="3556646"/>
            <a:ext cx="6342726" cy="13575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ECB5C487-7035-F80D-8D9B-DE528B019452}"/>
                  </a:ext>
                </a:extLst>
              </p:cNvPr>
              <p:cNvSpPr txBox="1"/>
              <p:nvPr/>
            </p:nvSpPr>
            <p:spPr>
              <a:xfrm>
                <a:off x="260367" y="2898715"/>
                <a:ext cx="6098874" cy="6165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Wingdings" pitchFamily="2" charset="2"/>
                  <a:buChar char="ü"/>
                </a:pPr>
                <a:r>
                  <a:rPr kumimoji="1" lang="en-US" altLang="zh-CN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Coupling</a:t>
                </a:r>
                <a:r>
                  <a:rPr kumimoji="1" lang="zh-CN" alt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constant</a:t>
                </a:r>
                <a:r>
                  <a:rPr kumimoji="1" lang="zh-CN" alt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8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8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sSubSup>
                          <m:sSubSupPr>
                            <m:ctrlPr>
                              <a:rPr kumimoji="1" lang="en-US" altLang="zh-CN" sz="28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28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kumimoji="1" lang="en-US" altLang="zh-CN" sz="28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  <m:acc>
                              <m:accPr>
                                <m:chr m:val="̅"/>
                                <m:ctrlPr>
                                  <a:rPr kumimoji="1" lang="en-US" altLang="zh-CN" sz="28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zh-CN" sz="28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</m:e>
                            </m:acc>
                            <m:r>
                              <a:rPr kumimoji="1" lang="en-US" altLang="zh-CN" sz="28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  <m:sup>
                            <m:r>
                              <a:rPr kumimoji="1" lang="en-US" altLang="zh-CN" sz="28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++</m:t>
                            </m:r>
                          </m:sup>
                        </m:sSubSup>
                        <m:r>
                          <m:rPr>
                            <m:sty m:val="p"/>
                          </m:rPr>
                          <a:rPr kumimoji="1" lang="en-US" altLang="zh-CN" sz="2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DK</m:t>
                        </m:r>
                      </m:sub>
                    </m:sSub>
                  </m:oMath>
                </a14:m>
                <a:endParaRPr lang="zh-CN" alt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ECB5C487-7035-F80D-8D9B-DE528B0194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367" y="2898715"/>
                <a:ext cx="6098874" cy="616579"/>
              </a:xfrm>
              <a:prstGeom prst="rect">
                <a:avLst/>
              </a:prstGeom>
              <a:blipFill>
                <a:blip r:embed="rId6"/>
                <a:stretch>
                  <a:fillRect l="-1663" t="-10204" b="-142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4C0B499C-61D0-6BE3-92D4-82BF3D939918}"/>
                  </a:ext>
                </a:extLst>
              </p:cNvPr>
              <p:cNvSpPr txBox="1"/>
              <p:nvPr/>
            </p:nvSpPr>
            <p:spPr>
              <a:xfrm>
                <a:off x="726194" y="4955564"/>
                <a:ext cx="10332870" cy="5417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zh-CN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Molecular estimation: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1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𝚪</m:t>
                        </m:r>
                      </m:e>
                      <m:sub>
                        <m:sSubSup>
                          <m:sSubSupPr>
                            <m:ctrlPr>
                              <a:rPr kumimoji="1" lang="en-US" altLang="zh-CN" sz="24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24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kumimoji="1" lang="en-US" altLang="zh-CN" sz="24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  <m:acc>
                              <m:accPr>
                                <m:chr m:val="̅"/>
                                <m:ctrlPr>
                                  <a:rPr kumimoji="1" lang="en-US" altLang="zh-CN" sz="24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zh-CN" sz="24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</m:e>
                            </m:acc>
                            <m:r>
                              <a:rPr kumimoji="1" lang="en-US" altLang="zh-CN" sz="24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  <m:sup>
                            <m:r>
                              <a:rPr kumimoji="1" lang="en-US" altLang="zh-CN" sz="24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++</m:t>
                            </m:r>
                          </m:sup>
                        </m:sSubSup>
                        <m:r>
                          <a:rPr kumimoji="1" lang="en-US" altLang="zh-CN" sz="2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kumimoji="1" lang="en-US" altLang="zh-CN" sz="24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𝑫𝑲</m:t>
                        </m:r>
                      </m:sub>
                    </m:sSub>
                    <m:r>
                      <a:rPr kumimoji="1" lang="en-US" altLang="zh-CN" sz="2400" b="1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zh-CN" sz="2400" b="1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𝟖𝟓</m:t>
                    </m:r>
                    <m:r>
                      <a:rPr kumimoji="1" lang="en-US" altLang="zh-CN" sz="2400" b="1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sz="2400" b="1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𝐌𝐞𝐕</m:t>
                    </m:r>
                    <m:r>
                      <a:rPr kumimoji="1" lang="en-US" altLang="zh-CN" sz="24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400" dirty="0">
                    <a:solidFill>
                      <a:srgbClr val="0D46B7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 [</a:t>
                </a:r>
                <a:r>
                  <a:rPr lang="en-US" altLang="zh-CN" sz="2400" dirty="0" err="1">
                    <a:solidFill>
                      <a:srgbClr val="0D46B7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Phys.Rev.D</a:t>
                </a:r>
                <a:r>
                  <a:rPr lang="en-US" altLang="zh-CN" sz="2400" dirty="0">
                    <a:solidFill>
                      <a:srgbClr val="0D46B7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 107 (2023) 3, 034018]</a:t>
                </a:r>
                <a:endParaRPr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4C0B499C-61D0-6BE3-92D4-82BF3D9399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194" y="4955564"/>
                <a:ext cx="10332870" cy="541751"/>
              </a:xfrm>
              <a:prstGeom prst="rect">
                <a:avLst/>
              </a:prstGeom>
              <a:blipFill>
                <a:blip r:embed="rId7"/>
                <a:stretch>
                  <a:fillRect l="-983" t="-9302" r="-369" b="-116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86147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ABB4FCD-BD8D-6AE2-9DD4-B2683E163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smtClean="0"/>
              <a:pPr/>
              <a:t>29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5208134D-108B-7772-9318-CCCAE906B937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zh-CN" dirty="0">
                    <a:cs typeface="Times New Roman" panose="02020603050405020304" pitchFamily="18" charset="0"/>
                    <a:sym typeface="+mn-lt"/>
                  </a:rPr>
                  <a:t>4</a:t>
                </a:r>
                <a:r>
                  <a:rPr lang="zh-CN" altLang="en-US" dirty="0">
                    <a:cs typeface="Times New Roman" panose="02020603050405020304" pitchFamily="18" charset="0"/>
                    <a:sym typeface="+mn-lt"/>
                  </a:rPr>
                  <a:t>、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++</m:t>
                        </m:r>
                      </m:sup>
                    </m:sSubSup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(</m:t>
                    </m:r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𝟐𝟗𝟎𝟎</m:t>
                    </m:r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)</m:t>
                    </m:r>
                  </m:oMath>
                </a14:m>
                <a:r>
                  <a:rPr lang="en-US" altLang="zh-CN" dirty="0">
                    <a:cs typeface="Times New Roman" panose="02020603050405020304" pitchFamily="18" charset="0"/>
                    <a:sym typeface="+mn-lt"/>
                  </a:rPr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𝑩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→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𝑲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5208134D-108B-7772-9318-CCCAE906B9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2219" t="-22449" b="-367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CA4767E8-35CB-3DA1-B63B-FF41FF178435}"/>
                  </a:ext>
                </a:extLst>
              </p:cNvPr>
              <p:cNvSpPr txBox="1"/>
              <p:nvPr/>
            </p:nvSpPr>
            <p:spPr>
              <a:xfrm>
                <a:off x="359829" y="1068029"/>
                <a:ext cx="59166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ü"/>
                </a:pPr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Transition amplitude of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  <m:sup>
                        <m: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 sz="2400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kumimoji="1" lang="en-US" altLang="zh-CN" sz="2400" b="1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400" b="1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𝑫</m:t>
                            </m:r>
                          </m:e>
                          <m:sup>
                            <m:r>
                              <a:rPr kumimoji="1" lang="en-US" altLang="zh-CN" sz="2400" b="1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p>
                        <m: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kumimoji="1" lang="zh-CN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CA4767E8-35CB-3DA1-B63B-FF41FF1784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829" y="1068029"/>
                <a:ext cx="5916620" cy="461665"/>
              </a:xfrm>
              <a:prstGeom prst="rect">
                <a:avLst/>
              </a:prstGeom>
              <a:blipFill>
                <a:blip r:embed="rId3"/>
                <a:stretch>
                  <a:fillRect l="-1499" t="-10811" b="-297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73083B62-FDEF-28BE-43F3-61493AAABB98}"/>
                  </a:ext>
                </a:extLst>
              </p:cNvPr>
              <p:cNvSpPr txBox="1"/>
              <p:nvPr/>
            </p:nvSpPr>
            <p:spPr>
              <a:xfrm>
                <a:off x="3588608" y="1488236"/>
                <a:ext cx="191219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kumimoji="1" lang="en-US" altLang="zh-CN" sz="2400" i="1" dirty="0" smtClean="0">
                          <a:latin typeface="Cambria Math" panose="02040503050406030204" pitchFamily="18" charset="0"/>
                        </a:rPr>
                        <m:t>𝑖</m:t>
                      </m:r>
                      <m:sSub>
                        <m:sSubPr>
                          <m:ctrlPr>
                            <a:rPr kumimoji="1" lang="en-US" altLang="zh-CN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40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kumimoji="1" lang="en-US" altLang="zh-CN" sz="240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kumimoji="1" lang="en-US" altLang="zh-CN" sz="2400" b="0" i="1" dirty="0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kumimoji="1" lang="en-US" altLang="zh-CN" sz="2400" b="0" i="1" dirty="0" smtClean="0">
                          <a:latin typeface="Cambria Math" panose="02040503050406030204" pitchFamily="18" charset="0"/>
                        </a:rPr>
                        <m:t>𝑖</m:t>
                      </m:r>
                      <m:sSub>
                        <m:sSubPr>
                          <m:ctrlPr>
                            <a:rPr kumimoji="1" lang="en-US" altLang="zh-CN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kumimoji="1" lang="en-US" altLang="zh-CN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73083B62-FDEF-28BE-43F3-61493AAABB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8608" y="1488236"/>
                <a:ext cx="1912190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12783C56-93C2-6CBE-EFE4-D5699B00EA37}"/>
                  </a:ext>
                </a:extLst>
              </p:cNvPr>
              <p:cNvSpPr txBox="1"/>
              <p:nvPr/>
            </p:nvSpPr>
            <p:spPr>
              <a:xfrm>
                <a:off x="359829" y="1885521"/>
                <a:ext cx="620195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ü"/>
                </a:pPr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Transition amplitude of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  <m:sup>
                        <m: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 sz="2400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 sz="2400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p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kumimoji="1" lang="zh-CN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12783C56-93C2-6CBE-EFE4-D5699B00EA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829" y="1885521"/>
                <a:ext cx="6201954" cy="461665"/>
              </a:xfrm>
              <a:prstGeom prst="rect">
                <a:avLst/>
              </a:prstGeom>
              <a:blipFill>
                <a:blip r:embed="rId5"/>
                <a:stretch>
                  <a:fillRect l="-1431" t="-10811" b="-297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5F3160BE-FBA6-628B-3AA7-F5C6BCDF419E}"/>
                  </a:ext>
                </a:extLst>
              </p:cNvPr>
              <p:cNvSpPr txBox="1"/>
              <p:nvPr/>
            </p:nvSpPr>
            <p:spPr>
              <a:xfrm>
                <a:off x="3467837" y="2271223"/>
                <a:ext cx="376455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kumimoji="1" lang="en-US" altLang="zh-CN" sz="2400" i="1" dirty="0" smtClean="0">
                          <a:latin typeface="Cambria Math" panose="02040503050406030204" pitchFamily="18" charset="0"/>
                        </a:rPr>
                        <m:t>𝑖</m:t>
                      </m:r>
                      <m:sSub>
                        <m:sSubPr>
                          <m:ctrlPr>
                            <a:rPr kumimoji="1" lang="en-US" altLang="zh-CN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40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kumimoji="1" lang="en-US" altLang="zh-CN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kumimoji="1" lang="en-US" altLang="zh-CN" sz="2400" b="0" i="1" dirty="0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kumimoji="1" lang="en-US" altLang="zh-CN" sz="2400" b="0" i="1" dirty="0" smtClean="0">
                          <a:latin typeface="Cambria Math" panose="02040503050406030204" pitchFamily="18" charset="0"/>
                        </a:rPr>
                        <m:t>𝑖</m:t>
                      </m:r>
                      <m:sSub>
                        <m:sSubPr>
                          <m:ctrlPr>
                            <a:rPr kumimoji="1" lang="en-US" altLang="zh-CN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kumimoji="1" lang="en-US" altLang="zh-CN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kumimoji="1" lang="en-US" altLang="zh-CN" sz="2400" b="0" i="1" dirty="0" smtClean="0">
                          <a:latin typeface="Cambria Math" panose="02040503050406030204" pitchFamily="18" charset="0"/>
                        </a:rPr>
                        <m:t>𝜖</m:t>
                      </m:r>
                      <m:d>
                        <m:dPr>
                          <m:ctrlPr>
                            <a:rPr kumimoji="1" lang="en-US" altLang="zh-CN" sz="24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zh-CN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2400" b="0" i="1" dirty="0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kumimoji="1" lang="en-US" altLang="zh-CN" sz="2400" b="0" i="1" dirty="0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kumimoji="1" lang="en-US" altLang="zh-CN" sz="2400" b="0" i="1" dirty="0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kumimoji="1" lang="en-US" altLang="zh-CN" sz="2400" b="0" i="1" dirty="0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kumimoji="1" lang="en-US" altLang="zh-CN" sz="2400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kumimoji="1" lang="en-US" altLang="zh-CN" sz="24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400" b="0" i="1" dirty="0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kumimoji="1" lang="en-US" altLang="zh-CN" sz="2400" b="0" i="1" dirty="0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kumimoji="1" lang="en-US" altLang="zh-CN" sz="2400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5F3160BE-FBA6-628B-3AA7-F5C6BCDF4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7837" y="2271223"/>
                <a:ext cx="3764557" cy="461665"/>
              </a:xfrm>
              <a:prstGeom prst="rect">
                <a:avLst/>
              </a:prstGeom>
              <a:blipFill>
                <a:blip r:embed="rId6"/>
                <a:stretch>
                  <a:fillRect b="-135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61AE51AC-2632-B0A5-33FF-32F5EF27AC04}"/>
                  </a:ext>
                </a:extLst>
              </p:cNvPr>
              <p:cNvSpPr txBox="1"/>
              <p:nvPr/>
            </p:nvSpPr>
            <p:spPr>
              <a:xfrm>
                <a:off x="356952" y="2831547"/>
                <a:ext cx="74542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ü"/>
                </a:pPr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Similarity of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  <m:sup>
                        <m: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 sz="2400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 sz="2400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p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  <m:sup>
                        <m: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 sz="2400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kumimoji="1" lang="en-US" altLang="zh-CN" sz="2400" b="1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400" b="1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𝑫</m:t>
                            </m:r>
                          </m:e>
                          <m:sup>
                            <m:r>
                              <a:rPr kumimoji="1" lang="en-US" altLang="zh-CN" sz="2400" b="1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p>
                        <m: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kumimoji="1" lang="zh-CN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61AE51AC-2632-B0A5-33FF-32F5EF27AC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952" y="2831547"/>
                <a:ext cx="7454220" cy="461665"/>
              </a:xfrm>
              <a:prstGeom prst="rect">
                <a:avLst/>
              </a:prstGeom>
              <a:blipFill>
                <a:blip r:embed="rId7"/>
                <a:stretch>
                  <a:fillRect l="-1193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组合 23">
            <a:extLst>
              <a:ext uri="{FF2B5EF4-FFF2-40B4-BE49-F238E27FC236}">
                <a16:creationId xmlns:a16="http://schemas.microsoft.com/office/drawing/2014/main" id="{5359570C-AC2A-0C84-6419-6FAE82CC3ED0}"/>
              </a:ext>
            </a:extLst>
          </p:cNvPr>
          <p:cNvGrpSpPr/>
          <p:nvPr/>
        </p:nvGrpSpPr>
        <p:grpSpPr>
          <a:xfrm>
            <a:off x="107653" y="3275554"/>
            <a:ext cx="7146026" cy="2867087"/>
            <a:chOff x="107654" y="3854388"/>
            <a:chExt cx="7146026" cy="2867087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E0E8970-3097-69DC-441D-2B4FD9BA4F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14713"/>
            <a:stretch/>
          </p:blipFill>
          <p:spPr>
            <a:xfrm>
              <a:off x="107654" y="3854388"/>
              <a:ext cx="7146026" cy="2867087"/>
            </a:xfrm>
            <a:prstGeom prst="rect">
              <a:avLst/>
            </a:prstGeom>
          </p:spPr>
        </p:pic>
        <p:cxnSp>
          <p:nvCxnSpPr>
            <p:cNvPr id="17" name="直线连接符 16">
              <a:extLst>
                <a:ext uri="{FF2B5EF4-FFF2-40B4-BE49-F238E27FC236}">
                  <a16:creationId xmlns:a16="http://schemas.microsoft.com/office/drawing/2014/main" id="{1302121B-D6FD-0BAF-D951-E7489A7A54C3}"/>
                </a:ext>
              </a:extLst>
            </p:cNvPr>
            <p:cNvCxnSpPr>
              <a:cxnSpLocks/>
            </p:cNvCxnSpPr>
            <p:nvPr/>
          </p:nvCxnSpPr>
          <p:spPr>
            <a:xfrm>
              <a:off x="224286" y="4692768"/>
              <a:ext cx="6799117" cy="0"/>
            </a:xfrm>
            <a:prstGeom prst="line">
              <a:avLst/>
            </a:prstGeom>
            <a:ln w="222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线连接符 17">
              <a:extLst>
                <a:ext uri="{FF2B5EF4-FFF2-40B4-BE49-F238E27FC236}">
                  <a16:creationId xmlns:a16="http://schemas.microsoft.com/office/drawing/2014/main" id="{7D3B290D-D0BD-08D4-E6B5-19713A161E09}"/>
                </a:ext>
              </a:extLst>
            </p:cNvPr>
            <p:cNvCxnSpPr>
              <a:cxnSpLocks/>
            </p:cNvCxnSpPr>
            <p:nvPr/>
          </p:nvCxnSpPr>
          <p:spPr>
            <a:xfrm>
              <a:off x="224286" y="6035614"/>
              <a:ext cx="6799117" cy="0"/>
            </a:xfrm>
            <a:prstGeom prst="line">
              <a:avLst/>
            </a:prstGeom>
            <a:ln w="222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线连接符 18">
              <a:extLst>
                <a:ext uri="{FF2B5EF4-FFF2-40B4-BE49-F238E27FC236}">
                  <a16:creationId xmlns:a16="http://schemas.microsoft.com/office/drawing/2014/main" id="{C0FC04A7-A626-3053-2878-6AABFA702184}"/>
                </a:ext>
              </a:extLst>
            </p:cNvPr>
            <p:cNvCxnSpPr>
              <a:cxnSpLocks/>
            </p:cNvCxnSpPr>
            <p:nvPr/>
          </p:nvCxnSpPr>
          <p:spPr>
            <a:xfrm>
              <a:off x="207034" y="6270085"/>
              <a:ext cx="6816369" cy="0"/>
            </a:xfrm>
            <a:prstGeom prst="line">
              <a:avLst/>
            </a:prstGeom>
            <a:ln w="222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7825B8F7-2E08-E076-1FD6-C586506AC458}"/>
                  </a:ext>
                </a:extLst>
              </p:cNvPr>
              <p:cNvSpPr txBox="1"/>
              <p:nvPr/>
            </p:nvSpPr>
            <p:spPr>
              <a:xfrm>
                <a:off x="7503179" y="3391871"/>
                <a:ext cx="4581168" cy="17786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  <m:sup>
                        <m: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 sz="2400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 sz="2400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p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process</a:t>
                </a:r>
              </a:p>
              <a:p>
                <a:pPr marL="342900" indent="-342900">
                  <a:lnSpc>
                    <a:spcPct val="150000"/>
                  </a:lnSpc>
                  <a:buFont typeface="Wingdings" pitchFamily="2" charset="2"/>
                  <a:buChar char="ü"/>
                </a:pPr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No </a:t>
                </a:r>
                <a14:m>
                  <m:oMath xmlns:m="http://schemas.openxmlformats.org/officeDocument/2006/math">
                    <m:r>
                      <a:rPr kumimoji="1" lang="en-US" altLang="zh-CN" sz="2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𝝍</m:t>
                    </m:r>
                    <m:d>
                      <m:dPr>
                        <m:ctrlPr>
                          <a:rPr kumimoji="1" lang="en-US" altLang="zh-CN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1" lang="en-US" altLang="zh-CN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𝟑𝟕𝟕𝟎</m:t>
                        </m:r>
                      </m:e>
                    </m:d>
                    <m:r>
                      <a:rPr kumimoji="1" lang="zh-CN" altLang="en-US" sz="2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，</m:t>
                    </m:r>
                    <m:sSub>
                      <m:sSubPr>
                        <m:ctrlPr>
                          <a:rPr kumimoji="1" lang="en-US" altLang="zh-CN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𝑿</m:t>
                        </m:r>
                      </m:e>
                      <m:sub>
                        <m:r>
                          <a:rPr kumimoji="1"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kumimoji="1" lang="en-US" altLang="zh-CN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kumimoji="1" lang="en-US" altLang="zh-CN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  <m:r>
                      <a:rPr kumimoji="1" lang="en-US" altLang="zh-CN" sz="2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kumimoji="1" lang="en-US" altLang="zh-CN" sz="2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𝟐𝟗𝟎𝟎</m:t>
                    </m:r>
                    <m:r>
                      <a:rPr kumimoji="1" lang="en-US" altLang="zh-CN" sz="2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kumimoji="1"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itchFamily="2" charset="2"/>
                  <a:buChar char="ü"/>
                </a:pPr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4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Similar </a:t>
                </a:r>
                <a:r>
                  <a:rPr kumimoji="1" lang="en-US" altLang="zh-CN" sz="2400" b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nonresonant</a:t>
                </a:r>
                <a:r>
                  <a:rPr kumimoji="1" lang="en-US" altLang="zh-CN" sz="24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kumimoji="1" lang="en-US" altLang="zh-CN" sz="24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contribution.</a:t>
                </a: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7825B8F7-2E08-E076-1FD6-C586506AC4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3179" y="3391871"/>
                <a:ext cx="4581168" cy="1778692"/>
              </a:xfrm>
              <a:prstGeom prst="rect">
                <a:avLst/>
              </a:prstGeom>
              <a:blipFill>
                <a:blip r:embed="rId9"/>
                <a:stretch>
                  <a:fillRect l="-1934" t="-2113" b="-70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F9E5FECA-9E69-3656-6FBB-62201E4C48FA}"/>
                  </a:ext>
                </a:extLst>
              </p:cNvPr>
              <p:cNvSpPr txBox="1"/>
              <p:nvPr/>
            </p:nvSpPr>
            <p:spPr>
              <a:xfrm>
                <a:off x="460469" y="6142641"/>
                <a:ext cx="1077112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zh-CN" sz="2800" b="1" dirty="0">
                    <a:solidFill>
                      <a:srgbClr val="0D46B7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Determine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800" b="1" i="1" dirty="0" smtClean="0">
                            <a:solidFill>
                              <a:srgbClr val="0D46B7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zh-CN" sz="2800" b="1" i="1" dirty="0" smtClean="0">
                            <a:solidFill>
                              <a:srgbClr val="0D46B7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</m:t>
                        </m:r>
                      </m:e>
                      <m:sub>
                        <m:r>
                          <a:rPr kumimoji="1" lang="en-US" altLang="zh-CN" sz="2800" b="1" i="1" dirty="0" smtClean="0">
                            <a:solidFill>
                              <a:srgbClr val="0D46B7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b>
                    </m:sSub>
                  </m:oMath>
                </a14:m>
                <a:r>
                  <a:rPr kumimoji="1" lang="en-US" altLang="zh-CN" sz="2800" b="1" dirty="0">
                    <a:solidFill>
                      <a:srgbClr val="0D46B7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with </a:t>
                </a:r>
                <a:r>
                  <a:rPr kumimoji="1" lang="en-US" altLang="zh-CN" sz="2800" b="1" dirty="0" err="1">
                    <a:solidFill>
                      <a:srgbClr val="0D46B7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nonresonant</a:t>
                </a:r>
                <a:r>
                  <a:rPr kumimoji="1" lang="en-US" altLang="zh-CN" sz="2800" b="1" dirty="0">
                    <a:solidFill>
                      <a:srgbClr val="0D46B7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contributions and assume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800" b="1" i="1" dirty="0" smtClean="0">
                            <a:solidFill>
                              <a:srgbClr val="0D46B7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zh-CN" sz="2800" b="1" i="1" dirty="0" smtClean="0">
                            <a:solidFill>
                              <a:srgbClr val="0D46B7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</m:t>
                        </m:r>
                      </m:e>
                      <m:sub>
                        <m:r>
                          <a:rPr kumimoji="1" lang="en-US" altLang="zh-CN" sz="2800" b="1" i="1" dirty="0" smtClean="0">
                            <a:solidFill>
                              <a:srgbClr val="0D46B7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  <m:r>
                      <a:rPr kumimoji="1" lang="en-US" altLang="zh-CN" sz="2800" b="1" i="1" dirty="0" smtClean="0">
                        <a:solidFill>
                          <a:srgbClr val="0D46B7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kumimoji="1" lang="en-US" altLang="zh-CN" sz="2800" b="1" i="1" dirty="0" smtClean="0">
                            <a:solidFill>
                              <a:srgbClr val="0D46B7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zh-CN" sz="2800" b="1" i="1" dirty="0" smtClean="0">
                            <a:solidFill>
                              <a:srgbClr val="0D46B7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</m:t>
                        </m:r>
                      </m:e>
                      <m:sub>
                        <m:r>
                          <a:rPr kumimoji="1" lang="en-US" altLang="zh-CN" sz="2800" b="1" i="1" dirty="0" smtClean="0">
                            <a:solidFill>
                              <a:srgbClr val="0D46B7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b>
                    </m:sSub>
                  </m:oMath>
                </a14:m>
                <a:endParaRPr lang="zh-CN" altLang="en-US" sz="2800" dirty="0">
                  <a:solidFill>
                    <a:srgbClr val="0D46B7"/>
                  </a:solidFill>
                </a:endParaRPr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F9E5FECA-9E69-3656-6FBB-62201E4C48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469" y="6142641"/>
                <a:ext cx="10771122" cy="523220"/>
              </a:xfrm>
              <a:prstGeom prst="rect">
                <a:avLst/>
              </a:prstGeom>
              <a:blipFill>
                <a:blip r:embed="rId10"/>
                <a:stretch>
                  <a:fillRect l="-353" t="-14286" b="-309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8456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5A55B397-FEB6-8204-8463-FBA92B4E3C4C}"/>
                  </a:ext>
                </a:extLst>
              </p:cNvPr>
              <p:cNvSpPr txBox="1"/>
              <p:nvPr/>
            </p:nvSpPr>
            <p:spPr>
              <a:xfrm>
                <a:off x="-8958" y="962690"/>
                <a:ext cx="12200958" cy="57066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Fully open flavor state composed of [</a:t>
                </a:r>
                <a14:m>
                  <m:oMath xmlns:m="http://schemas.openxmlformats.org/officeDocument/2006/math">
                    <m:r>
                      <a:rPr lang="en-US" altLang="zh-CN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𝒄</m:t>
                    </m:r>
                    <m:acc>
                      <m:accPr>
                        <m:chr m:val="̅"/>
                        <m:ctrlPr>
                          <a:rPr lang="en-US" altLang="zh-CN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𝒔</m:t>
                        </m:r>
                      </m:e>
                    </m:acc>
                    <m:r>
                      <a:rPr lang="en-US" altLang="zh-CN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𝒖</m:t>
                    </m:r>
                    <m:acc>
                      <m:accPr>
                        <m:chr m:val="̅"/>
                        <m:ctrlPr>
                          <a:rPr lang="en-US" altLang="zh-CN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𝒅</m:t>
                        </m:r>
                      </m:e>
                    </m:acc>
                  </m:oMath>
                </a14:m>
                <a:r>
                  <a:rPr lang="en-US" altLang="zh-CN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 and [</a:t>
                </a:r>
                <a14:m>
                  <m:oMath xmlns:m="http://schemas.openxmlformats.org/officeDocument/2006/math">
                    <m:r>
                      <a:rPr lang="en-US" altLang="zh-CN" sz="36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𝒄</m:t>
                    </m:r>
                    <m:acc>
                      <m:accPr>
                        <m:chr m:val="̅"/>
                        <m:ctrlPr>
                          <a:rPr lang="en-US" altLang="zh-CN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𝒔</m:t>
                        </m:r>
                      </m:e>
                    </m:acc>
                    <m:acc>
                      <m:accPr>
                        <m:chr m:val="̅"/>
                        <m:ctrlPr>
                          <a:rPr lang="en-US" altLang="zh-CN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𝒖</m:t>
                        </m:r>
                      </m:e>
                    </m:acc>
                    <m:r>
                      <a:rPr lang="en-US" altLang="zh-CN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𝒅</m:t>
                    </m:r>
                  </m:oMath>
                </a14:m>
                <a:r>
                  <a:rPr lang="en-US" altLang="zh-CN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</a:p>
              <a:p>
                <a:endParaRPr lang="en-US" altLang="zh-CN"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CN"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CN"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CN"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CN"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CN"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CN"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C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C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altLang="zh-CN" sz="2800" b="1" dirty="0">
                    <a:solidFill>
                      <a:srgbClr val="C00000"/>
                    </a:solidFill>
                    <a:highlight>
                      <a:srgbClr val="00FFFF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First observation of a doubly charged tetraquark states</a:t>
                </a:r>
                <a:endParaRPr lang="en-US" altLang="zh-CN" sz="2400" b="1" dirty="0">
                  <a:solidFill>
                    <a:srgbClr val="C00000"/>
                  </a:solidFill>
                  <a:highlight>
                    <a:srgbClr val="00FFFF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5A55B397-FEB6-8204-8463-FBA92B4E3C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958" y="962690"/>
                <a:ext cx="12200958" cy="5706627"/>
              </a:xfrm>
              <a:prstGeom prst="rect">
                <a:avLst/>
              </a:prstGeom>
              <a:blipFill>
                <a:blip r:embed="rId4"/>
                <a:stretch>
                  <a:fillRect l="-1559" t="-1330" b="-19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2D13ED8-750D-1D7C-5C1B-FF57DF50E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b="1" smtClean="0"/>
              <a:pPr/>
              <a:t>3</a:t>
            </a:fld>
            <a:endParaRPr lang="zh-CN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6406CC70-6F6A-F4DD-B5FE-00D16149FA92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-2877" y="185964"/>
                <a:ext cx="8890023" cy="606425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altLang="zh-CN" sz="3600" dirty="0">
                    <a:cs typeface="Times New Roman" panose="02020603050405020304" pitchFamily="18" charset="0"/>
                  </a:rPr>
                  <a:t>1</a:t>
                </a:r>
                <a:r>
                  <a:rPr lang="zh-CN" altLang="en-US" sz="3600" dirty="0">
                    <a:cs typeface="Times New Roman" panose="02020603050405020304" pitchFamily="18" charset="0"/>
                  </a:rPr>
                  <a:t>、</a:t>
                </a:r>
                <a:r>
                  <a:rPr lang="en-US" altLang="zh-CN" sz="3600" dirty="0">
                    <a:cs typeface="Times New Roman" panose="02020603050405020304" pitchFamily="18" charset="0"/>
                  </a:rPr>
                  <a:t>Short Review of </a:t>
                </a:r>
                <a:r>
                  <a:rPr lang="en-US" altLang="zh-CN" sz="3600" dirty="0">
                    <a:cs typeface="Times New Roman" panose="02020603050405020304" pitchFamily="18" charset="0"/>
                    <a:sym typeface="+mn-lt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Pr>
                      <m:e>
                        <m:r>
                          <a:rPr lang="en-US" altLang="zh-CN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</m:sSub>
                    <m:d>
                      <m:dPr>
                        <m:ctrlPr>
                          <a:rPr lang="en-US" altLang="zh-CN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dPr>
                      <m:e>
                        <m:r>
                          <a:rPr lang="en-US" altLang="zh-CN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𝟐𝟗𝟎𝟎</m:t>
                        </m:r>
                      </m:e>
                    </m:d>
                  </m:oMath>
                </a14:m>
                <a:r>
                  <a:rPr lang="en-US" altLang="zh-CN" dirty="0"/>
                  <a:t>: Experiment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6406CC70-6F6A-F4DD-B5FE-00D16149FA9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-2877" y="185964"/>
                <a:ext cx="8890023" cy="606425"/>
              </a:xfrm>
              <a:blipFill>
                <a:blip r:embed="rId5"/>
                <a:stretch>
                  <a:fillRect l="-2000" t="-22449" b="-244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F5AC8AB2-1A29-7461-5C5C-9BF73C1161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1518"/>
          <a:stretch/>
        </p:blipFill>
        <p:spPr>
          <a:xfrm>
            <a:off x="1453793" y="1707975"/>
            <a:ext cx="9284413" cy="37719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281EF2B3-E930-2405-EC48-A617BA3301B2}"/>
              </a:ext>
            </a:extLst>
          </p:cNvPr>
          <p:cNvSpPr txBox="1"/>
          <p:nvPr/>
        </p:nvSpPr>
        <p:spPr>
          <a:xfrm>
            <a:off x="1918686" y="5555692"/>
            <a:ext cx="90414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LHCb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],</a:t>
            </a:r>
            <a:r>
              <a:rPr lang="en" altLang="zh-CN" sz="2000" b="1" i="1" u="none" strike="noStrike" dirty="0">
                <a:solidFill>
                  <a:srgbClr val="C00000"/>
                </a:solidFill>
                <a:effectLst/>
                <a:latin typeface="-apple-system"/>
              </a:rPr>
              <a:t> </a:t>
            </a:r>
            <a:r>
              <a:rPr lang="en" altLang="zh-CN" sz="2000" b="1" i="1" u="none" strike="noStrike" dirty="0" err="1">
                <a:solidFill>
                  <a:srgbClr val="C00000"/>
                </a:solidFill>
                <a:effectLst/>
                <a:latin typeface="-apple-system"/>
              </a:rPr>
              <a:t>Phys.Rev.Lett</a:t>
            </a:r>
            <a:r>
              <a:rPr lang="en" altLang="zh-CN" sz="2000" b="1" i="1" u="none" strike="noStrike" dirty="0">
                <a:solidFill>
                  <a:srgbClr val="C00000"/>
                </a:solidFill>
                <a:effectLst/>
                <a:latin typeface="-apple-system"/>
              </a:rPr>
              <a:t>.</a:t>
            </a:r>
            <a:r>
              <a:rPr lang="en" altLang="zh-CN" sz="2000" b="1" i="0" u="none" strike="noStrike" dirty="0">
                <a:solidFill>
                  <a:srgbClr val="C00000"/>
                </a:solidFill>
                <a:effectLst/>
                <a:latin typeface="-apple-system"/>
              </a:rPr>
              <a:t> 131 (2023) 4, 041902</a:t>
            </a:r>
            <a:r>
              <a:rPr lang="zh-CN" altLang="en-US" sz="2000" b="1" i="0" u="none" strike="noStrike" dirty="0">
                <a:solidFill>
                  <a:srgbClr val="C00000"/>
                </a:solidFill>
                <a:effectLst/>
                <a:latin typeface="-apple-system"/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  <a:latin typeface="-apple-system"/>
              </a:rPr>
              <a:t>[arXiv:2212.02716 ]</a:t>
            </a:r>
            <a:endParaRPr lang="en-US" altLang="zh-CN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箭头: 上 5">
            <a:extLst>
              <a:ext uri="{FF2B5EF4-FFF2-40B4-BE49-F238E27FC236}">
                <a16:creationId xmlns:a16="http://schemas.microsoft.com/office/drawing/2014/main" id="{E752D379-C98B-547B-B9DF-6A762EC6E66A}"/>
              </a:ext>
            </a:extLst>
          </p:cNvPr>
          <p:cNvSpPr/>
          <p:nvPr/>
        </p:nvSpPr>
        <p:spPr>
          <a:xfrm>
            <a:off x="4393040" y="4947897"/>
            <a:ext cx="180000" cy="203884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8" name="箭头: 上 7">
            <a:extLst>
              <a:ext uri="{FF2B5EF4-FFF2-40B4-BE49-F238E27FC236}">
                <a16:creationId xmlns:a16="http://schemas.microsoft.com/office/drawing/2014/main" id="{58A14C92-3667-E38D-E650-7078FC0A2308}"/>
              </a:ext>
            </a:extLst>
          </p:cNvPr>
          <p:cNvSpPr/>
          <p:nvPr/>
        </p:nvSpPr>
        <p:spPr>
          <a:xfrm>
            <a:off x="9019361" y="4902467"/>
            <a:ext cx="180000" cy="203884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A601C20D-3B7D-BFCC-EF8E-B4F3FBA8F01D}"/>
                  </a:ext>
                </a:extLst>
              </p:cNvPr>
              <p:cNvSpPr txBox="1"/>
              <p:nvPr/>
            </p:nvSpPr>
            <p:spPr>
              <a:xfrm>
                <a:off x="3925798" y="5087855"/>
                <a:ext cx="549870" cy="389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  <m:acc>
                            <m:accPr>
                              <m:chr m:val="̅"/>
                              <m:ctrlPr>
                                <a:rPr lang="en-US" altLang="zh-CN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e>
                          </m:acc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  <m:sup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</m:oMath>
                  </m:oMathPara>
                </a14:m>
                <a:endParaRPr lang="zh-CN" alt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A601C20D-3B7D-BFCC-EF8E-B4F3FBA8F0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5798" y="5087855"/>
                <a:ext cx="549870" cy="389850"/>
              </a:xfrm>
              <a:prstGeom prst="rect">
                <a:avLst/>
              </a:prstGeom>
              <a:blipFill>
                <a:blip r:embed="rId7"/>
                <a:stretch>
                  <a:fillRect r="-22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BAAAA532-158A-D1BD-4D0B-2CF3762E7C6E}"/>
                  </a:ext>
                </a:extLst>
              </p:cNvPr>
              <p:cNvSpPr txBox="1"/>
              <p:nvPr/>
            </p:nvSpPr>
            <p:spPr>
              <a:xfrm>
                <a:off x="8591069" y="5089694"/>
                <a:ext cx="549870" cy="3718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  <m:acc>
                            <m:accPr>
                              <m:chr m:val="̅"/>
                              <m:ctrlPr>
                                <a:rPr lang="en-US" altLang="zh-CN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e>
                          </m:acc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  <m:sup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bSup>
                    </m:oMath>
                  </m:oMathPara>
                </a14:m>
                <a:endParaRPr lang="zh-CN" alt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BAAAA532-158A-D1BD-4D0B-2CF3762E7C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1069" y="5089694"/>
                <a:ext cx="549870" cy="371897"/>
              </a:xfrm>
              <a:prstGeom prst="rect">
                <a:avLst/>
              </a:prstGeom>
              <a:blipFill>
                <a:blip r:embed="rId8"/>
                <a:stretch>
                  <a:fillRect r="-22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82733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ABB4FCD-BD8D-6AE2-9DD4-B2683E163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30</a:t>
            </a:fld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5208134D-108B-7772-9318-CCCAE906B937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zh-CN" dirty="0">
                    <a:cs typeface="Times New Roman" panose="02020603050405020304" pitchFamily="18" charset="0"/>
                    <a:sym typeface="+mn-lt"/>
                  </a:rPr>
                  <a:t>4</a:t>
                </a:r>
                <a:r>
                  <a:rPr lang="zh-CN" altLang="en-US" dirty="0">
                    <a:cs typeface="Times New Roman" panose="02020603050405020304" pitchFamily="18" charset="0"/>
                    <a:sym typeface="+mn-lt"/>
                  </a:rPr>
                  <a:t>、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  <m:sup>
                        <m:r>
                          <a:rPr lang="en-US" altLang="zh-CN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++</m:t>
                        </m:r>
                      </m:sup>
                    </m:sSubSup>
                    <m:r>
                      <a:rPr lang="en-US" altLang="zh-CN" b="1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(</m:t>
                    </m:r>
                    <m:r>
                      <a:rPr lang="en-US" altLang="zh-CN" b="1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𝟐𝟗𝟎𝟎</m:t>
                    </m:r>
                    <m:r>
                      <a:rPr lang="en-US" altLang="zh-CN" b="1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)</m:t>
                    </m:r>
                  </m:oMath>
                </a14:m>
                <a:r>
                  <a:rPr lang="en-US" altLang="zh-CN" dirty="0">
                    <a:cs typeface="Times New Roman" panose="02020603050405020304" pitchFamily="18" charset="0"/>
                    <a:sym typeface="+mn-lt"/>
                  </a:rPr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𝑩</m:t>
                        </m:r>
                      </m:e>
                      <m:sup>
                        <m:r>
                          <a:rPr lang="en-US" altLang="zh-CN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  <m:r>
                      <a:rPr lang="en-US" altLang="zh-CN" b="1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→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p>
                        <m:r>
                          <a:rPr lang="en-US" altLang="zh-CN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p>
                        <m:r>
                          <a:rPr lang="en-US" altLang="zh-CN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𝑲</m:t>
                        </m:r>
                      </m:e>
                      <m:sup>
                        <m:r>
                          <a:rPr lang="en-US" altLang="zh-CN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</m:oMath>
                </a14:m>
                <a:endParaRPr kumimoji="1" lang="zh-CN" altLang="en-US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5208134D-108B-7772-9318-CCCAE906B9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2219" t="-22449" b="-367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0E915BD7-D5E4-4F40-A598-0736E140308C}"/>
                  </a:ext>
                </a:extLst>
              </p:cNvPr>
              <p:cNvSpPr txBox="1"/>
              <p:nvPr/>
            </p:nvSpPr>
            <p:spPr>
              <a:xfrm>
                <a:off x="260367" y="1207698"/>
                <a:ext cx="6547690" cy="4679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ü"/>
                </a:pP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sz="2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sz="2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  <m:sup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++</m:t>
                        </m:r>
                      </m:sup>
                    </m:sSubSup>
                    <m:r>
                      <a:rPr lang="en-US" altLang="zh-CN" sz="2400" b="1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(</m:t>
                    </m:r>
                    <m:r>
                      <a:rPr lang="en-US" altLang="zh-CN" sz="2400" b="1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𝟐𝟗𝟎𝟎</m:t>
                    </m:r>
                    <m:r>
                      <a:rPr lang="en-US" altLang="zh-CN" sz="2400" b="1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)</m:t>
                    </m:r>
                  </m:oMath>
                </a14:m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contributions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𝑩</m:t>
                        </m:r>
                      </m:e>
                      <m:sup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  <m:r>
                      <a:rPr lang="en-US" altLang="zh-CN" sz="2400" b="1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→</m:t>
                    </m:r>
                    <m:sSup>
                      <m:sSupPr>
                        <m:ctrlP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p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p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𝑲</m:t>
                        </m:r>
                      </m:e>
                      <m:sup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kumimoji="1" lang="zh-CN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0E915BD7-D5E4-4F40-A598-0736E14030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367" y="1207698"/>
                <a:ext cx="6547690" cy="467949"/>
              </a:xfrm>
              <a:prstGeom prst="rect">
                <a:avLst/>
              </a:prstGeom>
              <a:blipFill>
                <a:blip r:embed="rId3"/>
                <a:stretch>
                  <a:fillRect l="-1354" t="-10811" b="-297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6F70E6E7-1DCA-32E8-523A-804DA2C892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6577" y="1859565"/>
            <a:ext cx="5821142" cy="10723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7EED37BC-5009-BB63-EB2E-54700039F878}"/>
                  </a:ext>
                </a:extLst>
              </p:cNvPr>
              <p:cNvSpPr txBox="1"/>
              <p:nvPr/>
            </p:nvSpPr>
            <p:spPr>
              <a:xfrm>
                <a:off x="260367" y="3340395"/>
                <a:ext cx="653095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ü"/>
                </a:pP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Background</a:t>
                </a:r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contributions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𝑩</m:t>
                        </m:r>
                      </m:e>
                      <m:sup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  <m:r>
                      <a:rPr lang="en-US" altLang="zh-CN" sz="2400" b="1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→</m:t>
                    </m:r>
                    <m:sSup>
                      <m:sSupPr>
                        <m:ctrlP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p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p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𝑲</m:t>
                        </m:r>
                      </m:e>
                      <m:sup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kumimoji="1" lang="zh-CN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7EED37BC-5009-BB63-EB2E-54700039F8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367" y="3340395"/>
                <a:ext cx="6530955" cy="461665"/>
              </a:xfrm>
              <a:prstGeom prst="rect">
                <a:avLst/>
              </a:prstGeom>
              <a:blipFill>
                <a:blip r:embed="rId5"/>
                <a:stretch>
                  <a:fillRect l="-1359" t="-10811" r="-583" b="-297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D1C58E03-A276-AE0D-FC22-077A8D1F8B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339" y="3926121"/>
            <a:ext cx="4729160" cy="94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8908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ABB4FCD-BD8D-6AE2-9DD4-B2683E163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31</a:t>
            </a:fld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5208134D-108B-7772-9318-CCCAE906B937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zh-CN" dirty="0">
                    <a:cs typeface="Times New Roman" panose="02020603050405020304" pitchFamily="18" charset="0"/>
                    <a:sym typeface="+mn-lt"/>
                  </a:rPr>
                  <a:t>4</a:t>
                </a:r>
                <a:r>
                  <a:rPr lang="zh-CN" altLang="en-US" dirty="0">
                    <a:cs typeface="Times New Roman" panose="02020603050405020304" pitchFamily="18" charset="0"/>
                    <a:sym typeface="+mn-lt"/>
                  </a:rPr>
                  <a:t>、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  <m:sup>
                        <m:r>
                          <a:rPr lang="en-US" altLang="zh-CN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++</m:t>
                        </m:r>
                      </m:sup>
                    </m:sSubSup>
                    <m:r>
                      <a:rPr lang="en-US" altLang="zh-CN" b="1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(</m:t>
                    </m:r>
                    <m:r>
                      <a:rPr lang="en-US" altLang="zh-CN" b="1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𝟐𝟗𝟎𝟎</m:t>
                    </m:r>
                    <m:r>
                      <a:rPr lang="en-US" altLang="zh-CN" b="1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)</m:t>
                    </m:r>
                  </m:oMath>
                </a14:m>
                <a:r>
                  <a:rPr lang="en-US" altLang="zh-CN" dirty="0">
                    <a:cs typeface="Times New Roman" panose="02020603050405020304" pitchFamily="18" charset="0"/>
                    <a:sym typeface="+mn-lt"/>
                  </a:rPr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𝑩</m:t>
                        </m:r>
                      </m:e>
                      <m:sup>
                        <m:r>
                          <a:rPr lang="en-US" altLang="zh-CN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  <m:r>
                      <a:rPr lang="en-US" altLang="zh-CN" b="1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→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p>
                        <m:r>
                          <a:rPr lang="en-US" altLang="zh-CN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p>
                        <m:r>
                          <a:rPr lang="en-US" altLang="zh-CN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𝑲</m:t>
                        </m:r>
                      </m:e>
                      <m:sup>
                        <m:r>
                          <a:rPr lang="en-US" altLang="zh-CN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</m:oMath>
                </a14:m>
                <a:endParaRPr kumimoji="1" lang="zh-CN" altLang="en-US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5208134D-108B-7772-9318-CCCAE906B9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2219" t="-22449" b="-367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>
            <a:extLst>
              <a:ext uri="{FF2B5EF4-FFF2-40B4-BE49-F238E27FC236}">
                <a16:creationId xmlns:a16="http://schemas.microsoft.com/office/drawing/2014/main" id="{CCEFE6F6-AD6C-E682-EB87-BED662466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60236"/>
            <a:ext cx="5638800" cy="4064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B28A4979-B062-EB08-9D43-DE46318C716C}"/>
                  </a:ext>
                </a:extLst>
              </p:cNvPr>
              <p:cNvSpPr txBox="1"/>
              <p:nvPr/>
            </p:nvSpPr>
            <p:spPr>
              <a:xfrm>
                <a:off x="443345" y="1219230"/>
                <a:ext cx="3311236" cy="4679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sz="2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sz="2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sz="2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sz="2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sz="2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  <m:sup>
                        <m:r>
                          <a:rPr lang="en-US" altLang="zh-CN" sz="2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++</m:t>
                        </m:r>
                      </m:sup>
                    </m:sSubSup>
                    <m:r>
                      <a:rPr lang="en-US" altLang="zh-CN" sz="2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(</m:t>
                    </m:r>
                    <m:r>
                      <a:rPr lang="en-US" altLang="zh-CN" sz="2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𝟐𝟗𝟎𝟎</m:t>
                    </m:r>
                    <m:r>
                      <a:rPr lang="en-US" altLang="zh-CN" sz="2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)</m:t>
                    </m:r>
                  </m:oMath>
                </a14:m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Signal</a:t>
                </a:r>
                <a:endParaRPr lang="zh-CN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B28A4979-B062-EB08-9D43-DE46318C71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345" y="1219230"/>
                <a:ext cx="3311236" cy="467949"/>
              </a:xfrm>
              <a:prstGeom prst="rect">
                <a:avLst/>
              </a:prstGeom>
              <a:blipFill>
                <a:blip r:embed="rId4"/>
                <a:stretch>
                  <a:fillRect l="-383" t="-10811" b="-297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组合 14">
            <a:extLst>
              <a:ext uri="{FF2B5EF4-FFF2-40B4-BE49-F238E27FC236}">
                <a16:creationId xmlns:a16="http://schemas.microsoft.com/office/drawing/2014/main" id="{59C8CCDE-E7E0-F613-0AC9-A28E45C0DF99}"/>
              </a:ext>
            </a:extLst>
          </p:cNvPr>
          <p:cNvGrpSpPr/>
          <p:nvPr/>
        </p:nvGrpSpPr>
        <p:grpSpPr>
          <a:xfrm>
            <a:off x="5536046" y="1260764"/>
            <a:ext cx="6462454" cy="5500253"/>
            <a:chOff x="5536046" y="1260764"/>
            <a:chExt cx="6462454" cy="5500253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56444C78-F8A4-7127-E85B-B48311E86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36046" y="1659080"/>
              <a:ext cx="6462454" cy="5101937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3A58B4D3-B8AA-A6F9-9BF6-CDDD3D2B343B}"/>
                </a:ext>
              </a:extLst>
            </p:cNvPr>
            <p:cNvSpPr txBox="1"/>
            <p:nvPr/>
          </p:nvSpPr>
          <p:spPr>
            <a:xfrm>
              <a:off x="6580910" y="1260764"/>
              <a:ext cx="26245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With interferences</a:t>
              </a:r>
              <a:endParaRPr kumimoji="1"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B3188E49-9B21-B5EE-2C81-88E94F5C9C03}"/>
              </a:ext>
            </a:extLst>
          </p:cNvPr>
          <p:cNvSpPr txBox="1"/>
          <p:nvPr/>
        </p:nvSpPr>
        <p:spPr>
          <a:xfrm>
            <a:off x="401782" y="6151418"/>
            <a:ext cx="5999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solidFill>
                  <a:srgbClr val="0D46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Man-Yu Duan, En Wang, Dian-Yong Chen,</a:t>
            </a:r>
            <a:r>
              <a:rPr kumimoji="1" lang="zh-CN" altLang="en-US" b="1" dirty="0">
                <a:solidFill>
                  <a:srgbClr val="0D46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b="1" dirty="0" err="1">
                <a:solidFill>
                  <a:srgbClr val="0D46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Eur.Phys.J.C</a:t>
            </a:r>
            <a:r>
              <a:rPr kumimoji="1" lang="en-US" altLang="zh-CN" b="1" dirty="0">
                <a:solidFill>
                  <a:srgbClr val="0D46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84, 681</a:t>
            </a:r>
          </a:p>
        </p:txBody>
      </p:sp>
    </p:spTree>
    <p:extLst>
      <p:ext uri="{BB962C8B-B14F-4D97-AF65-F5344CB8AC3E}">
        <p14:creationId xmlns:p14="http://schemas.microsoft.com/office/powerpoint/2010/main" val="95565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ABB4FCD-BD8D-6AE2-9DD4-B2683E163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smtClean="0"/>
              <a:pPr/>
              <a:t>32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5208134D-108B-7772-9318-CCCAE906B937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altLang="zh-CN" dirty="0">
                    <a:cs typeface="Times New Roman" panose="02020603050405020304" pitchFamily="18" charset="0"/>
                    <a:sym typeface="+mn-lt"/>
                  </a:rPr>
                  <a:t>4</a:t>
                </a:r>
                <a:r>
                  <a:rPr lang="zh-CN" altLang="en-US" dirty="0">
                    <a:cs typeface="Times New Roman" panose="02020603050405020304" pitchFamily="18" charset="0"/>
                    <a:sym typeface="+mn-lt"/>
                  </a:rPr>
                  <a:t>、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  <m:sup>
                        <m:r>
                          <a:rPr lang="en-US" altLang="zh-CN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p>
                    </m:sSubSup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(</m:t>
                    </m:r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𝟐𝟗𝟎𝟎</m:t>
                    </m:r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)</m:t>
                    </m:r>
                  </m:oMath>
                </a14:m>
                <a:r>
                  <a:rPr lang="en-US" altLang="zh-CN" dirty="0">
                    <a:cs typeface="Times New Roman" panose="02020603050405020304" pitchFamily="18" charset="0"/>
                    <a:sym typeface="+mn-lt"/>
                  </a:rPr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𝑩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→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𝑲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𝑫</m:t>
                            </m:r>
                          </m:e>
                        </m:acc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𝑲</m:t>
                            </m:r>
                          </m:e>
                        </m:acc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p>
                    </m:sSup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5208134D-108B-7772-9318-CCCAE906B9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2219" t="-28571" b="-285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图片 11">
            <a:extLst>
              <a:ext uri="{FF2B5EF4-FFF2-40B4-BE49-F238E27FC236}">
                <a16:creationId xmlns:a16="http://schemas.microsoft.com/office/drawing/2014/main" id="{BC8652D1-534D-B4FE-8807-677949A1F2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395" y="1790701"/>
            <a:ext cx="6959600" cy="3276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ED9A1A6D-7592-683A-0196-3F80097F38D7}"/>
                  </a:ext>
                </a:extLst>
              </p:cNvPr>
              <p:cNvSpPr txBox="1"/>
              <p:nvPr/>
            </p:nvSpPr>
            <p:spPr>
              <a:xfrm>
                <a:off x="244012" y="1161248"/>
                <a:ext cx="820134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Wingdings" pitchFamily="2" charset="2"/>
                  <a:buChar char="ü"/>
                </a:pPr>
                <a:r>
                  <a:rPr lang="en-US" altLang="zh-CN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Resonance contributions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𝑩</m:t>
                        </m:r>
                      </m:e>
                      <m:sup>
                        <m:r>
                          <a:rPr lang="en-US" altLang="zh-CN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  <m:r>
                      <a:rPr lang="en-US" altLang="zh-CN" sz="2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→</m:t>
                    </m:r>
                    <m:sSup>
                      <m:sSupPr>
                        <m:ctrlPr>
                          <a:rPr lang="en-US" altLang="zh-CN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p>
                        <m:r>
                          <a:rPr lang="en-US" altLang="zh-CN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p>
                        <m:r>
                          <a:rPr lang="en-US" altLang="zh-CN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𝑲</m:t>
                        </m:r>
                      </m:e>
                      <m:sup>
                        <m:r>
                          <a:rPr lang="en-US" altLang="zh-CN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</m:oMath>
                </a14:m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ED9A1A6D-7592-683A-0196-3F80097F38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012" y="1161248"/>
                <a:ext cx="8201346" cy="523220"/>
              </a:xfrm>
              <a:prstGeom prst="rect">
                <a:avLst/>
              </a:prstGeom>
              <a:blipFill>
                <a:blip r:embed="rId4"/>
                <a:stretch>
                  <a:fillRect l="-1393" t="-11905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8933063C-F768-90E9-F235-75165F476145}"/>
                  </a:ext>
                </a:extLst>
              </p:cNvPr>
              <p:cNvSpPr txBox="1"/>
              <p:nvPr/>
            </p:nvSpPr>
            <p:spPr>
              <a:xfrm>
                <a:off x="1099334" y="5167902"/>
                <a:ext cx="4706097" cy="12502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p"/>
                </a:pPr>
                <a:r>
                  <a:rPr kumimoji="1" lang="en-US" altLang="zh-CN" sz="2400" b="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p>
                        <m: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p>
                        <m: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CN" sz="2400" b="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resonance: ~ 45%</a:t>
                </a:r>
              </a:p>
              <a:p>
                <a:pPr marL="285750" indent="-285750">
                  <a:buFont typeface="Wingdings" pitchFamily="2" charset="2"/>
                  <a:buChar char="p"/>
                </a:pPr>
                <a:r>
                  <a:rPr kumimoji="1" lang="en-US" altLang="zh-CN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p>
                        <m: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𝑲</m:t>
                        </m:r>
                      </m:e>
                      <m:sup>
                        <m: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2400" b="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resonance: ~ 35%</a:t>
                </a:r>
                <a:endParaRPr kumimoji="1" lang="en-US" altLang="zh-CN" sz="24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itchFamily="2" charset="2"/>
                  <a:buChar char="p"/>
                </a:pPr>
                <a:r>
                  <a:rPr kumimoji="1"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Possible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400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240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kumimoji="1" lang="en-US" altLang="zh-CN" sz="240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  <m:acc>
                          <m:accPr>
                            <m:chr m:val="̅"/>
                            <m:ctrlPr>
                              <a:rPr kumimoji="1" lang="en-US" altLang="zh-CN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2400" i="1" dirty="0"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</m:acc>
                        <m:r>
                          <a:rPr kumimoji="1" lang="en-US" altLang="zh-CN" sz="24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kumimoji="1" lang="en-US" altLang="zh-CN" sz="2400" b="0" i="1" dirty="0" smtClean="0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bSup>
                    <m:d>
                      <m:dPr>
                        <m:ctrlPr>
                          <a:rPr kumimoji="1" lang="en-US" altLang="zh-CN" sz="24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2400" b="0" i="1" dirty="0" smtClean="0">
                            <a:latin typeface="Cambria Math" panose="02040503050406030204" pitchFamily="18" charset="0"/>
                          </a:rPr>
                          <m:t>2900</m:t>
                        </m:r>
                      </m:e>
                    </m:d>
                  </m:oMath>
                </a14:m>
                <a:r>
                  <a:rPr kumimoji="1" lang="en-US" altLang="zh-CN" sz="24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contribution</a:t>
                </a: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8933063C-F768-90E9-F235-75165F4761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9334" y="5167902"/>
                <a:ext cx="4706097" cy="1250214"/>
              </a:xfrm>
              <a:prstGeom prst="rect">
                <a:avLst/>
              </a:prstGeom>
              <a:blipFill>
                <a:blip r:embed="rId5"/>
                <a:stretch>
                  <a:fillRect l="-1617" t="-4040" r="-1348" b="-70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矩形 16">
            <a:extLst>
              <a:ext uri="{FF2B5EF4-FFF2-40B4-BE49-F238E27FC236}">
                <a16:creationId xmlns:a16="http://schemas.microsoft.com/office/drawing/2014/main" id="{4EF05FFF-EB7B-404F-280D-C095C8BF8D85}"/>
              </a:ext>
            </a:extLst>
          </p:cNvPr>
          <p:cNvSpPr/>
          <p:nvPr/>
        </p:nvSpPr>
        <p:spPr>
          <a:xfrm>
            <a:off x="1972638" y="2681555"/>
            <a:ext cx="1345915" cy="24658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3B3DE44-0554-5FF0-C562-DA27268F7FD1}"/>
              </a:ext>
            </a:extLst>
          </p:cNvPr>
          <p:cNvSpPr/>
          <p:nvPr/>
        </p:nvSpPr>
        <p:spPr>
          <a:xfrm>
            <a:off x="1970928" y="4025755"/>
            <a:ext cx="1345915" cy="24658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398177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ABB4FCD-BD8D-6AE2-9DD4-B2683E163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smtClean="0"/>
              <a:pPr/>
              <a:t>33</a:t>
            </a:fld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5208134D-108B-7772-9318-CCCAE906B937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altLang="zh-CN" dirty="0">
                    <a:cs typeface="Times New Roman" panose="02020603050405020304" pitchFamily="18" charset="0"/>
                    <a:sym typeface="+mn-lt"/>
                  </a:rPr>
                  <a:t>4</a:t>
                </a:r>
                <a:r>
                  <a:rPr lang="zh-CN" altLang="en-US" dirty="0">
                    <a:cs typeface="Times New Roman" panose="02020603050405020304" pitchFamily="18" charset="0"/>
                    <a:sym typeface="+mn-lt"/>
                  </a:rPr>
                  <a:t>、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  <m:sup>
                        <m:r>
                          <a:rPr lang="en-US" altLang="zh-CN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p>
                    </m:sSubSup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(</m:t>
                    </m:r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𝟐𝟗𝟎𝟎</m:t>
                    </m:r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)</m:t>
                    </m:r>
                  </m:oMath>
                </a14:m>
                <a:r>
                  <a:rPr lang="en-US" altLang="zh-CN" dirty="0">
                    <a:cs typeface="Times New Roman" panose="02020603050405020304" pitchFamily="18" charset="0"/>
                    <a:sym typeface="+mn-lt"/>
                  </a:rPr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𝑩</m:t>
                        </m:r>
                      </m:e>
                      <m:sup>
                        <m:r>
                          <a:rPr lang="en-US" altLang="zh-CN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−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→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𝑲</m:t>
                        </m:r>
                      </m:e>
                      <m:sup>
                        <m:r>
                          <a:rPr lang="en-US" altLang="zh-CN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p>
                        <m:r>
                          <a:rPr lang="en-US" altLang="zh-CN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p>
                    </m:sSup>
                    <m:sSup>
                      <m:sSupPr>
                        <m:ctrlPr>
                          <a:rPr lang="en-US" altLang="zh-CN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𝑲</m:t>
                        </m:r>
                      </m:e>
                      <m:sup>
                        <m:r>
                          <a:rPr lang="en-US" altLang="zh-CN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p>
                    </m:sSup>
                  </m:oMath>
                </a14:m>
                <a:endParaRPr kumimoji="1" lang="zh-CN" altLang="en-US" dirty="0"/>
              </a:p>
            </p:txBody>
          </p:sp>
        </mc:Choice>
        <mc:Fallback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5208134D-108B-7772-9318-CCCAE906B9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2219" t="-28571" b="-285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ED9A1A6D-7592-683A-0196-3F80097F38D7}"/>
                  </a:ext>
                </a:extLst>
              </p:cNvPr>
              <p:cNvSpPr txBox="1"/>
              <p:nvPr/>
            </p:nvSpPr>
            <p:spPr>
              <a:xfrm>
                <a:off x="244012" y="1161248"/>
                <a:ext cx="820134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Wingdings" pitchFamily="2" charset="2"/>
                  <a:buChar char="ü"/>
                </a:pPr>
                <a:r>
                  <a:rPr lang="en-US" altLang="zh-CN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Construct a new process to detect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Pr>
                      <m:e>
                        <m:r>
                          <a:rPr lang="en-US" altLang="zh-CN" sz="2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sz="2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sz="2800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sz="2800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sz="2800" b="1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</m:sSub>
                    <m:r>
                      <a:rPr lang="en-US" altLang="zh-CN" sz="2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(</m:t>
                    </m:r>
                    <m:r>
                      <a:rPr lang="en-US" altLang="zh-CN" sz="2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𝟐𝟗𝟎𝟎</m:t>
                    </m:r>
                    <m:r>
                      <a:rPr lang="en-US" altLang="zh-CN" sz="2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)</m:t>
                    </m:r>
                  </m:oMath>
                </a14:m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ED9A1A6D-7592-683A-0196-3F80097F38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012" y="1161248"/>
                <a:ext cx="8201346" cy="523220"/>
              </a:xfrm>
              <a:prstGeom prst="rect">
                <a:avLst/>
              </a:prstGeom>
              <a:blipFill>
                <a:blip r:embed="rId3"/>
                <a:stretch>
                  <a:fillRect l="-1393" t="-11905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组合 6">
            <a:extLst>
              <a:ext uri="{FF2B5EF4-FFF2-40B4-BE49-F238E27FC236}">
                <a16:creationId xmlns:a16="http://schemas.microsoft.com/office/drawing/2014/main" id="{381EC0E0-DFC5-A27B-DB72-D7F1E7A25BA1}"/>
              </a:ext>
            </a:extLst>
          </p:cNvPr>
          <p:cNvGrpSpPr/>
          <p:nvPr/>
        </p:nvGrpSpPr>
        <p:grpSpPr>
          <a:xfrm>
            <a:off x="1250332" y="2370061"/>
            <a:ext cx="5719323" cy="3434145"/>
            <a:chOff x="1119884" y="1787704"/>
            <a:chExt cx="5719323" cy="3434145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8933063C-F768-90E9-F235-75165F476145}"/>
                    </a:ext>
                  </a:extLst>
                </p:cNvPr>
                <p:cNvSpPr txBox="1"/>
                <p:nvPr/>
              </p:nvSpPr>
              <p:spPr>
                <a:xfrm>
                  <a:off x="1119884" y="1787704"/>
                  <a:ext cx="5719323" cy="343414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285750" indent="-285750">
                    <a:lnSpc>
                      <a:spcPct val="150000"/>
                    </a:lnSpc>
                    <a:buFont typeface="Wingdings" pitchFamily="2" charset="2"/>
                    <a:buChar char="p"/>
                  </a:pPr>
                  <a:r>
                    <a:rPr kumimoji="1" lang="en-US" altLang="zh-CN" sz="2400" b="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zh-CN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+mn-lt"/>
                        </a:rPr>
                        <m:t>𝑫</m:t>
                      </m:r>
                      <m:acc>
                        <m:accPr>
                          <m:chr m:val="̅"/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acc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𝑫</m:t>
                          </m:r>
                        </m:e>
                      </m:acc>
                    </m:oMath>
                  </a14:m>
                  <a:r>
                    <a:rPr kumimoji="1" lang="en-US" altLang="zh-CN" sz="2400" b="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resonance(</a:t>
                  </a:r>
                  <a14:m>
                    <m:oMath xmlns:m="http://schemas.openxmlformats.org/officeDocument/2006/math">
                      <m:r>
                        <a:rPr kumimoji="1" lang="en-US" altLang="zh-CN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kumimoji="1" lang="en-US" altLang="zh-CN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</m:acc>
                    </m:oMath>
                  </a14:m>
                  <a:r>
                    <a:rPr kumimoji="1" lang="en-US" altLang="zh-CN" sz="2400" b="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):</a:t>
                  </a:r>
                </a:p>
                <a:p>
                  <a:pPr marL="285750" indent="-285750">
                    <a:lnSpc>
                      <a:spcPct val="150000"/>
                    </a:lnSpc>
                    <a:buFont typeface="Wingdings" pitchFamily="2" charset="2"/>
                    <a:buChar char="p"/>
                  </a:pP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pPr>
                        <m:e>
                          <m:r>
                            <a:rPr lang="en-US" altLang="zh-CN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𝑫</m:t>
                          </m:r>
                        </m:e>
                        <m:sup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𝟎</m:t>
                          </m:r>
                        </m:sup>
                      </m:sSup>
                      <m:sSup>
                        <m:sSupPr>
                          <m:ctrlPr>
                            <a:rPr lang="en-US" altLang="zh-CN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p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−</m:t>
                          </m:r>
                        </m:sup>
                      </m:sSup>
                    </m:oMath>
                  </a14:m>
                  <a:r>
                    <a:rPr kumimoji="1" lang="en-US" altLang="zh-CN" sz="2400" b="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resonance(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𝑋</m:t>
                          </m:r>
                        </m:e>
                        <m:sub>
                          <m:r>
                            <a:rPr kumimoji="1" lang="en-US" altLang="zh-CN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0,1</m:t>
                          </m:r>
                        </m:sub>
                      </m:sSub>
                      <m:r>
                        <a:rPr kumimoji="1" lang="en-US" altLang="zh-CN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(2900)</m:t>
                      </m:r>
                    </m:oMath>
                  </a14:m>
                  <a:r>
                    <a:rPr kumimoji="1" lang="en-US" altLang="zh-CN" sz="2400" b="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): </a:t>
                  </a:r>
                </a:p>
                <a:p>
                  <a:pPr marL="285750" indent="-285750">
                    <a:lnSpc>
                      <a:spcPct val="150000"/>
                    </a:lnSpc>
                    <a:buFont typeface="Wingdings" pitchFamily="2" charset="2"/>
                    <a:buChar char="p"/>
                  </a:pPr>
                  <a:r>
                    <a:rPr lang="en-US" altLang="zh-CN" sz="2400" b="1" dirty="0">
                      <a:solidFill>
                        <a:schemeClr val="tx1"/>
                      </a:solidFill>
                      <a:cs typeface="Times New Roman" panose="02020603050405020304" pitchFamily="18" charset="0"/>
                      <a:sym typeface="+mn-lt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p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𝑫</m:t>
                          </m:r>
                        </m:e>
                        <m:sup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𝟎</m:t>
                          </m:r>
                        </m:sup>
                      </m:sSup>
                      <m:sSup>
                        <m:sSup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p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𝟎</m:t>
                          </m:r>
                        </m:sup>
                      </m:sSup>
                    </m:oMath>
                  </a14:m>
                  <a:r>
                    <a:rPr kumimoji="1" lang="en-US" altLang="zh-CN" sz="2400" b="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1" lang="en-US" altLang="zh-CN" sz="24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resonance(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2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  <m:sub>
                          <m:r>
                            <a:rPr kumimoji="1" lang="en-US" altLang="zh-CN" sz="2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kumimoji="1" lang="en-US" altLang="zh-CN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∗∗</m:t>
                          </m:r>
                        </m:sup>
                      </m:sSubSup>
                    </m:oMath>
                  </a14:m>
                  <a:r>
                    <a:rPr kumimoji="1" lang="en-US" altLang="zh-CN" sz="24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): </a:t>
                  </a:r>
                  <a:endParaRPr kumimoji="1" lang="en-US" altLang="zh-CN" sz="24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marL="285750" indent="-285750">
                    <a:lnSpc>
                      <a:spcPct val="150000"/>
                    </a:lnSpc>
                    <a:buFont typeface="Wingdings" pitchFamily="2" charset="2"/>
                    <a:buChar char="p"/>
                  </a:pPr>
                  <a:r>
                    <a:rPr kumimoji="1" lang="en-US" altLang="zh-CN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24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24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kumimoji="1" lang="en-US" altLang="zh-CN" sz="24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  <m:acc>
                            <m:accPr>
                              <m:chr m:val="̅"/>
                              <m:ctrlPr>
                                <a:rPr kumimoji="1" lang="en-US" altLang="zh-CN" sz="2400" b="1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2400" b="1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e>
                          </m:acc>
                          <m:r>
                            <a:rPr kumimoji="1" lang="en-US" altLang="zh-CN" sz="24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  <m:sup>
                          <m:r>
                            <a:rPr kumimoji="1" lang="en-US" altLang="zh-CN" sz="24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  <m:d>
                        <m:dPr>
                          <m:ctrlPr>
                            <a:rPr kumimoji="1" lang="en-US" altLang="zh-CN" sz="24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24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𝟐𝟗𝟎𝟎</m:t>
                          </m:r>
                        </m:e>
                      </m:d>
                    </m:oMath>
                  </a14:m>
                  <a:r>
                    <a:rPr kumimoji="1" lang="en-US" altLang="zh-CN" sz="2400" b="1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contribution</a:t>
                  </a:r>
                </a:p>
                <a:p>
                  <a:pPr marL="285750" indent="-285750">
                    <a:lnSpc>
                      <a:spcPct val="150000"/>
                    </a:lnSpc>
                    <a:buFont typeface="Wingdings" pitchFamily="2" charset="2"/>
                    <a:buChar char="p"/>
                  </a:pPr>
                  <a:r>
                    <a:rPr kumimoji="1" lang="en-US" altLang="zh-CN" sz="2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Branching fraction: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kumimoji="1" lang="en-US" altLang="zh-CN" sz="24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24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  <m:r>
                            <a:rPr kumimoji="1" lang="en-US" altLang="zh-CN" sz="24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r>
                            <a:rPr kumimoji="1" lang="en-US" altLang="zh-CN" sz="24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  <m:r>
                            <a:rPr kumimoji="1" lang="en-US" altLang="zh-CN" sz="24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±</m:t>
                          </m:r>
                          <m:r>
                            <a:rPr kumimoji="1" lang="en-US" altLang="zh-CN" sz="24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kumimoji="1" lang="en-US" altLang="zh-CN" sz="24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r>
                            <a:rPr kumimoji="1" lang="en-US" altLang="zh-CN" sz="24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e>
                      </m:d>
                      <m:r>
                        <a:rPr kumimoji="1" lang="en-US" altLang="zh-CN" sz="24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×</m:t>
                      </m:r>
                      <m:r>
                        <a:rPr kumimoji="1" lang="en-US" altLang="zh-CN" sz="24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</m:t>
                      </m:r>
                      <m:sSup>
                        <m:sSupPr>
                          <m:ctrlPr>
                            <a:rPr kumimoji="1" lang="en-US" altLang="zh-CN" sz="24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4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e>
                        <m:sup>
                          <m:r>
                            <a:rPr kumimoji="1" lang="en-US" altLang="zh-CN" sz="24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kumimoji="1" lang="en-US" altLang="zh-CN" sz="24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sup>
                      </m:sSup>
                    </m:oMath>
                  </a14:m>
                  <a:endPara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marL="285750" indent="-285750">
                    <a:lnSpc>
                      <a:spcPct val="150000"/>
                    </a:lnSpc>
                    <a:buFont typeface="Wingdings" pitchFamily="2" charset="2"/>
                    <a:buChar char="p"/>
                  </a:pPr>
                  <a14:m>
                    <m:oMath xmlns:m="http://schemas.openxmlformats.org/officeDocument/2006/math">
                      <m:r>
                        <a:rPr kumimoji="1" lang="en-US" altLang="zh-CN" sz="24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𝝆</m:t>
                      </m:r>
                    </m:oMath>
                  </a14:m>
                  <a:r>
                    <a:rPr kumimoji="1" lang="en-US" altLang="zh-CN" sz="2400" b="1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resonance</a:t>
                  </a:r>
                  <a:r>
                    <a:rPr kumimoji="1" lang="zh-CN" altLang="en-US" sz="2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，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4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4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b>
                          <m:r>
                            <a:rPr kumimoji="1" lang="en-US" altLang="zh-CN" sz="24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sub>
                      </m:sSub>
                      <m:r>
                        <a:rPr kumimoji="1" lang="en-US" altLang="zh-CN" sz="24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kumimoji="1" lang="en-US" altLang="zh-CN" sz="24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𝟗𝟖𝟎</m:t>
                      </m:r>
                      <m:r>
                        <a:rPr kumimoji="1" lang="en-US" altLang="zh-CN" sz="24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kumimoji="1" lang="en-US" altLang="zh-CN" sz="2400" b="1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near threshold </a:t>
                  </a:r>
                </a:p>
              </p:txBody>
            </p:sp>
          </mc:Choice>
          <mc:Fallback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8933063C-F768-90E9-F235-75165F4761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9884" y="1787704"/>
                  <a:ext cx="5719323" cy="3434145"/>
                </a:xfrm>
                <a:prstGeom prst="rect">
                  <a:avLst/>
                </a:prstGeom>
                <a:blipFill>
                  <a:blip r:embed="rId4"/>
                  <a:stretch>
                    <a:fillRect l="-1552" b="-369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9F69DEF2-C79D-79D6-80AA-1B9BDAF16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06732" y="1905136"/>
              <a:ext cx="452276" cy="325638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6F1F8FBB-4FE6-F685-87CE-DC3496673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05020" y="2515758"/>
              <a:ext cx="443712" cy="319472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4761A28-2D58-5342-3168-BEBBD3190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10795" y="3099817"/>
              <a:ext cx="448210" cy="330822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651A1AAE-D80D-02B8-1B5B-3046A808D4E7}"/>
                  </a:ext>
                </a:extLst>
              </p:cNvPr>
              <p:cNvSpPr txBox="1"/>
              <p:nvPr/>
            </p:nvSpPr>
            <p:spPr>
              <a:xfrm>
                <a:off x="654977" y="1805410"/>
                <a:ext cx="6097712" cy="5329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8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p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𝑩</m:t>
                          </m:r>
                        </m:e>
                        <m:sup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−</m:t>
                          </m:r>
                        </m:sup>
                      </m:sSup>
                      <m:r>
                        <a:rPr lang="en-US" altLang="zh-CN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+mn-lt"/>
                        </a:rPr>
                        <m:t>→</m:t>
                      </m:r>
                      <m:sSup>
                        <m:sSup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p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altLang="zh-CN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pPr>
                        <m:e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𝐷</m:t>
                          </m:r>
                        </m:e>
                        <m:sup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0</m:t>
                          </m:r>
                        </m:sup>
                      </m:sSup>
                      <m:sSup>
                        <m:sSupPr>
                          <m:ctrlPr>
                            <a:rPr lang="en-US" altLang="zh-CN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pPr>
                        <m:e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𝐾</m:t>
                          </m:r>
                        </m:e>
                        <m:sup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zh-CN" alt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651A1AAE-D80D-02B8-1B5B-3046A808D4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977" y="1805410"/>
                <a:ext cx="6097712" cy="532966"/>
              </a:xfrm>
              <a:prstGeom prst="rect">
                <a:avLst/>
              </a:prstGeom>
              <a:blipFill>
                <a:blip r:embed="rId7"/>
                <a:stretch>
                  <a:fillRect l="-6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组合 14">
            <a:extLst>
              <a:ext uri="{FF2B5EF4-FFF2-40B4-BE49-F238E27FC236}">
                <a16:creationId xmlns:a16="http://schemas.microsoft.com/office/drawing/2014/main" id="{932ACF29-3F58-3602-D7A1-A554F3AB0DBF}"/>
              </a:ext>
            </a:extLst>
          </p:cNvPr>
          <p:cNvGrpSpPr/>
          <p:nvPr/>
        </p:nvGrpSpPr>
        <p:grpSpPr>
          <a:xfrm>
            <a:off x="7224574" y="1801091"/>
            <a:ext cx="4565650" cy="4617026"/>
            <a:chOff x="7224574" y="1801091"/>
            <a:chExt cx="4565650" cy="4617026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A28B9CE1-96D5-2DCB-D163-04A6692FC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24574" y="2006773"/>
              <a:ext cx="4565650" cy="4411344"/>
            </a:xfrm>
            <a:prstGeom prst="rect">
              <a:avLst/>
            </a:prstGeom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6CAFC3AB-5141-6068-7AFE-1EF01FFC0C47}"/>
                </a:ext>
              </a:extLst>
            </p:cNvPr>
            <p:cNvSpPr txBox="1"/>
            <p:nvPr/>
          </p:nvSpPr>
          <p:spPr>
            <a:xfrm>
              <a:off x="8063345" y="1801091"/>
              <a:ext cx="35814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" altLang="zh-CN" b="1" dirty="0">
                  <a:solidFill>
                    <a:srgbClr val="C00000"/>
                  </a:solidFill>
                </a:rPr>
                <a:t>Belle, </a:t>
              </a:r>
              <a:r>
                <a:rPr kumimoji="1" lang="en" altLang="zh-CN" b="1" dirty="0" err="1">
                  <a:solidFill>
                    <a:srgbClr val="C00000"/>
                  </a:solidFill>
                </a:rPr>
                <a:t>Phys.Lett.B</a:t>
              </a:r>
              <a:r>
                <a:rPr kumimoji="1" lang="en" altLang="zh-CN" b="1" dirty="0">
                  <a:solidFill>
                    <a:srgbClr val="C00000"/>
                  </a:solidFill>
                </a:rPr>
                <a:t> 542 (2002) 171</a:t>
              </a:r>
              <a:endParaRPr kumimoji="1" lang="zh-CN" altLang="en-US" b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084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ABB4FCD-BD8D-6AE2-9DD4-B2683E163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smtClean="0"/>
              <a:pPr/>
              <a:t>34</a:t>
            </a:fld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占位符 2">
                <a:extLst>
                  <a:ext uri="{FF2B5EF4-FFF2-40B4-BE49-F238E27FC236}">
                    <a16:creationId xmlns:a16="http://schemas.microsoft.com/office/drawing/2014/main" id="{11D71DFD-688C-220C-C64A-F9182114539C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260367" y="185964"/>
                <a:ext cx="8568673" cy="606425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altLang="zh-CN" dirty="0">
                    <a:cs typeface="Times New Roman" panose="02020603050405020304" pitchFamily="18" charset="0"/>
                    <a:sym typeface="+mn-lt"/>
                  </a:rPr>
                  <a:t>4</a:t>
                </a:r>
                <a:r>
                  <a:rPr lang="zh-CN" altLang="en-US" dirty="0">
                    <a:cs typeface="Times New Roman" panose="02020603050405020304" pitchFamily="18" charset="0"/>
                    <a:sym typeface="+mn-lt"/>
                  </a:rPr>
                  <a:t>、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  <m:sup>
                        <m:r>
                          <a:rPr lang="en-US" altLang="zh-CN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p>
                    </m:sSubSup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(</m:t>
                    </m:r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𝟐𝟗𝟎𝟎</m:t>
                    </m:r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)</m:t>
                    </m:r>
                  </m:oMath>
                </a14:m>
                <a:r>
                  <a:rPr lang="en-US" altLang="zh-CN" dirty="0">
                    <a:cs typeface="Times New Roman" panose="02020603050405020304" pitchFamily="18" charset="0"/>
                    <a:sym typeface="+mn-lt"/>
                  </a:rPr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𝑩</m:t>
                        </m:r>
                      </m:e>
                      <m:sup>
                        <m:r>
                          <a:rPr lang="en-US" altLang="zh-CN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−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→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𝑲</m:t>
                        </m:r>
                      </m:e>
                      <m:sup>
                        <m:r>
                          <a:rPr lang="en-US" altLang="zh-CN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p>
                        <m:r>
                          <a:rPr lang="en-US" altLang="zh-CN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p>
                    </m:sSup>
                    <m:sSup>
                      <m:sSupPr>
                        <m:ctrlPr>
                          <a:rPr lang="en-US" altLang="zh-CN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𝑲</m:t>
                        </m:r>
                      </m:e>
                      <m:sup>
                        <m:r>
                          <a:rPr lang="en-US" altLang="zh-CN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p>
                    </m:sSup>
                  </m:oMath>
                </a14:m>
                <a:endParaRPr kumimoji="1" lang="zh-CN" altLang="en-US" dirty="0"/>
              </a:p>
            </p:txBody>
          </p:sp>
        </mc:Choice>
        <mc:Fallback>
          <p:sp>
            <p:nvSpPr>
              <p:cNvPr id="7" name="文本占位符 2">
                <a:extLst>
                  <a:ext uri="{FF2B5EF4-FFF2-40B4-BE49-F238E27FC236}">
                    <a16:creationId xmlns:a16="http://schemas.microsoft.com/office/drawing/2014/main" id="{11D71DFD-688C-220C-C64A-F9182114539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260367" y="185964"/>
                <a:ext cx="8568673" cy="606425"/>
              </a:xfrm>
              <a:blipFill>
                <a:blip r:embed="rId2"/>
                <a:stretch>
                  <a:fillRect l="-2219" t="-28571" b="-285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>
            <a:extLst>
              <a:ext uri="{FF2B5EF4-FFF2-40B4-BE49-F238E27FC236}">
                <a16:creationId xmlns:a16="http://schemas.microsoft.com/office/drawing/2014/main" id="{6F2892D5-81B3-6380-B39C-3CC1742DA391}"/>
              </a:ext>
            </a:extLst>
          </p:cNvPr>
          <p:cNvSpPr txBox="1"/>
          <p:nvPr/>
        </p:nvSpPr>
        <p:spPr>
          <a:xfrm>
            <a:off x="166254" y="972189"/>
            <a:ext cx="76892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2400" b="0" i="1" u="none" strike="noStrike" dirty="0">
                <a:solidFill>
                  <a:srgbClr val="FF0000"/>
                </a:solidFill>
                <a:effectLst/>
                <a:latin typeface="-apple-system"/>
              </a:rPr>
              <a:t>New measurements</a:t>
            </a:r>
            <a:r>
              <a:rPr lang="zh-CN" altLang="en-US" sz="2400" b="0" i="1" u="none" strike="noStrike" dirty="0">
                <a:solidFill>
                  <a:srgbClr val="FF0000"/>
                </a:solidFill>
                <a:effectLst/>
                <a:latin typeface="-apple-system"/>
              </a:rPr>
              <a:t> </a:t>
            </a:r>
            <a:r>
              <a:rPr lang="en-US" altLang="zh-CN" sz="2400" b="0" i="1" u="none" strike="noStrike" dirty="0">
                <a:solidFill>
                  <a:srgbClr val="FF0000"/>
                </a:solidFill>
                <a:effectLst/>
                <a:latin typeface="-apple-system"/>
              </a:rPr>
              <a:t>from</a:t>
            </a:r>
            <a:r>
              <a:rPr lang="zh-CN" altLang="en-US" sz="2400" b="0" i="1" u="none" strike="noStrike" dirty="0">
                <a:solidFill>
                  <a:srgbClr val="FF0000"/>
                </a:solidFill>
                <a:effectLst/>
                <a:latin typeface="-apple-system"/>
              </a:rPr>
              <a:t> </a:t>
            </a:r>
            <a:r>
              <a:rPr lang="en-US" altLang="zh-CN" sz="2400" b="0" i="1" u="none" strike="noStrike" dirty="0">
                <a:solidFill>
                  <a:srgbClr val="FF0000"/>
                </a:solidFill>
                <a:effectLst/>
                <a:latin typeface="-apple-system"/>
              </a:rPr>
              <a:t>Belle</a:t>
            </a:r>
            <a:r>
              <a:rPr lang="zh-CN" altLang="en-US" sz="2400" b="0" i="1" u="none" strike="noStrike" dirty="0">
                <a:solidFill>
                  <a:srgbClr val="FF0000"/>
                </a:solidFill>
                <a:effectLst/>
                <a:latin typeface="-apple-system"/>
              </a:rPr>
              <a:t> </a:t>
            </a:r>
            <a:r>
              <a:rPr lang="en-US" altLang="zh-CN" sz="2400" b="0" i="1" u="none" strike="noStrike" dirty="0">
                <a:solidFill>
                  <a:srgbClr val="FF0000"/>
                </a:solidFill>
                <a:effectLst/>
                <a:latin typeface="-apple-system"/>
              </a:rPr>
              <a:t>II</a:t>
            </a:r>
            <a:r>
              <a:rPr lang="zh-CN" altLang="en-US" sz="2400" b="0" i="1" u="none" strike="noStrike" dirty="0">
                <a:solidFill>
                  <a:srgbClr val="FF0000"/>
                </a:solidFill>
                <a:effectLst/>
                <a:latin typeface="-apple-system"/>
              </a:rPr>
              <a:t> </a:t>
            </a:r>
            <a:r>
              <a:rPr lang="en-US" altLang="zh-CN" sz="2400" i="1" dirty="0">
                <a:solidFill>
                  <a:srgbClr val="FF0000"/>
                </a:solidFill>
                <a:latin typeface="-apple-system"/>
              </a:rPr>
              <a:t>[</a:t>
            </a:r>
            <a:r>
              <a:rPr lang="en" altLang="zh-CN" sz="2400" b="0" i="1" u="none" strike="noStrike" dirty="0">
                <a:solidFill>
                  <a:srgbClr val="FF0000"/>
                </a:solidFill>
                <a:effectLst/>
                <a:latin typeface="-apple-system"/>
              </a:rPr>
              <a:t>JHEP</a:t>
            </a:r>
            <a:r>
              <a:rPr lang="en" altLang="zh-CN" sz="2400" b="0" i="0" u="none" strike="noStrike" dirty="0">
                <a:solidFill>
                  <a:srgbClr val="FF0000"/>
                </a:solidFill>
                <a:effectLst/>
                <a:latin typeface="-apple-system"/>
              </a:rPr>
              <a:t> 08 (2024) 206]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F1BD0206-19DE-16B0-4633-84A6B7963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28129"/>
            <a:ext cx="4064875" cy="339805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8B89DF4-1019-0940-401C-A87245607D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855"/>
          <a:stretch/>
        </p:blipFill>
        <p:spPr>
          <a:xfrm>
            <a:off x="4073238" y="1786646"/>
            <a:ext cx="3800186" cy="336782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07A84AB-D05F-4E3E-B99E-4B59F28C91C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109"/>
          <a:stretch/>
        </p:blipFill>
        <p:spPr>
          <a:xfrm>
            <a:off x="8035637" y="1845105"/>
            <a:ext cx="3837714" cy="337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4656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25F675-64CC-CE88-C205-0B680FEF0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5C4F402-B089-2820-4D33-5778F1236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smtClean="0"/>
              <a:pPr/>
              <a:t>35</a:t>
            </a:fld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本占位符 2">
                <a:extLst>
                  <a:ext uri="{FF2B5EF4-FFF2-40B4-BE49-F238E27FC236}">
                    <a16:creationId xmlns:a16="http://schemas.microsoft.com/office/drawing/2014/main" id="{BEEF9342-F364-0577-4CE9-EBF520D2A73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2767" y="338364"/>
                <a:ext cx="8568673" cy="60642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3600" b="1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dirty="0">
                    <a:cs typeface="Times New Roman" panose="02020603050405020304" pitchFamily="18" charset="0"/>
                    <a:sym typeface="+mn-lt"/>
                  </a:rPr>
                  <a:t>4</a:t>
                </a:r>
                <a:r>
                  <a:rPr lang="zh-CN" altLang="en-US" dirty="0">
                    <a:cs typeface="Times New Roman" panose="02020603050405020304" pitchFamily="18" charset="0"/>
                    <a:sym typeface="+mn-lt"/>
                  </a:rPr>
                  <a:t>、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  <m:sup>
                        <m: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p>
                    </m:sSubSup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(</m:t>
                    </m:r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𝟐𝟗𝟎𝟎</m:t>
                    </m:r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)</m:t>
                    </m:r>
                  </m:oMath>
                </a14:m>
                <a:r>
                  <a:rPr lang="en-US" altLang="zh-CN" dirty="0">
                    <a:cs typeface="Times New Roman" panose="02020603050405020304" pitchFamily="18" charset="0"/>
                    <a:sym typeface="+mn-lt"/>
                  </a:rPr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𝑩</m:t>
                        </m:r>
                      </m:e>
                      <m:sup>
                        <m: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−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→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𝑲</m:t>
                        </m:r>
                      </m:e>
                      <m:sup>
                        <m: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p>
                        <m: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p>
                    </m:sSup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𝑲</m:t>
                        </m:r>
                      </m:e>
                      <m:sup>
                        <m: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p>
                    </m:sSup>
                  </m:oMath>
                </a14:m>
                <a:endParaRPr kumimoji="1" lang="zh-CN" altLang="en-US" dirty="0"/>
              </a:p>
            </p:txBody>
          </p:sp>
        </mc:Choice>
        <mc:Fallback>
          <p:sp>
            <p:nvSpPr>
              <p:cNvPr id="6" name="文本占位符 2">
                <a:extLst>
                  <a:ext uri="{FF2B5EF4-FFF2-40B4-BE49-F238E27FC236}">
                    <a16:creationId xmlns:a16="http://schemas.microsoft.com/office/drawing/2014/main" id="{BEEF9342-F364-0577-4CE9-EBF520D2A7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767" y="338364"/>
                <a:ext cx="8568673" cy="606425"/>
              </a:xfrm>
              <a:prstGeom prst="rect">
                <a:avLst/>
              </a:prstGeom>
              <a:blipFill>
                <a:blip r:embed="rId2"/>
                <a:stretch>
                  <a:fillRect l="-2219" t="-28571" b="-285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组合 14">
            <a:extLst>
              <a:ext uri="{FF2B5EF4-FFF2-40B4-BE49-F238E27FC236}">
                <a16:creationId xmlns:a16="http://schemas.microsoft.com/office/drawing/2014/main" id="{CAB8048C-264E-F515-A84C-E34C0D0FAEDA}"/>
              </a:ext>
            </a:extLst>
          </p:cNvPr>
          <p:cNvGrpSpPr/>
          <p:nvPr/>
        </p:nvGrpSpPr>
        <p:grpSpPr>
          <a:xfrm>
            <a:off x="0" y="2964873"/>
            <a:ext cx="11610110" cy="3242734"/>
            <a:chOff x="0" y="2964873"/>
            <a:chExt cx="11610110" cy="324273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8B92B827-B79D-7BE6-DC55-7A7708992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7632" r="5442" b="68485"/>
            <a:stretch/>
          </p:blipFill>
          <p:spPr>
            <a:xfrm>
              <a:off x="0" y="2964873"/>
              <a:ext cx="4017818" cy="3057461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87ED6E02-46DF-1C29-6419-CC156312E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9293" t="67071" r="6749"/>
            <a:stretch/>
          </p:blipFill>
          <p:spPr>
            <a:xfrm>
              <a:off x="3962400" y="3059689"/>
              <a:ext cx="3823854" cy="3147918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1102EAE-681B-DC2D-427E-5C61FF2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9294" t="34344" r="6325" b="34141"/>
            <a:stretch/>
          </p:blipFill>
          <p:spPr>
            <a:xfrm>
              <a:off x="7813964" y="3133981"/>
              <a:ext cx="3796146" cy="2975874"/>
            </a:xfrm>
            <a:prstGeom prst="rect">
              <a:avLst/>
            </a:prstGeom>
          </p:spPr>
        </p:pic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3592BF9B-D195-B50F-60A9-F451953BB5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530" y="1224925"/>
            <a:ext cx="3459595" cy="150615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573BD18-DE50-84BE-A461-E2D436755A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0546" y="1132243"/>
            <a:ext cx="3657600" cy="1780674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8F3876C1-D5AF-935B-CD97-B8AEAE88ECBD}"/>
              </a:ext>
            </a:extLst>
          </p:cNvPr>
          <p:cNvSpPr txBox="1"/>
          <p:nvPr/>
        </p:nvSpPr>
        <p:spPr>
          <a:xfrm>
            <a:off x="3851563" y="1717964"/>
            <a:ext cx="540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/>
              <a:t>+</a:t>
            </a:r>
            <a:endParaRPr kumimoji="1"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283247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F9C31F6-F61A-592E-56A2-8E700942C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b="1" smtClean="0"/>
              <a:pPr/>
              <a:t>36</a:t>
            </a:fld>
            <a:endParaRPr lang="zh-CN" altLang="en-US" b="1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461CE8-3F88-3C64-A271-D475BF7C12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>
                <a:cs typeface="Times New Roman" panose="02020603050405020304" pitchFamily="18" charset="0"/>
                <a:sym typeface="+mn-lt"/>
              </a:rPr>
              <a:t>Summary</a:t>
            </a:r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2E5717DB-ADFE-0F05-BE27-B993E43EA7EB}"/>
                  </a:ext>
                </a:extLst>
              </p:cNvPr>
              <p:cNvSpPr txBox="1"/>
              <p:nvPr/>
            </p:nvSpPr>
            <p:spPr>
              <a:xfrm>
                <a:off x="406401" y="1155700"/>
                <a:ext cx="10947400" cy="44243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zh-CN" alt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32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32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32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kumimoji="1" lang="en-US" altLang="zh-CN" sz="32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kumimoji="1" lang="en-US" altLang="zh-CN" sz="32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32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p>
                        <m:r>
                          <a:rPr kumimoji="1" lang="en-US" altLang="zh-CN" sz="32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kumimoji="1" lang="en-US" altLang="zh-CN" sz="32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molecular frame</a:t>
                </a:r>
                <a:endParaRPr kumimoji="1" lang="en-US" altLang="zh-CN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914400" lvl="1" indent="-457200">
                  <a:lnSpc>
                    <a:spcPct val="150000"/>
                  </a:lnSpc>
                  <a:buFont typeface="Wingdings" pitchFamily="2" charset="2"/>
                  <a:buChar char="ü"/>
                </a:pPr>
                <a:r>
                  <a:rPr kumimoji="1"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dominant decay into DK</a:t>
                </a:r>
                <a:r>
                  <a:rPr kumimoji="1" lang="zh-CN" alt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，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b>
                        <m:r>
                          <a:rPr kumimoji="1" lang="en-US" altLang="zh-CN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𝒔</m:t>
                        </m:r>
                      </m:sub>
                      <m:sup>
                        <m:r>
                          <a:rPr kumimoji="1" lang="en-US" altLang="zh-CN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bSup>
                    <m:r>
                      <a:rPr kumimoji="1" lang="en-US" altLang="zh-CN" sz="28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kumimoji="1" lang="en-US" altLang="zh-CN" sz="28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𝝅</m:t>
                    </m:r>
                    <m:r>
                      <a:rPr kumimoji="1" lang="en-US" altLang="zh-CN" sz="28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</m:t>
                    </m:r>
                  </m:oMath>
                </a14:m>
                <a:r>
                  <a:rPr kumimoji="1"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also sizable</a:t>
                </a:r>
              </a:p>
              <a:p>
                <a:pPr marL="914400" lvl="1" indent="-457200">
                  <a:lnSpc>
                    <a:spcPct val="150000"/>
                  </a:lnSpc>
                  <a:buFont typeface="Wingdings" pitchFamily="2" charset="2"/>
                  <a:buChar char="ü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28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𝑻</m:t>
                        </m:r>
                      </m:e>
                      <m:sub>
                        <m:r>
                          <a:rPr kumimoji="1" lang="en-US" altLang="zh-CN" sz="28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kumimoji="1" lang="en-US" altLang="zh-CN" sz="2800" b="1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800" b="1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𝒔</m:t>
                            </m:r>
                          </m:e>
                        </m:acc>
                        <m:r>
                          <a:rPr kumimoji="1" lang="en-US" altLang="zh-CN" sz="28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b>
                      <m:sup>
                        <m:r>
                          <a:rPr kumimoji="1" lang="en-US" altLang="zh-CN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bSup>
                    <m:r>
                      <a:rPr kumimoji="1" lang="en-US" altLang="zh-CN" sz="28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kumimoji="1" lang="en-US" altLang="zh-CN" sz="28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𝟐𝟗𝟎𝟎</m:t>
                    </m:r>
                    <m:r>
                      <a:rPr kumimoji="1" lang="en-US" altLang="zh-CN" sz="28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)→</m:t>
                    </m:r>
                    <m:sSubSup>
                      <m:sSubSupPr>
                        <m:ctrlPr>
                          <a:rPr kumimoji="1" lang="en-US" altLang="zh-CN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b>
                        <m:r>
                          <a:rPr kumimoji="1" lang="en-US" altLang="zh-CN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𝒔</m:t>
                        </m:r>
                        <m:r>
                          <a:rPr kumimoji="1" lang="en-US" altLang="zh-CN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  <m:sup>
                        <m:r>
                          <a:rPr kumimoji="1" lang="en-US" altLang="zh-CN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bSup>
                    <m:d>
                      <m:dPr>
                        <m:ctrlPr>
                          <a:rPr kumimoji="1" lang="en-US" altLang="zh-CN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1" lang="en-US" altLang="zh-CN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𝟐𝟒𝟔𝟎</m:t>
                        </m:r>
                      </m:e>
                    </m:d>
                    <m:sSup>
                      <m:sSupPr>
                        <m:ctrlPr>
                          <a:rPr kumimoji="1" lang="en-US" altLang="zh-CN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zh-CN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kumimoji="1"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1371600" lvl="2" indent="-457200">
                  <a:lnSpc>
                    <a:spcPct val="150000"/>
                  </a:lnSpc>
                  <a:buSzPct val="75000"/>
                  <a:buFont typeface="Wingdings" pitchFamily="2" charset="2"/>
                  <a:buChar char="u"/>
                </a:pPr>
                <a:r>
                  <a:rPr kumimoji="1"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charmed strange meson:</a:t>
                </a:r>
                <a:r>
                  <a:rPr kumimoji="1" lang="zh-CN" alt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kumimoji="1" lang="en-US" altLang="zh-CN" sz="2800" b="1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𝚪</m:t>
                    </m:r>
                    <m:d>
                      <m:dPr>
                        <m:begChr m:val="["/>
                        <m:endChr m:val="]"/>
                        <m:ctrlPr>
                          <a:rPr kumimoji="1" lang="en-US" altLang="zh-CN" sz="28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CN" sz="2800" b="1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800" b="1" i="0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𝐃</m:t>
                            </m:r>
                          </m:e>
                          <m:sub>
                            <m:r>
                              <a:rPr kumimoji="1" lang="en-US" altLang="zh-CN" sz="2800" b="1" i="0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𝐬𝟏</m:t>
                            </m:r>
                          </m:sub>
                        </m:sSub>
                        <m:r>
                          <a:rPr kumimoji="1" lang="en-US" altLang="zh-CN" sz="28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</m:e>
                    </m:d>
                    <m:r>
                      <a:rPr kumimoji="1" lang="en-US" altLang="zh-CN" sz="2800" b="1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kumimoji="1" lang="en-US" altLang="zh-CN" sz="2800" b="1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𝚪</m:t>
                    </m:r>
                    <m:d>
                      <m:dPr>
                        <m:begChr m:val="["/>
                        <m:endChr m:val="]"/>
                        <m:ctrlPr>
                          <a:rPr kumimoji="1" lang="en-US" altLang="zh-CN" sz="28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1" lang="en-US" altLang="zh-CN" sz="2800" b="1" i="0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𝐃𝐊</m:t>
                        </m:r>
                      </m:e>
                    </m:d>
                    <m:r>
                      <a:rPr kumimoji="1" lang="en-US" altLang="zh-CN" sz="2800" b="1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1" lang="en-US" altLang="zh-CN" sz="2800" b="1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kumimoji="1" lang="en-US" altLang="zh-CN" sz="2800" b="1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kumimoji="1" lang="en-US" altLang="zh-CN" sz="2800" b="1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endParaRPr kumimoji="1" lang="en-US" altLang="zh-CN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371600" lvl="2" indent="-457200">
                  <a:lnSpc>
                    <a:spcPct val="150000"/>
                  </a:lnSpc>
                  <a:buSzPct val="75000"/>
                  <a:buFont typeface="Wingdings" pitchFamily="2" charset="2"/>
                  <a:buChar char="u"/>
                </a:pPr>
                <a:r>
                  <a:rPr kumimoji="1"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molecular state: </a:t>
                </a:r>
                <a14:m>
                  <m:oMath xmlns:m="http://schemas.openxmlformats.org/officeDocument/2006/math">
                    <m:r>
                      <a:rPr kumimoji="1" lang="en-US" altLang="zh-CN" sz="2800" b="1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𝚪</m:t>
                    </m:r>
                    <m:d>
                      <m:dPr>
                        <m:begChr m:val="["/>
                        <m:endChr m:val="]"/>
                        <m:ctrlPr>
                          <a:rPr kumimoji="1" lang="en-US" altLang="zh-CN" sz="28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CN" sz="2800" b="1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800" b="1" i="0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𝐃</m:t>
                            </m:r>
                          </m:e>
                          <m:sub>
                            <m:r>
                              <a:rPr kumimoji="1" lang="en-US" altLang="zh-CN" sz="2800" b="1" i="0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𝐬𝟏</m:t>
                            </m:r>
                          </m:sub>
                        </m:sSub>
                        <m:r>
                          <a:rPr kumimoji="1" lang="en-US" altLang="zh-CN" sz="28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</m:e>
                    </m:d>
                    <m:r>
                      <a:rPr kumimoji="1" lang="en-US" altLang="zh-CN" sz="2800" b="1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kumimoji="1" lang="en-US" altLang="zh-CN" sz="2800" b="1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𝚪</m:t>
                    </m:r>
                    <m:d>
                      <m:dPr>
                        <m:begChr m:val="["/>
                        <m:endChr m:val="]"/>
                        <m:ctrlPr>
                          <a:rPr kumimoji="1" lang="en-US" altLang="zh-CN" sz="28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1" lang="en-US" altLang="zh-CN" sz="2800" b="1" i="0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𝐃𝐊</m:t>
                        </m:r>
                      </m:e>
                    </m:d>
                    <m:r>
                      <a:rPr kumimoji="1" lang="en-US" altLang="zh-CN" sz="2800" b="1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1" lang="en-US" altLang="zh-CN" sz="2800" b="1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endParaRPr kumimoji="1" lang="en-US" altLang="zh-CN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914400" lvl="1" indent="-457200">
                  <a:lnSpc>
                    <a:spcPct val="150000"/>
                  </a:lnSpc>
                  <a:buFont typeface="Wingdings" pitchFamily="2" charset="2"/>
                  <a:buChar char="ü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𝑻</m:t>
                        </m:r>
                      </m:e>
                      <m:sub>
                        <m:r>
                          <a:rPr kumimoji="1" lang="en-US" altLang="zh-CN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kumimoji="1" lang="en-US" altLang="zh-CN" sz="2800" b="1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800" b="1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𝒔</m:t>
                            </m:r>
                          </m:e>
                        </m:acc>
                        <m:r>
                          <a:rPr kumimoji="1" lang="en-US" altLang="zh-CN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b>
                      <m:sup>
                        <m:r>
                          <a:rPr kumimoji="1" lang="en-US" altLang="zh-CN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++</m:t>
                        </m:r>
                      </m:sup>
                    </m:sSubSup>
                    <m:r>
                      <a:rPr kumimoji="1" lang="en-US" altLang="zh-CN" sz="28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kumimoji="1" lang="en-US" altLang="zh-CN" sz="28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𝟐𝟗𝟎𝟎</m:t>
                    </m:r>
                    <m:r>
                      <a:rPr kumimoji="1" lang="en-US" altLang="zh-CN" sz="28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kumimoji="1"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  <m:sup>
                        <m:r>
                          <a:rPr kumimoji="1" lang="en-US" altLang="zh-CN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 sz="28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800" b="1" i="1" dirty="0" err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kumimoji="1" lang="en-US" altLang="zh-CN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CN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kumimoji="1" lang="en-US" altLang="zh-CN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p>
                        <m:r>
                          <a:rPr kumimoji="1" lang="en-US" altLang="zh-CN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:endParaRPr kumimoji="1" lang="en-US" altLang="zh-CN" sz="2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914400" lvl="1" indent="-457200">
                  <a:lnSpc>
                    <a:spcPct val="150000"/>
                  </a:lnSpc>
                  <a:buFont typeface="Wingdings" pitchFamily="2" charset="2"/>
                  <a:buChar char="ü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𝑻</m:t>
                        </m:r>
                      </m:e>
                      <m:sub>
                        <m:r>
                          <a:rPr kumimoji="1" lang="en-US" altLang="zh-CN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kumimoji="1" lang="en-US" altLang="zh-CN" sz="2800" b="1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800" b="1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𝒔</m:t>
                            </m:r>
                          </m:e>
                        </m:acc>
                        <m:r>
                          <a:rPr kumimoji="1" lang="en-US" altLang="zh-CN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b>
                      <m:sup>
                        <m:r>
                          <a:rPr kumimoji="1" lang="en-US" altLang="zh-CN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bSup>
                    <m:r>
                      <a:rPr kumimoji="1" lang="en-US" altLang="zh-CN" sz="28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kumimoji="1" lang="en-US" altLang="zh-CN" sz="28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𝟐𝟗𝟎𝟎</m:t>
                    </m:r>
                    <m:r>
                      <a:rPr kumimoji="1" lang="en-US" altLang="zh-CN" sz="28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kumimoji="1"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sz="28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 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𝑩</m:t>
                        </m:r>
                      </m:e>
                      <m:sup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−</m:t>
                        </m:r>
                      </m:sup>
                    </m:sSup>
                    <m:r>
                      <a:rPr lang="en-US" altLang="zh-CN" sz="2800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→</m:t>
                    </m:r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𝑲</m:t>
                        </m:r>
                      </m:e>
                      <m:sup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𝐷</m:t>
                        </m:r>
                      </m:e>
                      <m:sup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altLang="zh-CN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𝐾</m:t>
                        </m:r>
                      </m:e>
                      <m:sup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0</m:t>
                        </m:r>
                      </m:sup>
                    </m:sSup>
                  </m:oMath>
                </a14:m>
                <a:r>
                  <a:rPr kumimoji="1"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</a:p>
            </p:txBody>
          </p:sp>
        </mc:Choice>
        <mc:Fallback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2E5717DB-ADFE-0F05-BE27-B993E43EA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01" y="1155700"/>
                <a:ext cx="10947400" cy="4424353"/>
              </a:xfrm>
              <a:prstGeom prst="rect">
                <a:avLst/>
              </a:prstGeom>
              <a:blipFill>
                <a:blip r:embed="rId3"/>
                <a:stretch>
                  <a:fillRect l="-695" t="-2006" b="-37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22077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BCD63E2-A085-0A3B-962E-B4069477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9A888-F0A6-497F-A203-744BF10280CF}" type="slidenum">
              <a:rPr lang="zh-CN" altLang="en-US" smtClean="0"/>
              <a:t>37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2775793-8AA7-AB4C-E00C-B99E0473CE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46"/>
          <a:stretch/>
        </p:blipFill>
        <p:spPr>
          <a:xfrm>
            <a:off x="-17467" y="-12700"/>
            <a:ext cx="12209467" cy="688039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12490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E3E5019-EF52-2951-48CE-05BC7CCEA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860A8CE5-C915-96CB-BCB0-509330DF344D}"/>
                  </a:ext>
                </a:extLst>
              </p:cNvPr>
              <p:cNvSpPr txBox="1"/>
              <p:nvPr/>
            </p:nvSpPr>
            <p:spPr>
              <a:xfrm>
                <a:off x="260367" y="1136041"/>
                <a:ext cx="11668397" cy="47577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lvl="0" indent="-457200" algn="l">
                  <a:buFont typeface="Wingdings" pitchFamily="2" charset="2"/>
                  <a:buChar char="ü"/>
                </a:pPr>
                <a:r>
                  <a:rPr lang="en-US" altLang="zh-CN" sz="2800" b="1" kern="1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Resonance parameters</a:t>
                </a:r>
                <a:endPara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400" i="1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sSubSup>
                          <m:sSubSupPr>
                            <m:ctrlPr>
                              <a:rPr lang="zh-CN" altLang="zh-CN" sz="2400" i="1" kern="120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400" kern="120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altLang="zh-CN" sz="2400" kern="120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𝑐</m:t>
                            </m:r>
                            <m:acc>
                              <m:accPr>
                                <m:chr m:val="̅"/>
                                <m:ctrlPr>
                                  <a:rPr lang="zh-CN" altLang="zh-CN" sz="2400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400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acc>
                            <m:r>
                              <a:rPr lang="en-US" altLang="zh-CN" sz="2400" kern="120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altLang="zh-CN" sz="2400" kern="120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</m:sub>
                    </m:sSub>
                    <m:r>
                      <a:rPr lang="en-US" altLang="zh-CN" sz="2400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sz="2400" i="1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2892</m:t>
                        </m:r>
                        <m:r>
                          <a:rPr lang="zh-CN" altLang="zh-CN" sz="2400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±</m:t>
                        </m:r>
                        <m:r>
                          <a:rPr lang="en-US" altLang="zh-CN" sz="2400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14</m:t>
                        </m:r>
                        <m:r>
                          <a:rPr lang="zh-CN" altLang="zh-CN" sz="2400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±</m:t>
                        </m:r>
                        <m:r>
                          <a:rPr lang="en-US" altLang="zh-CN" sz="2400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15</m:t>
                        </m:r>
                      </m:e>
                    </m:d>
                    <m:r>
                      <m:rPr>
                        <m:sty m:val="p"/>
                      </m:rPr>
                      <a:rPr lang="en-US" altLang="zh-CN" sz="2400" i="0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US" altLang="zh-CN" sz="2400" kern="1200" dirty="0">
                    <a:solidFill>
                      <a:schemeClr val="tx1"/>
                    </a:solidFill>
                    <a:effectLst/>
                  </a:rPr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40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sSubSup>
                          <m:sSubSupPr>
                            <m:ctrlPr>
                              <a:rPr lang="zh-CN" altLang="zh-CN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40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altLang="zh-CN" sz="240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acc>
                              <m:accPr>
                                <m:chr m:val="̅"/>
                                <m:ctrlPr>
                                  <a:rPr lang="zh-CN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40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acc>
                            <m:r>
                              <a:rPr lang="en-US" altLang="zh-CN" sz="240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altLang="zh-CN" sz="240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</m:sub>
                    </m:sSub>
                    <m:r>
                      <a:rPr lang="en-US" altLang="zh-CN" sz="2400">
                        <a:latin typeface="Cambria Math" panose="02040503050406030204" pitchFamily="18" charset="0"/>
                      </a:rPr>
                      <m:t>=(119</m:t>
                    </m:r>
                    <m:r>
                      <a:rPr lang="zh-CN" altLang="zh-CN" sz="2400">
                        <a:latin typeface="Cambria Math" panose="02040503050406030204" pitchFamily="18" charset="0"/>
                      </a:rPr>
                      <m:t>±</m:t>
                    </m:r>
                    <m:r>
                      <a:rPr lang="en-US" altLang="zh-CN" sz="2400">
                        <a:latin typeface="Cambria Math" panose="02040503050406030204" pitchFamily="18" charset="0"/>
                      </a:rPr>
                      <m:t>26</m:t>
                    </m:r>
                    <m:r>
                      <a:rPr lang="zh-CN" altLang="zh-CN" sz="2400">
                        <a:latin typeface="Cambria Math" panose="02040503050406030204" pitchFamily="18" charset="0"/>
                      </a:rPr>
                      <m:t>±</m:t>
                    </m:r>
                    <m:r>
                      <a:rPr lang="en-US" altLang="zh-CN" sz="2400">
                        <a:latin typeface="Cambria Math" panose="02040503050406030204" pitchFamily="18" charset="0"/>
                      </a:rPr>
                      <m:t>12) </m:t>
                    </m:r>
                    <m:r>
                      <m:rPr>
                        <m:sty m:val="p"/>
                      </m:rPr>
                      <a:rPr lang="en-US" altLang="zh-CN" sz="240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zh-CN" altLang="zh-CN" sz="2400" dirty="0"/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400" i="1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sSubSup>
                          <m:sSubSupPr>
                            <m:ctrlPr>
                              <a:rPr lang="zh-CN" altLang="zh-CN" sz="2400" i="1" kern="120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400" kern="120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altLang="zh-CN" sz="2400" kern="120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𝑐</m:t>
                            </m:r>
                            <m:acc>
                              <m:accPr>
                                <m:chr m:val="̅"/>
                                <m:ctrlPr>
                                  <a:rPr lang="zh-CN" altLang="zh-CN" sz="2400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400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acc>
                            <m:r>
                              <a:rPr lang="en-US" altLang="zh-CN" sz="2400" kern="120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altLang="zh-CN" sz="2400" kern="120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++</m:t>
                            </m:r>
                          </m:sup>
                        </m:sSubSup>
                      </m:sub>
                    </m:sSub>
                    <m:r>
                      <a:rPr lang="en-US" altLang="zh-CN" sz="2400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sz="2400" i="1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2921</m:t>
                        </m:r>
                        <m:r>
                          <a:rPr lang="zh-CN" altLang="zh-CN" sz="2400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±</m:t>
                        </m:r>
                        <m:r>
                          <a:rPr lang="en-US" altLang="zh-CN" sz="2400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17</m:t>
                        </m:r>
                        <m:r>
                          <a:rPr lang="zh-CN" altLang="zh-CN" sz="2400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±</m:t>
                        </m:r>
                        <m:r>
                          <a:rPr lang="en-US" altLang="zh-CN" sz="2400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19</m:t>
                        </m:r>
                      </m:e>
                    </m:d>
                    <m:r>
                      <m:rPr>
                        <m:sty m:val="p"/>
                      </m:rPr>
                      <a:rPr lang="en-US" altLang="zh-CN" sz="2400" i="0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40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sSubSup>
                          <m:sSubSupPr>
                            <m:ctrlPr>
                              <a:rPr lang="zh-CN" altLang="zh-CN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40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altLang="zh-CN" sz="240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acc>
                              <m:accPr>
                                <m:chr m:val="̅"/>
                                <m:ctrlPr>
                                  <a:rPr lang="zh-CN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40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acc>
                            <m:r>
                              <a:rPr lang="en-US" altLang="zh-CN" sz="240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altLang="zh-CN" sz="2400">
                                <a:latin typeface="Cambria Math" panose="02040503050406030204" pitchFamily="18" charset="0"/>
                              </a:rPr>
                              <m:t>++</m:t>
                            </m:r>
                          </m:sup>
                        </m:sSubSup>
                      </m:sub>
                    </m:sSub>
                    <m:r>
                      <a:rPr lang="en-US" altLang="zh-CN" sz="2400">
                        <a:latin typeface="Cambria Math" panose="02040503050406030204" pitchFamily="18" charset="0"/>
                      </a:rPr>
                      <m:t>=(137</m:t>
                    </m:r>
                    <m:r>
                      <a:rPr lang="zh-CN" altLang="zh-CN" sz="2400">
                        <a:latin typeface="Cambria Math" panose="02040503050406030204" pitchFamily="18" charset="0"/>
                      </a:rPr>
                      <m:t>±</m:t>
                    </m:r>
                    <m:r>
                      <a:rPr lang="en-US" altLang="zh-CN" sz="2400">
                        <a:latin typeface="Cambria Math" panose="02040503050406030204" pitchFamily="18" charset="0"/>
                      </a:rPr>
                      <m:t>32</m:t>
                    </m:r>
                    <m:r>
                      <a:rPr lang="zh-CN" altLang="zh-CN" sz="2400">
                        <a:latin typeface="Cambria Math" panose="02040503050406030204" pitchFamily="18" charset="0"/>
                      </a:rPr>
                      <m:t>±</m:t>
                    </m:r>
                    <m:r>
                      <a:rPr lang="en-US" altLang="zh-CN" sz="2400">
                        <a:latin typeface="Cambria Math" panose="02040503050406030204" pitchFamily="18" charset="0"/>
                      </a:rPr>
                      <m:t>1) </m:t>
                    </m:r>
                    <m:r>
                      <m:rPr>
                        <m:sty m:val="p"/>
                      </m:rPr>
                      <a:rPr lang="en-US" altLang="zh-CN" sz="240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l"/>
                <a:endParaRPr lang="en-US" altLang="zh-CN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l"/>
                <a:r>
                  <a:rPr lang="en-US" altLang="zh-CN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</a:t>
                </a:r>
                <a:r>
                  <a:rPr lang="en-US" altLang="zh-CN" sz="2400" b="1" dirty="0">
                    <a:solidFill>
                      <a:srgbClr val="0D46B7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Consistent with each other, two of isospin triplets=&gt; I=1</a:t>
                </a:r>
                <a:endParaRPr lang="en-US" altLang="zh-CN" b="1" dirty="0">
                  <a:solidFill>
                    <a:srgbClr val="0D46B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l"/>
                <a:endParaRPr lang="en-US" altLang="zh-CN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 algn="l">
                  <a:buFont typeface="Wingdings" pitchFamily="2" charset="2"/>
                  <a:buChar char="ü"/>
                </a:pPr>
                <a:r>
                  <a:rPr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Quantum number</a:t>
                </a:r>
                <a:endParaRPr lang="zh-CN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sz="2400" b="0" dirty="0">
                    <a:solidFill>
                      <a:schemeClr val="tx1"/>
                    </a:solidFill>
                  </a:rPr>
                  <a:t>                    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en-US" altLang="zh-C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en-US" altLang="zh-CN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sup>
                        </m:sSup>
                      </m:e>
                    </m:d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=1(</m:t>
                    </m:r>
                    <m:sSup>
                      <m:sSupPr>
                        <m:ctrlPr>
                          <a:rPr lang="en-US" altLang="zh-C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sz="2400" dirty="0">
                  <a:solidFill>
                    <a:schemeClr val="tx1"/>
                  </a:solidFill>
                </a:endParaRPr>
              </a:p>
              <a:p>
                <a:pPr marL="342900" indent="-342900">
                  <a:lnSpc>
                    <a:spcPct val="150000"/>
                  </a:lnSpc>
                  <a:buFont typeface="Wingdings" pitchFamily="2" charset="2"/>
                  <a:buChar char="ü"/>
                </a:pPr>
                <a:r>
                  <a:rPr lang="en-US" altLang="zh-CN" sz="2800" b="1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2800" b="1" dirty="0">
                    <a:solidFill>
                      <a:srgbClr val="C00000"/>
                    </a:solidFill>
                  </a:rPr>
                  <a:t>Open questions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sz="2400" dirty="0">
                    <a:solidFill>
                      <a:srgbClr val="C00000"/>
                    </a:solidFill>
                  </a:rPr>
                  <a:t>     </a:t>
                </a:r>
                <a:r>
                  <a:rPr lang="en-US" altLang="zh-CN" sz="24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Pr>
                      <m:e>
                        <m: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sz="24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sz="24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</m:sSub>
                    <m:d>
                      <m:dPr>
                        <m:ctrlP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dPr>
                      <m:e>
                        <m: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𝟐𝟗𝟎𝟎</m:t>
                        </m:r>
                      </m:e>
                    </m:d>
                  </m:oMath>
                </a14:m>
                <a:r>
                  <a:rPr lang="en-US" altLang="zh-CN" sz="24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inner structure?</a:t>
                </a:r>
                <a:endParaRPr lang="en-US" altLang="zh-CN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860A8CE5-C915-96CB-BCB0-509330DF34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367" y="1136041"/>
                <a:ext cx="11668397" cy="4757713"/>
              </a:xfrm>
              <a:prstGeom prst="rect">
                <a:avLst/>
              </a:prstGeom>
              <a:blipFill>
                <a:blip r:embed="rId2"/>
                <a:stretch>
                  <a:fillRect l="-870" t="-1330" b="-5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占位符 2">
                <a:extLst>
                  <a:ext uri="{FF2B5EF4-FFF2-40B4-BE49-F238E27FC236}">
                    <a16:creationId xmlns:a16="http://schemas.microsoft.com/office/drawing/2014/main" id="{0685BCB3-B0D5-B6CD-2752-AA3126006507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 fontScale="92500"/>
              </a:bodyPr>
              <a:lstStyle/>
              <a:p>
                <a:r>
                  <a:rPr lang="en-US" altLang="zh-CN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、</a:t>
                </a:r>
                <a:r>
                  <a:rPr lang="en-US" altLang="zh-CN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Short Review of </a:t>
                </a:r>
                <a:r>
                  <a:rPr lang="en-US" altLang="zh-CN" sz="3600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Pr>
                      <m:e>
                        <m:r>
                          <a:rPr lang="en-US" altLang="zh-CN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</m:sSub>
                    <m:d>
                      <m:dPr>
                        <m:ctrlPr>
                          <a:rPr lang="en-US" altLang="zh-CN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dPr>
                      <m:e>
                        <m:r>
                          <a:rPr lang="en-US" altLang="zh-CN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𝟐𝟗𝟎𝟎</m:t>
                        </m:r>
                      </m:e>
                    </m:d>
                  </m:oMath>
                </a14:m>
                <a:r>
                  <a:rPr lang="en-US" altLang="zh-CN" dirty="0"/>
                  <a:t>: Experiment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5" name="文本占位符 2">
                <a:extLst>
                  <a:ext uri="{FF2B5EF4-FFF2-40B4-BE49-F238E27FC236}">
                    <a16:creationId xmlns:a16="http://schemas.microsoft.com/office/drawing/2014/main" id="{0685BCB3-B0D5-B6CD-2752-AA312600650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3"/>
                <a:stretch>
                  <a:fillRect l="-1923" t="-22449" b="-244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2237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E8CBCFC9-5E80-CA28-EFD5-FF9536DF6A9D}"/>
              </a:ext>
            </a:extLst>
          </p:cNvPr>
          <p:cNvSpPr/>
          <p:nvPr/>
        </p:nvSpPr>
        <p:spPr>
          <a:xfrm>
            <a:off x="0" y="5175249"/>
            <a:ext cx="12192000" cy="33885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A74B31B-1FB8-FA81-5CAF-31FFF86B3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81041"/>
            <a:ext cx="2743200" cy="365125"/>
          </a:xfrm>
        </p:spPr>
        <p:txBody>
          <a:bodyPr/>
          <a:lstStyle/>
          <a:p>
            <a:fld id="{94E020D2-E016-4DFA-9233-E593B6DE9BDE}" type="slidenum">
              <a:rPr lang="zh-CN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</a:t>
            </a:fld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占位符 2">
                <a:extLst>
                  <a:ext uri="{FF2B5EF4-FFF2-40B4-BE49-F238E27FC236}">
                    <a16:creationId xmlns:a16="http://schemas.microsoft.com/office/drawing/2014/main" id="{9D21C248-A897-57C9-9CB2-1AB6F69C80C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324508"/>
                <a:ext cx="8568673" cy="60642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3600" b="1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dirty="0">
                    <a:cs typeface="Times New Roman" panose="02020603050405020304" pitchFamily="18" charset="0"/>
                  </a:rPr>
                  <a:t>1</a:t>
                </a:r>
                <a:r>
                  <a:rPr lang="zh-CN" altLang="en-US" dirty="0">
                    <a:cs typeface="Times New Roman" panose="02020603050405020304" pitchFamily="18" charset="0"/>
                  </a:rPr>
                  <a:t>、</a:t>
                </a:r>
                <a:r>
                  <a:rPr lang="en-US" altLang="zh-CN" dirty="0">
                    <a:cs typeface="Times New Roman" panose="02020603050405020304" pitchFamily="18" charset="0"/>
                  </a:rPr>
                  <a:t>Short Review of </a:t>
                </a:r>
                <a:r>
                  <a:rPr lang="en-US" altLang="zh-CN" dirty="0">
                    <a:cs typeface="Times New Roman" panose="02020603050405020304" pitchFamily="18" charset="0"/>
                    <a:sym typeface="+mn-lt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Pr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</m:sSub>
                    <m:d>
                      <m:dPr>
                        <m:ctrlP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dPr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𝟐𝟗𝟎𝟎</m:t>
                        </m:r>
                      </m:e>
                    </m:d>
                  </m:oMath>
                </a14:m>
                <a:r>
                  <a:rPr lang="en-US" altLang="zh-CN" dirty="0">
                    <a:cs typeface="Times New Roman" panose="02020603050405020304" pitchFamily="18" charset="0"/>
                  </a:rPr>
                  <a:t>: Theory</a:t>
                </a:r>
                <a:endParaRPr lang="zh-CN" altLang="en-US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本占位符 2">
                <a:extLst>
                  <a:ext uri="{FF2B5EF4-FFF2-40B4-BE49-F238E27FC236}">
                    <a16:creationId xmlns:a16="http://schemas.microsoft.com/office/drawing/2014/main" id="{9D21C248-A897-57C9-9CB2-1AB6F69C80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24508"/>
                <a:ext cx="8568673" cy="606425"/>
              </a:xfrm>
              <a:prstGeom prst="rect">
                <a:avLst/>
              </a:prstGeom>
              <a:blipFill>
                <a:blip r:embed="rId3"/>
                <a:stretch>
                  <a:fillRect l="-2222" t="-26531" b="-3265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F5DCE257-EEF5-DB98-0DE1-CAD1F1E820A6}"/>
                  </a:ext>
                </a:extLst>
              </p:cNvPr>
              <p:cNvSpPr txBox="1"/>
              <p:nvPr/>
            </p:nvSpPr>
            <p:spPr>
              <a:xfrm>
                <a:off x="90052" y="957406"/>
                <a:ext cx="8661114" cy="6324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800" b="1" kern="12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PART </a:t>
                </a:r>
                <a:r>
                  <a:rPr lang="en-US" altLang="zh-CN" sz="2800" b="1" kern="1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 theoretical explanations of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2800" b="1" i="1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b="1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altLang="zh-CN" sz="2800" b="1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zh-CN" altLang="zh-CN" sz="2800" b="1" i="1" kern="120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800" b="1" kern="120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sz="2800" b="1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US" altLang="zh-CN" sz="2800" b="1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altLang="zh-CN" sz="2800" b="1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/++</m:t>
                        </m:r>
                      </m:sup>
                    </m:sSubSup>
                  </m:oMath>
                </a14:m>
                <a:endParaRPr lang="zh-CN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F5DCE257-EEF5-DB98-0DE1-CAD1F1E820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52" y="957406"/>
                <a:ext cx="8661114" cy="632417"/>
              </a:xfrm>
              <a:prstGeom prst="rect">
                <a:avLst/>
              </a:prstGeom>
              <a:blipFill>
                <a:blip r:embed="rId4"/>
                <a:stretch>
                  <a:fillRect l="-1464" b="-2156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97932B23-9CA0-6F48-01B5-3F43D14A4E7F}"/>
                  </a:ext>
                </a:extLst>
              </p:cNvPr>
              <p:cNvSpPr txBox="1"/>
              <p:nvPr/>
            </p:nvSpPr>
            <p:spPr>
              <a:xfrm>
                <a:off x="848162" y="1641186"/>
                <a:ext cx="9570454" cy="50783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itchFamily="2" charset="2"/>
                  <a:buChar char="ü"/>
                </a:pPr>
                <a:r>
                  <a:rPr lang="en-US" altLang="zh-CN" sz="2400" b="1" dirty="0">
                    <a:solidFill>
                      <a:srgbClr val="0D46B7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Fully open flavor tetraquark state</a:t>
                </a:r>
              </a:p>
              <a:p>
                <a:r>
                  <a:rPr lang="en-US" altLang="zh-CN" sz="2400" b="1" dirty="0">
                    <a:solidFill>
                      <a:srgbClr val="0D46B7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:r>
                  <a:rPr lang="en-US" altLang="zh-CN" sz="2400" b="1" i="1" dirty="0">
                    <a:highlight>
                      <a:srgbClr val="00FFFF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PRD95,114005(2017): QCD sum rule</a:t>
                </a:r>
              </a:p>
              <a:p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PRD107,096020(2023): Constituent quark model</a:t>
                </a:r>
              </a:p>
              <a:p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PRD106,096023(2022):Multiquark color flux-tube model </a:t>
                </a:r>
              </a:p>
              <a:p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……</a:t>
                </a:r>
              </a:p>
              <a:p>
                <a:pPr marL="342900" indent="-342900">
                  <a:lnSpc>
                    <a:spcPct val="150000"/>
                  </a:lnSpc>
                  <a:buFont typeface="Wingdings" pitchFamily="2" charset="2"/>
                  <a:buChar char="ü"/>
                </a:pPr>
                <a:r>
                  <a:rPr lang="en-US" altLang="zh-CN" sz="2400" b="1" dirty="0">
                    <a:solidFill>
                      <a:srgbClr val="0D46B7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Threshold effect</a:t>
                </a:r>
              </a:p>
              <a:p>
                <a:r>
                  <a:rPr lang="en-US" altLang="zh-CN" sz="2400" b="1" dirty="0">
                    <a:solidFill>
                      <a:srgbClr val="0D46B7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lang="en-US" altLang="zh-CN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PRD107,056015(2023): the interaction of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lang="en-US" altLang="zh-CN" sz="2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lang="en-US" altLang="zh-CN" sz="2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p>
                        <m:r>
                          <a:rPr lang="en-US" altLang="zh-CN" sz="2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r>
                      <a:rPr lang="en-US" altLang="zh-CN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bSup>
                      <m:sSubSupPr>
                        <m:ctrlPr>
                          <a:rPr lang="en-US" altLang="zh-CN" sz="2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b>
                        <m:r>
                          <a:rPr lang="en-US" altLang="zh-CN" sz="2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altLang="zh-CN" sz="2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zh-CN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𝝆</m:t>
                    </m:r>
                  </m:oMath>
                </a14:m>
                <a:r>
                  <a:rPr lang="en-US" altLang="zh-CN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channel</a:t>
                </a:r>
              </a:p>
              <a:p>
                <a:r>
                  <a:rPr lang="en-US" altLang="zh-CN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EPJC82,955(2022): Triangle singularity</a:t>
                </a:r>
              </a:p>
              <a:p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……</a:t>
                </a:r>
                <a:endParaRPr lang="en-US" altLang="zh-CN" sz="2400" b="1" dirty="0">
                  <a:solidFill>
                    <a:srgbClr val="0D46B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itchFamily="2" charset="2"/>
                  <a:buChar char="ü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1" i="1" dirty="0" smtClean="0">
                            <a:solidFill>
                              <a:srgbClr val="0D46B7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b="1" i="1" dirty="0" smtClean="0">
                            <a:solidFill>
                              <a:srgbClr val="0D46B7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lang="en-US" altLang="zh-CN" sz="2400" b="1" i="1" dirty="0" smtClean="0">
                            <a:solidFill>
                              <a:srgbClr val="0D46B7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lang="en-US" altLang="zh-CN" sz="2400" b="1" i="1" dirty="0" smtClean="0">
                            <a:solidFill>
                              <a:srgbClr val="0D46B7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b="1" i="1" dirty="0" smtClean="0">
                            <a:solidFill>
                              <a:srgbClr val="0D46B7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p>
                        <m:r>
                          <a:rPr lang="en-US" altLang="zh-CN" sz="2400" b="1" i="1" dirty="0" smtClean="0">
                            <a:solidFill>
                              <a:srgbClr val="0D46B7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sz="2400" b="1" dirty="0">
                    <a:solidFill>
                      <a:srgbClr val="0D46B7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molecular state</a:t>
                </a:r>
              </a:p>
              <a:p>
                <a:r>
                  <a:rPr lang="en-US" altLang="zh-CN" sz="2400" b="1" dirty="0">
                    <a:solidFill>
                      <a:srgbClr val="0D46B7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JPG50,055002 (2023): QCD Sum rule</a:t>
                </a:r>
              </a:p>
              <a:p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arXiv:2208.10196: Potential model</a:t>
                </a:r>
              </a:p>
              <a:p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…….</a:t>
                </a:r>
                <a:endParaRPr lang="zh-CN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97932B23-9CA0-6F48-01B5-3F43D14A4E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162" y="1641186"/>
                <a:ext cx="9570454" cy="5078313"/>
              </a:xfrm>
              <a:prstGeom prst="rect">
                <a:avLst/>
              </a:prstGeom>
              <a:blipFill>
                <a:blip r:embed="rId5"/>
                <a:stretch>
                  <a:fillRect l="-795" t="-1000" b="-2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4389641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441FA4D-911F-971E-6613-1BA6540D1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b="1" smtClean="0"/>
              <a:pPr/>
              <a:t>6</a:t>
            </a:fld>
            <a:endParaRPr lang="zh-CN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711D3C7C-B417-4F51-B769-3968690F039A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altLang="zh-CN" sz="3600" dirty="0">
                    <a:cs typeface="Times New Roman" panose="02020603050405020304" pitchFamily="18" charset="0"/>
                    <a:sym typeface="+mn-lt"/>
                  </a:rPr>
                  <a:t>2</a:t>
                </a:r>
                <a:r>
                  <a:rPr lang="zh-CN" altLang="en-US" sz="3600" dirty="0">
                    <a:cs typeface="Times New Roman" panose="02020603050405020304" pitchFamily="18" charset="0"/>
                    <a:sym typeface="+mn-lt"/>
                  </a:rPr>
                  <a:t>、</a:t>
                </a:r>
                <a:r>
                  <a:rPr lang="en-US" altLang="zh-CN" sz="3600" dirty="0">
                    <a:cs typeface="Times New Roman" panose="02020603050405020304" pitchFamily="18" charset="0"/>
                    <a:sym typeface="+mn-lt"/>
                  </a:rPr>
                  <a:t>Decay properties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3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  <m:sup>
                        <m:r>
                          <a:rPr lang="en-US" altLang="zh-CN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p>
                    </m:sSubSup>
                    <m:d>
                      <m:dPr>
                        <m:ctrlPr>
                          <a:rPr lang="en-US" altLang="zh-CN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dPr>
                      <m:e>
                        <m:r>
                          <a:rPr lang="en-US" altLang="zh-CN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𝟐𝟗𝟎𝟎</m:t>
                        </m:r>
                      </m:e>
                    </m:d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711D3C7C-B417-4F51-B769-3968690F039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2219" t="-28571" b="-285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F54AFE44-36BF-5B11-DD34-E4702F85A340}"/>
                  </a:ext>
                </a:extLst>
              </p:cNvPr>
              <p:cNvSpPr txBox="1"/>
              <p:nvPr/>
            </p:nvSpPr>
            <p:spPr>
              <a:xfrm>
                <a:off x="1808719" y="1717828"/>
                <a:ext cx="6096000" cy="4889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b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|</m:t>
                          </m:r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𝑻</m:t>
                          </m:r>
                        </m:e>
                        <m:sub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𝒄</m:t>
                          </m:r>
                          <m:acc>
                            <m:accPr>
                              <m:chr m:val="̅"/>
                              <m:ctrlPr>
                                <a:rPr lang="en-US" altLang="zh-CN" sz="24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+mn-lt"/>
                                </a:rPr>
                              </m:ctrlPr>
                            </m:accPr>
                            <m:e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+mn-lt"/>
                                </a:rPr>
                                <m:t>𝒔</m:t>
                              </m:r>
                            </m:e>
                          </m:acc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𝟎</m:t>
                          </m:r>
                        </m:sub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𝟎</m:t>
                          </m:r>
                        </m:sup>
                      </m:sSubSup>
                      <m:d>
                        <m:d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d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𝟐𝟗𝟎𝟎</m:t>
                          </m:r>
                        </m:e>
                      </m:d>
                      <m:r>
                        <a:rPr lang="en-US" altLang="zh-CN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+mn-lt"/>
                        </a:rPr>
                        <m:t>⟩=|</m:t>
                      </m:r>
                      <m:sSup>
                        <m:sSup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p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𝑫</m:t>
                          </m:r>
                        </m:e>
                        <m:sup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∗</m:t>
                          </m:r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𝟎</m:t>
                          </m:r>
                        </m:sup>
                      </m:sSup>
                      <m:sSup>
                        <m:sSup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p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∗</m:t>
                          </m:r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𝟎</m:t>
                          </m:r>
                        </m:sup>
                      </m:sSup>
                      <m:r>
                        <a:rPr lang="en-US" altLang="zh-CN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+mn-lt"/>
                        </a:rPr>
                        <m:t>⟩</m:t>
                      </m:r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F54AFE44-36BF-5B11-DD34-E4702F85A3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8719" y="1717828"/>
                <a:ext cx="6096000" cy="488980"/>
              </a:xfrm>
              <a:prstGeom prst="rect">
                <a:avLst/>
              </a:prstGeom>
              <a:blipFill>
                <a:blip r:embed="rId3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6560FB73-F779-45B8-51BB-57DCD634C59F}"/>
                  </a:ext>
                </a:extLst>
              </p:cNvPr>
              <p:cNvSpPr txBox="1"/>
              <p:nvPr/>
            </p:nvSpPr>
            <p:spPr>
              <a:xfrm>
                <a:off x="260367" y="1036001"/>
                <a:ext cx="6008696" cy="5551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buFont typeface="Wingdings" pitchFamily="2" charset="2"/>
                  <a:buChar char="ü"/>
                </a:pPr>
                <a:r>
                  <a:rPr kumimoji="1"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Molecular structure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sz="28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sz="28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  <m:sup>
                        <m:r>
                          <a:rPr lang="en-US" altLang="zh-CN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p>
                    </m:sSubSup>
                    <m:d>
                      <m:dPr>
                        <m:ctrlPr>
                          <a:rPr lang="en-US" altLang="zh-CN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dPr>
                      <m:e>
                        <m:r>
                          <a:rPr lang="en-US" altLang="zh-CN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𝟐𝟗𝟎𝟎</m:t>
                        </m:r>
                      </m:e>
                    </m:d>
                  </m:oMath>
                </a14:m>
                <a:endParaRPr kumimoji="1" lang="zh-CN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6560FB73-F779-45B8-51BB-57DCD634C5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367" y="1036001"/>
                <a:ext cx="6008696" cy="555152"/>
              </a:xfrm>
              <a:prstGeom prst="rect">
                <a:avLst/>
              </a:prstGeom>
              <a:blipFill>
                <a:blip r:embed="rId4"/>
                <a:stretch>
                  <a:fillRect l="-1688" t="-6667" b="-288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65C514D4-1D85-6E83-8CBC-12B88925019B}"/>
                  </a:ext>
                </a:extLst>
              </p:cNvPr>
              <p:cNvSpPr txBox="1"/>
              <p:nvPr/>
            </p:nvSpPr>
            <p:spPr>
              <a:xfrm>
                <a:off x="789709" y="2393242"/>
                <a:ext cx="9033164" cy="12168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Effective </a:t>
                </a:r>
                <a:r>
                  <a:rPr lang="en-US" altLang="zh-CN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Lagrangian</a:t>
                </a: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kern="100" smtClean="0">
                          <a:effectLst/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𝓛</m:t>
                      </m:r>
                      <m:r>
                        <a:rPr lang="en-US" altLang="zh-CN" sz="2400" b="1" kern="100" smtClean="0">
                          <a:effectLst/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zh-CN" altLang="zh-CN" sz="2400" b="1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kern="100" smtClean="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𝒈</m:t>
                          </m:r>
                        </m:e>
                        <m:sub>
                          <m:r>
                            <a:rPr lang="en-US" altLang="zh-CN" sz="2400" b="1" i="1" kern="100" smtClean="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𝑻</m:t>
                          </m:r>
                        </m:sub>
                      </m:sSub>
                      <m:sSubSup>
                        <m:sSubSupPr>
                          <m:ctrlPr>
                            <a:rPr lang="zh-CN" altLang="zh-CN" sz="2400" b="1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1" i="1" kern="100" smtClean="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US" altLang="zh-CN" sz="2400" b="1" i="1" kern="100" smtClean="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𝒄</m:t>
                          </m:r>
                          <m:acc>
                            <m:accPr>
                              <m:chr m:val="̅"/>
                              <m:ctrlPr>
                                <a:rPr lang="zh-CN" altLang="zh-CN" sz="2400" b="1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b="1" i="1" kern="100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𝒔</m:t>
                              </m:r>
                            </m:e>
                          </m:acc>
                          <m:r>
                            <a:rPr lang="en-US" altLang="zh-CN" sz="2400" b="1" i="1" kern="100" smtClean="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𝟎</m:t>
                          </m:r>
                        </m:sub>
                        <m:sup>
                          <m:r>
                            <a:rPr lang="en-US" altLang="zh-CN" sz="2400" b="1" i="1" kern="100" smtClean="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𝟎</m:t>
                          </m:r>
                        </m:sup>
                      </m:sSubSup>
                      <m:d>
                        <m:dPr>
                          <m:ctrlPr>
                            <a:rPr lang="zh-CN" altLang="zh-CN" sz="2400" b="1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1" i="1" kern="100" smtClean="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</m:d>
                      <m:nary>
                        <m:naryPr>
                          <m:subHide m:val="on"/>
                          <m:supHide m:val="on"/>
                          <m:ctrlPr>
                            <a:rPr lang="zh-CN" altLang="zh-CN" sz="2400" b="1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CN" sz="2400" b="1" i="0" kern="100" smtClean="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𝐝𝐲</m:t>
                          </m:r>
                          <m:r>
                            <a:rPr lang="zh-CN" altLang="zh-CN" sz="2400" b="1" i="1" kern="100" smtClean="0">
                              <a:solidFill>
                                <a:srgbClr val="0D46B7"/>
                              </a:solidFill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𝜱</m:t>
                          </m:r>
                          <m:d>
                            <m:dPr>
                              <m:ctrlPr>
                                <a:rPr lang="zh-CN" altLang="zh-CN" sz="2400" b="1" i="1" kern="100">
                                  <a:solidFill>
                                    <a:srgbClr val="0D46B7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zh-CN" altLang="zh-CN" sz="2400" b="1" i="1" kern="100">
                                      <a:solidFill>
                                        <a:srgbClr val="0D46B7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400" b="1" i="1" kern="100" smtClean="0">
                                      <a:solidFill>
                                        <a:srgbClr val="0D46B7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𝒚</m:t>
                                  </m:r>
                                </m:e>
                                <m:sup>
                                  <m:r>
                                    <a:rPr lang="en-US" altLang="zh-CN" sz="2400" b="1" i="1" kern="100" smtClean="0">
                                      <a:solidFill>
                                        <a:srgbClr val="0D46B7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e>
                          </m:d>
                          <m:sSup>
                            <m:sSupPr>
                              <m:ctrlPr>
                                <a:rPr lang="zh-CN" altLang="zh-CN" sz="2400" b="1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1" i="1" kern="100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𝑫</m:t>
                              </m:r>
                            </m:e>
                            <m:sup>
                              <m:r>
                                <a:rPr lang="en-US" altLang="zh-CN" sz="2400" b="1" i="1" kern="100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  <m:r>
                                <a:rPr lang="en-US" altLang="zh-CN" sz="2400" b="1" i="1" kern="100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400" b="1" i="1" kern="100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𝝁</m:t>
                              </m:r>
                            </m:sup>
                          </m:sSup>
                          <m:d>
                            <m:dPr>
                              <m:ctrlPr>
                                <a:rPr lang="zh-CN" altLang="zh-CN" sz="2400" b="1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1" i="1" kern="100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400" b="1" i="1" kern="100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zh-CN" altLang="zh-CN" sz="2400" b="1" i="1" kern="10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1" i="1" kern="100" smtClean="0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𝝎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zh-CN" altLang="zh-CN" sz="2400" b="1" i="1" kern="100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400" b="1" i="1" kern="100" smtClean="0">
                                          <a:effectLst/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𝑲</m:t>
                                      </m:r>
                                    </m:e>
                                    <m:sup>
                                      <m:r>
                                        <a:rPr lang="en-US" altLang="zh-CN" sz="2400" b="1" i="1" kern="100" smtClean="0">
                                          <a:effectLst/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∗</m:t>
                                      </m:r>
                                      <m:r>
                                        <a:rPr lang="en-US" altLang="zh-CN" sz="2400" b="1" i="1" kern="100" smtClean="0">
                                          <a:effectLst/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𝟎</m:t>
                                      </m:r>
                                    </m:sup>
                                  </m:sSup>
                                </m:sub>
                              </m:sSub>
                              <m:r>
                                <a:rPr lang="en-US" altLang="zh-CN" sz="2400" b="1" i="1" kern="100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</m:e>
                          </m:d>
                          <m:sSubSup>
                            <m:sSubSupPr>
                              <m:ctrlPr>
                                <a:rPr lang="zh-CN" altLang="zh-CN" sz="2400" b="1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400" b="1" i="1" kern="100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altLang="zh-CN" sz="2400" b="1" i="1" kern="100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𝝁</m:t>
                              </m:r>
                            </m:sub>
                            <m:sup>
                              <m:r>
                                <a:rPr lang="en-US" altLang="zh-CN" sz="2400" b="1" i="1" kern="100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  <m:r>
                                <a:rPr lang="en-US" altLang="zh-CN" sz="2400" b="1" i="1" kern="100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</m:sup>
                          </m:sSubSup>
                          <m:d>
                            <m:dPr>
                              <m:ctrlPr>
                                <a:rPr lang="zh-CN" altLang="zh-CN" sz="2400" b="1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1" i="1" kern="100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400" b="1" i="1" kern="100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zh-CN" altLang="zh-CN" sz="2400" b="1" i="1" kern="10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1" i="1" kern="100" smtClean="0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𝝎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zh-CN" altLang="zh-CN" sz="2400" b="1" i="1" kern="100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400" b="1" i="1" kern="100" smtClean="0">
                                          <a:effectLst/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𝑫</m:t>
                                      </m:r>
                                    </m:e>
                                    <m:sup>
                                      <m:r>
                                        <a:rPr lang="en-US" altLang="zh-CN" sz="2400" b="1" i="1" kern="100" smtClean="0">
                                          <a:effectLst/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∗</m:t>
                                      </m:r>
                                      <m:r>
                                        <a:rPr lang="en-US" altLang="zh-CN" sz="2400" b="1" i="1" kern="100" smtClean="0">
                                          <a:effectLst/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𝟎</m:t>
                                      </m:r>
                                    </m:sup>
                                  </m:sSup>
                                </m:sub>
                              </m:sSub>
                              <m:r>
                                <a:rPr lang="en-US" altLang="zh-CN" sz="2400" b="1" i="1" kern="100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altLang="zh-CN" sz="2400" b="1" i="1" kern="100" dirty="0">
                  <a:effectLst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65C514D4-1D85-6E83-8CBC-12B8892501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709" y="2393242"/>
                <a:ext cx="9033164" cy="1216808"/>
              </a:xfrm>
              <a:prstGeom prst="rect">
                <a:avLst/>
              </a:prstGeom>
              <a:blipFill>
                <a:blip r:embed="rId5"/>
                <a:stretch>
                  <a:fillRect l="-1124" t="-97938" b="-1793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本框 9">
            <a:extLst>
              <a:ext uri="{FF2B5EF4-FFF2-40B4-BE49-F238E27FC236}">
                <a16:creationId xmlns:a16="http://schemas.microsoft.com/office/drawing/2014/main" id="{096B1304-941A-E56C-DC6B-2B359D8C53CE}"/>
              </a:ext>
            </a:extLst>
          </p:cNvPr>
          <p:cNvSpPr txBox="1"/>
          <p:nvPr/>
        </p:nvSpPr>
        <p:spPr>
          <a:xfrm>
            <a:off x="260367" y="3604804"/>
            <a:ext cx="93795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kern="100" dirty="0">
                <a:solidFill>
                  <a:srgbClr val="0D46B7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Correlation</a:t>
            </a:r>
            <a:r>
              <a:rPr lang="zh-CN" altLang="en-US" sz="2400" b="1" kern="100" dirty="0">
                <a:solidFill>
                  <a:srgbClr val="0D46B7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kern="100" dirty="0">
                <a:solidFill>
                  <a:srgbClr val="0D46B7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function</a:t>
            </a:r>
            <a:endParaRPr lang="en-US" altLang="zh-CN" sz="2400" b="1" kern="100" dirty="0">
              <a:solidFill>
                <a:srgbClr val="0D46B7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Wingdings" pitchFamily="2" charset="2"/>
            </a:endParaRPr>
          </a:p>
          <a:p>
            <a:r>
              <a:rPr lang="en-US" altLang="zh-CN" sz="2400" b="1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Wingdings" pitchFamily="2" charset="2"/>
              </a:rPr>
              <a:t>(1) D</a:t>
            </a:r>
            <a:r>
              <a:rPr lang="en-US" altLang="zh-CN" sz="2400" b="1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escribe the interior structure of the molecular state </a:t>
            </a:r>
          </a:p>
          <a:p>
            <a:r>
              <a:rPr lang="en-US" altLang="zh-CN" sz="2400" b="1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(2) Avoid divergency  in the ultraviolet region.</a:t>
            </a:r>
            <a:endParaRPr lang="zh-CN" alt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B273CE1C-B1A1-4ADD-9D94-61EDD0CE98FF}"/>
                  </a:ext>
                </a:extLst>
              </p:cNvPr>
              <p:cNvSpPr txBox="1"/>
              <p:nvPr/>
            </p:nvSpPr>
            <p:spPr>
              <a:xfrm>
                <a:off x="260366" y="4680438"/>
                <a:ext cx="10310651" cy="15521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400" b="1" kern="100" dirty="0"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(3) Fourier transformation of the correlation</a:t>
                </a:r>
                <a:r>
                  <a:rPr lang="zh-CN" altLang="zh-CN" sz="2400" b="1" kern="100" dirty="0">
                    <a:effectLst/>
                    <a:ea typeface="等线" panose="02010600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zh-CN" altLang="zh-CN" sz="2400" b="1" i="1" kern="100">
                        <a:effectLst/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𝜱</m:t>
                    </m:r>
                    <m:d>
                      <m:dPr>
                        <m:ctrlPr>
                          <a:rPr lang="zh-CN" altLang="zh-CN" sz="2400" b="1" i="1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zh-CN" altLang="zh-CN" sz="2400" b="1" i="1" kern="10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b="1" i="1" kern="100">
                                <a:effectLst/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altLang="zh-CN" sz="2400" b="1" i="1" kern="100">
                                <a:effectLst/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zh-CN" sz="2400" b="1" kern="100" dirty="0">
                    <a:effectLst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zh-CN" altLang="zh-CN" sz="2400" b="1" i="1" kern="1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𝜱</m:t>
                    </m:r>
                    <m:d>
                      <m:dPr>
                        <m:ctrlPr>
                          <a:rPr lang="zh-CN" altLang="zh-CN" sz="2400" b="1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zh-CN" altLang="zh-CN" sz="2400" b="1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b="1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altLang="zh-CN" sz="2400" b="1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  <m:r>
                      <a:rPr lang="en-US" altLang="zh-CN" sz="2400" b="1" i="1" kern="1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nary>
                      <m:naryPr>
                        <m:subHide m:val="on"/>
                        <m:supHide m:val="on"/>
                        <m:ctrlPr>
                          <a:rPr lang="zh-CN" altLang="zh-CN" sz="2400" b="1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/>
                      <m:sup/>
                      <m:e>
                        <m:f>
                          <m:fPr>
                            <m:ctrlPr>
                              <a:rPr lang="zh-CN" altLang="zh-CN" sz="2400" b="1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zh-CN" altLang="zh-CN" sz="2400" b="1" i="1" kern="1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400" b="1" i="1" kern="1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𝒅</m:t>
                                </m:r>
                              </m:e>
                              <m:sup>
                                <m:r>
                                  <a:rPr lang="en-US" altLang="zh-CN" sz="2400" b="1" i="1" kern="1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𝟒</m:t>
                                </m:r>
                              </m:sup>
                            </m:sSup>
                            <m:r>
                              <a:rPr lang="en-US" altLang="zh-CN" sz="2400" b="1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𝒑</m:t>
                            </m:r>
                          </m:num>
                          <m:den>
                            <m:sSup>
                              <m:sSupPr>
                                <m:ctrlPr>
                                  <a:rPr lang="zh-CN" altLang="zh-CN" sz="2400" b="1" i="1" kern="1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zh-CN" altLang="zh-CN" sz="2400" b="1" i="1" kern="1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400" b="1" i="1" kern="1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  <m:r>
                                      <a:rPr lang="en-US" altLang="zh-CN" sz="2400" b="1" i="1" kern="1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𝝅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altLang="zh-CN" sz="2400" b="1" i="1" kern="1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𝟒</m:t>
                                </m:r>
                              </m:sup>
                            </m:sSup>
                          </m:den>
                        </m:f>
                        <m:sSup>
                          <m:sSupPr>
                            <m:ctrlPr>
                              <a:rPr lang="zh-CN" altLang="zh-CN" sz="2400" b="1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b="1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en-US" altLang="zh-CN" sz="2400" b="1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400" b="1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𝒊𝒑𝒚</m:t>
                            </m:r>
                          </m:sup>
                        </m:sSup>
                      </m:e>
                    </m:nary>
                    <m:acc>
                      <m:accPr>
                        <m:chr m:val="̃"/>
                        <m:ctrlPr>
                          <a:rPr lang="zh-CN" altLang="zh-CN" sz="2400" b="1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zh-CN" altLang="zh-CN" sz="2400" b="1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𝜱</m:t>
                        </m:r>
                      </m:e>
                    </m:acc>
                    <m:d>
                      <m:dPr>
                        <m:ctrlPr>
                          <a:rPr lang="zh-CN" altLang="zh-CN" sz="2400" b="1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400" b="1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altLang="zh-CN" sz="2400" b="1" i="1" kern="10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b="1" i="1" kern="10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𝒑</m:t>
                            </m:r>
                          </m:e>
                          <m:sup>
                            <m:r>
                              <a:rPr lang="en-US" altLang="zh-CN" sz="2400" b="1" i="1" kern="10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zh-CN" sz="2400" b="1" dirty="0"/>
                  <a:t>. </a:t>
                </a:r>
              </a:p>
              <a:p>
                <a:endParaRPr lang="zh-CN" altLang="en-US" sz="2400" b="1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B273CE1C-B1A1-4ADD-9D94-61EDD0CE9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366" y="4680438"/>
                <a:ext cx="10310651" cy="1552156"/>
              </a:xfrm>
              <a:prstGeom prst="rect">
                <a:avLst/>
              </a:prstGeom>
              <a:blipFill>
                <a:blip r:embed="rId6"/>
                <a:stretch>
                  <a:fillRect l="-984" t="-12195" b="-365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C0FFB3F9-FFC6-ADEB-C2C5-9852868595CA}"/>
                  </a:ext>
                </a:extLst>
              </p:cNvPr>
              <p:cNvSpPr txBox="1"/>
              <p:nvPr/>
            </p:nvSpPr>
            <p:spPr>
              <a:xfrm>
                <a:off x="2587333" y="5972193"/>
                <a:ext cx="6851073" cy="5787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800" b="1" kern="100" dirty="0">
                    <a:solidFill>
                      <a:srgbClr val="0D46B7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Gaussian form: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zh-CN" altLang="zh-CN" sz="2800" b="1" i="1" kern="100">
                            <a:solidFill>
                              <a:srgbClr val="0D46B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zh-CN" altLang="zh-CN" sz="2800" b="1" i="1" kern="100">
                            <a:solidFill>
                              <a:srgbClr val="0D46B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𝜱</m:t>
                        </m:r>
                      </m:e>
                    </m:acc>
                    <m:d>
                      <m:dPr>
                        <m:ctrlPr>
                          <a:rPr lang="zh-CN" altLang="zh-CN" sz="2800" b="1" i="1" kern="100">
                            <a:solidFill>
                              <a:srgbClr val="0D46B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zh-CN" altLang="zh-CN" sz="2800" b="1" i="1" kern="100">
                                <a:solidFill>
                                  <a:srgbClr val="0D46B7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800" b="1" i="1" kern="100">
                                <a:solidFill>
                                  <a:srgbClr val="0D46B7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𝒑</m:t>
                            </m:r>
                          </m:e>
                          <m:sub>
                            <m:r>
                              <a:rPr lang="en-US" altLang="zh-CN" sz="2800" b="1" i="1" kern="100">
                                <a:solidFill>
                                  <a:srgbClr val="0D46B7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𝑬</m:t>
                            </m:r>
                          </m:sub>
                          <m:sup>
                            <m:r>
                              <a:rPr lang="en-US" altLang="zh-CN" sz="2800" b="1" i="1" kern="100">
                                <a:solidFill>
                                  <a:srgbClr val="0D46B7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bSup>
                      </m:e>
                    </m:d>
                    <m:r>
                      <a:rPr lang="en-US" altLang="zh-CN" sz="2800" b="1" i="1" kern="100">
                        <a:solidFill>
                          <a:srgbClr val="0D46B7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altLang="zh-CN" sz="2800" b="1" kern="100">
                        <a:solidFill>
                          <a:srgbClr val="0D46B7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exp</m:t>
                    </m:r>
                    <m:d>
                      <m:dPr>
                        <m:ctrlPr>
                          <a:rPr lang="zh-CN" altLang="zh-CN" sz="2800" b="1" i="1" kern="100">
                            <a:solidFill>
                              <a:srgbClr val="0D46B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b="1" i="1" kern="100">
                            <a:solidFill>
                              <a:srgbClr val="0D46B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zh-CN" altLang="zh-CN" sz="2800" b="1" i="1" kern="100">
                                <a:solidFill>
                                  <a:srgbClr val="0D46B7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800" b="1" i="1" kern="100">
                                <a:solidFill>
                                  <a:srgbClr val="0D46B7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𝒑</m:t>
                            </m:r>
                          </m:e>
                          <m:sub>
                            <m:r>
                              <a:rPr lang="en-US" altLang="zh-CN" sz="2800" b="1" i="1" kern="100">
                                <a:solidFill>
                                  <a:srgbClr val="0D46B7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𝑬</m:t>
                            </m:r>
                          </m:sub>
                          <m:sup>
                            <m:r>
                              <a:rPr lang="en-US" altLang="zh-CN" sz="2800" b="1" i="1" kern="100">
                                <a:solidFill>
                                  <a:srgbClr val="0D46B7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bSup>
                        <m:r>
                          <m:rPr>
                            <m:lit/>
                          </m:rPr>
                          <a:rPr lang="en-US" altLang="zh-CN" sz="2800" b="1" i="1" kern="100">
                            <a:solidFill>
                              <a:srgbClr val="0D46B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/</m:t>
                        </m:r>
                        <m:sSubSup>
                          <m:sSubSupPr>
                            <m:ctrlPr>
                              <a:rPr lang="zh-CN" altLang="zh-CN" sz="2800" b="1" i="1" kern="100">
                                <a:solidFill>
                                  <a:srgbClr val="0D46B7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zh-CN" altLang="zh-CN" sz="2800" b="1" i="1" kern="100">
                                <a:solidFill>
                                  <a:srgbClr val="0D46B7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𝜦</m:t>
                            </m:r>
                          </m:e>
                          <m:sub>
                            <m:r>
                              <a:rPr lang="en-US" altLang="zh-CN" sz="2800" b="1" i="1" kern="100">
                                <a:solidFill>
                                  <a:srgbClr val="0D46B7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𝑻</m:t>
                            </m:r>
                          </m:sub>
                          <m:sup>
                            <m:r>
                              <a:rPr lang="en-US" altLang="zh-CN" sz="2800" b="1" i="1" kern="100">
                                <a:solidFill>
                                  <a:srgbClr val="0D46B7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bSup>
                      </m:e>
                    </m:d>
                  </m:oMath>
                </a14:m>
                <a:endParaRPr lang="zh-CN" altLang="en-US" sz="2800" dirty="0">
                  <a:solidFill>
                    <a:srgbClr val="0D46B7"/>
                  </a:solidFill>
                </a:endParaRPr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C0FFB3F9-FFC6-ADEB-C2C5-9852868595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7333" y="5972193"/>
                <a:ext cx="6851073" cy="578748"/>
              </a:xfrm>
              <a:prstGeom prst="rect">
                <a:avLst/>
              </a:prstGeom>
              <a:blipFill>
                <a:blip r:embed="rId7"/>
                <a:stretch>
                  <a:fillRect l="-1848" t="-6522" b="-260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直线箭头连接符 15">
            <a:extLst>
              <a:ext uri="{FF2B5EF4-FFF2-40B4-BE49-F238E27FC236}">
                <a16:creationId xmlns:a16="http://schemas.microsoft.com/office/drawing/2014/main" id="{5DB88409-170E-B77D-0047-7206A6A595BF}"/>
              </a:ext>
            </a:extLst>
          </p:cNvPr>
          <p:cNvCxnSpPr/>
          <p:nvPr/>
        </p:nvCxnSpPr>
        <p:spPr>
          <a:xfrm flipV="1">
            <a:off x="3136900" y="3340100"/>
            <a:ext cx="1130300" cy="469900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1375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41D9E0-A80B-1AFD-53F6-385CF191C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4454" y="2606629"/>
            <a:ext cx="4924658" cy="2013733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441FA4D-911F-971E-6613-1BA6540D1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b="1" smtClean="0"/>
              <a:pPr/>
              <a:t>7</a:t>
            </a:fld>
            <a:endParaRPr lang="zh-CN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711D3C7C-B417-4F51-B769-3968690F039A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altLang="zh-CN" sz="3600" dirty="0">
                    <a:cs typeface="Times New Roman" panose="02020603050405020304" pitchFamily="18" charset="0"/>
                    <a:sym typeface="+mn-lt"/>
                  </a:rPr>
                  <a:t>2</a:t>
                </a:r>
                <a:r>
                  <a:rPr lang="zh-CN" altLang="en-US" sz="3600" dirty="0">
                    <a:cs typeface="Times New Roman" panose="02020603050405020304" pitchFamily="18" charset="0"/>
                    <a:sym typeface="+mn-lt"/>
                  </a:rPr>
                  <a:t>、</a:t>
                </a:r>
                <a:r>
                  <a:rPr lang="en-US" altLang="zh-CN" sz="3600" dirty="0">
                    <a:cs typeface="Times New Roman" panose="02020603050405020304" pitchFamily="18" charset="0"/>
                    <a:sym typeface="+mn-lt"/>
                  </a:rPr>
                  <a:t>Decay properties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3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  <m:sup>
                        <m:r>
                          <a:rPr lang="en-US" altLang="zh-CN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p>
                    </m:sSubSup>
                    <m:d>
                      <m:dPr>
                        <m:ctrlPr>
                          <a:rPr lang="en-US" altLang="zh-CN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dPr>
                      <m:e>
                        <m:r>
                          <a:rPr lang="en-US" altLang="zh-CN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𝟐𝟗𝟎𝟎</m:t>
                        </m:r>
                      </m:e>
                    </m:d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711D3C7C-B417-4F51-B769-3968690F039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3"/>
                <a:stretch>
                  <a:fillRect l="-2219" t="-28571" b="-285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65C514D4-1D85-6E83-8CBC-12B88925019B}"/>
                  </a:ext>
                </a:extLst>
              </p:cNvPr>
              <p:cNvSpPr txBox="1"/>
              <p:nvPr/>
            </p:nvSpPr>
            <p:spPr>
              <a:xfrm>
                <a:off x="789709" y="993934"/>
                <a:ext cx="9033164" cy="12168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Effective </a:t>
                </a:r>
                <a:r>
                  <a:rPr lang="en-US" altLang="zh-CN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Lagrangian</a:t>
                </a: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kern="100" smtClean="0">
                          <a:effectLst/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𝓛</m:t>
                      </m:r>
                      <m:r>
                        <a:rPr lang="en-US" altLang="zh-CN" sz="2400" b="1" kern="100" smtClean="0">
                          <a:effectLst/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zh-CN" altLang="zh-CN" sz="2400" b="1" i="1" kern="100" smtClean="0">
                              <a:solidFill>
                                <a:srgbClr val="0D46B7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kern="100" smtClean="0">
                              <a:solidFill>
                                <a:srgbClr val="0D46B7"/>
                              </a:solidFill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𝒈</m:t>
                          </m:r>
                        </m:e>
                        <m:sub>
                          <m:r>
                            <a:rPr lang="en-US" altLang="zh-CN" sz="2400" b="1" i="1" kern="100" smtClean="0">
                              <a:solidFill>
                                <a:srgbClr val="0D46B7"/>
                              </a:solidFill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𝑻</m:t>
                          </m:r>
                        </m:sub>
                      </m:sSub>
                      <m:sSubSup>
                        <m:sSubSupPr>
                          <m:ctrlPr>
                            <a:rPr lang="zh-CN" altLang="zh-CN" sz="2400" b="1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1" i="1" kern="100" smtClean="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US" altLang="zh-CN" sz="2400" b="1" i="1" kern="100" smtClean="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𝒄</m:t>
                          </m:r>
                          <m:acc>
                            <m:accPr>
                              <m:chr m:val="̅"/>
                              <m:ctrlPr>
                                <a:rPr lang="zh-CN" altLang="zh-CN" sz="2400" b="1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b="1" i="1" kern="100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𝒔</m:t>
                              </m:r>
                            </m:e>
                          </m:acc>
                          <m:r>
                            <a:rPr lang="en-US" altLang="zh-CN" sz="2400" b="1" i="1" kern="100" smtClean="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𝟎</m:t>
                          </m:r>
                        </m:sub>
                        <m:sup>
                          <m:r>
                            <a:rPr lang="en-US" altLang="zh-CN" sz="2400" b="1" i="1" kern="100" smtClean="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𝟎</m:t>
                          </m:r>
                        </m:sup>
                      </m:sSubSup>
                      <m:d>
                        <m:dPr>
                          <m:ctrlPr>
                            <a:rPr lang="zh-CN" altLang="zh-CN" sz="2400" b="1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1" i="1" kern="100" smtClean="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</m:d>
                      <m:nary>
                        <m:naryPr>
                          <m:subHide m:val="on"/>
                          <m:supHide m:val="on"/>
                          <m:ctrlPr>
                            <a:rPr lang="zh-CN" altLang="zh-CN" sz="2400" b="1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CN" sz="2400" b="1" i="0" kern="100" smtClean="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𝐝𝐲</m:t>
                          </m:r>
                          <m:r>
                            <a:rPr lang="zh-CN" altLang="zh-CN" sz="2400" b="1" i="1" kern="10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𝜱</m:t>
                          </m:r>
                          <m:d>
                            <m:dPr>
                              <m:ctrlPr>
                                <a:rPr lang="zh-CN" altLang="zh-CN" sz="2400" b="1" i="1" kern="1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zh-CN" altLang="zh-CN" sz="2400" b="1" i="1" kern="1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400" b="1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𝒚</m:t>
                                  </m:r>
                                </m:e>
                                <m:sup>
                                  <m:r>
                                    <a:rPr lang="en-US" altLang="zh-CN" sz="2400" b="1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e>
                          </m:d>
                          <m:sSup>
                            <m:sSupPr>
                              <m:ctrlPr>
                                <a:rPr lang="zh-CN" altLang="zh-CN" sz="2400" b="1" i="1" kern="1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1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𝑫</m:t>
                              </m:r>
                            </m:e>
                            <m:sup>
                              <m:r>
                                <a:rPr lang="en-US" altLang="zh-CN" sz="2400" b="1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  <m:r>
                                <a:rPr lang="en-US" altLang="zh-CN" sz="2400" b="1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400" b="1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𝝁</m:t>
                              </m:r>
                            </m:sup>
                          </m:sSup>
                          <m:d>
                            <m:dPr>
                              <m:ctrlPr>
                                <a:rPr lang="zh-CN" altLang="zh-CN" sz="2400" b="1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1" i="1" kern="100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400" b="1" i="1" kern="100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zh-CN" altLang="zh-CN" sz="2400" b="1" i="1" kern="10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1" i="1" kern="100" smtClean="0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𝝎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zh-CN" altLang="zh-CN" sz="2400" b="1" i="1" kern="100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400" b="1" i="1" kern="100" smtClean="0">
                                          <a:effectLst/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𝑲</m:t>
                                      </m:r>
                                    </m:e>
                                    <m:sup>
                                      <m:r>
                                        <a:rPr lang="en-US" altLang="zh-CN" sz="2400" b="1" i="1" kern="100" smtClean="0">
                                          <a:effectLst/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∗</m:t>
                                      </m:r>
                                      <m:r>
                                        <a:rPr lang="en-US" altLang="zh-CN" sz="2400" b="1" i="1" kern="100" smtClean="0">
                                          <a:effectLst/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𝟎</m:t>
                                      </m:r>
                                    </m:sup>
                                  </m:sSup>
                                </m:sub>
                              </m:sSub>
                              <m:r>
                                <a:rPr lang="en-US" altLang="zh-CN" sz="2400" b="1" i="1" kern="100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</m:e>
                          </m:d>
                          <m:sSubSup>
                            <m:sSubSupPr>
                              <m:ctrlPr>
                                <a:rPr lang="zh-CN" altLang="zh-CN" sz="2400" b="1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400" b="1" i="1" kern="100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altLang="zh-CN" sz="2400" b="1" i="1" kern="100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𝝁</m:t>
                              </m:r>
                            </m:sub>
                            <m:sup>
                              <m:r>
                                <a:rPr lang="en-US" altLang="zh-CN" sz="2400" b="1" i="1" kern="100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  <m:r>
                                <a:rPr lang="en-US" altLang="zh-CN" sz="2400" b="1" i="1" kern="100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</m:sup>
                          </m:sSubSup>
                          <m:d>
                            <m:dPr>
                              <m:ctrlPr>
                                <a:rPr lang="zh-CN" altLang="zh-CN" sz="2400" b="1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1" i="1" kern="100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400" b="1" i="1" kern="100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zh-CN" altLang="zh-CN" sz="2400" b="1" i="1" kern="10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1" i="1" kern="100" smtClean="0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𝝎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zh-CN" altLang="zh-CN" sz="2400" b="1" i="1" kern="100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400" b="1" i="1" kern="100" smtClean="0">
                                          <a:effectLst/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𝑫</m:t>
                                      </m:r>
                                    </m:e>
                                    <m:sup>
                                      <m:r>
                                        <a:rPr lang="en-US" altLang="zh-CN" sz="2400" b="1" i="1" kern="100" smtClean="0">
                                          <a:effectLst/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∗</m:t>
                                      </m:r>
                                      <m:r>
                                        <a:rPr lang="en-US" altLang="zh-CN" sz="2400" b="1" i="1" kern="100" smtClean="0">
                                          <a:effectLst/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𝟎</m:t>
                                      </m:r>
                                    </m:sup>
                                  </m:sSup>
                                </m:sub>
                              </m:sSub>
                              <m:r>
                                <a:rPr lang="en-US" altLang="zh-CN" sz="2400" b="1" i="1" kern="100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altLang="zh-CN" sz="2400" b="1" i="1" kern="100" dirty="0">
                  <a:effectLst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65C514D4-1D85-6E83-8CBC-12B8892501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709" y="993934"/>
                <a:ext cx="9033164" cy="1216808"/>
              </a:xfrm>
              <a:prstGeom prst="rect">
                <a:avLst/>
              </a:prstGeom>
              <a:blipFill>
                <a:blip r:embed="rId4"/>
                <a:stretch>
                  <a:fillRect l="-1124" t="-97938" b="-1783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内容占位符 2">
                <a:extLst>
                  <a:ext uri="{FF2B5EF4-FFF2-40B4-BE49-F238E27FC236}">
                    <a16:creationId xmlns:a16="http://schemas.microsoft.com/office/drawing/2014/main" id="{C3025132-9EB2-7B87-79A8-ED5B6F165AA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" y="2324918"/>
                <a:ext cx="6899564" cy="4159009"/>
              </a:xfrm>
              <a:prstGeom prst="rect">
                <a:avLst/>
              </a:prstGeom>
            </p:spPr>
            <p:txBody>
              <a:bodyPr>
                <a:normAutofit fontScale="925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Wingdings" pitchFamily="2" charset="2"/>
                  <a:buChar char="ü"/>
                </a:pP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Compositeness condition: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𝒁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𝑩𝒂𝒓𝒆</m:t>
                          </m:r>
                        </m:e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𝑷𝒉𝒚𝒔</m:t>
                          </m:r>
                        </m:e>
                      </m:d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</m:oMath>
                  </m:oMathPara>
                </a14:m>
                <a:endPara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buFont typeface="Wingdings" pitchFamily="2" charset="2"/>
                  <a:buChar char="ü"/>
                </a:pP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Mass</a:t>
                </a:r>
                <a:r>
                  <a:rPr lang="zh-CN" alt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operator: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zh-CN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𝛱</m:t>
                      </m:r>
                      <m:d>
                        <m:dPr>
                          <m:ctrlPr>
                            <a:rPr lang="zh-CN" altLang="zh-CN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zh-CN" altLang="zh-CN" sz="2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e>
                            <m:sub>
                              <m:sSubSup>
                                <m:sSubSupPr>
                                  <m:ctrlPr>
                                    <a:rPr lang="zh-CN" altLang="zh-CN" sz="24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𝑐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zh-CN" altLang="zh-CN" sz="24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𝑠</m:t>
                                      </m:r>
                                    </m:e>
                                  </m:acc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</m:sub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CN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bSup>
                      <m:nary>
                        <m:naryPr>
                          <m:subHide m:val="on"/>
                          <m:supHide m:val="on"/>
                          <m:ctrlPr>
                            <a:rPr lang="zh-CN" altLang="zh-CN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zh-CN" altLang="zh-CN" sz="2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zh-CN" altLang="zh-CN" sz="24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sup>
                              </m:s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𝑞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zh-CN" altLang="zh-CN" sz="24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zh-CN" altLang="zh-CN" sz="24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𝜋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den>
                          </m:f>
                          <m:sSup>
                            <m:s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̃"/>
                                  <m:ctrlPr>
                                    <a:rPr lang="zh-CN" altLang="zh-CN" sz="24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CN" altLang="zh-CN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𝛷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begChr m:val="["/>
                              <m:endChr m:val="]"/>
                              <m:ctrlPr>
                                <a:rPr lang="zh-CN" altLang="zh-CN" sz="2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zh-CN" altLang="zh-CN" sz="24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zh-CN" altLang="zh-CN" sz="24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𝑞</m:t>
                                      </m:r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zh-CN" altLang="zh-CN" sz="2400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sSup>
                                            <m:sSupPr>
                                              <m:ctrlPr>
                                                <a:rPr lang="zh-CN" altLang="zh-CN" sz="2400" i="1">
                                                  <a:latin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altLang="zh-CN" sz="2400" b="0" i="1" smtClean="0">
                                                  <a:latin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  <m:t>𝐷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altLang="zh-CN" sz="2400" b="0" i="1" smtClean="0">
                                                  <a:latin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  <m:t>∗</m:t>
                                              </m:r>
                                            </m:sup>
                                          </m:sSup>
                                        </m:sub>
                                      </m:sSub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𝑝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zh-CN" altLang="zh-CN" sz="24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zh-CN" altLang="zh-CN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𝛬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e>
                      </m:nary>
                    </m:oMath>
                  </m:oMathPara>
                </a14:m>
                <a:endParaRPr lang="en-US" altLang="zh-CN" sz="2400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altLang="zh-CN" sz="2400" i="1" dirty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           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  <m:f>
                      <m:fPr>
                        <m:ctrlPr>
                          <a:rPr lang="zh-CN" altLang="zh-C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zh-CN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𝑔</m:t>
                            </m:r>
                          </m:e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𝜇𝜈</m:t>
                            </m:r>
                          </m:sup>
                        </m:s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𝜇</m:t>
                            </m:r>
                          </m:sup>
                        </m:sSup>
                        <m:sSup>
                          <m:sSupPr>
                            <m:ctrlPr>
                              <a:rPr lang="zh-CN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𝜈</m:t>
                            </m:r>
                          </m:sup>
                        </m:sSup>
                        <m:r>
                          <m:rPr>
                            <m:lit/>
                          </m:rP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/</m:t>
                        </m:r>
                        <m:sSubSup>
                          <m:sSubSupPr>
                            <m:ctrlPr>
                              <a:rPr lang="zh-CN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b>
                            <m:sSup>
                              <m:sSupPr>
                                <m:ctrlPr>
                                  <a:rPr lang="zh-CN" altLang="zh-CN" sz="24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∗</m:t>
                                </m:r>
                              </m:sup>
                            </m:sSup>
                          </m:sub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p>
                          <m:sSupPr>
                            <m:ctrlPr>
                              <a:rPr lang="zh-CN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zh-CN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b>
                            <m:sSup>
                              <m:sSupPr>
                                <m:ctrlPr>
                                  <a:rPr lang="zh-CN" altLang="zh-CN" sz="24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∗</m:t>
                                </m:r>
                              </m:sup>
                            </m:sSup>
                          </m:sub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f>
                      <m:fPr>
                        <m:ctrlPr>
                          <a:rPr lang="zh-CN" altLang="zh-C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zh-CN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𝑔</m:t>
                            </m:r>
                          </m:e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𝜇𝜈</m:t>
                            </m:r>
                          </m:sup>
                        </m:s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zh-CN" altLang="zh-CN" sz="24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𝑝</m:t>
                                </m:r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𝑞</m:t>
                                </m:r>
                              </m:e>
                            </m:d>
                          </m:e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𝜇</m:t>
                            </m:r>
                          </m:sup>
                        </m:sSup>
                        <m:sSup>
                          <m:sSupPr>
                            <m:ctrlPr>
                              <a:rPr lang="zh-CN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zh-CN" altLang="zh-CN" sz="24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𝑝</m:t>
                                </m:r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𝑞</m:t>
                                </m:r>
                              </m:e>
                            </m:d>
                          </m:e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𝜈</m:t>
                            </m:r>
                          </m:sup>
                        </m:sSup>
                        <m:r>
                          <m:rPr>
                            <m:lit/>
                          </m:rP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/</m:t>
                        </m:r>
                        <m:sSubSup>
                          <m:sSubSupPr>
                            <m:ctrlPr>
                              <a:rPr lang="zh-CN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b>
                            <m:sSup>
                              <m:sSupPr>
                                <m:ctrlPr>
                                  <a:rPr lang="zh-CN" altLang="zh-CN" sz="24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∗</m:t>
                                </m:r>
                              </m:sup>
                            </m:sSup>
                          </m:sub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p>
                          <m:sSupPr>
                            <m:ctrlPr>
                              <a:rPr lang="zh-CN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zh-CN" altLang="zh-CN" sz="24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𝑝</m:t>
                                </m:r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𝑞</m:t>
                                </m:r>
                              </m:e>
                            </m:d>
                          </m:e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zh-CN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b>
                            <m:sSup>
                              <m:sSupPr>
                                <m:ctrlPr>
                                  <a:rPr lang="zh-CN" altLang="zh-CN" sz="24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∗</m:t>
                                </m:r>
                              </m:sup>
                            </m:sSup>
                          </m:sub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</m:oMath>
                </a14:m>
                <a:endParaRPr lang="en-US" altLang="zh-CN" sz="2400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altLang="zh-CN" sz="2400" b="1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𝒁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l-GR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𝜫</m:t>
                          </m:r>
                        </m:e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zh-CN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zh-CN" altLang="zh-CN" sz="24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𝒎</m:t>
                              </m:r>
                            </m:e>
                            <m:sub>
                              <m:sSubSup>
                                <m:sSubSupPr>
                                  <m:ctrlPr>
                                    <a:rPr lang="zh-CN" altLang="zh-CN" sz="24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400" b="1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𝑻</m:t>
                                  </m:r>
                                </m:e>
                                <m:sub>
                                  <m:r>
                                    <a:rPr lang="en-US" altLang="zh-CN" sz="2400" b="1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𝒄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zh-CN" altLang="zh-CN" sz="2400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2400" b="1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𝒔</m:t>
                                      </m:r>
                                    </m:e>
                                  </m:acc>
                                  <m:r>
                                    <a:rPr lang="en-US" altLang="zh-CN" sz="2400" b="1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𝟎</m:t>
                                  </m:r>
                                </m:sub>
                                <m:sup>
                                  <m:r>
                                    <a:rPr lang="en-US" altLang="zh-CN" sz="2400" b="1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𝟎</m:t>
                                  </m:r>
                                </m:sup>
                              </m:sSubSup>
                            </m:sub>
                            <m:sup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bSup>
                        </m:e>
                      </m:d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⇒</m:t>
                      </m:r>
                      <m:sSub>
                        <m:sSub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𝒈</m:t>
                          </m:r>
                        </m:e>
                        <m:sub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𝑻</m:t>
                          </m:r>
                        </m:sub>
                      </m:sSub>
                    </m:oMath>
                  </m:oMathPara>
                </a14:m>
                <a:endPara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内容占位符 2">
                <a:extLst>
                  <a:ext uri="{FF2B5EF4-FFF2-40B4-BE49-F238E27FC236}">
                    <a16:creationId xmlns:a16="http://schemas.microsoft.com/office/drawing/2014/main" id="{C3025132-9EB2-7B87-79A8-ED5B6F165A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2324918"/>
                <a:ext cx="6899564" cy="4159009"/>
              </a:xfrm>
              <a:prstGeom prst="rect">
                <a:avLst/>
              </a:prstGeom>
              <a:blipFill>
                <a:blip r:embed="rId5"/>
                <a:stretch>
                  <a:fillRect l="-919" t="-2432" b="-79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62DB9B1A-FD08-A5F5-EC9E-97C401963789}"/>
                  </a:ext>
                </a:extLst>
              </p:cNvPr>
              <p:cNvSpPr txBox="1"/>
              <p:nvPr/>
            </p:nvSpPr>
            <p:spPr>
              <a:xfrm>
                <a:off x="7239000" y="4772583"/>
                <a:ext cx="4140814" cy="4889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Mass Operator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kumimoji="1" lang="en-US" altLang="zh-CN" sz="2400" b="1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400" b="1" i="1" dirty="0" smtClean="0"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</m:acc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bSup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𝟐𝟗𝟎𝟎</m:t>
                    </m:r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zh-CN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62DB9B1A-FD08-A5F5-EC9E-97C4019637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9000" y="4772583"/>
                <a:ext cx="4140814" cy="488980"/>
              </a:xfrm>
              <a:prstGeom prst="rect">
                <a:avLst/>
              </a:prstGeom>
              <a:blipFill>
                <a:blip r:embed="rId6"/>
                <a:stretch>
                  <a:fillRect l="-2446" t="-5000" r="-306" b="-27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4709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441FA4D-911F-971E-6613-1BA6540D1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b="1" smtClean="0"/>
              <a:pPr/>
              <a:t>8</a:t>
            </a:fld>
            <a:endParaRPr lang="zh-CN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711D3C7C-B417-4F51-B769-3968690F039A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altLang="zh-CN" sz="3600" dirty="0">
                    <a:cs typeface="Times New Roman" panose="02020603050405020304" pitchFamily="18" charset="0"/>
                    <a:sym typeface="+mn-lt"/>
                  </a:rPr>
                  <a:t>2</a:t>
                </a:r>
                <a:r>
                  <a:rPr lang="zh-CN" altLang="en-US" sz="3600" dirty="0">
                    <a:cs typeface="Times New Roman" panose="02020603050405020304" pitchFamily="18" charset="0"/>
                    <a:sym typeface="+mn-lt"/>
                  </a:rPr>
                  <a:t>、</a:t>
                </a:r>
                <a:r>
                  <a:rPr lang="en-US" altLang="zh-CN" sz="3600" dirty="0">
                    <a:cs typeface="Times New Roman" panose="02020603050405020304" pitchFamily="18" charset="0"/>
                    <a:sym typeface="+mn-lt"/>
                  </a:rPr>
                  <a:t>Decay properties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3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  <m:sup>
                        <m:r>
                          <a:rPr lang="en-US" altLang="zh-CN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p>
                    </m:sSubSup>
                    <m:d>
                      <m:dPr>
                        <m:ctrlPr>
                          <a:rPr lang="en-US" altLang="zh-CN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dPr>
                      <m:e>
                        <m:r>
                          <a:rPr lang="en-US" altLang="zh-CN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𝟐𝟗𝟎𝟎</m:t>
                        </m:r>
                      </m:e>
                    </m:d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711D3C7C-B417-4F51-B769-3968690F039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2219" t="-28571" b="-285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65C514D4-1D85-6E83-8CBC-12B88925019B}"/>
                  </a:ext>
                </a:extLst>
              </p:cNvPr>
              <p:cNvSpPr txBox="1"/>
              <p:nvPr/>
            </p:nvSpPr>
            <p:spPr>
              <a:xfrm>
                <a:off x="789709" y="993934"/>
                <a:ext cx="9033164" cy="12168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Effective </a:t>
                </a:r>
                <a:r>
                  <a:rPr lang="en-US" altLang="zh-CN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Lagrangian</a:t>
                </a: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kern="100" smtClean="0">
                          <a:effectLst/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𝓛</m:t>
                      </m:r>
                      <m:r>
                        <a:rPr lang="en-US" altLang="zh-CN" sz="2400" b="1" kern="100" smtClean="0">
                          <a:effectLst/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zh-CN" altLang="zh-CN" sz="2400" b="1" i="1" kern="100" smtClean="0">
                              <a:solidFill>
                                <a:srgbClr val="0D46B7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kern="100" smtClean="0">
                              <a:solidFill>
                                <a:srgbClr val="0D46B7"/>
                              </a:solidFill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𝒈</m:t>
                          </m:r>
                        </m:e>
                        <m:sub>
                          <m:r>
                            <a:rPr lang="en-US" altLang="zh-CN" sz="2400" b="1" i="1" kern="100" smtClean="0">
                              <a:solidFill>
                                <a:srgbClr val="0D46B7"/>
                              </a:solidFill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𝑻</m:t>
                          </m:r>
                        </m:sub>
                      </m:sSub>
                      <m:sSubSup>
                        <m:sSubSupPr>
                          <m:ctrlPr>
                            <a:rPr lang="zh-CN" altLang="zh-CN" sz="2400" b="1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1" i="1" kern="100" smtClean="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US" altLang="zh-CN" sz="2400" b="1" i="1" kern="100" smtClean="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𝒄</m:t>
                          </m:r>
                          <m:acc>
                            <m:accPr>
                              <m:chr m:val="̅"/>
                              <m:ctrlPr>
                                <a:rPr lang="zh-CN" altLang="zh-CN" sz="2400" b="1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b="1" i="1" kern="100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𝒔</m:t>
                              </m:r>
                            </m:e>
                          </m:acc>
                          <m:r>
                            <a:rPr lang="en-US" altLang="zh-CN" sz="2400" b="1" i="1" kern="100" smtClean="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𝟎</m:t>
                          </m:r>
                        </m:sub>
                        <m:sup>
                          <m:r>
                            <a:rPr lang="en-US" altLang="zh-CN" sz="2400" b="1" i="1" kern="100" smtClean="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𝟎</m:t>
                          </m:r>
                        </m:sup>
                      </m:sSubSup>
                      <m:d>
                        <m:dPr>
                          <m:ctrlPr>
                            <a:rPr lang="zh-CN" altLang="zh-CN" sz="2400" b="1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1" i="1" kern="100" smtClean="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</m:d>
                      <m:nary>
                        <m:naryPr>
                          <m:subHide m:val="on"/>
                          <m:supHide m:val="on"/>
                          <m:ctrlPr>
                            <a:rPr lang="zh-CN" altLang="zh-CN" sz="2400" b="1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CN" sz="2400" b="1" i="0" kern="100" smtClean="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𝐝𝐲</m:t>
                          </m:r>
                          <m:r>
                            <a:rPr lang="zh-CN" altLang="zh-CN" sz="2400" b="1" i="1" kern="10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𝜱</m:t>
                          </m:r>
                          <m:d>
                            <m:dPr>
                              <m:ctrlPr>
                                <a:rPr lang="zh-CN" altLang="zh-CN" sz="2400" b="1" i="1" kern="1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zh-CN" altLang="zh-CN" sz="2400" b="1" i="1" kern="1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400" b="1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𝒚</m:t>
                                  </m:r>
                                </m:e>
                                <m:sup>
                                  <m:r>
                                    <a:rPr lang="en-US" altLang="zh-CN" sz="2400" b="1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e>
                          </m:d>
                          <m:sSup>
                            <m:sSupPr>
                              <m:ctrlPr>
                                <a:rPr lang="zh-CN" altLang="zh-CN" sz="2400" b="1" i="1" kern="1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1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𝑫</m:t>
                              </m:r>
                            </m:e>
                            <m:sup>
                              <m:r>
                                <a:rPr lang="en-US" altLang="zh-CN" sz="2400" b="1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  <m:r>
                                <a:rPr lang="en-US" altLang="zh-CN" sz="2400" b="1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400" b="1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𝝁</m:t>
                              </m:r>
                            </m:sup>
                          </m:sSup>
                          <m:d>
                            <m:dPr>
                              <m:ctrlPr>
                                <a:rPr lang="zh-CN" altLang="zh-CN" sz="2400" b="1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1" i="1" kern="100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400" b="1" i="1" kern="100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zh-CN" altLang="zh-CN" sz="2400" b="1" i="1" kern="10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1" i="1" kern="100" smtClean="0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𝝎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zh-CN" altLang="zh-CN" sz="2400" b="1" i="1" kern="100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400" b="1" i="1" kern="100" smtClean="0">
                                          <a:effectLst/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𝑲</m:t>
                                      </m:r>
                                    </m:e>
                                    <m:sup>
                                      <m:r>
                                        <a:rPr lang="en-US" altLang="zh-CN" sz="2400" b="1" i="1" kern="100" smtClean="0">
                                          <a:effectLst/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∗</m:t>
                                      </m:r>
                                      <m:r>
                                        <a:rPr lang="en-US" altLang="zh-CN" sz="2400" b="1" i="1" kern="100" smtClean="0">
                                          <a:effectLst/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𝟎</m:t>
                                      </m:r>
                                    </m:sup>
                                  </m:sSup>
                                </m:sub>
                              </m:sSub>
                              <m:r>
                                <a:rPr lang="en-US" altLang="zh-CN" sz="2400" b="1" i="1" kern="100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</m:e>
                          </m:d>
                          <m:sSubSup>
                            <m:sSubSupPr>
                              <m:ctrlPr>
                                <a:rPr lang="zh-CN" altLang="zh-CN" sz="2400" b="1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400" b="1" i="1" kern="100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altLang="zh-CN" sz="2400" b="1" i="1" kern="100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𝝁</m:t>
                              </m:r>
                            </m:sub>
                            <m:sup>
                              <m:r>
                                <a:rPr lang="en-US" altLang="zh-CN" sz="2400" b="1" i="1" kern="100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  <m:r>
                                <a:rPr lang="en-US" altLang="zh-CN" sz="2400" b="1" i="1" kern="100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</m:sup>
                          </m:sSubSup>
                          <m:d>
                            <m:dPr>
                              <m:ctrlPr>
                                <a:rPr lang="zh-CN" altLang="zh-CN" sz="2400" b="1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1" i="1" kern="100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400" b="1" i="1" kern="100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zh-CN" altLang="zh-CN" sz="2400" b="1" i="1" kern="10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1" i="1" kern="100" smtClean="0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𝝎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zh-CN" altLang="zh-CN" sz="2400" b="1" i="1" kern="100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400" b="1" i="1" kern="100" smtClean="0">
                                          <a:effectLst/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𝑫</m:t>
                                      </m:r>
                                    </m:e>
                                    <m:sup>
                                      <m:r>
                                        <a:rPr lang="en-US" altLang="zh-CN" sz="2400" b="1" i="1" kern="100" smtClean="0">
                                          <a:effectLst/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∗</m:t>
                                      </m:r>
                                      <m:r>
                                        <a:rPr lang="en-US" altLang="zh-CN" sz="2400" b="1" i="1" kern="100" smtClean="0">
                                          <a:effectLst/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𝟎</m:t>
                                      </m:r>
                                    </m:sup>
                                  </m:sSup>
                                </m:sub>
                              </m:sSub>
                              <m:r>
                                <a:rPr lang="en-US" altLang="zh-CN" sz="2400" b="1" i="1" kern="100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altLang="zh-CN" sz="2400" b="1" i="1" kern="100" dirty="0">
                  <a:effectLst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65C514D4-1D85-6E83-8CBC-12B8892501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709" y="993934"/>
                <a:ext cx="9033164" cy="1216808"/>
              </a:xfrm>
              <a:prstGeom prst="rect">
                <a:avLst/>
              </a:prstGeom>
              <a:blipFill>
                <a:blip r:embed="rId3"/>
                <a:stretch>
                  <a:fillRect l="-1124" t="-97938" b="-1783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AE674D6E-3BA5-C3F5-7151-D7DC78CC7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3437" y="2324918"/>
            <a:ext cx="5743535" cy="4038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内容占位符 2">
                <a:extLst>
                  <a:ext uri="{FF2B5EF4-FFF2-40B4-BE49-F238E27FC236}">
                    <a16:creationId xmlns:a16="http://schemas.microsoft.com/office/drawing/2014/main" id="{C3025132-9EB2-7B87-79A8-ED5B6F165AA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" y="2324918"/>
                <a:ext cx="6899564" cy="4159009"/>
              </a:xfrm>
              <a:prstGeom prst="rect">
                <a:avLst/>
              </a:prstGeom>
            </p:spPr>
            <p:txBody>
              <a:bodyPr>
                <a:normAutofit fontScale="925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Wingdings" pitchFamily="2" charset="2"/>
                  <a:buChar char="ü"/>
                </a:pP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Compositeness condition: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𝒁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𝑩𝒂𝒓𝒆</m:t>
                          </m:r>
                        </m:e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𝑷𝒉𝒚𝒔</m:t>
                          </m:r>
                        </m:e>
                      </m:d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</m:oMath>
                  </m:oMathPara>
                </a14:m>
                <a:endPara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buFont typeface="Wingdings" pitchFamily="2" charset="2"/>
                  <a:buChar char="ü"/>
                </a:pP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Mass</a:t>
                </a:r>
                <a:r>
                  <a:rPr lang="zh-CN" alt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operator: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zh-CN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𝛱</m:t>
                      </m:r>
                      <m:d>
                        <m:dPr>
                          <m:ctrlPr>
                            <a:rPr lang="zh-CN" altLang="zh-CN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zh-CN" altLang="zh-CN" sz="2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e>
                            <m:sub>
                              <m:sSubSup>
                                <m:sSubSupPr>
                                  <m:ctrlPr>
                                    <a:rPr lang="zh-CN" altLang="zh-CN" sz="24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𝑐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zh-CN" altLang="zh-CN" sz="24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𝑠</m:t>
                                      </m:r>
                                    </m:e>
                                  </m:acc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</m:sub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CN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bSup>
                      <m:nary>
                        <m:naryPr>
                          <m:subHide m:val="on"/>
                          <m:supHide m:val="on"/>
                          <m:ctrlPr>
                            <a:rPr lang="zh-CN" altLang="zh-CN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zh-CN" altLang="zh-CN" sz="2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zh-CN" altLang="zh-CN" sz="24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sup>
                              </m:s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𝑞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zh-CN" altLang="zh-CN" sz="24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zh-CN" altLang="zh-CN" sz="24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𝜋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den>
                          </m:f>
                          <m:sSup>
                            <m:s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̃"/>
                                  <m:ctrlPr>
                                    <a:rPr lang="zh-CN" altLang="zh-CN" sz="24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CN" altLang="zh-CN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𝛷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begChr m:val="["/>
                              <m:endChr m:val="]"/>
                              <m:ctrlPr>
                                <a:rPr lang="zh-CN" altLang="zh-CN" sz="2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zh-CN" altLang="zh-CN" sz="24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zh-CN" altLang="zh-CN" sz="24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𝑞</m:t>
                                      </m:r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zh-CN" altLang="zh-CN" sz="2400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sSup>
                                            <m:sSupPr>
                                              <m:ctrlPr>
                                                <a:rPr lang="zh-CN" altLang="zh-CN" sz="2400" i="1">
                                                  <a:latin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altLang="zh-CN" sz="2400" b="0" i="1" smtClean="0">
                                                  <a:latin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  <m:t>𝐷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altLang="zh-CN" sz="2400" b="0" i="1" smtClean="0">
                                                  <a:latin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  <m:t>∗</m:t>
                                              </m:r>
                                            </m:sup>
                                          </m:sSup>
                                        </m:sub>
                                      </m:sSub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𝑝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zh-CN" altLang="zh-CN" sz="24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zh-CN" altLang="zh-CN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𝛬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e>
                      </m:nary>
                    </m:oMath>
                  </m:oMathPara>
                </a14:m>
                <a:endParaRPr lang="en-US" altLang="zh-CN" sz="2400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altLang="zh-CN" sz="2400" i="1" dirty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           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  <m:f>
                      <m:fPr>
                        <m:ctrlPr>
                          <a:rPr lang="zh-CN" altLang="zh-C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zh-CN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𝑔</m:t>
                            </m:r>
                          </m:e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𝜇𝜈</m:t>
                            </m:r>
                          </m:sup>
                        </m:s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𝜇</m:t>
                            </m:r>
                          </m:sup>
                        </m:sSup>
                        <m:sSup>
                          <m:sSupPr>
                            <m:ctrlPr>
                              <a:rPr lang="zh-CN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𝜈</m:t>
                            </m:r>
                          </m:sup>
                        </m:sSup>
                        <m:r>
                          <m:rPr>
                            <m:lit/>
                          </m:rP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/</m:t>
                        </m:r>
                        <m:sSubSup>
                          <m:sSubSupPr>
                            <m:ctrlPr>
                              <a:rPr lang="zh-CN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b>
                            <m:sSup>
                              <m:sSupPr>
                                <m:ctrlPr>
                                  <a:rPr lang="zh-CN" altLang="zh-CN" sz="24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∗</m:t>
                                </m:r>
                              </m:sup>
                            </m:sSup>
                          </m:sub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p>
                          <m:sSupPr>
                            <m:ctrlPr>
                              <a:rPr lang="zh-CN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zh-CN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b>
                            <m:sSup>
                              <m:sSupPr>
                                <m:ctrlPr>
                                  <a:rPr lang="zh-CN" altLang="zh-CN" sz="24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∗</m:t>
                                </m:r>
                              </m:sup>
                            </m:sSup>
                          </m:sub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f>
                      <m:fPr>
                        <m:ctrlPr>
                          <a:rPr lang="zh-CN" altLang="zh-C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zh-CN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𝑔</m:t>
                            </m:r>
                          </m:e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𝜇𝜈</m:t>
                            </m:r>
                          </m:sup>
                        </m:s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zh-CN" altLang="zh-CN" sz="24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𝑝</m:t>
                                </m:r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𝑞</m:t>
                                </m:r>
                              </m:e>
                            </m:d>
                          </m:e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𝜇</m:t>
                            </m:r>
                          </m:sup>
                        </m:sSup>
                        <m:sSup>
                          <m:sSupPr>
                            <m:ctrlPr>
                              <a:rPr lang="zh-CN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zh-CN" altLang="zh-CN" sz="24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𝑝</m:t>
                                </m:r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𝑞</m:t>
                                </m:r>
                              </m:e>
                            </m:d>
                          </m:e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𝜈</m:t>
                            </m:r>
                          </m:sup>
                        </m:sSup>
                        <m:r>
                          <m:rPr>
                            <m:lit/>
                          </m:rP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/</m:t>
                        </m:r>
                        <m:sSubSup>
                          <m:sSubSupPr>
                            <m:ctrlPr>
                              <a:rPr lang="zh-CN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b>
                            <m:sSup>
                              <m:sSupPr>
                                <m:ctrlPr>
                                  <a:rPr lang="zh-CN" altLang="zh-CN" sz="24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∗</m:t>
                                </m:r>
                              </m:sup>
                            </m:sSup>
                          </m:sub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p>
                          <m:sSupPr>
                            <m:ctrlPr>
                              <a:rPr lang="zh-CN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zh-CN" altLang="zh-CN" sz="24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𝑝</m:t>
                                </m:r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𝑞</m:t>
                                </m:r>
                              </m:e>
                            </m:d>
                          </m:e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zh-CN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b>
                            <m:sSup>
                              <m:sSupPr>
                                <m:ctrlPr>
                                  <a:rPr lang="zh-CN" altLang="zh-CN" sz="24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∗</m:t>
                                </m:r>
                              </m:sup>
                            </m:sSup>
                          </m:sub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</m:oMath>
                </a14:m>
                <a:endParaRPr lang="en-US" altLang="zh-CN" sz="2400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altLang="zh-CN" sz="2400" b="1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𝒁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l-GR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𝜫</m:t>
                          </m:r>
                        </m:e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zh-CN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zh-CN" altLang="zh-CN" sz="24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𝒎</m:t>
                              </m:r>
                            </m:e>
                            <m:sub>
                              <m:sSubSup>
                                <m:sSubSupPr>
                                  <m:ctrlPr>
                                    <a:rPr lang="zh-CN" altLang="zh-CN" sz="24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400" b="1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𝑻</m:t>
                                  </m:r>
                                </m:e>
                                <m:sub>
                                  <m:r>
                                    <a:rPr lang="en-US" altLang="zh-CN" sz="2400" b="1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𝒄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zh-CN" altLang="zh-CN" sz="2400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2400" b="1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𝒔</m:t>
                                      </m:r>
                                    </m:e>
                                  </m:acc>
                                  <m:r>
                                    <a:rPr lang="en-US" altLang="zh-CN" sz="2400" b="1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𝟎</m:t>
                                  </m:r>
                                </m:sub>
                                <m:sup>
                                  <m:r>
                                    <a:rPr lang="en-US" altLang="zh-CN" sz="2400" b="1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𝟎</m:t>
                                  </m:r>
                                </m:sup>
                              </m:sSubSup>
                            </m:sub>
                            <m:sup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bSup>
                        </m:e>
                      </m:d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⇒</m:t>
                      </m:r>
                      <m:sSub>
                        <m:sSub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𝒈</m:t>
                          </m:r>
                        </m:e>
                        <m:sub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𝑻</m:t>
                          </m:r>
                        </m:sub>
                      </m:sSub>
                    </m:oMath>
                  </m:oMathPara>
                </a14:m>
                <a:endPara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内容占位符 2">
                <a:extLst>
                  <a:ext uri="{FF2B5EF4-FFF2-40B4-BE49-F238E27FC236}">
                    <a16:creationId xmlns:a16="http://schemas.microsoft.com/office/drawing/2014/main" id="{C3025132-9EB2-7B87-79A8-ED5B6F165A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2324918"/>
                <a:ext cx="6899564" cy="4159009"/>
              </a:xfrm>
              <a:prstGeom prst="rect">
                <a:avLst/>
              </a:prstGeom>
              <a:blipFill>
                <a:blip r:embed="rId5"/>
                <a:stretch>
                  <a:fillRect l="-919" t="-2432" b="-79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63205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ABB4FCD-BD8D-6AE2-9DD4-B2683E163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smtClean="0"/>
              <a:pPr/>
              <a:t>9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5208134D-108B-7772-9318-CCCAE906B937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altLang="zh-CN" dirty="0">
                    <a:cs typeface="Times New Roman" panose="02020603050405020304" pitchFamily="18" charset="0"/>
                    <a:sym typeface="+mn-lt"/>
                  </a:rPr>
                  <a:t>2</a:t>
                </a:r>
                <a:r>
                  <a:rPr lang="zh-CN" altLang="en-US" dirty="0">
                    <a:cs typeface="Times New Roman" panose="02020603050405020304" pitchFamily="18" charset="0"/>
                    <a:sym typeface="+mn-lt"/>
                  </a:rPr>
                  <a:t>、</a:t>
                </a:r>
                <a:r>
                  <a:rPr lang="en-US" altLang="zh-CN" dirty="0">
                    <a:cs typeface="Times New Roman" panose="02020603050405020304" pitchFamily="18" charset="0"/>
                    <a:sym typeface="+mn-lt"/>
                  </a:rPr>
                  <a:t>Decay properties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  <m:sup>
                        <m: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p>
                    </m:sSubSup>
                    <m:d>
                      <m:dPr>
                        <m:ctrlP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dPr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𝟐𝟗𝟎𝟎</m:t>
                        </m:r>
                      </m:e>
                    </m:d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5208134D-108B-7772-9318-CCCAE906B9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2219" t="-28571" b="-285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 5">
            <a:extLst>
              <a:ext uri="{FF2B5EF4-FFF2-40B4-BE49-F238E27FC236}">
                <a16:creationId xmlns:a16="http://schemas.microsoft.com/office/drawing/2014/main" id="{EF53F908-C753-1054-5234-FAA6E925F62C}"/>
              </a:ext>
            </a:extLst>
          </p:cNvPr>
          <p:cNvSpPr/>
          <p:nvPr/>
        </p:nvSpPr>
        <p:spPr>
          <a:xfrm>
            <a:off x="781056" y="2218417"/>
            <a:ext cx="4983478" cy="31498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2B1FCB2-D639-2EDE-746D-5108E5572607}"/>
              </a:ext>
            </a:extLst>
          </p:cNvPr>
          <p:cNvSpPr/>
          <p:nvPr/>
        </p:nvSpPr>
        <p:spPr>
          <a:xfrm>
            <a:off x="6750122" y="2218417"/>
            <a:ext cx="4880225" cy="31498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C98167E-52BD-DB1B-8E29-972013D3B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556357"/>
            <a:ext cx="4986551" cy="2388742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E5F99E39-1F76-7FF0-F1AB-91DEA5E5E26D}"/>
              </a:ext>
            </a:extLst>
          </p:cNvPr>
          <p:cNvSpPr/>
          <p:nvPr/>
        </p:nvSpPr>
        <p:spPr>
          <a:xfrm>
            <a:off x="781056" y="2218417"/>
            <a:ext cx="4983478" cy="31498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28A36EE-BEB2-4047-5805-971D08B63FCB}"/>
              </a:ext>
            </a:extLst>
          </p:cNvPr>
          <p:cNvSpPr/>
          <p:nvPr/>
        </p:nvSpPr>
        <p:spPr>
          <a:xfrm>
            <a:off x="6750122" y="2218417"/>
            <a:ext cx="4880225" cy="31498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虚尾箭头 16">
            <a:extLst>
              <a:ext uri="{FF2B5EF4-FFF2-40B4-BE49-F238E27FC236}">
                <a16:creationId xmlns:a16="http://schemas.microsoft.com/office/drawing/2014/main" id="{ACB53CEA-262E-3351-B87E-9C76F3662C45}"/>
              </a:ext>
            </a:extLst>
          </p:cNvPr>
          <p:cNvSpPr/>
          <p:nvPr/>
        </p:nvSpPr>
        <p:spPr>
          <a:xfrm>
            <a:off x="5974762" y="3135801"/>
            <a:ext cx="698476" cy="1229852"/>
          </a:xfrm>
          <a:prstGeom prst="stripedRigh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45A022C-0CE9-F837-8AA4-3EFD1C041604}"/>
              </a:ext>
            </a:extLst>
          </p:cNvPr>
          <p:cNvSpPr txBox="1"/>
          <p:nvPr/>
        </p:nvSpPr>
        <p:spPr>
          <a:xfrm>
            <a:off x="2493745" y="5572546"/>
            <a:ext cx="1662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quark</a:t>
            </a:r>
            <a:r>
              <a:rPr kumimoji="1"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level</a:t>
            </a:r>
            <a:endParaRPr kumimoji="1"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4AB7BE6-C990-0165-4AAD-A81C1B41BDA4}"/>
              </a:ext>
            </a:extLst>
          </p:cNvPr>
          <p:cNvSpPr txBox="1"/>
          <p:nvPr/>
        </p:nvSpPr>
        <p:spPr>
          <a:xfrm>
            <a:off x="8610998" y="5572546"/>
            <a:ext cx="18109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hadron</a:t>
            </a:r>
            <a:r>
              <a:rPr kumimoji="1"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level</a:t>
            </a:r>
            <a:endParaRPr kumimoji="1"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717735AA-684C-6A73-E5E7-B38A7E3366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919"/>
          <a:stretch/>
        </p:blipFill>
        <p:spPr>
          <a:xfrm>
            <a:off x="6906773" y="2307396"/>
            <a:ext cx="4651654" cy="2932424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130BCEF9-A431-4CE9-8642-AAF3B041DFC5}"/>
              </a:ext>
            </a:extLst>
          </p:cNvPr>
          <p:cNvSpPr txBox="1"/>
          <p:nvPr/>
        </p:nvSpPr>
        <p:spPr>
          <a:xfrm>
            <a:off x="260367" y="1130329"/>
            <a:ext cx="49974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Wingdings" pitchFamily="2" charset="2"/>
              <a:buChar char="ü"/>
            </a:pPr>
            <a:r>
              <a:rPr kumimoji="1"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body decay mechanism</a:t>
            </a:r>
            <a:endParaRPr kumimoji="1"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07481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6196</TotalTime>
  <Words>1935</Words>
  <Application>Microsoft Macintosh PowerPoint</Application>
  <PresentationFormat>宽屏</PresentationFormat>
  <Paragraphs>303</Paragraphs>
  <Slides>37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45" baseType="lpstr">
      <vt:lpstr>-apple-system</vt:lpstr>
      <vt:lpstr>等线</vt:lpstr>
      <vt:lpstr>等线 Light</vt:lpstr>
      <vt:lpstr>Arial</vt:lpstr>
      <vt:lpstr>Cambria Math</vt:lpstr>
      <vt:lpstr>Times New Roman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自力 岳</dc:creator>
  <cp:lastModifiedBy>Microsoft Office User</cp:lastModifiedBy>
  <cp:revision>48</cp:revision>
  <dcterms:created xsi:type="dcterms:W3CDTF">2023-05-03T03:33:11Z</dcterms:created>
  <dcterms:modified xsi:type="dcterms:W3CDTF">2025-01-18T07:08:29Z</dcterms:modified>
</cp:coreProperties>
</file>