
<file path=[Content_Types].xml><?xml version="1.0" encoding="utf-8"?>
<Types xmlns="http://schemas.openxmlformats.org/package/2006/content-types">
  <Default Extension="png" ContentType="image/png"/>
  <Default Extension="tiff" ContentType="image/tif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916" r:id="rId3"/>
    <p:sldId id="994" r:id="rId4"/>
  </p:sldIdLst>
  <p:sldSz cx="12192000" cy="6858000"/>
  <p:notesSz cx="6858000" cy="9144000"/>
  <p:custDataLst>
    <p:tags r:id="rId10"/>
  </p:custDataLst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32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00"/>
    <a:srgbClr val="FF33CC"/>
    <a:srgbClr val="3333CC"/>
    <a:srgbClr val="CC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08" autoAdjust="0"/>
    <p:restoredTop sz="93826" autoAdjust="0"/>
  </p:normalViewPr>
  <p:slideViewPr>
    <p:cSldViewPr snapToGrid="0" showGuides="1">
      <p:cViewPr varScale="1">
        <p:scale>
          <a:sx n="86" d="100"/>
          <a:sy n="86" d="100"/>
        </p:scale>
        <p:origin x="547" y="82"/>
      </p:cViewPr>
      <p:guideLst>
        <p:guide orient="horz" pos="2232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bleStyles" Target="tableStyles.xml"/><Relationship Id="rId8" Type="http://schemas.openxmlformats.org/officeDocument/2006/relationships/viewProps" Target="viewProps.xml"/><Relationship Id="rId7" Type="http://schemas.openxmlformats.org/officeDocument/2006/relationships/presProps" Target="presProps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0" Type="http://schemas.openxmlformats.org/officeDocument/2006/relationships/tags" Target="tags/tag1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0EE167B4-1A2E-47A9-8B98-A2FD84217ADB}" type="datetimeFigureOut">
              <a:rPr lang="zh-CN" altLang="en-US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noProof="0"/>
              <a:t>编辑母版文本样式</a:t>
            </a:r>
            <a:endParaRPr lang="zh-CN" altLang="en-US" noProof="0"/>
          </a:p>
          <a:p>
            <a:pPr lvl="1"/>
            <a:r>
              <a:rPr lang="zh-CN" altLang="en-US" noProof="0"/>
              <a:t>第二级</a:t>
            </a:r>
            <a:endParaRPr lang="zh-CN" altLang="en-US" noProof="0"/>
          </a:p>
          <a:p>
            <a:pPr lvl="2"/>
            <a:r>
              <a:rPr lang="zh-CN" altLang="en-US" noProof="0"/>
              <a:t>第三级</a:t>
            </a:r>
            <a:endParaRPr lang="zh-CN" altLang="en-US" noProof="0"/>
          </a:p>
          <a:p>
            <a:pPr lvl="3"/>
            <a:r>
              <a:rPr lang="zh-CN" altLang="en-US" noProof="0"/>
              <a:t>第四级</a:t>
            </a:r>
            <a:endParaRPr lang="zh-CN" altLang="en-US" noProof="0"/>
          </a:p>
          <a:p>
            <a:pPr lvl="4"/>
            <a:r>
              <a:rPr lang="zh-CN" altLang="en-US" noProof="0"/>
              <a:t>第五级</a:t>
            </a:r>
            <a:endParaRPr lang="zh-CN" altLang="en-US" noProof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>
            <a:lvl1pPr algn="r" eaLnBrk="1" hangingPunct="1">
              <a:defRPr sz="1200">
                <a:latin typeface="等线" panose="02010600030101010101" pitchFamily="2" charset="-122"/>
                <a:ea typeface="等线" panose="02010600030101010101" pitchFamily="2" charset="-122"/>
              </a:defRPr>
            </a:lvl1pPr>
          </a:lstStyle>
          <a:p>
            <a:fld id="{6B7F0887-9A3B-411C-81AD-06BDF05961DA}" type="slidenum">
              <a:rPr lang="zh-CN" altLang="en-US"/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等线" panose="02010600030101010101" pitchFamily="2" charset="-122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等线" panose="02010600030101010101" pitchFamily="2" charset="-122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等线" panose="02010600030101010101" pitchFamily="2" charset="-122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等线" panose="02010600030101010101" pitchFamily="2" charset="-122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等线" panose="02010600030101010101" pitchFamily="2" charset="-122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6CAE43-ACC3-46A2-B54E-1BDE2F67173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pic>
        <p:nvPicPr>
          <p:cNvPr id="14" name="图片 13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16233" y="254131"/>
            <a:ext cx="4235777" cy="776559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直接连接符 4"/>
          <p:cNvCxnSpPr/>
          <p:nvPr/>
        </p:nvCxnSpPr>
        <p:spPr>
          <a:xfrm>
            <a:off x="0" y="715963"/>
            <a:ext cx="12192000" cy="0"/>
          </a:xfrm>
          <a:prstGeom prst="line">
            <a:avLst/>
          </a:prstGeom>
          <a:ln w="28575">
            <a:solidFill>
              <a:srgbClr val="3E95C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1CB83A-0B46-4BED-AA9F-0F5BF4662FB8}" type="datetimeFigureOut">
              <a:rPr lang="zh-CN" altLang="en-US"/>
            </a:fld>
            <a:endParaRPr lang="zh-CN" alt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</p:spTree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92015" y="68526"/>
            <a:ext cx="9967547" cy="604206"/>
          </a:xfrm>
        </p:spPr>
        <p:txBody>
          <a:bodyPr/>
          <a:lstStyle>
            <a:lvl1pPr>
              <a:defRPr sz="3200"/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2884" y="887044"/>
            <a:ext cx="11418278" cy="525498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11214100" y="6347746"/>
            <a:ext cx="71706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AB22BE-27FC-46D4-B195-7E6E45608596}" type="slidenum">
              <a:rPr lang="en-US" altLang="zh-CN"/>
            </a:fld>
            <a:endParaRPr lang="en-US" altLang="zh-CN" dirty="0"/>
          </a:p>
        </p:txBody>
      </p:sp>
      <p:cxnSp>
        <p:nvCxnSpPr>
          <p:cNvPr id="5" name="直接连接符 4"/>
          <p:cNvCxnSpPr/>
          <p:nvPr userDrawn="1"/>
        </p:nvCxnSpPr>
        <p:spPr>
          <a:xfrm>
            <a:off x="0" y="715963"/>
            <a:ext cx="12192000" cy="0"/>
          </a:xfrm>
          <a:prstGeom prst="line">
            <a:avLst/>
          </a:prstGeom>
          <a:ln w="28575">
            <a:solidFill>
              <a:srgbClr val="3E95C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直接连接符 8"/>
          <p:cNvCxnSpPr/>
          <p:nvPr/>
        </p:nvCxnSpPr>
        <p:spPr>
          <a:xfrm>
            <a:off x="0" y="692150"/>
            <a:ext cx="12192000" cy="0"/>
          </a:xfrm>
          <a:prstGeom prst="line">
            <a:avLst/>
          </a:prstGeom>
          <a:ln w="28575">
            <a:solidFill>
              <a:srgbClr val="3E95C3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D4CD0F-3937-414C-AFCF-86DDE2EABEC9}" type="datetimeFigureOut">
              <a:rPr lang="zh-CN" altLang="en-US"/>
            </a:fld>
            <a:endParaRPr lang="zh-CN" alt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F845A9-6D9B-4D8C-8AFC-158E6DB11E1D}" type="slidenum">
              <a:rPr lang="zh-CN" altLang="en-US"/>
            </a:fld>
            <a:endParaRPr lang="en-US" altLang="zh-CN"/>
          </a:p>
        </p:txBody>
      </p:sp>
    </p:spTree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zh-CN" altLang="en-US"/>
              <a:t>单击此处编辑母版标题样式</a:t>
            </a:r>
            <a:endParaRPr lang="en-US" altLang="zh-CN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altLang="zh-C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8FFB5040-B9B3-4573-80E5-4AD2FBE1B90E}" type="datetimeFigureOut">
              <a:rPr lang="zh-CN" altLang="en-US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algn="r" eaLnBrk="1" hangingPunct="1">
              <a:defRPr sz="1200">
                <a:solidFill>
                  <a:srgbClr val="898989"/>
                </a:solidFill>
                <a:latin typeface="Times New Roman" panose="02020603050405020304" pitchFamily="18" charset="0"/>
                <a:ea typeface="楷体" panose="02010609060101010101" pitchFamily="49" charset="-122"/>
              </a:defRPr>
            </a:lvl1pPr>
          </a:lstStyle>
          <a:p>
            <a:fld id="{0BE2C8CC-40A9-4B82-A8C6-918306C776D1}" type="slidenum">
              <a:rPr lang="zh-CN" altLang="en-US"/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hf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楷体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楷体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楷体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楷体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楷体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楷体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楷体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楷体" panose="02010609060101010101" pitchFamily="49" charset="-122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image" Target="../media/image2.tiff"/></Relationships>
</file>

<file path=ppt/slides/_rels/slide2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3.xml"/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1828800" y="1406525"/>
            <a:ext cx="8696325" cy="1456690"/>
          </a:xfrm>
          <a:prstGeom prst="rect">
            <a:avLst/>
          </a:prstGeom>
        </p:spPr>
        <p:txBody>
          <a:bodyPr vert="horz" wrap="square" lIns="0" tIns="74295" rIns="0" bIns="0" rtlCol="0" anchor="ctr">
            <a:spAutoFit/>
          </a:bodyPr>
          <a:lstStyle/>
          <a:p>
            <a:pPr marL="2211070" marR="5080" indent="-2198370" algn="ctr">
              <a:lnSpc>
                <a:spcPts val="5390"/>
              </a:lnSpc>
              <a:spcBef>
                <a:spcPts val="585"/>
              </a:spcBef>
              <a:tabLst>
                <a:tab pos="2856865" algn="l"/>
                <a:tab pos="3515995" algn="l"/>
                <a:tab pos="5193665" algn="l"/>
                <a:tab pos="6666230" algn="l"/>
              </a:tabLst>
            </a:pPr>
            <a:r>
              <a:rPr lang="zh-CN" altLang="en-US" sz="4000" dirty="0"/>
              <a:t>机械例会进展</a:t>
            </a:r>
            <a:br>
              <a:rPr lang="en-US" altLang="zh-CN" sz="4000" dirty="0"/>
            </a:br>
            <a:endParaRPr lang="zh-CN" altLang="en-US" sz="4000" dirty="0"/>
          </a:p>
        </p:txBody>
      </p:sp>
      <p:pic>
        <p:nvPicPr>
          <p:cNvPr id="5" name="图片 4" descr="图片包含 自然, 火山口&#10;&#10;描述已自动生成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64000" cy="540000"/>
          </a:xfrm>
          <a:prstGeom prst="rect">
            <a:avLst/>
          </a:prstGeom>
        </p:spPr>
      </p:pic>
      <p:sp>
        <p:nvSpPr>
          <p:cNvPr id="8" name="文本框 7"/>
          <p:cNvSpPr txBox="1"/>
          <p:nvPr/>
        </p:nvSpPr>
        <p:spPr>
          <a:xfrm>
            <a:off x="2057400" y="3439031"/>
            <a:ext cx="7297615" cy="142113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marL="708660" algn="ctr">
              <a:spcBef>
                <a:spcPts val="865"/>
              </a:spcBef>
            </a:pPr>
            <a:r>
              <a:rPr lang="zh-CN" altLang="en-US" sz="2400" dirty="0">
                <a:latin typeface="Times New Roman" panose="02020603050405020304"/>
                <a:cs typeface="Times New Roman" panose="02020603050405020304"/>
                <a:sym typeface="+mn-ea"/>
              </a:rPr>
              <a:t>中国科学院高能物理研究所</a:t>
            </a:r>
            <a:endParaRPr lang="en-US" altLang="zh-CN" sz="2400" dirty="0">
              <a:latin typeface="Times New Roman" panose="02020603050405020304"/>
              <a:cs typeface="Times New Roman" panose="02020603050405020304"/>
              <a:sym typeface="+mn-ea"/>
            </a:endParaRPr>
          </a:p>
          <a:p>
            <a:pPr marL="708660" algn="ctr">
              <a:spcBef>
                <a:spcPts val="865"/>
              </a:spcBef>
            </a:pPr>
            <a:r>
              <a:rPr lang="zh-CN" altLang="en-US" sz="2400" dirty="0">
                <a:latin typeface="Times New Roman" panose="02020603050405020304"/>
                <a:cs typeface="Times New Roman" panose="02020603050405020304"/>
                <a:sym typeface="+mn-ea"/>
              </a:rPr>
              <a:t>张俊嵩</a:t>
            </a:r>
            <a:r>
              <a:rPr lang="en-US" altLang="zh-CN" sz="2400" dirty="0">
                <a:latin typeface="Times New Roman" panose="02020603050405020304"/>
                <a:cs typeface="Times New Roman" panose="02020603050405020304"/>
                <a:sym typeface="+mn-ea"/>
              </a:rPr>
              <a:t> </a:t>
            </a:r>
            <a:endParaRPr lang="en-US" altLang="zh-CN" sz="2400" dirty="0">
              <a:latin typeface="Times New Roman" panose="02020603050405020304"/>
              <a:cs typeface="Times New Roman" panose="02020603050405020304"/>
              <a:sym typeface="+mn-ea"/>
            </a:endParaRPr>
          </a:p>
          <a:p>
            <a:pPr marL="708660" algn="ctr">
              <a:spcBef>
                <a:spcPts val="865"/>
              </a:spcBef>
            </a:pPr>
            <a:r>
              <a:rPr lang="en-US" altLang="zh-CN" sz="2400" dirty="0">
                <a:latin typeface="Times New Roman" panose="02020603050405020304"/>
                <a:cs typeface="Times New Roman" panose="02020603050405020304"/>
                <a:sym typeface="+mn-ea"/>
              </a:rPr>
              <a:t>2024.12.23</a:t>
            </a:r>
            <a:endParaRPr lang="en-US" altLang="zh-CN" sz="2400" dirty="0">
              <a:latin typeface="Times New Roman" panose="02020603050405020304"/>
              <a:cs typeface="Times New Roman" panose="02020603050405020304"/>
              <a:sym typeface="+mn-ea"/>
            </a:endParaRPr>
          </a:p>
        </p:txBody>
      </p:sp>
      <p:sp>
        <p:nvSpPr>
          <p:cNvPr id="2" name="object 6"/>
          <p:cNvSpPr txBox="1">
            <a:spLocks noGrp="1"/>
          </p:cNvSpPr>
          <p:nvPr/>
        </p:nvSpPr>
        <p:spPr>
          <a:xfrm>
            <a:off x="1747520" y="2466340"/>
            <a:ext cx="8696325" cy="145669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74295" rIns="0" bIns="0" numCol="1" rtlCol="0" anchor="ctr" anchorCtr="0" compatLnSpc="1">
            <a:spAutoFit/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anose="02020603050405020304" pitchFamily="18" charset="0"/>
                <a:ea typeface="楷体" panose="02010609060101010101" pitchFamily="49" charset="-122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anose="02020603050405020304" pitchFamily="18" charset="0"/>
                <a:ea typeface="楷体" panose="02010609060101010101" pitchFamily="49" charset="-122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anose="02020603050405020304" pitchFamily="18" charset="0"/>
                <a:ea typeface="楷体" panose="02010609060101010101" pitchFamily="49" charset="-122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anose="02020603050405020304" pitchFamily="18" charset="0"/>
                <a:ea typeface="楷体" panose="02010609060101010101" pitchFamily="49" charset="-122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anose="02020603050405020304" pitchFamily="18" charset="0"/>
                <a:ea typeface="楷体" panose="02010609060101010101" pitchFamily="49" charset="-122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anose="02020603050405020304" pitchFamily="18" charset="0"/>
                <a:ea typeface="楷体" panose="02010609060101010101" pitchFamily="49" charset="-122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anose="02020603050405020304" pitchFamily="18" charset="0"/>
                <a:ea typeface="楷体" panose="02010609060101010101" pitchFamily="49" charset="-122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anose="02020603050405020304" pitchFamily="18" charset="0"/>
                <a:ea typeface="楷体" panose="02010609060101010101" pitchFamily="49" charset="-122"/>
              </a:defRPr>
            </a:lvl9pPr>
          </a:lstStyle>
          <a:p>
            <a:pPr marL="2211070" marR="5080" indent="-2198370" algn="ctr">
              <a:lnSpc>
                <a:spcPts val="5390"/>
              </a:lnSpc>
              <a:spcBef>
                <a:spcPts val="585"/>
              </a:spcBef>
              <a:tabLst>
                <a:tab pos="2856865" algn="l"/>
                <a:tab pos="3515995" algn="l"/>
                <a:tab pos="5193665" algn="l"/>
                <a:tab pos="6666230" algn="l"/>
              </a:tabLst>
            </a:pPr>
            <a:br>
              <a:rPr lang="en-US" altLang="zh-CN" sz="4000" dirty="0"/>
            </a:br>
            <a:r>
              <a:rPr lang="en-US" altLang="zh-CN" sz="4000" dirty="0"/>
              <a:t> </a:t>
            </a:r>
            <a:endParaRPr lang="zh-CN" altLang="en-US" sz="4000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0"/>
          </p:nvPr>
        </p:nvSpPr>
        <p:spPr/>
        <p:txBody>
          <a:bodyPr/>
          <a:p>
            <a:pPr>
              <a:defRPr/>
            </a:pPr>
            <a:fld id="{86AB22BE-27FC-46D4-B195-7E6E45608596}" type="slidenum">
              <a:rPr lang="en-US" altLang="zh-CN"/>
            </a:fld>
            <a:endParaRPr lang="en-US" altLang="zh-CN" dirty="0"/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>
            <a:spLocks noGrp="1"/>
          </p:cNvSpPr>
          <p:nvPr>
            <p:ph type="title"/>
          </p:nvPr>
        </p:nvSpPr>
        <p:spPr>
          <a:xfrm>
            <a:off x="571461" y="142852"/>
            <a:ext cx="11093157" cy="714380"/>
          </a:xfrm>
        </p:spPr>
        <p:txBody>
          <a:bodyPr/>
          <a:lstStyle/>
          <a:p>
            <a:r>
              <a:rPr lang="en-US" altLang="zh-CN" dirty="0"/>
              <a:t>Cooling</a:t>
            </a:r>
            <a:endParaRPr lang="zh-CN" altLang="en-US" dirty="0"/>
          </a:p>
        </p:txBody>
      </p:sp>
      <p:sp>
        <p:nvSpPr>
          <p:cNvPr id="38" name="文本框 37"/>
          <p:cNvSpPr txBox="1"/>
          <p:nvPr/>
        </p:nvSpPr>
        <p:spPr>
          <a:xfrm>
            <a:off x="371475" y="6096000"/>
            <a:ext cx="8531860" cy="3987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l"/>
            </a:pPr>
            <a:r>
              <a:rPr lang="en-US" altLang="zh-CN" sz="2000" dirty="0"/>
              <a:t>16</a:t>
            </a:r>
            <a:r>
              <a:rPr lang="zh-CN" altLang="en-US" sz="2000" dirty="0"/>
              <a:t>个区域</a:t>
            </a:r>
            <a:r>
              <a:rPr lang="en-US" altLang="zh-CN" sz="2000" dirty="0"/>
              <a:t> </a:t>
            </a:r>
            <a:r>
              <a:rPr lang="en-US" sz="2000" dirty="0"/>
              <a:t>16</a:t>
            </a:r>
            <a:r>
              <a:rPr lang="zh-CN" altLang="en-US" sz="2000" dirty="0"/>
              <a:t>条进水管，</a:t>
            </a:r>
            <a:r>
              <a:rPr lang="en-US" altLang="zh-CN" sz="2000" dirty="0"/>
              <a:t>16</a:t>
            </a:r>
            <a:r>
              <a:rPr lang="zh-CN" altLang="en-US" sz="2000" dirty="0"/>
              <a:t>条出水管，水管外径</a:t>
            </a:r>
            <a:r>
              <a:rPr lang="en-US" altLang="zh-CN" sz="2000" dirty="0"/>
              <a:t>12mm</a:t>
            </a:r>
            <a:r>
              <a:rPr lang="zh-CN" altLang="en-US" sz="2000" dirty="0"/>
              <a:t>。</a:t>
            </a:r>
            <a:endParaRPr lang="zh-CN" altLang="en-US" sz="2000" dirty="0"/>
          </a:p>
        </p:txBody>
      </p:sp>
      <p:sp>
        <p:nvSpPr>
          <p:cNvPr id="41" name="文本框 40"/>
          <p:cNvSpPr txBox="1"/>
          <p:nvPr/>
        </p:nvSpPr>
        <p:spPr>
          <a:xfrm>
            <a:off x="5732780" y="3428365"/>
            <a:ext cx="2437130" cy="3683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dirty="0"/>
              <a:t>吸收体内水冷管</a:t>
            </a:r>
            <a:r>
              <a:rPr lang="zh-CN" altLang="en-US" dirty="0"/>
              <a:t>尺寸</a:t>
            </a:r>
            <a:endParaRPr lang="zh-CN" altLang="en-US" dirty="0"/>
          </a:p>
        </p:txBody>
      </p:sp>
      <p:pic>
        <p:nvPicPr>
          <p:cNvPr id="15" name="图片 1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1942" y="1155101"/>
            <a:ext cx="5306581" cy="2509124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89085" y="1161608"/>
            <a:ext cx="2924005" cy="2286114"/>
          </a:xfrm>
          <a:prstGeom prst="rect">
            <a:avLst/>
          </a:prstGeom>
        </p:spPr>
      </p:pic>
      <p:sp>
        <p:nvSpPr>
          <p:cNvPr id="17" name="文本框 16"/>
          <p:cNvSpPr txBox="1"/>
          <p:nvPr/>
        </p:nvSpPr>
        <p:spPr>
          <a:xfrm>
            <a:off x="886460" y="3685540"/>
            <a:ext cx="128397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进水口</a:t>
            </a:r>
            <a:endParaRPr lang="zh-CN" altLang="en-US" dirty="0"/>
          </a:p>
        </p:txBody>
      </p:sp>
      <p:sp>
        <p:nvSpPr>
          <p:cNvPr id="18" name="文本框 17"/>
          <p:cNvSpPr txBox="1"/>
          <p:nvPr/>
        </p:nvSpPr>
        <p:spPr>
          <a:xfrm>
            <a:off x="3296920" y="3662680"/>
            <a:ext cx="193738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出水口</a:t>
            </a:r>
            <a:endParaRPr lang="zh-CN" altLang="en-US" dirty="0"/>
          </a:p>
        </p:txBody>
      </p:sp>
      <p:cxnSp>
        <p:nvCxnSpPr>
          <p:cNvPr id="19" name="直接箭头连接符 18"/>
          <p:cNvCxnSpPr/>
          <p:nvPr/>
        </p:nvCxnSpPr>
        <p:spPr>
          <a:xfrm flipV="1">
            <a:off x="1685271" y="3477773"/>
            <a:ext cx="1012603" cy="20764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cxnSp>
        <p:nvCxnSpPr>
          <p:cNvPr id="20" name="直接箭头连接符 19"/>
          <p:cNvCxnSpPr/>
          <p:nvPr/>
        </p:nvCxnSpPr>
        <p:spPr>
          <a:xfrm flipH="1" flipV="1">
            <a:off x="3106509" y="3417965"/>
            <a:ext cx="945308" cy="24447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pic>
        <p:nvPicPr>
          <p:cNvPr id="23" name="图片 2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8128" y="3990969"/>
            <a:ext cx="6402070" cy="1910715"/>
          </a:xfrm>
          <a:prstGeom prst="rect">
            <a:avLst/>
          </a:prstGeom>
        </p:spPr>
      </p:pic>
      <p:cxnSp>
        <p:nvCxnSpPr>
          <p:cNvPr id="24" name="直接箭头连接符 23"/>
          <p:cNvCxnSpPr/>
          <p:nvPr/>
        </p:nvCxnSpPr>
        <p:spPr bwMode="auto">
          <a:xfrm flipH="1">
            <a:off x="5591944" y="4581128"/>
            <a:ext cx="831240" cy="234036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</p:spPr>
      </p:cxnSp>
      <p:sp>
        <p:nvSpPr>
          <p:cNvPr id="27" name="文本框 26"/>
          <p:cNvSpPr txBox="1"/>
          <p:nvPr/>
        </p:nvSpPr>
        <p:spPr>
          <a:xfrm>
            <a:off x="6518275" y="4375150"/>
            <a:ext cx="2503805" cy="6451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dirty="0"/>
              <a:t>住水冷管，外径</a:t>
            </a:r>
            <a:r>
              <a:rPr lang="en-US" altLang="zh-CN" dirty="0"/>
              <a:t>12</a:t>
            </a:r>
            <a:r>
              <a:rPr lang="en-US" altLang="zh-CN" dirty="0"/>
              <a:t>mm</a:t>
            </a:r>
            <a:endParaRPr lang="en-US" altLang="zh-CN" dirty="0"/>
          </a:p>
          <a:p>
            <a:r>
              <a:rPr lang="zh-CN" altLang="en-US" dirty="0"/>
              <a:t>内径</a:t>
            </a:r>
            <a:r>
              <a:rPr lang="en-US" altLang="zh-CN" dirty="0"/>
              <a:t>10mm</a:t>
            </a:r>
            <a:r>
              <a:rPr lang="zh-CN" altLang="en-US" dirty="0"/>
              <a:t>。</a:t>
            </a:r>
            <a:endParaRPr lang="zh-CN" altLang="en-US" dirty="0"/>
          </a:p>
        </p:txBody>
      </p:sp>
      <p:cxnSp>
        <p:nvCxnSpPr>
          <p:cNvPr id="10" name="直接连接符 9"/>
          <p:cNvCxnSpPr/>
          <p:nvPr/>
        </p:nvCxnSpPr>
        <p:spPr bwMode="auto">
          <a:xfrm>
            <a:off x="8760296" y="1155101"/>
            <a:ext cx="0" cy="534070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" name="文本框 1"/>
          <p:cNvSpPr txBox="1"/>
          <p:nvPr/>
        </p:nvSpPr>
        <p:spPr>
          <a:xfrm>
            <a:off x="9368155" y="2016760"/>
            <a:ext cx="2487930" cy="369252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按照每个玻璃闪烁体平均</a:t>
            </a:r>
            <a:r>
              <a:rPr lang="en-US" altLang="zh-CN"/>
              <a:t>15mW</a:t>
            </a:r>
            <a:r>
              <a:rPr lang="zh-CN" altLang="en-US"/>
              <a:t>计算。每个端部闪烁体总数量为</a:t>
            </a:r>
            <a:r>
              <a:rPr lang="en-US" altLang="zh-CN" dirty="0">
                <a:latin typeface="Times" panose="02020603050405020304" pitchFamily="18" charset="0"/>
                <a:cs typeface="宋体" panose="02010600030101010101" pitchFamily="2" charset="-122"/>
                <a:sym typeface="+mn-ea"/>
              </a:rPr>
              <a:t>1115136</a:t>
            </a:r>
            <a:r>
              <a:rPr lang="zh-CN" altLang="en-US" dirty="0">
                <a:latin typeface="Times" panose="02020603050405020304" pitchFamily="18" charset="0"/>
                <a:cs typeface="宋体" panose="02010600030101010101" pitchFamily="2" charset="-122"/>
                <a:sym typeface="+mn-ea"/>
              </a:rPr>
              <a:t>个，因此单个端部探测器发热功率为</a:t>
            </a:r>
            <a:r>
              <a:rPr lang="en-US" altLang="zh-CN" dirty="0">
                <a:latin typeface="Times" panose="02020603050405020304" pitchFamily="18" charset="0"/>
                <a:cs typeface="宋体" panose="02010600030101010101" pitchFamily="2" charset="-122"/>
                <a:sym typeface="+mn-ea"/>
              </a:rPr>
              <a:t>16.7Kw</a:t>
            </a:r>
            <a:r>
              <a:rPr lang="zh-CN" altLang="en-US" dirty="0">
                <a:latin typeface="Times" panose="02020603050405020304" pitchFamily="18" charset="0"/>
                <a:cs typeface="宋体" panose="02010600030101010101" pitchFamily="2" charset="-122"/>
                <a:sym typeface="+mn-ea"/>
              </a:rPr>
              <a:t>，两个端部发热功率为</a:t>
            </a:r>
            <a:r>
              <a:rPr lang="en-US" altLang="zh-CN" dirty="0">
                <a:latin typeface="Times" panose="02020603050405020304" pitchFamily="18" charset="0"/>
                <a:cs typeface="宋体" panose="02010600030101010101" pitchFamily="2" charset="-122"/>
                <a:sym typeface="+mn-ea"/>
              </a:rPr>
              <a:t>33.45Kw</a:t>
            </a:r>
            <a:r>
              <a:rPr lang="zh-CN" altLang="en-US" dirty="0">
                <a:latin typeface="Times" panose="02020603050405020304" pitchFamily="18" charset="0"/>
                <a:cs typeface="宋体" panose="02010600030101010101" pitchFamily="2" charset="-122"/>
                <a:sym typeface="+mn-ea"/>
              </a:rPr>
              <a:t>。</a:t>
            </a:r>
            <a:endParaRPr lang="zh-CN" altLang="en-US" dirty="0">
              <a:latin typeface="Times" panose="02020603050405020304" pitchFamily="18" charset="0"/>
              <a:cs typeface="宋体" panose="02010600030101010101" pitchFamily="2" charset="-122"/>
              <a:sym typeface="+mn-ea"/>
            </a:endParaRPr>
          </a:p>
          <a:p>
            <a:endParaRPr lang="zh-CN" altLang="en-US" dirty="0">
              <a:latin typeface="Times" panose="02020603050405020304" pitchFamily="18" charset="0"/>
              <a:cs typeface="宋体" panose="02010600030101010101" pitchFamily="2" charset="-122"/>
              <a:sym typeface="+mn-ea"/>
            </a:endParaRPr>
          </a:p>
          <a:p>
            <a:endParaRPr lang="zh-CN" altLang="en-US" dirty="0">
              <a:latin typeface="Times" panose="02020603050405020304" pitchFamily="18" charset="0"/>
              <a:cs typeface="宋体" panose="02010600030101010101" pitchFamily="2" charset="-122"/>
              <a:sym typeface="+mn-ea"/>
            </a:endParaRPr>
          </a:p>
          <a:p>
            <a:r>
              <a:rPr lang="zh-CN" altLang="en-US" dirty="0">
                <a:latin typeface="Times" panose="02020603050405020304" pitchFamily="18" charset="0"/>
                <a:cs typeface="宋体" panose="02010600030101010101" pitchFamily="2" charset="-122"/>
                <a:sym typeface="+mn-ea"/>
              </a:rPr>
              <a:t>进出口水温没有特别要求，暂时设定进出口水温为</a:t>
            </a:r>
            <a:r>
              <a:rPr lang="en-US" altLang="zh-CN" dirty="0">
                <a:latin typeface="Times" panose="02020603050405020304" pitchFamily="18" charset="0"/>
                <a:cs typeface="宋体" panose="02010600030101010101" pitchFamily="2" charset="-122"/>
                <a:sym typeface="+mn-ea"/>
              </a:rPr>
              <a:t>25</a:t>
            </a:r>
            <a:r>
              <a:rPr lang="zh-CN" altLang="en-US" dirty="0">
                <a:latin typeface="Times" panose="02020603050405020304" pitchFamily="18" charset="0"/>
                <a:cs typeface="宋体" panose="02010600030101010101" pitchFamily="2" charset="-122"/>
                <a:sym typeface="+mn-ea"/>
              </a:rPr>
              <a:t>度。进出口水温小于</a:t>
            </a:r>
            <a:r>
              <a:rPr lang="en-US" altLang="zh-CN" dirty="0">
                <a:latin typeface="Times" panose="02020603050405020304" pitchFamily="18" charset="0"/>
                <a:cs typeface="宋体" panose="02010600030101010101" pitchFamily="2" charset="-122"/>
                <a:sym typeface="+mn-ea"/>
              </a:rPr>
              <a:t>1</a:t>
            </a:r>
            <a:r>
              <a:rPr lang="zh-CN" altLang="en-US" dirty="0">
                <a:latin typeface="Times" panose="02020603050405020304" pitchFamily="18" charset="0"/>
                <a:cs typeface="宋体" panose="02010600030101010101" pitchFamily="2" charset="-122"/>
                <a:sym typeface="+mn-ea"/>
              </a:rPr>
              <a:t>度。</a:t>
            </a:r>
            <a:endParaRPr lang="zh-CN" altLang="en-US" dirty="0">
              <a:latin typeface="Times" panose="02020603050405020304" pitchFamily="18" charset="0"/>
              <a:cs typeface="宋体" panose="02010600030101010101" pitchFamily="2" charset="-122"/>
              <a:sym typeface="+mn-ea"/>
            </a:endParaRPr>
          </a:p>
        </p:txBody>
      </p:sp>
    </p:spTree>
  </p:cSld>
  <p:clrMapOvr>
    <a:masterClrMapping/>
  </p:clrMapOvr>
  <p:transition spd="med">
    <p:zoom/>
  </p:transition>
</p:sld>
</file>

<file path=ppt/tags/tag1.xml><?xml version="1.0" encoding="utf-8"?>
<p:tagLst xmlns:p="http://schemas.openxmlformats.org/presentationml/2006/main">
  <p:tag name="COMMONDATA" val="eyJoZGlkIjoiMDliMmMxY2QzZGU4ZWZlNWRiMGE3Y2E3NWUyMWMxMWIifQ=="/>
  <p:tag name="KSO_WPP_MARK_KEY" val="8f08eb6b-030e-472b-b0d4-419d2e1d9a45"/>
  <p:tag name="commondata" val="eyJoZGlkIjoiN2U2NWFlNTkxMGZjODc5ZjAyNDA4OWM2N2FjMzg3MWQifQ=="/>
</p:tagLst>
</file>

<file path=ppt/theme/theme1.xml><?xml version="1.0" encoding="utf-8"?>
<a:theme xmlns:a="http://schemas.openxmlformats.org/drawingml/2006/main" name="主题1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定义 1">
      <a:majorFont>
        <a:latin typeface="Times New Roman"/>
        <a:ea typeface="楷体"/>
        <a:cs typeface=""/>
      </a:majorFont>
      <a:minorFont>
        <a:latin typeface="Times New Roman"/>
        <a:ea typeface="楷体"/>
        <a:cs typeface=""/>
      </a:minorFont>
    </a:fontScheme>
    <a:fmtScheme name="发光边缘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主题1</Template>
  <TotalTime>0</TotalTime>
  <Words>217</Words>
  <Application>WPS 演示</Application>
  <PresentationFormat>宽屏</PresentationFormat>
  <Paragraphs>28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13" baseType="lpstr">
      <vt:lpstr>Arial</vt:lpstr>
      <vt:lpstr>宋体</vt:lpstr>
      <vt:lpstr>Wingdings</vt:lpstr>
      <vt:lpstr>Times New Roman</vt:lpstr>
      <vt:lpstr>楷体</vt:lpstr>
      <vt:lpstr>等线</vt:lpstr>
      <vt:lpstr>Times New Roman</vt:lpstr>
      <vt:lpstr>Times</vt:lpstr>
      <vt:lpstr>微软雅黑</vt:lpstr>
      <vt:lpstr>Arial Unicode MS</vt:lpstr>
      <vt:lpstr>主题1</vt:lpstr>
      <vt:lpstr>机械例会进展 </vt:lpstr>
      <vt:lpstr>Cooling</vt:lpstr>
    </vt:vector>
  </TitlesOfParts>
  <Company>微软中国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 keV He to Ni-W-Ni-W</dc:title>
  <dc:creator>Can Chen</dc:creator>
  <cp:lastModifiedBy>Lucifer</cp:lastModifiedBy>
  <cp:revision>2811</cp:revision>
  <dcterms:created xsi:type="dcterms:W3CDTF">2018-03-16T02:05:00Z</dcterms:created>
  <dcterms:modified xsi:type="dcterms:W3CDTF">2024-12-23T01:06:23Z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E8C430978F92400E8C83860CC393DA47_13</vt:lpwstr>
  </property>
  <property fmtid="{D5CDD505-2E9C-101B-9397-08002B2CF9AE}" pid="3" name="KSOProductBuildVer">
    <vt:lpwstr>2052-12.1.0.19302</vt:lpwstr>
  </property>
</Properties>
</file>