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61" r:id="rId4"/>
    <p:sldId id="262" r:id="rId5"/>
    <p:sldId id="264" r:id="rId6"/>
    <p:sldId id="267" r:id="rId7"/>
    <p:sldId id="265" r:id="rId8"/>
    <p:sldId id="266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89" y="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1BE79-2970-4458-AB8A-6BBF7CA62F89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5D757-8141-4693-ACD1-ED0AA02123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123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3632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D61855-A748-985B-83D0-EAAFBD19A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C2FE5CC-2190-FC6B-3401-8E304C3662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2D1DE53-7EBE-A019-C8AF-28EDAD4117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C905F50-EC05-45CB-4DD9-49449C3A78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0209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045CF8-66E6-6D5F-BF0D-FBD939B792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C4B0A73-313B-D1E2-FDB9-C780A2650E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AF7DD0AB-DC74-B421-36D3-C77BB06A39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739BE3-DB3B-E425-3041-EA8EB71458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8476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A237AE-798E-BE4E-20DA-B2A5BE1BDE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F0FFA275-F487-1D25-A0BF-8C1B47424B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582E23D-590B-FCC8-31D4-A52B6C452C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6D33769-B0A0-31C9-2D1C-D47C5A20FA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6767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67E1DD-2713-BB2B-6937-10C1DBFF8D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C022714-83E0-8873-5A5C-65E9657530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A65764A-77A8-52B4-98A8-D257470DE3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92E2134-A11F-6E91-53CE-D2E963CF1F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6275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4B438F-E5B3-99A4-41D0-AACECCCE8A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D00A4DE-3D38-FE70-9722-79187FC280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7C51922-BA4B-49FC-501C-645D78568C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AB48AC7-165C-AFA3-BA15-599EB67613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2501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58BF7F-8856-FDE2-405C-F5AEE96B0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5E051C5-9683-E3E4-9815-83DCA64200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4CEB242-E39C-FA56-4DD6-A45793948F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4D2D122-32D1-C671-DFFA-27AE1912E3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3233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9A5377-5A7C-EA3B-0752-943B67F1D6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482FD25B-A271-5183-9E2F-743A6BB839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22E96AC-602D-A7F7-6E41-5CD7A3C7CA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969383F-4FA3-AACF-A1C4-9D35CC1ED3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7478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220595-1935-A763-D995-42D298EDB7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02BAE26-2416-8B83-8FCD-B0896C0F3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25FEA7-29D0-21B8-3392-5073DBFF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9DE530-D214-594A-F023-382B736C5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2D86E4-BC5A-4415-6A45-90F062BD5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32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E22A13-99EE-66A4-AB23-05B6D3D47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E2B89E9-34CA-558C-FCBB-131740423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9ECDCD-C87D-145F-D3BD-2516D5C13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8BE7E6-1A13-312C-3FF7-E99100ADE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AFA0EC-17C3-95B7-1CFE-0FBF77088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21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274F9-7E7F-A87C-76D7-9893EEB5B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34C99FE-E7D8-3019-09E6-054CE03F2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566A7C-5542-A0D9-1AAE-59576355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A9D1EB-145E-66EC-291A-0D2B3ACF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33A3BC-5FEE-C64D-B7ED-9D69767B4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890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50974E-68BE-4C11-5565-96DC764B6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368404-E58E-13AF-7D84-E1FD6C49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656D1A-54FD-049E-D6C4-FF6E0DB77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69C62B6-FC9F-B6D1-4024-BBD01EAD0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5118221-EB55-33F7-7C78-B585E653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79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A7D68C-7B65-3A9E-9E39-917CEA56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FD4727A-CC13-47B2-E1CC-C2BE931E1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229C24-9CB8-CA75-29CC-FE4E84B07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88086A-1D72-A611-8EF5-AB43FF092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74DFCE-8958-735A-BD1E-7B8C20994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8967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96A8B0-A9F9-BCEA-C82A-152CC7755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DA6BEA-A0BB-37A5-209A-9C5AC5683D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41CBBBA-2A0B-0B10-6E65-2EFFC8475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1A0BCBD-EE02-8909-9926-1F29B620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BFC7D1-D0C1-2276-FC10-9C939097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C21C932-D466-F753-89F8-600E5ADF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38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68BE9D-937F-C31E-95B2-C7A8A8BF9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0E0277-224F-733C-8CAB-4C8668464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80522F6-E6B8-052C-F720-1F53E2F60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639B10D-7BE6-A2A9-5846-DFB7CE33E0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F4A0B8E-5D96-863D-D94A-1342218FF8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7E546EE-F835-86F3-7FA2-C4EBA1427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3A5FCA1-CD09-F3CD-8FC2-1290C8763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9C81B7E-6468-3208-F31F-E8FA1E79D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18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BFC405-9111-D3E8-69D6-9799F584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0290B2B-69CB-4AEF-7628-6AA4DA318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199320E-423F-8873-EF5A-390DE3E32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8D7CA67-9900-003B-A1A9-85370E5B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89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4CDAD4B-9E5D-690E-BB7D-2C178A568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4F686A5-8D33-EB22-C48C-19A93A8CD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80AA654-0303-2E2E-9371-510809AFA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741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93E743-E7AB-4024-8FEB-03289D58B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7C8604-F0C9-7ECD-C189-8EE5AB03E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E9EAA80-A347-66B2-6527-AFBD675FD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C0B9C1-3E1D-FEF4-EDD1-D1B6F8AC7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F447828-86A6-CA9B-41DB-A1B519D67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5257B10-A1C5-8C7E-13B9-F0DA8039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5725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03B327-6A4A-F862-08E4-F1F706806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5804E82-955A-2C87-458D-618EBD3D6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52B8C18-0BED-92D7-06C0-1751D2387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D3B7FD5-C660-D174-995D-DBD603CD4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C70A89B-3C45-1D00-6015-890D203B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751657F-9804-F2BE-C802-21BE87790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061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CE75290-F013-897E-216B-64E85C2C5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03DA53-96D6-A7DE-B6CF-64FB20947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853756C-A304-AD84-8675-F872B5CCB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B4F0-0475-45A8-86CA-A5DB62C768C9}" type="datetimeFigureOut">
              <a:rPr lang="zh-CN" altLang="en-US" smtClean="0"/>
              <a:t>2024/12/20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5A3E46-31F6-F75C-8E98-04589C2CF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9AA4B6-657B-B216-D40B-CFE762596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04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0.png"/><Relationship Id="rId4" Type="http://schemas.openxmlformats.org/officeDocument/2006/relationships/image" Target="../media/image27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0.png"/><Relationship Id="rId4" Type="http://schemas.openxmlformats.org/officeDocument/2006/relationships/image" Target="../media/image2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7D3477A-2F8E-9987-2240-57F7943CACC9}"/>
                  </a:ext>
                </a:extLst>
              </p:cNvPr>
              <p:cNvSpPr txBox="1"/>
              <p:nvPr/>
            </p:nvSpPr>
            <p:spPr>
              <a:xfrm>
                <a:off x="4480612" y="60759"/>
                <a:ext cx="6830775" cy="2867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0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Digitization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keV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EDe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hit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&lt;100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MeV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EDe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strip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&gt; 0.1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MeV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=1.00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mean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16.0813×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D</m:t>
                            </m:r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/50.8147</m:t>
                            </m:r>
                          </m:sup>
                        </m:sSup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+19.5474</m:t>
                        </m:r>
                      </m:e>
                    </m:d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E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dep</m:t>
                            </m:r>
                          </m:sub>
                        </m:sSub>
                      </m:num>
                      <m:den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1.41 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MeV</m:t>
                        </m:r>
                      </m:den>
                    </m:f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47.09 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mV</m:t>
                        </m:r>
                      </m:num>
                      <m:den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23</m:t>
                        </m:r>
                      </m:den>
                    </m:f>
                  </m:oMath>
                </a14:m>
                <a:endParaRPr lang="en-US" altLang="zh-CN" b="0" i="1">
                  <a:latin typeface="Cambria Math" panose="02040503050406030204" pitchFamily="18" charset="0"/>
                  <a:ea typeface="宋体" panose="02010600030101010101" pitchFamily="2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σ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=7.922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mV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ADC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Random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.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Landau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mean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𝜎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)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7D3477A-2F8E-9987-2240-57F7943CA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612" y="60759"/>
                <a:ext cx="6830775" cy="2867580"/>
              </a:xfrm>
              <a:prstGeom prst="rect">
                <a:avLst/>
              </a:prstGeom>
              <a:blipFill>
                <a:blip r:embed="rId3"/>
                <a:stretch>
                  <a:fillRect l="-892" b="-19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69E52B4A-0DA8-8E94-9F05-B42B28044E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850" y="69487"/>
            <a:ext cx="3600000" cy="26228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2B96AF5-D22F-C945-500E-5F0E3DFD4187}"/>
                  </a:ext>
                </a:extLst>
              </p:cNvPr>
              <p:cNvSpPr txBox="1"/>
              <p:nvPr/>
            </p:nvSpPr>
            <p:spPr>
              <a:xfrm>
                <a:off x="323850" y="2692344"/>
                <a:ext cx="360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mip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=1.41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MeV</m:t>
                      </m:r>
                    </m:oMath>
                  </m:oMathPara>
                </a14:m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2B96AF5-D22F-C945-500E-5F0E3DFD4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2692344"/>
                <a:ext cx="3600000" cy="369332"/>
              </a:xfrm>
              <a:prstGeom prst="rect">
                <a:avLst/>
              </a:prstGeom>
              <a:blipFill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A86E843A-03E3-C79B-C196-63DBBE027A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" y="3061676"/>
            <a:ext cx="3600000" cy="28114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7B6263E6-07CA-5DCF-5176-E212B07323DB}"/>
                  </a:ext>
                </a:extLst>
              </p:cNvPr>
              <p:cNvSpPr txBox="1"/>
              <p:nvPr/>
            </p:nvSpPr>
            <p:spPr>
              <a:xfrm>
                <a:off x="323850" y="5873104"/>
                <a:ext cx="3600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mip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𝐴𝐷𝐶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=47.09</m:t>
                      </m:r>
                    </m:oMath>
                  </m:oMathPara>
                </a14:m>
                <a:endParaRPr lang="en-US" altLang="zh-CN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p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e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.=23    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σ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=7.922</m:t>
                      </m:r>
                    </m:oMath>
                  </m:oMathPara>
                </a14:m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7B6263E6-07CA-5DCF-5176-E212B07323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5873104"/>
                <a:ext cx="3600000" cy="646331"/>
              </a:xfrm>
              <a:prstGeom prst="rect">
                <a:avLst/>
              </a:prstGeom>
              <a:blipFill>
                <a:blip r:embed="rId7"/>
                <a:stretch>
                  <a:fillRect b="-47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图片 8">
            <a:extLst>
              <a:ext uri="{FF2B5EF4-FFF2-40B4-BE49-F238E27FC236}">
                <a16:creationId xmlns:a16="http://schemas.microsoft.com/office/drawing/2014/main" id="{FCECA7BD-EB39-CF4A-DC54-05D27E64777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96000" y="3040056"/>
            <a:ext cx="3600000" cy="285466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322E1CCF-2157-8678-FC85-AF1EE83F99A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62025" y="3123390"/>
            <a:ext cx="3600000" cy="268800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C30D5B46-35B5-6190-B2FA-E4A5A131D0F0}"/>
              </a:ext>
            </a:extLst>
          </p:cNvPr>
          <p:cNvSpPr txBox="1"/>
          <p:nvPr/>
        </p:nvSpPr>
        <p:spPr>
          <a:xfrm>
            <a:off x="4491150" y="5811390"/>
            <a:ext cx="320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Zhang H, Wang X, Ma W, et al. Journal of Instrumentation, 2024, 19(06): P06020.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E59ED26-6FE4-3CC6-60A1-620BE0159D02}"/>
                  </a:ext>
                </a:extLst>
              </p:cNvPr>
              <p:cNvSpPr txBox="1"/>
              <p:nvPr/>
            </p:nvSpPr>
            <p:spPr>
              <a:xfrm>
                <a:off x="8162025" y="6006441"/>
                <a:ext cx="3930523" cy="379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=16.0813×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/50.8147</m:t>
                          </m:r>
                        </m:sup>
                      </m:sSup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+19.5474</m:t>
                      </m:r>
                    </m:oMath>
                  </m:oMathPara>
                </a14:m>
                <a:endParaRPr lang="zh-CN" altLang="en-US"/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E59ED26-6FE4-3CC6-60A1-620BE0159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2025" y="6006441"/>
                <a:ext cx="3930523" cy="37965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5926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D1B0F-1AF2-5601-92DE-97FC25C30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3EEDEBB-2D1D-B2C9-7963-EADB7511FDD3}"/>
                  </a:ext>
                </a:extLst>
              </p:cNvPr>
              <p:cNvSpPr txBox="1"/>
              <p:nvPr/>
            </p:nvSpPr>
            <p:spPr>
              <a:xfrm>
                <a:off x="133350" y="536883"/>
                <a:ext cx="7878524" cy="2165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000" b="1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Reconstruction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Find the point with the smallest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 in each section as the starting point, then search for the point closest to the previous point layer by layer.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Use RANSAC to select the points, and use linear fitting to fit the track of these points, and select the one with the smallest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3EEDEBB-2D1D-B2C9-7963-EADB7511F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50" y="536883"/>
                <a:ext cx="7878524" cy="2165849"/>
              </a:xfrm>
              <a:prstGeom prst="rect">
                <a:avLst/>
              </a:prstGeom>
              <a:blipFill>
                <a:blip r:embed="rId3"/>
                <a:stretch>
                  <a:fillRect l="-851" r="-619" b="-36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图片 52">
            <a:extLst>
              <a:ext uri="{FF2B5EF4-FFF2-40B4-BE49-F238E27FC236}">
                <a16:creationId xmlns:a16="http://schemas.microsoft.com/office/drawing/2014/main" id="{39B3B480-DF1B-86EC-06E2-5A99943C6A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8002" y="3429000"/>
            <a:ext cx="2996129" cy="2160000"/>
          </a:xfrm>
          <a:prstGeom prst="rect">
            <a:avLst/>
          </a:prstGeom>
        </p:spPr>
      </p:pic>
      <p:sp>
        <p:nvSpPr>
          <p:cNvPr id="54" name="文本框 53">
            <a:extLst>
              <a:ext uri="{FF2B5EF4-FFF2-40B4-BE49-F238E27FC236}">
                <a16:creationId xmlns:a16="http://schemas.microsoft.com/office/drawing/2014/main" id="{3FD258A9-0001-F9F8-B5DC-4CAE08C8D77C}"/>
              </a:ext>
            </a:extLst>
          </p:cNvPr>
          <p:cNvSpPr txBox="1"/>
          <p:nvPr/>
        </p:nvSpPr>
        <p:spPr>
          <a:xfrm>
            <a:off x="1262979" y="5735227"/>
            <a:ext cx="3686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In a superlayer of Barrel, layer1 gives pos.x and pos.y, layer2 gives pos.z.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610F180E-7EDF-52D8-6489-4633A7A1E300}"/>
              </a:ext>
            </a:extLst>
          </p:cNvPr>
          <p:cNvSpPr txBox="1"/>
          <p:nvPr/>
        </p:nvSpPr>
        <p:spPr>
          <a:xfrm>
            <a:off x="6680021" y="5735226"/>
            <a:ext cx="4313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In a superlayer of Endcap, layer1 gives pos.y, layer2 gives pos.x, both can give pos.z.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3" name="图片 62">
            <a:extLst>
              <a:ext uri="{FF2B5EF4-FFF2-40B4-BE49-F238E27FC236}">
                <a16:creationId xmlns:a16="http://schemas.microsoft.com/office/drawing/2014/main" id="{5A776469-D42F-573B-3BB8-0D1622A6382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0" t="1" r="23828" b="282"/>
          <a:stretch/>
        </p:blipFill>
        <p:spPr>
          <a:xfrm>
            <a:off x="8429453" y="0"/>
            <a:ext cx="3469294" cy="32400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7575DA65-C9F0-FFEA-E975-2589F87A00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41394" y="3513637"/>
            <a:ext cx="19907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531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7CF65C-A175-1804-6F40-A98A0DA66B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19B66C22-5002-4142-FD2E-6974EF541BC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2007764"/>
                  </p:ext>
                </p:extLst>
              </p:nvPr>
            </p:nvGraphicFramePr>
            <p:xfrm>
              <a:off x="1128000" y="970038"/>
              <a:ext cx="9936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70840">
                    <a:tc gridSpan="6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Ef</m:t>
                              </m:r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f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fudge</m:t>
                                  </m:r>
                                </m:sub>
                              </m:sSub>
                              <m: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=1 (</m:t>
                              </m:r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μ</m:t>
                              </m:r>
                              <m: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muonid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muonrec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19B66C22-5002-4142-FD2E-6974EF541BC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2007764"/>
                  </p:ext>
                </p:extLst>
              </p:nvPr>
            </p:nvGraphicFramePr>
            <p:xfrm>
              <a:off x="1128000" y="970038"/>
              <a:ext cx="9936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91668">
                    <a:tc gridSpan="6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563" r="-123" b="-40468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99265" t="-106557" r="-735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206557" r="-5000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306557" r="-500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406557" r="-500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1E64AC8E-5A71-8174-C578-9335EC49E61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80957267"/>
                  </p:ext>
                </p:extLst>
              </p:nvPr>
            </p:nvGraphicFramePr>
            <p:xfrm>
              <a:off x="1128000" y="3783576"/>
              <a:ext cx="4968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876740786"/>
                        </a:ext>
                      </a:extLst>
                    </a:gridCol>
                  </a:tblGrid>
                  <a:tr h="370840">
                    <a:tc gridSpan="3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Ef</m:t>
                              </m:r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f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fudge</m:t>
                                  </m:r>
                                </m:sub>
                              </m:sSub>
                              <m: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=1 (</m:t>
                              </m:r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π</m:t>
                              </m:r>
                              <m: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zh-CN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muonid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muonrec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1E64AC8E-5A71-8174-C578-9335EC49E61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80957267"/>
                  </p:ext>
                </p:extLst>
              </p:nvPr>
            </p:nvGraphicFramePr>
            <p:xfrm>
              <a:off x="1128000" y="3783576"/>
              <a:ext cx="4968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876740786"/>
                        </a:ext>
                      </a:extLst>
                    </a:gridCol>
                  </a:tblGrid>
                  <a:tr h="391668">
                    <a:tc gridSpan="3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1538" r="-245" b="-39846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zh-CN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4"/>
                          <a:stretch>
                            <a:fillRect t="-208197" r="-200368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4"/>
                          <a:stretch>
                            <a:fillRect t="-308197" r="-200368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408197" r="-200368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89433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F6D543-0699-581F-19D5-D2D4711F5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479FA81F-66FF-18FA-1260-39B7FDEB2542}"/>
              </a:ext>
            </a:extLst>
          </p:cNvPr>
          <p:cNvSpPr txBox="1"/>
          <p:nvPr/>
        </p:nvSpPr>
        <p:spPr>
          <a:xfrm>
            <a:off x="5089189" y="6081134"/>
            <a:ext cx="201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5 GeV Barrel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9B78A2F-6628-88A6-CF98-CF7843FBB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9999" y="3381134"/>
            <a:ext cx="4050000" cy="27000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F268D57E-3B1A-7940-C91F-5EF6EFF016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0000" y="132563"/>
            <a:ext cx="4050000" cy="2700000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8D51A3E7-9BB8-B60A-BE80-954FB4D6F434}"/>
              </a:ext>
            </a:extLst>
          </p:cNvPr>
          <p:cNvSpPr txBox="1"/>
          <p:nvPr/>
        </p:nvSpPr>
        <p:spPr>
          <a:xfrm>
            <a:off x="5068188" y="2827136"/>
            <a:ext cx="201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10 GeV Barrel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7F2752AF-2B1E-6E5B-DD47-BEDB51E0AD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31802"/>
            <a:ext cx="4050000" cy="2700000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6030BFD2-4677-98D2-A90E-62FE11968D62}"/>
              </a:ext>
            </a:extLst>
          </p:cNvPr>
          <p:cNvSpPr txBox="1"/>
          <p:nvPr/>
        </p:nvSpPr>
        <p:spPr>
          <a:xfrm>
            <a:off x="1018190" y="2827136"/>
            <a:ext cx="201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10 GeV Endcap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D0782BFC-D9AF-7EC2-C30E-C9DFDFC0F8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3381134"/>
            <a:ext cx="4050000" cy="2700000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EA2A56A4-00F5-3ACD-65D6-F12E7B5629F7}"/>
              </a:ext>
            </a:extLst>
          </p:cNvPr>
          <p:cNvSpPr txBox="1"/>
          <p:nvPr/>
        </p:nvSpPr>
        <p:spPr>
          <a:xfrm>
            <a:off x="1018189" y="6081134"/>
            <a:ext cx="201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5 GeV Endcap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33ADEE2A-2FBA-A6D0-668D-6C6F900CBC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42002" y="1481802"/>
            <a:ext cx="4050000" cy="270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B8BCB55A-1C3F-EF61-EA17-9615372C5C2C}"/>
                  </a:ext>
                </a:extLst>
              </p:cNvPr>
              <p:cNvSpPr txBox="1"/>
              <p:nvPr/>
            </p:nvSpPr>
            <p:spPr>
              <a:xfrm>
                <a:off x="9160191" y="4181802"/>
                <a:ext cx="2013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</m:e>
                        <m:sup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</m:e>
                        <m:sup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B8BCB55A-1C3F-EF61-EA17-9615372C5C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0191" y="4181802"/>
                <a:ext cx="2013621" cy="369332"/>
              </a:xfrm>
              <a:prstGeom prst="rect">
                <a:avLst/>
              </a:prstGeom>
              <a:blipFill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6320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2DFA71-309B-2F86-73EB-C17EDBE81E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B416D9A8-C4E2-4760-0BF2-3203E900E4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1117372"/>
                  </p:ext>
                </p:extLst>
              </p:nvPr>
            </p:nvGraphicFramePr>
            <p:xfrm>
              <a:off x="1127999" y="486511"/>
              <a:ext cx="9936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70840">
                    <a:tc gridSpan="6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Ef</m:t>
                                </m:r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f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fudge</m:t>
                                    </m:r>
                                  </m:sub>
                                </m:sSub>
                                <m:r>
                                  <a:rPr lang="en-US" altLang="zh-CN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=1</m:t>
                                </m:r>
                              </m:oMath>
                            </m:oMathPara>
                          </a14:m>
                          <a:endParaRPr lang="en-US" altLang="zh-CN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muonid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muonrec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9950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9744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9782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B416D9A8-C4E2-4760-0BF2-3203E900E4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1117372"/>
                  </p:ext>
                </p:extLst>
              </p:nvPr>
            </p:nvGraphicFramePr>
            <p:xfrm>
              <a:off x="1127999" y="486511"/>
              <a:ext cx="9936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91668">
                    <a:tc gridSpan="6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538" r="-123" b="-39846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99265" t="-108197" r="-735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208197" r="-5000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308197" r="-500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408197" r="-500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9950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9744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9782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表格 2">
                <a:extLst>
                  <a:ext uri="{FF2B5EF4-FFF2-40B4-BE49-F238E27FC236}">
                    <a16:creationId xmlns:a16="http://schemas.microsoft.com/office/drawing/2014/main" id="{3BC9E2AE-8469-1439-899E-7DC9D35FC9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3612982"/>
                  </p:ext>
                </p:extLst>
              </p:nvPr>
            </p:nvGraphicFramePr>
            <p:xfrm>
              <a:off x="1127999" y="2491486"/>
              <a:ext cx="9936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70840">
                    <a:tc gridSpan="6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Ef</m:t>
                              </m:r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f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fudge</m:t>
                                  </m:r>
                                </m:sub>
                              </m:sSub>
                              <m: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=</m:t>
                              </m:r>
                            </m:oMath>
                          </a14:m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0.95</a:t>
                          </a: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muonid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muonrec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924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859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表格 2">
                <a:extLst>
                  <a:ext uri="{FF2B5EF4-FFF2-40B4-BE49-F238E27FC236}">
                    <a16:creationId xmlns:a16="http://schemas.microsoft.com/office/drawing/2014/main" id="{3BC9E2AE-8469-1439-899E-7DC9D35FC9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3612982"/>
                  </p:ext>
                </p:extLst>
              </p:nvPr>
            </p:nvGraphicFramePr>
            <p:xfrm>
              <a:off x="1127999" y="2491486"/>
              <a:ext cx="9936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91668">
                    <a:tc gridSpan="6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7692" r="-123" b="-39846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99265" t="-114754" r="-735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4"/>
                          <a:stretch>
                            <a:fillRect t="-214754" r="-5000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4"/>
                          <a:stretch>
                            <a:fillRect t="-314754" r="-500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414754" r="-500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924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859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005CFD8-375F-B580-08D7-5E8F6705AAA0}"/>
                  </a:ext>
                </a:extLst>
              </p:cNvPr>
              <p:cNvSpPr txBox="1"/>
              <p:nvPr/>
            </p:nvSpPr>
            <p:spPr>
              <a:xfrm>
                <a:off x="5089189" y="0"/>
                <a:ext cx="2013621" cy="391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Nu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layer</m:t>
                          </m:r>
                        </m:sub>
                      </m:sSub>
                      <m:r>
                        <a:rPr lang="en-US" altLang="zh-CN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≥3</m:t>
                      </m:r>
                    </m:oMath>
                  </m:oMathPara>
                </a14:m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005CFD8-375F-B580-08D7-5E8F6705AA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189" y="0"/>
                <a:ext cx="2013621" cy="391261"/>
              </a:xfrm>
              <a:prstGeom prst="rect">
                <a:avLst/>
              </a:prstGeom>
              <a:blipFill>
                <a:blip r:embed="rId5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E0F4FD09-6946-D4AB-DE43-3E7C1620878E}"/>
                  </a:ext>
                </a:extLst>
              </p:cNvPr>
              <p:cNvSpPr txBox="1"/>
              <p:nvPr/>
            </p:nvSpPr>
            <p:spPr>
              <a:xfrm>
                <a:off x="5089189" y="4496461"/>
                <a:ext cx="2013621" cy="391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Nu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layer</m:t>
                          </m:r>
                        </m:sub>
                      </m:sSub>
                      <m:r>
                        <a:rPr lang="en-US" altLang="zh-CN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≥4</m:t>
                      </m:r>
                    </m:oMath>
                  </m:oMathPara>
                </a14:m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E0F4FD09-6946-D4AB-DE43-3E7C162087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189" y="4496461"/>
                <a:ext cx="2013621" cy="391261"/>
              </a:xfrm>
              <a:prstGeom prst="rect">
                <a:avLst/>
              </a:prstGeom>
              <a:blipFill>
                <a:blip r:embed="rId6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29828A74-65D9-70C3-38A0-97DA53C653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1923778"/>
                  </p:ext>
                </p:extLst>
              </p:nvPr>
            </p:nvGraphicFramePr>
            <p:xfrm>
              <a:off x="1127999" y="4982972"/>
              <a:ext cx="9936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70840">
                    <a:tc gridSpan="6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Ef</m:t>
                                </m:r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f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fudge</m:t>
                                    </m:r>
                                  </m:sub>
                                </m:sSub>
                                <m:r>
                                  <a:rPr lang="en-US" altLang="zh-CN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=1</m:t>
                                </m:r>
                              </m:oMath>
                            </m:oMathPara>
                          </a14:m>
                          <a:endParaRPr lang="en-US" altLang="zh-CN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muonid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921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muonrec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809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858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891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809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29828A74-65D9-70C3-38A0-97DA53C653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1923778"/>
                  </p:ext>
                </p:extLst>
              </p:nvPr>
            </p:nvGraphicFramePr>
            <p:xfrm>
              <a:off x="1127999" y="4982972"/>
              <a:ext cx="9936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91668">
                    <a:tc gridSpan="6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t="-1563" r="-123" b="-40625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499265" t="-106557" r="-735" b="-3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7"/>
                          <a:stretch>
                            <a:fillRect t="-206557" r="-500000" b="-2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7"/>
                          <a:stretch>
                            <a:fillRect t="-306557" r="-500000" b="-1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921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t="-406557" r="-500000" b="-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809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858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891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809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03447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08C1F7-8ABD-88CA-9671-EF30060754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E0E2ACE9-C824-29AD-43FD-44F7D8E98E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900573"/>
            <a:ext cx="6088235" cy="4140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1D4C6E2-8617-FA7F-8D20-EF1A08528324}"/>
                  </a:ext>
                </a:extLst>
              </p:cNvPr>
              <p:cNvSpPr txBox="1"/>
              <p:nvPr/>
            </p:nvSpPr>
            <p:spPr>
              <a:xfrm>
                <a:off x="0" y="6326007"/>
                <a:ext cx="608823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1D4C6E2-8617-FA7F-8D20-EF1A085283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326007"/>
                <a:ext cx="6088235" cy="369332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图片 10">
            <a:extLst>
              <a:ext uri="{FF2B5EF4-FFF2-40B4-BE49-F238E27FC236}">
                <a16:creationId xmlns:a16="http://schemas.microsoft.com/office/drawing/2014/main" id="{00C8DF61-D720-08C5-C68F-2BEF478F3F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3766" y="1900573"/>
            <a:ext cx="6088235" cy="4140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9BABB6BD-59D0-D6A6-18AF-A21FA375F7B8}"/>
                  </a:ext>
                </a:extLst>
              </p:cNvPr>
              <p:cNvSpPr txBox="1"/>
              <p:nvPr/>
            </p:nvSpPr>
            <p:spPr>
              <a:xfrm>
                <a:off x="6103766" y="6326007"/>
                <a:ext cx="608823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9BABB6BD-59D0-D6A6-18AF-A21FA375F7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3766" y="6326007"/>
                <a:ext cx="6088235" cy="369332"/>
              </a:xfrm>
              <a:prstGeom prst="rect">
                <a:avLst/>
              </a:prstGeom>
              <a:blipFill>
                <a:blip r:embed="rId6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3" name="表格 12">
                <a:extLst>
                  <a:ext uri="{FF2B5EF4-FFF2-40B4-BE49-F238E27FC236}">
                    <a16:creationId xmlns:a16="http://schemas.microsoft.com/office/drawing/2014/main" id="{B5FFB06D-2C3B-4E13-FD46-5A22D8351FE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7273405"/>
                  </p:ext>
                </p:extLst>
              </p:nvPr>
            </p:nvGraphicFramePr>
            <p:xfrm>
              <a:off x="1135766" y="105511"/>
              <a:ext cx="9936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muonid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9953 (99.94%)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9863 (98.86%)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9998 (100%)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9823 (98.70%)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muonrec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9950 (99.91%)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9744 (97.66%)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9998 (100%)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9782 (98.29%)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3" name="表格 12">
                <a:extLst>
                  <a:ext uri="{FF2B5EF4-FFF2-40B4-BE49-F238E27FC236}">
                    <a16:creationId xmlns:a16="http://schemas.microsoft.com/office/drawing/2014/main" id="{B5FFB06D-2C3B-4E13-FD46-5A22D8351FE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7273405"/>
                  </p:ext>
                </p:extLst>
              </p:nvPr>
            </p:nvGraphicFramePr>
            <p:xfrm>
              <a:off x="1135766" y="105511"/>
              <a:ext cx="9936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7"/>
                          <a:stretch>
                            <a:fillRect t="-108197" r="-5000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7"/>
                          <a:stretch>
                            <a:fillRect t="-208197" r="-500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9953 (99.94%)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9863 (98.86%)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9998 (100%)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9823 (98.70%)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t="-308197" r="-500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9950 (99.91%)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9744 (97.66%)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9998 (100%)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9782 (98.29%)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43953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3DC4A4-9321-5B94-604D-584C2F3C29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F969B102-EF4A-F61C-0C65-BF2A7A411B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26577521"/>
                  </p:ext>
                </p:extLst>
              </p:nvPr>
            </p:nvGraphicFramePr>
            <p:xfrm>
              <a:off x="695999" y="1181836"/>
              <a:ext cx="10800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683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muonid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929 (96.2%)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 (97.3%)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901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522 (76.4%)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991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847 (84.8%)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muonrec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(95.4%)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963 (96.9%)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(97.6%)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892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508 (74.4%)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989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829 (83.0%)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F969B102-EF4A-F61C-0C65-BF2A7A411B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26577521"/>
                  </p:ext>
                </p:extLst>
              </p:nvPr>
            </p:nvGraphicFramePr>
            <p:xfrm>
              <a:off x="695999" y="1181836"/>
              <a:ext cx="10800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9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8876" t="-1639" r="-697191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565" t="-1639" r="-6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0565" t="-1639" r="-5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00565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00565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96629" t="-1639" r="-199438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01130" t="-1639" r="-10056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01130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901695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683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901695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929 (96.2%)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 (97.3%)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901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522 (76.4%)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991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847 (84.8%)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901695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(95.4%)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963 (96.9%)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(97.6%)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892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508 (74.4%)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989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829 (83.0%)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FA079571-E00E-A531-1BD7-736506C2720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1978477"/>
                  </p:ext>
                </p:extLst>
              </p:nvPr>
            </p:nvGraphicFramePr>
            <p:xfrm>
              <a:off x="695999" y="3324961"/>
              <a:ext cx="9720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659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923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muonid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989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502 (76.2%)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923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(97.9%)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927 (95.8%)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muonrec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989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471 (71.5%)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918 (99.2%)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(98.0%)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 (97.3%)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918 (94.8%)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FA079571-E00E-A531-1BD7-736506C2720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1978477"/>
                  </p:ext>
                </p:extLst>
              </p:nvPr>
            </p:nvGraphicFramePr>
            <p:xfrm>
              <a:off x="695999" y="3324961"/>
              <a:ext cx="9720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0000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98876" t="-1639" r="-597753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00565" t="-1639" r="-5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00565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00565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97191" t="-1639" r="-199438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01130" t="-1639" r="-10056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01130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80169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659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923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80169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989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502 (76.2%)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923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(97.9%)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927 (95.8%)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80169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989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471 (71.5%)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918 (99.2%)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(98.0%)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 (97.3%)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918 (94.8%)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85113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BF9963-90CD-C179-B738-43ED5CB27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D27FF337-9317-2531-AA04-BDC84047D6C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26927499"/>
                  </p:ext>
                </p:extLst>
              </p:nvPr>
            </p:nvGraphicFramePr>
            <p:xfrm>
              <a:off x="695999" y="1181836"/>
              <a:ext cx="10800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muonid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939 (98.0%)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 (99.5%)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muonrec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934 (97.5%)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(98.1%)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(99.1%)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D27FF337-9317-2531-AA04-BDC84047D6C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26927499"/>
                  </p:ext>
                </p:extLst>
              </p:nvPr>
            </p:nvGraphicFramePr>
            <p:xfrm>
              <a:off x="695999" y="1181836"/>
              <a:ext cx="10800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9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8876" t="-1639" r="-697191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565" t="-1639" r="-6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0565" t="-1639" r="-5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00565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00565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96629" t="-1639" r="-199438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01130" t="-1639" r="-10056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01130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901695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901695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939 (98.0%)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 (99.5%)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901695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934 (97.5%)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(98.1%)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(99.1%)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136F12F-CACE-E77D-BA7F-B9514A1951A7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101C3E08-891D-A4BC-ADCF-89BD6E7DAD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02160746"/>
                  </p:ext>
                </p:extLst>
              </p:nvPr>
            </p:nvGraphicFramePr>
            <p:xfrm>
              <a:off x="695999" y="3324961"/>
              <a:ext cx="9720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muonid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(99.5%)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936 (97.5%)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muonrec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(98.8%)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(98.1%)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934 (97.3%)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101C3E08-891D-A4BC-ADCF-89BD6E7DAD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02160746"/>
                  </p:ext>
                </p:extLst>
              </p:nvPr>
            </p:nvGraphicFramePr>
            <p:xfrm>
              <a:off x="695999" y="3324961"/>
              <a:ext cx="9720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0000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98876" t="-1639" r="-597753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00565" t="-1639" r="-5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00565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00565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97191" t="-1639" r="-199438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01130" t="-1639" r="-10056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01130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80169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80169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(99.5%)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936 (97.5%)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80169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(98.8%)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(98.1%)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934 (97.3%)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13871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6070</TotalTime>
  <Words>873</Words>
  <Application>Microsoft Office PowerPoint</Application>
  <PresentationFormat>宽屏</PresentationFormat>
  <Paragraphs>314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等线</vt:lpstr>
      <vt:lpstr>等线 Light</vt:lpstr>
      <vt:lpstr>Arial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炜棋 孟</dc:creator>
  <cp:lastModifiedBy>炜棋 孟</cp:lastModifiedBy>
  <cp:revision>46</cp:revision>
  <dcterms:created xsi:type="dcterms:W3CDTF">2024-07-07T16:57:31Z</dcterms:created>
  <dcterms:modified xsi:type="dcterms:W3CDTF">2024-12-20T04:21:26Z</dcterms:modified>
</cp:coreProperties>
</file>