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434" r:id="rId2"/>
    <p:sldId id="408" r:id="rId3"/>
    <p:sldId id="260" r:id="rId4"/>
    <p:sldId id="413" r:id="rId5"/>
    <p:sldId id="420" r:id="rId6"/>
    <p:sldId id="261" r:id="rId7"/>
    <p:sldId id="414" r:id="rId8"/>
    <p:sldId id="421" r:id="rId9"/>
    <p:sldId id="262" r:id="rId10"/>
    <p:sldId id="422" r:id="rId11"/>
    <p:sldId id="423" r:id="rId12"/>
    <p:sldId id="424" r:id="rId13"/>
    <p:sldId id="409" r:id="rId14"/>
    <p:sldId id="411" r:id="rId15"/>
    <p:sldId id="416" r:id="rId16"/>
    <p:sldId id="425" r:id="rId17"/>
    <p:sldId id="412" r:id="rId18"/>
    <p:sldId id="417" r:id="rId19"/>
    <p:sldId id="426" r:id="rId20"/>
    <p:sldId id="418" r:id="rId21"/>
    <p:sldId id="419" r:id="rId22"/>
    <p:sldId id="427" r:id="rId23"/>
    <p:sldId id="428" r:id="rId24"/>
    <p:sldId id="43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78A8D-9AEC-BB48-B800-C0D230F79484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3AA6B-69E3-524F-8A1F-D4F941E716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062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3AA6B-69E3-524F-8A1F-D4F941E716E2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290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3AA6B-69E3-524F-8A1F-D4F941E716E2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095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C8335-49A3-D2B1-5AD4-56BB13E68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E9231B-384C-7A2A-05DC-786478B68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56863B-E19C-3B21-7124-23E6D9C6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7D55-7941-8547-ACBF-45B9006AB72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EF8851-A3DC-950A-4F8F-8D72A772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C73A3-F4E7-CD00-3EBD-CFFB8DFC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8865-0134-2F48-99D7-0118A2C8BF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752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CA511B-4848-170D-7622-97318A94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969EF7-1A30-52DA-CC13-62DD30FDB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872EF5-202F-B4C2-6DA2-7A6F5B2B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7D55-7941-8547-ACBF-45B9006AB72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B2B07E-247C-53D0-5FA0-9696A804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D23E8-53DE-37EB-3199-37F36026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8865-0134-2F48-99D7-0118A2C8BF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947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47FA648-0CEA-BA53-8327-361EBB00F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DB7351-3FCD-A8CE-B0DE-FA6655C38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C2A88B-CA07-CA0F-ED8E-E88C085B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7D55-7941-8547-ACBF-45B9006AB72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DADE27-8657-0285-EBAE-158C1740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5AC028-672F-287C-C6CB-9FDBFAEA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8865-0134-2F48-99D7-0118A2C8BF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160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71756-8161-F271-98DD-3C2F79E4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C031D1-A5D7-5CEF-8CB1-89691DFD8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44609-259E-3CB5-B510-B3A10CA5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7D55-7941-8547-ACBF-45B9006AB72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447AD7-6A7B-53E9-5518-9E724E3A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ED04E5-8F51-C96F-9348-249E01DB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8865-0134-2F48-99D7-0118A2C8BF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827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0106C-F4EA-26D0-CD3A-24EF9501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0F06A-F7E8-2C53-CFA9-F6DA434C8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54DBB-F470-0B6E-7F87-41E26BDE2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7D55-7941-8547-ACBF-45B9006AB72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553702-2584-5E97-EF4A-2087C7AD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F63D01-0F6E-ED51-64B0-80D57BB8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8865-0134-2F48-99D7-0118A2C8BF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910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C3EB15-A61B-6DC2-38D0-77940F41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81CCCA-71F3-2B96-AB3C-F86163A0D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53A526-5FCC-B9FD-7A10-7E5D0F607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642B4A-A347-D3A2-FEC0-3AC8E9CB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7D55-7941-8547-ACBF-45B9006AB72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3CC243-E214-7D65-6C6E-9192A241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005280-609E-B3A9-9411-79489468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8865-0134-2F48-99D7-0118A2C8BF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491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B5CEE-0D03-4E6C-C07A-4E7C3DC3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2D575F-A0E3-8F61-6910-F0010B017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9B0DDD-51CF-1345-3A11-2F3A4377F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7655F55-7F40-CA36-D518-A746A2943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15E3E4-78DA-2F1D-0494-FA705526A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689DB96-145E-A81B-522A-3244277B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7D55-7941-8547-ACBF-45B9006AB72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515E2C-8DD4-0FB1-D666-A43AD11E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50EEC04-104B-260D-40E3-8FA08096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8865-0134-2F48-99D7-0118A2C8BF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227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D9889D-56CF-4766-3E52-B48151DE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75C00B-09B4-CAEA-6E27-B4F130D56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7D55-7941-8547-ACBF-45B9006AB72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FE99256-7E63-45F1-EAA8-D93A998E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42EAC6-92E5-4EAB-5A23-4D4DCE91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8865-0134-2F48-99D7-0118A2C8BF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804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AE95052-1F64-3F3D-05CD-BF2893F7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7D55-7941-8547-ACBF-45B9006AB72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1EF9EB4-03D6-BD65-3C40-6C683624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AEB4C7-CABF-A590-6CCC-92B526D9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8865-0134-2F48-99D7-0118A2C8BF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500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E33E4-96FC-3D06-2ED9-FE6D8993A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CC0B5D-5D45-E15D-28F9-17BC1BB24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EA3232-840B-690E-DD0C-F5FDC00AF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9DC95A-2D78-D7A2-0899-8E8E4F8B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7D55-7941-8547-ACBF-45B9006AB72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44C8D6-55D3-C37F-F84A-8B0CEA63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F97AAA-E2C6-42AE-05F2-8C7E49DE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8865-0134-2F48-99D7-0118A2C8BF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064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83729A-9228-E4E5-9FA5-8E756E85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003166B-A7B0-2C2C-15EB-EF930420D0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F503F1-6701-6E48-CDC3-BCCB2D250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BAA902-FD97-5F34-97EC-D24AE1AB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7D55-7941-8547-ACBF-45B9006AB72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CB9A4E-41EC-D5E6-2398-22A7068D6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E79F55-2A54-0DD6-62FF-BEE6A1D8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8865-0134-2F48-99D7-0118A2C8BF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37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D32533-FD31-18A0-5C72-B842C251C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391E1F-9608-9778-753F-6E6EF6CA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BA1593-38DB-7942-525C-FCEC0D712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77D55-7941-8547-ACBF-45B9006AB721}" type="datetimeFigureOut">
              <a:rPr kumimoji="1" lang="zh-CN" altLang="en-US" smtClean="0"/>
              <a:t>2024/12/20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65B0D3-8AC4-DFF9-BFEE-621468C18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169467-21D9-A8A4-8CE6-F80D439FE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B8865-0134-2F48-99D7-0118A2C8BF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080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2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0D63B55-8958-06CD-E21C-B0F52FC07BEB}"/>
                  </a:ext>
                </a:extLst>
              </p:cNvPr>
              <p:cNvSpPr/>
              <p:nvPr/>
            </p:nvSpPr>
            <p:spPr>
              <a:xfrm>
                <a:off x="0" y="2226541"/>
                <a:ext cx="12069577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charset="0"/>
                          <a:cs typeface="Cambria Math" panose="02040503050406030204" charset="0"/>
                        </a:rPr>
                        <m:t>𝐒𝐭𝐮𝐝𝐲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charset="0"/>
                          <a:cs typeface="Cambria Math" panose="02040503050406030204" charset="0"/>
                        </a:rPr>
                        <m:t>𝐨𝐟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sz="4000" b="1" i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4000" b="1" i="1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chemeClr val="bg1"/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4000" b="1" i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chemeClr val="bg1"/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𝐁</m:t>
                          </m:r>
                        </m:e>
                        <m:sup>
                          <m:r>
                            <a:rPr lang="en-US" altLang="zh-CN" sz="4000" b="1" i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chemeClr val="bg1"/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4000" b="1" i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4000" b="1" i="1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chemeClr val="bg1"/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4000" b="1" i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chemeClr val="bg1"/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  <m:t>𝐡</m:t>
                          </m:r>
                        </m:e>
                        <m:sup>
                          <m:r>
                            <a:rPr lang="en-US" altLang="zh-CN" sz="4000" b="1" i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chemeClr val="bg1"/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4000" b="1" i="1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chemeClr val="bg1"/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4000" b="1" i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chemeClr val="bg1"/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𝛑</m:t>
                          </m:r>
                        </m:e>
                        <m:sup>
                          <m:r>
                            <a:rPr lang="en-US" altLang="zh-CN" sz="4000" b="1" i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chemeClr val="bg1"/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mbria Math" panose="02040503050406030204" charset="0"/>
                        </a:rPr>
                        <m:t>𝐡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mbria Math" panose="02040503050406030204" charset="0"/>
                        </a:rPr>
                        <m:t>𝐊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charset="0"/>
                        </a:rPr>
                        <m:t>𝛑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Cambria Math" panose="02040503050406030204" charset="0"/>
                        </a:rPr>
                        <m:t>) </m:t>
                      </m:r>
                      <m:r>
                        <a:rPr lang="en-US" altLang="zh-CN" sz="4000" b="1" i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charset="0"/>
                          <a:cs typeface="Cambria Math" panose="02040503050406030204" charset="0"/>
                        </a:rPr>
                        <m:t>𝐚𝐭</m:t>
                      </m:r>
                      <m:r>
                        <a:rPr lang="en-US" altLang="zh-CN" sz="4000" b="1" i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𝐁</m:t>
                      </m:r>
                      <m:r>
                        <a:rPr lang="en-US" altLang="zh-CN" sz="4000" b="1" i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𝐞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𝐥𝐥</m:t>
                      </m:r>
                      <m:r>
                        <a:rPr lang="en-US" altLang="zh-CN" sz="4000" b="1" i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𝐞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sz="4000" b="1" i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𝐚𝐧𝐝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sz="4000" b="1" i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charset="0"/>
                          <a:cs typeface="Cambria Math" panose="02040503050406030204" charset="0"/>
                        </a:rPr>
                        <m:t>𝐁𝐞𝐥𝐥𝐞𝐈𝐈</m:t>
                      </m:r>
                    </m:oMath>
                  </m:oMathPara>
                </a14:m>
                <a:endParaRPr lang="en-US" altLang="zh-CN" sz="4400" b="1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0D63B55-8958-06CD-E21C-B0F52FC07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26541"/>
                <a:ext cx="12069577" cy="721801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5B2F7136-0459-1464-39CC-E54BF536C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746" y="7884"/>
            <a:ext cx="1081898" cy="1080000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327B3125-E933-1425-DEB1-6C4551DE59BC}"/>
              </a:ext>
            </a:extLst>
          </p:cNvPr>
          <p:cNvSpPr txBox="1"/>
          <p:nvPr/>
        </p:nvSpPr>
        <p:spPr>
          <a:xfrm>
            <a:off x="1603170" y="4150829"/>
            <a:ext cx="8985653" cy="15550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Wanyi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Zhuang</a:t>
            </a:r>
            <a:r>
              <a:rPr lang="en-US" altLang="zh-CN"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Kairui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Huang</a:t>
            </a:r>
            <a:r>
              <a:rPr lang="en-US" altLang="zh-CN"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Xiaolong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  <a:r>
              <a:rPr lang="en-US" altLang="zh-CN"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Mikihiko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Nakao</a:t>
            </a:r>
            <a:r>
              <a:rPr lang="en-US" altLang="zh-CN"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Fudan University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KEK(High Energy Accelerator Research Organization)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0C815E-CA7D-A443-8141-577846C8910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2" y="6488668"/>
            <a:ext cx="1219199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23110200038@m.fudan.edu.cn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F579A0-B31C-F8F7-EF24-4C135C3A734C}"/>
              </a:ext>
            </a:extLst>
          </p:cNvPr>
          <p:cNvSpPr txBox="1"/>
          <p:nvPr/>
        </p:nvSpPr>
        <p:spPr>
          <a:xfrm>
            <a:off x="120768" y="6497121"/>
            <a:ext cx="143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2024.12.18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1A12B64-B51D-1E0E-8691-BD0806FAA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219" y="7884"/>
            <a:ext cx="1401527" cy="108000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399B38E-E36F-21F2-5453-6222BEC1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9224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>
                <a:solidFill>
                  <a:schemeClr val="bg1"/>
                </a:solidFill>
              </a:rPr>
              <a:t>1</a:t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84E6608-349D-95AB-ADF2-B8F4FBD51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692" y="7884"/>
            <a:ext cx="1401527" cy="10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4D0A250-7B0D-188B-9D17-BDBD4592A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" y="7884"/>
            <a:ext cx="1406972" cy="10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7521BA-A6C5-4645-FCE7-D6AFA174C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5890" y="124018"/>
            <a:ext cx="2780561" cy="84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2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33CAC4-24AA-6BCB-B076-106244ADDE49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simultaneously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33CAC4-24AA-6BCB-B076-106244AD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EF118857-DD6D-EB45-3275-4C9EAF6D0C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5000584"/>
                  </p:ext>
                </p:extLst>
              </p:nvPr>
            </p:nvGraphicFramePr>
            <p:xfrm>
              <a:off x="-2" y="2114274"/>
              <a:ext cx="12077205" cy="199384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02631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324750">
                      <a:extLst>
                        <a:ext uri="{9D8B030D-6E8A-4147-A177-3AD203B41FA5}">
                          <a16:colId xmlns:a16="http://schemas.microsoft.com/office/drawing/2014/main" val="489535189"/>
                        </a:ext>
                      </a:extLst>
                    </a:gridCol>
                    <a:gridCol w="1962015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325759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  <a:gridCol w="2017986">
                      <a:extLst>
                        <a:ext uri="{9D8B030D-6E8A-4147-A177-3AD203B41FA5}">
                          <a16:colId xmlns:a16="http://schemas.microsoft.com/office/drawing/2014/main" val="2163030549"/>
                        </a:ext>
                      </a:extLst>
                    </a:gridCol>
                    <a:gridCol w="2444064">
                      <a:extLst>
                        <a:ext uri="{9D8B030D-6E8A-4147-A177-3AD203B41FA5}">
                          <a16:colId xmlns:a16="http://schemas.microsoft.com/office/drawing/2014/main" val="3208547791"/>
                        </a:ext>
                      </a:extLst>
                    </a:gridCol>
                  </a:tblGrid>
                  <a:tr h="391308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𝒍𝒖𝒎𝒊𝒏𝒐𝒔𝒊𝒕𝒚</m:t>
                                </m:r>
                              </m:oMath>
                            </m:oMathPara>
                          </a14:m>
                          <a:endParaRPr lang="zh-CN" altLang="en-US" sz="18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𝐦𝐲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𝐦𝐞𝐚𝐬𝐮𝐫𝐞𝐦𝐞𝐧𝐭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𝐌𝐂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771/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𝑓𝑏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58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37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91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𝐩𝐫𝐞𝐯𝐢𝐨𝐮𝐬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𝐫𝐞𝐬𝐮𝐥𝐭𝐬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𝐝𝐚𝐭𝐚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771/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𝑓𝑏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0.043±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(12.62±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0.31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43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86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EF118857-DD6D-EB45-3275-4C9EAF6D0C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5000584"/>
                  </p:ext>
                </p:extLst>
              </p:nvPr>
            </p:nvGraphicFramePr>
            <p:xfrm>
              <a:off x="-2" y="2114274"/>
              <a:ext cx="12077205" cy="199384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02631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324750">
                      <a:extLst>
                        <a:ext uri="{9D8B030D-6E8A-4147-A177-3AD203B41FA5}">
                          <a16:colId xmlns:a16="http://schemas.microsoft.com/office/drawing/2014/main" val="489535189"/>
                        </a:ext>
                      </a:extLst>
                    </a:gridCol>
                    <a:gridCol w="1962015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325759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  <a:gridCol w="2017986">
                      <a:extLst>
                        <a:ext uri="{9D8B030D-6E8A-4147-A177-3AD203B41FA5}">
                          <a16:colId xmlns:a16="http://schemas.microsoft.com/office/drawing/2014/main" val="2163030549"/>
                        </a:ext>
                      </a:extLst>
                    </a:gridCol>
                    <a:gridCol w="2444064">
                      <a:extLst>
                        <a:ext uri="{9D8B030D-6E8A-4147-A177-3AD203B41FA5}">
                          <a16:colId xmlns:a16="http://schemas.microsoft.com/office/drawing/2014/main" val="3208547791"/>
                        </a:ext>
                      </a:extLst>
                    </a:gridCol>
                  </a:tblGrid>
                  <a:tr h="391308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0962" t="-3226" r="-664423" b="-4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68387" t="-3226" r="-345806" b="-4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7322" t="-3226" r="-192896" b="-4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730" t="-3226" r="-122013" b="-4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92746" t="-3226" r="-518" b="-4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633" t="-50000" r="-503165" b="-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0962" t="-50000" r="-664423" b="-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68387" t="-50000" r="-345806" b="-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7322" t="-50000" r="-192896" b="-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730" t="-50000" r="-122013" b="-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92746" t="-50000" r="-518" b="-98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633" t="-152381" r="-5031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0962" t="-152381" r="-6644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68387" t="-152381" r="-34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7322" t="-152381" r="-192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6730" t="-152381" r="-122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92746" t="-152381" r="-5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45FA0A2-344A-83CA-C812-41B67C4C208E}"/>
                  </a:ext>
                </a:extLst>
              </p:cNvPr>
              <p:cNvSpPr txBox="1"/>
              <p:nvPr/>
            </p:nvSpPr>
            <p:spPr>
              <a:xfrm>
                <a:off x="210786" y="657631"/>
                <a:ext cx="7293682" cy="1052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sz="20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,Set</a:t>
                </a:r>
                <a:r>
                  <a:rPr kumimoji="1" lang="zh-CN" altLang="en-US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binaryKID</a:t>
                </a:r>
                <a:r>
                  <a:rPr kumimoji="1" lang="en-US" altLang="zh-CN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0.4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sz="20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,Set</a:t>
                </a:r>
                <a:r>
                  <a:rPr kumimoji="1" lang="zh-CN" altLang="en-US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binaryKID</a:t>
                </a:r>
                <a:r>
                  <a:rPr kumimoji="1" lang="en-US" altLang="zh-CN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0.3</a:t>
                </a:r>
                <a:endParaRPr kumimoji="1" lang="zh-CN" altLang="en-US" sz="20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zh-CN" altLang="en-US" sz="20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45FA0A2-344A-83CA-C812-41B67C4C2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657631"/>
                <a:ext cx="7293682" cy="1052981"/>
              </a:xfrm>
              <a:prstGeom prst="rect">
                <a:avLst/>
              </a:prstGeom>
              <a:blipFill>
                <a:blip r:embed="rId4"/>
                <a:stretch>
                  <a:fillRect l="-696" t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3CB2FE97-6EF1-C343-DEE8-352DA08AB4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0964841"/>
                  </p:ext>
                </p:extLst>
              </p:nvPr>
            </p:nvGraphicFramePr>
            <p:xfrm>
              <a:off x="-2" y="4755469"/>
              <a:ext cx="12077205" cy="199384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02631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324750">
                      <a:extLst>
                        <a:ext uri="{9D8B030D-6E8A-4147-A177-3AD203B41FA5}">
                          <a16:colId xmlns:a16="http://schemas.microsoft.com/office/drawing/2014/main" val="489535189"/>
                        </a:ext>
                      </a:extLst>
                    </a:gridCol>
                    <a:gridCol w="1962015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325759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  <a:gridCol w="2017986">
                      <a:extLst>
                        <a:ext uri="{9D8B030D-6E8A-4147-A177-3AD203B41FA5}">
                          <a16:colId xmlns:a16="http://schemas.microsoft.com/office/drawing/2014/main" val="2163030549"/>
                        </a:ext>
                      </a:extLst>
                    </a:gridCol>
                    <a:gridCol w="2444064">
                      <a:extLst>
                        <a:ext uri="{9D8B030D-6E8A-4147-A177-3AD203B41FA5}">
                          <a16:colId xmlns:a16="http://schemas.microsoft.com/office/drawing/2014/main" val="3208547791"/>
                        </a:ext>
                      </a:extLst>
                    </a:gridCol>
                  </a:tblGrid>
                  <a:tr h="391308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𝒍𝒖𝒎𝒊𝒏𝒐𝒔𝒊𝒕𝒚</m:t>
                                </m:r>
                              </m:oMath>
                            </m:oMathPara>
                          </a14:m>
                          <a:endParaRPr lang="zh-CN" altLang="en-US" sz="18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𝐦𝐲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𝐦𝐞𝐚𝐬𝐮𝐫𝐞𝐦𝐞𝐧𝐭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𝐌𝐂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771/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𝑓𝑏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52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37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𝐩𝐫𝐞𝐯𝐢𝐨𝐮𝐬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𝐫𝐞𝐬𝐮𝐥𝐭𝐬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𝐝𝐚𝐭𝐚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771/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𝑓𝑏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0.043±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(12.62±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0.31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43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86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3CB2FE97-6EF1-C343-DEE8-352DA08AB4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0964841"/>
                  </p:ext>
                </p:extLst>
              </p:nvPr>
            </p:nvGraphicFramePr>
            <p:xfrm>
              <a:off x="-2" y="4755469"/>
              <a:ext cx="12077205" cy="199384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02631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324750">
                      <a:extLst>
                        <a:ext uri="{9D8B030D-6E8A-4147-A177-3AD203B41FA5}">
                          <a16:colId xmlns:a16="http://schemas.microsoft.com/office/drawing/2014/main" val="489535189"/>
                        </a:ext>
                      </a:extLst>
                    </a:gridCol>
                    <a:gridCol w="1962015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325759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  <a:gridCol w="2017986">
                      <a:extLst>
                        <a:ext uri="{9D8B030D-6E8A-4147-A177-3AD203B41FA5}">
                          <a16:colId xmlns:a16="http://schemas.microsoft.com/office/drawing/2014/main" val="2163030549"/>
                        </a:ext>
                      </a:extLst>
                    </a:gridCol>
                    <a:gridCol w="2444064">
                      <a:extLst>
                        <a:ext uri="{9D8B030D-6E8A-4147-A177-3AD203B41FA5}">
                          <a16:colId xmlns:a16="http://schemas.microsoft.com/office/drawing/2014/main" val="3208547791"/>
                        </a:ext>
                      </a:extLst>
                    </a:gridCol>
                  </a:tblGrid>
                  <a:tr h="391308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50962" t="-3226" r="-664423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8387" t="-3226" r="-345806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27322" t="-3226" r="-192896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76730" t="-3226" r="-122013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92746" t="-3226" r="-518" b="-4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633" t="-50000" r="-50316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50962" t="-50000" r="-66442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8387" t="-50000" r="-34580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27322" t="-50000" r="-19289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76730" t="-50000" r="-12201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92746" t="-50000" r="-51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633" t="-152381" r="-503165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50962" t="-152381" r="-664423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8387" t="-152381" r="-345806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27322" t="-152381" r="-192896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76730" t="-152381" r="-122013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92746" t="-152381" r="-518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灯片编号占位符 8">
            <a:extLst>
              <a:ext uri="{FF2B5EF4-FFF2-40B4-BE49-F238E27FC236}">
                <a16:creationId xmlns:a16="http://schemas.microsoft.com/office/drawing/2014/main" id="{8DA0484C-491A-757F-8865-3D2FD467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10</a:t>
            </a:fld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60872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33CAC4-24AA-6BCB-B076-106244ADDE49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simultaneously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not 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33CAC4-24AA-6BCB-B076-106244AD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2"/>
                <a:stretch>
                  <a:fillRect r="-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58457488-789B-4276-7A44-A84C0F595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3675778"/>
            <a:ext cx="4246779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CF8EB9C-9D54-E77D-EEAB-7D2D94325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735315"/>
            <a:ext cx="4246779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DC070F-3456-E460-7EFC-C895C15E4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609" y="802324"/>
            <a:ext cx="4246779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800F3F1-A9EC-B8D3-8DC8-D87FC309F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610" y="3679051"/>
            <a:ext cx="4246779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852402-AF52-1825-1C72-0057B689E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221" y="735315"/>
            <a:ext cx="4246779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ACBEA64-B749-6BE9-4156-47DE5FCEA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5221" y="3682324"/>
            <a:ext cx="4246779" cy="2880000"/>
          </a:xfrm>
          <a:prstGeom prst="rect">
            <a:avLst/>
          </a:prstGeom>
        </p:spPr>
      </p:pic>
      <p:sp>
        <p:nvSpPr>
          <p:cNvPr id="10" name="灯片编号占位符 8">
            <a:extLst>
              <a:ext uri="{FF2B5EF4-FFF2-40B4-BE49-F238E27FC236}">
                <a16:creationId xmlns:a16="http://schemas.microsoft.com/office/drawing/2014/main" id="{2F645B91-2CE8-B301-3CB0-DB0EE039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11</a:t>
            </a:fld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FDB374D-A2C4-CE61-56FD-488E1131CD8F}"/>
                  </a:ext>
                </a:extLst>
              </p:cNvPr>
              <p:cNvSpPr txBox="1"/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𝑒𝑛h𝑎𝑛𝑐𝑒𝑑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𝑟𝑒𝑔𝑖𝑜𝑛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:5.26&lt;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𝑀𝑏𝑐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&lt;5.29,−0.15&lt;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&lt;0.10,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&gt;0.65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FDB374D-A2C4-CE61-56FD-488E1131C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blipFill>
                <a:blip r:embed="rId9"/>
                <a:stretch>
                  <a:fillRect l="-37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747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33CAC4-24AA-6BCB-B076-106244ADDE49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simultaneously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not 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33CAC4-24AA-6BCB-B076-106244AD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2"/>
                <a:stretch>
                  <a:fillRect r="-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A23C6FDA-3D84-14F8-47F5-EFF5EF588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1471"/>
            <a:ext cx="4246780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EB104A-E0F0-6B95-2018-3E41B301C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1471"/>
            <a:ext cx="4246780" cy="28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132271-1D76-FF42-A934-05C3B1DC4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610" y="3691471"/>
            <a:ext cx="4246780" cy="28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4862C9-63CA-5017-0305-A0AF29862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611" y="811471"/>
            <a:ext cx="4246779" cy="28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155C2E-5FE4-F3A0-D14E-5FF5DDA8A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220" y="3691471"/>
            <a:ext cx="4246780" cy="288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69F55D7-1C5B-F824-59CB-17ADC98838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5220" y="811471"/>
            <a:ext cx="4246780" cy="2880000"/>
          </a:xfrm>
          <a:prstGeom prst="rect">
            <a:avLst/>
          </a:prstGeom>
        </p:spPr>
      </p:pic>
      <p:sp>
        <p:nvSpPr>
          <p:cNvPr id="15" name="灯片编号占位符 8">
            <a:extLst>
              <a:ext uri="{FF2B5EF4-FFF2-40B4-BE49-F238E27FC236}">
                <a16:creationId xmlns:a16="http://schemas.microsoft.com/office/drawing/2014/main" id="{85AE817F-531C-7349-264A-256844C9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12</a:t>
            </a:fld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B2239D4-9ED6-AA53-3625-FDC0134B359B}"/>
                  </a:ext>
                </a:extLst>
              </p:cNvPr>
              <p:cNvSpPr txBox="1"/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𝑒𝑛h𝑎𝑛𝑐𝑒𝑑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𝑟𝑒𝑔𝑖𝑜𝑛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:5.26&lt;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𝑀𝑏𝑐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&lt;5.29,−0.15&lt;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&lt;0.10,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&gt;0.65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B2239D4-9ED6-AA53-3625-FDC0134B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blipFill>
                <a:blip r:embed="rId9"/>
                <a:stretch>
                  <a:fillRect l="-37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926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C94C57A-2D62-D852-6797-156235EDF52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2372096"/>
            <a:ext cx="12191999" cy="10569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BF7A6D5-118C-1844-4423-EAC67E4A5AC9}"/>
                  </a:ext>
                </a:extLst>
              </p:cNvPr>
              <p:cNvSpPr/>
              <p:nvPr/>
            </p:nvSpPr>
            <p:spPr>
              <a:xfrm>
                <a:off x="3781999" y="2546605"/>
                <a:ext cx="462799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𝐀𝐧𝐚𝐥𝐲𝐬𝐢𝐬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𝐨𝐟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𝐁𝐞𝐥𝐥𝐞𝟐</m:t>
                      </m:r>
                    </m:oMath>
                  </m:oMathPara>
                </a14:m>
                <a:endParaRPr lang="en-US" altLang="zh-CN" sz="6600" b="1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BF7A6D5-118C-1844-4423-EAC67E4A5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999" y="2546605"/>
                <a:ext cx="4627999" cy="707886"/>
              </a:xfrm>
              <a:prstGeom prst="rect">
                <a:avLst/>
              </a:prstGeom>
              <a:blipFill>
                <a:blip r:embed="rId3"/>
                <a:stretch>
                  <a:fillRect b="-3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73F230D3-572E-7FA5-7B19-54E3E80B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F1DA-B0DF-4B0A-B576-87C7B9EC88D0}" type="slidenum">
              <a:rPr lang="zh-CN" altLang="en-US" sz="1400" smtClean="0"/>
              <a:t>13</a:t>
            </a:fld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5EB0FB1-F294-4AC0-3351-C6D10E707144}"/>
                  </a:ext>
                </a:extLst>
              </p:cNvPr>
              <p:cNvSpPr txBox="1"/>
              <p:nvPr/>
            </p:nvSpPr>
            <p:spPr>
              <a:xfrm>
                <a:off x="568411" y="4480011"/>
                <a:ext cx="6104238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b="1" dirty="0">
                    <a:latin typeface="Cambria Math" panose="02040503050406030204" pitchFamily="18" charset="0"/>
                  </a:rPr>
                  <a:t>Signal region:</a:t>
                </a:r>
              </a:p>
              <a:p>
                <a:endParaRPr kumimoji="1" lang="en-US" altLang="zh-CN" b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5.26&lt;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𝑀𝑏𝑐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&lt;5.29</m:t>
                    </m:r>
                  </m:oMath>
                </a14:m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−0.30&lt;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&lt;0.20</m:t>
                    </m:r>
                  </m:oMath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mu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trans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&lt;1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CSMVA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&gt;0.60)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5EB0FB1-F294-4AC0-3351-C6D10E707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1" y="4480011"/>
                <a:ext cx="6104238" cy="1477328"/>
              </a:xfrm>
              <a:prstGeom prst="rect">
                <a:avLst/>
              </a:prstGeom>
              <a:blipFill>
                <a:blip r:embed="rId4"/>
                <a:stretch>
                  <a:fillRect l="-830" t="-1709"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E21D7D8-9469-AD91-B8F9-3C1E5F2CB2F3}"/>
                  </a:ext>
                </a:extLst>
              </p:cNvPr>
              <p:cNvSpPr txBox="1"/>
              <p:nvPr/>
            </p:nvSpPr>
            <p:spPr>
              <a:xfrm>
                <a:off x="6217632" y="4480011"/>
                <a:ext cx="59743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Correlation:</a:t>
                </a:r>
              </a:p>
              <a:p>
                <a:endPara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Roo3DkeysPdf to describe BB background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Roo3DkeysPdf to describe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mis_rec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Roo2DkeysPdf to describe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E21D7D8-9469-AD91-B8F9-3C1E5F2CB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632" y="4480011"/>
                <a:ext cx="5974368" cy="1477328"/>
              </a:xfrm>
              <a:prstGeom prst="rect">
                <a:avLst/>
              </a:prstGeom>
              <a:blipFill>
                <a:blip r:embed="rId5"/>
                <a:stretch>
                  <a:fillRect l="-847" t="-1709" b="-59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25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321887F7-A634-D71D-CE5C-39B5557A7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2" y="3784774"/>
            <a:ext cx="6021818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01EDA4F6-4B11-A520-FABE-84DA245D74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9819638"/>
                  </p:ext>
                </p:extLst>
              </p:nvPr>
            </p:nvGraphicFramePr>
            <p:xfrm>
              <a:off x="5734051" y="3655125"/>
              <a:ext cx="6457949" cy="2029029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38227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981999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437723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</a:tblGrid>
                  <a:tr h="406173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1142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𝐦𝐲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𝐦𝐞𝐚𝐬𝐮𝐫𝐞𝐦𝐞𝐧𝐭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𝐌𝐂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1142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𝐩𝐫𝐞𝐯𝐢𝐨𝐮𝐬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𝐫𝐞𝐬𝐮𝐥𝐭𝐬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i="0" smtClean="0">
                                    <a:latin typeface="Cambria Math" panose="02040503050406030204" pitchFamily="18" charset="0"/>
                                  </a:rPr>
                                  <m:t>𝐌𝐂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(12.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85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01EDA4F6-4B11-A520-FABE-84DA245D74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9819638"/>
                  </p:ext>
                </p:extLst>
              </p:nvPr>
            </p:nvGraphicFramePr>
            <p:xfrm>
              <a:off x="5734051" y="3655125"/>
              <a:ext cx="6457949" cy="2029029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38227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981999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437723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</a:tblGrid>
                  <a:tr h="406173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3205" r="-123718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65104" r="-521" b="-4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114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t="-49231" r="-2167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3205" t="-49231" r="-12371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65104" t="-49231" r="-52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114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t="-151563" r="-21677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3205" t="-151563" r="-123718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65104" t="-151563" r="-521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9D5DA84-23CB-63B6-D711-1B2348A6B1DA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9D5DA84-23CB-63B6-D711-1B2348A6B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C7F714C-B967-E4EE-0314-843C7F9C1D97}"/>
              </a:ext>
            </a:extLst>
          </p:cNvPr>
          <p:cNvSpPr txBox="1"/>
          <p:nvPr/>
        </p:nvSpPr>
        <p:spPr>
          <a:xfrm>
            <a:off x="5734051" y="3135400"/>
            <a:ext cx="342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kumimoji="1"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KaonIDNN</a:t>
            </a: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0.5</a:t>
            </a:r>
            <a:endParaRPr kumimoji="1" lang="zh-CN" alt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AC816C0-D815-A589-9FBE-42783210B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7387"/>
            <a:ext cx="6021818" cy="2880000"/>
          </a:xfrm>
          <a:prstGeom prst="rect">
            <a:avLst/>
          </a:prstGeom>
        </p:spPr>
      </p:pic>
      <p:sp>
        <p:nvSpPr>
          <p:cNvPr id="15" name="灯片编号占位符 8">
            <a:extLst>
              <a:ext uri="{FF2B5EF4-FFF2-40B4-BE49-F238E27FC236}">
                <a16:creationId xmlns:a16="http://schemas.microsoft.com/office/drawing/2014/main" id="{1426B1DB-1D2B-50A6-A054-E95693D6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14</a:t>
            </a:fld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8119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A8439A0-F25E-7114-5119-E3BF15AE9EDC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plots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not 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A8439A0-F25E-7114-5119-E3BF15AE9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24CD3C4E-BDBA-4276-34C1-8229FF198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7236"/>
            <a:ext cx="4246780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A666EC7-4522-C94A-8CA5-6FEFFAAFE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7236"/>
            <a:ext cx="4246780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A6D993-4650-BD38-A324-1C48AB123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650" y="3607236"/>
            <a:ext cx="4246780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D8D5BF-635E-01C9-4F30-FCE9CC4D5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610" y="727236"/>
            <a:ext cx="4246780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BECA620-868E-DD17-4C23-28AB1832B4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222" y="3610419"/>
            <a:ext cx="4246780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B5D6234-54B1-2198-7F49-4DEC36D2C2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5222" y="724053"/>
            <a:ext cx="4246780" cy="288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E030411-7637-644C-6566-0C7E274B2AC2}"/>
              </a:ext>
            </a:extLst>
          </p:cNvPr>
          <p:cNvSpPr txBox="1"/>
          <p:nvPr/>
        </p:nvSpPr>
        <p:spPr>
          <a:xfrm>
            <a:off x="7760559" y="8294"/>
            <a:ext cx="342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kumimoji="1"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KaonIDNN</a:t>
            </a: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0.4</a:t>
            </a:r>
            <a:endParaRPr kumimoji="1" lang="zh-CN" alt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灯片编号占位符 8">
            <a:extLst>
              <a:ext uri="{FF2B5EF4-FFF2-40B4-BE49-F238E27FC236}">
                <a16:creationId xmlns:a16="http://schemas.microsoft.com/office/drawing/2014/main" id="{CD12BB77-57B2-2CC3-BE1B-0B8445CE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15</a:t>
            </a:fld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3B0A726-B491-9D69-3ABD-21E7F63F2F8B}"/>
                  </a:ext>
                </a:extLst>
              </p:cNvPr>
              <p:cNvSpPr txBox="1"/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𝑒𝑛h𝑎𝑛𝑐𝑒𝑑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𝑟𝑒𝑔𝑖𝑜𝑛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:5.26&lt;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𝑀𝑏𝑐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&lt;5.29,−0.15&lt;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&lt;0.10,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&gt;0.65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3B0A726-B491-9D69-3ABD-21E7F63F2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blipFill>
                <a:blip r:embed="rId9"/>
                <a:stretch>
                  <a:fillRect l="-37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50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A8439A0-F25E-7114-5119-E3BF15AE9EDC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plots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belle2 previous results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A8439A0-F25E-7114-5119-E3BF15AE9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BA9E9DC2-76D9-C080-936D-024AB93F5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86" y="1594625"/>
            <a:ext cx="11567958" cy="3848527"/>
          </a:xfrm>
          <a:prstGeom prst="rect">
            <a:avLst/>
          </a:prstGeom>
        </p:spPr>
      </p:pic>
      <p:sp>
        <p:nvSpPr>
          <p:cNvPr id="4" name="灯片编号占位符 8">
            <a:extLst>
              <a:ext uri="{FF2B5EF4-FFF2-40B4-BE49-F238E27FC236}">
                <a16:creationId xmlns:a16="http://schemas.microsoft.com/office/drawing/2014/main" id="{33413B64-8993-40B2-A4B2-76BC9A2F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16</a:t>
            </a:fld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3881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ED07F57-7EA5-9AFA-4FB9-0B69083A7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5125"/>
            <a:ext cx="6021818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9D5DA84-23CB-63B6-D711-1B2348A6B1DA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9D5DA84-23CB-63B6-D711-1B2348A6B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C7F714C-B967-E4EE-0314-843C7F9C1D97}"/>
              </a:ext>
            </a:extLst>
          </p:cNvPr>
          <p:cNvSpPr txBox="1"/>
          <p:nvPr/>
        </p:nvSpPr>
        <p:spPr>
          <a:xfrm>
            <a:off x="5734051" y="3135400"/>
            <a:ext cx="342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kumimoji="1"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pionIDNN</a:t>
            </a: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0.6</a:t>
            </a:r>
            <a:endParaRPr kumimoji="1" lang="zh-CN" alt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7A931004-1E7A-B495-DE54-73C38E379F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0270731"/>
                  </p:ext>
                </p:extLst>
              </p:nvPr>
            </p:nvGraphicFramePr>
            <p:xfrm>
              <a:off x="5734051" y="3655125"/>
              <a:ext cx="6457949" cy="2029029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38227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981999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437723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</a:tblGrid>
                  <a:tr h="406173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1142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𝐦𝐲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𝐦𝐞𝐚𝐬𝐮𝐫𝐞𝐦𝐞𝐧𝐭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𝐌𝐂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0.070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29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54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1142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𝐩𝐫𝐞𝐯𝐢𝐨𝐮𝐬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𝐫𝐞𝐬𝐮𝐥𝐭𝐬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𝐝𝐚𝐭𝐚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7A931004-1E7A-B495-DE54-73C38E379F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0270731"/>
                  </p:ext>
                </p:extLst>
              </p:nvPr>
            </p:nvGraphicFramePr>
            <p:xfrm>
              <a:off x="5734051" y="3655125"/>
              <a:ext cx="6457949" cy="2029029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38227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981999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437723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</a:tblGrid>
                  <a:tr h="406173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3205" r="-123718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65104" r="-521" b="-4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114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t="-49231" r="-2167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3205" t="-49231" r="-12371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65104" t="-49231" r="-52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114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t="-151563" r="-21677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3205" t="-151563" r="-123718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65104" t="-151563" r="-521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3A04A0D7-175E-0E4B-F547-1C30404CB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47254"/>
            <a:ext cx="6021818" cy="2880000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859CB8-E93B-DC5D-2137-E56791F6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17</a:t>
            </a:fld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9433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069E07D-436F-81D0-7312-F9D6B2A6A8EC}"/>
                  </a:ext>
                </a:extLst>
              </p:cNvPr>
              <p:cNvSpPr txBox="1"/>
              <p:nvPr/>
            </p:nvSpPr>
            <p:spPr>
              <a:xfrm>
                <a:off x="210786" y="12578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plots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not 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069E07D-436F-81D0-7312-F9D6B2A6A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12578"/>
                <a:ext cx="10776302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366F04FD-D6A5-30F4-94FC-AF60CD8B9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8023"/>
            <a:ext cx="4246780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DC5577F-6DF7-C8C2-E498-67E6E1C2A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90289"/>
            <a:ext cx="4246780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3A1BB9-C1EC-40B6-1A8E-F7F7779DC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623" y="3708023"/>
            <a:ext cx="4246780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E009296-CE96-28F0-B8BE-883141D2A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623" y="790289"/>
            <a:ext cx="4246780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84463A0-C98A-78E7-AB06-31374DD5CC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222" y="3682867"/>
            <a:ext cx="4246780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0C58CB6-92B4-DE3B-AADB-32ABB820D5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5222" y="777711"/>
            <a:ext cx="4246780" cy="288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8CA00E1-34C9-766E-9B27-3E99C8B5BA63}"/>
              </a:ext>
            </a:extLst>
          </p:cNvPr>
          <p:cNvSpPr txBox="1"/>
          <p:nvPr/>
        </p:nvSpPr>
        <p:spPr>
          <a:xfrm>
            <a:off x="7561478" y="0"/>
            <a:ext cx="342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kumimoji="1"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pionIDNN</a:t>
            </a: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0.4</a:t>
            </a:r>
            <a:endParaRPr kumimoji="1" lang="zh-CN" alt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灯片编号占位符 8">
            <a:extLst>
              <a:ext uri="{FF2B5EF4-FFF2-40B4-BE49-F238E27FC236}">
                <a16:creationId xmlns:a16="http://schemas.microsoft.com/office/drawing/2014/main" id="{8DAE8A14-6CEE-9E63-CDB7-BF96A516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18</a:t>
            </a:fld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0DB23F7-DB29-4697-CCAC-64C0936D96D5}"/>
                  </a:ext>
                </a:extLst>
              </p:cNvPr>
              <p:cNvSpPr txBox="1"/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𝑒𝑛h𝑎𝑛𝑐𝑒𝑑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𝑟𝑒𝑔𝑖𝑜𝑛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:5.26&lt;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𝑀𝑏𝑐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&lt;5.29,−0.15&lt;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&lt;0.10,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&gt;0.65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0DB23F7-DB29-4697-CCAC-64C0936D9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blipFill>
                <a:blip r:embed="rId9"/>
                <a:stretch>
                  <a:fillRect l="-37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43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069E07D-436F-81D0-7312-F9D6B2A6A8EC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plots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belle2 previous results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069E07D-436F-81D0-7312-F9D6B2A6A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C19D1598-45E7-9A15-12D5-408F6AE03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86" y="1751398"/>
            <a:ext cx="11763525" cy="3759715"/>
          </a:xfrm>
          <a:prstGeom prst="rect">
            <a:avLst/>
          </a:prstGeom>
        </p:spPr>
      </p:pic>
      <p:sp>
        <p:nvSpPr>
          <p:cNvPr id="4" name="灯片编号占位符 8">
            <a:extLst>
              <a:ext uri="{FF2B5EF4-FFF2-40B4-BE49-F238E27FC236}">
                <a16:creationId xmlns:a16="http://schemas.microsoft.com/office/drawing/2014/main" id="{DECB7D9E-5BEC-2903-D0D0-4C75C16D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19</a:t>
            </a:fld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2835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C94C57A-2D62-D852-6797-156235EDF52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2180085"/>
            <a:ext cx="12191999" cy="10569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BF7A6D5-118C-1844-4423-EAC67E4A5AC9}"/>
                  </a:ext>
                </a:extLst>
              </p:cNvPr>
              <p:cNvSpPr/>
              <p:nvPr/>
            </p:nvSpPr>
            <p:spPr>
              <a:xfrm>
                <a:off x="3782000" y="2354594"/>
                <a:ext cx="462799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𝐀𝐧𝐚𝐥𝐲𝐬𝐢𝐬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𝐨𝐟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sz="4000" b="1" i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MS Mincho" charset="0"/>
                          <a:cs typeface="Cambria Math" panose="02040503050406030204" charset="0"/>
                        </a:rPr>
                        <m:t>𝐁𝟐𝐁𝐈𝐈</m:t>
                      </m:r>
                    </m:oMath>
                  </m:oMathPara>
                </a14:m>
                <a:endParaRPr lang="en-US" altLang="zh-CN" sz="6600" b="1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BF7A6D5-118C-1844-4423-EAC67E4A5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00" y="2354594"/>
                <a:ext cx="4627999" cy="707886"/>
              </a:xfrm>
              <a:prstGeom prst="rect">
                <a:avLst/>
              </a:prstGeom>
              <a:blipFill>
                <a:blip r:embed="rId3"/>
                <a:stretch>
                  <a:fillRect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73F230D3-572E-7FA5-7B19-54E3E80B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F1DA-B0DF-4B0A-B576-87C7B9EC88D0}" type="slidenum">
              <a:rPr lang="zh-CN" altLang="en-US" sz="1400" smtClean="0"/>
              <a:t>2</a:t>
            </a:fld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4ADD244-5021-B838-5068-F759E25C428B}"/>
                  </a:ext>
                </a:extLst>
              </p:cNvPr>
              <p:cNvSpPr txBox="1"/>
              <p:nvPr/>
            </p:nvSpPr>
            <p:spPr>
              <a:xfrm>
                <a:off x="568411" y="4480011"/>
                <a:ext cx="6104238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b="1" dirty="0">
                    <a:latin typeface="Cambria Math" panose="02040503050406030204" pitchFamily="18" charset="0"/>
                  </a:rPr>
                  <a:t>Signal region:</a:t>
                </a:r>
              </a:p>
              <a:p>
                <a:endParaRPr kumimoji="1" lang="en-US" altLang="zh-CN" b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5.26&lt;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𝑀𝑏𝑐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&lt;5.29</m:t>
                    </m:r>
                  </m:oMath>
                </a14:m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−0.30&lt;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&lt;0.20</m:t>
                    </m:r>
                  </m:oMath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mu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trans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(CSMVA&gt;0.60)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4ADD244-5021-B838-5068-F759E25C4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1" y="4480011"/>
                <a:ext cx="6104238" cy="1754326"/>
              </a:xfrm>
              <a:prstGeom prst="rect">
                <a:avLst/>
              </a:prstGeom>
              <a:blipFill>
                <a:blip r:embed="rId4"/>
                <a:stretch>
                  <a:fillRect l="-830" t="-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C4B629D-0214-8E5D-BF24-A068FE26B0C3}"/>
                  </a:ext>
                </a:extLst>
              </p:cNvPr>
              <p:cNvSpPr txBox="1"/>
              <p:nvPr/>
            </p:nvSpPr>
            <p:spPr>
              <a:xfrm>
                <a:off x="6217632" y="4480011"/>
                <a:ext cx="59743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Correlation:</a:t>
                </a:r>
              </a:p>
              <a:p>
                <a:endPara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Roo3DkeysPdf to describe BB background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Roo3DkeysPdf to describe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mis_rec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Roo2DkeysPdf to describe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C4B629D-0214-8E5D-BF24-A068FE26B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632" y="4480011"/>
                <a:ext cx="5974368" cy="1477328"/>
              </a:xfrm>
              <a:prstGeom prst="rect">
                <a:avLst/>
              </a:prstGeom>
              <a:blipFill>
                <a:blip r:embed="rId5"/>
                <a:stretch>
                  <a:fillRect l="-847" t="-1709" b="-59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060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33CAC4-24AA-6BCB-B076-106244ADDE49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simultaneously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33CAC4-24AA-6BCB-B076-106244AD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064DF57-47EC-7C30-AC21-5BD865DF1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125" y="378000"/>
            <a:ext cx="4508811" cy="32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A9EC31C-C23C-0056-71B3-D81C469AD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606" y="378000"/>
            <a:ext cx="4508811" cy="324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7480AB-62FF-E591-8ACF-297A73B14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125" y="3618000"/>
            <a:ext cx="4508811" cy="32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2333F2-7687-4AA7-A92F-FF05498333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8606" y="3618000"/>
            <a:ext cx="4508811" cy="3240000"/>
          </a:xfrm>
          <a:prstGeom prst="rect">
            <a:avLst/>
          </a:prstGeom>
        </p:spPr>
      </p:pic>
      <p:sp>
        <p:nvSpPr>
          <p:cNvPr id="12" name="灯片编号占位符 8">
            <a:extLst>
              <a:ext uri="{FF2B5EF4-FFF2-40B4-BE49-F238E27FC236}">
                <a16:creationId xmlns:a16="http://schemas.microsoft.com/office/drawing/2014/main" id="{EC01B8E8-C1FA-CAC2-EF98-67483705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20</a:t>
            </a:fld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43969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87C0E88-C702-21DE-B007-CE471FE27CD8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plots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not 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87C0E88-C702-21DE-B007-CE471FE27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DC9EC74-0328-BFF6-379B-7EFC73C156F5}"/>
                  </a:ext>
                </a:extLst>
              </p:cNvPr>
              <p:cNvSpPr txBox="1"/>
              <p:nvPr/>
            </p:nvSpPr>
            <p:spPr>
              <a:xfrm>
                <a:off x="210786" y="1065404"/>
                <a:ext cx="7293682" cy="1052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sz="20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,Set</a:t>
                </a:r>
                <a:r>
                  <a:rPr kumimoji="1" lang="zh-CN" altLang="en-US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KaonIDNN</a:t>
                </a:r>
                <a:r>
                  <a:rPr kumimoji="1" lang="en-US" altLang="zh-CN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0.5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sz="20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,Set</a:t>
                </a:r>
                <a:r>
                  <a:rPr kumimoji="1" lang="zh-CN" altLang="en-US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 err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pionIDNN</a:t>
                </a:r>
                <a:r>
                  <a:rPr kumimoji="1" lang="en-US" altLang="zh-CN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0.6</a:t>
                </a:r>
                <a:endParaRPr kumimoji="1" lang="zh-CN" altLang="en-US" sz="20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zh-CN" altLang="en-US" sz="20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DC9EC74-0328-BFF6-379B-7EFC73C15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1065404"/>
                <a:ext cx="7293682" cy="1052981"/>
              </a:xfrm>
              <a:prstGeom prst="rect">
                <a:avLst/>
              </a:prstGeom>
              <a:blipFill>
                <a:blip r:embed="rId3"/>
                <a:stretch>
                  <a:fillRect l="-696" t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1F0E65AD-8DE2-E50D-B1F0-36719FB3AB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996006"/>
                  </p:ext>
                </p:extLst>
              </p:nvPr>
            </p:nvGraphicFramePr>
            <p:xfrm>
              <a:off x="0" y="4640072"/>
              <a:ext cx="12077205" cy="199384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02631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324750">
                      <a:extLst>
                        <a:ext uri="{9D8B030D-6E8A-4147-A177-3AD203B41FA5}">
                          <a16:colId xmlns:a16="http://schemas.microsoft.com/office/drawing/2014/main" val="489535189"/>
                        </a:ext>
                      </a:extLst>
                    </a:gridCol>
                    <a:gridCol w="1962015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325759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  <a:gridCol w="2017986">
                      <a:extLst>
                        <a:ext uri="{9D8B030D-6E8A-4147-A177-3AD203B41FA5}">
                          <a16:colId xmlns:a16="http://schemas.microsoft.com/office/drawing/2014/main" val="2163030549"/>
                        </a:ext>
                      </a:extLst>
                    </a:gridCol>
                    <a:gridCol w="2444064">
                      <a:extLst>
                        <a:ext uri="{9D8B030D-6E8A-4147-A177-3AD203B41FA5}">
                          <a16:colId xmlns:a16="http://schemas.microsoft.com/office/drawing/2014/main" val="3208547791"/>
                        </a:ext>
                      </a:extLst>
                    </a:gridCol>
                  </a:tblGrid>
                  <a:tr h="391308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𝒍𝒖𝒎𝒊𝒏𝒐𝒔𝒊𝒕𝒚</m:t>
                                </m:r>
                              </m:oMath>
                            </m:oMathPara>
                          </a14:m>
                          <a:endParaRPr lang="zh-CN" altLang="en-US" sz="18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𝐦𝐲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𝐦𝐞𝐚𝐬𝐮𝐫𝐞𝐦𝐞𝐧𝐭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𝐌𝐂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68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𝐩𝐫𝐞𝐯𝐢𝐨𝐮𝐬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𝐫𝐞𝐬𝐮𝐥𝐭𝐬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i="0" smtClean="0">
                                    <a:latin typeface="Cambria Math" panose="02040503050406030204" pitchFamily="18" charset="0"/>
                                  </a:rPr>
                                  <m:t>𝐌𝐂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(12.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85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1F0E65AD-8DE2-E50D-B1F0-36719FB3AB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996006"/>
                  </p:ext>
                </p:extLst>
              </p:nvPr>
            </p:nvGraphicFramePr>
            <p:xfrm>
              <a:off x="0" y="4640072"/>
              <a:ext cx="12077205" cy="199384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02631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324750">
                      <a:extLst>
                        <a:ext uri="{9D8B030D-6E8A-4147-A177-3AD203B41FA5}">
                          <a16:colId xmlns:a16="http://schemas.microsoft.com/office/drawing/2014/main" val="489535189"/>
                        </a:ext>
                      </a:extLst>
                    </a:gridCol>
                    <a:gridCol w="1962015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325759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  <a:gridCol w="2017986">
                      <a:extLst>
                        <a:ext uri="{9D8B030D-6E8A-4147-A177-3AD203B41FA5}">
                          <a16:colId xmlns:a16="http://schemas.microsoft.com/office/drawing/2014/main" val="2163030549"/>
                        </a:ext>
                      </a:extLst>
                    </a:gridCol>
                    <a:gridCol w="2444064">
                      <a:extLst>
                        <a:ext uri="{9D8B030D-6E8A-4147-A177-3AD203B41FA5}">
                          <a16:colId xmlns:a16="http://schemas.microsoft.com/office/drawing/2014/main" val="3208547791"/>
                        </a:ext>
                      </a:extLst>
                    </a:gridCol>
                  </a:tblGrid>
                  <a:tr h="391308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51923" t="-3226" r="-663462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69032" t="-3226" r="-345161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27869" t="-3226" r="-192350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77358" t="-3226" r="-121384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95313" t="-3226" r="-521" b="-4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t="-50000" r="-50253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51923" t="-50000" r="-6634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69032" t="-50000" r="-34516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27869" t="-50000" r="-1923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77358" t="-50000" r="-12138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95313" t="-50000" r="-52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t="-152381" r="-502532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51923" t="-152381" r="-663462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69032" t="-152381" r="-345161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27869" t="-152381" r="-192350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77358" t="-152381" r="-121384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95313" t="-152381" r="-521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D8F4ED-EA57-17C2-5EBA-664FFB56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21</a:t>
            </a:fld>
            <a:endParaRPr lang="zh-CN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1A405678-8F95-F007-7D93-70E269CBC9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5167728"/>
                  </p:ext>
                </p:extLst>
              </p:nvPr>
            </p:nvGraphicFramePr>
            <p:xfrm>
              <a:off x="57397" y="2118385"/>
              <a:ext cx="12077205" cy="199384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02631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324750">
                      <a:extLst>
                        <a:ext uri="{9D8B030D-6E8A-4147-A177-3AD203B41FA5}">
                          <a16:colId xmlns:a16="http://schemas.microsoft.com/office/drawing/2014/main" val="489535189"/>
                        </a:ext>
                      </a:extLst>
                    </a:gridCol>
                    <a:gridCol w="1962015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325759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  <a:gridCol w="2017986">
                      <a:extLst>
                        <a:ext uri="{9D8B030D-6E8A-4147-A177-3AD203B41FA5}">
                          <a16:colId xmlns:a16="http://schemas.microsoft.com/office/drawing/2014/main" val="2163030549"/>
                        </a:ext>
                      </a:extLst>
                    </a:gridCol>
                    <a:gridCol w="2444064">
                      <a:extLst>
                        <a:ext uri="{9D8B030D-6E8A-4147-A177-3AD203B41FA5}">
                          <a16:colId xmlns:a16="http://schemas.microsoft.com/office/drawing/2014/main" val="3208547791"/>
                        </a:ext>
                      </a:extLst>
                    </a:gridCol>
                  </a:tblGrid>
                  <a:tr h="391308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𝒍𝒖𝒎𝒊𝒏𝒐𝒔𝒊𝒕𝒚</m:t>
                                </m:r>
                              </m:oMath>
                            </m:oMathPara>
                          </a14:m>
                          <a:endParaRPr lang="zh-CN" altLang="en-US" sz="18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𝐦𝐲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𝐦𝐞𝐚𝐬𝐮𝐫𝐞𝐦𝐞𝐧𝐭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𝐌𝐂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51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76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𝐩𝐫𝐞𝐯𝐢𝐨𝐮𝐬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𝐫𝐞𝐬𝐮𝐥𝐭𝐬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i="0" smtClean="0">
                                    <a:latin typeface="Cambria Math" panose="02040503050406030204" pitchFamily="18" charset="0"/>
                                  </a:rPr>
                                  <m:t>𝐌𝐂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(12.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85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1A405678-8F95-F007-7D93-70E269CBC9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5167728"/>
                  </p:ext>
                </p:extLst>
              </p:nvPr>
            </p:nvGraphicFramePr>
            <p:xfrm>
              <a:off x="57397" y="2118385"/>
              <a:ext cx="12077205" cy="1993842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02631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324750">
                      <a:extLst>
                        <a:ext uri="{9D8B030D-6E8A-4147-A177-3AD203B41FA5}">
                          <a16:colId xmlns:a16="http://schemas.microsoft.com/office/drawing/2014/main" val="489535189"/>
                        </a:ext>
                      </a:extLst>
                    </a:gridCol>
                    <a:gridCol w="1962015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325759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  <a:gridCol w="2017986">
                      <a:extLst>
                        <a:ext uri="{9D8B030D-6E8A-4147-A177-3AD203B41FA5}">
                          <a16:colId xmlns:a16="http://schemas.microsoft.com/office/drawing/2014/main" val="2163030549"/>
                        </a:ext>
                      </a:extLst>
                    </a:gridCol>
                    <a:gridCol w="2444064">
                      <a:extLst>
                        <a:ext uri="{9D8B030D-6E8A-4147-A177-3AD203B41FA5}">
                          <a16:colId xmlns:a16="http://schemas.microsoft.com/office/drawing/2014/main" val="3208547791"/>
                        </a:ext>
                      </a:extLst>
                    </a:gridCol>
                  </a:tblGrid>
                  <a:tr h="391308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51923" r="-664423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9032" r="-345806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27869" r="-192896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77358" r="-122013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93264" r="-518" b="-4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48438" r="-50316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51923" t="-48438" r="-66442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9032" t="-48438" r="-34580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27869" t="-48438" r="-19289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77358" t="-48438" r="-12201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93264" t="-48438" r="-51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012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150794" r="-503165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51923" t="-150794" r="-664423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9032" t="-150794" r="-345806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27869" t="-150794" r="-192896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77358" t="-150794" r="-122013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93264" t="-150794" r="-518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55377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87C0E88-C702-21DE-B007-CE471FE27CD8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plots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not 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87C0E88-C702-21DE-B007-CE471FE27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C369987E-C914-F475-946D-2C7420E70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4" y="3771557"/>
            <a:ext cx="4246780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E177EFC-B552-4BF2-3EA8-6919E585F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2178"/>
            <a:ext cx="4246780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25B56A-6F8B-4A10-BAFE-94E8819F7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86" y="622178"/>
            <a:ext cx="4246780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FC7A8C-2370-94A8-8E8A-441151658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610" y="3771557"/>
            <a:ext cx="4246780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08E4922-2C01-3CD0-ED00-1EA482859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220" y="3771557"/>
            <a:ext cx="4246780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0C60C6-FD69-0CB1-1DE4-7F9E1A575D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5220" y="471964"/>
            <a:ext cx="4246780" cy="2880000"/>
          </a:xfrm>
          <a:prstGeom prst="rect">
            <a:avLst/>
          </a:prstGeom>
        </p:spPr>
      </p:pic>
      <p:sp>
        <p:nvSpPr>
          <p:cNvPr id="10" name="灯片编号占位符 8">
            <a:extLst>
              <a:ext uri="{FF2B5EF4-FFF2-40B4-BE49-F238E27FC236}">
                <a16:creationId xmlns:a16="http://schemas.microsoft.com/office/drawing/2014/main" id="{D19021BF-03C9-780E-B390-44CE1A5A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22</a:t>
            </a:fld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A13E26F-0E25-97B9-C2B3-2D4DDEEB289E}"/>
                  </a:ext>
                </a:extLst>
              </p:cNvPr>
              <p:cNvSpPr txBox="1"/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𝑒𝑛h𝑎𝑛𝑐𝑒𝑑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𝑟𝑒𝑔𝑖𝑜𝑛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:5.26&lt;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𝑀𝑏𝑐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&lt;5.29,−0.15&lt;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&lt;0.10,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&gt;0.65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A13E26F-0E25-97B9-C2B3-2D4DDEEB2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blipFill>
                <a:blip r:embed="rId9"/>
                <a:stretch>
                  <a:fillRect l="-37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218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87C0E88-C702-21DE-B007-CE471FE27CD8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plots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not 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87C0E88-C702-21DE-B007-CE471FE27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74E9401C-9F31-4255-563E-21F287EBE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5632"/>
            <a:ext cx="4246779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B2D92C9-4475-77D5-AA4D-F03EBD8A2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432"/>
            <a:ext cx="4246780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C63B98D-0B1F-93EE-773E-9D9EC6DA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464" y="3635632"/>
            <a:ext cx="4246780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63C87B1-AA6E-BEB2-5F6D-2FE9AA87E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3144" y="638432"/>
            <a:ext cx="4246780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6605AF-E7F3-8A98-203B-61F9514432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3929" y="545735"/>
            <a:ext cx="4246780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1EC8CE2-62FF-81C3-8EBE-5FA185CAB2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5223" y="3594167"/>
            <a:ext cx="4246780" cy="2880000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2848864-8FDF-66ED-4866-E3D70FF9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23</a:t>
            </a:fld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3E29E33-D802-6CFD-4F42-DEE4108D0D8E}"/>
                  </a:ext>
                </a:extLst>
              </p:cNvPr>
              <p:cNvSpPr txBox="1"/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𝑒𝑛h𝑎𝑛𝑐𝑒𝑑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𝑟𝑒𝑔𝑖𝑜𝑛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:5.26&lt;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𝑀𝑏𝑐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&lt;5.29,−0.15&lt;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&lt;0.10,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&gt;0.65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3E29E33-D802-6CFD-4F42-DEE4108D0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blipFill>
                <a:blip r:embed="rId9"/>
                <a:stretch>
                  <a:fillRect l="-37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920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4D7173E-121F-82C3-912E-55E107E2136F}"/>
              </a:ext>
            </a:extLst>
          </p:cNvPr>
          <p:cNvSpPr txBox="1"/>
          <p:nvPr/>
        </p:nvSpPr>
        <p:spPr>
          <a:xfrm>
            <a:off x="2187145" y="840259"/>
            <a:ext cx="5572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Back up</a:t>
            </a:r>
          </a:p>
          <a:p>
            <a:r>
              <a:rPr kumimoji="1" lang="en-US" altLang="zh-CN" dirty="0"/>
              <a:t>1.deltaE distribution</a:t>
            </a:r>
          </a:p>
          <a:p>
            <a:r>
              <a:rPr kumimoji="1" lang="en-US" altLang="zh-CN" dirty="0"/>
              <a:t>2.belle2 </a:t>
            </a:r>
            <a:r>
              <a:rPr kumimoji="1" lang="en-US" altLang="zh-CN" dirty="0" err="1"/>
              <a:t>pid</a:t>
            </a:r>
            <a:r>
              <a:rPr kumimoji="1" lang="en-US" altLang="zh-CN" dirty="0"/>
              <a:t> should be </a:t>
            </a:r>
            <a:r>
              <a:rPr kumimoji="1" lang="en-US" altLang="zh-CN" dirty="0" err="1"/>
              <a:t>binaryPID</a:t>
            </a:r>
            <a:r>
              <a:rPr kumimoji="1" lang="en-US" altLang="zh-CN" dirty="0"/>
              <a:t>?</a:t>
            </a:r>
          </a:p>
          <a:p>
            <a:r>
              <a:rPr kumimoji="1" lang="en-US" altLang="zh-CN" dirty="0"/>
              <a:t>3.Reduce the signal region?</a:t>
            </a:r>
          </a:p>
          <a:p>
            <a:r>
              <a:rPr kumimoji="1" lang="en-US" altLang="zh-CN" dirty="0"/>
              <a:t>4.Data taking, our analysis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072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62A5D18-713B-4CAE-B541-0FA365DC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4408"/>
            <a:ext cx="6021818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01EDA4F6-4B11-A520-FABE-84DA245D74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5458767"/>
                  </p:ext>
                </p:extLst>
              </p:nvPr>
            </p:nvGraphicFramePr>
            <p:xfrm>
              <a:off x="5734051" y="3655125"/>
              <a:ext cx="6457949" cy="2029029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38227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981999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437723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</a:tblGrid>
                  <a:tr h="406173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1142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𝐦𝐲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𝐦𝐞𝐚𝐬𝐮𝐫𝐞𝐦𝐞𝐧𝐭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𝐌𝐂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1142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𝐩𝐫𝐞𝐯𝐢𝐨𝐮𝐬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𝐫𝐞𝐬𝐮𝐥𝐭𝐬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𝐝𝐚𝐭𝐚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0.043±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(12.62±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0.31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01EDA4F6-4B11-A520-FABE-84DA245D74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5458767"/>
                  </p:ext>
                </p:extLst>
              </p:nvPr>
            </p:nvGraphicFramePr>
            <p:xfrm>
              <a:off x="5734051" y="3655125"/>
              <a:ext cx="6457949" cy="2029029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38227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981999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437723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</a:tblGrid>
                  <a:tr h="406173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3205" r="-123718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65104" r="-521" b="-4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114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t="-49231" r="-2167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3205" t="-49231" r="-12371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65104" t="-49231" r="-52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114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t="-151563" r="-21677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3205" t="-151563" r="-123718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65104" t="-151563" r="-521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9D5DA84-23CB-63B6-D711-1B2348A6B1DA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9D5DA84-23CB-63B6-D711-1B2348A6B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C7F714C-B967-E4EE-0314-843C7F9C1D97}"/>
              </a:ext>
            </a:extLst>
          </p:cNvPr>
          <p:cNvSpPr txBox="1"/>
          <p:nvPr/>
        </p:nvSpPr>
        <p:spPr>
          <a:xfrm>
            <a:off x="7375282" y="3025057"/>
            <a:ext cx="342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kumimoji="1"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binaryKID</a:t>
            </a: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0.4</a:t>
            </a:r>
            <a:endParaRPr kumimoji="1" lang="zh-CN" alt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97DF2C-677D-CCEA-B6D6-A4C623CFE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15318"/>
            <a:ext cx="6021818" cy="2880000"/>
          </a:xfrm>
          <a:prstGeom prst="rect">
            <a:avLst/>
          </a:prstGeom>
        </p:spPr>
      </p:pic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D0B90A98-9DCF-9F55-DE43-49E1AD8C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3</a:t>
            </a:fld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7463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73CBC1-A151-C4C6-5A24-561755A55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16" y="3567321"/>
            <a:ext cx="424678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A8439A0-F25E-7114-5119-E3BF15AE9EDC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plots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not 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A8439A0-F25E-7114-5119-E3BF15AE9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AC371A74-6F44-5012-E770-77A3722C2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58" y="645975"/>
            <a:ext cx="4246780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9E6831-C3CD-A09C-64B7-0B32CDD9E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452" y="3567321"/>
            <a:ext cx="4246780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4F64995-9B74-9AD6-2073-E5A11D5E4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610" y="645975"/>
            <a:ext cx="4246780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971B9F-FBEF-E0BF-B562-38B57B760A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220" y="3567321"/>
            <a:ext cx="4246780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86CD7F-1379-EC28-5F83-B2E4DED19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5220" y="645975"/>
            <a:ext cx="4246780" cy="288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97F5FD2-88C4-81AA-C389-F2D78ECEC3BA}"/>
              </a:ext>
            </a:extLst>
          </p:cNvPr>
          <p:cNvSpPr txBox="1"/>
          <p:nvPr/>
        </p:nvSpPr>
        <p:spPr>
          <a:xfrm>
            <a:off x="7668358" y="0"/>
            <a:ext cx="342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kumimoji="1"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binaryKID</a:t>
            </a: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0.4</a:t>
            </a:r>
            <a:endParaRPr kumimoji="1" lang="zh-CN" alt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灯片编号占位符 8">
            <a:extLst>
              <a:ext uri="{FF2B5EF4-FFF2-40B4-BE49-F238E27FC236}">
                <a16:creationId xmlns:a16="http://schemas.microsoft.com/office/drawing/2014/main" id="{A66594DB-D59F-D215-AE23-D52276D1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4</a:t>
            </a:fld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2775099-E2C6-488D-0AEA-9E01D44C8E5E}"/>
                  </a:ext>
                </a:extLst>
              </p:cNvPr>
              <p:cNvSpPr txBox="1"/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𝑒𝑛h𝑎𝑛𝑐𝑒𝑑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𝑟𝑒𝑔𝑖𝑜𝑛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:5.26&lt;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𝑀𝑏𝑐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&lt;5.29,−0.15&lt;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&lt;0.10,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&gt;0.65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2775099-E2C6-488D-0AEA-9E01D44C8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blipFill>
                <a:blip r:embed="rId9"/>
                <a:stretch>
                  <a:fillRect l="-37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1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22BFDE3-4580-F94B-2DE0-CD3728A40E5A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plots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belle previous results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22BFDE3-4580-F94B-2DE0-CD3728A40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F7E7CC07-CA10-7EC8-3891-9839BDA57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674" y="1106905"/>
            <a:ext cx="8621401" cy="3369135"/>
          </a:xfrm>
          <a:prstGeom prst="rect">
            <a:avLst/>
          </a:prstGeom>
        </p:spPr>
      </p:pic>
      <p:sp>
        <p:nvSpPr>
          <p:cNvPr id="4" name="灯片编号占位符 8">
            <a:extLst>
              <a:ext uri="{FF2B5EF4-FFF2-40B4-BE49-F238E27FC236}">
                <a16:creationId xmlns:a16="http://schemas.microsoft.com/office/drawing/2014/main" id="{AB4ABA39-7379-AA58-FBD9-08B98F6F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5</a:t>
            </a:fld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5484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D1D2918-81FA-7A26-7BF8-FAF586B67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1020"/>
            <a:ext cx="6021818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925C2FF-6E8C-99B3-7755-3E18E2F4B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510"/>
            <a:ext cx="6021818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33CAC4-24AA-6BCB-B076-106244ADDE49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33CAC4-24AA-6BCB-B076-106244AD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AED505AE-1C34-8D39-A34D-031531CA5A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4545101"/>
                  </p:ext>
                </p:extLst>
              </p:nvPr>
            </p:nvGraphicFramePr>
            <p:xfrm>
              <a:off x="5734051" y="3655125"/>
              <a:ext cx="6457949" cy="2029029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38227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981999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437723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</a:tblGrid>
                  <a:tr h="406173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8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8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1142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𝐦𝐲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𝐦𝐞𝐚𝐬𝐮𝐫𝐞𝐦𝐞𝐧𝐭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𝐌𝐂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62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37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1142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𝐩𝐫𝐞𝐯𝐢𝐨𝐮𝐬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𝐫𝐞𝐬𝐮𝐥𝐭𝐬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𝐝𝐚𝐭𝐚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𝐬𝐚𝐦𝐩𝐥𝐞𝐬</m:t>
                                </m:r>
                                <m:r>
                                  <a:rPr lang="en-US" altLang="zh-CN" sz="18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43</m:t>
                                </m:r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86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AED505AE-1C34-8D39-A34D-031531CA5A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4545101"/>
                  </p:ext>
                </p:extLst>
              </p:nvPr>
            </p:nvGraphicFramePr>
            <p:xfrm>
              <a:off x="5734051" y="3655125"/>
              <a:ext cx="6457949" cy="2029029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038227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981999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437723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</a:tblGrid>
                  <a:tr h="406173">
                    <a:tc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3205" r="-123718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5104" r="-521" b="-4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8114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49231" r="-2167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3205" t="-49231" r="-12371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5104" t="-49231" r="-52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8114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151563" r="-21677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3205" t="-151563" r="-123718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5104" t="-151563" r="-521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51296522-5E07-3B2A-71A2-2D2A3C9E4D64}"/>
              </a:ext>
            </a:extLst>
          </p:cNvPr>
          <p:cNvSpPr txBox="1"/>
          <p:nvPr/>
        </p:nvSpPr>
        <p:spPr>
          <a:xfrm>
            <a:off x="7250220" y="3135400"/>
            <a:ext cx="342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kumimoji="1"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binaryKID</a:t>
            </a: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0.3</a:t>
            </a:r>
            <a:endParaRPr kumimoji="1" lang="zh-CN" alt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0809E2AF-1A3F-B263-2521-3734003A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6</a:t>
            </a:fld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5817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069E07D-436F-81D0-7312-F9D6B2A6A8EC}"/>
                  </a:ext>
                </a:extLst>
              </p:cNvPr>
              <p:cNvSpPr txBox="1"/>
              <p:nvPr/>
            </p:nvSpPr>
            <p:spPr>
              <a:xfrm>
                <a:off x="210786" y="-1085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plots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not 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069E07D-436F-81D0-7312-F9D6B2A6A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-10850"/>
                <a:ext cx="10776302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F6B6641D-CD27-9150-972A-C98ED53AD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4862"/>
            <a:ext cx="4246780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E7E6D9-44CB-FA21-6F07-EE34E7FBF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9596"/>
            <a:ext cx="4246780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86188B-E39B-C05F-BEA5-7AC5F11EE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610" y="3704862"/>
            <a:ext cx="4246780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4C7B68-99BF-13AC-A85A-21EF17645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610" y="746977"/>
            <a:ext cx="4246780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C03BEAF-CC6B-C60C-469E-9FFF73444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220" y="3692644"/>
            <a:ext cx="4246780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16BAE43-9F6D-55D3-7CFD-49E0A0552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5220" y="746977"/>
            <a:ext cx="4246780" cy="288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0B6F5A0-F75E-C93A-DCA9-DBED3C5A5AE8}"/>
              </a:ext>
            </a:extLst>
          </p:cNvPr>
          <p:cNvSpPr txBox="1"/>
          <p:nvPr/>
        </p:nvSpPr>
        <p:spPr>
          <a:xfrm>
            <a:off x="7561478" y="59040"/>
            <a:ext cx="342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kumimoji="1"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binaryKID</a:t>
            </a:r>
            <a:r>
              <a:rPr kumimoji="1"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0.3</a:t>
            </a:r>
            <a:endParaRPr kumimoji="1" lang="zh-CN" alt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AFD59827-AC91-55EC-8522-658919CD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7</a:t>
            </a:fld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AA0B5F3-B358-6A02-8BCF-3E192B93AC96}"/>
                  </a:ext>
                </a:extLst>
              </p:cNvPr>
              <p:cNvSpPr txBox="1"/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𝑒𝑛h𝑎𝑛𝑐𝑒𝑑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𝑟𝑒𝑔𝑖𝑜𝑛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:5.26&lt;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𝑀𝑏𝑐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&lt;5.29,−0.15&lt;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&lt;0.10,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&gt;0.65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AA0B5F3-B358-6A02-8BCF-3E192B93A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67" y="6488668"/>
                <a:ext cx="10203198" cy="369332"/>
              </a:xfrm>
              <a:prstGeom prst="rect">
                <a:avLst/>
              </a:prstGeom>
              <a:blipFill>
                <a:blip r:embed="rId9"/>
                <a:stretch>
                  <a:fillRect l="-37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6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22BFDE3-4580-F94B-2DE0-CD3728A40E5A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plots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belle previous results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22BFDE3-4580-F94B-2DE0-CD3728A40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F06C16B-53A4-A206-BD82-6D4A0E853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78" y="1407289"/>
            <a:ext cx="8782729" cy="3155085"/>
          </a:xfrm>
          <a:prstGeom prst="rect">
            <a:avLst/>
          </a:prstGeom>
        </p:spPr>
      </p:pic>
      <p:sp>
        <p:nvSpPr>
          <p:cNvPr id="5" name="灯片编号占位符 8">
            <a:extLst>
              <a:ext uri="{FF2B5EF4-FFF2-40B4-BE49-F238E27FC236}">
                <a16:creationId xmlns:a16="http://schemas.microsoft.com/office/drawing/2014/main" id="{7F73D55D-9E9C-7468-7224-0A894728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8</a:t>
            </a:fld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92821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33CAC4-24AA-6BCB-B076-106244ADDE49}"/>
                  </a:ext>
                </a:extLst>
              </p:cNvPr>
              <p:cNvSpPr txBox="1"/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Fitting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1" i="1" u="sng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u="sng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simultaneously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（</a:t>
                </a:r>
                <a:r>
                  <a:rPr lang="en-US" altLang="zh-CN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considering corr.</a:t>
                </a:r>
                <a:r>
                  <a:rPr lang="zh-CN" altLang="en-US" sz="2400" b="1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）</a:t>
                </a:r>
                <a:r>
                  <a:rPr lang="en-US" altLang="zh-CN" sz="2400" b="1" u="sng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</a:t>
                </a:r>
                <a:endParaRPr lang="zh-CN" altLang="en-US" sz="2400" u="sng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33CAC4-24AA-6BCB-B076-106244AD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" y="0"/>
                <a:ext cx="10776302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5FE73C74-19EA-765A-DFFA-F056BB083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51" y="470000"/>
            <a:ext cx="4508811" cy="32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61FDFB5-547F-B3E0-BF4E-E3F890C32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717" y="378000"/>
            <a:ext cx="4508811" cy="324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F162101-684A-057E-E5E5-C0FB45564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158" y="3618000"/>
            <a:ext cx="4508811" cy="324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EA3489-4D25-E537-565A-4B03893D2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032" y="3618000"/>
            <a:ext cx="4508811" cy="3240000"/>
          </a:xfrm>
          <a:prstGeom prst="rect">
            <a:avLst/>
          </a:prstGeom>
        </p:spPr>
      </p:pic>
      <p:sp>
        <p:nvSpPr>
          <p:cNvPr id="17" name="灯片编号占位符 8">
            <a:extLst>
              <a:ext uri="{FF2B5EF4-FFF2-40B4-BE49-F238E27FC236}">
                <a16:creationId xmlns:a16="http://schemas.microsoft.com/office/drawing/2014/main" id="{E208FE8D-A932-95D7-8F1D-3AF98583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6FF1DA-B0DF-4B0A-B576-87C7B9EC88D0}" type="slidenum">
              <a:rPr lang="zh-CN" altLang="en-US" sz="1400" smtClean="0"/>
              <a:t>9</a:t>
            </a:fld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545703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1198</Words>
  <Application>Microsoft Macintosh PowerPoint</Application>
  <PresentationFormat>宽屏</PresentationFormat>
  <Paragraphs>214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小庄</dc:creator>
  <cp:lastModifiedBy>小庄</cp:lastModifiedBy>
  <cp:revision>11</cp:revision>
  <dcterms:created xsi:type="dcterms:W3CDTF">2024-12-16T14:40:10Z</dcterms:created>
  <dcterms:modified xsi:type="dcterms:W3CDTF">2024-12-20T06:04:34Z</dcterms:modified>
</cp:coreProperties>
</file>