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8" r:id="rId2"/>
    <p:sldId id="259" r:id="rId3"/>
    <p:sldId id="261" r:id="rId4"/>
    <p:sldId id="262" r:id="rId5"/>
    <p:sldId id="264" r:id="rId6"/>
    <p:sldId id="267" r:id="rId7"/>
    <p:sldId id="265" r:id="rId8"/>
    <p:sldId id="268" r:id="rId9"/>
    <p:sldId id="269" r:id="rId10"/>
    <p:sldId id="270" r:id="rId11"/>
    <p:sldId id="272" r:id="rId12"/>
    <p:sldId id="271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89" y="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1BE79-2970-4458-AB8A-6BBF7CA62F89}" type="datetimeFigureOut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5D757-8141-4693-ACD1-ED0AA02123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1234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36327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3EDFBB-6D30-BC16-5ACF-82E639CDE2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B1AD4E89-01A8-7C71-E845-E50C08CA0C8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898ADDD3-772C-0823-6FED-169D26DA38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500F7FD-B14C-B44E-7615-C7ADE4ABA0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59542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4689AC-7E41-C5EB-BC5A-5629F6B7A7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6C3A00EC-CF01-533B-4B26-F13FDFD81C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D766D948-64FF-1762-D16F-484ED422BA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5863224-6555-F4E7-560A-FBCE52FF18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48762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E04CBC-1E4A-A8D3-81C0-4AE9142A2B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1D972E17-817B-214B-4FF1-43044EC4B98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8A245E24-D40B-DF61-4DF6-B963B656BA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888A072-BBE7-6F61-5154-3B1BA36560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36207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DE99AB-9979-9A91-0320-E22846907E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B2D4FFBC-44B1-06F5-5699-16714DAEA1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17235936-3D94-5415-D243-57959DE996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4AA4749-0932-2AB4-00DF-96A9220E91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49856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871FA4-E349-D92A-42A4-ED10B86015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8F3A9A4B-D133-EB23-1510-06F1FA51FE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10C5CF2-B57F-61F6-F7FA-E1E2F1BA93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FCFF501-BD19-C068-AB1D-D4D7CEE65C8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55057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413229-C923-697C-8481-063F965255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4B66FE27-4E0F-1DF7-A2B7-F99DFB0AFFE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5D544D13-17FB-EFFD-2D79-892ED254DC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D7307C7-AA70-8137-C79F-C08138AFB2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84335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E704E4-A68F-B211-14FD-4A04406C6B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B9487FD3-7F68-8A9C-2FFA-038B385E2E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13EB1F27-F33C-6A58-3BB6-BB15A05303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61E42A0-3211-BA79-0A25-68A441198F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28364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D215C4-4A2C-F4B9-D55F-0F049CC84A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063F6850-4879-1146-AD70-33F3579C0A4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7E1CD64-D1E9-553A-ED43-4A83E20A8D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7A8BD13-0939-BE8D-6E1F-4D2037F78B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01853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8B2B62-C2D8-9A92-661B-283855433E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59197043-3B92-84BF-B2FA-04E5EFF33D6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F2835F4E-2718-D545-909F-8C9755BDAB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99B47D7-453B-0A1F-39FD-60410015142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70938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58A135-132E-4BDA-9017-9E39492145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2CE56ED6-AFEF-9197-D61A-A93F4899DB2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0DE1AAF2-AEF0-97BB-ED49-5234BA8683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CBA0912-BF21-37C7-2495-F8444D42D7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8787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D61855-A748-985B-83D0-EAAFBD19AB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CC2FE5CC-2190-FC6B-3401-8E304C3662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2D1DE53-7EBE-A019-C8AF-28EDAD4117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C905F50-EC05-45CB-4DD9-49449C3A78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02096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BC9B20-7938-6CA4-6EE9-2962694346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5A827DD-9B08-B11F-25E4-61B2FC0E07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8F79F51-CCAB-1FB8-4B60-F09A24BE86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B611622-A0DD-3FFF-49D2-1FF9A81DE9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3189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045CF8-66E6-6D5F-BF0D-FBD939B792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DC4B0A73-313B-D1E2-FDB9-C780A2650E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AF7DD0AB-DC74-B421-36D3-C77BB06A39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E739BE3-DB3B-E425-3041-EA8EB71458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8476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A237AE-798E-BE4E-20DA-B2A5BE1BDE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F0FFA275-F487-1D25-A0BF-8C1B47424B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3582E23D-590B-FCC8-31D4-A52B6C452C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6D33769-B0A0-31C9-2D1C-D47C5A20FA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6767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67E1DD-2713-BB2B-6937-10C1DBFF8D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C022714-83E0-8873-5A5C-65E9657530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7A65764A-77A8-52B4-98A8-D257470DE3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92E2134-A11F-6E91-53CE-D2E963CF1F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6275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4B438F-E5B3-99A4-41D0-AACECCCE8A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3D00A4DE-3D38-FE70-9722-79187FC280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97C51922-BA4B-49FC-501C-645D78568C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AB48AC7-165C-AFA3-BA15-599EB67613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2501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58BF7F-8856-FDE2-405C-F5AEE96B0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35E051C5-9683-E3E4-9815-83DCA64200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4CEB242-E39C-FA56-4DD6-A45793948F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4D2D122-32D1-C671-DFFA-27AE1912E3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32338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83F236-3473-F5B6-92B3-C0CFC58CB4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423C4968-B550-39C2-9B78-AF124207A7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0AF5633-99B0-ED0C-CC31-5E7D3D98C2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DACC425-F539-CBBB-583A-4F95F9CBFCB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4451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21AE78-4DE9-65CD-05B7-C52271651D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1D15728E-AC13-A3FD-2761-53AF893B9DB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B6D0411-F702-B826-33E2-539FE471D2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8ED47A9-C049-AA0A-D690-C59C70666B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5711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220595-1935-A763-D995-42D298EDB7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02BAE26-2416-8B83-8FCD-B0896C0F3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B25FEA7-29D0-21B8-3392-5073DBFF9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09DE530-D214-594A-F023-382B736C5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42D86E4-BC5A-4415-6A45-90F062BD5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2327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E22A13-99EE-66A4-AB23-05B6D3D47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E2B89E9-34CA-558C-FCBB-131740423A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F9ECDCD-C87D-145F-D3BD-2516D5C13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58BE7E6-1A13-312C-3FF7-E99100ADE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FAFA0EC-17C3-95B7-1CFE-0FBF77088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21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98274F9-7E7F-A87C-76D7-9893EEB5B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34C99FE-E7D8-3019-09E6-054CE03F29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5566A7C-5542-A0D9-1AAE-59576355A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7A9D1EB-145E-66EC-291A-0D2B3ACF9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933A3BC-5FEE-C64D-B7ED-9D69767B4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8908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50974E-68BE-4C11-5565-96DC764B6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5368404-E58E-13AF-7D84-E1FD6C49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B656D1A-54FD-049E-D6C4-FF6E0DB77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69C62B6-FC9F-B6D1-4024-BBD01EAD0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5118221-EB55-33F7-7C78-B585E653A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979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A7D68C-7B65-3A9E-9E39-917CEA562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FD4727A-CC13-47B2-E1CC-C2BE931E1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229C24-9CB8-CA75-29CC-FE4E84B07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888086A-1D72-A611-8EF5-AB43FF092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C74DFCE-8958-735A-BD1E-7B8C20994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8967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96A8B0-A9F9-BCEA-C82A-152CC7755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5DA6BEA-A0BB-37A5-209A-9C5AC5683D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41CBBBA-2A0B-0B10-6E65-2EFFC8475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1A0BCBD-EE02-8909-9926-1F29B6200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3BFC7D1-D0C1-2276-FC10-9C9390971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C21C932-D466-F753-89F8-600E5ADF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5384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68BE9D-937F-C31E-95B2-C7A8A8BF9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70E0277-224F-733C-8CAB-4C8668464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80522F6-E6B8-052C-F720-1F53E2F602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639B10D-7BE6-A2A9-5846-DFB7CE33E0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F4A0B8E-5D96-863D-D94A-1342218FF8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7E546EE-F835-86F3-7FA2-C4EBA1427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3A5FCA1-CD09-F3CD-8FC2-1290C8763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9C81B7E-6468-3208-F31F-E8FA1E79D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918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BFC405-9111-D3E8-69D6-9799F5847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0290B2B-69CB-4AEF-7628-6AA4DA318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199320E-423F-8873-EF5A-390DE3E32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8D7CA67-9900-003B-A1A9-85370E5B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89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4CDAD4B-9E5D-690E-BB7D-2C178A568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4F686A5-8D33-EB22-C48C-19A93A8CD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80AA654-0303-2E2E-9371-510809AFA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741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93E743-E7AB-4024-8FEB-03289D58B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47C8604-F0C9-7ECD-C189-8EE5AB03E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E9EAA80-A347-66B2-6527-AFBD675FD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6C0B9C1-3E1D-FEF4-EDD1-D1B6F8AC7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F447828-86A6-CA9B-41DB-A1B519D67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5257B10-A1C5-8C7E-13B9-F0DA80393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5725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03B327-6A4A-F862-08E4-F1F706806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5804E82-955A-2C87-458D-618EBD3D68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52B8C18-0BED-92D7-06C0-1751D23873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D3B7FD5-C660-D174-995D-DBD603CD4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C70A89B-3C45-1D00-6015-890D203BC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751657F-9804-F2BE-C802-21BE87790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0614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CE75290-F013-897E-216B-64E85C2C5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703DA53-96D6-A7DE-B6CF-64FB20947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853756C-A304-AD84-8675-F872B5CCB1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BB4F0-0475-45A8-86CA-A5DB62C768C9}" type="datetimeFigureOut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B5A3E46-31F6-F75C-8E98-04589C2CF9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39AA4B6-657B-B216-D40B-CFE7625961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7042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9.png"/><Relationship Id="rId4" Type="http://schemas.openxmlformats.org/officeDocument/2006/relationships/image" Target="../media/image27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1.png"/><Relationship Id="rId4" Type="http://schemas.openxmlformats.org/officeDocument/2006/relationships/image" Target="../media/image27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3.png"/><Relationship Id="rId4" Type="http://schemas.openxmlformats.org/officeDocument/2006/relationships/image" Target="../media/image27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5.png"/><Relationship Id="rId4" Type="http://schemas.openxmlformats.org/officeDocument/2006/relationships/image" Target="../media/image27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7.png"/><Relationship Id="rId4" Type="http://schemas.openxmlformats.org/officeDocument/2006/relationships/image" Target="../media/image27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7.png"/><Relationship Id="rId4" Type="http://schemas.openxmlformats.org/officeDocument/2006/relationships/image" Target="../media/image27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7.png"/><Relationship Id="rId4" Type="http://schemas.openxmlformats.org/officeDocument/2006/relationships/image" Target="../media/image27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7.png"/><Relationship Id="rId4" Type="http://schemas.openxmlformats.org/officeDocument/2006/relationships/image" Target="../media/image27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7.png"/><Relationship Id="rId4" Type="http://schemas.openxmlformats.org/officeDocument/2006/relationships/image" Target="../media/image27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7.png"/><Relationship Id="rId4" Type="http://schemas.openxmlformats.org/officeDocument/2006/relationships/image" Target="../media/image27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7.png"/><Relationship Id="rId4" Type="http://schemas.openxmlformats.org/officeDocument/2006/relationships/image" Target="../media/image27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3.png"/><Relationship Id="rId4" Type="http://schemas.openxmlformats.org/officeDocument/2006/relationships/image" Target="../media/image27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5.png"/><Relationship Id="rId4" Type="http://schemas.openxmlformats.org/officeDocument/2006/relationships/image" Target="../media/image27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7.png"/><Relationship Id="rId4" Type="http://schemas.openxmlformats.org/officeDocument/2006/relationships/image" Target="../media/image2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77D3477A-2F8E-9987-2240-57F7943CACC9}"/>
                  </a:ext>
                </a:extLst>
              </p:cNvPr>
              <p:cNvSpPr txBox="1"/>
              <p:nvPr/>
            </p:nvSpPr>
            <p:spPr>
              <a:xfrm>
                <a:off x="4480612" y="60759"/>
                <a:ext cx="6830775" cy="2867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20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Digitization</a:t>
                </a: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keV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EDe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hit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&lt;100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MeV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 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EDe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strip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&gt; 0.1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MeV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=1.00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mean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dPr>
                      <m:e>
                        <m:r>
                          <a:rPr lang="en-US" altLang="zh-CN" b="0" i="0" smtClean="0">
                            <a:latin typeface="Cambria Math" panose="02040503050406030204" pitchFamily="18" charset="0"/>
                          </a:rPr>
                          <m:t>16.0813×</m:t>
                        </m:r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p>
                            <m: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D</m:t>
                            </m:r>
                            <m: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/50.8147</m:t>
                            </m:r>
                          </m:sup>
                        </m:sSup>
                        <m:r>
                          <a:rPr lang="en-US" altLang="zh-CN" b="0" i="0" smtClean="0">
                            <a:latin typeface="Cambria Math" panose="02040503050406030204" pitchFamily="18" charset="0"/>
                          </a:rPr>
                          <m:t>+19.5474</m:t>
                        </m:r>
                      </m:e>
                    </m:d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E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dep</m:t>
                            </m:r>
                          </m:sub>
                        </m:sSub>
                      </m:num>
                      <m:den>
                        <m: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1.41 </m:t>
                        </m:r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MeV</m:t>
                        </m:r>
                      </m:den>
                    </m:f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×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47.09 </m:t>
                        </m:r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mV</m:t>
                        </m:r>
                      </m:num>
                      <m:den>
                        <m: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23</m:t>
                        </m:r>
                      </m:den>
                    </m:f>
                  </m:oMath>
                </a14:m>
                <a:endParaRPr lang="en-US" altLang="zh-CN" b="0" i="1">
                  <a:latin typeface="Cambria Math" panose="02040503050406030204" pitchFamily="18" charset="0"/>
                  <a:ea typeface="宋体" panose="02010600030101010101" pitchFamily="2" charset="-122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σ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=7.922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mV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ADC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Random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.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Landau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(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mean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,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𝜎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)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77D3477A-2F8E-9987-2240-57F7943CAC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612" y="60759"/>
                <a:ext cx="6830775" cy="2867580"/>
              </a:xfrm>
              <a:prstGeom prst="rect">
                <a:avLst/>
              </a:prstGeom>
              <a:blipFill>
                <a:blip r:embed="rId3"/>
                <a:stretch>
                  <a:fillRect l="-892" b="-191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>
            <a:extLst>
              <a:ext uri="{FF2B5EF4-FFF2-40B4-BE49-F238E27FC236}">
                <a16:creationId xmlns:a16="http://schemas.microsoft.com/office/drawing/2014/main" id="{69E52B4A-0DA8-8E94-9F05-B42B28044E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850" y="69487"/>
            <a:ext cx="3600000" cy="262285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32B96AF5-D22F-C945-500E-5F0E3DFD4187}"/>
                  </a:ext>
                </a:extLst>
              </p:cNvPr>
              <p:cNvSpPr txBox="1"/>
              <p:nvPr/>
            </p:nvSpPr>
            <p:spPr>
              <a:xfrm>
                <a:off x="323850" y="2692344"/>
                <a:ext cx="360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mip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=1.41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MeV</m:t>
                      </m:r>
                    </m:oMath>
                  </m:oMathPara>
                </a14:m>
                <a:endParaRPr lang="zh-CN" altLang="en-US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32B96AF5-D22F-C945-500E-5F0E3DFD41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2692344"/>
                <a:ext cx="3600000" cy="369332"/>
              </a:xfrm>
              <a:prstGeom prst="rect">
                <a:avLst/>
              </a:prstGeom>
              <a:blipFill>
                <a:blip r:embed="rId5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图片 6">
            <a:extLst>
              <a:ext uri="{FF2B5EF4-FFF2-40B4-BE49-F238E27FC236}">
                <a16:creationId xmlns:a16="http://schemas.microsoft.com/office/drawing/2014/main" id="{A86E843A-03E3-C79B-C196-63DBBE027AB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" y="3061676"/>
            <a:ext cx="3600000" cy="281142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7B6263E6-07CA-5DCF-5176-E212B07323DB}"/>
                  </a:ext>
                </a:extLst>
              </p:cNvPr>
              <p:cNvSpPr txBox="1"/>
              <p:nvPr/>
            </p:nvSpPr>
            <p:spPr>
              <a:xfrm>
                <a:off x="323850" y="5873104"/>
                <a:ext cx="3600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mip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→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𝐴𝐷𝐶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=47.09</m:t>
                      </m:r>
                    </m:oMath>
                  </m:oMathPara>
                </a14:m>
                <a:endParaRPr lang="en-US" altLang="zh-CN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p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e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.=23    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σ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=7.922</m:t>
                      </m:r>
                    </m:oMath>
                  </m:oMathPara>
                </a14:m>
                <a:endParaRPr lang="zh-CN" altLang="en-US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7B6263E6-07CA-5DCF-5176-E212B07323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5873104"/>
                <a:ext cx="3600000" cy="646331"/>
              </a:xfrm>
              <a:prstGeom prst="rect">
                <a:avLst/>
              </a:prstGeom>
              <a:blipFill>
                <a:blip r:embed="rId7"/>
                <a:stretch>
                  <a:fillRect b="-47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图片 8">
            <a:extLst>
              <a:ext uri="{FF2B5EF4-FFF2-40B4-BE49-F238E27FC236}">
                <a16:creationId xmlns:a16="http://schemas.microsoft.com/office/drawing/2014/main" id="{FCECA7BD-EB39-CF4A-DC54-05D27E64777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96000" y="3040056"/>
            <a:ext cx="3600000" cy="2854668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322E1CCF-2157-8678-FC85-AF1EE83F99A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162025" y="3123390"/>
            <a:ext cx="3600000" cy="2688000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C30D5B46-35B5-6190-B2FA-E4A5A131D0F0}"/>
              </a:ext>
            </a:extLst>
          </p:cNvPr>
          <p:cNvSpPr txBox="1"/>
          <p:nvPr/>
        </p:nvSpPr>
        <p:spPr>
          <a:xfrm>
            <a:off x="4491150" y="5811390"/>
            <a:ext cx="3209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Zhang H, Wang X, Ma W, et al. Journal of Instrumentation, 2024, 19(06): P06020.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2E59ED26-6FE4-3CC6-60A1-620BE0159D02}"/>
                  </a:ext>
                </a:extLst>
              </p:cNvPr>
              <p:cNvSpPr txBox="1"/>
              <p:nvPr/>
            </p:nvSpPr>
            <p:spPr>
              <a:xfrm>
                <a:off x="8162025" y="6006441"/>
                <a:ext cx="3930523" cy="379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en-US" altLang="zh-CN" b="0" i="0" smtClean="0">
                          <a:latin typeface="Cambria Math" panose="02040503050406030204" pitchFamily="18" charset="0"/>
                        </a:rPr>
                        <m:t>=16.0813×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/50.8147</m:t>
                          </m:r>
                        </m:sup>
                      </m:sSup>
                      <m:r>
                        <a:rPr lang="en-US" altLang="zh-CN" b="0" i="0" smtClean="0">
                          <a:latin typeface="Cambria Math" panose="02040503050406030204" pitchFamily="18" charset="0"/>
                        </a:rPr>
                        <m:t>+19.5474</m:t>
                      </m:r>
                    </m:oMath>
                  </m:oMathPara>
                </a14:m>
                <a:endParaRPr lang="zh-CN" altLang="en-US"/>
              </a:p>
            </p:txBody>
          </p:sp>
        </mc:Choice>
        <mc:Fallback xmlns="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2E59ED26-6FE4-3CC6-60A1-620BE0159D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2025" y="6006441"/>
                <a:ext cx="3930523" cy="37965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5926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FEE524-0C9E-0C32-89B3-3253C3ED4F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7DCE7FB-50D4-B1CE-2228-9D7C1B5B1D3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60357674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951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783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903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923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785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7DCE7FB-50D4-B1CE-2228-9D7C1B5B1D3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60357674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951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783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903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923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785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D3743FDF-FDE8-4019-FC95-9E0D414BC1AD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714C3500-339E-A391-4190-5AAA81A60EB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12323346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925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901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881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758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965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918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714C3500-339E-A391-4190-5AAA81A60EB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12323346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925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901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881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758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965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918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093063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BBA298-DC6D-E687-5826-D13AE54114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1981F647-CBEB-99A6-BFCF-307A4212811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82119588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7.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1981F647-CBEB-99A6-BFCF-307A4212811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82119588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436362B9-AC60-E4AF-D5F0-18B5322698BD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36990B90-0EA2-D546-8A9A-90665C5F8FD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82013110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7.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942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36990B90-0EA2-D546-8A9A-90665C5F8FD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82013110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942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33357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06E16A-59A8-E706-65C8-E880315C35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3946E19F-673B-EBED-E8AE-A0C8C1E10E3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70597709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952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3946E19F-673B-EBED-E8AE-A0C8C1E10E3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70597709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952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70936E98-C0AF-B250-9E86-F3F561080222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5BB6C598-2D6D-A569-F218-9AB4CF03C1B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04208749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5BB6C598-2D6D-A569-F218-9AB4CF03C1B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04208749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36942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D814E9-ACE2-CCCD-ACCE-F49CD5CF42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A795F9DB-B169-B4B2-E182-22D216587DF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95778577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8.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983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A795F9DB-B169-B4B2-E182-22D216587DF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95778577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983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A0C63E8C-4CE9-85AF-A04B-9D6736BBEDF4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B2B166E7-C5F8-6414-7E51-5FFC1B7E472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84223891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8.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B2B166E7-C5F8-6414-7E51-5FFC1B7E472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84223891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64122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255B4D-80D0-B997-E0B7-74C7E674F2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B89CDC90-2D32-693F-7D77-B678CC181B6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B89CDC90-2D32-693F-7D77-B678CC181B6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0F38809F-EDA1-37E6-BC52-A0AE2C618161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25CF9BF2-B36C-5D09-624B-C50BDF97BD3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25CF9BF2-B36C-5D09-624B-C50BDF97BD3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26747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60513F-50BB-D55D-6F4E-7447FE3DB5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B375A926-3558-E31D-9DD4-EE604C900C0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B375A926-3558-E31D-9DD4-EE604C900C0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419AF8E3-7D1B-47F3-57A5-B5F2CFDDA2F1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576A3C11-A733-07CF-7DE5-067E3BFD6C6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576A3C11-A733-07CF-7DE5-067E3BFD6C6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0149350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85E18E-561C-EC34-8709-9D14371D1C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3542D9FE-F0F6-5393-50CD-324C8D125D9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3542D9FE-F0F6-5393-50CD-324C8D125D9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CD48980-EAB9-D2EF-947E-4016C21C5CBA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5B2CD751-6EE8-DBCF-550B-F34AFBCE8AE1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5B2CD751-6EE8-DBCF-550B-F34AFBCE8AE1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46244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C374FC-241E-96DC-D1B5-42437C816A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8227DC98-E085-2F5C-B930-31ED4EB056A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8227DC98-E085-2F5C-B930-31ED4EB056A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D2A9D467-3C40-4451-33B2-0845BD6D0270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5CBF103B-17E1-1610-5E50-5F42629489F8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5CBF103B-17E1-1610-5E50-5F42629489F8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36470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8A969D-FEE0-C66D-69C3-A19DFB7A2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4CBF81D3-5C63-CE89-D528-6B73613436B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4CBF81D3-5C63-CE89-D528-6B73613436B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805542AD-3274-4F72-FDAC-BA14999321D0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6F47D9D4-8BBA-6B7D-BD98-FB1300B87861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6F47D9D4-8BBA-6B7D-BD98-FB1300B87861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3006132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EAC284-5C9B-6F20-D5E1-71B49EE9FC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8D7BA910-C6F2-EFE9-CF5C-4ADC810E9A0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8D7BA910-C6F2-EFE9-CF5C-4ADC810E9A0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7FAF3F0A-FC12-D61C-5663-6A73551BAB7C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ABB04054-2B7F-0BB9-A31B-C071316BCA5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ABB04054-2B7F-0BB9-A31B-C071316BCA5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203245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8D1B0F-1AF2-5601-92DE-97FC25C30C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73EEDEBB-2D1D-B2C9-7963-EADB7511FDD3}"/>
                  </a:ext>
                </a:extLst>
              </p:cNvPr>
              <p:cNvSpPr txBox="1"/>
              <p:nvPr/>
            </p:nvSpPr>
            <p:spPr>
              <a:xfrm>
                <a:off x="133350" y="536883"/>
                <a:ext cx="7878524" cy="21658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2000" b="1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Reconstruction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Find the point with the smallest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 in each section as the starting point, then search for the point closest to the previous point layer by layer.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Use RANSAC to select the points, and use linear fitting to fit the track of these points, and select the one with the smallest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𝜒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73EEDEBB-2D1D-B2C9-7963-EADB7511FD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50" y="536883"/>
                <a:ext cx="7878524" cy="2165849"/>
              </a:xfrm>
              <a:prstGeom prst="rect">
                <a:avLst/>
              </a:prstGeom>
              <a:blipFill>
                <a:blip r:embed="rId3"/>
                <a:stretch>
                  <a:fillRect l="-851" r="-619" b="-366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3" name="图片 52">
            <a:extLst>
              <a:ext uri="{FF2B5EF4-FFF2-40B4-BE49-F238E27FC236}">
                <a16:creationId xmlns:a16="http://schemas.microsoft.com/office/drawing/2014/main" id="{39B3B480-DF1B-86EC-06E2-5A99943C6A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8002" y="3429000"/>
            <a:ext cx="2996129" cy="2160000"/>
          </a:xfrm>
          <a:prstGeom prst="rect">
            <a:avLst/>
          </a:prstGeom>
        </p:spPr>
      </p:pic>
      <p:sp>
        <p:nvSpPr>
          <p:cNvPr id="54" name="文本框 53">
            <a:extLst>
              <a:ext uri="{FF2B5EF4-FFF2-40B4-BE49-F238E27FC236}">
                <a16:creationId xmlns:a16="http://schemas.microsoft.com/office/drawing/2014/main" id="{3FD258A9-0001-F9F8-B5DC-4CAE08C8D77C}"/>
              </a:ext>
            </a:extLst>
          </p:cNvPr>
          <p:cNvSpPr txBox="1"/>
          <p:nvPr/>
        </p:nvSpPr>
        <p:spPr>
          <a:xfrm>
            <a:off x="1262979" y="5735227"/>
            <a:ext cx="3686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In a superlayer of Barrel, layer1 gives pos.x and pos.y, layer2 gives pos.z.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610F180E-7EDF-52D8-6489-4633A7A1E300}"/>
              </a:ext>
            </a:extLst>
          </p:cNvPr>
          <p:cNvSpPr txBox="1"/>
          <p:nvPr/>
        </p:nvSpPr>
        <p:spPr>
          <a:xfrm>
            <a:off x="6680021" y="5735226"/>
            <a:ext cx="43134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In a superlayer of Endcap, layer1 gives pos.y, layer2 gives pos.x, both can give pos.z.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3" name="图片 62">
            <a:extLst>
              <a:ext uri="{FF2B5EF4-FFF2-40B4-BE49-F238E27FC236}">
                <a16:creationId xmlns:a16="http://schemas.microsoft.com/office/drawing/2014/main" id="{5A776469-D42F-573B-3BB8-0D1622A6382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50" t="1" r="23828" b="282"/>
          <a:stretch/>
        </p:blipFill>
        <p:spPr>
          <a:xfrm>
            <a:off x="8429453" y="0"/>
            <a:ext cx="3469294" cy="324000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7575DA65-C9F0-FFEA-E975-2589F87A00F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41394" y="3513637"/>
            <a:ext cx="1990725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531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5073D1-11FE-ACF5-6D2E-F8C345A2EC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0241819-98E6-5615-7A30-D768B32C1D71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23545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7CF65C-A175-1804-6F40-A98A0DA66B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19B66C22-5002-4142-FD2E-6974EF541BC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22007764"/>
                  </p:ext>
                </p:extLst>
              </p:nvPr>
            </p:nvGraphicFramePr>
            <p:xfrm>
              <a:off x="1128000" y="970038"/>
              <a:ext cx="9936000" cy="187502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56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</a:tblGrid>
                  <a:tr h="370840">
                    <a:tc gridSpan="6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CN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Ef</m:t>
                              </m:r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b="0" i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f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zh-CN" b="0" i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fudge</m:t>
                                  </m:r>
                                </m:sub>
                              </m:sSub>
                              <m:r>
                                <a:rPr lang="en-US" altLang="zh-CN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=1 (</m:t>
                              </m:r>
                              <m:r>
                                <m:rPr>
                                  <m:sty m:val="p"/>
                                </m:rPr>
                                <a:rPr lang="en-US" altLang="zh-CN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μ</m:t>
                              </m:r>
                              <m:r>
                                <a:rPr lang="en-US" altLang="zh-CN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69134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μ</m:t>
                                    </m:r>
                                  </m:e>
                                  <m:sup>
                                    <m: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μ</m:t>
                                    </m:r>
                                  </m:e>
                                  <m:sup>
                                    <m: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muonid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963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965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muonrec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952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902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19B66C22-5002-4142-FD2E-6974EF541BC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22007764"/>
                  </p:ext>
                </p:extLst>
              </p:nvPr>
            </p:nvGraphicFramePr>
            <p:xfrm>
              <a:off x="1128000" y="970038"/>
              <a:ext cx="9936000" cy="187502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56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</a:tblGrid>
                  <a:tr h="391668">
                    <a:tc gridSpan="6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563" r="-123" b="-404688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69134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99265" t="-106557" r="-735" b="-3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206557" r="-500000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306557" r="-500000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963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965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406557" r="-50000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952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902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格 3">
                <a:extLst>
                  <a:ext uri="{FF2B5EF4-FFF2-40B4-BE49-F238E27FC236}">
                    <a16:creationId xmlns:a16="http://schemas.microsoft.com/office/drawing/2014/main" id="{1E64AC8E-5A71-8174-C578-9335EC49E61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80957267"/>
                  </p:ext>
                </p:extLst>
              </p:nvPr>
            </p:nvGraphicFramePr>
            <p:xfrm>
              <a:off x="1128000" y="3783576"/>
              <a:ext cx="4968000" cy="187502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56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876740786"/>
                        </a:ext>
                      </a:extLst>
                    </a:gridCol>
                  </a:tblGrid>
                  <a:tr h="370840">
                    <a:tc gridSpan="3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CN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Ef</m:t>
                              </m:r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b="0" i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f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zh-CN" b="0" i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fudge</m:t>
                                  </m:r>
                                </m:sub>
                              </m:sSub>
                              <m:r>
                                <a:rPr lang="en-US" altLang="zh-CN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=1 (</m:t>
                              </m:r>
                              <m:r>
                                <m:rPr>
                                  <m:sty m:val="p"/>
                                </m:rPr>
                                <a:rPr lang="en-US" altLang="zh-CN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π</m:t>
                              </m:r>
                              <m:r>
                                <a:rPr lang="en-US" altLang="zh-CN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zh-CN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69134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muonid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25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26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muonrec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15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格 3">
                <a:extLst>
                  <a:ext uri="{FF2B5EF4-FFF2-40B4-BE49-F238E27FC236}">
                    <a16:creationId xmlns:a16="http://schemas.microsoft.com/office/drawing/2014/main" id="{1E64AC8E-5A71-8174-C578-9335EC49E61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80957267"/>
                  </p:ext>
                </p:extLst>
              </p:nvPr>
            </p:nvGraphicFramePr>
            <p:xfrm>
              <a:off x="1128000" y="3783576"/>
              <a:ext cx="4968000" cy="187502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56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876740786"/>
                        </a:ext>
                      </a:extLst>
                    </a:gridCol>
                  </a:tblGrid>
                  <a:tr h="391668">
                    <a:tc gridSpan="3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t="-1538" r="-245" b="-398462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zh-CN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69134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4"/>
                          <a:stretch>
                            <a:fillRect t="-208197" r="-200368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4"/>
                          <a:stretch>
                            <a:fillRect t="-308197" r="-200368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25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26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t="-408197" r="-200368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15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89433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F6D543-0699-581F-19D5-D2D4711F5A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479FA81F-66FF-18FA-1260-39B7FDEB2542}"/>
              </a:ext>
            </a:extLst>
          </p:cNvPr>
          <p:cNvSpPr txBox="1"/>
          <p:nvPr/>
        </p:nvSpPr>
        <p:spPr>
          <a:xfrm>
            <a:off x="5089189" y="6081134"/>
            <a:ext cx="201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5 GeV Barrel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29B78A2F-6628-88A6-CF98-CF7843FBB3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9999" y="3381134"/>
            <a:ext cx="4050000" cy="270000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F268D57E-3B1A-7940-C91F-5EF6EFF016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0000" y="132563"/>
            <a:ext cx="4050000" cy="2700000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8D51A3E7-9BB8-B60A-BE80-954FB4D6F434}"/>
              </a:ext>
            </a:extLst>
          </p:cNvPr>
          <p:cNvSpPr txBox="1"/>
          <p:nvPr/>
        </p:nvSpPr>
        <p:spPr>
          <a:xfrm>
            <a:off x="5068188" y="2827136"/>
            <a:ext cx="201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10 GeV Barrel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7F2752AF-2B1E-6E5B-DD47-BEDB51E0AD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31802"/>
            <a:ext cx="4050000" cy="2700000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6030BFD2-4677-98D2-A90E-62FE11968D62}"/>
              </a:ext>
            </a:extLst>
          </p:cNvPr>
          <p:cNvSpPr txBox="1"/>
          <p:nvPr/>
        </p:nvSpPr>
        <p:spPr>
          <a:xfrm>
            <a:off x="1018190" y="2827136"/>
            <a:ext cx="201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10 GeV Endcap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id="{D0782BFC-D9AF-7EC2-C30E-C9DFDFC0F84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3381134"/>
            <a:ext cx="4050000" cy="2700000"/>
          </a:xfrm>
          <a:prstGeom prst="rect">
            <a:avLst/>
          </a:prstGeom>
        </p:spPr>
      </p:pic>
      <p:sp>
        <p:nvSpPr>
          <p:cNvPr id="16" name="文本框 15">
            <a:extLst>
              <a:ext uri="{FF2B5EF4-FFF2-40B4-BE49-F238E27FC236}">
                <a16:creationId xmlns:a16="http://schemas.microsoft.com/office/drawing/2014/main" id="{EA2A56A4-00F5-3ACD-65D6-F12E7B5629F7}"/>
              </a:ext>
            </a:extLst>
          </p:cNvPr>
          <p:cNvSpPr txBox="1"/>
          <p:nvPr/>
        </p:nvSpPr>
        <p:spPr>
          <a:xfrm>
            <a:off x="1018189" y="6081134"/>
            <a:ext cx="201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5 GeV Endcap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33ADEE2A-2FBA-A6D0-668D-6C6F900CBC7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42002" y="1481802"/>
            <a:ext cx="4050000" cy="270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B8BCB55A-1C3F-EF61-EA17-9615372C5C2C}"/>
                  </a:ext>
                </a:extLst>
              </p:cNvPr>
              <p:cNvSpPr txBox="1"/>
              <p:nvPr/>
            </p:nvSpPr>
            <p:spPr>
              <a:xfrm>
                <a:off x="9160191" y="4181802"/>
                <a:ext cx="2013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altLang="zh-CN" b="0" i="0" smtClean="0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μ</m:t>
                          </m:r>
                        </m:e>
                        <m:sup>
                          <m: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μ</m:t>
                          </m:r>
                        </m:e>
                        <m:sup>
                          <m: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zh-CN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B8BCB55A-1C3F-EF61-EA17-9615372C5C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0191" y="4181802"/>
                <a:ext cx="2013621" cy="369332"/>
              </a:xfrm>
              <a:prstGeom prst="rect">
                <a:avLst/>
              </a:prstGeom>
              <a:blipFill>
                <a:blip r:embed="rId8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6320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2DFA71-309B-2F86-73EB-C17EDBE81E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B416D9A8-C4E2-4760-0BF2-3203E900E4C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61117372"/>
                  </p:ext>
                </p:extLst>
              </p:nvPr>
            </p:nvGraphicFramePr>
            <p:xfrm>
              <a:off x="1127999" y="486511"/>
              <a:ext cx="9936000" cy="187502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56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</a:tblGrid>
                  <a:tr h="370840">
                    <a:tc gridSpan="6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Ef</m:t>
                                </m:r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f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fudge</m:t>
                                    </m:r>
                                  </m:sub>
                                </m:sSub>
                                <m:r>
                                  <a:rPr lang="en-US" altLang="zh-CN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=1</m:t>
                                </m:r>
                              </m:oMath>
                            </m:oMathPara>
                          </a14:m>
                          <a:endParaRPr lang="en-US" altLang="zh-CN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69134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μ</m:t>
                                    </m:r>
                                  </m:e>
                                  <m:sup>
                                    <m: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μ</m:t>
                                    </m:r>
                                  </m:e>
                                  <m:sup>
                                    <m: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9959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9952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muonid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9953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9863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9823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muonrec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9950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9744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9782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902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B416D9A8-C4E2-4760-0BF2-3203E900E4C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61117372"/>
                  </p:ext>
                </p:extLst>
              </p:nvPr>
            </p:nvGraphicFramePr>
            <p:xfrm>
              <a:off x="1127999" y="486511"/>
              <a:ext cx="9936000" cy="187502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56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</a:tblGrid>
                  <a:tr h="391668">
                    <a:tc gridSpan="6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538" r="-123" b="-398462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69134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99265" t="-108197" r="-735" b="-3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208197" r="-500000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9959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9952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308197" r="-500000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9953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9863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9823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927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408197" r="-50000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9950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9744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9782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902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表格 2">
                <a:extLst>
                  <a:ext uri="{FF2B5EF4-FFF2-40B4-BE49-F238E27FC236}">
                    <a16:creationId xmlns:a16="http://schemas.microsoft.com/office/drawing/2014/main" id="{3BC9E2AE-8469-1439-899E-7DC9D35FC90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93612982"/>
                  </p:ext>
                </p:extLst>
              </p:nvPr>
            </p:nvGraphicFramePr>
            <p:xfrm>
              <a:off x="1127999" y="2491486"/>
              <a:ext cx="9936000" cy="187502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56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</a:tblGrid>
                  <a:tr h="370840">
                    <a:tc gridSpan="6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CN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Ef</m:t>
                              </m:r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b="0" i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f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zh-CN" b="0" i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fudge</m:t>
                                  </m:r>
                                </m:sub>
                              </m:sSub>
                              <m:r>
                                <a:rPr lang="en-US" altLang="zh-CN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=</m:t>
                              </m:r>
                            </m:oMath>
                          </a14:m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0.95</a:t>
                          </a: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69134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μ</m:t>
                                    </m:r>
                                  </m:e>
                                  <m:sup>
                                    <m: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μ</m:t>
                                    </m:r>
                                  </m:e>
                                  <m:sup>
                                    <m: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muonid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961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965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976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926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muonrec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923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924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859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表格 2">
                <a:extLst>
                  <a:ext uri="{FF2B5EF4-FFF2-40B4-BE49-F238E27FC236}">
                    <a16:creationId xmlns:a16="http://schemas.microsoft.com/office/drawing/2014/main" id="{3BC9E2AE-8469-1439-899E-7DC9D35FC90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93612982"/>
                  </p:ext>
                </p:extLst>
              </p:nvPr>
            </p:nvGraphicFramePr>
            <p:xfrm>
              <a:off x="1127999" y="2491486"/>
              <a:ext cx="9936000" cy="187502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56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</a:tblGrid>
                  <a:tr h="391668">
                    <a:tc gridSpan="6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t="-7692" r="-123" b="-398462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69134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499265" t="-114754" r="-735" b="-3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4"/>
                          <a:stretch>
                            <a:fillRect t="-214754" r="-500000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4"/>
                          <a:stretch>
                            <a:fillRect t="-314754" r="-500000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961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965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976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926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t="-414754" r="-50000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923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924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859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005CFD8-375F-B580-08D7-5E8F6705AAA0}"/>
                  </a:ext>
                </a:extLst>
              </p:cNvPr>
              <p:cNvSpPr txBox="1"/>
              <p:nvPr/>
            </p:nvSpPr>
            <p:spPr>
              <a:xfrm>
                <a:off x="5089189" y="0"/>
                <a:ext cx="2013621" cy="391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Nu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m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layer</m:t>
                          </m:r>
                        </m:sub>
                      </m:sSub>
                      <m:r>
                        <a:rPr lang="en-US" altLang="zh-CN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≥3</m:t>
                      </m:r>
                    </m:oMath>
                  </m:oMathPara>
                </a14:m>
                <a:endParaRPr lang="zh-CN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005CFD8-375F-B580-08D7-5E8F6705AA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9189" y="0"/>
                <a:ext cx="2013621" cy="391261"/>
              </a:xfrm>
              <a:prstGeom prst="rect">
                <a:avLst/>
              </a:prstGeom>
              <a:blipFill>
                <a:blip r:embed="rId5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E0F4FD09-6946-D4AB-DE43-3E7C1620878E}"/>
                  </a:ext>
                </a:extLst>
              </p:cNvPr>
              <p:cNvSpPr txBox="1"/>
              <p:nvPr/>
            </p:nvSpPr>
            <p:spPr>
              <a:xfrm>
                <a:off x="5089189" y="4496461"/>
                <a:ext cx="2013621" cy="391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Nu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m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layer</m:t>
                          </m:r>
                        </m:sub>
                      </m:sSub>
                      <m:r>
                        <a:rPr lang="en-US" altLang="zh-CN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≥4</m:t>
                      </m:r>
                    </m:oMath>
                  </m:oMathPara>
                </a14:m>
                <a:endParaRPr lang="zh-CN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E0F4FD09-6946-D4AB-DE43-3E7C162087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9189" y="4496461"/>
                <a:ext cx="2013621" cy="391261"/>
              </a:xfrm>
              <a:prstGeom prst="rect">
                <a:avLst/>
              </a:prstGeom>
              <a:blipFill>
                <a:blip r:embed="rId6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表格 5">
                <a:extLst>
                  <a:ext uri="{FF2B5EF4-FFF2-40B4-BE49-F238E27FC236}">
                    <a16:creationId xmlns:a16="http://schemas.microsoft.com/office/drawing/2014/main" id="{29828A74-65D9-70C3-38A0-97DA53C653C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91923778"/>
                  </p:ext>
                </p:extLst>
              </p:nvPr>
            </p:nvGraphicFramePr>
            <p:xfrm>
              <a:off x="1127999" y="4982972"/>
              <a:ext cx="9936000" cy="187502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56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</a:tblGrid>
                  <a:tr h="370840">
                    <a:tc gridSpan="6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Ef</m:t>
                                </m:r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f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fudge</m:t>
                                    </m:r>
                                  </m:sub>
                                </m:sSub>
                                <m:r>
                                  <a:rPr lang="en-US" altLang="zh-CN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=1</m:t>
                                </m:r>
                              </m:oMath>
                            </m:oMathPara>
                          </a14:m>
                          <a:endParaRPr lang="en-US" altLang="zh-CN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69134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μ</m:t>
                                    </m:r>
                                  </m:e>
                                  <m:sup>
                                    <m: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μ</m:t>
                                    </m:r>
                                  </m:e>
                                  <m:sup>
                                    <m: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muonid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828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879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923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921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845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muonrec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809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858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891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906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809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表格 5">
                <a:extLst>
                  <a:ext uri="{FF2B5EF4-FFF2-40B4-BE49-F238E27FC236}">
                    <a16:creationId xmlns:a16="http://schemas.microsoft.com/office/drawing/2014/main" id="{29828A74-65D9-70C3-38A0-97DA53C653C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91923778"/>
                  </p:ext>
                </p:extLst>
              </p:nvPr>
            </p:nvGraphicFramePr>
            <p:xfrm>
              <a:off x="1127999" y="4982972"/>
              <a:ext cx="9936000" cy="187502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56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</a:tblGrid>
                  <a:tr h="391668">
                    <a:tc gridSpan="6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t="-1563" r="-123" b="-40625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69134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Barrel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 GeV Endcap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499265" t="-106557" r="-735" b="-3262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7"/>
                          <a:stretch>
                            <a:fillRect t="-206557" r="-500000" b="-2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1k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7"/>
                          <a:stretch>
                            <a:fillRect t="-306557" r="-500000" b="-1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828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879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923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921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845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t="-406557" r="-500000" b="-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809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858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891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906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809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03447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08C1F7-8ABD-88CA-9671-EF30060754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41D4C6E2-8617-FA7F-8D20-EF1A08528324}"/>
                  </a:ext>
                </a:extLst>
              </p:cNvPr>
              <p:cNvSpPr txBox="1"/>
              <p:nvPr/>
            </p:nvSpPr>
            <p:spPr>
              <a:xfrm>
                <a:off x="1" y="4473975"/>
                <a:ext cx="3960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5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41D4C6E2-8617-FA7F-8D20-EF1A085283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4473975"/>
                <a:ext cx="3960000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图片 2">
            <a:extLst>
              <a:ext uri="{FF2B5EF4-FFF2-40B4-BE49-F238E27FC236}">
                <a16:creationId xmlns:a16="http://schemas.microsoft.com/office/drawing/2014/main" id="{130AB3EB-44AE-05E4-1AFB-3BD2F7019C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781175"/>
            <a:ext cx="3960000" cy="269280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710551C8-3322-AE91-8200-FF24048748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15999" y="1781175"/>
            <a:ext cx="3960000" cy="26928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E55F1DA8-A1E1-CFDD-AEBC-467D9C4FF675}"/>
                  </a:ext>
                </a:extLst>
              </p:cNvPr>
              <p:cNvSpPr txBox="1"/>
              <p:nvPr/>
            </p:nvSpPr>
            <p:spPr>
              <a:xfrm>
                <a:off x="4115998" y="4473975"/>
                <a:ext cx="3960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E55F1DA8-A1E1-CFDD-AEBC-467D9C4FF6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5998" y="4473975"/>
                <a:ext cx="3960000" cy="369332"/>
              </a:xfrm>
              <a:prstGeom prst="rect">
                <a:avLst/>
              </a:prstGeom>
              <a:blipFill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图片 9">
            <a:extLst>
              <a:ext uri="{FF2B5EF4-FFF2-40B4-BE49-F238E27FC236}">
                <a16:creationId xmlns:a16="http://schemas.microsoft.com/office/drawing/2014/main" id="{4E9959C3-25F3-3D41-B90C-1CCE23BDE1F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31999" y="1781175"/>
            <a:ext cx="3960000" cy="26928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51195F20-2B90-8A97-E7E3-0247C903AEC6}"/>
                  </a:ext>
                </a:extLst>
              </p:cNvPr>
              <p:cNvSpPr txBox="1"/>
              <p:nvPr/>
            </p:nvSpPr>
            <p:spPr>
              <a:xfrm>
                <a:off x="8231995" y="4473975"/>
                <a:ext cx="3960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7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51195F20-2B90-8A97-E7E3-0247C903AE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1995" y="4473975"/>
                <a:ext cx="3960000" cy="369332"/>
              </a:xfrm>
              <a:prstGeom prst="rect">
                <a:avLst/>
              </a:prstGeom>
              <a:blipFill>
                <a:blip r:embed="rId8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3953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3DC4A4-9321-5B94-604D-584C2F3C29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F969B102-EF4A-F61C-0C65-BF2A7A411B9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95167025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966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967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988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848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958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662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761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810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829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564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F969B102-EF4A-F61C-0C65-BF2A7A411B9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95167025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966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967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988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848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958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662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761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810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829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564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FA079571-E00E-A531-1BD7-736506C2720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78943822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873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971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974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928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822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825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775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639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916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FA079571-E00E-A531-1BD7-736506C2720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78943822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873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971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974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928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822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825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775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639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916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85113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B7D9C4-33D5-816E-4F9B-D981ECF2C5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07FEBDD0-D5D0-AD6C-D544-CA1B16DAC4B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43867423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5.5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945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973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985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905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935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967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658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813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847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639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07FEBDD0-D5D0-AD6C-D544-CA1B16DAC4B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43867423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945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973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985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905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935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967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658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813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847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639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500CCD42-8DBB-69A7-FB68-A7A0E3173A3B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86B2B907-2987-DC0C-6FF2-41229236720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57666395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5.5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967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943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857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844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811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685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86B2B907-2987-DC0C-6FF2-41229236720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57666395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967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943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857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844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811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685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734251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13B809-1D15-C527-373F-4158E30219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C4327186-42A7-97DC-9EAF-935FED8792B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5367676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931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961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685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868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883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696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C4327186-42A7-97DC-9EAF-935FED8792B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5367676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931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961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685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868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883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696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147D6EC0-C1A3-FF84-4AF5-9F119A4E1301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63015C8-0DD2-0B99-7F0C-9C0EE29CE40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47506665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956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978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934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887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831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676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924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63015C8-0DD2-0B99-7F0C-9C0EE29CE40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47506665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956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978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934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887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870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831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676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924 (%)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007629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6849</TotalTime>
  <Words>2347</Words>
  <Application>Microsoft Office PowerPoint</Application>
  <PresentationFormat>宽屏</PresentationFormat>
  <Paragraphs>1108</Paragraphs>
  <Slides>20</Slides>
  <Notes>20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6" baseType="lpstr">
      <vt:lpstr>等线</vt:lpstr>
      <vt:lpstr>等线 Light</vt:lpstr>
      <vt:lpstr>Arial</vt:lpstr>
      <vt:lpstr>Cambria Math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炜棋 孟</dc:creator>
  <cp:lastModifiedBy>炜棋 孟</cp:lastModifiedBy>
  <cp:revision>47</cp:revision>
  <dcterms:created xsi:type="dcterms:W3CDTF">2024-07-07T16:57:31Z</dcterms:created>
  <dcterms:modified xsi:type="dcterms:W3CDTF">2024-12-23T14:54:40Z</dcterms:modified>
</cp:coreProperties>
</file>