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339" r:id="rId3"/>
    <p:sldId id="334" r:id="rId4"/>
    <p:sldId id="335" r:id="rId5"/>
    <p:sldId id="337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E0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197" autoAdjust="0"/>
  </p:normalViewPr>
  <p:slideViewPr>
    <p:cSldViewPr snapToGrid="0">
      <p:cViewPr varScale="1">
        <p:scale>
          <a:sx n="49" d="100"/>
          <a:sy n="49" d="100"/>
        </p:scale>
        <p:origin x="48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AD7148-51A4-457D-AACB-896C0955F088}" type="datetimeFigureOut">
              <a:rPr lang="zh-CN" altLang="en-US" smtClean="0"/>
              <a:t>2024/12/24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0027BC-330B-413A-B7BB-24069F1DEB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2354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027BC-330B-413A-B7BB-24069F1DEBCE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9033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027BC-330B-413A-B7BB-24069F1DEBC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2225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027BC-330B-413A-B7BB-24069F1DEBC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5460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0FA1-E619-40FF-BE03-2F1DA1228CB9}" type="datetime1">
              <a:rPr lang="zh-CN" altLang="en-US" smtClean="0"/>
              <a:t>2024/12/24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5937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4EB8-6171-496C-8AB1-CC6621935F20}" type="datetime1">
              <a:rPr lang="zh-CN" altLang="en-US" smtClean="0"/>
              <a:t>2024/12/24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0746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E66F3-830E-4431-9B7E-F74153C2B98A}" type="datetime1">
              <a:rPr lang="zh-CN" altLang="en-US" smtClean="0"/>
              <a:t>2024/12/24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8271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C514-EFCC-4200-BA8D-F4CDE7202C43}" type="datetime1">
              <a:rPr lang="zh-CN" altLang="en-US" smtClean="0"/>
              <a:t>2024/12/24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5995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1B926-814C-47DD-A0D2-AFBB297D88F5}" type="datetime1">
              <a:rPr lang="zh-CN" altLang="en-US" smtClean="0"/>
              <a:t>2024/12/24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5756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2AF7-0A43-48C1-9D59-1A169CC79D04}" type="datetime1">
              <a:rPr lang="zh-CN" altLang="en-US" smtClean="0"/>
              <a:t>2024/12/24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662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1941-E8ED-4E69-991C-ECC60D722C3A}" type="datetime1">
              <a:rPr lang="zh-CN" altLang="en-US" smtClean="0"/>
              <a:t>2024/12/24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8003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E507B-0CE7-4B9B-B916-F4BD393F3530}" type="datetime1">
              <a:rPr lang="zh-CN" altLang="en-US" smtClean="0"/>
              <a:t>2024/12/24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6054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090C-302D-4525-85E8-59A58A5EA259}" type="datetime1">
              <a:rPr lang="zh-CN" altLang="en-US" smtClean="0"/>
              <a:t>2024/12/24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5019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90A3-5A14-4D2D-8628-1DFB437F62AC}" type="datetime1">
              <a:rPr lang="zh-CN" altLang="en-US" smtClean="0"/>
              <a:t>2024/12/24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4531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85F0-E66D-4D77-8CC3-4263CE115620}" type="datetime1">
              <a:rPr lang="zh-CN" altLang="en-US" smtClean="0"/>
              <a:t>2024/12/24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5918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4173F-2181-4319-9F59-FA80CC94CBEA}" type="datetime1">
              <a:rPr lang="zh-CN" altLang="en-US" smtClean="0"/>
              <a:t>2024/12/24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0328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343024"/>
            <a:ext cx="9144000" cy="1076325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Schedule of the MDI installation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789074"/>
            <a:ext cx="9144000" cy="1655762"/>
          </a:xfrm>
        </p:spPr>
        <p:txBody>
          <a:bodyPr/>
          <a:lstStyle/>
          <a:p>
            <a:r>
              <a:rPr lang="en-US" altLang="zh-CN" dirty="0" smtClean="0"/>
              <a:t>Xiaoping Jing, </a:t>
            </a:r>
            <a:r>
              <a:rPr lang="en-US" altLang="zh-CN" dirty="0" err="1" smtClean="0"/>
              <a:t>Mingyi</a:t>
            </a:r>
            <a:r>
              <a:rPr lang="en-US" altLang="zh-CN" dirty="0" smtClean="0"/>
              <a:t> </a:t>
            </a:r>
            <a:r>
              <a:rPr lang="en-US" altLang="zh-CN" dirty="0" smtClean="0"/>
              <a:t>Dong</a:t>
            </a:r>
          </a:p>
          <a:p>
            <a:endParaRPr lang="en-US" altLang="zh-CN" dirty="0"/>
          </a:p>
          <a:p>
            <a:r>
              <a:rPr lang="en-US" altLang="zh-CN" dirty="0" smtClean="0"/>
              <a:t>2024.12.17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3539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045029"/>
            <a:ext cx="10515600" cy="4674734"/>
          </a:xfrm>
        </p:spPr>
        <p:txBody>
          <a:bodyPr/>
          <a:lstStyle/>
          <a:p>
            <a:pPr lvl="0"/>
            <a:r>
              <a:rPr lang="en-US" altLang="zh-CN" dirty="0"/>
              <a:t>Based on discussions with the accelerator systems, a </a:t>
            </a:r>
            <a:r>
              <a:rPr lang="en-US" altLang="zh-CN" dirty="0" smtClean="0"/>
              <a:t>schedule </a:t>
            </a:r>
            <a:r>
              <a:rPr lang="en-US" altLang="zh-CN" dirty="0"/>
              <a:t>for MDI installation </a:t>
            </a:r>
            <a:r>
              <a:rPr lang="en-US" altLang="zh-CN" dirty="0" smtClean="0"/>
              <a:t>was updated</a:t>
            </a:r>
            <a:endParaRPr lang="zh-CN" altLang="zh-CN" dirty="0"/>
          </a:p>
          <a:p>
            <a:pPr lvl="0"/>
            <a:r>
              <a:rPr lang="en-US" altLang="zh-CN" dirty="0"/>
              <a:t>Due to noise issues, we have postponed the </a:t>
            </a:r>
            <a:r>
              <a:rPr lang="en-US" altLang="zh-CN" smtClean="0"/>
              <a:t>recovery work, </a:t>
            </a:r>
            <a:r>
              <a:rPr lang="en-US" altLang="zh-CN" dirty="0" smtClean="0"/>
              <a:t>and the </a:t>
            </a:r>
            <a:r>
              <a:rPr lang="en-US" altLang="zh-CN" smtClean="0"/>
              <a:t>recovery </a:t>
            </a:r>
            <a:r>
              <a:rPr lang="en-US" altLang="zh-CN"/>
              <a:t>on the east side </a:t>
            </a:r>
            <a:r>
              <a:rPr lang="en-US" altLang="zh-CN" smtClean="0"/>
              <a:t>will </a:t>
            </a:r>
            <a:r>
              <a:rPr lang="en-US" altLang="zh-CN" dirty="0" smtClean="0"/>
              <a:t>start on December 24</a:t>
            </a:r>
            <a:r>
              <a:rPr lang="en-US" altLang="zh-CN" baseline="30000" dirty="0" smtClean="0"/>
              <a:t>th</a:t>
            </a:r>
            <a:endParaRPr lang="en-US" altLang="zh-CN" dirty="0" smtClean="0"/>
          </a:p>
          <a:p>
            <a:pPr lvl="0"/>
            <a:r>
              <a:rPr lang="en-US" altLang="zh-CN" dirty="0" smtClean="0"/>
              <a:t>The </a:t>
            </a:r>
            <a:r>
              <a:rPr lang="en-US" altLang="zh-CN" dirty="0"/>
              <a:t>schedule may be slightly </a:t>
            </a:r>
            <a:r>
              <a:rPr lang="en-US" altLang="zh-CN" dirty="0" smtClean="0"/>
              <a:t>adjusted according </a:t>
            </a:r>
            <a:r>
              <a:rPr lang="en-US" altLang="zh-CN" dirty="0"/>
              <a:t>to the actual implementation </a:t>
            </a:r>
            <a:r>
              <a:rPr lang="en-US" altLang="zh-CN" dirty="0" smtClean="0"/>
              <a:t>situation</a:t>
            </a:r>
            <a:endParaRPr lang="zh-CN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9827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3</a:t>
            </a:fld>
            <a:endParaRPr lang="zh-CN" altLang="en-US"/>
          </a:p>
        </p:txBody>
      </p:sp>
      <p:graphicFrame>
        <p:nvGraphicFramePr>
          <p:cNvPr id="6" name="内容占位符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4122830"/>
              </p:ext>
            </p:extLst>
          </p:nvPr>
        </p:nvGraphicFramePr>
        <p:xfrm>
          <a:off x="838200" y="1090401"/>
          <a:ext cx="10322306" cy="52659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943"/>
                <a:gridCol w="8009258"/>
                <a:gridCol w="1736105"/>
              </a:tblGrid>
              <a:tr h="429862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Detailed tasks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date</a:t>
                      </a:r>
                      <a:endParaRPr lang="zh-CN" altLang="en-US" dirty="0"/>
                    </a:p>
                  </a:txBody>
                  <a:tcPr/>
                </a:tc>
              </a:tr>
              <a:tr h="812727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Deal with CGEM cables to ensure they do not interfere with the installation of the </a:t>
                      </a: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EEMC</a:t>
                      </a:r>
                      <a:endParaRPr lang="en-US" altLang="zh-CN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Dec.</a:t>
                      </a:r>
                      <a:r>
                        <a:rPr lang="en-US" altLang="zh-CN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23/24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335645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(1) Remove current operation platform</a:t>
                      </a:r>
                      <a:r>
                        <a:rPr lang="en-US" altLang="zh-CN" baseline="0" dirty="0" smtClean="0"/>
                        <a:t> on east side</a:t>
                      </a:r>
                      <a:endParaRPr lang="en-US" altLang="zh-CN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(2) Push the east EEMC back to its original position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aseline="0" dirty="0" smtClean="0"/>
                        <a:t>(3) Disconnect the </a:t>
                      </a:r>
                      <a:r>
                        <a:rPr lang="en-US" altLang="zh-CN" dirty="0" smtClean="0"/>
                        <a:t>east EEMC from the support structure</a:t>
                      </a:r>
                      <a:endParaRPr lang="en-US" altLang="zh-CN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Dec.</a:t>
                      </a:r>
                      <a:r>
                        <a:rPr lang="en-US" altLang="zh-CN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24-25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32509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Fix CGEM cables on EEMC</a:t>
                      </a:r>
                      <a:r>
                        <a:rPr lang="en-US" altLang="zh-CN" baseline="0" dirty="0" smtClean="0">
                          <a:solidFill>
                            <a:srgbClr val="FF0000"/>
                          </a:solidFill>
                        </a:rPr>
                        <a:t> support structure </a:t>
                      </a: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to ensure they do not interfere with installation of beam pipe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Dec.26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32509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altLang="zh-CN" baseline="0" dirty="0" smtClean="0"/>
                        <a:t>Install the support tools for beam pipe installation</a:t>
                      </a:r>
                      <a:endParaRPr lang="en-US" altLang="zh-C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Dec.27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32509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Install beam pipe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Dec.28-29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32509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Remove the </a:t>
                      </a:r>
                      <a:r>
                        <a:rPr lang="en-US" altLang="zh-CN" baseline="0" dirty="0" smtClean="0"/>
                        <a:t>support tools for beam pipe installation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Dec.29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335127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Laser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 measurement and alignment of beam pipe</a:t>
                      </a:r>
                      <a:endParaRPr lang="en-US" altLang="zh-CN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Dec.30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335127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Install shielding plates for CGEM</a:t>
                      </a:r>
                      <a:endParaRPr lang="en-US" altLang="zh-CN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Dec.31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335127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Deal</a:t>
                      </a:r>
                      <a:r>
                        <a:rPr lang="en-US" altLang="zh-CN" baseline="0" dirty="0" smtClean="0">
                          <a:solidFill>
                            <a:srgbClr val="FF0000"/>
                          </a:solidFill>
                        </a:rPr>
                        <a:t> with</a:t>
                      </a: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 CGEM cables to ensure they do not interfere with </a:t>
                      </a: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pulling out of east EEMC</a:t>
                      </a:r>
                      <a:endParaRPr lang="en-US" altLang="zh-CN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Jan.2</a:t>
                      </a:r>
                      <a:endParaRPr lang="zh-CN" alt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838200" y="185016"/>
            <a:ext cx="10515600" cy="757093"/>
          </a:xfrm>
        </p:spPr>
        <p:txBody>
          <a:bodyPr/>
          <a:lstStyle/>
          <a:p>
            <a:pPr algn="ctr"/>
            <a:r>
              <a:rPr lang="en-US" altLang="zh-CN" dirty="0" smtClean="0"/>
              <a:t>Schedule (east side)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7383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4</a:t>
            </a:fld>
            <a:endParaRPr lang="zh-CN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45409"/>
              </p:ext>
            </p:extLst>
          </p:nvPr>
        </p:nvGraphicFramePr>
        <p:xfrm>
          <a:off x="527297" y="1239316"/>
          <a:ext cx="10496963" cy="49951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227"/>
                <a:gridCol w="8151421"/>
                <a:gridCol w="1589315"/>
              </a:tblGrid>
              <a:tr h="587588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Detailed tasks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date</a:t>
                      </a:r>
                      <a:endParaRPr lang="zh-CN" altLang="en-US" dirty="0"/>
                    </a:p>
                  </a:txBody>
                  <a:tcPr/>
                </a:tc>
              </a:tr>
              <a:tr h="587588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Pull out east EEMC again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Jan3-4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587588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Deal</a:t>
                      </a:r>
                      <a:r>
                        <a:rPr lang="en-US" altLang="zh-CN" baseline="0" dirty="0" smtClean="0">
                          <a:solidFill>
                            <a:srgbClr val="FF0000"/>
                          </a:solidFill>
                        </a:rPr>
                        <a:t> with</a:t>
                      </a: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 CGEM cables to ensure they do not interfere with installation of SCQ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Jan.4-5</a:t>
                      </a:r>
                      <a:endParaRPr lang="zh-CN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87588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Installation of SCQ and related work (some jobs are</a:t>
                      </a:r>
                      <a:r>
                        <a:rPr lang="en-US" altLang="zh-CN" baseline="0" dirty="0" smtClean="0"/>
                        <a:t> </a:t>
                      </a:r>
                      <a:r>
                        <a:rPr lang="en-US" altLang="zh-CN" dirty="0" smtClean="0"/>
                        <a:t>not in the IP region)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Jan.6-</a:t>
                      </a:r>
                      <a:r>
                        <a:rPr lang="en-US" altLang="zh-CN" baseline="0" dirty="0" smtClean="0"/>
                        <a:t> Jan.9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587588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Power on  CGEM</a:t>
                      </a:r>
                      <a:r>
                        <a:rPr lang="en-US" altLang="zh-CN" baseline="0" dirty="0" smtClean="0">
                          <a:solidFill>
                            <a:srgbClr val="FF0000"/>
                          </a:solidFill>
                        </a:rPr>
                        <a:t> and MDC to check the connection</a:t>
                      </a:r>
                      <a:endParaRPr lang="zh-CN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Jan.10</a:t>
                      </a:r>
                      <a:endParaRPr lang="zh-CN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1131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Laser</a:t>
                      </a:r>
                      <a:r>
                        <a:rPr lang="en-US" altLang="zh-CN" baseline="0" dirty="0" smtClean="0"/>
                        <a:t> measurement of SCQ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Jan.11-13</a:t>
                      </a:r>
                      <a:endParaRPr lang="zh-CN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35035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Fix cables of beam pipe</a:t>
                      </a:r>
                      <a:r>
                        <a:rPr lang="en-US" altLang="zh-CN" baseline="0" dirty="0" smtClean="0">
                          <a:solidFill>
                            <a:srgbClr val="FF0000"/>
                          </a:solidFill>
                        </a:rPr>
                        <a:t> and </a:t>
                      </a: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CGEM on</a:t>
                      </a:r>
                      <a:r>
                        <a:rPr lang="en-US" altLang="zh-CN" baseline="0" dirty="0" smtClean="0">
                          <a:solidFill>
                            <a:srgbClr val="FF0000"/>
                          </a:solidFill>
                        </a:rPr>
                        <a:t> the support structure of SCQ and other magnets</a:t>
                      </a:r>
                      <a:endParaRPr lang="en-US" altLang="zh-CN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Jan.13-15</a:t>
                      </a:r>
                      <a:endParaRPr lang="zh-CN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35035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(1) Remove the operation platform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(2) Push the east EEMC back to its original position and remove the mechanical tools</a:t>
                      </a:r>
                      <a:endParaRPr lang="en-US" altLang="zh-CN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Jan.15-16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235035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Other recovery work on east side</a:t>
                      </a:r>
                      <a:endParaRPr lang="en-US" altLang="zh-CN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Jan.16-Feb.8</a:t>
                      </a:r>
                      <a:endParaRPr lang="zh-CN" alt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838200" y="143453"/>
            <a:ext cx="10515600" cy="992620"/>
          </a:xfrm>
        </p:spPr>
        <p:txBody>
          <a:bodyPr/>
          <a:lstStyle/>
          <a:p>
            <a:pPr algn="ctr"/>
            <a:r>
              <a:rPr lang="en-US" altLang="zh-CN" dirty="0" smtClean="0"/>
              <a:t>Schedule (east side)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7179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39800"/>
          </a:xfrm>
        </p:spPr>
        <p:txBody>
          <a:bodyPr/>
          <a:lstStyle/>
          <a:p>
            <a:pPr algn="ctr"/>
            <a:r>
              <a:rPr lang="en-US" altLang="zh-CN" dirty="0" smtClean="0"/>
              <a:t>Schedule (west side)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5</a:t>
            </a:fld>
            <a:endParaRPr lang="zh-CN" altLang="en-US"/>
          </a:p>
        </p:txBody>
      </p:sp>
      <p:graphicFrame>
        <p:nvGraphicFramePr>
          <p:cNvPr id="6" name="内容占位符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4947358"/>
              </p:ext>
            </p:extLst>
          </p:nvPr>
        </p:nvGraphicFramePr>
        <p:xfrm>
          <a:off x="1335596" y="1575678"/>
          <a:ext cx="10161485" cy="4153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234"/>
                <a:gridCol w="7872194"/>
                <a:gridCol w="1709057"/>
              </a:tblGrid>
              <a:tr h="235035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Detailed tasks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date</a:t>
                      </a:r>
                      <a:endParaRPr lang="zh-CN" altLang="en-US" dirty="0"/>
                    </a:p>
                  </a:txBody>
                  <a:tcPr/>
                </a:tc>
              </a:tr>
              <a:tr h="411311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Install CGEM shielding plate on</a:t>
                      </a:r>
                      <a:r>
                        <a:rPr lang="en-US" altLang="zh-CN" baseline="0" dirty="0" smtClean="0">
                          <a:solidFill>
                            <a:srgbClr val="FF0000"/>
                          </a:solidFill>
                        </a:rPr>
                        <a:t> the</a:t>
                      </a: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 west side </a:t>
                      </a:r>
                      <a:endParaRPr lang="zh-CN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Jan.3</a:t>
                      </a:r>
                      <a:endParaRPr lang="zh-CN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1131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Deal with CGEM cables to ensure they do not interfere with the installation of </a:t>
                      </a: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SCQ</a:t>
                      </a:r>
                      <a:endParaRPr lang="en-US" altLang="zh-CN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Jan.4</a:t>
                      </a:r>
                      <a:endParaRPr lang="zh-CN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35035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Installation of SCQ and related work (some jobs are</a:t>
                      </a:r>
                      <a:r>
                        <a:rPr lang="en-US" altLang="zh-CN" baseline="0" dirty="0" smtClean="0"/>
                        <a:t> </a:t>
                      </a:r>
                      <a:r>
                        <a:rPr lang="en-US" altLang="zh-CN" dirty="0" smtClean="0"/>
                        <a:t>not in the IP region)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Jan.6-</a:t>
                      </a:r>
                      <a:r>
                        <a:rPr lang="en-US" altLang="zh-CN" baseline="0" dirty="0" smtClean="0"/>
                        <a:t> Jan.9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235035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Power on  CGEM</a:t>
                      </a:r>
                      <a:r>
                        <a:rPr lang="en-US" altLang="zh-CN" baseline="0" dirty="0" smtClean="0">
                          <a:solidFill>
                            <a:srgbClr val="FF0000"/>
                          </a:solidFill>
                        </a:rPr>
                        <a:t> and MDC to check the connection</a:t>
                      </a:r>
                      <a:endParaRPr lang="zh-CN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Jan.10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235035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Laser</a:t>
                      </a:r>
                      <a:r>
                        <a:rPr lang="en-US" altLang="zh-CN" baseline="0" dirty="0" smtClean="0"/>
                        <a:t> measurement of SCQ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Jan.11-13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587588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Fix cables of beam pipe</a:t>
                      </a:r>
                      <a:r>
                        <a:rPr lang="en-US" altLang="zh-CN" baseline="0" dirty="0" smtClean="0">
                          <a:solidFill>
                            <a:srgbClr val="FF0000"/>
                          </a:solidFill>
                        </a:rPr>
                        <a:t> and </a:t>
                      </a: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CGEM on</a:t>
                      </a:r>
                      <a:r>
                        <a:rPr lang="en-US" altLang="zh-CN" baseline="0" dirty="0" smtClean="0">
                          <a:solidFill>
                            <a:srgbClr val="FF0000"/>
                          </a:solidFill>
                        </a:rPr>
                        <a:t> the support structure of SCQ and other magnets</a:t>
                      </a:r>
                      <a:endParaRPr lang="en-US" altLang="zh-CN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Jan.13-15</a:t>
                      </a:r>
                      <a:endParaRPr lang="zh-CN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87588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Remove the operation platform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Push the east EEMC back to its original position and remove the mechanical tools</a:t>
                      </a:r>
                      <a:endParaRPr lang="en-US" altLang="zh-CN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Jan.16-17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587588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Other recovery work on </a:t>
                      </a:r>
                      <a:r>
                        <a:rPr lang="en-US" altLang="zh-CN" dirty="0" smtClean="0"/>
                        <a:t>west </a:t>
                      </a:r>
                      <a:r>
                        <a:rPr lang="en-US" altLang="zh-CN" dirty="0" smtClean="0"/>
                        <a:t>side</a:t>
                      </a:r>
                      <a:endParaRPr lang="en-US" altLang="zh-CN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Jan.17-Feb.11</a:t>
                      </a:r>
                      <a:endParaRPr lang="zh-CN" alt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222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53651</TotalTime>
  <Words>449</Words>
  <Application>Microsoft Office PowerPoint</Application>
  <PresentationFormat>宽屏</PresentationFormat>
  <Paragraphs>102</Paragraphs>
  <Slides>5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宋体</vt:lpstr>
      <vt:lpstr>Arial</vt:lpstr>
      <vt:lpstr>Calibri</vt:lpstr>
      <vt:lpstr>Calibri Light</vt:lpstr>
      <vt:lpstr>Office 主题</vt:lpstr>
      <vt:lpstr>Schedule of the MDI installation</vt:lpstr>
      <vt:lpstr>PowerPoint 演示文稿</vt:lpstr>
      <vt:lpstr>Schedule (east side)</vt:lpstr>
      <vt:lpstr>Schedule (east side)</vt:lpstr>
      <vt:lpstr>Schedule (west side)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Windows 用户</dc:creator>
  <cp:lastModifiedBy>Windows 用户</cp:lastModifiedBy>
  <cp:revision>462</cp:revision>
  <dcterms:created xsi:type="dcterms:W3CDTF">2024-07-07T18:09:25Z</dcterms:created>
  <dcterms:modified xsi:type="dcterms:W3CDTF">2024-12-24T02:22:33Z</dcterms:modified>
</cp:coreProperties>
</file>