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81-37D6-44D7-B9B0-7AFDE495EBD4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7E29-0847-4741-9917-2633E8841F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60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81-37D6-44D7-B9B0-7AFDE495EBD4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7E29-0847-4741-9917-2633E8841F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87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81-37D6-44D7-B9B0-7AFDE495EBD4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7E29-0847-4741-9917-2633E8841F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31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81-37D6-44D7-B9B0-7AFDE495EBD4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7E29-0847-4741-9917-2633E8841F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23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81-37D6-44D7-B9B0-7AFDE495EBD4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7E29-0847-4741-9917-2633E8841F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60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81-37D6-44D7-B9B0-7AFDE495EBD4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7E29-0847-4741-9917-2633E8841F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58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81-37D6-44D7-B9B0-7AFDE495EBD4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7E29-0847-4741-9917-2633E8841F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80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81-37D6-44D7-B9B0-7AFDE495EBD4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7E29-0847-4741-9917-2633E8841F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00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81-37D6-44D7-B9B0-7AFDE495EBD4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7E29-0847-4741-9917-2633E8841F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49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81-37D6-44D7-B9B0-7AFDE495EBD4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7E29-0847-4741-9917-2633E8841F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2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81-37D6-44D7-B9B0-7AFDE495EBD4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7E29-0847-4741-9917-2633E8841F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76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6081-37D6-44D7-B9B0-7AFDE495EBD4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B7E29-0847-4741-9917-2633E8841F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13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90506"/>
          </a:xfrm>
        </p:spPr>
        <p:txBody>
          <a:bodyPr>
            <a:noAutofit/>
          </a:bodyPr>
          <a:lstStyle/>
          <a:p>
            <a:r>
              <a:rPr lang="en-US" altLang="zh-CN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S</a:t>
            </a:r>
            <a:r>
              <a:rPr lang="en-US" altLang="zh-CN" sz="4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tatus</a:t>
            </a:r>
            <a:r>
              <a:rPr lang="zh-CN" altLang="en-US" sz="4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of </a:t>
            </a:r>
            <a:r>
              <a:rPr lang="zh-CN" altLang="en-US" sz="4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zh-CN" altLang="en-US" sz="4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4800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Cgem</a:t>
            </a:r>
            <a:r>
              <a:rPr lang="en-US" altLang="zh-CN" sz="4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gas s</a:t>
            </a:r>
            <a:r>
              <a:rPr lang="en-US" altLang="zh-CN" sz="4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low control system</a:t>
            </a:r>
            <a:endParaRPr lang="zh-CN" altLang="en-US" sz="4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45920" y="2992438"/>
            <a:ext cx="9144000" cy="1655762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20241223 Meeting</a:t>
            </a:r>
          </a:p>
          <a:p>
            <a:r>
              <a:rPr lang="en-US" altLang="zh-CN" sz="2000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Xiaolan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L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uo , </a:t>
            </a:r>
            <a:r>
              <a:rPr lang="en-US" altLang="zh-CN" sz="20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Y</a:t>
            </a:r>
            <a:r>
              <a:rPr lang="en-US" altLang="zh-CN" sz="2000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inhong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Z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hang 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63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Gas slow control installation and commissioning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26" y="3320188"/>
            <a:ext cx="2296416" cy="3272879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8265" y="5166290"/>
            <a:ext cx="1547343" cy="13637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0" y="4314691"/>
            <a:ext cx="1593415" cy="1519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14" y="3320188"/>
            <a:ext cx="1880805" cy="3301669"/>
          </a:xfrm>
          <a:prstGeom prst="rect">
            <a:avLst/>
          </a:prstGeom>
        </p:spPr>
      </p:pic>
      <p:graphicFrame>
        <p:nvGraphicFramePr>
          <p:cNvPr id="11" name="内容占位符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124182"/>
              </p:ext>
            </p:extLst>
          </p:nvPr>
        </p:nvGraphicFramePr>
        <p:xfrm>
          <a:off x="5400553" y="2943498"/>
          <a:ext cx="6442167" cy="3885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7" imgW="7543540" imgH="5829184" progId="AcroExch.Document.11">
                  <p:embed/>
                </p:oleObj>
              </mc:Choice>
              <mc:Fallback>
                <p:oleObj name="Acrobat Document" r:id="rId7" imgW="7543540" imgH="582918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00553" y="2943498"/>
                        <a:ext cx="6442167" cy="3885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838200" y="1542716"/>
            <a:ext cx="11004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D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esign and installation of the slow control system according to the schematic diagram of the gas system.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Local data logging and slow control with Siemens Plc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Completed wiring of all modules to local sensors.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Waiting to switch existing system to slow control operation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Slow control system commissioning- needs 1-2days </a:t>
            </a:r>
          </a:p>
          <a:p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257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Slow control parameters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29232"/>
              </p:ext>
            </p:extLst>
          </p:nvPr>
        </p:nvGraphicFramePr>
        <p:xfrm>
          <a:off x="1219204" y="2099987"/>
          <a:ext cx="9483630" cy="2777624"/>
        </p:xfrm>
        <a:graphic>
          <a:graphicData uri="http://schemas.openxmlformats.org/drawingml/2006/table">
            <a:tbl>
              <a:tblPr firstRow="1" firstCol="1" bandRow="1"/>
              <a:tblGrid>
                <a:gridCol w="631846"/>
                <a:gridCol w="1862292"/>
                <a:gridCol w="1111207"/>
                <a:gridCol w="661851"/>
                <a:gridCol w="818606"/>
                <a:gridCol w="879566"/>
                <a:gridCol w="1297577"/>
                <a:gridCol w="2220685"/>
              </a:tblGrid>
              <a:tr h="2864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Number</a:t>
                      </a:r>
                      <a:endParaRPr lang="zh-CN" sz="10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b="1" kern="1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编号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Name</a:t>
                      </a:r>
                      <a:endParaRPr lang="zh-CN" sz="10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b="1" kern="1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名称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Quantity</a:t>
                      </a:r>
                      <a:endParaRPr lang="zh-CN" sz="1000" b="1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b="1" kern="1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数量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Signal output</a:t>
                      </a:r>
                      <a:endParaRPr lang="zh-CN" sz="1000" b="1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b="1" kern="1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两线制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Range </a:t>
                      </a:r>
                      <a:endParaRPr lang="zh-CN" sz="1000" b="1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b="1" kern="1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量程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Value and Alarm line</a:t>
                      </a:r>
                      <a:r>
                        <a:rPr lang="en-US" altLang="zh-CN" sz="1000" b="1" kern="100" dirty="0" smtClea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sz="10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b="1" kern="100" dirty="0" smtClea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实际值及报警线</a:t>
                      </a:r>
                      <a:endParaRPr lang="zh-CN" sz="10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b="1" kern="100" dirty="0" smtClea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备注</a:t>
                      </a:r>
                      <a:r>
                        <a:rPr lang="en-US" altLang="zh-CN" sz="1000" b="1" kern="100" dirty="0" smtClea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Note</a:t>
                      </a:r>
                      <a:endParaRPr lang="zh-CN" sz="10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b="1" kern="100" dirty="0" smtClea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接口</a:t>
                      </a:r>
                      <a:r>
                        <a:rPr lang="en-US" altLang="zh-CN" sz="1000" b="1" kern="100" dirty="0" smtClea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Sensor interfaces</a:t>
                      </a:r>
                      <a:endParaRPr lang="zh-CN" sz="10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单元气压力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Pressure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氩气</a:t>
                      </a: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Ar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1*</a:t>
                      </a:r>
                      <a:r>
                        <a:rPr lang="en-US" sz="1000" kern="100" dirty="0">
                          <a:solidFill>
                            <a:schemeClr val="accent2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solidFill>
                          <a:schemeClr val="accent2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4-20mA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0-4bar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1.3-3.0 bar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1/4NPT/External thread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异丁烷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C4H10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1*</a:t>
                      </a:r>
                      <a:r>
                        <a:rPr lang="en-US" sz="1000" kern="100" dirty="0">
                          <a:solidFill>
                            <a:schemeClr val="accent2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solidFill>
                          <a:schemeClr val="accent2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4-20 mA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0-4bar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1.3-3.0 bar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1/4NPT/External thread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质量流流量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Flow rate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氩气</a:t>
                      </a: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Ar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0-5V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0-10000sccm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1450±1% </a:t>
                      </a:r>
                      <a:r>
                        <a:rPr lang="en-US" altLang="zh-CN" sz="1000" kern="100" dirty="0" err="1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Sccm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kern="100" dirty="0" err="1" smtClean="0">
                          <a:solidFill>
                            <a:srgbClr val="C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Totol</a:t>
                      </a:r>
                      <a:r>
                        <a:rPr lang="en-US" sz="1000" kern="100" dirty="0" smtClean="0">
                          <a:solidFill>
                            <a:srgbClr val="C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value 1600Sccm</a:t>
                      </a:r>
                      <a:endParaRPr lang="zh-CN" sz="1000" kern="100" dirty="0">
                        <a:solidFill>
                          <a:srgbClr val="C00000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C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kern="100" dirty="0" smtClean="0">
                          <a:solidFill>
                            <a:srgbClr val="C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Must be closed at the same time</a:t>
                      </a:r>
                      <a:endParaRPr lang="zh-CN" sz="1000" kern="100" dirty="0">
                        <a:solidFill>
                          <a:srgbClr val="C00000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异丁烷</a:t>
                      </a:r>
                      <a:r>
                        <a:rPr lang="en-US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I-B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utane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0-5V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0-10000sccm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150±1% </a:t>
                      </a:r>
                      <a:r>
                        <a:rPr lang="en-US" altLang="zh-CN" sz="1000" kern="100" dirty="0" err="1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Sccm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质量流流量计</a:t>
                      </a:r>
                      <a:r>
                        <a:rPr 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开关</a:t>
                      </a:r>
                      <a:r>
                        <a:rPr lang="zh-CN" altLang="en-US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量</a:t>
                      </a:r>
                      <a:endParaRPr lang="en-US" altLang="zh-CN" sz="1000" kern="100" dirty="0" smtClean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Remote switching of flow</a:t>
                      </a:r>
                      <a:r>
                        <a:rPr lang="en-US" sz="1000" kern="100" baseline="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meters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氩气</a:t>
                      </a:r>
                      <a:r>
                        <a:rPr lang="en-US" altLang="zh-CN" sz="1000" kern="100" dirty="0" err="1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Ar</a:t>
                      </a:r>
                      <a:endParaRPr lang="en-US" altLang="zh-CN" sz="1000" kern="100" dirty="0" smtClean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00" dirty="0">
                          <a:solidFill>
                            <a:srgbClr val="C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CN" sz="1000" kern="100" dirty="0" smtClean="0">
                          <a:solidFill>
                            <a:srgbClr val="C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Must be closed at the same time</a:t>
                      </a:r>
                      <a:endParaRPr lang="zh-CN" altLang="zh-CN" sz="1000" kern="100" dirty="0" smtClean="0">
                        <a:solidFill>
                          <a:srgbClr val="C00000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异</a:t>
                      </a:r>
                      <a:r>
                        <a:rPr 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丁烷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I-butane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缓冲罐</a:t>
                      </a:r>
                      <a:r>
                        <a:rPr 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压力</a:t>
                      </a:r>
                      <a:r>
                        <a:rPr lang="en-US" altLang="zh-CN" sz="1000" kern="100" baseline="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Pressure of buffer tank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1*</a:t>
                      </a:r>
                      <a:r>
                        <a:rPr lang="en-US" sz="1000" kern="100" dirty="0">
                          <a:solidFill>
                            <a:schemeClr val="accent2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solidFill>
                          <a:schemeClr val="accent2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4-20 mA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0-4bar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0.5-0.9 bar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1/4NPT/External thread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缓冲罐</a:t>
                      </a:r>
                      <a:r>
                        <a:rPr 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温度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Temperature of buffer tank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1*</a:t>
                      </a:r>
                      <a:r>
                        <a:rPr lang="en-US" sz="1000" kern="100" dirty="0">
                          <a:solidFill>
                            <a:schemeClr val="accent2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solidFill>
                          <a:schemeClr val="accent2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4-20 mA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0-28</a:t>
                      </a:r>
                      <a:r>
                        <a:rPr lang="zh-CN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20-28°C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1/4NPT/External thread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进气压力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Mixture inlet pressure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1*</a:t>
                      </a:r>
                      <a:r>
                        <a:rPr lang="en-US" sz="1000" kern="100" dirty="0">
                          <a:solidFill>
                            <a:schemeClr val="accent2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solidFill>
                          <a:schemeClr val="accent2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4-20 mA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0-1bar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0.3-0.5 bar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1/4NPT/External thread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总进气流</a:t>
                      </a:r>
                      <a:r>
                        <a:rPr 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量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Mixture inlet pressure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4-20 mA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0-2500sccm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1600 </a:t>
                      </a:r>
                      <a:r>
                        <a:rPr lang="en-US" altLang="zh-CN" sz="1000" kern="100" dirty="0" err="1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Sccm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Set a float flow meter into full release.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室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进气流</a:t>
                      </a:r>
                      <a:r>
                        <a:rPr 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量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Flow</a:t>
                      </a:r>
                      <a:r>
                        <a:rPr lang="en-US" altLang="zh-CN" sz="1000" kern="100" baseline="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rate of Chamber 1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4-20 mA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0-1000sccm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500 </a:t>
                      </a:r>
                      <a:r>
                        <a:rPr lang="en-US" altLang="zh-CN" sz="1000" kern="100" dirty="0" err="1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Sccm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rgbClr val="C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A b</a:t>
                      </a:r>
                      <a:r>
                        <a:rPr lang="en-US" sz="1000" kern="100" dirty="0" smtClean="0">
                          <a:solidFill>
                            <a:srgbClr val="C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ubbler with water </a:t>
                      </a:r>
                      <a:endParaRPr lang="zh-CN" sz="1000" kern="100" dirty="0">
                        <a:solidFill>
                          <a:srgbClr val="C00000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室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进气流</a:t>
                      </a:r>
                      <a:r>
                        <a:rPr 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量</a:t>
                      </a:r>
                      <a:r>
                        <a:rPr lang="en-US" altLang="zh-CN" sz="1000" kern="100" baseline="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Flow</a:t>
                      </a:r>
                      <a:r>
                        <a:rPr lang="en-US" altLang="zh-CN" sz="1000" kern="100" baseline="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rate of Chamber 2</a:t>
                      </a:r>
                      <a:endParaRPr lang="zh-CN" altLang="zh-CN" sz="1000" kern="100" dirty="0" smtClean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4-20 mA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0-1000sccm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300 </a:t>
                      </a:r>
                      <a:r>
                        <a:rPr lang="en-US" altLang="zh-CN" sz="1000" kern="100" dirty="0" err="1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Sccm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solidFill>
                            <a:srgbClr val="C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A bubbler with water </a:t>
                      </a:r>
                      <a:endParaRPr lang="zh-CN" altLang="zh-CN" sz="1000" kern="100" dirty="0" smtClean="0">
                        <a:solidFill>
                          <a:srgbClr val="C00000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室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进气流</a:t>
                      </a:r>
                      <a:r>
                        <a:rPr 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量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Flow</a:t>
                      </a:r>
                      <a:r>
                        <a:rPr lang="en-US" altLang="zh-CN" sz="1000" kern="100" baseline="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rate of Chamber 3</a:t>
                      </a:r>
                      <a:endParaRPr lang="zh-CN" altLang="zh-CN" sz="1000" kern="100" dirty="0" smtClean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4-20 mA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0-1000sccm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800 </a:t>
                      </a:r>
                      <a:r>
                        <a:rPr lang="en-US" altLang="zh-CN" sz="1000" kern="100" dirty="0" err="1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Sccm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solidFill>
                            <a:srgbClr val="C00000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A bubbler with water </a:t>
                      </a:r>
                      <a:endParaRPr lang="zh-CN" altLang="zh-CN" sz="1000" kern="100" dirty="0" smtClean="0">
                        <a:solidFill>
                          <a:srgbClr val="C00000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室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压力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Pressure of</a:t>
                      </a:r>
                      <a:r>
                        <a:rPr lang="en-US" altLang="zh-CN" sz="1000" kern="100" baseline="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Chamber 1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1*</a:t>
                      </a:r>
                      <a:r>
                        <a:rPr lang="en-US" sz="1000" kern="100" dirty="0">
                          <a:solidFill>
                            <a:schemeClr val="accent2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solidFill>
                          <a:schemeClr val="accent2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4-20 mA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0-0.03bar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 mbar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1/4NPT/External thread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室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压力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Pressure of</a:t>
                      </a:r>
                      <a:r>
                        <a:rPr lang="en-US" altLang="zh-CN" sz="1000" kern="100" baseline="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Chamber 2</a:t>
                      </a:r>
                      <a:endParaRPr lang="zh-CN" altLang="zh-CN" sz="1000" kern="100" dirty="0" smtClean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1*</a:t>
                      </a:r>
                      <a:r>
                        <a:rPr lang="en-US" sz="1000" kern="100" dirty="0">
                          <a:solidFill>
                            <a:schemeClr val="accent2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solidFill>
                          <a:schemeClr val="accent2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4-20 mA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0-0.03bar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 mbar</a:t>
                      </a:r>
                      <a:endParaRPr lang="zh-CN" altLang="zh-CN" sz="1000" kern="100" dirty="0" smtClean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1/4NPT/External thread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室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压力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Pressure of</a:t>
                      </a:r>
                      <a:r>
                        <a:rPr lang="en-US" altLang="zh-CN" sz="1000" kern="100" baseline="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Chamber 3</a:t>
                      </a:r>
                      <a:endParaRPr lang="zh-CN" altLang="zh-CN" sz="1000" kern="100" dirty="0" smtClean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1*</a:t>
                      </a:r>
                      <a:r>
                        <a:rPr lang="en-US" sz="1000" kern="100" dirty="0">
                          <a:solidFill>
                            <a:schemeClr val="accent2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solidFill>
                          <a:schemeClr val="accent2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4-20 mA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0-0.03bar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 mbar</a:t>
                      </a:r>
                      <a:endParaRPr lang="zh-CN" altLang="zh-CN" sz="1000" kern="100" dirty="0" smtClean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1/4NPT/External thread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18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Gas slow control installation and commissioning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886" y="3534806"/>
            <a:ext cx="2533295" cy="2416013"/>
          </a:xfrm>
          <a:prstGeom prst="rect">
            <a:avLst/>
          </a:prstGeom>
        </p:spPr>
      </p:pic>
      <p:graphicFrame>
        <p:nvGraphicFramePr>
          <p:cNvPr id="11" name="内容占位符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660039"/>
              </p:ext>
            </p:extLst>
          </p:nvPr>
        </p:nvGraphicFramePr>
        <p:xfrm>
          <a:off x="700816" y="2868279"/>
          <a:ext cx="6442167" cy="3885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Acrobat Document" r:id="rId4" imgW="7543540" imgH="5829184" progId="AcroExch.Document.11">
                  <p:embed/>
                </p:oleObj>
              </mc:Choice>
              <mc:Fallback>
                <p:oleObj name="Acrobat Document" r:id="rId4" imgW="7543540" imgH="582918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0816" y="2868279"/>
                        <a:ext cx="6442167" cy="3885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899160" y="1559439"/>
            <a:ext cx="10515600" cy="1440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Slow control system commissioning- needs 1-2days </a:t>
            </a:r>
            <a:endParaRPr lang="en-US" altLang="zh-CN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Adjustment of all pressure and flow rate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Testing the feasibility of remote switching of mass flow, etc.</a:t>
            </a:r>
          </a:p>
        </p:txBody>
      </p:sp>
    </p:spTree>
    <p:extLst>
      <p:ext uri="{BB962C8B-B14F-4D97-AF65-F5344CB8AC3E}">
        <p14:creationId xmlns:p14="http://schemas.microsoft.com/office/powerpoint/2010/main" val="1510659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371</Words>
  <Application>Microsoft Office PowerPoint</Application>
  <PresentationFormat>宽屏</PresentationFormat>
  <Paragraphs>145</Paragraphs>
  <Slides>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华文楷体</vt:lpstr>
      <vt:lpstr>宋体</vt:lpstr>
      <vt:lpstr>Arial</vt:lpstr>
      <vt:lpstr>Calibri</vt:lpstr>
      <vt:lpstr>Calibri Light</vt:lpstr>
      <vt:lpstr>Times New Roman</vt:lpstr>
      <vt:lpstr>Office 主题</vt:lpstr>
      <vt:lpstr>Acrobat Document</vt:lpstr>
      <vt:lpstr>Status of  Cgem gas slow control system</vt:lpstr>
      <vt:lpstr>Gas slow control installation and commissioning</vt:lpstr>
      <vt:lpstr>Slow control parameters</vt:lpstr>
      <vt:lpstr>Gas slow control installation and commissioning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control of Cgem gas system</dc:title>
  <dc:creator>luoxl</dc:creator>
  <cp:lastModifiedBy>luoxl</cp:lastModifiedBy>
  <cp:revision>18</cp:revision>
  <dcterms:created xsi:type="dcterms:W3CDTF">2024-12-23T04:13:00Z</dcterms:created>
  <dcterms:modified xsi:type="dcterms:W3CDTF">2024-12-23T06:04:16Z</dcterms:modified>
</cp:coreProperties>
</file>