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58" r:id="rId4"/>
    <p:sldId id="261" r:id="rId5"/>
    <p:sldId id="263" r:id="rId6"/>
    <p:sldId id="262" r:id="rId7"/>
    <p:sldId id="264" r:id="rId8"/>
    <p:sldId id="266" r:id="rId9"/>
    <p:sldId id="265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67" autoAdjust="0"/>
    <p:restoredTop sz="94660"/>
  </p:normalViewPr>
  <p:slideViewPr>
    <p:cSldViewPr snapToGrid="0">
      <p:cViewPr>
        <p:scale>
          <a:sx n="50" d="100"/>
          <a:sy n="50" d="100"/>
        </p:scale>
        <p:origin x="2126" y="7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13866DA-AA63-59C2-08F3-FF77C30404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81C544A3-4510-AA14-AA08-AF26E58128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1B55D45-2700-7F9D-2357-326E6A5D6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075AB-C962-4050-8189-E4A0B87D3C4E}" type="datetimeFigureOut">
              <a:rPr lang="zh-CN" altLang="en-US" smtClean="0"/>
              <a:t>2024/12/23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E7F42D6-45B0-3630-AE5C-869A59E97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E0EB230-2433-AFB0-99AE-35A03991D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7A3AF-D2EC-4EBD-93FC-C1B2DCE7EEC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5478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57BA3EE-15F9-138D-C800-9F7C9DA62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6B0447AC-B340-5F20-DC33-827750B804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84C3FA2-690B-A4AA-AABF-CF7A4194A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075AB-C962-4050-8189-E4A0B87D3C4E}" type="datetimeFigureOut">
              <a:rPr lang="zh-CN" altLang="en-US" smtClean="0"/>
              <a:t>2024/12/23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E39B514-DB78-65BA-AF29-96C992807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37282DC-D0A8-5F37-E2A7-D2CAC2AAA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7A3AF-D2EC-4EBD-93FC-C1B2DCE7EEC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9449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15E5880D-36EE-BF8B-4F31-807FD3724B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8C20AD58-F03D-A053-C95A-F62278EE47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5A3837F-CC10-5242-7B3A-F74120097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075AB-C962-4050-8189-E4A0B87D3C4E}" type="datetimeFigureOut">
              <a:rPr lang="zh-CN" altLang="en-US" smtClean="0"/>
              <a:t>2024/12/23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A10BA47-0B2F-1489-4ACD-8D4F4EB47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01D9308-8854-94C8-CE03-E6060571D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7A3AF-D2EC-4EBD-93FC-C1B2DCE7EEC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32121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2B0E6F4-3C00-459E-E074-8547CB3CD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9069E8B-79BC-5CDB-99C0-853304C970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8845A5D-802E-AC8A-F2FA-4613FF0D9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075AB-C962-4050-8189-E4A0B87D3C4E}" type="datetimeFigureOut">
              <a:rPr lang="zh-CN" altLang="en-US" smtClean="0"/>
              <a:t>2024/12/23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C3C0DCD-FBC9-25E4-887A-AF95CBF67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CA54626-727A-308C-A3D8-E89813FA9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7A3AF-D2EC-4EBD-93FC-C1B2DCE7EEC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06625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E4A6CFE-7BF6-746A-DAF2-9AFBABFE8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790C9FE-81A2-2ED8-EBCE-2BA2011282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C1D29AF-F462-C708-43BB-AE38E3FF3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075AB-C962-4050-8189-E4A0B87D3C4E}" type="datetimeFigureOut">
              <a:rPr lang="zh-CN" altLang="en-US" smtClean="0"/>
              <a:t>2024/12/23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0BBA781-1D0F-2EF0-DC09-6D3D03483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9358A42-69EA-D5FD-437B-3B2AC62B5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7A3AF-D2EC-4EBD-93FC-C1B2DCE7EEC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922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CDC9B9E-483B-4080-4202-DFA7F4AA7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AD21FB1-3A6E-C51D-29B2-0AD560C489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163FC7C-63E3-6A38-6BD8-A1E213F7FF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A793FAB-5037-0075-9BAD-447B756F5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075AB-C962-4050-8189-E4A0B87D3C4E}" type="datetimeFigureOut">
              <a:rPr lang="zh-CN" altLang="en-US" smtClean="0"/>
              <a:t>2024/12/23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01F4C58-854B-6A4A-DCFB-D8C4BEAFE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1751F31-17C9-87AC-BF72-859C02536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7A3AF-D2EC-4EBD-93FC-C1B2DCE7EEC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6419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120598D-7DB4-A1D7-B25E-FFCD9C46AB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BF38AFF-22CC-5C82-ABE5-223D90BE7B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5E2A0F0-3517-021F-0DA8-03A0DFE2FA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C8C947D7-6758-5F07-5DEF-E937A52FCD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47CE062F-1B70-5267-5CAA-C746972557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4CD65B7F-8F77-CCC7-C921-ADCFADA8A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075AB-C962-4050-8189-E4A0B87D3C4E}" type="datetimeFigureOut">
              <a:rPr lang="zh-CN" altLang="en-US" smtClean="0"/>
              <a:t>2024/12/23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F69BFC23-F3EC-60E0-1D39-AE3D5B94C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FAD1FD85-FFCE-76B7-8A7E-CCF75A94F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7A3AF-D2EC-4EBD-93FC-C1B2DCE7EEC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92106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CA40B45-31B0-52D3-0FA5-2871A77E5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2C688386-AA4E-19B6-72F7-29919B9B8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075AB-C962-4050-8189-E4A0B87D3C4E}" type="datetimeFigureOut">
              <a:rPr lang="zh-CN" altLang="en-US" smtClean="0"/>
              <a:t>2024/12/23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411DEAD5-4B44-EF9E-4D6E-424857EED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BAB80811-60AB-9148-BFDF-F72802180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7A3AF-D2EC-4EBD-93FC-C1B2DCE7EEC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2114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63E3DE4C-2E77-79A9-6DF2-591958A39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075AB-C962-4050-8189-E4A0B87D3C4E}" type="datetimeFigureOut">
              <a:rPr lang="zh-CN" altLang="en-US" smtClean="0"/>
              <a:t>2024/12/23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C9F26EDF-1996-3379-7796-672352923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602A8F47-0D99-ED44-9A98-5E6CD651D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7A3AF-D2EC-4EBD-93FC-C1B2DCE7EEC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9457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C70547D-631E-F12B-79D7-914F7E27BD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DAE4702-EADD-623F-3DD5-BB718D0C60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0DD11C60-9654-4F3D-B2DE-8577FC19A6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8CD77F0-310A-D0FC-3C8E-915245E6B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075AB-C962-4050-8189-E4A0B87D3C4E}" type="datetimeFigureOut">
              <a:rPr lang="zh-CN" altLang="en-US" smtClean="0"/>
              <a:t>2024/12/23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AE0BB66-9294-1D41-6796-56ED4A0AB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5134966-C726-3421-A9A1-F8730FD2C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7A3AF-D2EC-4EBD-93FC-C1B2DCE7EEC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8265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0BBE7D2-B478-5BF6-C702-D8D7945AA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198EF8E6-5450-F41E-8920-CFBB364126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A458CE35-47AE-91C8-31CB-64426C63A3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2C32787-D385-8F68-16E3-5944B7812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075AB-C962-4050-8189-E4A0B87D3C4E}" type="datetimeFigureOut">
              <a:rPr lang="zh-CN" altLang="en-US" smtClean="0"/>
              <a:t>2024/12/23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24AD0A2-510C-F2F8-C416-5DDD00952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114DD6E-0EF5-7F30-90A0-B0316F4EF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7A3AF-D2EC-4EBD-93FC-C1B2DCE7EEC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8341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4ADCB339-FFC0-C7AF-1120-976FD11A7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7D4408E-26E2-12C9-0D95-504C320508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0A2E037-8CC2-4EAD-3E09-B3822C9F5F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075AB-C962-4050-8189-E4A0B87D3C4E}" type="datetimeFigureOut">
              <a:rPr lang="zh-CN" altLang="en-US" smtClean="0"/>
              <a:t>2024/12/23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71C68F7-C99A-94D8-CA12-CE1CEF05C6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9EBB32A-F625-F419-4F1E-F74A56AC71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67A3AF-D2EC-4EBD-93FC-C1B2DCE7EEC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0363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31F4919-D573-F60F-F212-B54E82F09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尝试拉长</a:t>
            </a:r>
            <a:r>
              <a:rPr lang="en-US" altLang="zh-CN" dirty="0"/>
              <a:t>LYSO</a:t>
            </a:r>
            <a:r>
              <a:rPr lang="zh-CN" altLang="en-US" dirty="0"/>
              <a:t>到</a:t>
            </a:r>
            <a:r>
              <a:rPr lang="en-US" altLang="zh-CN" dirty="0"/>
              <a:t>350mm</a:t>
            </a:r>
            <a:endParaRPr lang="zh-CN" altLang="en-US" dirty="0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594C55D9-1AAF-E9B6-6C8A-F7345F8BFB35}"/>
              </a:ext>
            </a:extLst>
          </p:cNvPr>
          <p:cNvSpPr txBox="1"/>
          <p:nvPr/>
        </p:nvSpPr>
        <p:spPr>
          <a:xfrm>
            <a:off x="6976472" y="2228850"/>
            <a:ext cx="363437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现有法兰厚度：</a:t>
            </a:r>
            <a:r>
              <a:rPr lang="en-US" altLang="zh-CN" dirty="0">
                <a:solidFill>
                  <a:schemeClr val="tx1">
                    <a:lumMod val="50000"/>
                    <a:lumOff val="50000"/>
                  </a:schemeClr>
                </a:solidFill>
              </a:rPr>
              <a:t>76mm</a:t>
            </a:r>
          </a:p>
          <a:p>
            <a:r>
              <a:rPr lang="zh-CN" alt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分别跑</a:t>
            </a:r>
            <a:r>
              <a:rPr lang="en-US" altLang="zh-CN" dirty="0">
                <a:solidFill>
                  <a:schemeClr val="tx1">
                    <a:lumMod val="50000"/>
                    <a:lumOff val="50000"/>
                  </a:schemeClr>
                </a:solidFill>
              </a:rPr>
              <a:t>50/120GeV</a:t>
            </a:r>
          </a:p>
          <a:p>
            <a:r>
              <a:rPr lang="zh-CN" alt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有法兰：</a:t>
            </a:r>
            <a:r>
              <a:rPr lang="en-US" altLang="zh-CN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150~210mm</a:t>
            </a:r>
          </a:p>
          <a:p>
            <a:r>
              <a:rPr lang="zh-CN" alt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无法兰：</a:t>
            </a:r>
            <a:r>
              <a:rPr lang="en-US" altLang="zh-CN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230mmLYSO</a:t>
            </a:r>
          </a:p>
          <a:p>
            <a:r>
              <a:rPr lang="zh-CN" alt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法兰拦截部分大约相当于</a:t>
            </a:r>
            <a:r>
              <a:rPr lang="en-US" altLang="zh-CN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100mmLYSO</a:t>
            </a:r>
          </a:p>
          <a:p>
            <a:r>
              <a:rPr lang="zh-CN" alt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全部过峰</a:t>
            </a:r>
            <a:endParaRPr lang="en-US" altLang="zh-CN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zh-CN" alt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altLang="zh-CN" dirty="0"/>
              <a:t>350mm</a:t>
            </a:r>
            <a:r>
              <a:rPr lang="zh-CN" altLang="en-US" dirty="0"/>
              <a:t>基本可以全收</a:t>
            </a:r>
            <a:endParaRPr lang="en-US" altLang="zh-CN" dirty="0"/>
          </a:p>
        </p:txBody>
      </p:sp>
      <p:pic>
        <p:nvPicPr>
          <p:cNvPr id="8" name="内容占位符 7">
            <a:extLst>
              <a:ext uri="{FF2B5EF4-FFF2-40B4-BE49-F238E27FC236}">
                <a16:creationId xmlns:a16="http://schemas.microsoft.com/office/drawing/2014/main" id="{07AE2FF4-A5BF-078A-9B5C-984D96AA30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801" y="1635125"/>
            <a:ext cx="6055358" cy="4351338"/>
          </a:xfrm>
        </p:spPr>
      </p:pic>
    </p:spTree>
    <p:extLst>
      <p:ext uri="{BB962C8B-B14F-4D97-AF65-F5344CB8AC3E}">
        <p14:creationId xmlns:p14="http://schemas.microsoft.com/office/powerpoint/2010/main" val="28977108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33CC936-47F0-BF23-B5C6-B1D27661E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看</a:t>
            </a:r>
            <a:r>
              <a:rPr lang="en-US" altLang="zh-CN" dirty="0"/>
              <a:t>y</a:t>
            </a:r>
            <a:r>
              <a:rPr lang="zh-CN" altLang="en-US" dirty="0"/>
              <a:t>击中数分布：</a:t>
            </a:r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C364F260-2DC3-9F29-F438-12095D20BB4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601" y="1690688"/>
            <a:ext cx="6055358" cy="4351338"/>
          </a:xfr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97DE2E7A-AC0F-5235-FA51-91D65E11906A}"/>
              </a:ext>
            </a:extLst>
          </p:cNvPr>
          <p:cNvSpPr txBox="1"/>
          <p:nvPr/>
        </p:nvSpPr>
        <p:spPr>
          <a:xfrm>
            <a:off x="6316133" y="3010763"/>
            <a:ext cx="5588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29mm</a:t>
            </a:r>
            <a:r>
              <a:rPr lang="zh-CN" altLang="en-US" dirty="0"/>
              <a:t>铜块</a:t>
            </a:r>
            <a:endParaRPr lang="en-US" altLang="zh-CN" dirty="0"/>
          </a:p>
          <a:p>
            <a:r>
              <a:rPr lang="en-US" altLang="zh-CN" dirty="0"/>
              <a:t>		</a:t>
            </a:r>
            <a:r>
              <a:rPr lang="zh-CN" altLang="en-US" dirty="0"/>
              <a:t>均值</a:t>
            </a:r>
            <a:r>
              <a:rPr lang="en-US" altLang="zh-CN" dirty="0"/>
              <a:t>		σ</a:t>
            </a:r>
            <a:r>
              <a:rPr lang="zh-CN" altLang="en-US" dirty="0"/>
              <a:t>值</a:t>
            </a:r>
            <a:endParaRPr lang="en-US" altLang="zh-CN" dirty="0"/>
          </a:p>
          <a:p>
            <a:r>
              <a:rPr lang="zh-CN" altLang="en-US" dirty="0"/>
              <a:t>电子：</a:t>
            </a:r>
            <a:r>
              <a:rPr lang="en-US" altLang="zh-CN" dirty="0"/>
              <a:t>		-0.422mm	19.07 mm</a:t>
            </a:r>
          </a:p>
          <a:p>
            <a:r>
              <a:rPr lang="en-US" altLang="zh-CN" dirty="0"/>
              <a:t>Muon</a:t>
            </a:r>
            <a:r>
              <a:rPr lang="zh-CN" altLang="en-US" dirty="0"/>
              <a:t>子：</a:t>
            </a:r>
            <a:r>
              <a:rPr lang="en-US" altLang="zh-CN" dirty="0"/>
              <a:t>	-0.0867mm	5.77 mm</a:t>
            </a:r>
          </a:p>
          <a:p>
            <a:r>
              <a:rPr lang="zh-CN" altLang="en-US" dirty="0"/>
              <a:t>显然，与电子相比，</a:t>
            </a:r>
            <a:r>
              <a:rPr lang="en-US" altLang="zh-CN" dirty="0"/>
              <a:t>muon</a:t>
            </a:r>
            <a:r>
              <a:rPr lang="zh-CN" altLang="en-US" dirty="0"/>
              <a:t>子穿过铜块的散射效应更小，偏离原点更小。</a:t>
            </a:r>
          </a:p>
        </p:txBody>
      </p:sp>
    </p:spTree>
    <p:extLst>
      <p:ext uri="{BB962C8B-B14F-4D97-AF65-F5344CB8AC3E}">
        <p14:creationId xmlns:p14="http://schemas.microsoft.com/office/powerpoint/2010/main" val="30331791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4E7CDEC-F57F-AF28-1A3D-BC14516A6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看</a:t>
            </a:r>
            <a:r>
              <a:rPr lang="en-US" altLang="zh-CN" dirty="0"/>
              <a:t>y</a:t>
            </a:r>
            <a:r>
              <a:rPr lang="zh-CN" altLang="en-US" dirty="0"/>
              <a:t>击中数分布：不同材料</a:t>
            </a:r>
          </a:p>
        </p:txBody>
      </p:sp>
      <p:pic>
        <p:nvPicPr>
          <p:cNvPr id="6" name="内容占位符 5">
            <a:extLst>
              <a:ext uri="{FF2B5EF4-FFF2-40B4-BE49-F238E27FC236}">
                <a16:creationId xmlns:a16="http://schemas.microsoft.com/office/drawing/2014/main" id="{12D3CFAF-1447-D12F-9AFF-89562B900EE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1" y="1845945"/>
            <a:ext cx="6055358" cy="4351338"/>
          </a:xfr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A7356D7A-92C3-740A-0BCE-CC1932571A1A}"/>
              </a:ext>
            </a:extLst>
          </p:cNvPr>
          <p:cNvSpPr txBox="1"/>
          <p:nvPr/>
        </p:nvSpPr>
        <p:spPr>
          <a:xfrm>
            <a:off x="6587067" y="2901344"/>
            <a:ext cx="51477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29mm</a:t>
            </a:r>
            <a:r>
              <a:rPr lang="zh-CN" altLang="en-US" dirty="0"/>
              <a:t>铜</a:t>
            </a:r>
            <a:r>
              <a:rPr lang="en-US" altLang="zh-CN" dirty="0"/>
              <a:t>/</a:t>
            </a:r>
            <a:r>
              <a:rPr lang="zh-CN" altLang="en-US" dirty="0"/>
              <a:t>铝</a:t>
            </a:r>
            <a:r>
              <a:rPr lang="en-US" altLang="zh-CN" dirty="0"/>
              <a:t>/</a:t>
            </a:r>
            <a:r>
              <a:rPr lang="zh-CN" altLang="en-US" dirty="0"/>
              <a:t>铍块</a:t>
            </a:r>
            <a:endParaRPr lang="en-US" altLang="zh-CN" dirty="0"/>
          </a:p>
          <a:p>
            <a:r>
              <a:rPr lang="en-US" altLang="zh-CN" dirty="0"/>
              <a:t>	</a:t>
            </a:r>
            <a:r>
              <a:rPr lang="zh-CN" altLang="en-US" dirty="0"/>
              <a:t>均值</a:t>
            </a:r>
            <a:r>
              <a:rPr lang="en-US" altLang="zh-CN" dirty="0"/>
              <a:t>		σ</a:t>
            </a:r>
            <a:r>
              <a:rPr lang="zh-CN" altLang="en-US" dirty="0"/>
              <a:t>值</a:t>
            </a:r>
            <a:endParaRPr lang="en-US" altLang="zh-CN" dirty="0"/>
          </a:p>
          <a:p>
            <a:r>
              <a:rPr lang="en-US" altLang="zh-CN" dirty="0"/>
              <a:t>Be</a:t>
            </a:r>
            <a:r>
              <a:rPr lang="zh-CN" altLang="en-US" dirty="0"/>
              <a:t>：</a:t>
            </a:r>
            <a:r>
              <a:rPr lang="en-US" altLang="zh-CN" dirty="0"/>
              <a:t>	2.73944e-02 mm	1.00757 mm</a:t>
            </a:r>
          </a:p>
          <a:p>
            <a:r>
              <a:rPr lang="en-US" altLang="zh-CN" dirty="0"/>
              <a:t>Al</a:t>
            </a:r>
            <a:r>
              <a:rPr lang="zh-CN" altLang="en-US" dirty="0"/>
              <a:t>：</a:t>
            </a:r>
            <a:r>
              <a:rPr lang="en-US" altLang="zh-CN" dirty="0"/>
              <a:t>	-2.39023e-02 mm	 2.19729 mm</a:t>
            </a:r>
          </a:p>
          <a:p>
            <a:r>
              <a:rPr lang="en-US" altLang="zh-CN" dirty="0"/>
              <a:t>Cu:	-8.67055e-02 mm 5.77470mm</a:t>
            </a:r>
          </a:p>
          <a:p>
            <a:r>
              <a:rPr lang="en-US" altLang="zh-CN" dirty="0"/>
              <a:t>Pb:	-4.22377e-01 mm	 19.0715mm</a:t>
            </a:r>
          </a:p>
        </p:txBody>
      </p:sp>
    </p:spTree>
    <p:extLst>
      <p:ext uri="{BB962C8B-B14F-4D97-AF65-F5344CB8AC3E}">
        <p14:creationId xmlns:p14="http://schemas.microsoft.com/office/powerpoint/2010/main" val="18218663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A6DE4D1-8182-D4D8-2580-84E50722F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看</a:t>
            </a:r>
            <a:r>
              <a:rPr lang="en-US" altLang="zh-CN" dirty="0"/>
              <a:t>y</a:t>
            </a:r>
            <a:r>
              <a:rPr lang="zh-CN" altLang="en-US" dirty="0"/>
              <a:t>击中数分布：不同厚度</a:t>
            </a:r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0FF28DCA-5AE4-888A-1003-88B43AC8B14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721" y="1774825"/>
            <a:ext cx="6055358" cy="4351338"/>
          </a:xfr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1A86DB0E-A991-7472-E9C4-0768AD310C03}"/>
              </a:ext>
            </a:extLst>
          </p:cNvPr>
          <p:cNvSpPr txBox="1"/>
          <p:nvPr/>
        </p:nvSpPr>
        <p:spPr>
          <a:xfrm>
            <a:off x="6587067" y="2019697"/>
            <a:ext cx="476673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10~50mm</a:t>
            </a:r>
            <a:r>
              <a:rPr lang="zh-CN" altLang="en-US" dirty="0"/>
              <a:t>铜块</a:t>
            </a:r>
            <a:endParaRPr lang="en-US" altLang="zh-CN" dirty="0"/>
          </a:p>
          <a:p>
            <a:r>
              <a:rPr lang="en-US" altLang="zh-CN" dirty="0"/>
              <a:t>	</a:t>
            </a:r>
            <a:r>
              <a:rPr lang="zh-CN" altLang="en-US" dirty="0"/>
              <a:t>均值</a:t>
            </a:r>
            <a:r>
              <a:rPr lang="en-US" altLang="zh-CN" dirty="0"/>
              <a:t>		σ</a:t>
            </a:r>
            <a:r>
              <a:rPr lang="zh-CN" altLang="en-US" dirty="0"/>
              <a:t>值</a:t>
            </a:r>
            <a:endParaRPr lang="en-US" altLang="zh-CN" dirty="0"/>
          </a:p>
          <a:p>
            <a:r>
              <a:rPr lang="en-US" altLang="zh-CN" dirty="0"/>
              <a:t>10mm</a:t>
            </a:r>
            <a:r>
              <a:rPr lang="zh-CN" altLang="en-US" dirty="0"/>
              <a:t>：</a:t>
            </a:r>
            <a:r>
              <a:rPr lang="en-US" altLang="zh-CN" dirty="0"/>
              <a:t>	-7.40510e-02mm	3.23484 mm</a:t>
            </a:r>
          </a:p>
          <a:p>
            <a:r>
              <a:rPr lang="en-US" altLang="zh-CN" dirty="0"/>
              <a:t>15mm</a:t>
            </a:r>
            <a:r>
              <a:rPr lang="zh-CN" altLang="en-US" dirty="0"/>
              <a:t>：</a:t>
            </a:r>
            <a:r>
              <a:rPr lang="en-US" altLang="zh-CN" dirty="0"/>
              <a:t>	-2.58574e-01mm	4.13907 mm</a:t>
            </a:r>
          </a:p>
          <a:p>
            <a:r>
              <a:rPr lang="en-US" altLang="zh-CN" dirty="0"/>
              <a:t>20mm</a:t>
            </a:r>
            <a:r>
              <a:rPr lang="zh-CN" altLang="en-US" dirty="0"/>
              <a:t>：</a:t>
            </a:r>
            <a:r>
              <a:rPr lang="en-US" altLang="zh-CN" dirty="0"/>
              <a:t>	1.21555e-01 mm	4.63128 mm</a:t>
            </a:r>
          </a:p>
          <a:p>
            <a:r>
              <a:rPr lang="en-US" altLang="zh-CN" dirty="0"/>
              <a:t>25mm</a:t>
            </a:r>
            <a:r>
              <a:rPr lang="zh-CN" altLang="en-US" dirty="0"/>
              <a:t>：</a:t>
            </a:r>
            <a:r>
              <a:rPr lang="en-US" altLang="zh-CN" dirty="0"/>
              <a:t>	-5.49916e-02mm	5.27506mm</a:t>
            </a:r>
          </a:p>
          <a:p>
            <a:r>
              <a:rPr lang="en-US" altLang="zh-CN" dirty="0"/>
              <a:t>29mm</a:t>
            </a:r>
            <a:r>
              <a:rPr lang="zh-CN" altLang="en-US" dirty="0"/>
              <a:t>：</a:t>
            </a:r>
            <a:r>
              <a:rPr lang="en-US" altLang="zh-CN" dirty="0"/>
              <a:t>	-8.67055e-02mm	5.7747 mm</a:t>
            </a:r>
          </a:p>
          <a:p>
            <a:r>
              <a:rPr lang="en-US" altLang="zh-CN" dirty="0"/>
              <a:t>35mm</a:t>
            </a:r>
            <a:r>
              <a:rPr lang="zh-CN" altLang="en-US" dirty="0"/>
              <a:t>：</a:t>
            </a:r>
            <a:r>
              <a:rPr lang="en-US" altLang="zh-CN" dirty="0"/>
              <a:t>	 -8.46325e-02mm	6.02095 mm</a:t>
            </a:r>
          </a:p>
          <a:p>
            <a:r>
              <a:rPr lang="en-US" altLang="zh-CN" dirty="0"/>
              <a:t>40mm</a:t>
            </a:r>
            <a:r>
              <a:rPr lang="zh-CN" altLang="en-US" dirty="0"/>
              <a:t>：</a:t>
            </a:r>
            <a:r>
              <a:rPr lang="en-US" altLang="zh-CN" dirty="0"/>
              <a:t>	-5.66215e-02 mm	6.84611 mm</a:t>
            </a:r>
          </a:p>
          <a:p>
            <a:r>
              <a:rPr lang="en-US" altLang="zh-CN" dirty="0"/>
              <a:t>45mm</a:t>
            </a:r>
            <a:r>
              <a:rPr lang="zh-CN" altLang="en-US" dirty="0"/>
              <a:t>：</a:t>
            </a:r>
            <a:r>
              <a:rPr lang="en-US" altLang="zh-CN" dirty="0"/>
              <a:t>	-4.85915e-02 mm	6.97572 mm</a:t>
            </a:r>
          </a:p>
          <a:p>
            <a:r>
              <a:rPr lang="en-US" altLang="zh-CN" dirty="0"/>
              <a:t>50mm</a:t>
            </a:r>
            <a:r>
              <a:rPr lang="zh-CN" altLang="en-US" dirty="0"/>
              <a:t>：</a:t>
            </a:r>
            <a:r>
              <a:rPr lang="en-US" altLang="zh-CN" dirty="0"/>
              <a:t>	-2.50189e-02 mm	7.68696 mm</a:t>
            </a:r>
          </a:p>
        </p:txBody>
      </p:sp>
    </p:spTree>
    <p:extLst>
      <p:ext uri="{BB962C8B-B14F-4D97-AF65-F5344CB8AC3E}">
        <p14:creationId xmlns:p14="http://schemas.microsoft.com/office/powerpoint/2010/main" val="1021486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4C52FE3-A215-CF0E-937F-F2508F35A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拉长</a:t>
            </a:r>
            <a:r>
              <a:rPr lang="en-US" altLang="zh-CN" dirty="0"/>
              <a:t>LYSO</a:t>
            </a:r>
            <a:r>
              <a:rPr lang="zh-CN" altLang="en-US" dirty="0"/>
              <a:t>到</a:t>
            </a:r>
            <a:r>
              <a:rPr lang="en-US" altLang="zh-CN" dirty="0"/>
              <a:t>350mm</a:t>
            </a:r>
            <a:endParaRPr lang="zh-CN" altLang="en-US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29C37C9F-04F8-8C63-79FB-94268ED4680B}"/>
              </a:ext>
            </a:extLst>
          </p:cNvPr>
          <p:cNvSpPr txBox="1"/>
          <p:nvPr/>
        </p:nvSpPr>
        <p:spPr>
          <a:xfrm>
            <a:off x="6096000" y="2280497"/>
            <a:ext cx="605535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/>
              <a:t>Bin</a:t>
            </a:r>
            <a:r>
              <a:rPr lang="zh-CN" altLang="en-US" sz="1200" dirty="0"/>
              <a:t>宽度：</a:t>
            </a:r>
            <a:r>
              <a:rPr lang="en-US" altLang="zh-CN" sz="1200" dirty="0"/>
              <a:t>1GeV/bin</a:t>
            </a:r>
          </a:p>
          <a:p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LYSO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厚度：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	σ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值：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		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均值</a:t>
            </a:r>
            <a:endParaRPr lang="en-US" altLang="zh-CN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有法兰：</a:t>
            </a:r>
            <a:endParaRPr lang="en-US" altLang="zh-CN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50GeV:		</a:t>
            </a:r>
          </a:p>
          <a:p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150mm		2.45GeV		30.53GeV</a:t>
            </a: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180mm		2.33GeV		33.35GeV</a:t>
            </a:r>
          </a:p>
          <a:p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210mm		2.47GeV		35.70GeV</a:t>
            </a:r>
          </a:p>
          <a:p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120GeV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：</a:t>
            </a:r>
            <a:endParaRPr lang="en-US" altLang="zh-CN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150mm		4.33GeV		75.05GeV</a:t>
            </a:r>
          </a:p>
          <a:p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180mm 		4.42GeV		83.24GeV</a:t>
            </a:r>
          </a:p>
          <a:p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210mm		4.32GeV		90.05GeV</a:t>
            </a:r>
          </a:p>
          <a:p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无法兰（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230mm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）：</a:t>
            </a:r>
            <a:endParaRPr lang="en-US" altLang="zh-CN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50GeV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：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		3.28GeV		36.66GeV</a:t>
            </a:r>
          </a:p>
          <a:p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120GeV:		8.63GeV		87.22GeV</a:t>
            </a:r>
          </a:p>
          <a:p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有法兰时，前半曲线有一些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“</a:t>
            </a:r>
            <a:r>
              <a:rPr lang="zh-CN" alt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尾巴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”</a:t>
            </a:r>
          </a:p>
          <a:p>
            <a:r>
              <a:rPr lang="en-US" altLang="zh-CN" sz="1200" dirty="0"/>
              <a:t>350mm</a:t>
            </a:r>
            <a:r>
              <a:rPr lang="zh-CN" altLang="en-US" sz="1200" dirty="0"/>
              <a:t>，无法兰：</a:t>
            </a:r>
            <a:endParaRPr lang="en-US" altLang="zh-CN" sz="1200" dirty="0"/>
          </a:p>
          <a:p>
            <a:r>
              <a:rPr lang="en-US" altLang="zh-CN" sz="1200" dirty="0"/>
              <a:t>50GeV:		0.581GeV		47.36GeV</a:t>
            </a:r>
          </a:p>
          <a:p>
            <a:r>
              <a:rPr lang="en-US" altLang="zh-CN" sz="1200" dirty="0"/>
              <a:t>120GeV		1.801GeV		112.32GeV</a:t>
            </a:r>
          </a:p>
          <a:p>
            <a:r>
              <a:rPr lang="zh-CN" altLang="en-US" sz="1200" dirty="0"/>
              <a:t>有法兰：</a:t>
            </a:r>
            <a:endParaRPr lang="en-US" altLang="zh-CN" sz="1200" dirty="0"/>
          </a:p>
          <a:p>
            <a:r>
              <a:rPr lang="en-US" altLang="zh-CN" sz="1200" dirty="0"/>
              <a:t>50GeV		2.60GeV		39.84GeV</a:t>
            </a:r>
          </a:p>
          <a:p>
            <a:r>
              <a:rPr lang="en-US" altLang="zh-CN" sz="1200" dirty="0"/>
              <a:t>120GeV		4.12GeV		101.85GeV</a:t>
            </a:r>
          </a:p>
        </p:txBody>
      </p:sp>
      <p:pic>
        <p:nvPicPr>
          <p:cNvPr id="8" name="内容占位符 7">
            <a:extLst>
              <a:ext uri="{FF2B5EF4-FFF2-40B4-BE49-F238E27FC236}">
                <a16:creationId xmlns:a16="http://schemas.microsoft.com/office/drawing/2014/main" id="{E1E203F0-16DA-F1BD-5DF5-0CE78F10D63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41" y="1530145"/>
            <a:ext cx="6055358" cy="4351338"/>
          </a:xfrm>
        </p:spPr>
      </p:pic>
    </p:spTree>
    <p:extLst>
      <p:ext uri="{BB962C8B-B14F-4D97-AF65-F5344CB8AC3E}">
        <p14:creationId xmlns:p14="http://schemas.microsoft.com/office/powerpoint/2010/main" val="302756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1379094-6515-F8C6-48E8-9CA94A568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2800" dirty="0"/>
              <a:t>测试几个不同角度（</a:t>
            </a:r>
            <a:r>
              <a:rPr lang="en-US" altLang="zh-CN" sz="2800" dirty="0"/>
              <a:t>50GeV</a:t>
            </a:r>
            <a:r>
              <a:rPr lang="zh-CN" altLang="en-US" sz="2800" dirty="0"/>
              <a:t>电子，</a:t>
            </a:r>
            <a:r>
              <a:rPr lang="en-US" altLang="zh-CN" sz="2800" dirty="0"/>
              <a:t>180mmLYSO</a:t>
            </a:r>
            <a:r>
              <a:rPr lang="zh-CN" altLang="en-US" sz="2800" dirty="0"/>
              <a:t>，</a:t>
            </a:r>
            <a:r>
              <a:rPr lang="en-US" altLang="zh-CN" sz="2800" dirty="0"/>
              <a:t>800~980mm)</a:t>
            </a:r>
            <a:endParaRPr lang="zh-CN" altLang="en-US" sz="2800" dirty="0"/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9B909760-B4BF-E81A-857F-5BDF7EC4380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6861"/>
          <a:stretch/>
        </p:blipFill>
        <p:spPr>
          <a:xfrm rot="10800000">
            <a:off x="7398100" y="1598856"/>
            <a:ext cx="4582634" cy="2411963"/>
          </a:xfrm>
          <a:prstGeom prst="rect">
            <a:avLst/>
          </a:prstGeom>
        </p:spPr>
      </p:pic>
      <p:sp>
        <p:nvSpPr>
          <p:cNvPr id="5" name="内容占位符 4">
            <a:extLst>
              <a:ext uri="{FF2B5EF4-FFF2-40B4-BE49-F238E27FC236}">
                <a16:creationId xmlns:a16="http://schemas.microsoft.com/office/drawing/2014/main" id="{0F4BF29E-DEEC-C27E-ACCA-93B646F7BA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测试角度：</a:t>
            </a:r>
            <a:endParaRPr lang="en-US" altLang="zh-CN" dirty="0"/>
          </a:p>
          <a:p>
            <a:pPr lvl="1"/>
            <a:r>
              <a:rPr lang="en-US" altLang="zh-CN" dirty="0"/>
              <a:t>0.70deg </a:t>
            </a:r>
            <a:r>
              <a:rPr lang="zh-CN" altLang="en-US" dirty="0"/>
              <a:t>≈</a:t>
            </a:r>
            <a:r>
              <a:rPr lang="en-US" altLang="zh-CN" dirty="0"/>
              <a:t> 6.11mmm</a:t>
            </a:r>
            <a:r>
              <a:rPr lang="zh-CN" altLang="en-US" dirty="0"/>
              <a:t>，电子恰好打到</a:t>
            </a:r>
            <a:r>
              <a:rPr lang="en-US" altLang="zh-CN" dirty="0"/>
              <a:t>LYSO</a:t>
            </a:r>
            <a:r>
              <a:rPr lang="zh-CN" altLang="en-US" dirty="0"/>
              <a:t>末端</a:t>
            </a:r>
            <a:endParaRPr lang="en-US" altLang="zh-CN" dirty="0"/>
          </a:p>
          <a:p>
            <a:pPr lvl="1"/>
            <a:r>
              <a:rPr lang="en-US" altLang="zh-CN" dirty="0"/>
              <a:t>0.76deg </a:t>
            </a:r>
            <a:r>
              <a:rPr lang="zh-CN" altLang="en-US" dirty="0"/>
              <a:t>≈ </a:t>
            </a:r>
            <a:r>
              <a:rPr lang="en-US" altLang="zh-CN" dirty="0"/>
              <a:t>6.63mmm</a:t>
            </a:r>
            <a:r>
              <a:rPr lang="zh-CN" altLang="en-US" dirty="0"/>
              <a:t>，电子打到中间位置</a:t>
            </a:r>
            <a:endParaRPr lang="en-US" altLang="zh-CN" dirty="0"/>
          </a:p>
          <a:p>
            <a:pPr lvl="1"/>
            <a:r>
              <a:rPr lang="en-US" altLang="zh-CN" dirty="0"/>
              <a:t>0.86deg </a:t>
            </a:r>
            <a:r>
              <a:rPr lang="zh-CN" altLang="en-US" dirty="0"/>
              <a:t>≈ </a:t>
            </a:r>
            <a:r>
              <a:rPr lang="en-US" altLang="zh-CN" dirty="0"/>
              <a:t>7.50mmm</a:t>
            </a:r>
            <a:r>
              <a:rPr lang="zh-CN" altLang="en-US" dirty="0"/>
              <a:t>，电子恰好打到</a:t>
            </a:r>
            <a:r>
              <a:rPr lang="en-US" altLang="zh-CN" dirty="0"/>
              <a:t>LYSO</a:t>
            </a:r>
            <a:r>
              <a:rPr lang="zh-CN" altLang="en-US" dirty="0"/>
              <a:t>初端</a:t>
            </a:r>
            <a:endParaRPr lang="en-US" altLang="zh-CN" dirty="0"/>
          </a:p>
          <a:p>
            <a:pPr lvl="1"/>
            <a:r>
              <a:rPr lang="en-US" altLang="zh-CN" dirty="0"/>
              <a:t>1deg	</a:t>
            </a:r>
            <a:r>
              <a:rPr lang="zh-CN" altLang="en-US" dirty="0"/>
              <a:t>≈ </a:t>
            </a:r>
            <a:r>
              <a:rPr lang="en-US" altLang="zh-CN" dirty="0"/>
              <a:t>8.43mmm</a:t>
            </a:r>
            <a:r>
              <a:rPr lang="zh-CN" altLang="en-US" dirty="0"/>
              <a:t>，电子经过</a:t>
            </a:r>
            <a:r>
              <a:rPr lang="en-US" altLang="zh-CN" dirty="0"/>
              <a:t>LYSO</a:t>
            </a:r>
            <a:r>
              <a:rPr lang="zh-CN" altLang="en-US" dirty="0"/>
              <a:t>全过程</a:t>
            </a:r>
            <a:endParaRPr lang="en-US" altLang="zh-CN" dirty="0"/>
          </a:p>
          <a:p>
            <a:pPr lvl="1"/>
            <a:r>
              <a:rPr lang="en-US" altLang="zh-CN" dirty="0"/>
              <a:t>5deg	</a:t>
            </a:r>
            <a:r>
              <a:rPr lang="zh-CN" altLang="en-US" dirty="0"/>
              <a:t>≈ </a:t>
            </a:r>
            <a:r>
              <a:rPr lang="en-US" altLang="zh-CN" dirty="0"/>
              <a:t>43.63mmm </a:t>
            </a:r>
            <a:r>
              <a:rPr lang="zh-CN" altLang="en-US" dirty="0"/>
              <a:t>电子经过</a:t>
            </a:r>
            <a:r>
              <a:rPr lang="en-US" altLang="zh-CN" dirty="0"/>
              <a:t>LYSO</a:t>
            </a:r>
            <a:r>
              <a:rPr lang="zh-CN" altLang="en-US" dirty="0"/>
              <a:t>全程</a:t>
            </a:r>
            <a:endParaRPr lang="en-US" altLang="zh-CN" dirty="0"/>
          </a:p>
          <a:p>
            <a:pPr lvl="1"/>
            <a:r>
              <a:rPr lang="en-US" altLang="zh-CN" dirty="0"/>
              <a:t>5.80deg </a:t>
            </a:r>
            <a:r>
              <a:rPr lang="zh-CN" altLang="en-US" dirty="0"/>
              <a:t>≈ </a:t>
            </a:r>
            <a:r>
              <a:rPr lang="en-US" altLang="zh-CN" dirty="0"/>
              <a:t>50.6mmm</a:t>
            </a:r>
            <a:r>
              <a:rPr lang="zh-CN" altLang="en-US" dirty="0"/>
              <a:t>，电子恰好从</a:t>
            </a:r>
            <a:r>
              <a:rPr lang="en-US" altLang="zh-CN" dirty="0"/>
              <a:t>LYSO</a:t>
            </a:r>
            <a:r>
              <a:rPr lang="zh-CN" altLang="en-US" dirty="0"/>
              <a:t>末端出</a:t>
            </a:r>
            <a:endParaRPr lang="en-US" altLang="zh-CN" dirty="0"/>
          </a:p>
          <a:p>
            <a:pPr lvl="1"/>
            <a:r>
              <a:rPr lang="en-US" altLang="zh-CN" dirty="0"/>
              <a:t>6.55deg </a:t>
            </a:r>
            <a:r>
              <a:rPr lang="zh-CN" altLang="en-US" dirty="0"/>
              <a:t>≈ </a:t>
            </a:r>
            <a:r>
              <a:rPr lang="en-US" altLang="zh-CN" dirty="0"/>
              <a:t>57.16mmm</a:t>
            </a:r>
            <a:r>
              <a:rPr lang="zh-CN" altLang="en-US" dirty="0"/>
              <a:t>，电子从</a:t>
            </a:r>
            <a:r>
              <a:rPr lang="en-US" altLang="zh-CN" dirty="0"/>
              <a:t>LYSO</a:t>
            </a:r>
            <a:r>
              <a:rPr lang="zh-CN" altLang="en-US" dirty="0"/>
              <a:t>中部出</a:t>
            </a:r>
            <a:endParaRPr lang="en-US" altLang="zh-CN" dirty="0"/>
          </a:p>
          <a:p>
            <a:pPr lvl="1"/>
            <a:r>
              <a:rPr lang="en-US" altLang="zh-CN" dirty="0"/>
              <a:t>7.125deg </a:t>
            </a:r>
            <a:r>
              <a:rPr lang="zh-CN" altLang="en-US" dirty="0"/>
              <a:t>≈ </a:t>
            </a:r>
            <a:r>
              <a:rPr lang="en-US" altLang="zh-CN" dirty="0"/>
              <a:t>62.18mmm</a:t>
            </a:r>
            <a:r>
              <a:rPr lang="zh-CN" altLang="en-US" dirty="0"/>
              <a:t>，电子恰好从</a:t>
            </a:r>
            <a:r>
              <a:rPr lang="en-US" altLang="zh-CN" dirty="0"/>
              <a:t>LYSO</a:t>
            </a:r>
            <a:r>
              <a:rPr lang="zh-CN" altLang="en-US" dirty="0"/>
              <a:t>前端出，擦过</a:t>
            </a:r>
            <a:r>
              <a:rPr lang="en-US" altLang="zh-CN" dirty="0"/>
              <a:t>LYSO</a:t>
            </a:r>
            <a:endParaRPr lang="zh-CN" altLang="en-US" dirty="0"/>
          </a:p>
        </p:txBody>
      </p:sp>
      <p:cxnSp>
        <p:nvCxnSpPr>
          <p:cNvPr id="7" name="直接箭头连接符 6">
            <a:extLst>
              <a:ext uri="{FF2B5EF4-FFF2-40B4-BE49-F238E27FC236}">
                <a16:creationId xmlns:a16="http://schemas.microsoft.com/office/drawing/2014/main" id="{E7059B34-8004-7CAF-32EF-2D57E5B691FB}"/>
              </a:ext>
            </a:extLst>
          </p:cNvPr>
          <p:cNvCxnSpPr/>
          <p:nvPr/>
        </p:nvCxnSpPr>
        <p:spPr>
          <a:xfrm flipV="1">
            <a:off x="7183120" y="2621280"/>
            <a:ext cx="4500880" cy="7112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直接箭头连接符 9">
            <a:extLst>
              <a:ext uri="{FF2B5EF4-FFF2-40B4-BE49-F238E27FC236}">
                <a16:creationId xmlns:a16="http://schemas.microsoft.com/office/drawing/2014/main" id="{8C34E793-CFE2-4024-3C89-794C399C2A88}"/>
              </a:ext>
            </a:extLst>
          </p:cNvPr>
          <p:cNvCxnSpPr/>
          <p:nvPr/>
        </p:nvCxnSpPr>
        <p:spPr>
          <a:xfrm flipV="1">
            <a:off x="7142480" y="2611120"/>
            <a:ext cx="3931920" cy="7112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直接箭头连接符 11">
            <a:extLst>
              <a:ext uri="{FF2B5EF4-FFF2-40B4-BE49-F238E27FC236}">
                <a16:creationId xmlns:a16="http://schemas.microsoft.com/office/drawing/2014/main" id="{E31A7BD5-5CA4-FAB5-F25A-6C5E6CE1155C}"/>
              </a:ext>
            </a:extLst>
          </p:cNvPr>
          <p:cNvCxnSpPr>
            <a:cxnSpLocks/>
          </p:cNvCxnSpPr>
          <p:nvPr/>
        </p:nvCxnSpPr>
        <p:spPr>
          <a:xfrm flipV="1">
            <a:off x="7183120" y="2611120"/>
            <a:ext cx="3139440" cy="7112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直接箭头连接符 15">
            <a:extLst>
              <a:ext uri="{FF2B5EF4-FFF2-40B4-BE49-F238E27FC236}">
                <a16:creationId xmlns:a16="http://schemas.microsoft.com/office/drawing/2014/main" id="{5BE8ED0C-AB33-42B1-6280-5BCBDC0F0CDA}"/>
              </a:ext>
            </a:extLst>
          </p:cNvPr>
          <p:cNvCxnSpPr/>
          <p:nvPr/>
        </p:nvCxnSpPr>
        <p:spPr>
          <a:xfrm flipV="1">
            <a:off x="7183120" y="2468880"/>
            <a:ext cx="3169920" cy="21336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" name="直接箭头连接符 17">
            <a:extLst>
              <a:ext uri="{FF2B5EF4-FFF2-40B4-BE49-F238E27FC236}">
                <a16:creationId xmlns:a16="http://schemas.microsoft.com/office/drawing/2014/main" id="{41CEE867-AFA3-E768-C381-BAB96FF282D6}"/>
              </a:ext>
            </a:extLst>
          </p:cNvPr>
          <p:cNvCxnSpPr/>
          <p:nvPr/>
        </p:nvCxnSpPr>
        <p:spPr>
          <a:xfrm flipV="1">
            <a:off x="7183120" y="2235200"/>
            <a:ext cx="3139440" cy="44704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0" name="直接箭头连接符 19">
            <a:extLst>
              <a:ext uri="{FF2B5EF4-FFF2-40B4-BE49-F238E27FC236}">
                <a16:creationId xmlns:a16="http://schemas.microsoft.com/office/drawing/2014/main" id="{EE6D8A60-52F6-606C-C33C-4FAB28F401D3}"/>
              </a:ext>
            </a:extLst>
          </p:cNvPr>
          <p:cNvCxnSpPr/>
          <p:nvPr/>
        </p:nvCxnSpPr>
        <p:spPr>
          <a:xfrm flipV="1">
            <a:off x="7183120" y="2072640"/>
            <a:ext cx="3139440" cy="57912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2" name="直接箭头连接符 21">
            <a:extLst>
              <a:ext uri="{FF2B5EF4-FFF2-40B4-BE49-F238E27FC236}">
                <a16:creationId xmlns:a16="http://schemas.microsoft.com/office/drawing/2014/main" id="{D74D6410-6AA8-9809-CEB6-854A92D8EC85}"/>
              </a:ext>
            </a:extLst>
          </p:cNvPr>
          <p:cNvCxnSpPr/>
          <p:nvPr/>
        </p:nvCxnSpPr>
        <p:spPr>
          <a:xfrm flipV="1">
            <a:off x="7142480" y="2113280"/>
            <a:ext cx="4541520" cy="56896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直接箭头连接符 23">
            <a:extLst>
              <a:ext uri="{FF2B5EF4-FFF2-40B4-BE49-F238E27FC236}">
                <a16:creationId xmlns:a16="http://schemas.microsoft.com/office/drawing/2014/main" id="{33CA4E45-7F2A-229B-FD8A-53307DFF4F1B}"/>
              </a:ext>
            </a:extLst>
          </p:cNvPr>
          <p:cNvCxnSpPr/>
          <p:nvPr/>
        </p:nvCxnSpPr>
        <p:spPr>
          <a:xfrm flipV="1">
            <a:off x="7142480" y="2072640"/>
            <a:ext cx="3769360" cy="61976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5" name="文本框 24">
            <a:extLst>
              <a:ext uri="{FF2B5EF4-FFF2-40B4-BE49-F238E27FC236}">
                <a16:creationId xmlns:a16="http://schemas.microsoft.com/office/drawing/2014/main" id="{DA55FBAC-F959-6C8E-9E2D-CC8433B5A4FF}"/>
              </a:ext>
            </a:extLst>
          </p:cNvPr>
          <p:cNvSpPr txBox="1"/>
          <p:nvPr/>
        </p:nvSpPr>
        <p:spPr>
          <a:xfrm>
            <a:off x="11568780" y="2569289"/>
            <a:ext cx="1219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>
                <a:solidFill>
                  <a:srgbClr val="FF0000"/>
                </a:solidFill>
              </a:rPr>
              <a:t>6.11mmm</a:t>
            </a:r>
            <a:endParaRPr lang="zh-CN" altLang="en-US" sz="1000" dirty="0">
              <a:solidFill>
                <a:srgbClr val="FF0000"/>
              </a:solidFill>
            </a:endParaRP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3B0C90B8-C3CA-D800-EBDA-FA5F19A8C2DC}"/>
              </a:ext>
            </a:extLst>
          </p:cNvPr>
          <p:cNvSpPr txBox="1"/>
          <p:nvPr/>
        </p:nvSpPr>
        <p:spPr>
          <a:xfrm>
            <a:off x="10892567" y="2364899"/>
            <a:ext cx="1219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>
                <a:solidFill>
                  <a:srgbClr val="FF0000"/>
                </a:solidFill>
              </a:rPr>
              <a:t>6.63mmm</a:t>
            </a:r>
            <a:endParaRPr lang="zh-CN" altLang="en-US" sz="1000" dirty="0">
              <a:solidFill>
                <a:srgbClr val="FF0000"/>
              </a:solidFill>
            </a:endParaRPr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1F385209-D758-5904-D661-62D9E77002E6}"/>
              </a:ext>
            </a:extLst>
          </p:cNvPr>
          <p:cNvSpPr txBox="1"/>
          <p:nvPr/>
        </p:nvSpPr>
        <p:spPr>
          <a:xfrm>
            <a:off x="10022840" y="2621279"/>
            <a:ext cx="1219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>
                <a:solidFill>
                  <a:srgbClr val="FF0000"/>
                </a:solidFill>
              </a:rPr>
              <a:t>7.50mmm</a:t>
            </a:r>
            <a:endParaRPr lang="zh-CN" altLang="en-US" sz="1000" dirty="0">
              <a:solidFill>
                <a:srgbClr val="FF0000"/>
              </a:solidFill>
            </a:endParaRPr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FF302905-3DB0-9FED-C03A-BD910F36F789}"/>
              </a:ext>
            </a:extLst>
          </p:cNvPr>
          <p:cNvSpPr txBox="1"/>
          <p:nvPr/>
        </p:nvSpPr>
        <p:spPr>
          <a:xfrm>
            <a:off x="10242090" y="2338309"/>
            <a:ext cx="1219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>
                <a:solidFill>
                  <a:srgbClr val="FF0000"/>
                </a:solidFill>
              </a:rPr>
              <a:t>8.43mmm</a:t>
            </a:r>
            <a:endParaRPr lang="zh-CN" altLang="en-US" sz="1000" dirty="0">
              <a:solidFill>
                <a:srgbClr val="FF0000"/>
              </a:solidFill>
            </a:endParaRPr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524E8020-36C7-C39A-6546-DF1B93E95B2E}"/>
              </a:ext>
            </a:extLst>
          </p:cNvPr>
          <p:cNvSpPr txBox="1"/>
          <p:nvPr/>
        </p:nvSpPr>
        <p:spPr>
          <a:xfrm>
            <a:off x="10247694" y="2115979"/>
            <a:ext cx="1219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>
                <a:solidFill>
                  <a:srgbClr val="FF0000"/>
                </a:solidFill>
              </a:rPr>
              <a:t>43.63mmm</a:t>
            </a:r>
            <a:endParaRPr lang="zh-CN" altLang="en-US" sz="1000" dirty="0">
              <a:solidFill>
                <a:srgbClr val="FF0000"/>
              </a:solidFill>
            </a:endParaRPr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8A84C401-8DCF-884D-A86F-0B5CBAC50078}"/>
              </a:ext>
            </a:extLst>
          </p:cNvPr>
          <p:cNvSpPr txBox="1"/>
          <p:nvPr/>
        </p:nvSpPr>
        <p:spPr>
          <a:xfrm>
            <a:off x="10017760" y="1809909"/>
            <a:ext cx="1219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>
                <a:solidFill>
                  <a:srgbClr val="FF0000"/>
                </a:solidFill>
              </a:rPr>
              <a:t>62.18mmm</a:t>
            </a:r>
            <a:endParaRPr lang="zh-CN" altLang="en-US" sz="1000" dirty="0">
              <a:solidFill>
                <a:srgbClr val="FF0000"/>
              </a:solidFill>
            </a:endParaRP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015E3CE9-9058-103D-4C45-F12FAB523D21}"/>
              </a:ext>
            </a:extLst>
          </p:cNvPr>
          <p:cNvSpPr txBox="1"/>
          <p:nvPr/>
        </p:nvSpPr>
        <p:spPr>
          <a:xfrm>
            <a:off x="10797945" y="1758753"/>
            <a:ext cx="1219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>
                <a:solidFill>
                  <a:srgbClr val="FF0000"/>
                </a:solidFill>
              </a:rPr>
              <a:t>57.16mmm</a:t>
            </a:r>
            <a:endParaRPr lang="zh-CN" altLang="en-US" sz="1000" dirty="0">
              <a:solidFill>
                <a:srgbClr val="FF0000"/>
              </a:solidFill>
            </a:endParaRPr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1F7641B8-74F8-9088-C4E2-D2BF0CC2D138}"/>
              </a:ext>
            </a:extLst>
          </p:cNvPr>
          <p:cNvSpPr txBox="1"/>
          <p:nvPr/>
        </p:nvSpPr>
        <p:spPr>
          <a:xfrm>
            <a:off x="11407525" y="1921748"/>
            <a:ext cx="1219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>
                <a:solidFill>
                  <a:srgbClr val="FF0000"/>
                </a:solidFill>
              </a:rPr>
              <a:t>50.6mmm</a:t>
            </a:r>
            <a:endParaRPr lang="zh-CN" altLang="en-US" sz="1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828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7A99DECB-C5AB-5FBA-D316-07BD2427F4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740" y="1266827"/>
            <a:ext cx="7036972" cy="5056718"/>
          </a:xfrm>
          <a:prstGeom prst="rect">
            <a:avLst/>
          </a:prstGeom>
        </p:spPr>
      </p:pic>
      <p:sp>
        <p:nvSpPr>
          <p:cNvPr id="2" name="标题 1">
            <a:extLst>
              <a:ext uri="{FF2B5EF4-FFF2-40B4-BE49-F238E27FC236}">
                <a16:creationId xmlns:a16="http://schemas.microsoft.com/office/drawing/2014/main" id="{19D5899F-3420-D33E-F241-ABC92511E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2280" y="354095"/>
            <a:ext cx="6273800" cy="1325563"/>
          </a:xfrm>
        </p:spPr>
        <p:txBody>
          <a:bodyPr>
            <a:normAutofit/>
          </a:bodyPr>
          <a:lstStyle/>
          <a:p>
            <a:r>
              <a:rPr lang="zh-CN" altLang="en-US" sz="1800" dirty="0"/>
              <a:t>测试几个不同角度（</a:t>
            </a:r>
            <a:r>
              <a:rPr lang="en-US" altLang="zh-CN" sz="1800" dirty="0"/>
              <a:t>50GeV</a:t>
            </a:r>
            <a:r>
              <a:rPr lang="zh-CN" altLang="en-US" sz="1800" dirty="0"/>
              <a:t>电子，</a:t>
            </a:r>
            <a:r>
              <a:rPr lang="en-US" altLang="zh-CN" sz="1800" dirty="0"/>
              <a:t>180mmLYSO</a:t>
            </a:r>
            <a:r>
              <a:rPr lang="zh-CN" altLang="en-US" sz="1800" dirty="0"/>
              <a:t>，</a:t>
            </a:r>
            <a:r>
              <a:rPr lang="en-US" altLang="zh-CN" sz="1800" dirty="0"/>
              <a:t>800~980mm)</a:t>
            </a:r>
            <a:endParaRPr lang="zh-CN" altLang="en-US" sz="1800" dirty="0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742517AD-E98E-6DDD-D9F1-E8E4F08700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96063" y="115038"/>
            <a:ext cx="4992738" cy="1825736"/>
          </a:xfrm>
          <a:prstGeom prst="rect">
            <a:avLst/>
          </a:prstGeom>
        </p:spPr>
      </p:pic>
      <p:cxnSp>
        <p:nvCxnSpPr>
          <p:cNvPr id="8" name="直接箭头连接符 7">
            <a:extLst>
              <a:ext uri="{FF2B5EF4-FFF2-40B4-BE49-F238E27FC236}">
                <a16:creationId xmlns:a16="http://schemas.microsoft.com/office/drawing/2014/main" id="{BBE40A38-5B81-1A0A-5319-718AFAF5662F}"/>
              </a:ext>
            </a:extLst>
          </p:cNvPr>
          <p:cNvCxnSpPr>
            <a:cxnSpLocks/>
          </p:cNvCxnSpPr>
          <p:nvPr/>
        </p:nvCxnSpPr>
        <p:spPr>
          <a:xfrm flipH="1" flipV="1">
            <a:off x="3794759" y="2682553"/>
            <a:ext cx="5882641" cy="118840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直接箭头连接符 11">
            <a:extLst>
              <a:ext uri="{FF2B5EF4-FFF2-40B4-BE49-F238E27FC236}">
                <a16:creationId xmlns:a16="http://schemas.microsoft.com/office/drawing/2014/main" id="{18E65BE2-3451-A741-F5B5-5356B1A423E1}"/>
              </a:ext>
            </a:extLst>
          </p:cNvPr>
          <p:cNvCxnSpPr>
            <a:cxnSpLocks/>
          </p:cNvCxnSpPr>
          <p:nvPr/>
        </p:nvCxnSpPr>
        <p:spPr>
          <a:xfrm flipH="1" flipV="1">
            <a:off x="3599180" y="3307510"/>
            <a:ext cx="6078220" cy="56345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直接箭头连接符 14">
            <a:extLst>
              <a:ext uri="{FF2B5EF4-FFF2-40B4-BE49-F238E27FC236}">
                <a16:creationId xmlns:a16="http://schemas.microsoft.com/office/drawing/2014/main" id="{992CC4B0-5217-DA11-6B5A-0BC0DAD82B26}"/>
              </a:ext>
            </a:extLst>
          </p:cNvPr>
          <p:cNvCxnSpPr>
            <a:cxnSpLocks/>
            <a:stCxn id="40" idx="1"/>
          </p:cNvCxnSpPr>
          <p:nvPr/>
        </p:nvCxnSpPr>
        <p:spPr>
          <a:xfrm flipH="1">
            <a:off x="5394960" y="2546066"/>
            <a:ext cx="3356609" cy="18466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8" name="文本框 17">
            <a:extLst>
              <a:ext uri="{FF2B5EF4-FFF2-40B4-BE49-F238E27FC236}">
                <a16:creationId xmlns:a16="http://schemas.microsoft.com/office/drawing/2014/main" id="{8900A7A5-773E-DA82-6192-492612EB2C48}"/>
              </a:ext>
            </a:extLst>
          </p:cNvPr>
          <p:cNvSpPr txBox="1"/>
          <p:nvPr/>
        </p:nvSpPr>
        <p:spPr>
          <a:xfrm>
            <a:off x="9608819" y="3710940"/>
            <a:ext cx="25603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/>
              <a:t>50.6mrad </a:t>
            </a:r>
            <a:r>
              <a:rPr lang="zh-CN" altLang="en-US" sz="1200" dirty="0"/>
              <a:t>，</a:t>
            </a:r>
            <a:r>
              <a:rPr lang="en-US" altLang="zh-CN" sz="1200" dirty="0"/>
              <a:t>43.63mrad</a:t>
            </a:r>
            <a:r>
              <a:rPr lang="zh-CN" altLang="en-US" sz="1200" dirty="0"/>
              <a:t>两个个角度的电子全程通过</a:t>
            </a:r>
            <a:r>
              <a:rPr lang="en-US" altLang="zh-CN" sz="1200" dirty="0"/>
              <a:t>LYSO</a:t>
            </a:r>
            <a:r>
              <a:rPr lang="zh-CN" altLang="en-US" sz="1200" dirty="0"/>
              <a:t>，沉积情况相近</a:t>
            </a:r>
          </a:p>
        </p:txBody>
      </p:sp>
      <p:cxnSp>
        <p:nvCxnSpPr>
          <p:cNvPr id="25" name="直接箭头连接符 24">
            <a:extLst>
              <a:ext uri="{FF2B5EF4-FFF2-40B4-BE49-F238E27FC236}">
                <a16:creationId xmlns:a16="http://schemas.microsoft.com/office/drawing/2014/main" id="{3847A9B6-788B-78AC-A9BA-C78480473BD8}"/>
              </a:ext>
            </a:extLst>
          </p:cNvPr>
          <p:cNvCxnSpPr>
            <a:cxnSpLocks/>
          </p:cNvCxnSpPr>
          <p:nvPr/>
        </p:nvCxnSpPr>
        <p:spPr>
          <a:xfrm flipH="1" flipV="1">
            <a:off x="2600325" y="5554355"/>
            <a:ext cx="6094095" cy="5396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7" name="直接箭头连接符 26">
            <a:extLst>
              <a:ext uri="{FF2B5EF4-FFF2-40B4-BE49-F238E27FC236}">
                <a16:creationId xmlns:a16="http://schemas.microsoft.com/office/drawing/2014/main" id="{41B8556E-77F1-248C-6132-61E187394D75}"/>
              </a:ext>
            </a:extLst>
          </p:cNvPr>
          <p:cNvCxnSpPr>
            <a:cxnSpLocks/>
          </p:cNvCxnSpPr>
          <p:nvPr/>
        </p:nvCxnSpPr>
        <p:spPr>
          <a:xfrm flipH="1">
            <a:off x="4572000" y="5608320"/>
            <a:ext cx="4122420" cy="18997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0" name="文本框 29">
            <a:extLst>
              <a:ext uri="{FF2B5EF4-FFF2-40B4-BE49-F238E27FC236}">
                <a16:creationId xmlns:a16="http://schemas.microsoft.com/office/drawing/2014/main" id="{5318D44D-CCBB-DA38-D953-9930EB8EC438}"/>
              </a:ext>
            </a:extLst>
          </p:cNvPr>
          <p:cNvSpPr txBox="1"/>
          <p:nvPr/>
        </p:nvSpPr>
        <p:spPr>
          <a:xfrm>
            <a:off x="8785859" y="5410293"/>
            <a:ext cx="2560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/>
              <a:t>62.18mrad</a:t>
            </a:r>
            <a:r>
              <a:rPr lang="zh-CN" altLang="en-US" sz="1200" dirty="0"/>
              <a:t>，</a:t>
            </a:r>
            <a:r>
              <a:rPr lang="en-US" altLang="zh-CN" sz="1200" dirty="0"/>
              <a:t>6.11mrad</a:t>
            </a:r>
            <a:r>
              <a:rPr lang="zh-CN" altLang="en-US" sz="1200" dirty="0"/>
              <a:t>两个角度的电子几乎不通过</a:t>
            </a:r>
            <a:r>
              <a:rPr lang="en-US" altLang="zh-CN" sz="1200" dirty="0"/>
              <a:t>LYSO</a:t>
            </a:r>
            <a:r>
              <a:rPr lang="zh-CN" altLang="en-US" sz="1200" dirty="0"/>
              <a:t>，基本不沉积</a:t>
            </a:r>
          </a:p>
        </p:txBody>
      </p:sp>
      <p:cxnSp>
        <p:nvCxnSpPr>
          <p:cNvPr id="34" name="直接箭头连接符 33">
            <a:extLst>
              <a:ext uri="{FF2B5EF4-FFF2-40B4-BE49-F238E27FC236}">
                <a16:creationId xmlns:a16="http://schemas.microsoft.com/office/drawing/2014/main" id="{4D2C2E91-3A9E-F2FD-8E2B-8A36F333145B}"/>
              </a:ext>
            </a:extLst>
          </p:cNvPr>
          <p:cNvCxnSpPr>
            <a:cxnSpLocks/>
          </p:cNvCxnSpPr>
          <p:nvPr/>
        </p:nvCxnSpPr>
        <p:spPr>
          <a:xfrm flipH="1" flipV="1">
            <a:off x="2476500" y="4848225"/>
            <a:ext cx="5836920" cy="18859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6" name="直接箭头连接符 35">
            <a:extLst>
              <a:ext uri="{FF2B5EF4-FFF2-40B4-BE49-F238E27FC236}">
                <a16:creationId xmlns:a16="http://schemas.microsoft.com/office/drawing/2014/main" id="{63AA932D-14FF-AD89-728C-2DA057BB0B8B}"/>
              </a:ext>
            </a:extLst>
          </p:cNvPr>
          <p:cNvCxnSpPr>
            <a:cxnSpLocks/>
          </p:cNvCxnSpPr>
          <p:nvPr/>
        </p:nvCxnSpPr>
        <p:spPr>
          <a:xfrm flipH="1" flipV="1">
            <a:off x="6029325" y="4388495"/>
            <a:ext cx="2284095" cy="64832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7" name="文本框 36">
            <a:extLst>
              <a:ext uri="{FF2B5EF4-FFF2-40B4-BE49-F238E27FC236}">
                <a16:creationId xmlns:a16="http://schemas.microsoft.com/office/drawing/2014/main" id="{437CB82E-FFC9-0FB5-9543-43A36836C85D}"/>
              </a:ext>
            </a:extLst>
          </p:cNvPr>
          <p:cNvSpPr txBox="1"/>
          <p:nvPr/>
        </p:nvSpPr>
        <p:spPr>
          <a:xfrm>
            <a:off x="8313420" y="4594235"/>
            <a:ext cx="2560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/>
              <a:t>6.63mrad</a:t>
            </a:r>
            <a:r>
              <a:rPr lang="zh-CN" altLang="en-US" sz="1200" dirty="0"/>
              <a:t>，</a:t>
            </a:r>
            <a:r>
              <a:rPr lang="en-US" altLang="zh-CN" sz="1200" dirty="0"/>
              <a:t>57.16mrad</a:t>
            </a:r>
            <a:r>
              <a:rPr lang="zh-CN" altLang="en-US" sz="1200" dirty="0"/>
              <a:t>两个角度的电子半程通过</a:t>
            </a:r>
            <a:r>
              <a:rPr lang="en-US" altLang="zh-CN" sz="1200" dirty="0"/>
              <a:t>LYSO</a:t>
            </a:r>
            <a:r>
              <a:rPr lang="zh-CN" altLang="en-US" sz="1200" dirty="0"/>
              <a:t>，沉积情况较差。</a:t>
            </a:r>
          </a:p>
        </p:txBody>
      </p:sp>
      <p:cxnSp>
        <p:nvCxnSpPr>
          <p:cNvPr id="39" name="直接箭头连接符 38">
            <a:extLst>
              <a:ext uri="{FF2B5EF4-FFF2-40B4-BE49-F238E27FC236}">
                <a16:creationId xmlns:a16="http://schemas.microsoft.com/office/drawing/2014/main" id="{F60E7159-F707-8466-D273-4160A002FDE1}"/>
              </a:ext>
            </a:extLst>
          </p:cNvPr>
          <p:cNvCxnSpPr>
            <a:cxnSpLocks/>
            <a:stCxn id="40" idx="1"/>
          </p:cNvCxnSpPr>
          <p:nvPr/>
        </p:nvCxnSpPr>
        <p:spPr>
          <a:xfrm flipH="1">
            <a:off x="5543550" y="2546066"/>
            <a:ext cx="3208019" cy="60016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40" name="文本框 39">
            <a:extLst>
              <a:ext uri="{FF2B5EF4-FFF2-40B4-BE49-F238E27FC236}">
                <a16:creationId xmlns:a16="http://schemas.microsoft.com/office/drawing/2014/main" id="{AD64C135-CFED-A743-3891-DC87A6B9B23C}"/>
              </a:ext>
            </a:extLst>
          </p:cNvPr>
          <p:cNvSpPr txBox="1"/>
          <p:nvPr/>
        </p:nvSpPr>
        <p:spPr>
          <a:xfrm>
            <a:off x="8751569" y="2315233"/>
            <a:ext cx="2560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/>
              <a:t>7.5mrad</a:t>
            </a:r>
            <a:r>
              <a:rPr lang="zh-CN" altLang="en-US" sz="1200" dirty="0"/>
              <a:t>与</a:t>
            </a:r>
            <a:r>
              <a:rPr lang="en-US" altLang="zh-CN" sz="1200" dirty="0"/>
              <a:t>8.43mrad</a:t>
            </a:r>
            <a:r>
              <a:rPr lang="zh-CN" altLang="en-US" sz="1200" dirty="0"/>
              <a:t>，从法兰中间空洞闯过，直接进入</a:t>
            </a:r>
            <a:r>
              <a:rPr lang="en-US" altLang="zh-CN" sz="1200" dirty="0"/>
              <a:t>LYSO</a:t>
            </a:r>
            <a:endParaRPr lang="zh-CN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04705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E8810F2-9899-2FFC-C511-EB7A298EF4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>
            <a:extLst>
              <a:ext uri="{FF2B5EF4-FFF2-40B4-BE49-F238E27FC236}">
                <a16:creationId xmlns:a16="http://schemas.microsoft.com/office/drawing/2014/main" id="{C662A5AE-770C-00A7-2673-AA60205369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960" y="1249680"/>
            <a:ext cx="6999606" cy="5029868"/>
          </a:xfrm>
          <a:prstGeom prst="rect">
            <a:avLst/>
          </a:prstGeom>
        </p:spPr>
      </p:pic>
      <p:sp>
        <p:nvSpPr>
          <p:cNvPr id="2" name="标题 1">
            <a:extLst>
              <a:ext uri="{FF2B5EF4-FFF2-40B4-BE49-F238E27FC236}">
                <a16:creationId xmlns:a16="http://schemas.microsoft.com/office/drawing/2014/main" id="{915D08C4-6597-B131-81F3-CF600CE36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2280" y="354095"/>
            <a:ext cx="6723380" cy="1325563"/>
          </a:xfrm>
        </p:spPr>
        <p:txBody>
          <a:bodyPr>
            <a:normAutofit/>
          </a:bodyPr>
          <a:lstStyle/>
          <a:p>
            <a:r>
              <a:rPr lang="zh-CN" altLang="en-US" sz="1800" dirty="0"/>
              <a:t>测试几个不同角度（</a:t>
            </a:r>
            <a:r>
              <a:rPr lang="en-US" altLang="zh-CN" sz="1800" dirty="0"/>
              <a:t>120GeV</a:t>
            </a:r>
            <a:r>
              <a:rPr lang="zh-CN" altLang="en-US" sz="1800" dirty="0"/>
              <a:t>电子，</a:t>
            </a:r>
            <a:r>
              <a:rPr lang="en-US" altLang="zh-CN" sz="1800" dirty="0"/>
              <a:t>180mmLYSO</a:t>
            </a:r>
            <a:r>
              <a:rPr lang="zh-CN" altLang="en-US" sz="1800" dirty="0"/>
              <a:t>，</a:t>
            </a:r>
            <a:r>
              <a:rPr lang="en-US" altLang="zh-CN" sz="1800" dirty="0"/>
              <a:t>800~980mm)</a:t>
            </a:r>
            <a:endParaRPr lang="zh-CN" altLang="en-US" sz="1800" dirty="0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DAE6544E-2C78-6D84-D494-59CAD3291D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96063" y="115038"/>
            <a:ext cx="4992738" cy="1825736"/>
          </a:xfrm>
          <a:prstGeom prst="rect">
            <a:avLst/>
          </a:prstGeom>
        </p:spPr>
      </p:pic>
      <p:cxnSp>
        <p:nvCxnSpPr>
          <p:cNvPr id="8" name="直接箭头连接符 7">
            <a:extLst>
              <a:ext uri="{FF2B5EF4-FFF2-40B4-BE49-F238E27FC236}">
                <a16:creationId xmlns:a16="http://schemas.microsoft.com/office/drawing/2014/main" id="{372F3045-2B62-534F-EE13-1B7CB6E672D5}"/>
              </a:ext>
            </a:extLst>
          </p:cNvPr>
          <p:cNvCxnSpPr>
            <a:cxnSpLocks/>
          </p:cNvCxnSpPr>
          <p:nvPr/>
        </p:nvCxnSpPr>
        <p:spPr>
          <a:xfrm flipH="1" flipV="1">
            <a:off x="4221480" y="2344204"/>
            <a:ext cx="5455920" cy="152675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直接箭头连接符 11">
            <a:extLst>
              <a:ext uri="{FF2B5EF4-FFF2-40B4-BE49-F238E27FC236}">
                <a16:creationId xmlns:a16="http://schemas.microsoft.com/office/drawing/2014/main" id="{E120D1A1-D351-F58E-9CAF-BCCB6C8459DC}"/>
              </a:ext>
            </a:extLst>
          </p:cNvPr>
          <p:cNvCxnSpPr>
            <a:cxnSpLocks/>
          </p:cNvCxnSpPr>
          <p:nvPr/>
        </p:nvCxnSpPr>
        <p:spPr>
          <a:xfrm flipH="1" flipV="1">
            <a:off x="3823970" y="3008367"/>
            <a:ext cx="5853430" cy="86259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直接箭头连接符 14">
            <a:extLst>
              <a:ext uri="{FF2B5EF4-FFF2-40B4-BE49-F238E27FC236}">
                <a16:creationId xmlns:a16="http://schemas.microsoft.com/office/drawing/2014/main" id="{8E6853CE-42F5-8A06-0B86-9F9447BED348}"/>
              </a:ext>
            </a:extLst>
          </p:cNvPr>
          <p:cNvCxnSpPr>
            <a:cxnSpLocks/>
            <a:stCxn id="40" idx="1"/>
          </p:cNvCxnSpPr>
          <p:nvPr/>
        </p:nvCxnSpPr>
        <p:spPr>
          <a:xfrm flipH="1" flipV="1">
            <a:off x="5326380" y="2439229"/>
            <a:ext cx="3425189" cy="10683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8" name="文本框 17">
            <a:extLst>
              <a:ext uri="{FF2B5EF4-FFF2-40B4-BE49-F238E27FC236}">
                <a16:creationId xmlns:a16="http://schemas.microsoft.com/office/drawing/2014/main" id="{314CBBBD-79AD-C68E-4485-F91AF4E814CC}"/>
              </a:ext>
            </a:extLst>
          </p:cNvPr>
          <p:cNvSpPr txBox="1"/>
          <p:nvPr/>
        </p:nvSpPr>
        <p:spPr>
          <a:xfrm>
            <a:off x="9608819" y="3710940"/>
            <a:ext cx="25603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/>
              <a:t>50.6mrad </a:t>
            </a:r>
            <a:r>
              <a:rPr lang="zh-CN" altLang="en-US" sz="1200" dirty="0"/>
              <a:t>，</a:t>
            </a:r>
            <a:r>
              <a:rPr lang="en-US" altLang="zh-CN" sz="1200" dirty="0"/>
              <a:t>43.63mrad</a:t>
            </a:r>
            <a:r>
              <a:rPr lang="zh-CN" altLang="en-US" sz="1200" dirty="0"/>
              <a:t>两个个角度的电子全程通过</a:t>
            </a:r>
            <a:r>
              <a:rPr lang="en-US" altLang="zh-CN" sz="1200" dirty="0"/>
              <a:t>LYSO</a:t>
            </a:r>
            <a:r>
              <a:rPr lang="zh-CN" altLang="en-US" sz="1200" dirty="0"/>
              <a:t>，沉积情况相近</a:t>
            </a:r>
          </a:p>
        </p:txBody>
      </p:sp>
      <p:cxnSp>
        <p:nvCxnSpPr>
          <p:cNvPr id="25" name="直接箭头连接符 24">
            <a:extLst>
              <a:ext uri="{FF2B5EF4-FFF2-40B4-BE49-F238E27FC236}">
                <a16:creationId xmlns:a16="http://schemas.microsoft.com/office/drawing/2014/main" id="{6EBBE385-126D-B283-4A81-4C02B0C882A3}"/>
              </a:ext>
            </a:extLst>
          </p:cNvPr>
          <p:cNvCxnSpPr>
            <a:cxnSpLocks/>
          </p:cNvCxnSpPr>
          <p:nvPr/>
        </p:nvCxnSpPr>
        <p:spPr>
          <a:xfrm flipH="1" flipV="1">
            <a:off x="2600325" y="5554355"/>
            <a:ext cx="6094095" cy="5396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7" name="直接箭头连接符 26">
            <a:extLst>
              <a:ext uri="{FF2B5EF4-FFF2-40B4-BE49-F238E27FC236}">
                <a16:creationId xmlns:a16="http://schemas.microsoft.com/office/drawing/2014/main" id="{27EC3B79-A58D-3657-96E9-7CD88EDC2B40}"/>
              </a:ext>
            </a:extLst>
          </p:cNvPr>
          <p:cNvCxnSpPr>
            <a:cxnSpLocks/>
          </p:cNvCxnSpPr>
          <p:nvPr/>
        </p:nvCxnSpPr>
        <p:spPr>
          <a:xfrm flipH="1">
            <a:off x="4610100" y="5608320"/>
            <a:ext cx="4084320" cy="15177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0" name="文本框 29">
            <a:extLst>
              <a:ext uri="{FF2B5EF4-FFF2-40B4-BE49-F238E27FC236}">
                <a16:creationId xmlns:a16="http://schemas.microsoft.com/office/drawing/2014/main" id="{E8447CD7-173C-13B9-458D-CE2E7014A6E1}"/>
              </a:ext>
            </a:extLst>
          </p:cNvPr>
          <p:cNvSpPr txBox="1"/>
          <p:nvPr/>
        </p:nvSpPr>
        <p:spPr>
          <a:xfrm>
            <a:off x="8785859" y="5410293"/>
            <a:ext cx="2560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/>
              <a:t>62.18mrad</a:t>
            </a:r>
            <a:r>
              <a:rPr lang="zh-CN" altLang="en-US" sz="1200" dirty="0"/>
              <a:t>，</a:t>
            </a:r>
            <a:r>
              <a:rPr lang="en-US" altLang="zh-CN" sz="1200" dirty="0"/>
              <a:t>6.11mrad</a:t>
            </a:r>
            <a:r>
              <a:rPr lang="zh-CN" altLang="en-US" sz="1200" dirty="0"/>
              <a:t>两个角度的电子几乎不通过</a:t>
            </a:r>
            <a:r>
              <a:rPr lang="en-US" altLang="zh-CN" sz="1200" dirty="0"/>
              <a:t>LYSO</a:t>
            </a:r>
            <a:r>
              <a:rPr lang="zh-CN" altLang="en-US" sz="1200" dirty="0"/>
              <a:t>，基本不沉积</a:t>
            </a:r>
          </a:p>
        </p:txBody>
      </p:sp>
      <p:cxnSp>
        <p:nvCxnSpPr>
          <p:cNvPr id="34" name="直接箭头连接符 33">
            <a:extLst>
              <a:ext uri="{FF2B5EF4-FFF2-40B4-BE49-F238E27FC236}">
                <a16:creationId xmlns:a16="http://schemas.microsoft.com/office/drawing/2014/main" id="{7A6275DB-F167-94BB-8CAE-1F9C2918B58B}"/>
              </a:ext>
            </a:extLst>
          </p:cNvPr>
          <p:cNvCxnSpPr>
            <a:cxnSpLocks/>
          </p:cNvCxnSpPr>
          <p:nvPr/>
        </p:nvCxnSpPr>
        <p:spPr>
          <a:xfrm flipH="1" flipV="1">
            <a:off x="2600325" y="4712657"/>
            <a:ext cx="5713095" cy="32416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6" name="直接箭头连接符 35">
            <a:extLst>
              <a:ext uri="{FF2B5EF4-FFF2-40B4-BE49-F238E27FC236}">
                <a16:creationId xmlns:a16="http://schemas.microsoft.com/office/drawing/2014/main" id="{C6CAFF74-F507-B5E4-3552-B4B95B2F10C7}"/>
              </a:ext>
            </a:extLst>
          </p:cNvPr>
          <p:cNvCxnSpPr>
            <a:cxnSpLocks/>
          </p:cNvCxnSpPr>
          <p:nvPr/>
        </p:nvCxnSpPr>
        <p:spPr>
          <a:xfrm flipH="1" flipV="1">
            <a:off x="6029325" y="4388495"/>
            <a:ext cx="2284095" cy="64832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7" name="文本框 36">
            <a:extLst>
              <a:ext uri="{FF2B5EF4-FFF2-40B4-BE49-F238E27FC236}">
                <a16:creationId xmlns:a16="http://schemas.microsoft.com/office/drawing/2014/main" id="{0C0618F2-588A-156A-660A-DC3BB21D5825}"/>
              </a:ext>
            </a:extLst>
          </p:cNvPr>
          <p:cNvSpPr txBox="1"/>
          <p:nvPr/>
        </p:nvSpPr>
        <p:spPr>
          <a:xfrm>
            <a:off x="8313420" y="4594235"/>
            <a:ext cx="2560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/>
              <a:t>6.63mrad</a:t>
            </a:r>
            <a:r>
              <a:rPr lang="zh-CN" altLang="en-US" sz="1200" dirty="0"/>
              <a:t>，</a:t>
            </a:r>
            <a:r>
              <a:rPr lang="en-US" altLang="zh-CN" sz="1200" dirty="0"/>
              <a:t>57.16mrad</a:t>
            </a:r>
            <a:r>
              <a:rPr lang="zh-CN" altLang="en-US" sz="1200" dirty="0"/>
              <a:t>两个角度的电子半程通过</a:t>
            </a:r>
            <a:r>
              <a:rPr lang="en-US" altLang="zh-CN" sz="1200" dirty="0"/>
              <a:t>LYSO</a:t>
            </a:r>
            <a:r>
              <a:rPr lang="zh-CN" altLang="en-US" sz="1200" dirty="0"/>
              <a:t>，沉积情况较差。</a:t>
            </a:r>
          </a:p>
        </p:txBody>
      </p:sp>
      <p:cxnSp>
        <p:nvCxnSpPr>
          <p:cNvPr id="39" name="直接箭头连接符 38">
            <a:extLst>
              <a:ext uri="{FF2B5EF4-FFF2-40B4-BE49-F238E27FC236}">
                <a16:creationId xmlns:a16="http://schemas.microsoft.com/office/drawing/2014/main" id="{CD07814A-BB8A-9A78-9125-F3188D0F103C}"/>
              </a:ext>
            </a:extLst>
          </p:cNvPr>
          <p:cNvCxnSpPr>
            <a:cxnSpLocks/>
            <a:stCxn id="40" idx="1"/>
          </p:cNvCxnSpPr>
          <p:nvPr/>
        </p:nvCxnSpPr>
        <p:spPr>
          <a:xfrm flipH="1">
            <a:off x="4610100" y="2546066"/>
            <a:ext cx="4141469" cy="89359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40" name="文本框 39">
            <a:extLst>
              <a:ext uri="{FF2B5EF4-FFF2-40B4-BE49-F238E27FC236}">
                <a16:creationId xmlns:a16="http://schemas.microsoft.com/office/drawing/2014/main" id="{3DB78A58-A13C-1818-6A96-00895271E26F}"/>
              </a:ext>
            </a:extLst>
          </p:cNvPr>
          <p:cNvSpPr txBox="1"/>
          <p:nvPr/>
        </p:nvSpPr>
        <p:spPr>
          <a:xfrm>
            <a:off x="8751569" y="2315233"/>
            <a:ext cx="2560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/>
              <a:t>7.5mrad</a:t>
            </a:r>
            <a:r>
              <a:rPr lang="zh-CN" altLang="en-US" sz="1200" dirty="0"/>
              <a:t>与</a:t>
            </a:r>
            <a:r>
              <a:rPr lang="en-US" altLang="zh-CN" sz="1200" dirty="0"/>
              <a:t>8.43mrad</a:t>
            </a:r>
            <a:r>
              <a:rPr lang="zh-CN" altLang="en-US" sz="1200" dirty="0"/>
              <a:t>，从法兰中间空洞闯过，直接进入</a:t>
            </a:r>
            <a:r>
              <a:rPr lang="en-US" altLang="zh-CN" sz="1200" dirty="0"/>
              <a:t>LYSO</a:t>
            </a:r>
            <a:endParaRPr lang="zh-CN" altLang="en-US" sz="1200" dirty="0"/>
          </a:p>
        </p:txBody>
      </p:sp>
    </p:spTree>
    <p:extLst>
      <p:ext uri="{BB962C8B-B14F-4D97-AF65-F5344CB8AC3E}">
        <p14:creationId xmlns:p14="http://schemas.microsoft.com/office/powerpoint/2010/main" val="414999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E6129C3-8C9F-218C-8248-FFD349596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6461760" cy="1325563"/>
          </a:xfrm>
        </p:spPr>
        <p:txBody>
          <a:bodyPr>
            <a:normAutofit/>
          </a:bodyPr>
          <a:lstStyle/>
          <a:p>
            <a:r>
              <a:rPr lang="zh-CN" altLang="en-US" sz="1400" dirty="0"/>
              <a:t>测试几个不同角度（</a:t>
            </a:r>
            <a:r>
              <a:rPr lang="en-US" altLang="zh-CN" sz="1400" dirty="0"/>
              <a:t>50GeV</a:t>
            </a:r>
            <a:r>
              <a:rPr lang="zh-CN" altLang="en-US" sz="1400" dirty="0"/>
              <a:t>电子，</a:t>
            </a:r>
            <a:r>
              <a:rPr lang="en-US" altLang="zh-CN" sz="1400" dirty="0"/>
              <a:t>180mmLYSO</a:t>
            </a:r>
            <a:r>
              <a:rPr lang="zh-CN" altLang="en-US" sz="1400" dirty="0"/>
              <a:t>，</a:t>
            </a:r>
            <a:r>
              <a:rPr lang="en-US" altLang="zh-CN" sz="1400" dirty="0"/>
              <a:t>800~980mm) </a:t>
            </a:r>
            <a:r>
              <a:rPr lang="zh-CN" altLang="en-US" sz="1400" dirty="0"/>
              <a:t>收能量情况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4F50E5A5-3A56-A203-A0F1-2CE6E8B7692C}"/>
              </a:ext>
            </a:extLst>
          </p:cNvPr>
          <p:cNvSpPr txBox="1"/>
          <p:nvPr/>
        </p:nvSpPr>
        <p:spPr>
          <a:xfrm>
            <a:off x="6248400" y="1830199"/>
            <a:ext cx="6055358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1600" dirty="0"/>
              <a:t>入射角度</a:t>
            </a:r>
            <a:r>
              <a:rPr lang="en-US" altLang="zh-CN" sz="1600" dirty="0"/>
              <a:t>(</a:t>
            </a:r>
            <a:r>
              <a:rPr lang="en-US" altLang="zh-CN" sz="1600" dirty="0" err="1"/>
              <a:t>mrad</a:t>
            </a:r>
            <a:r>
              <a:rPr lang="en-US" altLang="zh-CN" sz="1600" dirty="0"/>
              <a:t>)</a:t>
            </a:r>
            <a:r>
              <a:rPr lang="zh-CN" altLang="en-US" sz="1600" dirty="0"/>
              <a:t>：</a:t>
            </a:r>
            <a:r>
              <a:rPr lang="en-US" altLang="zh-CN" sz="1600" dirty="0"/>
              <a:t>	σ</a:t>
            </a:r>
            <a:r>
              <a:rPr lang="zh-CN" altLang="en-US" sz="1600" dirty="0"/>
              <a:t>值：</a:t>
            </a:r>
            <a:r>
              <a:rPr lang="en-US" altLang="zh-CN" sz="1600" dirty="0"/>
              <a:t>		</a:t>
            </a:r>
            <a:r>
              <a:rPr lang="zh-CN" altLang="en-US" sz="1600" dirty="0"/>
              <a:t>均值</a:t>
            </a:r>
            <a:r>
              <a:rPr lang="en-US" altLang="zh-CN" sz="1600" dirty="0"/>
              <a:t>	</a:t>
            </a:r>
          </a:p>
          <a:p>
            <a:r>
              <a:rPr lang="en-US" altLang="zh-CN" sz="1600" dirty="0"/>
              <a:t>6.11		0.22GeV		0.658GeV</a:t>
            </a:r>
            <a:r>
              <a:rPr lang="en-US" altLang="zh-CN" sz="1200" dirty="0"/>
              <a:t>（</a:t>
            </a:r>
            <a:r>
              <a:rPr lang="zh-CN" altLang="en-US" sz="1200" dirty="0"/>
              <a:t>基本没收到的角度</a:t>
            </a:r>
            <a:r>
              <a:rPr lang="en-US" altLang="zh-CN" sz="1200" dirty="0"/>
              <a:t>）</a:t>
            </a:r>
            <a:endParaRPr lang="zh-CN" altLang="en-US" sz="1200" dirty="0"/>
          </a:p>
          <a:p>
            <a:r>
              <a:rPr lang="en-US" altLang="zh-CN" sz="1600" dirty="0"/>
              <a:t>6.63		1.76GeV		4.826GeV</a:t>
            </a:r>
          </a:p>
          <a:p>
            <a:r>
              <a:rPr lang="en-US" altLang="zh-CN" sz="1600" dirty="0"/>
              <a:t>7.50		3.50GeV		20.89GeV</a:t>
            </a:r>
          </a:p>
          <a:p>
            <a:r>
              <a:rPr lang="en-US" altLang="zh-CN" sz="1600" dirty="0"/>
              <a:t>8.63		4.14GeV		23.21GeV</a:t>
            </a:r>
          </a:p>
          <a:p>
            <a:r>
              <a:rPr lang="en-US" altLang="zh-CN" sz="1600" dirty="0"/>
              <a:t>43.63		1.78GeV		34.52GeV</a:t>
            </a:r>
          </a:p>
          <a:p>
            <a:r>
              <a:rPr lang="en-US" altLang="zh-CN" sz="1600" dirty="0"/>
              <a:t>50.6		2.11GeV		25.81GeV</a:t>
            </a:r>
            <a:endParaRPr lang="en-US" altLang="zh-CN" sz="1200" dirty="0"/>
          </a:p>
          <a:p>
            <a:r>
              <a:rPr lang="en-US" altLang="zh-CN" sz="1600" dirty="0"/>
              <a:t>57.16		1.03GeV		7.456GeV</a:t>
            </a:r>
          </a:p>
          <a:p>
            <a:r>
              <a:rPr lang="en-US" altLang="zh-CN" sz="1600" dirty="0"/>
              <a:t>62.18		0.37GeV		1.651GeV</a:t>
            </a:r>
            <a:r>
              <a:rPr lang="zh-CN" altLang="en-US" sz="1100" dirty="0"/>
              <a:t>（基本没收到的角度）</a:t>
            </a:r>
            <a:endParaRPr lang="en-US" altLang="zh-CN" sz="1100" dirty="0"/>
          </a:p>
          <a:p>
            <a:endParaRPr lang="en-US" altLang="zh-CN" sz="1600" dirty="0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87371A1C-B268-472A-6DF4-EC21E1D21B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3558" y="19386"/>
            <a:ext cx="4992738" cy="1825736"/>
          </a:xfrm>
          <a:prstGeom prst="rect">
            <a:avLst/>
          </a:prstGeom>
        </p:spPr>
      </p:pic>
      <p:pic>
        <p:nvPicPr>
          <p:cNvPr id="8" name="内容占位符 7">
            <a:extLst>
              <a:ext uri="{FF2B5EF4-FFF2-40B4-BE49-F238E27FC236}">
                <a16:creationId xmlns:a16="http://schemas.microsoft.com/office/drawing/2014/main" id="{90CC1CBB-354D-45D2-78D8-792E27C2E8A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42" y="1459865"/>
            <a:ext cx="6055358" cy="4351338"/>
          </a:xfrm>
        </p:spPr>
      </p:pic>
    </p:spTree>
    <p:extLst>
      <p:ext uri="{BB962C8B-B14F-4D97-AF65-F5344CB8AC3E}">
        <p14:creationId xmlns:p14="http://schemas.microsoft.com/office/powerpoint/2010/main" val="1090479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F7D960B-2D4C-2644-FAEE-2B9C1975766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2E09E78-44A5-B664-E443-0FA66D298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6461760" cy="1325563"/>
          </a:xfrm>
        </p:spPr>
        <p:txBody>
          <a:bodyPr>
            <a:normAutofit/>
          </a:bodyPr>
          <a:lstStyle/>
          <a:p>
            <a:r>
              <a:rPr lang="zh-CN" altLang="en-US" sz="1400" dirty="0"/>
              <a:t>测试几个不同角度（</a:t>
            </a:r>
            <a:r>
              <a:rPr lang="en-US" altLang="zh-CN" sz="1400" dirty="0"/>
              <a:t>120GeV</a:t>
            </a:r>
            <a:r>
              <a:rPr lang="zh-CN" altLang="en-US" sz="1400" dirty="0"/>
              <a:t>电子，</a:t>
            </a:r>
            <a:r>
              <a:rPr lang="en-US" altLang="zh-CN" sz="1400" dirty="0"/>
              <a:t>180mmLYSO</a:t>
            </a:r>
            <a:r>
              <a:rPr lang="zh-CN" altLang="en-US" sz="1400" dirty="0"/>
              <a:t>，</a:t>
            </a:r>
            <a:r>
              <a:rPr lang="en-US" altLang="zh-CN" sz="1400" dirty="0"/>
              <a:t>800~980mm) </a:t>
            </a:r>
            <a:r>
              <a:rPr lang="zh-CN" altLang="en-US" sz="1400" dirty="0"/>
              <a:t>收能量情况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09F8DDB8-88C7-456C-4A6C-860AEB8AC593}"/>
              </a:ext>
            </a:extLst>
          </p:cNvPr>
          <p:cNvSpPr txBox="1"/>
          <p:nvPr/>
        </p:nvSpPr>
        <p:spPr>
          <a:xfrm>
            <a:off x="6248400" y="1830199"/>
            <a:ext cx="6055358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1600" dirty="0"/>
              <a:t>入射角度</a:t>
            </a:r>
            <a:r>
              <a:rPr lang="en-US" altLang="zh-CN" sz="1600" dirty="0"/>
              <a:t>(</a:t>
            </a:r>
            <a:r>
              <a:rPr lang="en-US" altLang="zh-CN" sz="1600" dirty="0" err="1"/>
              <a:t>mrad</a:t>
            </a:r>
            <a:r>
              <a:rPr lang="en-US" altLang="zh-CN" sz="1600" dirty="0"/>
              <a:t>)</a:t>
            </a:r>
            <a:r>
              <a:rPr lang="zh-CN" altLang="en-US" sz="1600" dirty="0"/>
              <a:t>：</a:t>
            </a:r>
            <a:r>
              <a:rPr lang="en-US" altLang="zh-CN" sz="1600" dirty="0"/>
              <a:t>	σ</a:t>
            </a:r>
            <a:r>
              <a:rPr lang="zh-CN" altLang="en-US" sz="1600" dirty="0"/>
              <a:t>值：</a:t>
            </a:r>
            <a:r>
              <a:rPr lang="en-US" altLang="zh-CN" sz="1600" dirty="0"/>
              <a:t>		</a:t>
            </a:r>
            <a:r>
              <a:rPr lang="zh-CN" altLang="en-US" sz="1600" dirty="0"/>
              <a:t>均值</a:t>
            </a:r>
            <a:r>
              <a:rPr lang="en-US" altLang="zh-CN" sz="1600" dirty="0"/>
              <a:t>	</a:t>
            </a:r>
          </a:p>
          <a:p>
            <a:r>
              <a:rPr lang="en-US" altLang="zh-CN" sz="1600" dirty="0"/>
              <a:t>6.11		0.24GeV		0.422GeV</a:t>
            </a:r>
            <a:r>
              <a:rPr lang="en-US" altLang="zh-CN" sz="1200" dirty="0"/>
              <a:t>（</a:t>
            </a:r>
            <a:r>
              <a:rPr lang="zh-CN" altLang="en-US" sz="1200" dirty="0"/>
              <a:t>基本没收到的角度</a:t>
            </a:r>
            <a:r>
              <a:rPr lang="en-US" altLang="zh-CN" sz="1200" dirty="0"/>
              <a:t>）</a:t>
            </a:r>
            <a:endParaRPr lang="zh-CN" altLang="en-US" sz="1200" dirty="0"/>
          </a:p>
          <a:p>
            <a:r>
              <a:rPr lang="en-US" altLang="zh-CN" sz="1600" dirty="0"/>
              <a:t>6.63		1.71GeV		4.867GeV</a:t>
            </a:r>
          </a:p>
          <a:p>
            <a:r>
              <a:rPr lang="en-US" altLang="zh-CN" sz="1600" dirty="0"/>
              <a:t>7.50		3.02GeV		21.12GeV</a:t>
            </a:r>
          </a:p>
          <a:p>
            <a:r>
              <a:rPr lang="en-US" altLang="zh-CN" sz="1600" dirty="0"/>
              <a:t>8.63		4.17GeV		23.59GeV</a:t>
            </a:r>
          </a:p>
          <a:p>
            <a:r>
              <a:rPr lang="en-US" altLang="zh-CN" sz="1600" dirty="0"/>
              <a:t>43.63		4.00GeV		24.86GeV</a:t>
            </a:r>
          </a:p>
          <a:p>
            <a:r>
              <a:rPr lang="en-US" altLang="zh-CN" sz="1600" dirty="0"/>
              <a:t>50.6		2.73GeV		13.68GeV</a:t>
            </a:r>
            <a:endParaRPr lang="en-US" altLang="zh-CN" sz="1200" dirty="0"/>
          </a:p>
          <a:p>
            <a:r>
              <a:rPr lang="en-US" altLang="zh-CN" sz="1600" dirty="0"/>
              <a:t>57.16		0.45GeV		3.962GeV</a:t>
            </a:r>
          </a:p>
          <a:p>
            <a:r>
              <a:rPr lang="en-US" altLang="zh-CN" sz="1600" dirty="0"/>
              <a:t>62.18		0.06GeV		0.829GeV</a:t>
            </a:r>
            <a:r>
              <a:rPr lang="zh-CN" altLang="en-US" sz="1100" dirty="0"/>
              <a:t>（基本没收到的角度）</a:t>
            </a:r>
            <a:endParaRPr lang="en-US" altLang="zh-CN" sz="1100" dirty="0"/>
          </a:p>
          <a:p>
            <a:endParaRPr lang="en-US" altLang="zh-CN" sz="1600" dirty="0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6A4030BD-EF69-5BC2-EFBE-87E24908C7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3558" y="19386"/>
            <a:ext cx="4992738" cy="1825736"/>
          </a:xfrm>
          <a:prstGeom prst="rect">
            <a:avLst/>
          </a:prstGeom>
        </p:spPr>
      </p:pic>
      <p:pic>
        <p:nvPicPr>
          <p:cNvPr id="9" name="内容占位符 8">
            <a:extLst>
              <a:ext uri="{FF2B5EF4-FFF2-40B4-BE49-F238E27FC236}">
                <a16:creationId xmlns:a16="http://schemas.microsoft.com/office/drawing/2014/main" id="{F128DC44-C6CD-441B-97DA-9DC269CC350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042" y="1490345"/>
            <a:ext cx="6055358" cy="4351338"/>
          </a:xfrm>
        </p:spPr>
      </p:pic>
    </p:spTree>
    <p:extLst>
      <p:ext uri="{BB962C8B-B14F-4D97-AF65-F5344CB8AC3E}">
        <p14:creationId xmlns:p14="http://schemas.microsoft.com/office/powerpoint/2010/main" val="35394103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9F14D9A-6F22-EC8E-ADEC-A1309A491B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G4_mu</a:t>
            </a:r>
            <a:r>
              <a:rPr lang="zh-CN" altLang="en-US" dirty="0"/>
              <a:t>子模拟多次散射</a:t>
            </a:r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02C293F5-4631-2E94-158F-AE0490EDCCC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06414" y="2011679"/>
            <a:ext cx="4293633" cy="3270325"/>
          </a:xfr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FD096855-56AE-E7FB-0832-F7EB88917E34}"/>
              </a:ext>
            </a:extLst>
          </p:cNvPr>
          <p:cNvSpPr txBox="1"/>
          <p:nvPr/>
        </p:nvSpPr>
        <p:spPr>
          <a:xfrm>
            <a:off x="838200" y="2551837"/>
            <a:ext cx="1836868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dirty="0"/>
              <a:t>采用正面穿过物质，默认厚度</a:t>
            </a:r>
            <a:r>
              <a:rPr lang="en-US" altLang="zh-CN" dirty="0"/>
              <a:t>29mm</a:t>
            </a:r>
          </a:p>
          <a:p>
            <a:r>
              <a:rPr lang="en-US" altLang="zh-CN" dirty="0"/>
              <a:t>（</a:t>
            </a:r>
            <a:r>
              <a:rPr lang="zh-CN" altLang="en-US" dirty="0"/>
              <a:t>相当于斜入射</a:t>
            </a:r>
            <a:r>
              <a:rPr lang="en-US" altLang="zh-CN" dirty="0"/>
              <a:t>beampipe</a:t>
            </a:r>
            <a:r>
              <a:rPr lang="zh-CN" altLang="en-US" dirty="0"/>
              <a:t>中等等效穿入长度</a:t>
            </a:r>
            <a:r>
              <a:rPr lang="en-US" altLang="zh-CN" dirty="0"/>
              <a:t>）</a:t>
            </a:r>
            <a:endParaRPr lang="zh-CN" altLang="en-US" dirty="0"/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7F05714C-A0A2-79F4-B965-E197575E8A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2876" y="2011679"/>
            <a:ext cx="4733364" cy="3270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1275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4522F8B-D407-02B5-BCAB-1C86B751D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2800" dirty="0"/>
              <a:t>原本图没有</a:t>
            </a:r>
            <a:r>
              <a:rPr lang="en-US" altLang="zh-CN" sz="2800" dirty="0"/>
              <a:t>θ</a:t>
            </a:r>
            <a:r>
              <a:rPr lang="zh-CN" altLang="en-US" sz="2800" dirty="0"/>
              <a:t>＜</a:t>
            </a:r>
            <a:r>
              <a:rPr lang="en-US" altLang="zh-CN" sz="2800" dirty="0"/>
              <a:t>0</a:t>
            </a:r>
            <a:r>
              <a:rPr lang="zh-CN" altLang="en-US" sz="2800" dirty="0"/>
              <a:t>原因：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0B6CA25F-B543-F920-00ED-4F5DF9F8C46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5257800" cy="4351338"/>
              </a:xfrm>
            </p:spPr>
            <p:txBody>
              <a:bodyPr/>
              <a:lstStyle/>
              <a:p>
                <a:r>
                  <a:rPr lang="zh-CN" altLang="en-US" dirty="0"/>
                  <a:t>与计算</a:t>
                </a:r>
                <a:r>
                  <a:rPr lang="en-US" altLang="zh-CN" dirty="0"/>
                  <a:t>θ</a:t>
                </a:r>
                <a:r>
                  <a:rPr lang="zh-CN" altLang="en-US" dirty="0"/>
                  <a:t>的方式有关，三维坐标中</a:t>
                </a:r>
                <a:r>
                  <a:rPr lang="en-US" altLang="zh-CN" dirty="0"/>
                  <a:t>θ</a:t>
                </a:r>
                <a:r>
                  <a:rPr lang="zh-CN" altLang="en-US" dirty="0"/>
                  <a:t>定义为：</a:t>
                </a:r>
                <a:endParaRPr lang="en-US" altLang="zh-CN" dirty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zh-CN" b="0" i="0" smtClean="0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d>
                            <m:d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zh-CN" altLang="en-US" b="0" i="1" smtClean="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</m:d>
                        </m:e>
                      </m:func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num>
                        <m:den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den>
                      </m:f>
                    </m:oMath>
                  </m:oMathPara>
                </a14:m>
                <a:endParaRPr lang="en-US" altLang="zh-CN" dirty="0"/>
              </a:p>
              <a:p>
                <a:pPr lvl="1"/>
                <a:r>
                  <a:rPr lang="zh-CN" altLang="en-US" dirty="0"/>
                  <a:t>如此计算</a:t>
                </a:r>
                <a:r>
                  <a:rPr lang="en-US" altLang="zh-CN" dirty="0"/>
                  <a:t>θ</a:t>
                </a:r>
                <a:r>
                  <a:rPr lang="zh-CN" altLang="en-US" dirty="0"/>
                  <a:t>必大于</a:t>
                </a:r>
                <a:r>
                  <a:rPr lang="en-US" altLang="zh-CN" dirty="0"/>
                  <a:t>0</a:t>
                </a:r>
                <a:endParaRPr lang="zh-CN" altLang="en-US" dirty="0"/>
              </a:p>
            </p:txBody>
          </p:sp>
        </mc:Choice>
        <mc:Fallback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0B6CA25F-B543-F920-00ED-4F5DF9F8C46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5257800" cy="4351338"/>
              </a:xfrm>
              <a:blipFill>
                <a:blip r:embed="rId2"/>
                <a:stretch>
                  <a:fillRect l="-2088" t="-2521" r="-150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内容占位符 8">
            <a:extLst>
              <a:ext uri="{FF2B5EF4-FFF2-40B4-BE49-F238E27FC236}">
                <a16:creationId xmlns:a16="http://schemas.microsoft.com/office/drawing/2014/main" id="{2A38BA66-1A41-50F9-2917-0AF478A6C3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8560" y="2162419"/>
            <a:ext cx="4917438" cy="3533637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BFC8EFE0-5254-DE15-0655-62F1A31B1C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9843" y="4001294"/>
            <a:ext cx="4043997" cy="2223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23396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893</Words>
  <Application>Microsoft Office PowerPoint</Application>
  <PresentationFormat>宽屏</PresentationFormat>
  <Paragraphs>111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7" baseType="lpstr">
      <vt:lpstr>等线</vt:lpstr>
      <vt:lpstr>等线 Light</vt:lpstr>
      <vt:lpstr>Arial</vt:lpstr>
      <vt:lpstr>Cambria Math</vt:lpstr>
      <vt:lpstr>Office 主题​​</vt:lpstr>
      <vt:lpstr>尝试拉长LYSO到350mm</vt:lpstr>
      <vt:lpstr>拉长LYSO到350mm</vt:lpstr>
      <vt:lpstr>测试几个不同角度（50GeV电子，180mmLYSO，800~980mm)</vt:lpstr>
      <vt:lpstr>测试几个不同角度（50GeV电子，180mmLYSO，800~980mm)</vt:lpstr>
      <vt:lpstr>测试几个不同角度（120GeV电子，180mmLYSO，800~980mm)</vt:lpstr>
      <vt:lpstr>测试几个不同角度（50GeV电子，180mmLYSO，800~980mm) 收能量情况</vt:lpstr>
      <vt:lpstr>测试几个不同角度（120GeV电子，180mmLYSO，800~980mm) 收能量情况</vt:lpstr>
      <vt:lpstr>G4_mu子模拟多次散射</vt:lpstr>
      <vt:lpstr>原本图没有θ＜0原因：</vt:lpstr>
      <vt:lpstr>看y击中数分布：</vt:lpstr>
      <vt:lpstr>看y击中数分布：不同材料</vt:lpstr>
      <vt:lpstr>看y击中数分布：不同厚度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行阳 孙</dc:creator>
  <cp:lastModifiedBy>行阳 孙</cp:lastModifiedBy>
  <cp:revision>12</cp:revision>
  <dcterms:created xsi:type="dcterms:W3CDTF">2024-12-23T13:23:11Z</dcterms:created>
  <dcterms:modified xsi:type="dcterms:W3CDTF">2024-12-23T14:39:18Z</dcterms:modified>
</cp:coreProperties>
</file>