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  <p:sldId id="263" r:id="rId6"/>
    <p:sldId id="262" r:id="rId7"/>
    <p:sldId id="264" r:id="rId8"/>
    <p:sldId id="266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60"/>
  </p:normalViewPr>
  <p:slideViewPr>
    <p:cSldViewPr snapToGrid="0">
      <p:cViewPr>
        <p:scale>
          <a:sx n="50" d="100"/>
          <a:sy n="50" d="100"/>
        </p:scale>
        <p:origin x="2126" y="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866DA-AA63-59C2-08F3-FF77C3040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1C544A3-4510-AA14-AA08-AF26E5812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B55D45-2700-7F9D-2357-326E6A5D6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7F42D6-45B0-3630-AE5C-869A59E97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0EB230-2433-AFB0-99AE-35A03991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47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BA3EE-15F9-138D-C800-9F7C9DA62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B0447AC-B340-5F20-DC33-827750B80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4C3FA2-690B-A4AA-AABF-CF7A4194A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39B514-DB78-65BA-AF29-96C99280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7282DC-D0A8-5F37-E2A7-D2CAC2AA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944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5E5880D-36EE-BF8B-4F31-807FD3724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C20AD58-F03D-A053-C95A-F62278EE4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A3837F-CC10-5242-7B3A-F74120097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10BA47-0B2F-1489-4ACD-8D4F4EB4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1D9308-8854-94C8-CE03-E6060571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12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B0E6F4-3C00-459E-E074-8547CB3C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069E8B-79BC-5CDB-99C0-853304C97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845A5D-802E-AC8A-F2FA-4613FF0D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3C0DCD-FBC9-25E4-887A-AF95CBF6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A54626-727A-308C-A3D8-E89813FA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662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4A6CFE-7BF6-746A-DAF2-9AFBABFE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90C9FE-81A2-2ED8-EBCE-2BA201128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1D29AF-F462-C708-43BB-AE38E3FF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BBA781-1D0F-2EF0-DC09-6D3D03483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358A42-69EA-D5FD-437B-3B2AC62B5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92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DC9B9E-483B-4080-4202-DFA7F4AA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D21FB1-3A6E-C51D-29B2-0AD560C48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163FC7C-63E3-6A38-6BD8-A1E213F7F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A793FAB-5037-0075-9BAD-447B756F5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1F4C58-854B-6A4A-DCFB-D8C4BEAF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1751F31-17C9-87AC-BF72-859C0253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41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20598D-7DB4-A1D7-B25E-FFCD9C46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BF38AFF-22CC-5C82-ABE5-223D90BE7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E2A0F0-3517-021F-0DA8-03A0DFE2F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8C947D7-6758-5F07-5DEF-E937A52FC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7CE062F-1B70-5267-5CAA-C746972557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D65B7F-8F77-CCC7-C921-ADCFADA8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69BFC23-F3EC-60E0-1D39-AE3D5B94C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AD1FD85-FFCE-76B7-8A7E-CCF75A94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10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A40B45-31B0-52D3-0FA5-2871A77E5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C688386-AA4E-19B6-72F7-29919B9B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11DEAD5-4B44-EF9E-4D6E-424857EED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AB80811-60AB-9148-BFDF-F72802180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211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3E3DE4C-2E77-79A9-6DF2-591958A39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9F26EDF-1996-3379-7796-67235292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02A8F47-0D99-ED44-9A98-5E6CD651D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945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70547D-631E-F12B-79D7-914F7E27B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AE4702-EADD-623F-3DD5-BB718D0C6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DD11C60-9654-4F3D-B2DE-8577FC19A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CD77F0-310A-D0FC-3C8E-915245E6B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E0BB66-9294-1D41-6796-56ED4A0AB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134966-C726-3421-A9A1-F8730FD2C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2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BBE7D2-B478-5BF6-C702-D8D7945A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98EF8E6-5450-F41E-8920-CFBB36412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458CE35-47AE-91C8-31CB-64426C63A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C32787-D385-8F68-16E3-5944B781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4AD0A2-510C-F2F8-C416-5DDD0095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14DD6E-0EF5-7F30-90A0-B0316F4E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834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ADCB339-FFC0-C7AF-1120-976FD11A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D4408E-26E2-12C9-0D95-504C32050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A2E037-8CC2-4EAD-3E09-B3822C9F5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75AB-C962-4050-8189-E4A0B87D3C4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1C68F7-C99A-94D8-CA12-CE1CEF05C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EBB32A-F625-F419-4F1E-F74A56AC7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7A3AF-D2EC-4EBD-93FC-C1B2DCE7E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036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1F4919-D573-F60F-F212-B54E82F0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尝试拉长</a:t>
            </a:r>
            <a:r>
              <a:rPr lang="en-US" altLang="zh-CN" dirty="0"/>
              <a:t>LYSO</a:t>
            </a:r>
            <a:r>
              <a:rPr lang="zh-CN" altLang="en-US" dirty="0"/>
              <a:t>到</a:t>
            </a:r>
            <a:r>
              <a:rPr lang="en-US" altLang="zh-CN" dirty="0"/>
              <a:t>350mm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94C55D9-1AAF-E9B6-6C8A-F7345F8BFB35}"/>
              </a:ext>
            </a:extLst>
          </p:cNvPr>
          <p:cNvSpPr txBox="1"/>
          <p:nvPr/>
        </p:nvSpPr>
        <p:spPr>
          <a:xfrm>
            <a:off x="6976472" y="2228850"/>
            <a:ext cx="36343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现有法兰厚度：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76mm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分别跑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50/120GeV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有法兰：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150~210mm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无法兰：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230mmLYSO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法兰拦截部分大约相当于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100mmLYSO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全部过峰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dirty="0"/>
              <a:t>350mm</a:t>
            </a:r>
            <a:r>
              <a:rPr lang="zh-CN" altLang="en-US" dirty="0"/>
              <a:t>基本可以全收</a:t>
            </a:r>
            <a:endParaRPr lang="en-US" altLang="zh-CN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07AE2FF4-A5BF-078A-9B5C-984D96AA30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1" y="1635125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289771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3CC936-47F0-BF23-B5C6-B1D27661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看</a:t>
            </a:r>
            <a:r>
              <a:rPr lang="en-US" altLang="zh-CN" dirty="0"/>
              <a:t>y</a:t>
            </a:r>
            <a:r>
              <a:rPr lang="zh-CN" altLang="en-US" dirty="0"/>
              <a:t>击中数分布：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364F260-2DC3-9F29-F438-12095D20B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1" y="1690688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7DE2E7A-AC0F-5235-FA51-91D65E11906A}"/>
              </a:ext>
            </a:extLst>
          </p:cNvPr>
          <p:cNvSpPr txBox="1"/>
          <p:nvPr/>
        </p:nvSpPr>
        <p:spPr>
          <a:xfrm>
            <a:off x="6316133" y="3010763"/>
            <a:ext cx="558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29mm</a:t>
            </a:r>
            <a:r>
              <a:rPr lang="zh-CN" altLang="en-US" dirty="0"/>
              <a:t>铜块</a:t>
            </a:r>
            <a:endParaRPr lang="en-US" altLang="zh-CN" dirty="0"/>
          </a:p>
          <a:p>
            <a:r>
              <a:rPr lang="en-US" altLang="zh-CN" dirty="0"/>
              <a:t>		</a:t>
            </a:r>
            <a:r>
              <a:rPr lang="zh-CN" altLang="en-US" dirty="0"/>
              <a:t>均值</a:t>
            </a:r>
            <a:r>
              <a:rPr lang="en-US" altLang="zh-CN" dirty="0"/>
              <a:t>		σ</a:t>
            </a:r>
            <a:r>
              <a:rPr lang="zh-CN" altLang="en-US" dirty="0"/>
              <a:t>值</a:t>
            </a:r>
            <a:endParaRPr lang="en-US" altLang="zh-CN" dirty="0"/>
          </a:p>
          <a:p>
            <a:r>
              <a:rPr lang="zh-CN" altLang="en-US" dirty="0"/>
              <a:t>电子：</a:t>
            </a:r>
            <a:r>
              <a:rPr lang="en-US" altLang="zh-CN" dirty="0"/>
              <a:t>		-0.422mm	19.07 mm</a:t>
            </a:r>
          </a:p>
          <a:p>
            <a:r>
              <a:rPr lang="en-US" altLang="zh-CN" dirty="0"/>
              <a:t>Muon</a:t>
            </a:r>
            <a:r>
              <a:rPr lang="zh-CN" altLang="en-US" dirty="0"/>
              <a:t>子：</a:t>
            </a:r>
            <a:r>
              <a:rPr lang="en-US" altLang="zh-CN" dirty="0"/>
              <a:t>	-0.0867mm	5.77 mm</a:t>
            </a:r>
          </a:p>
          <a:p>
            <a:r>
              <a:rPr lang="zh-CN" altLang="en-US" dirty="0"/>
              <a:t>显然，与电子相比，</a:t>
            </a:r>
            <a:r>
              <a:rPr lang="en-US" altLang="zh-CN" dirty="0"/>
              <a:t>muon</a:t>
            </a:r>
            <a:r>
              <a:rPr lang="zh-CN" altLang="en-US" dirty="0"/>
              <a:t>子穿过铜块的散射效应更小，偏离原点更小。</a:t>
            </a:r>
          </a:p>
        </p:txBody>
      </p:sp>
    </p:spTree>
    <p:extLst>
      <p:ext uri="{BB962C8B-B14F-4D97-AF65-F5344CB8AC3E}">
        <p14:creationId xmlns:p14="http://schemas.microsoft.com/office/powerpoint/2010/main" val="303317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CDEC-F57F-AF28-1A3D-BC14516A6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看</a:t>
            </a:r>
            <a:r>
              <a:rPr lang="en-US" altLang="zh-CN" dirty="0"/>
              <a:t>y</a:t>
            </a:r>
            <a:r>
              <a:rPr lang="zh-CN" altLang="en-US" dirty="0"/>
              <a:t>击中数分布：不同材料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12D3CFAF-1447-D12F-9AFF-89562B900E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845945"/>
            <a:ext cx="6055358" cy="4351338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A7356D7A-92C3-740A-0BCE-CC1932571A1A}"/>
              </a:ext>
            </a:extLst>
          </p:cNvPr>
          <p:cNvSpPr txBox="1"/>
          <p:nvPr/>
        </p:nvSpPr>
        <p:spPr>
          <a:xfrm>
            <a:off x="6587067" y="2901344"/>
            <a:ext cx="51477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29mm</a:t>
            </a:r>
            <a:r>
              <a:rPr lang="zh-CN" altLang="en-US" dirty="0"/>
              <a:t>铜</a:t>
            </a:r>
            <a:r>
              <a:rPr lang="en-US" altLang="zh-CN" dirty="0"/>
              <a:t>/</a:t>
            </a:r>
            <a:r>
              <a:rPr lang="zh-CN" altLang="en-US" dirty="0"/>
              <a:t>铝</a:t>
            </a:r>
            <a:r>
              <a:rPr lang="en-US" altLang="zh-CN" dirty="0"/>
              <a:t>/</a:t>
            </a:r>
            <a:r>
              <a:rPr lang="zh-CN" altLang="en-US" dirty="0"/>
              <a:t>铍块</a:t>
            </a:r>
            <a:endParaRPr lang="en-US" altLang="zh-CN" dirty="0"/>
          </a:p>
          <a:p>
            <a:r>
              <a:rPr lang="en-US" altLang="zh-CN" dirty="0"/>
              <a:t>	</a:t>
            </a:r>
            <a:r>
              <a:rPr lang="zh-CN" altLang="en-US" dirty="0"/>
              <a:t>均值</a:t>
            </a:r>
            <a:r>
              <a:rPr lang="en-US" altLang="zh-CN" dirty="0"/>
              <a:t>		σ</a:t>
            </a:r>
            <a:r>
              <a:rPr lang="zh-CN" altLang="en-US" dirty="0"/>
              <a:t>值</a:t>
            </a:r>
            <a:endParaRPr lang="en-US" altLang="zh-CN" dirty="0"/>
          </a:p>
          <a:p>
            <a:r>
              <a:rPr lang="en-US" altLang="zh-CN" dirty="0"/>
              <a:t>Be</a:t>
            </a:r>
            <a:r>
              <a:rPr lang="zh-CN" altLang="en-US" dirty="0"/>
              <a:t>：</a:t>
            </a:r>
            <a:r>
              <a:rPr lang="en-US" altLang="zh-CN" dirty="0"/>
              <a:t>	2.73944e-02 mm	1.00757 mm</a:t>
            </a:r>
          </a:p>
          <a:p>
            <a:r>
              <a:rPr lang="en-US" altLang="zh-CN" dirty="0"/>
              <a:t>Al</a:t>
            </a:r>
            <a:r>
              <a:rPr lang="zh-CN" altLang="en-US" dirty="0"/>
              <a:t>：</a:t>
            </a:r>
            <a:r>
              <a:rPr lang="en-US" altLang="zh-CN" dirty="0"/>
              <a:t>	-2.39023e-02 mm	 2.19729 mm</a:t>
            </a:r>
          </a:p>
          <a:p>
            <a:r>
              <a:rPr lang="en-US" altLang="zh-CN" dirty="0"/>
              <a:t>Cu:	-8.67055e-02 mm 5.77470mm</a:t>
            </a:r>
          </a:p>
          <a:p>
            <a:r>
              <a:rPr lang="en-US" altLang="zh-CN" dirty="0"/>
              <a:t>Pb:	-4.22377e-01 mm	 19.0715mm</a:t>
            </a:r>
          </a:p>
        </p:txBody>
      </p:sp>
    </p:spTree>
    <p:extLst>
      <p:ext uri="{BB962C8B-B14F-4D97-AF65-F5344CB8AC3E}">
        <p14:creationId xmlns:p14="http://schemas.microsoft.com/office/powerpoint/2010/main" val="1821866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6DE4D1-8182-D4D8-2580-84E50722F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看</a:t>
            </a:r>
            <a:r>
              <a:rPr lang="en-US" altLang="zh-CN" dirty="0"/>
              <a:t>y</a:t>
            </a:r>
            <a:r>
              <a:rPr lang="zh-CN" altLang="en-US" dirty="0"/>
              <a:t>击中数分布：不同厚度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FF28DCA-5AE4-888A-1003-88B43AC8B1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21" y="1774825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A86DB0E-A991-7472-E9C4-0768AD310C03}"/>
              </a:ext>
            </a:extLst>
          </p:cNvPr>
          <p:cNvSpPr txBox="1"/>
          <p:nvPr/>
        </p:nvSpPr>
        <p:spPr>
          <a:xfrm>
            <a:off x="6587067" y="2019697"/>
            <a:ext cx="47667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10~50mm</a:t>
            </a:r>
            <a:r>
              <a:rPr lang="zh-CN" altLang="en-US" dirty="0"/>
              <a:t>铜块</a:t>
            </a:r>
            <a:endParaRPr lang="en-US" altLang="zh-CN" dirty="0"/>
          </a:p>
          <a:p>
            <a:r>
              <a:rPr lang="en-US" altLang="zh-CN" dirty="0"/>
              <a:t>	</a:t>
            </a:r>
            <a:r>
              <a:rPr lang="zh-CN" altLang="en-US" dirty="0"/>
              <a:t>均值</a:t>
            </a:r>
            <a:r>
              <a:rPr lang="en-US" altLang="zh-CN" dirty="0"/>
              <a:t>		σ</a:t>
            </a:r>
            <a:r>
              <a:rPr lang="zh-CN" altLang="en-US" dirty="0"/>
              <a:t>值</a:t>
            </a:r>
            <a:endParaRPr lang="en-US" altLang="zh-CN" dirty="0"/>
          </a:p>
          <a:p>
            <a:r>
              <a:rPr lang="en-US" altLang="zh-CN" dirty="0"/>
              <a:t>10mm</a:t>
            </a:r>
            <a:r>
              <a:rPr lang="zh-CN" altLang="en-US" dirty="0"/>
              <a:t>：</a:t>
            </a:r>
            <a:r>
              <a:rPr lang="en-US" altLang="zh-CN" dirty="0"/>
              <a:t>	-7.40510e-02mm	3.23484 mm</a:t>
            </a:r>
          </a:p>
          <a:p>
            <a:r>
              <a:rPr lang="en-US" altLang="zh-CN" dirty="0"/>
              <a:t>15mm</a:t>
            </a:r>
            <a:r>
              <a:rPr lang="zh-CN" altLang="en-US" dirty="0"/>
              <a:t>：</a:t>
            </a:r>
            <a:r>
              <a:rPr lang="en-US" altLang="zh-CN" dirty="0"/>
              <a:t>	-2.58574e-01mm	4.13907 mm</a:t>
            </a:r>
          </a:p>
          <a:p>
            <a:r>
              <a:rPr lang="en-US" altLang="zh-CN" dirty="0"/>
              <a:t>20mm</a:t>
            </a:r>
            <a:r>
              <a:rPr lang="zh-CN" altLang="en-US" dirty="0"/>
              <a:t>：</a:t>
            </a:r>
            <a:r>
              <a:rPr lang="en-US" altLang="zh-CN" dirty="0"/>
              <a:t>	1.21555e-01 mm	4.63128 mm</a:t>
            </a:r>
          </a:p>
          <a:p>
            <a:r>
              <a:rPr lang="en-US" altLang="zh-CN" dirty="0"/>
              <a:t>25mm</a:t>
            </a:r>
            <a:r>
              <a:rPr lang="zh-CN" altLang="en-US" dirty="0"/>
              <a:t>：</a:t>
            </a:r>
            <a:r>
              <a:rPr lang="en-US" altLang="zh-CN" dirty="0"/>
              <a:t>	-5.49916e-02mm	5.27506mm</a:t>
            </a:r>
          </a:p>
          <a:p>
            <a:r>
              <a:rPr lang="en-US" altLang="zh-CN" dirty="0"/>
              <a:t>29mm</a:t>
            </a:r>
            <a:r>
              <a:rPr lang="zh-CN" altLang="en-US" dirty="0"/>
              <a:t>：</a:t>
            </a:r>
            <a:r>
              <a:rPr lang="en-US" altLang="zh-CN" dirty="0"/>
              <a:t>	-8.67055e-02mm	5.7747 mm</a:t>
            </a:r>
          </a:p>
          <a:p>
            <a:r>
              <a:rPr lang="en-US" altLang="zh-CN" dirty="0"/>
              <a:t>35mm</a:t>
            </a:r>
            <a:r>
              <a:rPr lang="zh-CN" altLang="en-US" dirty="0"/>
              <a:t>：</a:t>
            </a:r>
            <a:r>
              <a:rPr lang="en-US" altLang="zh-CN" dirty="0"/>
              <a:t>	 -8.46325e-02mm	6.02095 mm</a:t>
            </a:r>
          </a:p>
          <a:p>
            <a:r>
              <a:rPr lang="en-US" altLang="zh-CN" dirty="0"/>
              <a:t>40mm</a:t>
            </a:r>
            <a:r>
              <a:rPr lang="zh-CN" altLang="en-US" dirty="0"/>
              <a:t>：</a:t>
            </a:r>
            <a:r>
              <a:rPr lang="en-US" altLang="zh-CN" dirty="0"/>
              <a:t>	-5.66215e-02 mm	6.84611 mm</a:t>
            </a:r>
          </a:p>
          <a:p>
            <a:r>
              <a:rPr lang="en-US" altLang="zh-CN" dirty="0"/>
              <a:t>45mm</a:t>
            </a:r>
            <a:r>
              <a:rPr lang="zh-CN" altLang="en-US" dirty="0"/>
              <a:t>：</a:t>
            </a:r>
            <a:r>
              <a:rPr lang="en-US" altLang="zh-CN" dirty="0"/>
              <a:t>	-4.85915e-02 mm	6.97572 mm</a:t>
            </a:r>
          </a:p>
          <a:p>
            <a:r>
              <a:rPr lang="en-US" altLang="zh-CN" dirty="0"/>
              <a:t>50mm</a:t>
            </a:r>
            <a:r>
              <a:rPr lang="zh-CN" altLang="en-US" dirty="0"/>
              <a:t>：</a:t>
            </a:r>
            <a:r>
              <a:rPr lang="en-US" altLang="zh-CN" dirty="0"/>
              <a:t>	-2.50189e-02 mm	7.68696 mm</a:t>
            </a:r>
          </a:p>
        </p:txBody>
      </p:sp>
    </p:spTree>
    <p:extLst>
      <p:ext uri="{BB962C8B-B14F-4D97-AF65-F5344CB8AC3E}">
        <p14:creationId xmlns:p14="http://schemas.microsoft.com/office/powerpoint/2010/main" val="102148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C52FE3-A215-CF0E-937F-F2508F35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拉长</a:t>
            </a:r>
            <a:r>
              <a:rPr lang="en-US" altLang="zh-CN" dirty="0"/>
              <a:t>LYSO</a:t>
            </a:r>
            <a:r>
              <a:rPr lang="zh-CN" altLang="en-US" dirty="0"/>
              <a:t>到</a:t>
            </a:r>
            <a:r>
              <a:rPr lang="en-US" altLang="zh-CN" dirty="0"/>
              <a:t>350mm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9C37C9F-04F8-8C63-79FB-94268ED4680B}"/>
              </a:ext>
            </a:extLst>
          </p:cNvPr>
          <p:cNvSpPr txBox="1"/>
          <p:nvPr/>
        </p:nvSpPr>
        <p:spPr>
          <a:xfrm>
            <a:off x="6096000" y="2280497"/>
            <a:ext cx="60553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Bin</a:t>
            </a:r>
            <a:r>
              <a:rPr lang="zh-CN" altLang="en-US" sz="1200" dirty="0"/>
              <a:t>宽度：</a:t>
            </a:r>
            <a:r>
              <a:rPr lang="en-US" altLang="zh-CN" sz="1200" dirty="0"/>
              <a:t>1GeV/bin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LYSO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厚度：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σ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值：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均值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有法兰：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50GeV:		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150mm		2.45GeV		30.53GeV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180mm		2.33GeV		33.35GeV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210mm		2.47GeV		35.70GeV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120GeV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150mm		4.33GeV		75.05GeV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180mm 		4.42GeV		83.24GeV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210mm		4.32GeV		90.05GeV</a:t>
            </a:r>
          </a:p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无法兰（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230mm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）：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50GeV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3.28GeV		36.66GeV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120GeV:		8.63GeV		87.22GeV</a:t>
            </a:r>
          </a:p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有法兰时，前半曲线有一些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“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尾巴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”</a:t>
            </a:r>
          </a:p>
          <a:p>
            <a:r>
              <a:rPr lang="en-US" altLang="zh-CN" sz="1200" dirty="0"/>
              <a:t>350mm</a:t>
            </a:r>
            <a:r>
              <a:rPr lang="zh-CN" altLang="en-US" sz="1200" dirty="0"/>
              <a:t>，无法兰：</a:t>
            </a:r>
            <a:endParaRPr lang="en-US" altLang="zh-CN" sz="1200" dirty="0"/>
          </a:p>
          <a:p>
            <a:r>
              <a:rPr lang="en-US" altLang="zh-CN" sz="1200" dirty="0"/>
              <a:t>50GeV:		0.581GeV		47.36GeV</a:t>
            </a:r>
          </a:p>
          <a:p>
            <a:r>
              <a:rPr lang="en-US" altLang="zh-CN" sz="1200" dirty="0"/>
              <a:t>120GeV		1.801GeV		112.32GeV</a:t>
            </a:r>
          </a:p>
          <a:p>
            <a:r>
              <a:rPr lang="zh-CN" altLang="en-US" sz="1200" dirty="0"/>
              <a:t>有法兰：</a:t>
            </a:r>
            <a:endParaRPr lang="en-US" altLang="zh-CN" sz="1200" dirty="0"/>
          </a:p>
          <a:p>
            <a:r>
              <a:rPr lang="en-US" altLang="zh-CN" sz="1200" dirty="0"/>
              <a:t>50GeV		2.60GeV		39.84GeV</a:t>
            </a:r>
          </a:p>
          <a:p>
            <a:r>
              <a:rPr lang="en-US" altLang="zh-CN" sz="1200" dirty="0"/>
              <a:t>120GeV		4.12GeV		101.85GeV</a:t>
            </a:r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E1E203F0-16DA-F1BD-5DF5-0CE78F10D6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1" y="1530145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30275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79094-6515-F8C6-48E8-9CA94A568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测试几个不同角度（</a:t>
            </a:r>
            <a:r>
              <a:rPr lang="en-US" altLang="zh-CN" sz="2800" dirty="0"/>
              <a:t>50GeV</a:t>
            </a:r>
            <a:r>
              <a:rPr lang="zh-CN" altLang="en-US" sz="2800" dirty="0"/>
              <a:t>电子，</a:t>
            </a:r>
            <a:r>
              <a:rPr lang="en-US" altLang="zh-CN" sz="2800" dirty="0"/>
              <a:t>180mmLYSO</a:t>
            </a:r>
            <a:r>
              <a:rPr lang="zh-CN" altLang="en-US" sz="2800" dirty="0"/>
              <a:t>，</a:t>
            </a:r>
            <a:r>
              <a:rPr lang="en-US" altLang="zh-CN" sz="2800" dirty="0"/>
              <a:t>800~980mm)</a:t>
            </a:r>
            <a:endParaRPr lang="zh-CN" altLang="en-US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B909760-B4BF-E81A-857F-5BDF7EC438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861"/>
          <a:stretch/>
        </p:blipFill>
        <p:spPr>
          <a:xfrm rot="10800000">
            <a:off x="7398100" y="1598856"/>
            <a:ext cx="4582634" cy="2411963"/>
          </a:xfrm>
          <a:prstGeom prst="rect">
            <a:avLst/>
          </a:prstGeom>
        </p:spPr>
      </p:pic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F4BF29E-DEEC-C27E-ACCA-93B646F7B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测试角度：</a:t>
            </a:r>
            <a:endParaRPr lang="en-US" altLang="zh-CN" dirty="0"/>
          </a:p>
          <a:p>
            <a:pPr lvl="1"/>
            <a:r>
              <a:rPr lang="en-US" altLang="zh-CN" dirty="0"/>
              <a:t>0.70deg </a:t>
            </a:r>
            <a:r>
              <a:rPr lang="zh-CN" altLang="en-US" dirty="0"/>
              <a:t>≈</a:t>
            </a:r>
            <a:r>
              <a:rPr lang="en-US" altLang="zh-CN" dirty="0"/>
              <a:t> 6.11mmm</a:t>
            </a:r>
            <a:r>
              <a:rPr lang="zh-CN" altLang="en-US" dirty="0"/>
              <a:t>，电子恰好打到</a:t>
            </a:r>
            <a:r>
              <a:rPr lang="en-US" altLang="zh-CN" dirty="0"/>
              <a:t>LYSO</a:t>
            </a:r>
            <a:r>
              <a:rPr lang="zh-CN" altLang="en-US" dirty="0"/>
              <a:t>末端</a:t>
            </a:r>
            <a:endParaRPr lang="en-US" altLang="zh-CN" dirty="0"/>
          </a:p>
          <a:p>
            <a:pPr lvl="1"/>
            <a:r>
              <a:rPr lang="en-US" altLang="zh-CN" dirty="0"/>
              <a:t>0.76deg </a:t>
            </a:r>
            <a:r>
              <a:rPr lang="zh-CN" altLang="en-US" dirty="0"/>
              <a:t>≈ </a:t>
            </a:r>
            <a:r>
              <a:rPr lang="en-US" altLang="zh-CN" dirty="0"/>
              <a:t>6.63mmm</a:t>
            </a:r>
            <a:r>
              <a:rPr lang="zh-CN" altLang="en-US" dirty="0"/>
              <a:t>，电子打到中间位置</a:t>
            </a:r>
            <a:endParaRPr lang="en-US" altLang="zh-CN" dirty="0"/>
          </a:p>
          <a:p>
            <a:pPr lvl="1"/>
            <a:r>
              <a:rPr lang="en-US" altLang="zh-CN" dirty="0"/>
              <a:t>0.86deg </a:t>
            </a:r>
            <a:r>
              <a:rPr lang="zh-CN" altLang="en-US" dirty="0"/>
              <a:t>≈ </a:t>
            </a:r>
            <a:r>
              <a:rPr lang="en-US" altLang="zh-CN" dirty="0"/>
              <a:t>7.50mmm</a:t>
            </a:r>
            <a:r>
              <a:rPr lang="zh-CN" altLang="en-US" dirty="0"/>
              <a:t>，电子恰好打到</a:t>
            </a:r>
            <a:r>
              <a:rPr lang="en-US" altLang="zh-CN" dirty="0"/>
              <a:t>LYSO</a:t>
            </a:r>
            <a:r>
              <a:rPr lang="zh-CN" altLang="en-US" dirty="0"/>
              <a:t>初端</a:t>
            </a:r>
            <a:endParaRPr lang="en-US" altLang="zh-CN" dirty="0"/>
          </a:p>
          <a:p>
            <a:pPr lvl="1"/>
            <a:r>
              <a:rPr lang="en-US" altLang="zh-CN" dirty="0"/>
              <a:t>1deg	</a:t>
            </a:r>
            <a:r>
              <a:rPr lang="zh-CN" altLang="en-US" dirty="0"/>
              <a:t>≈ </a:t>
            </a:r>
            <a:r>
              <a:rPr lang="en-US" altLang="zh-CN" dirty="0"/>
              <a:t>8.43mmm</a:t>
            </a:r>
            <a:r>
              <a:rPr lang="zh-CN" altLang="en-US" dirty="0"/>
              <a:t>，电子经过</a:t>
            </a:r>
            <a:r>
              <a:rPr lang="en-US" altLang="zh-CN" dirty="0"/>
              <a:t>LYSO</a:t>
            </a:r>
            <a:r>
              <a:rPr lang="zh-CN" altLang="en-US" dirty="0"/>
              <a:t>全过程</a:t>
            </a:r>
            <a:endParaRPr lang="en-US" altLang="zh-CN" dirty="0"/>
          </a:p>
          <a:p>
            <a:pPr lvl="1"/>
            <a:r>
              <a:rPr lang="en-US" altLang="zh-CN" dirty="0"/>
              <a:t>5deg	</a:t>
            </a:r>
            <a:r>
              <a:rPr lang="zh-CN" altLang="en-US" dirty="0"/>
              <a:t>≈ </a:t>
            </a:r>
            <a:r>
              <a:rPr lang="en-US" altLang="zh-CN" dirty="0"/>
              <a:t>43.63mmm </a:t>
            </a:r>
            <a:r>
              <a:rPr lang="zh-CN" altLang="en-US" dirty="0"/>
              <a:t>电子经过</a:t>
            </a:r>
            <a:r>
              <a:rPr lang="en-US" altLang="zh-CN" dirty="0"/>
              <a:t>LYSO</a:t>
            </a:r>
            <a:r>
              <a:rPr lang="zh-CN" altLang="en-US" dirty="0"/>
              <a:t>全程</a:t>
            </a:r>
            <a:endParaRPr lang="en-US" altLang="zh-CN" dirty="0"/>
          </a:p>
          <a:p>
            <a:pPr lvl="1"/>
            <a:r>
              <a:rPr lang="en-US" altLang="zh-CN" dirty="0"/>
              <a:t>5.80deg </a:t>
            </a:r>
            <a:r>
              <a:rPr lang="zh-CN" altLang="en-US" dirty="0"/>
              <a:t>≈ </a:t>
            </a:r>
            <a:r>
              <a:rPr lang="en-US" altLang="zh-CN" dirty="0"/>
              <a:t>50.6mmm</a:t>
            </a:r>
            <a:r>
              <a:rPr lang="zh-CN" altLang="en-US" dirty="0"/>
              <a:t>，电子恰好从</a:t>
            </a:r>
            <a:r>
              <a:rPr lang="en-US" altLang="zh-CN" dirty="0"/>
              <a:t>LYSO</a:t>
            </a:r>
            <a:r>
              <a:rPr lang="zh-CN" altLang="en-US" dirty="0"/>
              <a:t>末端出</a:t>
            </a:r>
            <a:endParaRPr lang="en-US" altLang="zh-CN" dirty="0"/>
          </a:p>
          <a:p>
            <a:pPr lvl="1"/>
            <a:r>
              <a:rPr lang="en-US" altLang="zh-CN" dirty="0"/>
              <a:t>6.55deg </a:t>
            </a:r>
            <a:r>
              <a:rPr lang="zh-CN" altLang="en-US" dirty="0"/>
              <a:t>≈ </a:t>
            </a:r>
            <a:r>
              <a:rPr lang="en-US" altLang="zh-CN" dirty="0"/>
              <a:t>57.16mmm</a:t>
            </a:r>
            <a:r>
              <a:rPr lang="zh-CN" altLang="en-US" dirty="0"/>
              <a:t>，电子从</a:t>
            </a:r>
            <a:r>
              <a:rPr lang="en-US" altLang="zh-CN" dirty="0"/>
              <a:t>LYSO</a:t>
            </a:r>
            <a:r>
              <a:rPr lang="zh-CN" altLang="en-US" dirty="0"/>
              <a:t>中部出</a:t>
            </a:r>
            <a:endParaRPr lang="en-US" altLang="zh-CN" dirty="0"/>
          </a:p>
          <a:p>
            <a:pPr lvl="1"/>
            <a:r>
              <a:rPr lang="en-US" altLang="zh-CN" dirty="0"/>
              <a:t>7.125deg </a:t>
            </a:r>
            <a:r>
              <a:rPr lang="zh-CN" altLang="en-US" dirty="0"/>
              <a:t>≈ </a:t>
            </a:r>
            <a:r>
              <a:rPr lang="en-US" altLang="zh-CN" dirty="0"/>
              <a:t>62.18mmm</a:t>
            </a:r>
            <a:r>
              <a:rPr lang="zh-CN" altLang="en-US" dirty="0"/>
              <a:t>，电子恰好从</a:t>
            </a:r>
            <a:r>
              <a:rPr lang="en-US" altLang="zh-CN" dirty="0"/>
              <a:t>LYSO</a:t>
            </a:r>
            <a:r>
              <a:rPr lang="zh-CN" altLang="en-US" dirty="0"/>
              <a:t>前端出，擦过</a:t>
            </a:r>
            <a:r>
              <a:rPr lang="en-US" altLang="zh-CN" dirty="0"/>
              <a:t>LYSO</a:t>
            </a:r>
            <a:endParaRPr lang="zh-CN" altLang="en-US" dirty="0"/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E7059B34-8004-7CAF-32EF-2D57E5B691FB}"/>
              </a:ext>
            </a:extLst>
          </p:cNvPr>
          <p:cNvCxnSpPr/>
          <p:nvPr/>
        </p:nvCxnSpPr>
        <p:spPr>
          <a:xfrm flipV="1">
            <a:off x="7183120" y="2621280"/>
            <a:ext cx="4500880" cy="71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8C34E793-CFE2-4024-3C89-794C399C2A88}"/>
              </a:ext>
            </a:extLst>
          </p:cNvPr>
          <p:cNvCxnSpPr/>
          <p:nvPr/>
        </p:nvCxnSpPr>
        <p:spPr>
          <a:xfrm flipV="1">
            <a:off x="7142480" y="2611120"/>
            <a:ext cx="3931920" cy="71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31A7BD5-5CA4-FAB5-F25A-6C5E6CE1155C}"/>
              </a:ext>
            </a:extLst>
          </p:cNvPr>
          <p:cNvCxnSpPr>
            <a:cxnSpLocks/>
          </p:cNvCxnSpPr>
          <p:nvPr/>
        </p:nvCxnSpPr>
        <p:spPr>
          <a:xfrm flipV="1">
            <a:off x="7183120" y="2611120"/>
            <a:ext cx="3139440" cy="71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5BE8ED0C-AB33-42B1-6280-5BCBDC0F0CDA}"/>
              </a:ext>
            </a:extLst>
          </p:cNvPr>
          <p:cNvCxnSpPr/>
          <p:nvPr/>
        </p:nvCxnSpPr>
        <p:spPr>
          <a:xfrm flipV="1">
            <a:off x="7183120" y="2468880"/>
            <a:ext cx="3169920" cy="2133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41CEE867-AFA3-E768-C381-BAB96FF282D6}"/>
              </a:ext>
            </a:extLst>
          </p:cNvPr>
          <p:cNvCxnSpPr/>
          <p:nvPr/>
        </p:nvCxnSpPr>
        <p:spPr>
          <a:xfrm flipV="1">
            <a:off x="7183120" y="2235200"/>
            <a:ext cx="3139440" cy="447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EE6D8A60-52F6-606C-C33C-4FAB28F401D3}"/>
              </a:ext>
            </a:extLst>
          </p:cNvPr>
          <p:cNvCxnSpPr/>
          <p:nvPr/>
        </p:nvCxnSpPr>
        <p:spPr>
          <a:xfrm flipV="1">
            <a:off x="7183120" y="2072640"/>
            <a:ext cx="3139440" cy="579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D74D6410-6AA8-9809-CEB6-854A92D8EC85}"/>
              </a:ext>
            </a:extLst>
          </p:cNvPr>
          <p:cNvCxnSpPr/>
          <p:nvPr/>
        </p:nvCxnSpPr>
        <p:spPr>
          <a:xfrm flipV="1">
            <a:off x="7142480" y="2113280"/>
            <a:ext cx="4541520" cy="568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33CA4E45-7F2A-229B-FD8A-53307DFF4F1B}"/>
              </a:ext>
            </a:extLst>
          </p:cNvPr>
          <p:cNvCxnSpPr/>
          <p:nvPr/>
        </p:nvCxnSpPr>
        <p:spPr>
          <a:xfrm flipV="1">
            <a:off x="7142480" y="2072640"/>
            <a:ext cx="3769360" cy="619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DA55FBAC-F959-6C8E-9E2D-CC8433B5A4FF}"/>
              </a:ext>
            </a:extLst>
          </p:cNvPr>
          <p:cNvSpPr txBox="1"/>
          <p:nvPr/>
        </p:nvSpPr>
        <p:spPr>
          <a:xfrm>
            <a:off x="11568780" y="256928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6.11mmm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B0C90B8-C3CA-D800-EBDA-FA5F19A8C2DC}"/>
              </a:ext>
            </a:extLst>
          </p:cNvPr>
          <p:cNvSpPr txBox="1"/>
          <p:nvPr/>
        </p:nvSpPr>
        <p:spPr>
          <a:xfrm>
            <a:off x="10892567" y="236489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6.63mmm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1F385209-D758-5904-D661-62D9E77002E6}"/>
              </a:ext>
            </a:extLst>
          </p:cNvPr>
          <p:cNvSpPr txBox="1"/>
          <p:nvPr/>
        </p:nvSpPr>
        <p:spPr>
          <a:xfrm>
            <a:off x="10022840" y="26212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7.50mmm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F302905-3DB0-9FED-C03A-BD910F36F789}"/>
              </a:ext>
            </a:extLst>
          </p:cNvPr>
          <p:cNvSpPr txBox="1"/>
          <p:nvPr/>
        </p:nvSpPr>
        <p:spPr>
          <a:xfrm>
            <a:off x="10242090" y="233830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8.43mmm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24E8020-36C7-C39A-6546-DF1B93E95B2E}"/>
              </a:ext>
            </a:extLst>
          </p:cNvPr>
          <p:cNvSpPr txBox="1"/>
          <p:nvPr/>
        </p:nvSpPr>
        <p:spPr>
          <a:xfrm>
            <a:off x="10247694" y="21159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43.63mmm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A84C401-8DCF-884D-A86F-0B5CBAC50078}"/>
              </a:ext>
            </a:extLst>
          </p:cNvPr>
          <p:cNvSpPr txBox="1"/>
          <p:nvPr/>
        </p:nvSpPr>
        <p:spPr>
          <a:xfrm>
            <a:off x="10017760" y="180990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62.18mmm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15E3CE9-9058-103D-4C45-F12FAB523D21}"/>
              </a:ext>
            </a:extLst>
          </p:cNvPr>
          <p:cNvSpPr txBox="1"/>
          <p:nvPr/>
        </p:nvSpPr>
        <p:spPr>
          <a:xfrm>
            <a:off x="10797945" y="1758753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57.16mmm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F7641B8-74F8-9088-C4E2-D2BF0CC2D138}"/>
              </a:ext>
            </a:extLst>
          </p:cNvPr>
          <p:cNvSpPr txBox="1"/>
          <p:nvPr/>
        </p:nvSpPr>
        <p:spPr>
          <a:xfrm>
            <a:off x="11407525" y="1921748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50.6mmm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82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A99DECB-C5AB-5FBA-D316-07BD2427F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40" y="1266827"/>
            <a:ext cx="7036972" cy="5056718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19D5899F-3420-D33E-F241-ABC92511E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80" y="354095"/>
            <a:ext cx="6273800" cy="1325563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测试几个不同角度（</a:t>
            </a:r>
            <a:r>
              <a:rPr lang="en-US" altLang="zh-CN" sz="1800" dirty="0"/>
              <a:t>50GeV</a:t>
            </a:r>
            <a:r>
              <a:rPr lang="zh-CN" altLang="en-US" sz="1800" dirty="0"/>
              <a:t>电子，</a:t>
            </a:r>
            <a:r>
              <a:rPr lang="en-US" altLang="zh-CN" sz="1800" dirty="0"/>
              <a:t>180mmLYSO</a:t>
            </a:r>
            <a:r>
              <a:rPr lang="zh-CN" altLang="en-US" sz="1800" dirty="0"/>
              <a:t>，</a:t>
            </a:r>
            <a:r>
              <a:rPr lang="en-US" altLang="zh-CN" sz="1800" dirty="0"/>
              <a:t>800~980mm)</a:t>
            </a:r>
            <a:endParaRPr lang="zh-CN" altLang="en-US" sz="18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42517AD-E98E-6DDD-D9F1-E8E4F0870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063" y="115038"/>
            <a:ext cx="4992738" cy="1825736"/>
          </a:xfrm>
          <a:prstGeom prst="rect">
            <a:avLst/>
          </a:prstGeom>
        </p:spPr>
      </p:pic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BBE40A38-5B81-1A0A-5319-718AFAF5662F}"/>
              </a:ext>
            </a:extLst>
          </p:cNvPr>
          <p:cNvCxnSpPr>
            <a:cxnSpLocks/>
          </p:cNvCxnSpPr>
          <p:nvPr/>
        </p:nvCxnSpPr>
        <p:spPr>
          <a:xfrm flipH="1" flipV="1">
            <a:off x="3794759" y="2682553"/>
            <a:ext cx="5882641" cy="11884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18E65BE2-3451-A741-F5B5-5356B1A423E1}"/>
              </a:ext>
            </a:extLst>
          </p:cNvPr>
          <p:cNvCxnSpPr>
            <a:cxnSpLocks/>
          </p:cNvCxnSpPr>
          <p:nvPr/>
        </p:nvCxnSpPr>
        <p:spPr>
          <a:xfrm flipH="1" flipV="1">
            <a:off x="3599180" y="3307510"/>
            <a:ext cx="6078220" cy="563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992CC4B0-5217-DA11-6B5A-0BC0DAD82B26}"/>
              </a:ext>
            </a:extLst>
          </p:cNvPr>
          <p:cNvCxnSpPr>
            <a:cxnSpLocks/>
            <a:stCxn id="40" idx="1"/>
          </p:cNvCxnSpPr>
          <p:nvPr/>
        </p:nvCxnSpPr>
        <p:spPr>
          <a:xfrm flipH="1">
            <a:off x="5394960" y="2546066"/>
            <a:ext cx="3356609" cy="1846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8900A7A5-773E-DA82-6192-492612EB2C48}"/>
              </a:ext>
            </a:extLst>
          </p:cNvPr>
          <p:cNvSpPr txBox="1"/>
          <p:nvPr/>
        </p:nvSpPr>
        <p:spPr>
          <a:xfrm>
            <a:off x="9608819" y="3710940"/>
            <a:ext cx="256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50.6mrad </a:t>
            </a:r>
            <a:r>
              <a:rPr lang="zh-CN" altLang="en-US" sz="1200" dirty="0"/>
              <a:t>，</a:t>
            </a:r>
            <a:r>
              <a:rPr lang="en-US" altLang="zh-CN" sz="1200" dirty="0"/>
              <a:t>43.63mrad</a:t>
            </a:r>
            <a:r>
              <a:rPr lang="zh-CN" altLang="en-US" sz="1200" dirty="0"/>
              <a:t>两个个角度的电子全程通过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，沉积情况相近</a:t>
            </a: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3847A9B6-788B-78AC-A9BA-C78480473BD8}"/>
              </a:ext>
            </a:extLst>
          </p:cNvPr>
          <p:cNvCxnSpPr>
            <a:cxnSpLocks/>
          </p:cNvCxnSpPr>
          <p:nvPr/>
        </p:nvCxnSpPr>
        <p:spPr>
          <a:xfrm flipH="1" flipV="1">
            <a:off x="2600325" y="5554355"/>
            <a:ext cx="6094095" cy="539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1B8556E-77F1-248C-6132-61E187394D75}"/>
              </a:ext>
            </a:extLst>
          </p:cNvPr>
          <p:cNvCxnSpPr>
            <a:cxnSpLocks/>
          </p:cNvCxnSpPr>
          <p:nvPr/>
        </p:nvCxnSpPr>
        <p:spPr>
          <a:xfrm flipH="1">
            <a:off x="4572000" y="5608320"/>
            <a:ext cx="4122420" cy="1899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5318D44D-CCBB-DA38-D953-9930EB8EC438}"/>
              </a:ext>
            </a:extLst>
          </p:cNvPr>
          <p:cNvSpPr txBox="1"/>
          <p:nvPr/>
        </p:nvSpPr>
        <p:spPr>
          <a:xfrm>
            <a:off x="8785859" y="5410293"/>
            <a:ext cx="256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62.18mrad</a:t>
            </a:r>
            <a:r>
              <a:rPr lang="zh-CN" altLang="en-US" sz="1200" dirty="0"/>
              <a:t>，</a:t>
            </a:r>
            <a:r>
              <a:rPr lang="en-US" altLang="zh-CN" sz="1200" dirty="0"/>
              <a:t>6.11mrad</a:t>
            </a:r>
            <a:r>
              <a:rPr lang="zh-CN" altLang="en-US" sz="1200" dirty="0"/>
              <a:t>两个角度的电子几乎不通过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，基本不沉积</a:t>
            </a:r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4D2C2E91-3A9E-F2FD-8E2B-8A36F333145B}"/>
              </a:ext>
            </a:extLst>
          </p:cNvPr>
          <p:cNvCxnSpPr>
            <a:cxnSpLocks/>
          </p:cNvCxnSpPr>
          <p:nvPr/>
        </p:nvCxnSpPr>
        <p:spPr>
          <a:xfrm flipH="1" flipV="1">
            <a:off x="2476500" y="4848225"/>
            <a:ext cx="5836920" cy="188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63AA932D-14FF-AD89-728C-2DA057BB0B8B}"/>
              </a:ext>
            </a:extLst>
          </p:cNvPr>
          <p:cNvCxnSpPr>
            <a:cxnSpLocks/>
          </p:cNvCxnSpPr>
          <p:nvPr/>
        </p:nvCxnSpPr>
        <p:spPr>
          <a:xfrm flipH="1" flipV="1">
            <a:off x="6029325" y="4388495"/>
            <a:ext cx="2284095" cy="6483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437CB82E-FFC9-0FB5-9543-43A36836C85D}"/>
              </a:ext>
            </a:extLst>
          </p:cNvPr>
          <p:cNvSpPr txBox="1"/>
          <p:nvPr/>
        </p:nvSpPr>
        <p:spPr>
          <a:xfrm>
            <a:off x="8313420" y="4594235"/>
            <a:ext cx="256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6.63mrad</a:t>
            </a:r>
            <a:r>
              <a:rPr lang="zh-CN" altLang="en-US" sz="1200" dirty="0"/>
              <a:t>，</a:t>
            </a:r>
            <a:r>
              <a:rPr lang="en-US" altLang="zh-CN" sz="1200" dirty="0"/>
              <a:t>57.16mrad</a:t>
            </a:r>
            <a:r>
              <a:rPr lang="zh-CN" altLang="en-US" sz="1200" dirty="0"/>
              <a:t>两个角度的电子半程通过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，沉积情况较差。</a:t>
            </a: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F60E7159-F707-8466-D273-4160A002FDE1}"/>
              </a:ext>
            </a:extLst>
          </p:cNvPr>
          <p:cNvCxnSpPr>
            <a:cxnSpLocks/>
            <a:stCxn id="40" idx="1"/>
          </p:cNvCxnSpPr>
          <p:nvPr/>
        </p:nvCxnSpPr>
        <p:spPr>
          <a:xfrm flipH="1">
            <a:off x="5543550" y="2546066"/>
            <a:ext cx="3208019" cy="6001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AD64C135-CFED-A743-3891-DC87A6B9B23C}"/>
              </a:ext>
            </a:extLst>
          </p:cNvPr>
          <p:cNvSpPr txBox="1"/>
          <p:nvPr/>
        </p:nvSpPr>
        <p:spPr>
          <a:xfrm>
            <a:off x="8751569" y="2315233"/>
            <a:ext cx="256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7.5mrad</a:t>
            </a:r>
            <a:r>
              <a:rPr lang="zh-CN" altLang="en-US" sz="1200" dirty="0"/>
              <a:t>与</a:t>
            </a:r>
            <a:r>
              <a:rPr lang="en-US" altLang="zh-CN" sz="1200" dirty="0"/>
              <a:t>8.43mrad</a:t>
            </a:r>
            <a:r>
              <a:rPr lang="zh-CN" altLang="en-US" sz="1200" dirty="0"/>
              <a:t>，从法兰中间空洞闯过，直接进入</a:t>
            </a:r>
            <a:r>
              <a:rPr lang="en-US" altLang="zh-CN" sz="1200" dirty="0"/>
              <a:t>LYSO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470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810F2-9899-2FFC-C511-EB7A298EF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662A5AE-770C-00A7-2673-AA6020536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" y="1249680"/>
            <a:ext cx="6999606" cy="5029868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915D08C4-6597-B131-81F3-CF600CE36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80" y="354095"/>
            <a:ext cx="6723380" cy="1325563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测试几个不同角度（</a:t>
            </a:r>
            <a:r>
              <a:rPr lang="en-US" altLang="zh-CN" sz="1800" dirty="0"/>
              <a:t>120GeV</a:t>
            </a:r>
            <a:r>
              <a:rPr lang="zh-CN" altLang="en-US" sz="1800" dirty="0"/>
              <a:t>电子，</a:t>
            </a:r>
            <a:r>
              <a:rPr lang="en-US" altLang="zh-CN" sz="1800" dirty="0"/>
              <a:t>180mmLYSO</a:t>
            </a:r>
            <a:r>
              <a:rPr lang="zh-CN" altLang="en-US" sz="1800" dirty="0"/>
              <a:t>，</a:t>
            </a:r>
            <a:r>
              <a:rPr lang="en-US" altLang="zh-CN" sz="1800" dirty="0"/>
              <a:t>800~980mm)</a:t>
            </a:r>
            <a:endParaRPr lang="zh-CN" altLang="en-US" sz="18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AE6544E-2C78-6D84-D494-59CAD3291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063" y="115038"/>
            <a:ext cx="4992738" cy="1825736"/>
          </a:xfrm>
          <a:prstGeom prst="rect">
            <a:avLst/>
          </a:prstGeom>
        </p:spPr>
      </p:pic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372F3045-2B62-534F-EE13-1B7CB6E672D5}"/>
              </a:ext>
            </a:extLst>
          </p:cNvPr>
          <p:cNvCxnSpPr>
            <a:cxnSpLocks/>
          </p:cNvCxnSpPr>
          <p:nvPr/>
        </p:nvCxnSpPr>
        <p:spPr>
          <a:xfrm flipH="1" flipV="1">
            <a:off x="4221480" y="2344204"/>
            <a:ext cx="5455920" cy="15267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120D1A1-D351-F58E-9CAF-BCCB6C8459DC}"/>
              </a:ext>
            </a:extLst>
          </p:cNvPr>
          <p:cNvCxnSpPr>
            <a:cxnSpLocks/>
          </p:cNvCxnSpPr>
          <p:nvPr/>
        </p:nvCxnSpPr>
        <p:spPr>
          <a:xfrm flipH="1" flipV="1">
            <a:off x="3823970" y="3008367"/>
            <a:ext cx="5853430" cy="8625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8E6853CE-42F5-8A06-0B86-9F9447BED348}"/>
              </a:ext>
            </a:extLst>
          </p:cNvPr>
          <p:cNvCxnSpPr>
            <a:cxnSpLocks/>
            <a:stCxn id="40" idx="1"/>
          </p:cNvCxnSpPr>
          <p:nvPr/>
        </p:nvCxnSpPr>
        <p:spPr>
          <a:xfrm flipH="1" flipV="1">
            <a:off x="5326380" y="2439229"/>
            <a:ext cx="3425189" cy="1068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314CBBBD-79AD-C68E-4485-F91AF4E814CC}"/>
              </a:ext>
            </a:extLst>
          </p:cNvPr>
          <p:cNvSpPr txBox="1"/>
          <p:nvPr/>
        </p:nvSpPr>
        <p:spPr>
          <a:xfrm>
            <a:off x="9608819" y="3710940"/>
            <a:ext cx="256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50.6mrad </a:t>
            </a:r>
            <a:r>
              <a:rPr lang="zh-CN" altLang="en-US" sz="1200" dirty="0"/>
              <a:t>，</a:t>
            </a:r>
            <a:r>
              <a:rPr lang="en-US" altLang="zh-CN" sz="1200" dirty="0"/>
              <a:t>43.63mrad</a:t>
            </a:r>
            <a:r>
              <a:rPr lang="zh-CN" altLang="en-US" sz="1200" dirty="0"/>
              <a:t>两个个角度的电子全程通过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，沉积情况相近</a:t>
            </a: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6EBBE385-126D-B283-4A81-4C02B0C882A3}"/>
              </a:ext>
            </a:extLst>
          </p:cNvPr>
          <p:cNvCxnSpPr>
            <a:cxnSpLocks/>
          </p:cNvCxnSpPr>
          <p:nvPr/>
        </p:nvCxnSpPr>
        <p:spPr>
          <a:xfrm flipH="1" flipV="1">
            <a:off x="2600325" y="5554355"/>
            <a:ext cx="6094095" cy="539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27EC3B79-A58D-3657-96E9-7CD88EDC2B40}"/>
              </a:ext>
            </a:extLst>
          </p:cNvPr>
          <p:cNvCxnSpPr>
            <a:cxnSpLocks/>
          </p:cNvCxnSpPr>
          <p:nvPr/>
        </p:nvCxnSpPr>
        <p:spPr>
          <a:xfrm flipH="1">
            <a:off x="4610100" y="5608320"/>
            <a:ext cx="4084320" cy="1517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E8447CD7-173C-13B9-458D-CE2E7014A6E1}"/>
              </a:ext>
            </a:extLst>
          </p:cNvPr>
          <p:cNvSpPr txBox="1"/>
          <p:nvPr/>
        </p:nvSpPr>
        <p:spPr>
          <a:xfrm>
            <a:off x="8785859" y="5410293"/>
            <a:ext cx="256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62.18mrad</a:t>
            </a:r>
            <a:r>
              <a:rPr lang="zh-CN" altLang="en-US" sz="1200" dirty="0"/>
              <a:t>，</a:t>
            </a:r>
            <a:r>
              <a:rPr lang="en-US" altLang="zh-CN" sz="1200" dirty="0"/>
              <a:t>6.11mrad</a:t>
            </a:r>
            <a:r>
              <a:rPr lang="zh-CN" altLang="en-US" sz="1200" dirty="0"/>
              <a:t>两个角度的电子几乎不通过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，基本不沉积</a:t>
            </a:r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7A6275DB-F167-94BB-8CAE-1F9C2918B58B}"/>
              </a:ext>
            </a:extLst>
          </p:cNvPr>
          <p:cNvCxnSpPr>
            <a:cxnSpLocks/>
          </p:cNvCxnSpPr>
          <p:nvPr/>
        </p:nvCxnSpPr>
        <p:spPr>
          <a:xfrm flipH="1" flipV="1">
            <a:off x="2600325" y="4712657"/>
            <a:ext cx="5713095" cy="3241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C6CAFF74-F507-B5E4-3552-B4B95B2F10C7}"/>
              </a:ext>
            </a:extLst>
          </p:cNvPr>
          <p:cNvCxnSpPr>
            <a:cxnSpLocks/>
          </p:cNvCxnSpPr>
          <p:nvPr/>
        </p:nvCxnSpPr>
        <p:spPr>
          <a:xfrm flipH="1" flipV="1">
            <a:off x="6029325" y="4388495"/>
            <a:ext cx="2284095" cy="6483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0C0618F2-588A-156A-660A-DC3BB21D5825}"/>
              </a:ext>
            </a:extLst>
          </p:cNvPr>
          <p:cNvSpPr txBox="1"/>
          <p:nvPr/>
        </p:nvSpPr>
        <p:spPr>
          <a:xfrm>
            <a:off x="8313420" y="4594235"/>
            <a:ext cx="256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6.63mrad</a:t>
            </a:r>
            <a:r>
              <a:rPr lang="zh-CN" altLang="en-US" sz="1200" dirty="0"/>
              <a:t>，</a:t>
            </a:r>
            <a:r>
              <a:rPr lang="en-US" altLang="zh-CN" sz="1200" dirty="0"/>
              <a:t>57.16mrad</a:t>
            </a:r>
            <a:r>
              <a:rPr lang="zh-CN" altLang="en-US" sz="1200" dirty="0"/>
              <a:t>两个角度的电子半程通过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，沉积情况较差。</a:t>
            </a: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CD07814A-BB8A-9A78-9125-F3188D0F103C}"/>
              </a:ext>
            </a:extLst>
          </p:cNvPr>
          <p:cNvCxnSpPr>
            <a:cxnSpLocks/>
            <a:stCxn id="40" idx="1"/>
          </p:cNvCxnSpPr>
          <p:nvPr/>
        </p:nvCxnSpPr>
        <p:spPr>
          <a:xfrm flipH="1">
            <a:off x="4610100" y="2546066"/>
            <a:ext cx="4141469" cy="8935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3DB78A58-A13C-1818-6A96-00895271E26F}"/>
              </a:ext>
            </a:extLst>
          </p:cNvPr>
          <p:cNvSpPr txBox="1"/>
          <p:nvPr/>
        </p:nvSpPr>
        <p:spPr>
          <a:xfrm>
            <a:off x="8751569" y="2315233"/>
            <a:ext cx="256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7.5mrad</a:t>
            </a:r>
            <a:r>
              <a:rPr lang="zh-CN" altLang="en-US" sz="1200" dirty="0"/>
              <a:t>与</a:t>
            </a:r>
            <a:r>
              <a:rPr lang="en-US" altLang="zh-CN" sz="1200" dirty="0"/>
              <a:t>8.43mrad</a:t>
            </a:r>
            <a:r>
              <a:rPr lang="zh-CN" altLang="en-US" sz="1200" dirty="0"/>
              <a:t>，从法兰中间空洞闯过，直接进入</a:t>
            </a:r>
            <a:r>
              <a:rPr lang="en-US" altLang="zh-CN" sz="1200" dirty="0"/>
              <a:t>LYSO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499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6129C3-8C9F-218C-8248-FFD349596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61760" cy="1325563"/>
          </a:xfrm>
        </p:spPr>
        <p:txBody>
          <a:bodyPr>
            <a:normAutofit/>
          </a:bodyPr>
          <a:lstStyle/>
          <a:p>
            <a:r>
              <a:rPr lang="zh-CN" altLang="en-US" sz="1400" dirty="0"/>
              <a:t>测试几个不同角度（</a:t>
            </a:r>
            <a:r>
              <a:rPr lang="en-US" altLang="zh-CN" sz="1400" dirty="0"/>
              <a:t>50GeV</a:t>
            </a:r>
            <a:r>
              <a:rPr lang="zh-CN" altLang="en-US" sz="1400" dirty="0"/>
              <a:t>电子，</a:t>
            </a:r>
            <a:r>
              <a:rPr lang="en-US" altLang="zh-CN" sz="1400" dirty="0"/>
              <a:t>180mmLYSO</a:t>
            </a:r>
            <a:r>
              <a:rPr lang="zh-CN" altLang="en-US" sz="1400" dirty="0"/>
              <a:t>，</a:t>
            </a:r>
            <a:r>
              <a:rPr lang="en-US" altLang="zh-CN" sz="1400" dirty="0"/>
              <a:t>800~980mm) </a:t>
            </a:r>
            <a:r>
              <a:rPr lang="zh-CN" altLang="en-US" sz="1400" dirty="0"/>
              <a:t>收能量情况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F50E5A5-3A56-A203-A0F1-2CE6E8B7692C}"/>
              </a:ext>
            </a:extLst>
          </p:cNvPr>
          <p:cNvSpPr txBox="1"/>
          <p:nvPr/>
        </p:nvSpPr>
        <p:spPr>
          <a:xfrm>
            <a:off x="6248400" y="1830199"/>
            <a:ext cx="605535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/>
              <a:t>入射角度</a:t>
            </a:r>
            <a:r>
              <a:rPr lang="en-US" altLang="zh-CN" sz="1600" dirty="0"/>
              <a:t>(</a:t>
            </a:r>
            <a:r>
              <a:rPr lang="en-US" altLang="zh-CN" sz="1600" dirty="0" err="1"/>
              <a:t>mrad</a:t>
            </a:r>
            <a:r>
              <a:rPr lang="en-US" altLang="zh-CN" sz="1600" dirty="0"/>
              <a:t>)</a:t>
            </a:r>
            <a:r>
              <a:rPr lang="zh-CN" altLang="en-US" sz="1600" dirty="0"/>
              <a:t>：</a:t>
            </a:r>
            <a:r>
              <a:rPr lang="en-US" altLang="zh-CN" sz="1600" dirty="0"/>
              <a:t>	σ</a:t>
            </a:r>
            <a:r>
              <a:rPr lang="zh-CN" altLang="en-US" sz="1600" dirty="0"/>
              <a:t>值：</a:t>
            </a:r>
            <a:r>
              <a:rPr lang="en-US" altLang="zh-CN" sz="1600" dirty="0"/>
              <a:t>		</a:t>
            </a:r>
            <a:r>
              <a:rPr lang="zh-CN" altLang="en-US" sz="1600" dirty="0"/>
              <a:t>均值</a:t>
            </a:r>
            <a:r>
              <a:rPr lang="en-US" altLang="zh-CN" sz="1600" dirty="0"/>
              <a:t>	</a:t>
            </a:r>
          </a:p>
          <a:p>
            <a:r>
              <a:rPr lang="en-US" altLang="zh-CN" sz="1600" dirty="0"/>
              <a:t>6.11		0.22GeV		0.658GeV</a:t>
            </a:r>
            <a:r>
              <a:rPr lang="en-US" altLang="zh-CN" sz="1200" dirty="0"/>
              <a:t>（</a:t>
            </a:r>
            <a:r>
              <a:rPr lang="zh-CN" altLang="en-US" sz="1200" dirty="0"/>
              <a:t>基本没收到的角度</a:t>
            </a:r>
            <a:r>
              <a:rPr lang="en-US" altLang="zh-CN" sz="1200" dirty="0"/>
              <a:t>）</a:t>
            </a:r>
            <a:endParaRPr lang="zh-CN" altLang="en-US" sz="1200" dirty="0"/>
          </a:p>
          <a:p>
            <a:r>
              <a:rPr lang="en-US" altLang="zh-CN" sz="1600" dirty="0"/>
              <a:t>6.63		1.76GeV		4.826GeV</a:t>
            </a:r>
          </a:p>
          <a:p>
            <a:r>
              <a:rPr lang="en-US" altLang="zh-CN" sz="1600" dirty="0"/>
              <a:t>7.50		3.50GeV		20.89GeV</a:t>
            </a:r>
          </a:p>
          <a:p>
            <a:r>
              <a:rPr lang="en-US" altLang="zh-CN" sz="1600" dirty="0"/>
              <a:t>8.63		4.14GeV		23.21GeV</a:t>
            </a:r>
          </a:p>
          <a:p>
            <a:r>
              <a:rPr lang="en-US" altLang="zh-CN" sz="1600" dirty="0"/>
              <a:t>43.63		1.78GeV		34.52GeV</a:t>
            </a:r>
          </a:p>
          <a:p>
            <a:r>
              <a:rPr lang="en-US" altLang="zh-CN" sz="1600" dirty="0"/>
              <a:t>50.6		2.11GeV		25.81GeV</a:t>
            </a:r>
            <a:endParaRPr lang="en-US" altLang="zh-CN" sz="1200" dirty="0"/>
          </a:p>
          <a:p>
            <a:r>
              <a:rPr lang="en-US" altLang="zh-CN" sz="1600" dirty="0"/>
              <a:t>57.16		1.03GeV		7.456GeV</a:t>
            </a:r>
          </a:p>
          <a:p>
            <a:r>
              <a:rPr lang="en-US" altLang="zh-CN" sz="1600" dirty="0"/>
              <a:t>62.18		0.37GeV		1.651GeV</a:t>
            </a:r>
            <a:r>
              <a:rPr lang="zh-CN" altLang="en-US" sz="1100" dirty="0"/>
              <a:t>（基本没收到的角度）</a:t>
            </a:r>
            <a:endParaRPr lang="en-US" altLang="zh-CN" sz="1100" dirty="0"/>
          </a:p>
          <a:p>
            <a:endParaRPr lang="en-US" altLang="zh-CN" sz="16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7371A1C-B268-472A-6DF4-EC21E1D21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558" y="19386"/>
            <a:ext cx="4992738" cy="1825736"/>
          </a:xfrm>
          <a:prstGeom prst="rect">
            <a:avLst/>
          </a:prstGeom>
        </p:spPr>
      </p:pic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90CC1CBB-354D-45D2-78D8-792E27C2E8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2" y="1459865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109047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D960B-2D4C-2644-FAEE-2B9C19757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E09E78-44A5-B664-E443-0FA66D298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61760" cy="1325563"/>
          </a:xfrm>
        </p:spPr>
        <p:txBody>
          <a:bodyPr>
            <a:normAutofit/>
          </a:bodyPr>
          <a:lstStyle/>
          <a:p>
            <a:r>
              <a:rPr lang="zh-CN" altLang="en-US" sz="1400" dirty="0"/>
              <a:t>测试几个不同角度（</a:t>
            </a:r>
            <a:r>
              <a:rPr lang="en-US" altLang="zh-CN" sz="1400" dirty="0"/>
              <a:t>120GeV</a:t>
            </a:r>
            <a:r>
              <a:rPr lang="zh-CN" altLang="en-US" sz="1400" dirty="0"/>
              <a:t>电子，</a:t>
            </a:r>
            <a:r>
              <a:rPr lang="en-US" altLang="zh-CN" sz="1400" dirty="0"/>
              <a:t>180mmLYSO</a:t>
            </a:r>
            <a:r>
              <a:rPr lang="zh-CN" altLang="en-US" sz="1400" dirty="0"/>
              <a:t>，</a:t>
            </a:r>
            <a:r>
              <a:rPr lang="en-US" altLang="zh-CN" sz="1400" dirty="0"/>
              <a:t>800~980mm) </a:t>
            </a:r>
            <a:r>
              <a:rPr lang="zh-CN" altLang="en-US" sz="1400" dirty="0"/>
              <a:t>收能量情况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9F8DDB8-88C7-456C-4A6C-860AEB8AC593}"/>
              </a:ext>
            </a:extLst>
          </p:cNvPr>
          <p:cNvSpPr txBox="1"/>
          <p:nvPr/>
        </p:nvSpPr>
        <p:spPr>
          <a:xfrm>
            <a:off x="6248400" y="1830199"/>
            <a:ext cx="605535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/>
              <a:t>入射角度</a:t>
            </a:r>
            <a:r>
              <a:rPr lang="en-US" altLang="zh-CN" sz="1600" dirty="0"/>
              <a:t>(</a:t>
            </a:r>
            <a:r>
              <a:rPr lang="en-US" altLang="zh-CN" sz="1600" dirty="0" err="1"/>
              <a:t>mrad</a:t>
            </a:r>
            <a:r>
              <a:rPr lang="en-US" altLang="zh-CN" sz="1600" dirty="0"/>
              <a:t>)</a:t>
            </a:r>
            <a:r>
              <a:rPr lang="zh-CN" altLang="en-US" sz="1600" dirty="0"/>
              <a:t>：</a:t>
            </a:r>
            <a:r>
              <a:rPr lang="en-US" altLang="zh-CN" sz="1600" dirty="0"/>
              <a:t>	σ</a:t>
            </a:r>
            <a:r>
              <a:rPr lang="zh-CN" altLang="en-US" sz="1600" dirty="0"/>
              <a:t>值：</a:t>
            </a:r>
            <a:r>
              <a:rPr lang="en-US" altLang="zh-CN" sz="1600" dirty="0"/>
              <a:t>		</a:t>
            </a:r>
            <a:r>
              <a:rPr lang="zh-CN" altLang="en-US" sz="1600" dirty="0"/>
              <a:t>均值</a:t>
            </a:r>
            <a:r>
              <a:rPr lang="en-US" altLang="zh-CN" sz="1600" dirty="0"/>
              <a:t>	</a:t>
            </a:r>
          </a:p>
          <a:p>
            <a:r>
              <a:rPr lang="en-US" altLang="zh-CN" sz="1600" dirty="0"/>
              <a:t>6.11		0.24GeV		0.422GeV</a:t>
            </a:r>
            <a:r>
              <a:rPr lang="en-US" altLang="zh-CN" sz="1200" dirty="0"/>
              <a:t>（</a:t>
            </a:r>
            <a:r>
              <a:rPr lang="zh-CN" altLang="en-US" sz="1200" dirty="0"/>
              <a:t>基本没收到的角度</a:t>
            </a:r>
            <a:r>
              <a:rPr lang="en-US" altLang="zh-CN" sz="1200" dirty="0"/>
              <a:t>）</a:t>
            </a:r>
            <a:endParaRPr lang="zh-CN" altLang="en-US" sz="1200" dirty="0"/>
          </a:p>
          <a:p>
            <a:r>
              <a:rPr lang="en-US" altLang="zh-CN" sz="1600" dirty="0"/>
              <a:t>6.63		1.71GeV		4.867GeV</a:t>
            </a:r>
          </a:p>
          <a:p>
            <a:r>
              <a:rPr lang="en-US" altLang="zh-CN" sz="1600" dirty="0"/>
              <a:t>7.50		3.02GeV		21.12GeV</a:t>
            </a:r>
          </a:p>
          <a:p>
            <a:r>
              <a:rPr lang="en-US" altLang="zh-CN" sz="1600" dirty="0"/>
              <a:t>8.63		4.17GeV		23.59GeV</a:t>
            </a:r>
          </a:p>
          <a:p>
            <a:r>
              <a:rPr lang="en-US" altLang="zh-CN" sz="1600" dirty="0"/>
              <a:t>43.63		4.00GeV		24.86GeV</a:t>
            </a:r>
          </a:p>
          <a:p>
            <a:r>
              <a:rPr lang="en-US" altLang="zh-CN" sz="1600" dirty="0"/>
              <a:t>50.6		2.73GeV		13.68GeV</a:t>
            </a:r>
            <a:endParaRPr lang="en-US" altLang="zh-CN" sz="1200" dirty="0"/>
          </a:p>
          <a:p>
            <a:r>
              <a:rPr lang="en-US" altLang="zh-CN" sz="1600" dirty="0"/>
              <a:t>57.16		0.45GeV		3.962GeV</a:t>
            </a:r>
          </a:p>
          <a:p>
            <a:r>
              <a:rPr lang="en-US" altLang="zh-CN" sz="1600" dirty="0"/>
              <a:t>62.18		0.06GeV		0.829GeV</a:t>
            </a:r>
            <a:r>
              <a:rPr lang="zh-CN" altLang="en-US" sz="1100" dirty="0"/>
              <a:t>（基本没收到的角度）</a:t>
            </a:r>
            <a:endParaRPr lang="en-US" altLang="zh-CN" sz="1100" dirty="0"/>
          </a:p>
          <a:p>
            <a:endParaRPr lang="en-US" altLang="zh-CN" sz="16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A4030BD-EF69-5BC2-EFBE-87E24908C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558" y="19386"/>
            <a:ext cx="4992738" cy="1825736"/>
          </a:xfrm>
          <a:prstGeom prst="rect">
            <a:avLst/>
          </a:prstGeom>
        </p:spPr>
      </p:pic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F128DC44-C6CD-441B-97DA-9DC269CC35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2" y="1490345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3539410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F14D9A-6F22-EC8E-ADEC-A1309A49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G4_mu</a:t>
            </a:r>
            <a:r>
              <a:rPr lang="zh-CN" altLang="en-US" dirty="0"/>
              <a:t>子模拟多次散射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2C293F5-4631-2E94-158F-AE0490EDC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6414" y="2011679"/>
            <a:ext cx="4293633" cy="3270325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D096855-56AE-E7FB-0832-F7EB88917E34}"/>
              </a:ext>
            </a:extLst>
          </p:cNvPr>
          <p:cNvSpPr txBox="1"/>
          <p:nvPr/>
        </p:nvSpPr>
        <p:spPr>
          <a:xfrm>
            <a:off x="838200" y="2551837"/>
            <a:ext cx="183686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采用正面穿过物质，默认厚度</a:t>
            </a:r>
            <a:r>
              <a:rPr lang="en-US" altLang="zh-CN" dirty="0"/>
              <a:t>29mm</a:t>
            </a:r>
          </a:p>
          <a:p>
            <a:r>
              <a:rPr lang="en-US" altLang="zh-CN" dirty="0"/>
              <a:t>（</a:t>
            </a:r>
            <a:r>
              <a:rPr lang="zh-CN" altLang="en-US" dirty="0"/>
              <a:t>相当于斜入射</a:t>
            </a:r>
            <a:r>
              <a:rPr lang="en-US" altLang="zh-CN" dirty="0"/>
              <a:t>beampipe</a:t>
            </a:r>
            <a:r>
              <a:rPr lang="zh-CN" altLang="en-US" dirty="0"/>
              <a:t>中等等效穿入长度</a:t>
            </a:r>
            <a:r>
              <a:rPr lang="en-US" altLang="zh-CN" dirty="0"/>
              <a:t>）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F05714C-A0A2-79F4-B965-E197575E8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876" y="2011679"/>
            <a:ext cx="4733364" cy="327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2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522F8B-D407-02B5-BCAB-1C86B751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原本图没有</a:t>
            </a:r>
            <a:r>
              <a:rPr lang="en-US" altLang="zh-CN" sz="2800" dirty="0"/>
              <a:t>θ</a:t>
            </a:r>
            <a:r>
              <a:rPr lang="zh-CN" altLang="en-US" sz="2800" dirty="0"/>
              <a:t>＜</a:t>
            </a:r>
            <a:r>
              <a:rPr lang="en-US" altLang="zh-CN" sz="2800" dirty="0"/>
              <a:t>0</a:t>
            </a:r>
            <a:r>
              <a:rPr lang="zh-CN" altLang="en-US" sz="2800" dirty="0"/>
              <a:t>原因：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6CA25F-B543-F920-00ED-4F5DF9F8C4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257800" cy="4351338"/>
              </a:xfrm>
            </p:spPr>
            <p:txBody>
              <a:bodyPr/>
              <a:lstStyle/>
              <a:p>
                <a:r>
                  <a:rPr lang="zh-CN" altLang="en-US" dirty="0"/>
                  <a:t>与计算</a:t>
                </a:r>
                <a:r>
                  <a:rPr lang="en-US" altLang="zh-CN" dirty="0"/>
                  <a:t>θ</a:t>
                </a:r>
                <a:r>
                  <a:rPr lang="zh-CN" altLang="en-US" dirty="0"/>
                  <a:t>的方式有关，三维坐标中</a:t>
                </a:r>
                <a:r>
                  <a:rPr lang="en-US" altLang="zh-CN" dirty="0"/>
                  <a:t>θ</a:t>
                </a:r>
                <a:r>
                  <a:rPr lang="zh-CN" altLang="en-US" dirty="0"/>
                  <a:t>定义为：</a:t>
                </a:r>
                <a:endParaRPr lang="en-US" altLang="zh-CN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pPr lvl="1"/>
                <a:r>
                  <a:rPr lang="zh-CN" altLang="en-US" dirty="0"/>
                  <a:t>如此计算</a:t>
                </a:r>
                <a:r>
                  <a:rPr lang="en-US" altLang="zh-CN" dirty="0"/>
                  <a:t>θ</a:t>
                </a:r>
                <a:r>
                  <a:rPr lang="zh-CN" altLang="en-US" dirty="0"/>
                  <a:t>必大于</a:t>
                </a:r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6CA25F-B543-F920-00ED-4F5DF9F8C4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257800" cy="4351338"/>
              </a:xfrm>
              <a:blipFill>
                <a:blip r:embed="rId2"/>
                <a:stretch>
                  <a:fillRect l="-2088" t="-2521" r="-15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8">
            <a:extLst>
              <a:ext uri="{FF2B5EF4-FFF2-40B4-BE49-F238E27FC236}">
                <a16:creationId xmlns:a16="http://schemas.microsoft.com/office/drawing/2014/main" id="{2A38BA66-1A41-50F9-2917-0AF478A6C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560" y="2162419"/>
            <a:ext cx="4917438" cy="353363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FC8EFE0-5254-DE15-0655-62F1A31B1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843" y="4001294"/>
            <a:ext cx="4043997" cy="222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339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893</Words>
  <Application>Microsoft Office PowerPoint</Application>
  <PresentationFormat>宽屏</PresentationFormat>
  <Paragraphs>111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尝试拉长LYSO到350mm</vt:lpstr>
      <vt:lpstr>拉长LYSO到350mm</vt:lpstr>
      <vt:lpstr>测试几个不同角度（50GeV电子，180mmLYSO，800~980mm)</vt:lpstr>
      <vt:lpstr>测试几个不同角度（50GeV电子，180mmLYSO，800~980mm)</vt:lpstr>
      <vt:lpstr>测试几个不同角度（120GeV电子，180mmLYSO，800~980mm)</vt:lpstr>
      <vt:lpstr>测试几个不同角度（50GeV电子，180mmLYSO，800~980mm) 收能量情况</vt:lpstr>
      <vt:lpstr>测试几个不同角度（120GeV电子，180mmLYSO，800~980mm) 收能量情况</vt:lpstr>
      <vt:lpstr>G4_mu子模拟多次散射</vt:lpstr>
      <vt:lpstr>原本图没有θ＜0原因：</vt:lpstr>
      <vt:lpstr>看y击中数分布：</vt:lpstr>
      <vt:lpstr>看y击中数分布：不同材料</vt:lpstr>
      <vt:lpstr>看y击中数分布：不同厚度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12</cp:revision>
  <dcterms:created xsi:type="dcterms:W3CDTF">2024-12-23T13:23:11Z</dcterms:created>
  <dcterms:modified xsi:type="dcterms:W3CDTF">2024-12-23T14:39:18Z</dcterms:modified>
</cp:coreProperties>
</file>