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93" r:id="rId4"/>
    <p:sldId id="265" r:id="rId6"/>
    <p:sldId id="285" r:id="rId7"/>
    <p:sldId id="269" r:id="rId8"/>
    <p:sldId id="284" r:id="rId9"/>
    <p:sldId id="287" r:id="rId10"/>
    <p:sldId id="276" r:id="rId11"/>
    <p:sldId id="296" r:id="rId12"/>
    <p:sldId id="288" r:id="rId13"/>
    <p:sldId id="289" r:id="rId14"/>
    <p:sldId id="286" r:id="rId15"/>
    <p:sldId id="290" r:id="rId16"/>
    <p:sldId id="281" r:id="rId17"/>
    <p:sldId id="272" r:id="rId18"/>
    <p:sldId id="292" r:id="rId19"/>
    <p:sldId id="278" r:id="rId20"/>
    <p:sldId id="291" r:id="rId21"/>
    <p:sldId id="274" r:id="rId22"/>
    <p:sldId id="279" r:id="rId23"/>
    <p:sldId id="280" r:id="rId24"/>
    <p:sldId id="273" r:id="rId25"/>
    <p:sldId id="266" r:id="rId26"/>
    <p:sldId id="295" r:id="rId27"/>
    <p:sldId id="294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61614016" name="马鸿浩" initials="马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2" Type="http://schemas.openxmlformats.org/officeDocument/2006/relationships/commentAuthors" Target="commentAuthors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6" Type="http://schemas.openxmlformats.org/officeDocument/2006/relationships/tags" Target="../tags/tag38.xml"/><Relationship Id="rId15" Type="http://schemas.openxmlformats.org/officeDocument/2006/relationships/tags" Target="../tags/tag37.xml"/><Relationship Id="rId14" Type="http://schemas.openxmlformats.org/officeDocument/2006/relationships/tags" Target="../tags/tag36.xml"/><Relationship Id="rId13" Type="http://schemas.openxmlformats.org/officeDocument/2006/relationships/tags" Target="../tags/tag35.xml"/><Relationship Id="rId12" Type="http://schemas.openxmlformats.org/officeDocument/2006/relationships/tags" Target="../tags/tag34.xml"/><Relationship Id="rId11" Type="http://schemas.openxmlformats.org/officeDocument/2006/relationships/tags" Target="../tags/tag33.xml"/><Relationship Id="rId10" Type="http://schemas.openxmlformats.org/officeDocument/2006/relationships/tags" Target="../tags/tag32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46.xml"/><Relationship Id="rId8" Type="http://schemas.openxmlformats.org/officeDocument/2006/relationships/tags" Target="../tags/tag45.xml"/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8" Type="http://schemas.openxmlformats.org/officeDocument/2006/relationships/tags" Target="../tags/tag55.xml"/><Relationship Id="rId17" Type="http://schemas.openxmlformats.org/officeDocument/2006/relationships/tags" Target="../tags/tag54.xml"/><Relationship Id="rId16" Type="http://schemas.openxmlformats.org/officeDocument/2006/relationships/tags" Target="../tags/tag53.xml"/><Relationship Id="rId15" Type="http://schemas.openxmlformats.org/officeDocument/2006/relationships/tags" Target="../tags/tag52.xml"/><Relationship Id="rId14" Type="http://schemas.openxmlformats.org/officeDocument/2006/relationships/tags" Target="../tags/tag51.xml"/><Relationship Id="rId13" Type="http://schemas.openxmlformats.org/officeDocument/2006/relationships/tags" Target="../tags/tag50.xml"/><Relationship Id="rId12" Type="http://schemas.openxmlformats.org/officeDocument/2006/relationships/tags" Target="../tags/tag49.xml"/><Relationship Id="rId11" Type="http://schemas.openxmlformats.org/officeDocument/2006/relationships/tags" Target="../tags/tag48.xml"/><Relationship Id="rId10" Type="http://schemas.openxmlformats.org/officeDocument/2006/relationships/tags" Target="../tags/tag47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tags" Target="../tags/tag68.xml"/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9" Type="http://schemas.openxmlformats.org/officeDocument/2006/relationships/tags" Target="../tags/tag103.xml"/><Relationship Id="rId18" Type="http://schemas.openxmlformats.org/officeDocument/2006/relationships/tags" Target="../tags/tag102.xml"/><Relationship Id="rId17" Type="http://schemas.openxmlformats.org/officeDocument/2006/relationships/tags" Target="../tags/tag101.xml"/><Relationship Id="rId16" Type="http://schemas.openxmlformats.org/officeDocument/2006/relationships/tags" Target="../tags/tag100.xml"/><Relationship Id="rId15" Type="http://schemas.openxmlformats.org/officeDocument/2006/relationships/tags" Target="../tags/tag99.xml"/><Relationship Id="rId14" Type="http://schemas.openxmlformats.org/officeDocument/2006/relationships/tags" Target="../tags/tag98.xml"/><Relationship Id="rId13" Type="http://schemas.openxmlformats.org/officeDocument/2006/relationships/tags" Target="../tags/tag97.xml"/><Relationship Id="rId12" Type="http://schemas.openxmlformats.org/officeDocument/2006/relationships/tags" Target="../tags/tag96.xml"/><Relationship Id="rId11" Type="http://schemas.openxmlformats.org/officeDocument/2006/relationships/tags" Target="../tags/tag95.xml"/><Relationship Id="rId10" Type="http://schemas.openxmlformats.org/officeDocument/2006/relationships/tags" Target="../tags/tag94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任意多边形: 形状 41"/>
          <p:cNvSpPr/>
          <p:nvPr userDrawn="1">
            <p:custDataLst>
              <p:tags r:id="rId2"/>
            </p:custDataLst>
          </p:nvPr>
        </p:nvSpPr>
        <p:spPr>
          <a:xfrm flipV="1">
            <a:off x="6298413" y="0"/>
            <a:ext cx="5893586" cy="6858000"/>
          </a:xfrm>
          <a:custGeom>
            <a:avLst/>
            <a:gdLst>
              <a:gd name="connsiteX0" fmla="*/ 3803699 w 5893586"/>
              <a:gd name="connsiteY0" fmla="*/ 6858000 h 6858000"/>
              <a:gd name="connsiteX1" fmla="*/ 5893586 w 5893586"/>
              <a:gd name="connsiteY1" fmla="*/ 6858000 h 6858000"/>
              <a:gd name="connsiteX2" fmla="*/ 5893586 w 5893586"/>
              <a:gd name="connsiteY2" fmla="*/ 0 h 6858000"/>
              <a:gd name="connsiteX3" fmla="*/ 3054301 w 5893586"/>
              <a:gd name="connsiteY3" fmla="*/ 0 h 6858000"/>
              <a:gd name="connsiteX4" fmla="*/ 3051563 w 5893586"/>
              <a:gd name="connsiteY4" fmla="*/ 2738 h 6858000"/>
              <a:gd name="connsiteX5" fmla="*/ 1695331 w 5893586"/>
              <a:gd name="connsiteY5" fmla="*/ 2738 h 6858000"/>
              <a:gd name="connsiteX6" fmla="*/ 2373447 w 5893586"/>
              <a:gd name="connsiteY6" fmla="*/ 680854 h 6858000"/>
              <a:gd name="connsiteX7" fmla="*/ 0 w 5893586"/>
              <a:gd name="connsiteY7" fmla="*/ 30543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93586" h="6858000">
                <a:moveTo>
                  <a:pt x="3803699" y="6858000"/>
                </a:moveTo>
                <a:lnTo>
                  <a:pt x="5893586" y="6858000"/>
                </a:lnTo>
                <a:lnTo>
                  <a:pt x="5893586" y="0"/>
                </a:lnTo>
                <a:lnTo>
                  <a:pt x="3054301" y="0"/>
                </a:lnTo>
                <a:lnTo>
                  <a:pt x="3051563" y="2738"/>
                </a:lnTo>
                <a:lnTo>
                  <a:pt x="1695331" y="2738"/>
                </a:lnTo>
                <a:lnTo>
                  <a:pt x="2373447" y="680854"/>
                </a:lnTo>
                <a:lnTo>
                  <a:pt x="0" y="3054301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99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635000" dist="127000" dir="8100000" algn="tr" rotWithShape="0">
              <a:schemeClr val="tx1">
                <a:alpha val="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8" name="任意多边形: 形状 37"/>
          <p:cNvSpPr/>
          <p:nvPr userDrawn="1">
            <p:custDataLst>
              <p:tags r:id="rId3"/>
            </p:custDataLst>
          </p:nvPr>
        </p:nvSpPr>
        <p:spPr>
          <a:xfrm>
            <a:off x="8625978" y="1152698"/>
            <a:ext cx="3566022" cy="5705300"/>
          </a:xfrm>
          <a:custGeom>
            <a:avLst/>
            <a:gdLst>
              <a:gd name="connsiteX0" fmla="*/ 2290726 w 2674517"/>
              <a:gd name="connsiteY0" fmla="*/ 0 h 4278976"/>
              <a:gd name="connsiteX1" fmla="*/ 2674517 w 2674517"/>
              <a:gd name="connsiteY1" fmla="*/ 0 h 4278976"/>
              <a:gd name="connsiteX2" fmla="*/ 2674517 w 2674517"/>
              <a:gd name="connsiteY2" fmla="*/ 4278976 h 4278976"/>
              <a:gd name="connsiteX3" fmla="*/ 1988250 w 2674517"/>
              <a:gd name="connsiteY3" fmla="*/ 4278976 h 4278976"/>
              <a:gd name="connsiteX4" fmla="*/ 0 w 2674517"/>
              <a:gd name="connsiteY4" fmla="*/ 2290726 h 4278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4517" h="4278976">
                <a:moveTo>
                  <a:pt x="2290726" y="0"/>
                </a:moveTo>
                <a:lnTo>
                  <a:pt x="2674517" y="0"/>
                </a:lnTo>
                <a:lnTo>
                  <a:pt x="2674517" y="4278976"/>
                </a:lnTo>
                <a:lnTo>
                  <a:pt x="1988250" y="4278976"/>
                </a:lnTo>
                <a:lnTo>
                  <a:pt x="0" y="2290726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99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381000" dist="127000" dir="10800000" algn="r" rotWithShape="0">
              <a:schemeClr val="tx1">
                <a:alpha val="4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9" name="任意多边形: 形状 38"/>
          <p:cNvSpPr/>
          <p:nvPr userDrawn="1">
            <p:custDataLst>
              <p:tags r:id="rId4"/>
            </p:custDataLst>
          </p:nvPr>
        </p:nvSpPr>
        <p:spPr>
          <a:xfrm>
            <a:off x="10408987" y="2933834"/>
            <a:ext cx="1783012" cy="3566023"/>
          </a:xfrm>
          <a:custGeom>
            <a:avLst/>
            <a:gdLst>
              <a:gd name="connsiteX0" fmla="*/ 1337259 w 1337259"/>
              <a:gd name="connsiteY0" fmla="*/ 0 h 2674518"/>
              <a:gd name="connsiteX1" fmla="*/ 1337259 w 1337259"/>
              <a:gd name="connsiteY1" fmla="*/ 2674518 h 2674518"/>
              <a:gd name="connsiteX2" fmla="*/ 0 w 1337259"/>
              <a:gd name="connsiteY2" fmla="*/ 1337259 h 267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7259" h="2674518">
                <a:moveTo>
                  <a:pt x="1337259" y="0"/>
                </a:moveTo>
                <a:lnTo>
                  <a:pt x="1337259" y="2674518"/>
                </a:lnTo>
                <a:lnTo>
                  <a:pt x="0" y="1337259"/>
                </a:lnTo>
                <a:close/>
              </a:path>
            </a:pathLst>
          </a:custGeom>
          <a:gradFill flip="none" rotWithShape="1">
            <a:gsLst>
              <a:gs pos="57000">
                <a:schemeClr val="bg2">
                  <a:lumMod val="99000"/>
                </a:schemeClr>
              </a:gs>
              <a:gs pos="0">
                <a:schemeClr val="bg2"/>
              </a:gs>
              <a:gs pos="100000">
                <a:schemeClr val="bg2">
                  <a:lumMod val="98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254000" dist="38100" dir="10800000" algn="r" rotWithShape="0">
              <a:schemeClr val="tx1">
                <a:alpha val="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6" name="任意多边形: 形状 25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5652770" cy="6857365"/>
          </a:xfrm>
          <a:custGeom>
            <a:avLst/>
            <a:gdLst>
              <a:gd name="connsiteX0" fmla="*/ 0 w 4073236"/>
              <a:gd name="connsiteY0" fmla="*/ 0 h 4943995"/>
              <a:gd name="connsiteX1" fmla="*/ 2741690 w 4073236"/>
              <a:gd name="connsiteY1" fmla="*/ 0 h 4943995"/>
              <a:gd name="connsiteX2" fmla="*/ 4073236 w 4073236"/>
              <a:gd name="connsiteY2" fmla="*/ 1331546 h 4943995"/>
              <a:gd name="connsiteX3" fmla="*/ 460787 w 4073236"/>
              <a:gd name="connsiteY3" fmla="*/ 4943995 h 4943995"/>
              <a:gd name="connsiteX4" fmla="*/ 0 w 4073236"/>
              <a:gd name="connsiteY4" fmla="*/ 4943995 h 4943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3236" h="4943995">
                <a:moveTo>
                  <a:pt x="0" y="0"/>
                </a:moveTo>
                <a:lnTo>
                  <a:pt x="2741690" y="0"/>
                </a:lnTo>
                <a:lnTo>
                  <a:pt x="4073236" y="1331546"/>
                </a:lnTo>
                <a:lnTo>
                  <a:pt x="460787" y="4943995"/>
                </a:lnTo>
                <a:lnTo>
                  <a:pt x="0" y="4943995"/>
                </a:lnTo>
                <a:close/>
              </a:path>
            </a:pathLst>
          </a:custGeom>
          <a:gradFill flip="none" rotWithShape="1">
            <a:gsLst>
              <a:gs pos="44000">
                <a:schemeClr val="bg2">
                  <a:lumMod val="98000"/>
                </a:schemeClr>
              </a:gs>
              <a:gs pos="80000">
                <a:schemeClr val="bg2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0" dir="2700000" algn="tl" rotWithShape="0">
              <a:prstClr val="black">
                <a:alpha val="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27" name="任意多边形: 形状 26"/>
          <p:cNvSpPr/>
          <p:nvPr userDrawn="1">
            <p:custDataLst>
              <p:tags r:id="rId6"/>
            </p:custDataLst>
          </p:nvPr>
        </p:nvSpPr>
        <p:spPr>
          <a:xfrm>
            <a:off x="1" y="0"/>
            <a:ext cx="4211783" cy="6059644"/>
          </a:xfrm>
          <a:custGeom>
            <a:avLst/>
            <a:gdLst>
              <a:gd name="connsiteX0" fmla="*/ 0 w 3158837"/>
              <a:gd name="connsiteY0" fmla="*/ 0 h 4544733"/>
              <a:gd name="connsiteX1" fmla="*/ 1772942 w 3158837"/>
              <a:gd name="connsiteY1" fmla="*/ 0 h 4544733"/>
              <a:gd name="connsiteX2" fmla="*/ 3158837 w 3158837"/>
              <a:gd name="connsiteY2" fmla="*/ 1385896 h 4544733"/>
              <a:gd name="connsiteX3" fmla="*/ 0 w 3158837"/>
              <a:gd name="connsiteY3" fmla="*/ 4544733 h 454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8837" h="4544733">
                <a:moveTo>
                  <a:pt x="0" y="0"/>
                </a:moveTo>
                <a:lnTo>
                  <a:pt x="1772942" y="0"/>
                </a:lnTo>
                <a:lnTo>
                  <a:pt x="3158837" y="1385896"/>
                </a:lnTo>
                <a:lnTo>
                  <a:pt x="0" y="4544733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98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27000" dist="127000" dir="10800000" algn="r" rotWithShape="0">
              <a:prstClr val="black">
                <a:alpha val="2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 dirty="0"/>
          </a:p>
        </p:txBody>
      </p:sp>
      <p:sp>
        <p:nvSpPr>
          <p:cNvPr id="28" name="任意多边形: 形状 27"/>
          <p:cNvSpPr/>
          <p:nvPr userDrawn="1">
            <p:custDataLst>
              <p:tags r:id="rId7"/>
            </p:custDataLst>
          </p:nvPr>
        </p:nvSpPr>
        <p:spPr>
          <a:xfrm rot="10800000">
            <a:off x="0" y="0"/>
            <a:ext cx="2305396" cy="4610792"/>
          </a:xfrm>
          <a:custGeom>
            <a:avLst/>
            <a:gdLst>
              <a:gd name="connsiteX0" fmla="*/ 1337259 w 1337259"/>
              <a:gd name="connsiteY0" fmla="*/ 0 h 2674518"/>
              <a:gd name="connsiteX1" fmla="*/ 1337259 w 1337259"/>
              <a:gd name="connsiteY1" fmla="*/ 2674518 h 2674518"/>
              <a:gd name="connsiteX2" fmla="*/ 0 w 1337259"/>
              <a:gd name="connsiteY2" fmla="*/ 1337259 h 267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7259" h="2674518">
                <a:moveTo>
                  <a:pt x="1337259" y="0"/>
                </a:moveTo>
                <a:lnTo>
                  <a:pt x="1337259" y="2674518"/>
                </a:lnTo>
                <a:lnTo>
                  <a:pt x="0" y="13372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381000" dist="254000" dir="18900000" algn="bl" rotWithShape="0">
              <a:prstClr val="black">
                <a:alpha val="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29" name="等腰三角形 28"/>
          <p:cNvSpPr/>
          <p:nvPr userDrawn="1">
            <p:custDataLst>
              <p:tags r:id="rId8"/>
            </p:custDataLst>
          </p:nvPr>
        </p:nvSpPr>
        <p:spPr>
          <a:xfrm rot="10800000">
            <a:off x="3631978" y="1"/>
            <a:ext cx="5268825" cy="2560551"/>
          </a:xfrm>
          <a:prstGeom prst="triangle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98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27000" dist="381000" dir="8100000" algn="tr" rotWithShape="0">
              <a:prstClr val="black">
                <a:alpha val="2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5000">
                <a:schemeClr val="bg2"/>
              </a:gs>
              <a:gs pos="58000">
                <a:schemeClr val="bg2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 useBgFill="1">
        <p:nvSpPr>
          <p:cNvPr id="40" name="箭头: V 形 39"/>
          <p:cNvSpPr/>
          <p:nvPr userDrawn="1">
            <p:custDataLst>
              <p:tags r:id="rId10"/>
            </p:custDataLst>
          </p:nvPr>
        </p:nvSpPr>
        <p:spPr>
          <a:xfrm flipH="1">
            <a:off x="4876912" y="1"/>
            <a:ext cx="6858000" cy="6857998"/>
          </a:xfrm>
          <a:prstGeom prst="chevron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/>
          </a:p>
        </p:txBody>
      </p:sp>
      <p:sp>
        <p:nvSpPr>
          <p:cNvPr id="9" name="箭头: V 形 39"/>
          <p:cNvSpPr/>
          <p:nvPr userDrawn="1">
            <p:custDataLst>
              <p:tags r:id="rId11"/>
            </p:custDataLst>
          </p:nvPr>
        </p:nvSpPr>
        <p:spPr>
          <a:xfrm flipH="1">
            <a:off x="4876912" y="1"/>
            <a:ext cx="6858000" cy="6857998"/>
          </a:xfrm>
          <a:prstGeom prst="chevron">
            <a:avLst/>
          </a:prstGeom>
          <a:gradFill flip="none" rotWithShape="1">
            <a:gsLst>
              <a:gs pos="10000">
                <a:schemeClr val="accent1">
                  <a:alpha val="6000"/>
                </a:schemeClr>
              </a:gs>
              <a:gs pos="95000">
                <a:schemeClr val="accent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/>
          </a:p>
        </p:txBody>
      </p:sp>
      <p:sp>
        <p:nvSpPr>
          <p:cNvPr id="11" name="任意多边形: 形状 30"/>
          <p:cNvSpPr/>
          <p:nvPr userDrawn="1">
            <p:custDataLst>
              <p:tags r:id="rId12"/>
            </p:custDataLst>
          </p:nvPr>
        </p:nvSpPr>
        <p:spPr>
          <a:xfrm flipH="1">
            <a:off x="0" y="1"/>
            <a:ext cx="2965215" cy="6857998"/>
          </a:xfrm>
          <a:custGeom>
            <a:avLst/>
            <a:gdLst>
              <a:gd name="connsiteX0" fmla="*/ 2223911 w 2223911"/>
              <a:gd name="connsiteY0" fmla="*/ 2991559 h 5215469"/>
              <a:gd name="connsiteX1" fmla="*/ 0 w 2223911"/>
              <a:gd name="connsiteY1" fmla="*/ 5215469 h 5215469"/>
              <a:gd name="connsiteX2" fmla="*/ 2223911 w 2223911"/>
              <a:gd name="connsiteY2" fmla="*/ 5215469 h 5215469"/>
              <a:gd name="connsiteX3" fmla="*/ 2223911 w 2223911"/>
              <a:gd name="connsiteY3" fmla="*/ 0 h 5215469"/>
              <a:gd name="connsiteX4" fmla="*/ 0 w 2223911"/>
              <a:gd name="connsiteY4" fmla="*/ 0 h 5215469"/>
              <a:gd name="connsiteX5" fmla="*/ 2223911 w 2223911"/>
              <a:gd name="connsiteY5" fmla="*/ 2223911 h 521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3911" h="5215469">
                <a:moveTo>
                  <a:pt x="2223911" y="2991559"/>
                </a:moveTo>
                <a:lnTo>
                  <a:pt x="0" y="5215469"/>
                </a:lnTo>
                <a:lnTo>
                  <a:pt x="2223911" y="5215469"/>
                </a:lnTo>
                <a:close/>
                <a:moveTo>
                  <a:pt x="2223911" y="0"/>
                </a:moveTo>
                <a:lnTo>
                  <a:pt x="0" y="0"/>
                </a:lnTo>
                <a:lnTo>
                  <a:pt x="2223911" y="2223911"/>
                </a:lnTo>
                <a:close/>
              </a:path>
            </a:pathLst>
          </a:custGeom>
          <a:gradFill flip="none" rotWithShape="1">
            <a:gsLst>
              <a:gs pos="10000">
                <a:schemeClr val="accent1"/>
              </a:gs>
              <a:gs pos="95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3"/>
            </p:custDataLst>
          </p:nvPr>
        </p:nvSpPr>
        <p:spPr>
          <a:xfrm>
            <a:off x="1872000" y="1932912"/>
            <a:ext cx="6940670" cy="1834325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60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zh-CN" altLang="en-US" dirty="0"/>
              <a:t>编辑母版标题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4"/>
            </p:custDataLst>
          </p:nvPr>
        </p:nvSpPr>
        <p:spPr>
          <a:xfrm>
            <a:off x="1872000" y="3896716"/>
            <a:ext cx="6926156" cy="675283"/>
          </a:xfrm>
        </p:spPr>
        <p:txBody>
          <a:bodyPr wrap="square"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ea typeface="宋体" panose="02010600030101010101" pitchFamily="2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公司名占位符 6"/>
          <p:cNvSpPr>
            <a:spLocks noGrp="1"/>
          </p:cNvSpPr>
          <p:nvPr>
            <p:ph type="body" sz="quarter" idx="13" hasCustomPrompt="1"/>
            <p:custDataLst>
              <p:tags r:id="rId18"/>
            </p:custDataLst>
          </p:nvPr>
        </p:nvSpPr>
        <p:spPr>
          <a:xfrm>
            <a:off x="327818" y="200386"/>
            <a:ext cx="2093689" cy="504000"/>
          </a:xfrm>
        </p:spPr>
        <p:txBody>
          <a:bodyPr wrap="square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公司名</a:t>
            </a:r>
            <a:endParaRPr lang="zh-CN" altLang="en-US" dirty="0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9"/>
            </p:custDataLst>
          </p:nvPr>
        </p:nvSpPr>
        <p:spPr>
          <a:xfrm>
            <a:off x="1872000" y="4788000"/>
            <a:ext cx="2304000" cy="54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effectLst>
            <a:outerShdw blurRad="127000" dist="177800" dir="2400000" algn="tl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41"/>
          <p:cNvSpPr/>
          <p:nvPr userDrawn="1">
            <p:custDataLst>
              <p:tags r:id="rId2"/>
            </p:custDataLst>
          </p:nvPr>
        </p:nvSpPr>
        <p:spPr>
          <a:xfrm flipV="1">
            <a:off x="6298413" y="0"/>
            <a:ext cx="5893586" cy="6858000"/>
          </a:xfrm>
          <a:custGeom>
            <a:avLst/>
            <a:gdLst>
              <a:gd name="connsiteX0" fmla="*/ 3803699 w 5893586"/>
              <a:gd name="connsiteY0" fmla="*/ 6858000 h 6858000"/>
              <a:gd name="connsiteX1" fmla="*/ 5893586 w 5893586"/>
              <a:gd name="connsiteY1" fmla="*/ 6858000 h 6858000"/>
              <a:gd name="connsiteX2" fmla="*/ 5893586 w 5893586"/>
              <a:gd name="connsiteY2" fmla="*/ 0 h 6858000"/>
              <a:gd name="connsiteX3" fmla="*/ 3054301 w 5893586"/>
              <a:gd name="connsiteY3" fmla="*/ 0 h 6858000"/>
              <a:gd name="connsiteX4" fmla="*/ 3051563 w 5893586"/>
              <a:gd name="connsiteY4" fmla="*/ 2738 h 6858000"/>
              <a:gd name="connsiteX5" fmla="*/ 1695331 w 5893586"/>
              <a:gd name="connsiteY5" fmla="*/ 2738 h 6858000"/>
              <a:gd name="connsiteX6" fmla="*/ 2373447 w 5893586"/>
              <a:gd name="connsiteY6" fmla="*/ 680854 h 6858000"/>
              <a:gd name="connsiteX7" fmla="*/ 0 w 5893586"/>
              <a:gd name="connsiteY7" fmla="*/ 30543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93586" h="6858000">
                <a:moveTo>
                  <a:pt x="3803699" y="6858000"/>
                </a:moveTo>
                <a:lnTo>
                  <a:pt x="5893586" y="6858000"/>
                </a:lnTo>
                <a:lnTo>
                  <a:pt x="5893586" y="0"/>
                </a:lnTo>
                <a:lnTo>
                  <a:pt x="3054301" y="0"/>
                </a:lnTo>
                <a:lnTo>
                  <a:pt x="3051563" y="2738"/>
                </a:lnTo>
                <a:lnTo>
                  <a:pt x="1695331" y="2738"/>
                </a:lnTo>
                <a:lnTo>
                  <a:pt x="2373447" y="680854"/>
                </a:lnTo>
                <a:lnTo>
                  <a:pt x="0" y="3054301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99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635000" dist="127000" dir="8100000" algn="tr" rotWithShape="0">
              <a:schemeClr val="tx1">
                <a:alpha val="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5" name="任意多边形: 形状 37"/>
          <p:cNvSpPr/>
          <p:nvPr userDrawn="1">
            <p:custDataLst>
              <p:tags r:id="rId3"/>
            </p:custDataLst>
          </p:nvPr>
        </p:nvSpPr>
        <p:spPr>
          <a:xfrm>
            <a:off x="8625978" y="1152698"/>
            <a:ext cx="3566022" cy="5705300"/>
          </a:xfrm>
          <a:custGeom>
            <a:avLst/>
            <a:gdLst>
              <a:gd name="connsiteX0" fmla="*/ 2290726 w 2674517"/>
              <a:gd name="connsiteY0" fmla="*/ 0 h 4278976"/>
              <a:gd name="connsiteX1" fmla="*/ 2674517 w 2674517"/>
              <a:gd name="connsiteY1" fmla="*/ 0 h 4278976"/>
              <a:gd name="connsiteX2" fmla="*/ 2674517 w 2674517"/>
              <a:gd name="connsiteY2" fmla="*/ 4278976 h 4278976"/>
              <a:gd name="connsiteX3" fmla="*/ 1988250 w 2674517"/>
              <a:gd name="connsiteY3" fmla="*/ 4278976 h 4278976"/>
              <a:gd name="connsiteX4" fmla="*/ 0 w 2674517"/>
              <a:gd name="connsiteY4" fmla="*/ 2290726 h 4278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4517" h="4278976">
                <a:moveTo>
                  <a:pt x="2290726" y="0"/>
                </a:moveTo>
                <a:lnTo>
                  <a:pt x="2674517" y="0"/>
                </a:lnTo>
                <a:lnTo>
                  <a:pt x="2674517" y="4278976"/>
                </a:lnTo>
                <a:lnTo>
                  <a:pt x="1988250" y="4278976"/>
                </a:lnTo>
                <a:lnTo>
                  <a:pt x="0" y="2290726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99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381000" dist="127000" dir="10800000" algn="r" rotWithShape="0">
              <a:schemeClr val="tx1">
                <a:alpha val="4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38"/>
          <p:cNvSpPr/>
          <p:nvPr userDrawn="1">
            <p:custDataLst>
              <p:tags r:id="rId4"/>
            </p:custDataLst>
          </p:nvPr>
        </p:nvSpPr>
        <p:spPr>
          <a:xfrm>
            <a:off x="10408987" y="2933834"/>
            <a:ext cx="1783012" cy="3566023"/>
          </a:xfrm>
          <a:custGeom>
            <a:avLst/>
            <a:gdLst>
              <a:gd name="connsiteX0" fmla="*/ 1337259 w 1337259"/>
              <a:gd name="connsiteY0" fmla="*/ 0 h 2674518"/>
              <a:gd name="connsiteX1" fmla="*/ 1337259 w 1337259"/>
              <a:gd name="connsiteY1" fmla="*/ 2674518 h 2674518"/>
              <a:gd name="connsiteX2" fmla="*/ 0 w 1337259"/>
              <a:gd name="connsiteY2" fmla="*/ 1337259 h 267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7259" h="2674518">
                <a:moveTo>
                  <a:pt x="1337259" y="0"/>
                </a:moveTo>
                <a:lnTo>
                  <a:pt x="1337259" y="2674518"/>
                </a:lnTo>
                <a:lnTo>
                  <a:pt x="0" y="1337259"/>
                </a:lnTo>
                <a:close/>
              </a:path>
            </a:pathLst>
          </a:custGeom>
          <a:gradFill flip="none" rotWithShape="1">
            <a:gsLst>
              <a:gs pos="57000">
                <a:schemeClr val="bg2">
                  <a:lumMod val="99000"/>
                </a:schemeClr>
              </a:gs>
              <a:gs pos="0">
                <a:schemeClr val="bg2"/>
              </a:gs>
              <a:gs pos="100000">
                <a:schemeClr val="bg2">
                  <a:lumMod val="98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254000" dist="38100" dir="10800000" algn="r" rotWithShape="0">
              <a:schemeClr val="tx1">
                <a:alpha val="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: 形状 25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5652770" cy="6858000"/>
          </a:xfrm>
          <a:custGeom>
            <a:avLst/>
            <a:gdLst>
              <a:gd name="connsiteX0" fmla="*/ 0 w 4073236"/>
              <a:gd name="connsiteY0" fmla="*/ 0 h 4943995"/>
              <a:gd name="connsiteX1" fmla="*/ 2741690 w 4073236"/>
              <a:gd name="connsiteY1" fmla="*/ 0 h 4943995"/>
              <a:gd name="connsiteX2" fmla="*/ 4073236 w 4073236"/>
              <a:gd name="connsiteY2" fmla="*/ 1331546 h 4943995"/>
              <a:gd name="connsiteX3" fmla="*/ 460787 w 4073236"/>
              <a:gd name="connsiteY3" fmla="*/ 4943995 h 4943995"/>
              <a:gd name="connsiteX4" fmla="*/ 0 w 4073236"/>
              <a:gd name="connsiteY4" fmla="*/ 4943995 h 4943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3236" h="4943995">
                <a:moveTo>
                  <a:pt x="0" y="0"/>
                </a:moveTo>
                <a:lnTo>
                  <a:pt x="2741690" y="0"/>
                </a:lnTo>
                <a:lnTo>
                  <a:pt x="4073236" y="1331546"/>
                </a:lnTo>
                <a:lnTo>
                  <a:pt x="460787" y="4943995"/>
                </a:lnTo>
                <a:lnTo>
                  <a:pt x="0" y="4943995"/>
                </a:lnTo>
                <a:close/>
              </a:path>
            </a:pathLst>
          </a:custGeom>
          <a:gradFill flip="none" rotWithShape="1">
            <a:gsLst>
              <a:gs pos="44000">
                <a:schemeClr val="bg2">
                  <a:lumMod val="98000"/>
                </a:schemeClr>
              </a:gs>
              <a:gs pos="80000">
                <a:schemeClr val="bg2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0" dir="2700000" algn="tl" rotWithShape="0">
              <a:prstClr val="black">
                <a:alpha val="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11" name="任意多边形: 形状 26"/>
          <p:cNvSpPr/>
          <p:nvPr userDrawn="1">
            <p:custDataLst>
              <p:tags r:id="rId6"/>
            </p:custDataLst>
          </p:nvPr>
        </p:nvSpPr>
        <p:spPr>
          <a:xfrm>
            <a:off x="1" y="0"/>
            <a:ext cx="4211783" cy="6059644"/>
          </a:xfrm>
          <a:custGeom>
            <a:avLst/>
            <a:gdLst>
              <a:gd name="connsiteX0" fmla="*/ 0 w 3158837"/>
              <a:gd name="connsiteY0" fmla="*/ 0 h 4544733"/>
              <a:gd name="connsiteX1" fmla="*/ 1772942 w 3158837"/>
              <a:gd name="connsiteY1" fmla="*/ 0 h 4544733"/>
              <a:gd name="connsiteX2" fmla="*/ 3158837 w 3158837"/>
              <a:gd name="connsiteY2" fmla="*/ 1385896 h 4544733"/>
              <a:gd name="connsiteX3" fmla="*/ 0 w 3158837"/>
              <a:gd name="connsiteY3" fmla="*/ 4544733 h 454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8837" h="4544733">
                <a:moveTo>
                  <a:pt x="0" y="0"/>
                </a:moveTo>
                <a:lnTo>
                  <a:pt x="1772942" y="0"/>
                </a:lnTo>
                <a:lnTo>
                  <a:pt x="3158837" y="1385896"/>
                </a:lnTo>
                <a:lnTo>
                  <a:pt x="0" y="4544733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98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27000" dist="127000" dir="10800000" algn="r" rotWithShape="0">
              <a:prstClr val="black">
                <a:alpha val="2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 dirty="0"/>
          </a:p>
        </p:txBody>
      </p:sp>
      <p:sp>
        <p:nvSpPr>
          <p:cNvPr id="12" name="任意多边形: 形状 27"/>
          <p:cNvSpPr/>
          <p:nvPr userDrawn="1">
            <p:custDataLst>
              <p:tags r:id="rId7"/>
            </p:custDataLst>
          </p:nvPr>
        </p:nvSpPr>
        <p:spPr>
          <a:xfrm rot="10800000">
            <a:off x="0" y="0"/>
            <a:ext cx="2305396" cy="4610792"/>
          </a:xfrm>
          <a:custGeom>
            <a:avLst/>
            <a:gdLst>
              <a:gd name="connsiteX0" fmla="*/ 1337259 w 1337259"/>
              <a:gd name="connsiteY0" fmla="*/ 0 h 2674518"/>
              <a:gd name="connsiteX1" fmla="*/ 1337259 w 1337259"/>
              <a:gd name="connsiteY1" fmla="*/ 2674518 h 2674518"/>
              <a:gd name="connsiteX2" fmla="*/ 0 w 1337259"/>
              <a:gd name="connsiteY2" fmla="*/ 1337259 h 267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7259" h="2674518">
                <a:moveTo>
                  <a:pt x="1337259" y="0"/>
                </a:moveTo>
                <a:lnTo>
                  <a:pt x="1337259" y="2674518"/>
                </a:lnTo>
                <a:lnTo>
                  <a:pt x="0" y="13372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381000" dist="254000" dir="18900000" algn="bl" rotWithShape="0">
              <a:prstClr val="black">
                <a:alpha val="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13" name="等腰三角形 12"/>
          <p:cNvSpPr/>
          <p:nvPr userDrawn="1">
            <p:custDataLst>
              <p:tags r:id="rId8"/>
            </p:custDataLst>
          </p:nvPr>
        </p:nvSpPr>
        <p:spPr>
          <a:xfrm rot="10800000">
            <a:off x="3631978" y="1"/>
            <a:ext cx="5268825" cy="2560551"/>
          </a:xfrm>
          <a:prstGeom prst="triangle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98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27000" dist="381000" dir="8100000" algn="tr" rotWithShape="0">
              <a:prstClr val="black">
                <a:alpha val="2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14" name="矩形 13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5000">
                <a:schemeClr val="bg2"/>
              </a:gs>
              <a:gs pos="58000">
                <a:schemeClr val="bg2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 useBgFill="1">
        <p:nvSpPr>
          <p:cNvPr id="35" name="箭头: V 形 39"/>
          <p:cNvSpPr/>
          <p:nvPr userDrawn="1">
            <p:custDataLst>
              <p:tags r:id="rId10"/>
            </p:custDataLst>
          </p:nvPr>
        </p:nvSpPr>
        <p:spPr>
          <a:xfrm flipH="1">
            <a:off x="4876912" y="1"/>
            <a:ext cx="6858000" cy="6857998"/>
          </a:xfrm>
          <a:prstGeom prst="chevron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/>
          </a:p>
        </p:txBody>
      </p:sp>
      <p:sp>
        <p:nvSpPr>
          <p:cNvPr id="36" name="箭头: V 形 39"/>
          <p:cNvSpPr/>
          <p:nvPr userDrawn="1">
            <p:custDataLst>
              <p:tags r:id="rId11"/>
            </p:custDataLst>
          </p:nvPr>
        </p:nvSpPr>
        <p:spPr>
          <a:xfrm flipH="1">
            <a:off x="4876912" y="1"/>
            <a:ext cx="6858000" cy="6857998"/>
          </a:xfrm>
          <a:prstGeom prst="chevron">
            <a:avLst/>
          </a:prstGeom>
          <a:gradFill flip="none" rotWithShape="1">
            <a:gsLst>
              <a:gs pos="10000">
                <a:schemeClr val="accent1">
                  <a:alpha val="6000"/>
                </a:schemeClr>
              </a:gs>
              <a:gs pos="95000">
                <a:schemeClr val="accent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41" name="任意多边形: 形状 30"/>
          <p:cNvSpPr/>
          <p:nvPr userDrawn="1">
            <p:custDataLst>
              <p:tags r:id="rId12"/>
            </p:custDataLst>
          </p:nvPr>
        </p:nvSpPr>
        <p:spPr>
          <a:xfrm flipH="1">
            <a:off x="0" y="0"/>
            <a:ext cx="2965450" cy="6858000"/>
          </a:xfrm>
          <a:custGeom>
            <a:avLst/>
            <a:gdLst>
              <a:gd name="connsiteX0" fmla="*/ 2223911 w 2223911"/>
              <a:gd name="connsiteY0" fmla="*/ 2991559 h 5215469"/>
              <a:gd name="connsiteX1" fmla="*/ 0 w 2223911"/>
              <a:gd name="connsiteY1" fmla="*/ 5215469 h 5215469"/>
              <a:gd name="connsiteX2" fmla="*/ 2223911 w 2223911"/>
              <a:gd name="connsiteY2" fmla="*/ 5215469 h 5215469"/>
              <a:gd name="connsiteX3" fmla="*/ 2223911 w 2223911"/>
              <a:gd name="connsiteY3" fmla="*/ 0 h 5215469"/>
              <a:gd name="connsiteX4" fmla="*/ 0 w 2223911"/>
              <a:gd name="connsiteY4" fmla="*/ 0 h 5215469"/>
              <a:gd name="connsiteX5" fmla="*/ 2223911 w 2223911"/>
              <a:gd name="connsiteY5" fmla="*/ 2223911 h 521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3911" h="5215469">
                <a:moveTo>
                  <a:pt x="2223911" y="2991559"/>
                </a:moveTo>
                <a:lnTo>
                  <a:pt x="0" y="5215469"/>
                </a:lnTo>
                <a:lnTo>
                  <a:pt x="2223911" y="5215469"/>
                </a:lnTo>
                <a:close/>
                <a:moveTo>
                  <a:pt x="2223911" y="0"/>
                </a:moveTo>
                <a:lnTo>
                  <a:pt x="0" y="0"/>
                </a:lnTo>
                <a:lnTo>
                  <a:pt x="2223911" y="2223911"/>
                </a:lnTo>
                <a:close/>
              </a:path>
            </a:pathLst>
          </a:custGeom>
          <a:gradFill flip="none" rotWithShape="1">
            <a:gsLst>
              <a:gs pos="10000">
                <a:schemeClr val="accent1"/>
              </a:gs>
              <a:gs pos="95000">
                <a:schemeClr val="bg2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3"/>
            </p:custDataLst>
          </p:nvPr>
        </p:nvSpPr>
        <p:spPr>
          <a:xfrm>
            <a:off x="1409065" y="1056640"/>
            <a:ext cx="2395220" cy="1081405"/>
          </a:xfrm>
        </p:spPr>
        <p:txBody>
          <a:bodyPr wrap="square" anchor="b">
            <a:normAutofit/>
          </a:bodyPr>
          <a:lstStyle>
            <a:lvl1pPr algn="ctr">
              <a:defRPr sz="6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任意多边形: 形状 41"/>
          <p:cNvSpPr/>
          <p:nvPr userDrawn="1">
            <p:custDataLst>
              <p:tags r:id="rId2"/>
            </p:custDataLst>
          </p:nvPr>
        </p:nvSpPr>
        <p:spPr>
          <a:xfrm flipV="1">
            <a:off x="6298413" y="0"/>
            <a:ext cx="5893586" cy="6858000"/>
          </a:xfrm>
          <a:custGeom>
            <a:avLst/>
            <a:gdLst>
              <a:gd name="connsiteX0" fmla="*/ 3803699 w 5893586"/>
              <a:gd name="connsiteY0" fmla="*/ 6858000 h 6858000"/>
              <a:gd name="connsiteX1" fmla="*/ 5893586 w 5893586"/>
              <a:gd name="connsiteY1" fmla="*/ 6858000 h 6858000"/>
              <a:gd name="connsiteX2" fmla="*/ 5893586 w 5893586"/>
              <a:gd name="connsiteY2" fmla="*/ 0 h 6858000"/>
              <a:gd name="connsiteX3" fmla="*/ 3054301 w 5893586"/>
              <a:gd name="connsiteY3" fmla="*/ 0 h 6858000"/>
              <a:gd name="connsiteX4" fmla="*/ 3051563 w 5893586"/>
              <a:gd name="connsiteY4" fmla="*/ 2738 h 6858000"/>
              <a:gd name="connsiteX5" fmla="*/ 1695331 w 5893586"/>
              <a:gd name="connsiteY5" fmla="*/ 2738 h 6858000"/>
              <a:gd name="connsiteX6" fmla="*/ 2373447 w 5893586"/>
              <a:gd name="connsiteY6" fmla="*/ 680854 h 6858000"/>
              <a:gd name="connsiteX7" fmla="*/ 0 w 5893586"/>
              <a:gd name="connsiteY7" fmla="*/ 30543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93586" h="6858000">
                <a:moveTo>
                  <a:pt x="3803699" y="6858000"/>
                </a:moveTo>
                <a:lnTo>
                  <a:pt x="5893586" y="6858000"/>
                </a:lnTo>
                <a:lnTo>
                  <a:pt x="5893586" y="0"/>
                </a:lnTo>
                <a:lnTo>
                  <a:pt x="3054301" y="0"/>
                </a:lnTo>
                <a:lnTo>
                  <a:pt x="3051563" y="2738"/>
                </a:lnTo>
                <a:lnTo>
                  <a:pt x="1695331" y="2738"/>
                </a:lnTo>
                <a:lnTo>
                  <a:pt x="2373447" y="680854"/>
                </a:lnTo>
                <a:lnTo>
                  <a:pt x="0" y="3054301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99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635000" dist="127000" dir="8100000" algn="tr" rotWithShape="0">
              <a:schemeClr val="tx1">
                <a:alpha val="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8" name="任意多边形: 形状 37"/>
          <p:cNvSpPr/>
          <p:nvPr userDrawn="1">
            <p:custDataLst>
              <p:tags r:id="rId3"/>
            </p:custDataLst>
          </p:nvPr>
        </p:nvSpPr>
        <p:spPr>
          <a:xfrm>
            <a:off x="8625978" y="1152698"/>
            <a:ext cx="3566022" cy="5705300"/>
          </a:xfrm>
          <a:custGeom>
            <a:avLst/>
            <a:gdLst>
              <a:gd name="connsiteX0" fmla="*/ 2290726 w 2674517"/>
              <a:gd name="connsiteY0" fmla="*/ 0 h 4278976"/>
              <a:gd name="connsiteX1" fmla="*/ 2674517 w 2674517"/>
              <a:gd name="connsiteY1" fmla="*/ 0 h 4278976"/>
              <a:gd name="connsiteX2" fmla="*/ 2674517 w 2674517"/>
              <a:gd name="connsiteY2" fmla="*/ 4278976 h 4278976"/>
              <a:gd name="connsiteX3" fmla="*/ 1988250 w 2674517"/>
              <a:gd name="connsiteY3" fmla="*/ 4278976 h 4278976"/>
              <a:gd name="connsiteX4" fmla="*/ 0 w 2674517"/>
              <a:gd name="connsiteY4" fmla="*/ 2290726 h 4278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4517" h="4278976">
                <a:moveTo>
                  <a:pt x="2290726" y="0"/>
                </a:moveTo>
                <a:lnTo>
                  <a:pt x="2674517" y="0"/>
                </a:lnTo>
                <a:lnTo>
                  <a:pt x="2674517" y="4278976"/>
                </a:lnTo>
                <a:lnTo>
                  <a:pt x="1988250" y="4278976"/>
                </a:lnTo>
                <a:lnTo>
                  <a:pt x="0" y="2290726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99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381000" dist="127000" dir="10800000" algn="r" rotWithShape="0">
              <a:schemeClr val="tx1">
                <a:alpha val="4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9" name="任意多边形: 形状 38"/>
          <p:cNvSpPr/>
          <p:nvPr userDrawn="1">
            <p:custDataLst>
              <p:tags r:id="rId4"/>
            </p:custDataLst>
          </p:nvPr>
        </p:nvSpPr>
        <p:spPr>
          <a:xfrm>
            <a:off x="10408987" y="2933834"/>
            <a:ext cx="1783012" cy="3566023"/>
          </a:xfrm>
          <a:custGeom>
            <a:avLst/>
            <a:gdLst>
              <a:gd name="connsiteX0" fmla="*/ 1337259 w 1337259"/>
              <a:gd name="connsiteY0" fmla="*/ 0 h 2674518"/>
              <a:gd name="connsiteX1" fmla="*/ 1337259 w 1337259"/>
              <a:gd name="connsiteY1" fmla="*/ 2674518 h 2674518"/>
              <a:gd name="connsiteX2" fmla="*/ 0 w 1337259"/>
              <a:gd name="connsiteY2" fmla="*/ 1337259 h 267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7259" h="2674518">
                <a:moveTo>
                  <a:pt x="1337259" y="0"/>
                </a:moveTo>
                <a:lnTo>
                  <a:pt x="1337259" y="2674518"/>
                </a:lnTo>
                <a:lnTo>
                  <a:pt x="0" y="1337259"/>
                </a:lnTo>
                <a:close/>
              </a:path>
            </a:pathLst>
          </a:custGeom>
          <a:gradFill flip="none" rotWithShape="1">
            <a:gsLst>
              <a:gs pos="57000">
                <a:schemeClr val="bg2">
                  <a:lumMod val="99000"/>
                </a:schemeClr>
              </a:gs>
              <a:gs pos="0">
                <a:schemeClr val="bg2"/>
              </a:gs>
              <a:gs pos="100000">
                <a:schemeClr val="bg2">
                  <a:lumMod val="98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254000" dist="38100" dir="10800000" algn="r" rotWithShape="0">
              <a:schemeClr val="tx1">
                <a:alpha val="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6" name="任意多边形: 形状 25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5652656" cy="6858000"/>
          </a:xfrm>
          <a:custGeom>
            <a:avLst/>
            <a:gdLst>
              <a:gd name="connsiteX0" fmla="*/ 0 w 4073236"/>
              <a:gd name="connsiteY0" fmla="*/ 0 h 4943995"/>
              <a:gd name="connsiteX1" fmla="*/ 2741690 w 4073236"/>
              <a:gd name="connsiteY1" fmla="*/ 0 h 4943995"/>
              <a:gd name="connsiteX2" fmla="*/ 4073236 w 4073236"/>
              <a:gd name="connsiteY2" fmla="*/ 1331546 h 4943995"/>
              <a:gd name="connsiteX3" fmla="*/ 460787 w 4073236"/>
              <a:gd name="connsiteY3" fmla="*/ 4943995 h 4943995"/>
              <a:gd name="connsiteX4" fmla="*/ 0 w 4073236"/>
              <a:gd name="connsiteY4" fmla="*/ 4943995 h 4943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3236" h="4943995">
                <a:moveTo>
                  <a:pt x="0" y="0"/>
                </a:moveTo>
                <a:lnTo>
                  <a:pt x="2741690" y="0"/>
                </a:lnTo>
                <a:lnTo>
                  <a:pt x="4073236" y="1331546"/>
                </a:lnTo>
                <a:lnTo>
                  <a:pt x="460787" y="4943995"/>
                </a:lnTo>
                <a:lnTo>
                  <a:pt x="0" y="4943995"/>
                </a:lnTo>
                <a:close/>
              </a:path>
            </a:pathLst>
          </a:custGeom>
          <a:gradFill flip="none" rotWithShape="1">
            <a:gsLst>
              <a:gs pos="44000">
                <a:schemeClr val="bg2">
                  <a:lumMod val="98000"/>
                </a:schemeClr>
              </a:gs>
              <a:gs pos="80000">
                <a:schemeClr val="bg2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0" dir="2700000" algn="tl" rotWithShape="0">
              <a:prstClr val="black">
                <a:alpha val="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27" name="任意多边形: 形状 26"/>
          <p:cNvSpPr/>
          <p:nvPr userDrawn="1">
            <p:custDataLst>
              <p:tags r:id="rId6"/>
            </p:custDataLst>
          </p:nvPr>
        </p:nvSpPr>
        <p:spPr>
          <a:xfrm>
            <a:off x="1" y="0"/>
            <a:ext cx="4211783" cy="6059644"/>
          </a:xfrm>
          <a:custGeom>
            <a:avLst/>
            <a:gdLst>
              <a:gd name="connsiteX0" fmla="*/ 0 w 3158837"/>
              <a:gd name="connsiteY0" fmla="*/ 0 h 4544733"/>
              <a:gd name="connsiteX1" fmla="*/ 1772942 w 3158837"/>
              <a:gd name="connsiteY1" fmla="*/ 0 h 4544733"/>
              <a:gd name="connsiteX2" fmla="*/ 3158837 w 3158837"/>
              <a:gd name="connsiteY2" fmla="*/ 1385896 h 4544733"/>
              <a:gd name="connsiteX3" fmla="*/ 0 w 3158837"/>
              <a:gd name="connsiteY3" fmla="*/ 4544733 h 454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8837" h="4544733">
                <a:moveTo>
                  <a:pt x="0" y="0"/>
                </a:moveTo>
                <a:lnTo>
                  <a:pt x="1772942" y="0"/>
                </a:lnTo>
                <a:lnTo>
                  <a:pt x="3158837" y="1385896"/>
                </a:lnTo>
                <a:lnTo>
                  <a:pt x="0" y="4544733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98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27000" dist="127000" dir="10800000" algn="r" rotWithShape="0">
              <a:prstClr val="black">
                <a:alpha val="2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 dirty="0"/>
          </a:p>
        </p:txBody>
      </p:sp>
      <p:sp>
        <p:nvSpPr>
          <p:cNvPr id="28" name="任意多边形: 形状 27"/>
          <p:cNvSpPr/>
          <p:nvPr userDrawn="1">
            <p:custDataLst>
              <p:tags r:id="rId7"/>
            </p:custDataLst>
          </p:nvPr>
        </p:nvSpPr>
        <p:spPr>
          <a:xfrm rot="10800000">
            <a:off x="0" y="0"/>
            <a:ext cx="2305396" cy="4610792"/>
          </a:xfrm>
          <a:custGeom>
            <a:avLst/>
            <a:gdLst>
              <a:gd name="connsiteX0" fmla="*/ 1337259 w 1337259"/>
              <a:gd name="connsiteY0" fmla="*/ 0 h 2674518"/>
              <a:gd name="connsiteX1" fmla="*/ 1337259 w 1337259"/>
              <a:gd name="connsiteY1" fmla="*/ 2674518 h 2674518"/>
              <a:gd name="connsiteX2" fmla="*/ 0 w 1337259"/>
              <a:gd name="connsiteY2" fmla="*/ 1337259 h 267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7259" h="2674518">
                <a:moveTo>
                  <a:pt x="1337259" y="0"/>
                </a:moveTo>
                <a:lnTo>
                  <a:pt x="1337259" y="2674518"/>
                </a:lnTo>
                <a:lnTo>
                  <a:pt x="0" y="13372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381000" dist="254000" dir="18900000" algn="bl" rotWithShape="0">
              <a:prstClr val="black">
                <a:alpha val="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29" name="等腰三角形 28"/>
          <p:cNvSpPr/>
          <p:nvPr userDrawn="1">
            <p:custDataLst>
              <p:tags r:id="rId8"/>
            </p:custDataLst>
          </p:nvPr>
        </p:nvSpPr>
        <p:spPr>
          <a:xfrm rot="10800000">
            <a:off x="3631978" y="1"/>
            <a:ext cx="5268825" cy="2560551"/>
          </a:xfrm>
          <a:prstGeom prst="triangle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98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27000" dist="381000" dir="8100000" algn="tr" rotWithShape="0">
              <a:prstClr val="black">
                <a:alpha val="2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6000">
                <a:schemeClr val="bg2"/>
              </a:gs>
              <a:gs pos="58000">
                <a:schemeClr val="bg2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 useBgFill="1">
        <p:nvSpPr>
          <p:cNvPr id="18" name="箭头: V 形 39"/>
          <p:cNvSpPr/>
          <p:nvPr userDrawn="1">
            <p:custDataLst>
              <p:tags r:id="rId10"/>
            </p:custDataLst>
          </p:nvPr>
        </p:nvSpPr>
        <p:spPr>
          <a:xfrm flipH="1">
            <a:off x="4876912" y="1"/>
            <a:ext cx="6858000" cy="6857998"/>
          </a:xfrm>
          <a:prstGeom prst="chevron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/>
          </a:p>
        </p:txBody>
      </p:sp>
      <p:sp>
        <p:nvSpPr>
          <p:cNvPr id="19" name="箭头: V 形 39"/>
          <p:cNvSpPr/>
          <p:nvPr userDrawn="1">
            <p:custDataLst>
              <p:tags r:id="rId11"/>
            </p:custDataLst>
          </p:nvPr>
        </p:nvSpPr>
        <p:spPr>
          <a:xfrm flipH="1">
            <a:off x="4876912" y="1"/>
            <a:ext cx="6858000" cy="6857998"/>
          </a:xfrm>
          <a:prstGeom prst="chevron">
            <a:avLst/>
          </a:prstGeom>
          <a:gradFill flip="none" rotWithShape="1">
            <a:gsLst>
              <a:gs pos="10000">
                <a:schemeClr val="accent1">
                  <a:alpha val="6000"/>
                </a:schemeClr>
              </a:gs>
              <a:gs pos="95000">
                <a:schemeClr val="accent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/>
          </a:p>
        </p:txBody>
      </p:sp>
      <p:sp>
        <p:nvSpPr>
          <p:cNvPr id="31" name="任意多边形: 形状 30"/>
          <p:cNvSpPr/>
          <p:nvPr userDrawn="1">
            <p:custDataLst>
              <p:tags r:id="rId12"/>
            </p:custDataLst>
          </p:nvPr>
        </p:nvSpPr>
        <p:spPr>
          <a:xfrm flipH="1">
            <a:off x="0" y="1"/>
            <a:ext cx="2965215" cy="6857998"/>
          </a:xfrm>
          <a:custGeom>
            <a:avLst/>
            <a:gdLst>
              <a:gd name="connsiteX0" fmla="*/ 2223911 w 2223911"/>
              <a:gd name="connsiteY0" fmla="*/ 2991559 h 5215469"/>
              <a:gd name="connsiteX1" fmla="*/ 0 w 2223911"/>
              <a:gd name="connsiteY1" fmla="*/ 5215469 h 5215469"/>
              <a:gd name="connsiteX2" fmla="*/ 2223911 w 2223911"/>
              <a:gd name="connsiteY2" fmla="*/ 5215469 h 5215469"/>
              <a:gd name="connsiteX3" fmla="*/ 2223911 w 2223911"/>
              <a:gd name="connsiteY3" fmla="*/ 0 h 5215469"/>
              <a:gd name="connsiteX4" fmla="*/ 0 w 2223911"/>
              <a:gd name="connsiteY4" fmla="*/ 0 h 5215469"/>
              <a:gd name="connsiteX5" fmla="*/ 2223911 w 2223911"/>
              <a:gd name="connsiteY5" fmla="*/ 2223911 h 521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3911" h="5215469">
                <a:moveTo>
                  <a:pt x="2223911" y="2991559"/>
                </a:moveTo>
                <a:lnTo>
                  <a:pt x="0" y="5215469"/>
                </a:lnTo>
                <a:lnTo>
                  <a:pt x="2223911" y="5215469"/>
                </a:lnTo>
                <a:close/>
                <a:moveTo>
                  <a:pt x="2223911" y="0"/>
                </a:moveTo>
                <a:lnTo>
                  <a:pt x="0" y="0"/>
                </a:lnTo>
                <a:lnTo>
                  <a:pt x="2223911" y="2223911"/>
                </a:lnTo>
                <a:close/>
              </a:path>
            </a:pathLst>
          </a:custGeom>
          <a:gradFill flip="none" rotWithShape="1">
            <a:gsLst>
              <a:gs pos="10000">
                <a:schemeClr val="accent1"/>
              </a:gs>
              <a:gs pos="95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3"/>
            </p:custDataLst>
          </p:nvPr>
        </p:nvSpPr>
        <p:spPr>
          <a:xfrm>
            <a:off x="2324685" y="1732893"/>
            <a:ext cx="6601917" cy="1434848"/>
          </a:xfrm>
        </p:spPr>
        <p:txBody>
          <a:bodyPr wrap="square" anchor="b">
            <a:normAutofit/>
          </a:bodyPr>
          <a:lstStyle>
            <a:lvl1pPr algn="l">
              <a:defRPr sz="5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dirty="0"/>
              <a:t>编辑母版标题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4"/>
            </p:custDataLst>
          </p:nvPr>
        </p:nvSpPr>
        <p:spPr>
          <a:xfrm>
            <a:off x="2349768" y="3356428"/>
            <a:ext cx="6601917" cy="685110"/>
          </a:xfrm>
        </p:spPr>
        <p:txBody>
          <a:bodyPr wrap="square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15"/>
            </p:custDataLst>
          </p:nvPr>
        </p:nvSpPr>
        <p:spPr>
          <a:xfrm>
            <a:off x="2305395" y="4188231"/>
            <a:ext cx="2707154" cy="75233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effectLst>
            <a:outerShdw blurRad="127000" dist="177800" dir="2400000" algn="tl" rotWithShape="0">
              <a:schemeClr val="accent1">
                <a:alpha val="40000"/>
              </a:schemeClr>
            </a:outerShdw>
          </a:effectLst>
        </p:spPr>
        <p:txBody>
          <a:bodyPr wrap="none" lIns="0" tIns="0" rIns="0" bIns="36195" anchor="ctr" anchorCtr="0">
            <a:normAutofit/>
          </a:bodyPr>
          <a:lstStyle>
            <a:lvl1pPr marL="0" indent="0" algn="ctr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编号</a:t>
            </a:r>
            <a:endParaRPr lang="zh-CN" altLang="en-US" dirty="0"/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1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1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1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: 形状 41"/>
          <p:cNvSpPr/>
          <p:nvPr userDrawn="1">
            <p:custDataLst>
              <p:tags r:id="rId2"/>
            </p:custDataLst>
          </p:nvPr>
        </p:nvSpPr>
        <p:spPr>
          <a:xfrm flipH="1" flipV="1">
            <a:off x="0" y="0"/>
            <a:ext cx="5893435" cy="6858000"/>
          </a:xfrm>
          <a:custGeom>
            <a:avLst/>
            <a:gdLst>
              <a:gd name="connsiteX0" fmla="*/ 3803699 w 5893586"/>
              <a:gd name="connsiteY0" fmla="*/ 6858000 h 6858000"/>
              <a:gd name="connsiteX1" fmla="*/ 5893586 w 5893586"/>
              <a:gd name="connsiteY1" fmla="*/ 6858000 h 6858000"/>
              <a:gd name="connsiteX2" fmla="*/ 5893586 w 5893586"/>
              <a:gd name="connsiteY2" fmla="*/ 0 h 6858000"/>
              <a:gd name="connsiteX3" fmla="*/ 3054301 w 5893586"/>
              <a:gd name="connsiteY3" fmla="*/ 0 h 6858000"/>
              <a:gd name="connsiteX4" fmla="*/ 3051563 w 5893586"/>
              <a:gd name="connsiteY4" fmla="*/ 2738 h 6858000"/>
              <a:gd name="connsiteX5" fmla="*/ 1695331 w 5893586"/>
              <a:gd name="connsiteY5" fmla="*/ 2738 h 6858000"/>
              <a:gd name="connsiteX6" fmla="*/ 2373447 w 5893586"/>
              <a:gd name="connsiteY6" fmla="*/ 680854 h 6858000"/>
              <a:gd name="connsiteX7" fmla="*/ 0 w 5893586"/>
              <a:gd name="connsiteY7" fmla="*/ 30543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93586" h="6858000">
                <a:moveTo>
                  <a:pt x="3803699" y="6858000"/>
                </a:moveTo>
                <a:lnTo>
                  <a:pt x="5893586" y="6858000"/>
                </a:lnTo>
                <a:lnTo>
                  <a:pt x="5893586" y="0"/>
                </a:lnTo>
                <a:lnTo>
                  <a:pt x="3054301" y="0"/>
                </a:lnTo>
                <a:lnTo>
                  <a:pt x="3051563" y="2738"/>
                </a:lnTo>
                <a:lnTo>
                  <a:pt x="1695331" y="2738"/>
                </a:lnTo>
                <a:lnTo>
                  <a:pt x="2373447" y="680854"/>
                </a:lnTo>
                <a:lnTo>
                  <a:pt x="0" y="3054301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99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635000" dist="127000" dir="8100000" algn="tr" rotWithShape="0">
              <a:schemeClr val="tx1">
                <a:alpha val="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8" name="任意多边形: 形状 37"/>
          <p:cNvSpPr/>
          <p:nvPr userDrawn="1">
            <p:custDataLst>
              <p:tags r:id="rId3"/>
            </p:custDataLst>
          </p:nvPr>
        </p:nvSpPr>
        <p:spPr>
          <a:xfrm flipH="1">
            <a:off x="0" y="1152525"/>
            <a:ext cx="3566160" cy="5705475"/>
          </a:xfrm>
          <a:custGeom>
            <a:avLst/>
            <a:gdLst>
              <a:gd name="connsiteX0" fmla="*/ 2290726 w 2674517"/>
              <a:gd name="connsiteY0" fmla="*/ 0 h 4278976"/>
              <a:gd name="connsiteX1" fmla="*/ 2674517 w 2674517"/>
              <a:gd name="connsiteY1" fmla="*/ 0 h 4278976"/>
              <a:gd name="connsiteX2" fmla="*/ 2674517 w 2674517"/>
              <a:gd name="connsiteY2" fmla="*/ 4278976 h 4278976"/>
              <a:gd name="connsiteX3" fmla="*/ 1988250 w 2674517"/>
              <a:gd name="connsiteY3" fmla="*/ 4278976 h 4278976"/>
              <a:gd name="connsiteX4" fmla="*/ 0 w 2674517"/>
              <a:gd name="connsiteY4" fmla="*/ 2290726 h 4278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4517" h="4278976">
                <a:moveTo>
                  <a:pt x="2290726" y="0"/>
                </a:moveTo>
                <a:lnTo>
                  <a:pt x="2674517" y="0"/>
                </a:lnTo>
                <a:lnTo>
                  <a:pt x="2674517" y="4278976"/>
                </a:lnTo>
                <a:lnTo>
                  <a:pt x="1988250" y="4278976"/>
                </a:lnTo>
                <a:lnTo>
                  <a:pt x="0" y="2290726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99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381000" dist="127000" dir="10800000" algn="r" rotWithShape="0">
              <a:schemeClr val="tx1">
                <a:alpha val="4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38"/>
          <p:cNvSpPr/>
          <p:nvPr userDrawn="1">
            <p:custDataLst>
              <p:tags r:id="rId4"/>
            </p:custDataLst>
          </p:nvPr>
        </p:nvSpPr>
        <p:spPr>
          <a:xfrm flipH="1">
            <a:off x="0" y="2933700"/>
            <a:ext cx="1783080" cy="3566160"/>
          </a:xfrm>
          <a:custGeom>
            <a:avLst/>
            <a:gdLst>
              <a:gd name="connsiteX0" fmla="*/ 1337259 w 1337259"/>
              <a:gd name="connsiteY0" fmla="*/ 0 h 2674518"/>
              <a:gd name="connsiteX1" fmla="*/ 1337259 w 1337259"/>
              <a:gd name="connsiteY1" fmla="*/ 2674518 h 2674518"/>
              <a:gd name="connsiteX2" fmla="*/ 0 w 1337259"/>
              <a:gd name="connsiteY2" fmla="*/ 1337259 h 267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7259" h="2674518">
                <a:moveTo>
                  <a:pt x="1337259" y="0"/>
                </a:moveTo>
                <a:lnTo>
                  <a:pt x="1337259" y="2674518"/>
                </a:lnTo>
                <a:lnTo>
                  <a:pt x="0" y="1337259"/>
                </a:lnTo>
                <a:close/>
              </a:path>
            </a:pathLst>
          </a:custGeom>
          <a:gradFill flip="none" rotWithShape="1">
            <a:gsLst>
              <a:gs pos="57000">
                <a:schemeClr val="bg2">
                  <a:lumMod val="99000"/>
                </a:schemeClr>
              </a:gs>
              <a:gs pos="0">
                <a:schemeClr val="bg2"/>
              </a:gs>
              <a:gs pos="100000">
                <a:schemeClr val="bg2">
                  <a:lumMod val="98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254000" dist="38100" dir="10800000" algn="r" rotWithShape="0">
              <a:schemeClr val="tx1">
                <a:alpha val="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任意多边形: 形状 25"/>
          <p:cNvSpPr/>
          <p:nvPr userDrawn="1">
            <p:custDataLst>
              <p:tags r:id="rId5"/>
            </p:custDataLst>
          </p:nvPr>
        </p:nvSpPr>
        <p:spPr>
          <a:xfrm flipH="1">
            <a:off x="6539230" y="0"/>
            <a:ext cx="5652770" cy="6858000"/>
          </a:xfrm>
          <a:custGeom>
            <a:avLst/>
            <a:gdLst>
              <a:gd name="connsiteX0" fmla="*/ 0 w 4073236"/>
              <a:gd name="connsiteY0" fmla="*/ 0 h 4943995"/>
              <a:gd name="connsiteX1" fmla="*/ 2741690 w 4073236"/>
              <a:gd name="connsiteY1" fmla="*/ 0 h 4943995"/>
              <a:gd name="connsiteX2" fmla="*/ 4073236 w 4073236"/>
              <a:gd name="connsiteY2" fmla="*/ 1331546 h 4943995"/>
              <a:gd name="connsiteX3" fmla="*/ 460787 w 4073236"/>
              <a:gd name="connsiteY3" fmla="*/ 4943995 h 4943995"/>
              <a:gd name="connsiteX4" fmla="*/ 0 w 4073236"/>
              <a:gd name="connsiteY4" fmla="*/ 4943995 h 4943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3236" h="4943995">
                <a:moveTo>
                  <a:pt x="0" y="0"/>
                </a:moveTo>
                <a:lnTo>
                  <a:pt x="2741690" y="0"/>
                </a:lnTo>
                <a:lnTo>
                  <a:pt x="4073236" y="1331546"/>
                </a:lnTo>
                <a:lnTo>
                  <a:pt x="460787" y="4943995"/>
                </a:lnTo>
                <a:lnTo>
                  <a:pt x="0" y="4943995"/>
                </a:lnTo>
                <a:close/>
              </a:path>
            </a:pathLst>
          </a:custGeom>
          <a:gradFill flip="none" rotWithShape="1">
            <a:gsLst>
              <a:gs pos="44000">
                <a:schemeClr val="bg2">
                  <a:lumMod val="98000"/>
                </a:schemeClr>
              </a:gs>
              <a:gs pos="80000">
                <a:schemeClr val="bg2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0" dir="2700000" algn="tl" rotWithShape="0">
              <a:prstClr val="black">
                <a:alpha val="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21" name="任意多边形: 形状 26"/>
          <p:cNvSpPr/>
          <p:nvPr userDrawn="1">
            <p:custDataLst>
              <p:tags r:id="rId6"/>
            </p:custDataLst>
          </p:nvPr>
        </p:nvSpPr>
        <p:spPr>
          <a:xfrm flipH="1">
            <a:off x="7980045" y="0"/>
            <a:ext cx="4211955" cy="6059805"/>
          </a:xfrm>
          <a:custGeom>
            <a:avLst/>
            <a:gdLst>
              <a:gd name="connsiteX0" fmla="*/ 0 w 3158837"/>
              <a:gd name="connsiteY0" fmla="*/ 0 h 4544733"/>
              <a:gd name="connsiteX1" fmla="*/ 1772942 w 3158837"/>
              <a:gd name="connsiteY1" fmla="*/ 0 h 4544733"/>
              <a:gd name="connsiteX2" fmla="*/ 3158837 w 3158837"/>
              <a:gd name="connsiteY2" fmla="*/ 1385896 h 4544733"/>
              <a:gd name="connsiteX3" fmla="*/ 0 w 3158837"/>
              <a:gd name="connsiteY3" fmla="*/ 4544733 h 454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8837" h="4544733">
                <a:moveTo>
                  <a:pt x="0" y="0"/>
                </a:moveTo>
                <a:lnTo>
                  <a:pt x="1772942" y="0"/>
                </a:lnTo>
                <a:lnTo>
                  <a:pt x="3158837" y="1385896"/>
                </a:lnTo>
                <a:lnTo>
                  <a:pt x="0" y="4544733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98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27000" dist="127000" dir="10800000" algn="r" rotWithShape="0">
              <a:prstClr val="black">
                <a:alpha val="2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 dirty="0"/>
          </a:p>
        </p:txBody>
      </p:sp>
      <p:sp>
        <p:nvSpPr>
          <p:cNvPr id="33" name="任意多边形: 形状 27"/>
          <p:cNvSpPr/>
          <p:nvPr userDrawn="1">
            <p:custDataLst>
              <p:tags r:id="rId7"/>
            </p:custDataLst>
          </p:nvPr>
        </p:nvSpPr>
        <p:spPr>
          <a:xfrm rot="10800000" flipH="1">
            <a:off x="9886315" y="0"/>
            <a:ext cx="2305685" cy="4610735"/>
          </a:xfrm>
          <a:custGeom>
            <a:avLst/>
            <a:gdLst>
              <a:gd name="connsiteX0" fmla="*/ 1337259 w 1337259"/>
              <a:gd name="connsiteY0" fmla="*/ 0 h 2674518"/>
              <a:gd name="connsiteX1" fmla="*/ 1337259 w 1337259"/>
              <a:gd name="connsiteY1" fmla="*/ 2674518 h 2674518"/>
              <a:gd name="connsiteX2" fmla="*/ 0 w 1337259"/>
              <a:gd name="connsiteY2" fmla="*/ 1337259 h 267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7259" h="2674518">
                <a:moveTo>
                  <a:pt x="1337259" y="0"/>
                </a:moveTo>
                <a:lnTo>
                  <a:pt x="1337259" y="2674518"/>
                </a:lnTo>
                <a:lnTo>
                  <a:pt x="0" y="13372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381000" dist="254000" dir="18900000" algn="bl" rotWithShape="0">
              <a:prstClr val="black">
                <a:alpha val="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34" name="等腰三角形 33"/>
          <p:cNvSpPr/>
          <p:nvPr userDrawn="1">
            <p:custDataLst>
              <p:tags r:id="rId8"/>
            </p:custDataLst>
          </p:nvPr>
        </p:nvSpPr>
        <p:spPr>
          <a:xfrm rot="10800000" flipH="1">
            <a:off x="3291205" y="0"/>
            <a:ext cx="5268595" cy="2560320"/>
          </a:xfrm>
          <a:prstGeom prst="triangle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98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27000" dist="381000" dir="8100000" algn="tr" rotWithShape="0">
              <a:prstClr val="black">
                <a:alpha val="2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35" name="矩形 34"/>
          <p:cNvSpPr/>
          <p:nvPr userDrawn="1">
            <p:custDataLst>
              <p:tags r:id="rId9"/>
            </p:custData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5000">
                <a:schemeClr val="bg2"/>
              </a:gs>
              <a:gs pos="58000">
                <a:schemeClr val="bg2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 useBgFill="1">
        <p:nvSpPr>
          <p:cNvPr id="36" name="箭头: V 形 39"/>
          <p:cNvSpPr/>
          <p:nvPr userDrawn="1">
            <p:custDataLst>
              <p:tags r:id="rId10"/>
            </p:custDataLst>
          </p:nvPr>
        </p:nvSpPr>
        <p:spPr>
          <a:xfrm>
            <a:off x="457200" y="0"/>
            <a:ext cx="6858000" cy="6858000"/>
          </a:xfrm>
          <a:prstGeom prst="chevron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/>
          </a:p>
        </p:txBody>
      </p:sp>
      <p:sp>
        <p:nvSpPr>
          <p:cNvPr id="37" name="箭头: V 形 39"/>
          <p:cNvSpPr/>
          <p:nvPr userDrawn="1">
            <p:custDataLst>
              <p:tags r:id="rId11"/>
            </p:custDataLst>
          </p:nvPr>
        </p:nvSpPr>
        <p:spPr>
          <a:xfrm>
            <a:off x="457200" y="0"/>
            <a:ext cx="6858000" cy="6858000"/>
          </a:xfrm>
          <a:prstGeom prst="chevron">
            <a:avLst/>
          </a:prstGeom>
          <a:gradFill flip="none" rotWithShape="1">
            <a:gsLst>
              <a:gs pos="10000">
                <a:schemeClr val="accent1">
                  <a:alpha val="6000"/>
                </a:schemeClr>
              </a:gs>
              <a:gs pos="95000">
                <a:schemeClr val="accent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/>
          </a:p>
        </p:txBody>
      </p:sp>
      <p:sp>
        <p:nvSpPr>
          <p:cNvPr id="41" name="任意多边形: 形状 30"/>
          <p:cNvSpPr/>
          <p:nvPr userDrawn="1">
            <p:custDataLst>
              <p:tags r:id="rId12"/>
            </p:custDataLst>
          </p:nvPr>
        </p:nvSpPr>
        <p:spPr>
          <a:xfrm>
            <a:off x="9226550" y="0"/>
            <a:ext cx="2965450" cy="6858000"/>
          </a:xfrm>
          <a:custGeom>
            <a:avLst/>
            <a:gdLst>
              <a:gd name="connsiteX0" fmla="*/ 2223911 w 2223911"/>
              <a:gd name="connsiteY0" fmla="*/ 2991559 h 5215469"/>
              <a:gd name="connsiteX1" fmla="*/ 0 w 2223911"/>
              <a:gd name="connsiteY1" fmla="*/ 5215469 h 5215469"/>
              <a:gd name="connsiteX2" fmla="*/ 2223911 w 2223911"/>
              <a:gd name="connsiteY2" fmla="*/ 5215469 h 5215469"/>
              <a:gd name="connsiteX3" fmla="*/ 2223911 w 2223911"/>
              <a:gd name="connsiteY3" fmla="*/ 0 h 5215469"/>
              <a:gd name="connsiteX4" fmla="*/ 0 w 2223911"/>
              <a:gd name="connsiteY4" fmla="*/ 0 h 5215469"/>
              <a:gd name="connsiteX5" fmla="*/ 2223911 w 2223911"/>
              <a:gd name="connsiteY5" fmla="*/ 2223911 h 521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3911" h="5215469">
                <a:moveTo>
                  <a:pt x="2223911" y="2991559"/>
                </a:moveTo>
                <a:lnTo>
                  <a:pt x="0" y="5215469"/>
                </a:lnTo>
                <a:lnTo>
                  <a:pt x="2223911" y="5215469"/>
                </a:lnTo>
                <a:close/>
                <a:moveTo>
                  <a:pt x="2223911" y="0"/>
                </a:moveTo>
                <a:lnTo>
                  <a:pt x="0" y="0"/>
                </a:lnTo>
                <a:lnTo>
                  <a:pt x="2223911" y="2223911"/>
                </a:lnTo>
                <a:close/>
              </a:path>
            </a:pathLst>
          </a:custGeom>
          <a:gradFill flip="none" rotWithShape="1">
            <a:gsLst>
              <a:gs pos="10000">
                <a:schemeClr val="accent1"/>
              </a:gs>
              <a:gs pos="95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3"/>
            </p:custDataLst>
          </p:nvPr>
        </p:nvSpPr>
        <p:spPr>
          <a:xfrm>
            <a:off x="2616109" y="1553032"/>
            <a:ext cx="7721092" cy="1986048"/>
          </a:xfrm>
        </p:spPr>
        <p:txBody>
          <a:bodyPr wrap="square" anchor="b">
            <a:normAutofit/>
          </a:bodyPr>
          <a:lstStyle>
            <a:lvl1pPr algn="r">
              <a:lnSpc>
                <a:spcPct val="100000"/>
              </a:lnSpc>
              <a:defRPr sz="7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dirty="0"/>
              <a:t>编辑母版标题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4"/>
            </p:custDataLst>
          </p:nvPr>
        </p:nvSpPr>
        <p:spPr>
          <a:xfrm>
            <a:off x="2616109" y="3730803"/>
            <a:ext cx="7721092" cy="783144"/>
          </a:xfrm>
        </p:spPr>
        <p:txBody>
          <a:bodyPr wrap="square">
            <a:normAutofit/>
          </a:bodyPr>
          <a:lstStyle>
            <a:lvl1pPr marL="0" indent="0" algn="r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公司名占位符 6"/>
          <p:cNvSpPr>
            <a:spLocks noGrp="1"/>
          </p:cNvSpPr>
          <p:nvPr>
            <p:ph type="body" sz="quarter" idx="13" hasCustomPrompt="1"/>
            <p:custDataLst>
              <p:tags r:id="rId18"/>
            </p:custDataLst>
          </p:nvPr>
        </p:nvSpPr>
        <p:spPr>
          <a:xfrm>
            <a:off x="9886603" y="184730"/>
            <a:ext cx="1987640" cy="504000"/>
          </a:xfrm>
        </p:spPr>
        <p:txBody>
          <a:bodyPr wrap="square" anchor="ctr">
            <a:normAutofit/>
          </a:bodyPr>
          <a:lstStyle>
            <a:lvl1pPr marL="0" indent="0" algn="r">
              <a:lnSpc>
                <a:spcPct val="100000"/>
              </a:lnSpc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公司名</a:t>
            </a:r>
            <a:endParaRPr lang="zh-CN" altLang="en-US" dirty="0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9"/>
            </p:custDataLst>
          </p:nvPr>
        </p:nvSpPr>
        <p:spPr>
          <a:xfrm>
            <a:off x="8033201" y="4788000"/>
            <a:ext cx="2304000" cy="54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effectLst>
            <a:outerShdw blurRad="127000" dist="177800" dir="2400000" algn="tl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3" Type="http://schemas.openxmlformats.org/officeDocument/2006/relationships/theme" Target="../theme/theme2.xml"/><Relationship Id="rId22" Type="http://schemas.openxmlformats.org/officeDocument/2006/relationships/tags" Target="../tags/tag114.xml"/><Relationship Id="rId21" Type="http://schemas.openxmlformats.org/officeDocument/2006/relationships/tags" Target="../tags/tag113.xml"/><Relationship Id="rId20" Type="http://schemas.openxmlformats.org/officeDocument/2006/relationships/tags" Target="../tags/tag112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111.xml"/><Relationship Id="rId18" Type="http://schemas.openxmlformats.org/officeDocument/2006/relationships/tags" Target="../tags/tag110.xml"/><Relationship Id="rId17" Type="http://schemas.openxmlformats.org/officeDocument/2006/relationships/tags" Target="../tags/tag109.xml"/><Relationship Id="rId16" Type="http://schemas.openxmlformats.org/officeDocument/2006/relationships/tags" Target="../tags/tag108.xml"/><Relationship Id="rId15" Type="http://schemas.openxmlformats.org/officeDocument/2006/relationships/tags" Target="../tags/tag107.xml"/><Relationship Id="rId14" Type="http://schemas.openxmlformats.org/officeDocument/2006/relationships/tags" Target="../tags/tag106.xml"/><Relationship Id="rId13" Type="http://schemas.openxmlformats.org/officeDocument/2006/relationships/tags" Target="../tags/tag105.xml"/><Relationship Id="rId12" Type="http://schemas.openxmlformats.org/officeDocument/2006/relationships/tags" Target="../tags/tag104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/>
          <p:cNvSpPr/>
          <p:nvPr userDrawn="1">
            <p:custDataLst>
              <p:tags r:id="rId12"/>
            </p:custDataLst>
          </p:nvPr>
        </p:nvSpPr>
        <p:spPr>
          <a:xfrm flipV="1">
            <a:off x="6298413" y="0"/>
            <a:ext cx="5893586" cy="6858000"/>
          </a:xfrm>
          <a:custGeom>
            <a:avLst/>
            <a:gdLst>
              <a:gd name="connsiteX0" fmla="*/ 3803699 w 5893586"/>
              <a:gd name="connsiteY0" fmla="*/ 6858000 h 6858000"/>
              <a:gd name="connsiteX1" fmla="*/ 5893586 w 5893586"/>
              <a:gd name="connsiteY1" fmla="*/ 6858000 h 6858000"/>
              <a:gd name="connsiteX2" fmla="*/ 5893586 w 5893586"/>
              <a:gd name="connsiteY2" fmla="*/ 0 h 6858000"/>
              <a:gd name="connsiteX3" fmla="*/ 3054301 w 5893586"/>
              <a:gd name="connsiteY3" fmla="*/ 0 h 6858000"/>
              <a:gd name="connsiteX4" fmla="*/ 3051563 w 5893586"/>
              <a:gd name="connsiteY4" fmla="*/ 2738 h 6858000"/>
              <a:gd name="connsiteX5" fmla="*/ 1695331 w 5893586"/>
              <a:gd name="connsiteY5" fmla="*/ 2738 h 6858000"/>
              <a:gd name="connsiteX6" fmla="*/ 2373447 w 5893586"/>
              <a:gd name="connsiteY6" fmla="*/ 680854 h 6858000"/>
              <a:gd name="connsiteX7" fmla="*/ 0 w 5893586"/>
              <a:gd name="connsiteY7" fmla="*/ 30543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93586" h="6858000">
                <a:moveTo>
                  <a:pt x="3803699" y="6858000"/>
                </a:moveTo>
                <a:lnTo>
                  <a:pt x="5893586" y="6858000"/>
                </a:lnTo>
                <a:lnTo>
                  <a:pt x="5893586" y="0"/>
                </a:lnTo>
                <a:lnTo>
                  <a:pt x="3054301" y="0"/>
                </a:lnTo>
                <a:lnTo>
                  <a:pt x="3051563" y="2738"/>
                </a:lnTo>
                <a:lnTo>
                  <a:pt x="1695331" y="2738"/>
                </a:lnTo>
                <a:lnTo>
                  <a:pt x="2373447" y="680854"/>
                </a:lnTo>
                <a:lnTo>
                  <a:pt x="0" y="3054301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100000">
                <a:schemeClr val="bg2">
                  <a:alpha val="100000"/>
                  <a:lumMod val="99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635000" dist="127000" dir="8100000" algn="tr" rotWithShape="0">
              <a:schemeClr val="tx1">
                <a:alpha val="2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9" name="任意多边形: 形状 8"/>
          <p:cNvSpPr/>
          <p:nvPr userDrawn="1">
            <p:custDataLst>
              <p:tags r:id="rId13"/>
            </p:custDataLst>
          </p:nvPr>
        </p:nvSpPr>
        <p:spPr>
          <a:xfrm>
            <a:off x="8625978" y="1152698"/>
            <a:ext cx="3566022" cy="5705300"/>
          </a:xfrm>
          <a:custGeom>
            <a:avLst/>
            <a:gdLst>
              <a:gd name="connsiteX0" fmla="*/ 2290726 w 2674517"/>
              <a:gd name="connsiteY0" fmla="*/ 0 h 4278976"/>
              <a:gd name="connsiteX1" fmla="*/ 2674517 w 2674517"/>
              <a:gd name="connsiteY1" fmla="*/ 0 h 4278976"/>
              <a:gd name="connsiteX2" fmla="*/ 2674517 w 2674517"/>
              <a:gd name="connsiteY2" fmla="*/ 4278976 h 4278976"/>
              <a:gd name="connsiteX3" fmla="*/ 1988250 w 2674517"/>
              <a:gd name="connsiteY3" fmla="*/ 4278976 h 4278976"/>
              <a:gd name="connsiteX4" fmla="*/ 0 w 2674517"/>
              <a:gd name="connsiteY4" fmla="*/ 2290726 h 4278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4517" h="4278976">
                <a:moveTo>
                  <a:pt x="2290726" y="0"/>
                </a:moveTo>
                <a:lnTo>
                  <a:pt x="2674517" y="0"/>
                </a:lnTo>
                <a:lnTo>
                  <a:pt x="2674517" y="4278976"/>
                </a:lnTo>
                <a:lnTo>
                  <a:pt x="1988250" y="4278976"/>
                </a:lnTo>
                <a:lnTo>
                  <a:pt x="0" y="2290726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100000">
                <a:schemeClr val="bg2">
                  <a:alpha val="100000"/>
                  <a:lumMod val="99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381000" dist="127000" dir="10800000" algn="r" rotWithShape="0">
              <a:schemeClr val="tx1">
                <a:alpha val="1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: 形状 9"/>
          <p:cNvSpPr/>
          <p:nvPr userDrawn="1">
            <p:custDataLst>
              <p:tags r:id="rId14"/>
            </p:custDataLst>
          </p:nvPr>
        </p:nvSpPr>
        <p:spPr>
          <a:xfrm>
            <a:off x="10408987" y="2933834"/>
            <a:ext cx="1783012" cy="3566023"/>
          </a:xfrm>
          <a:custGeom>
            <a:avLst/>
            <a:gdLst>
              <a:gd name="connsiteX0" fmla="*/ 1337259 w 1337259"/>
              <a:gd name="connsiteY0" fmla="*/ 0 h 2674518"/>
              <a:gd name="connsiteX1" fmla="*/ 1337259 w 1337259"/>
              <a:gd name="connsiteY1" fmla="*/ 2674518 h 2674518"/>
              <a:gd name="connsiteX2" fmla="*/ 0 w 1337259"/>
              <a:gd name="connsiteY2" fmla="*/ 1337259 h 267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7259" h="2674518">
                <a:moveTo>
                  <a:pt x="1337259" y="0"/>
                </a:moveTo>
                <a:lnTo>
                  <a:pt x="1337259" y="2674518"/>
                </a:lnTo>
                <a:lnTo>
                  <a:pt x="0" y="1337259"/>
                </a:lnTo>
                <a:close/>
              </a:path>
            </a:pathLst>
          </a:custGeom>
          <a:gradFill flip="none" rotWithShape="1">
            <a:gsLst>
              <a:gs pos="57000">
                <a:schemeClr val="bg2">
                  <a:alpha val="100000"/>
                  <a:lumMod val="99000"/>
                </a:schemeClr>
              </a:gs>
              <a:gs pos="0">
                <a:schemeClr val="bg2"/>
              </a:gs>
              <a:gs pos="100000">
                <a:schemeClr val="bg2">
                  <a:alpha val="70000"/>
                  <a:lumMod val="98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254000" dist="38100" dir="10800000" algn="r" rotWithShape="0">
              <a:schemeClr val="tx1">
                <a:alpha val="2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5000">
                <a:schemeClr val="bg2"/>
              </a:gs>
              <a:gs pos="58000">
                <a:schemeClr val="bg2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直角三角形 12"/>
          <p:cNvSpPr/>
          <p:nvPr userDrawn="1">
            <p:custDataLst>
              <p:tags r:id="rId16"/>
            </p:custDataLst>
          </p:nvPr>
        </p:nvSpPr>
        <p:spPr>
          <a:xfrm rot="5400000">
            <a:off x="0" y="0"/>
            <a:ext cx="1233714" cy="1233714"/>
          </a:xfrm>
          <a:prstGeom prst="rtTriangle">
            <a:avLst/>
          </a:prstGeom>
          <a:gradFill flip="none" rotWithShape="1">
            <a:gsLst>
              <a:gs pos="10000">
                <a:schemeClr val="accent1"/>
              </a:gs>
              <a:gs pos="95000">
                <a:schemeClr val="bg2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7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8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9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0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1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2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Times New Roman" panose="02020603050405020304" pitchFamily="18" charset="0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Times New Roman" panose="02020603050405020304" pitchFamily="18" charset="0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Times New Roman" panose="02020603050405020304" pitchFamily="18" charset="0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24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.bin"/><Relationship Id="rId8" Type="http://schemas.openxmlformats.org/officeDocument/2006/relationships/image" Target="../media/image19.wmf"/><Relationship Id="rId7" Type="http://schemas.openxmlformats.org/officeDocument/2006/relationships/oleObject" Target="../embeddings/oleObject5.bin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wmf"/><Relationship Id="rId13" Type="http://schemas.openxmlformats.org/officeDocument/2006/relationships/vmlDrawing" Target="../drawings/vmlDrawing4.vml"/><Relationship Id="rId12" Type="http://schemas.openxmlformats.org/officeDocument/2006/relationships/slideLayout" Target="../slideLayouts/slideLayout13.xml"/><Relationship Id="rId11" Type="http://schemas.openxmlformats.org/officeDocument/2006/relationships/tags" Target="../tags/tag125.xml"/><Relationship Id="rId10" Type="http://schemas.openxmlformats.org/officeDocument/2006/relationships/image" Target="../media/image20.wmf"/><Relationship Id="rId1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26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27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5.vml"/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28.xml"/><Relationship Id="rId2" Type="http://schemas.openxmlformats.org/officeDocument/2006/relationships/image" Target="../media/image25.wmf"/><Relationship Id="rId1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6.vml"/><Relationship Id="rId8" Type="http://schemas.openxmlformats.org/officeDocument/2006/relationships/slideLayout" Target="../slideLayouts/slideLayout13.xml"/><Relationship Id="rId7" Type="http://schemas.openxmlformats.org/officeDocument/2006/relationships/tags" Target="../tags/tag129.x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30.xml"/><Relationship Id="rId1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31.xml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32.xml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tags" Target="../tags/tag133.xml"/><Relationship Id="rId7" Type="http://schemas.openxmlformats.org/officeDocument/2006/relationships/image" Target="../media/image41.wmf"/><Relationship Id="rId6" Type="http://schemas.openxmlformats.org/officeDocument/2006/relationships/oleObject" Target="../embeddings/oleObject10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9.bin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0" Type="http://schemas.openxmlformats.org/officeDocument/2006/relationships/vmlDrawing" Target="../drawings/vmlDrawing7.vml"/><Relationship Id="rId1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16.xml"/><Relationship Id="rId1" Type="http://schemas.openxmlformats.org/officeDocument/2006/relationships/tags" Target="../tags/tag115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34.xml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8.vml"/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35.xml"/><Relationship Id="rId2" Type="http://schemas.openxmlformats.org/officeDocument/2006/relationships/image" Target="../media/image25.wmf"/><Relationship Id="rId1" Type="http://schemas.openxmlformats.org/officeDocument/2006/relationships/oleObject" Target="../embeddings/oleObject1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ags" Target="../tags/tag137.xml"/><Relationship Id="rId1" Type="http://schemas.openxmlformats.org/officeDocument/2006/relationships/tags" Target="../tags/tag13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8.xml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39.xml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17.xml"/><Relationship Id="rId3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18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.vml"/><Relationship Id="rId7" Type="http://schemas.openxmlformats.org/officeDocument/2006/relationships/slideLayout" Target="../slideLayouts/slideLayout13.xml"/><Relationship Id="rId6" Type="http://schemas.openxmlformats.org/officeDocument/2006/relationships/tags" Target="../tags/tag119.x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hyperlink" Target="https://doi.org/10.1103/PhysRevD.88.114008" TargetMode="Externa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.v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20.xml"/><Relationship Id="rId3" Type="http://schemas.openxmlformats.org/officeDocument/2006/relationships/image" Target="../media/image4.wmf"/><Relationship Id="rId2" Type="http://schemas.openxmlformats.org/officeDocument/2006/relationships/oleObject" Target="../embeddings/oleObject3.bin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21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2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23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635" y="0"/>
            <a:ext cx="12191365" cy="4372610"/>
          </a:xfrm>
          <a:prstGeom prst="rect">
            <a:avLst/>
          </a:prstGeom>
          <a:gradFill flip="none" rotWithShape="1">
            <a:gsLst>
              <a:gs pos="68000">
                <a:srgbClr val="0070C0">
                  <a:alpha val="50000"/>
                </a:srgbClr>
              </a:gs>
              <a:gs pos="31000">
                <a:srgbClr val="0070C0">
                  <a:alpha val="85000"/>
                </a:srgbClr>
              </a:gs>
              <a:gs pos="3000">
                <a:srgbClr val="0070C0"/>
              </a:gs>
              <a:gs pos="100000">
                <a:srgbClr val="0070C0">
                  <a:alpha val="3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29715" y="857250"/>
            <a:ext cx="916114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225" normalizeH="0" baseline="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  <a:ea typeface="微软雅黑" panose="020B0503020204020204" charset="-122"/>
                <a:cs typeface="+mn-cs"/>
                <a:sym typeface="+mn-lt"/>
              </a:rPr>
              <a:t>双粲和全粲四夸克态在高能对撞机上间接产生机制的研究</a:t>
            </a:r>
            <a:endParaRPr kumimoji="0" lang="zh-CN" altLang="en-US" sz="3200" b="1" kern="1200" cap="none" spc="225" normalizeH="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  <a:ea typeface="微软雅黑" panose="020B0503020204020204" charset="-122"/>
              <a:cs typeface="+mn-cs"/>
              <a:sym typeface="+mn-lt"/>
            </a:endParaRPr>
          </a:p>
        </p:txBody>
      </p:sp>
      <p:sp>
        <p:nvSpPr>
          <p:cNvPr id="7176" name="矩形 15"/>
          <p:cNvSpPr/>
          <p:nvPr/>
        </p:nvSpPr>
        <p:spPr>
          <a:xfrm>
            <a:off x="8678545" y="6440488"/>
            <a:ext cx="3513138" cy="3067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None/>
            </a:pPr>
            <a:r>
              <a:rPr lang="en-US" altLang="zh-CN" sz="1400" b="1" dirty="0">
                <a:solidFill>
                  <a:schemeClr val="accent1"/>
                </a:solidFill>
                <a:latin typeface="微软雅黑" panose="020B0503020204020204" charset="-122"/>
              </a:rPr>
              <a:t>March 28</a:t>
            </a:r>
            <a:r>
              <a:rPr lang="en-US" altLang="zh-CN" sz="1400" b="1" baseline="30000" dirty="0">
                <a:solidFill>
                  <a:schemeClr val="accent1"/>
                </a:solidFill>
                <a:latin typeface="微软雅黑" panose="020B0503020204020204" charset="-122"/>
              </a:rPr>
              <a:t>th</a:t>
            </a:r>
            <a:r>
              <a:rPr lang="en-US" altLang="zh-CN" sz="1400" b="1" dirty="0">
                <a:solidFill>
                  <a:schemeClr val="accent1"/>
                </a:solidFill>
                <a:latin typeface="微软雅黑" panose="020B0503020204020204" charset="-122"/>
              </a:rPr>
              <a:t> -31</a:t>
            </a:r>
            <a:r>
              <a:rPr lang="en-US" altLang="zh-CN" sz="1400" b="1" baseline="30000" dirty="0">
                <a:solidFill>
                  <a:schemeClr val="accent1"/>
                </a:solidFill>
                <a:latin typeface="微软雅黑" panose="020B0503020204020204" charset="-122"/>
              </a:rPr>
              <a:t>th</a:t>
            </a:r>
            <a:r>
              <a:rPr lang="zh-CN" altLang="en-US" sz="1400" b="1" dirty="0">
                <a:solidFill>
                  <a:schemeClr val="accent1"/>
                </a:solidFill>
                <a:latin typeface="微软雅黑" panose="020B0503020204020204" charset="-122"/>
              </a:rPr>
              <a:t> </a:t>
            </a:r>
            <a:r>
              <a:rPr lang="en-US" altLang="zh-CN" sz="1400" b="1" dirty="0">
                <a:solidFill>
                  <a:schemeClr val="accent1"/>
                </a:solidFill>
                <a:latin typeface="微软雅黑" panose="020B0503020204020204" charset="-122"/>
              </a:rPr>
              <a:t>2025,</a:t>
            </a:r>
            <a:r>
              <a:rPr lang="zh-CN" altLang="en-US" sz="1400" b="1" dirty="0">
                <a:solidFill>
                  <a:schemeClr val="accent1"/>
                </a:solidFill>
                <a:latin typeface="微软雅黑" panose="020B0503020204020204" charset="-122"/>
              </a:rPr>
              <a:t>河北大学</a:t>
            </a:r>
            <a:endParaRPr lang="zh-CN" altLang="en-US" sz="1400" b="1" dirty="0">
              <a:solidFill>
                <a:schemeClr val="accent1"/>
              </a:solidFill>
              <a:latin typeface="微软雅黑" panose="020B0503020204020204" charset="-122"/>
            </a:endParaRPr>
          </a:p>
        </p:txBody>
      </p:sp>
      <p:sp>
        <p:nvSpPr>
          <p:cNvPr id="7177" name="矩形 40"/>
          <p:cNvSpPr/>
          <p:nvPr/>
        </p:nvSpPr>
        <p:spPr>
          <a:xfrm>
            <a:off x="5065713" y="3141663"/>
            <a:ext cx="206057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buNone/>
            </a:pPr>
            <a:r>
              <a:rPr lang="zh-CN" altLang="en-US" sz="2400" b="1" dirty="0">
                <a:latin typeface="微软雅黑" panose="020B0503020204020204" charset="-122"/>
              </a:rPr>
              <a:t>马鸿浩</a:t>
            </a:r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charset="-122"/>
              </a:rPr>
              <a:t> </a:t>
            </a:r>
            <a:r>
              <a:rPr lang="en-US" altLang="zh-CN" sz="2000" b="1" dirty="0">
                <a:solidFill>
                  <a:schemeClr val="accent1"/>
                </a:solidFill>
                <a:latin typeface="微软雅黑" panose="020B0503020204020204" charset="-122"/>
              </a:rPr>
              <a:t>  </a:t>
            </a:r>
            <a:endParaRPr lang="zh-CN" altLang="en-US" sz="2000" b="1" dirty="0">
              <a:solidFill>
                <a:schemeClr val="accent1"/>
              </a:solidFill>
              <a:latin typeface="微软雅黑" panose="020B0503020204020204" charset="-122"/>
            </a:endParaRPr>
          </a:p>
        </p:txBody>
      </p:sp>
      <p:pic>
        <p:nvPicPr>
          <p:cNvPr id="7179" name="图片 8"/>
          <p:cNvPicPr>
            <a:picLocks noChangeAspect="1"/>
          </p:cNvPicPr>
          <p:nvPr/>
        </p:nvPicPr>
        <p:blipFill>
          <a:blip r:embed="rId1"/>
          <a:srcRect b="12756"/>
          <a:stretch>
            <a:fillRect/>
          </a:stretch>
        </p:blipFill>
        <p:spPr>
          <a:xfrm>
            <a:off x="3180715" y="5574030"/>
            <a:ext cx="1165860" cy="1155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80" name="矩形 4"/>
          <p:cNvSpPr/>
          <p:nvPr/>
        </p:nvSpPr>
        <p:spPr>
          <a:xfrm>
            <a:off x="3180715" y="4699318"/>
            <a:ext cx="59055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buNone/>
            </a:pPr>
            <a:r>
              <a:rPr lang="en-US" altLang="zh-CN" sz="1600" b="1" dirty="0">
                <a:solidFill>
                  <a:schemeClr val="accent1"/>
                </a:solidFill>
                <a:latin typeface="Times" pitchFamily="18" charset="0"/>
              </a:rPr>
              <a:t>In collaboration with </a:t>
            </a:r>
            <a:r>
              <a:rPr lang="zh-CN" altLang="en-US" sz="1600" b="1" dirty="0">
                <a:solidFill>
                  <a:schemeClr val="accent1"/>
                </a:solidFill>
                <a:latin typeface="Times" pitchFamily="18" charset="0"/>
              </a:rPr>
              <a:t>牛娟娟、陶正奎、石斌斌</a:t>
            </a:r>
            <a:endParaRPr lang="en-US" altLang="zh-CN" sz="1600" b="1" dirty="0">
              <a:solidFill>
                <a:schemeClr val="accent1"/>
              </a:solidFill>
              <a:latin typeface="Times" pitchFamily="18" charset="0"/>
            </a:endParaRPr>
          </a:p>
          <a:p>
            <a:pPr algn="l" eaLnBrk="1" hangingPunct="1">
              <a:buNone/>
            </a:pPr>
            <a:r>
              <a:rPr lang="en-US" altLang="zh-CN" sz="1600" b="1" dirty="0">
                <a:solidFill>
                  <a:schemeClr val="accent1"/>
                </a:solidFill>
                <a:latin typeface="Times" pitchFamily="18" charset="0"/>
              </a:rPr>
              <a:t>               Based on: </a:t>
            </a:r>
            <a:r>
              <a:rPr lang="en-US" altLang="zh-CN" sz="1600" b="1" dirty="0">
                <a:solidFill>
                  <a:schemeClr val="accent1"/>
                </a:solidFill>
                <a:latin typeface="Times" pitchFamily="18" charset="0"/>
                <a:sym typeface="+mn-ea"/>
              </a:rPr>
              <a:t>Phys.Rev.D </a:t>
            </a:r>
            <a:r>
              <a:rPr lang="en-US" altLang="zh-CN" sz="1600" b="1" dirty="0">
                <a:solidFill>
                  <a:schemeClr val="accent1"/>
                </a:solidFill>
                <a:latin typeface="Times" pitchFamily="18" charset="0"/>
              </a:rPr>
              <a:t>111, 014019 (2025)</a:t>
            </a:r>
            <a:endParaRPr lang="en-US" altLang="zh-CN" sz="1600" b="1" dirty="0">
              <a:solidFill>
                <a:schemeClr val="accent1"/>
              </a:solidFill>
              <a:latin typeface="Times" pitchFamily="18" charset="0"/>
            </a:endParaRPr>
          </a:p>
          <a:p>
            <a:pPr algn="l" eaLnBrk="1" hangingPunct="1">
              <a:buNone/>
            </a:pPr>
            <a:r>
              <a:rPr lang="en-US" altLang="zh-CN" sz="1600" b="1" dirty="0">
                <a:solidFill>
                  <a:schemeClr val="accent1"/>
                </a:solidFill>
                <a:latin typeface="Times" pitchFamily="18" charset="0"/>
              </a:rPr>
              <a:t>	               arXiv:2502.20891 (Accepted by </a:t>
            </a:r>
            <a:r>
              <a:rPr lang="en-US" altLang="zh-CN" sz="1600" b="1" dirty="0">
                <a:solidFill>
                  <a:schemeClr val="accent1"/>
                </a:solidFill>
                <a:latin typeface="Times" pitchFamily="18" charset="0"/>
              </a:rPr>
              <a:t>EPJC)</a:t>
            </a:r>
            <a:endParaRPr lang="zh-CN" altLang="en-US" sz="1600" b="1" dirty="0">
              <a:solidFill>
                <a:schemeClr val="accent1"/>
              </a:solidFill>
              <a:latin typeface="Times" pitchFamily="18" charset="0"/>
            </a:endParaRPr>
          </a:p>
        </p:txBody>
      </p:sp>
      <p:sp>
        <p:nvSpPr>
          <p:cNvPr id="7181" name="矩形 9"/>
          <p:cNvSpPr/>
          <p:nvPr/>
        </p:nvSpPr>
        <p:spPr>
          <a:xfrm>
            <a:off x="4256088" y="3752850"/>
            <a:ext cx="367982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buNone/>
            </a:pPr>
            <a:r>
              <a:rPr lang="zh-CN" altLang="en-US" sz="2400" b="1" dirty="0">
                <a:latin typeface="微软雅黑" panose="020B0503020204020204" charset="-122"/>
              </a:rPr>
              <a:t>广西师范大学</a:t>
            </a:r>
            <a:r>
              <a:rPr lang="en-US" altLang="zh-CN" sz="2000" b="1" dirty="0">
                <a:solidFill>
                  <a:schemeClr val="accent1"/>
                </a:solidFill>
                <a:latin typeface="微软雅黑" panose="020B0503020204020204" charset="-122"/>
              </a:rPr>
              <a:t>   </a:t>
            </a:r>
            <a:endParaRPr lang="zh-CN" altLang="en-US" sz="2000" b="1" dirty="0">
              <a:solidFill>
                <a:schemeClr val="accent1"/>
              </a:solidFill>
              <a:latin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506210" y="5970905"/>
            <a:ext cx="568579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2025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粒子物理标准模型及新物理精细计算研讨会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2" name="图片 1" descr="河北大学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390" y="5574030"/>
            <a:ext cx="1143635" cy="11557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内容占位符 8"/>
          <p:cNvSpPr/>
          <p:nvPr>
            <p:ph idx="1"/>
          </p:nvPr>
        </p:nvSpPr>
        <p:spPr/>
        <p:txBody>
          <a:bodyPr/>
          <a:p>
            <a:r>
              <a:rPr lang="en-US" altLang="zh-CN" b="1"/>
              <a:t>NRQCD</a:t>
            </a:r>
            <a:r>
              <a:rPr lang="zh-CN" altLang="en-US" b="1"/>
              <a:t>因子化</a:t>
            </a:r>
            <a:endParaRPr lang="zh-CN" altLang="en-US" b="1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60720" y="1986915"/>
            <a:ext cx="6366510" cy="33655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120" y="2248535"/>
            <a:ext cx="4772660" cy="142811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515745" y="3102610"/>
            <a:ext cx="1740535" cy="5302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195" y="4233545"/>
            <a:ext cx="3184525" cy="6648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2235" y="4261485"/>
            <a:ext cx="2369820" cy="46037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2400">
                <a:solidFill>
                  <a:srgbClr val="231F20"/>
                </a:solidFill>
                <a:latin typeface="Times New Roman" panose="02020603050405020304" pitchFamily="18" charset="0"/>
                <a:ea typeface="AdvOT483a8203"/>
                <a:cs typeface="Times New Roman" panose="02020603050405020304" pitchFamily="18" charset="0"/>
              </a:rPr>
              <a:t>Peterson model</a:t>
            </a:r>
            <a:endParaRPr lang="en-US" altLang="zh-CN" sz="2400">
              <a:solidFill>
                <a:srgbClr val="231F20"/>
              </a:solidFill>
              <a:latin typeface="Times New Roman" panose="02020603050405020304" pitchFamily="18" charset="0"/>
              <a:ea typeface="AdvOT483a8203"/>
              <a:cs typeface="Times New Roman" panose="02020603050405020304" pitchFamily="18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195" y="5106035"/>
            <a:ext cx="2385695" cy="72263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375785" y="5217160"/>
            <a:ext cx="2369820" cy="46037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AdvOT483a8203"/>
                <a:cs typeface="Times New Roman" panose="02020603050405020304" pitchFamily="18" charset="0"/>
              </a:rPr>
              <a:t>=?</a:t>
            </a:r>
            <a:endParaRPr lang="en-US" altLang="zh-CN" sz="2400">
              <a:solidFill>
                <a:srgbClr val="FF0000"/>
              </a:solidFill>
              <a:latin typeface="Times New Roman" panose="02020603050405020304" pitchFamily="18" charset="0"/>
              <a:ea typeface="AdvOT483a8203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75785" y="5351145"/>
            <a:ext cx="75565" cy="205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00075" y="6036310"/>
            <a:ext cx="8574405" cy="58356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600" i="1">
                <a:solidFill>
                  <a:schemeClr val="accent1"/>
                </a:solidFill>
                <a:latin typeface="Times New Roman" panose="02020603050405020304" pitchFamily="18" charset="0"/>
                <a:ea typeface="AdvOT483a8203"/>
                <a:cs typeface="Times New Roman" panose="02020603050405020304" pitchFamily="18" charset="0"/>
                <a:sym typeface="+mn-ea"/>
              </a:rPr>
              <a:t>C. Peterson, D. Schlatter, I. Schmitt, and P. M. Zerwas, Phys. Rev. D 27, 105 (1983).</a:t>
            </a:r>
            <a:endParaRPr lang="en-US" altLang="zh-CN" sz="1600" i="1">
              <a:solidFill>
                <a:schemeClr val="accent1"/>
              </a:solidFill>
              <a:latin typeface="Times New Roman" panose="02020603050405020304" pitchFamily="18" charset="0"/>
              <a:ea typeface="AdvOT483a8203"/>
              <a:cs typeface="Times New Roman" panose="02020603050405020304" pitchFamily="18" charset="0"/>
            </a:endParaRPr>
          </a:p>
          <a:p>
            <a:r>
              <a:rPr lang="en-US" altLang="zh-CN" sz="1600" i="1">
                <a:solidFill>
                  <a:schemeClr val="accent1"/>
                </a:solidFill>
                <a:latin typeface="Times New Roman" panose="02020603050405020304" pitchFamily="18" charset="0"/>
                <a:ea typeface="AdvOT483a8203"/>
                <a:cs typeface="Times New Roman" panose="02020603050405020304" pitchFamily="18" charset="0"/>
              </a:rPr>
              <a:t>Y. q. Chen and S. z. Wu, Phys. Lett. B </a:t>
            </a:r>
            <a:r>
              <a:rPr lang="en-US" altLang="zh-CN" sz="1600" i="1">
                <a:solidFill>
                  <a:schemeClr val="accent1"/>
                </a:solidFill>
                <a:latin typeface="Times New Roman" panose="02020603050405020304" pitchFamily="18" charset="0"/>
                <a:ea typeface="AdvOT19ee2aa8.B"/>
                <a:cs typeface="Times New Roman" panose="02020603050405020304" pitchFamily="18" charset="0"/>
              </a:rPr>
              <a:t>705</a:t>
            </a:r>
            <a:r>
              <a:rPr lang="en-US" altLang="zh-CN" sz="1600" i="1">
                <a:solidFill>
                  <a:schemeClr val="accent1"/>
                </a:solidFill>
                <a:latin typeface="Times New Roman" panose="02020603050405020304" pitchFamily="18" charset="0"/>
                <a:ea typeface="AdvOT483a8203"/>
                <a:cs typeface="Times New Roman" panose="02020603050405020304" pitchFamily="18" charset="0"/>
              </a:rPr>
              <a:t>, 93 (2011).</a:t>
            </a:r>
            <a:endParaRPr lang="en-US" altLang="zh-CN" sz="1600" i="1">
              <a:solidFill>
                <a:schemeClr val="accent1"/>
              </a:solidFill>
              <a:latin typeface="Times New Roman" panose="02020603050405020304" pitchFamily="18" charset="0"/>
              <a:ea typeface="AdvOT483a8203"/>
              <a:cs typeface="Times New Roman" panose="02020603050405020304" pitchFamily="18" charset="0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833120" y="392430"/>
            <a:ext cx="11358245" cy="609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3509645" y="-9525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>
            <a:off x="6522720" y="889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1699260" y="33655"/>
            <a:ext cx="1497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直接连接符 31"/>
          <p:cNvCxnSpPr/>
          <p:nvPr/>
        </p:nvCxnSpPr>
        <p:spPr>
          <a:xfrm flipH="1">
            <a:off x="9850120" y="-1905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3517900" y="23495"/>
            <a:ext cx="3000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Doubly charmed t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etraquark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9849485" y="33655"/>
            <a:ext cx="235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711950" y="4445"/>
            <a:ext cx="2954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ully charmed tetraquark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0" name="内容占位符 19">
            <a:hlinkClick r:id="" action="ppaction://ole?verb="/>
          </p:cNvPr>
          <p:cNvGraphicFramePr>
            <a:graphicFrameLocks noChangeAspect="1"/>
          </p:cNvGraphicFramePr>
          <p:nvPr>
            <p:ph idx="1"/>
          </p:nvPr>
        </p:nvGraphicFramePr>
        <p:xfrm>
          <a:off x="920750" y="5390515"/>
          <a:ext cx="2426335" cy="506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" imgW="1155700" imgH="241300" progId="Equation.DSMT4">
                  <p:embed/>
                </p:oleObj>
              </mc:Choice>
              <mc:Fallback>
                <p:oleObj name="" r:id="rId1" imgW="1155700" imgH="241300" progId="Equation.DSMT4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20750" y="5390515"/>
                        <a:ext cx="2426335" cy="506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9060" y="4241800"/>
            <a:ext cx="1528445" cy="317500"/>
          </a:xfrm>
          <a:prstGeom prst="rect">
            <a:avLst/>
          </a:prstGeom>
        </p:spPr>
      </p:pic>
      <p:pic>
        <p:nvPicPr>
          <p:cNvPr id="6" name="图片 5" descr="R-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6960" y="1363345"/>
            <a:ext cx="2766060" cy="27368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1422400"/>
            <a:ext cx="2844800" cy="2666365"/>
          </a:xfrm>
          <a:prstGeom prst="rect">
            <a:avLst/>
          </a:prstGeom>
        </p:spPr>
      </p:pic>
      <p:sp>
        <p:nvSpPr>
          <p:cNvPr id="7" name="右箭头 6"/>
          <p:cNvSpPr/>
          <p:nvPr/>
        </p:nvSpPr>
        <p:spPr>
          <a:xfrm>
            <a:off x="3617595" y="2707640"/>
            <a:ext cx="1183005" cy="23114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9380" y="1833245"/>
            <a:ext cx="4305935" cy="197993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689610" y="6367145"/>
            <a:ext cx="4811395" cy="33718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600" i="1">
                <a:solidFill>
                  <a:schemeClr val="accent1"/>
                </a:solidFill>
                <a:latin typeface="Times New Roman" panose="02020603050405020304" pitchFamily="18" charset="0"/>
                <a:ea typeface="AdvOT483a8203"/>
                <a:cs typeface="Times New Roman" panose="02020603050405020304" pitchFamily="18" charset="0"/>
              </a:rPr>
              <a:t>Y. q. Chen and S. z. Wu, Phys. Lett. B </a:t>
            </a:r>
            <a:r>
              <a:rPr lang="en-US" altLang="zh-CN" sz="1600" i="1">
                <a:solidFill>
                  <a:schemeClr val="accent1"/>
                </a:solidFill>
                <a:latin typeface="Times New Roman" panose="02020603050405020304" pitchFamily="18" charset="0"/>
                <a:ea typeface="AdvOT19ee2aa8.B"/>
                <a:cs typeface="Times New Roman" panose="02020603050405020304" pitchFamily="18" charset="0"/>
              </a:rPr>
              <a:t>705</a:t>
            </a:r>
            <a:r>
              <a:rPr lang="en-US" altLang="zh-CN" sz="1600" i="1">
                <a:solidFill>
                  <a:schemeClr val="accent1"/>
                </a:solidFill>
                <a:latin typeface="Times New Roman" panose="02020603050405020304" pitchFamily="18" charset="0"/>
                <a:ea typeface="AdvOT483a8203"/>
                <a:cs typeface="Times New Roman" panose="02020603050405020304" pitchFamily="18" charset="0"/>
              </a:rPr>
              <a:t>, 93 (2011).</a:t>
            </a:r>
            <a:endParaRPr lang="en-US" altLang="zh-CN" sz="1600" i="1">
              <a:solidFill>
                <a:schemeClr val="accent1"/>
              </a:solidFill>
              <a:latin typeface="Times New Roman" panose="02020603050405020304" pitchFamily="18" charset="0"/>
              <a:ea typeface="AdvOT483a8203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21005" y="4527867"/>
            <a:ext cx="5080000" cy="583565"/>
          </a:xfrm>
          <a:prstGeom prst="rect">
            <a:avLst/>
          </a:prstGeom>
        </p:spPr>
        <p:txBody>
          <a:bodyPr>
            <a:spAutoFit/>
          </a:bodyPr>
          <a:p>
            <a:r>
              <a:rPr lang="en-US" altLang="zh-CN" sz="1600">
                <a:solidFill>
                  <a:srgbClr val="000000"/>
                </a:solidFill>
                <a:latin typeface="Times New Roman" panose="02020603050405020304" pitchFamily="18" charset="0"/>
                <a:ea typeface="CMR12"/>
                <a:cs typeface="Times New Roman" panose="02020603050405020304" pitchFamily="18" charset="0"/>
              </a:rPr>
              <a:t>(cc) </a:t>
            </a:r>
            <a:r>
              <a:rPr lang="en-US" altLang="zh-CN" sz="1600">
                <a:solidFill>
                  <a:srgbClr val="000000"/>
                </a:solidFill>
                <a:latin typeface="Times New Roman" panose="02020603050405020304" pitchFamily="18" charset="0"/>
                <a:ea typeface="CMR12"/>
                <a:cs typeface="Times New Roman" panose="02020603050405020304" pitchFamily="18" charset="0"/>
              </a:rPr>
              <a:t>diquark in color antitriplet acting as an antiquark has a heavy diquark-antiquark symmetry (HDAS)</a:t>
            </a:r>
            <a:endParaRPr lang="en-US" altLang="zh-CN" sz="1600">
              <a:solidFill>
                <a:srgbClr val="000000"/>
              </a:solidFill>
              <a:latin typeface="Times New Roman" panose="02020603050405020304" pitchFamily="18" charset="0"/>
              <a:ea typeface="CMR1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179695" y="4159250"/>
            <a:ext cx="218059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6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from BEPC</a:t>
            </a:r>
            <a:endParaRPr lang="en-US" altLang="zh-CN" sz="160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对象 2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102418" y="5390515"/>
          <a:ext cx="1840230" cy="506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7" imgW="876300" imgH="241300" progId="Equation.DSMT4">
                  <p:embed/>
                </p:oleObj>
              </mc:Choice>
              <mc:Fallback>
                <p:oleObj name="" r:id="rId7" imgW="876300" imgH="241300" progId="Equation.DSMT4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02418" y="5390515"/>
                        <a:ext cx="1840230" cy="506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左右箭头 21"/>
          <p:cNvSpPr/>
          <p:nvPr/>
        </p:nvSpPr>
        <p:spPr>
          <a:xfrm>
            <a:off x="3430270" y="5556885"/>
            <a:ext cx="549275" cy="170180"/>
          </a:xfrm>
          <a:prstGeom prst="left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左右箭头 22"/>
          <p:cNvSpPr/>
          <p:nvPr/>
        </p:nvSpPr>
        <p:spPr>
          <a:xfrm>
            <a:off x="6135370" y="5551805"/>
            <a:ext cx="549275" cy="170180"/>
          </a:xfrm>
          <a:prstGeom prst="left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aphicFrame>
        <p:nvGraphicFramePr>
          <p:cNvPr id="24" name="对象 2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903403" y="5353685"/>
          <a:ext cx="1786890" cy="506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" name="" r:id="rId9" imgW="850900" imgH="241300" progId="Equation.DSMT4">
                  <p:embed/>
                </p:oleObj>
              </mc:Choice>
              <mc:Fallback>
                <p:oleObj name="" r:id="rId9" imgW="850900" imgH="241300" progId="Equation.DSMT4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903403" y="5353685"/>
                        <a:ext cx="1786890" cy="506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直接连接符 30"/>
          <p:cNvCxnSpPr/>
          <p:nvPr/>
        </p:nvCxnSpPr>
        <p:spPr>
          <a:xfrm>
            <a:off x="833120" y="392430"/>
            <a:ext cx="11358245" cy="609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>
            <a:off x="3509645" y="-9525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>
            <a:off x="6522720" y="889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/>
        </p:nvSpPr>
        <p:spPr>
          <a:xfrm>
            <a:off x="1699260" y="33655"/>
            <a:ext cx="1497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直接连接符 34"/>
          <p:cNvCxnSpPr/>
          <p:nvPr/>
        </p:nvCxnSpPr>
        <p:spPr>
          <a:xfrm flipH="1">
            <a:off x="9850120" y="-1905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3517900" y="23495"/>
            <a:ext cx="3000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Doubly charmed t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etraquark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849485" y="33655"/>
            <a:ext cx="235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711950" y="4445"/>
            <a:ext cx="2954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ully charmed tetraquark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95960" y="1301750"/>
            <a:ext cx="5545455" cy="559435"/>
          </a:xfrm>
        </p:spPr>
        <p:txBody>
          <a:bodyPr>
            <a:normAutofit fontScale="90000"/>
          </a:bodyPr>
          <a:p>
            <a:r>
              <a:rPr lang="en-US" altLang="zh-CN" b="1">
                <a:cs typeface="Times New Roman" panose="02020603050405020304" pitchFamily="18" charset="0"/>
              </a:rPr>
              <a:t>Branching ratio, </a:t>
            </a:r>
            <a:r>
              <a:rPr lang="en-US" altLang="zh-CN" b="1">
                <a:ea typeface="宋体" panose="02010600030101010101" pitchFamily="2" charset="-122"/>
                <a:cs typeface="Times New Roman" panose="02020603050405020304" pitchFamily="18" charset="0"/>
              </a:rPr>
              <a:t>events, and distributions</a:t>
            </a:r>
            <a:endParaRPr lang="en-US" altLang="zh-CN" b="1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95960" y="1860550"/>
            <a:ext cx="5601335" cy="3936365"/>
            <a:chOff x="1096" y="2930"/>
            <a:chExt cx="9810" cy="7026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96" y="2930"/>
              <a:ext cx="9811" cy="7026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9031" y="9124"/>
              <a:ext cx="1659" cy="393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6" name="直接连接符 15"/>
            <p:cNvCxnSpPr/>
            <p:nvPr/>
          </p:nvCxnSpPr>
          <p:spPr>
            <a:xfrm flipV="1">
              <a:off x="9031" y="8453"/>
              <a:ext cx="1660" cy="23"/>
            </a:xfrm>
            <a:prstGeom prst="line">
              <a:avLst/>
            </a:prstGeom>
            <a:ln w="38100">
              <a:solidFill>
                <a:srgbClr val="FF0000">
                  <a:alpha val="30000"/>
                </a:srgb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10" name="矩形 9"/>
            <p:cNvSpPr/>
            <p:nvPr/>
          </p:nvSpPr>
          <p:spPr>
            <a:xfrm>
              <a:off x="9032" y="6247"/>
              <a:ext cx="1659" cy="393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4399280" y="6154420"/>
            <a:ext cx="839406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i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 Jiang, S. Y. Li, X. Liang, Y. R. Liu, Z. G. Si and Z. J. Yang, [arXiv:2412.08045]</a:t>
            </a:r>
            <a:endParaRPr lang="en-US" altLang="zh-CN" i="1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i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T. Hyodo, Y. R. Liu, M. Oka, K. Sudoh and S. Yasui, Phys. Lett. B 721, 56-60 (2013)</a:t>
            </a:r>
            <a:endParaRPr lang="en-US" altLang="zh-CN" i="1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234430" y="3467735"/>
            <a:ext cx="573913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Instead of HDAS model, one can also use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harmonic oscillator potential (HOP) to obtain the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long distance matrix elements (LDMEs).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127240" y="5036185"/>
            <a:ext cx="26866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不确定性较大！</a:t>
            </a:r>
            <a:endParaRPr lang="zh-CN" altLang="en-US" sz="2400">
              <a:solidFill>
                <a:srgbClr val="FF0000"/>
              </a:solidFill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1610" y="3708400"/>
            <a:ext cx="972820" cy="258445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5227338" y="3719151"/>
            <a:ext cx="947259" cy="220181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2" name="直接连接符 31"/>
          <p:cNvCxnSpPr/>
          <p:nvPr/>
        </p:nvCxnSpPr>
        <p:spPr>
          <a:xfrm>
            <a:off x="833120" y="392430"/>
            <a:ext cx="11358245" cy="609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>
            <a:off x="3509645" y="-9525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6522720" y="889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1699260" y="33655"/>
            <a:ext cx="1497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直接连接符 35"/>
          <p:cNvCxnSpPr/>
          <p:nvPr/>
        </p:nvCxnSpPr>
        <p:spPr>
          <a:xfrm flipH="1">
            <a:off x="9850120" y="-1905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3517900" y="23495"/>
            <a:ext cx="3000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Doubly charmed t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etraquark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9849485" y="33655"/>
            <a:ext cx="235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711950" y="4445"/>
            <a:ext cx="2954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ully charmed tetraquark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452870" y="1861185"/>
            <a:ext cx="573913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Consistent with the prediction made by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i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Qin Qin et al CPC 45,103106(</a:t>
            </a:r>
            <a:r>
              <a:rPr lang="en-US" altLang="zh-CN" sz="2000" i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2021 </a:t>
            </a:r>
            <a:r>
              <a:rPr lang="en-US" altLang="zh-CN" sz="2000" i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4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altLang="zh-CN" sz="240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 b="1">
                <a:cs typeface="Times New Roman" panose="02020603050405020304" pitchFamily="18" charset="0"/>
              </a:rPr>
              <a:t>Branching ratio, </a:t>
            </a:r>
            <a:r>
              <a:rPr lang="en-US" altLang="zh-CN" b="1">
                <a:ea typeface="宋体" panose="02010600030101010101" pitchFamily="2" charset="-122"/>
                <a:cs typeface="Times New Roman" panose="02020603050405020304" pitchFamily="18" charset="0"/>
              </a:rPr>
              <a:t>events, and distributions</a:t>
            </a:r>
            <a:endParaRPr lang="en-US" altLang="zh-CN" b="1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3905" y="2254250"/>
            <a:ext cx="5280660" cy="38163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4295" y="1374140"/>
            <a:ext cx="5478145" cy="48006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888865" y="4017010"/>
            <a:ext cx="1053465" cy="249555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814570" y="5549265"/>
            <a:ext cx="1053465" cy="249555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4858385" y="5212080"/>
            <a:ext cx="1054100" cy="14605"/>
          </a:xfrm>
          <a:prstGeom prst="line">
            <a:avLst/>
          </a:prstGeom>
          <a:ln w="38100">
            <a:solidFill>
              <a:srgbClr val="FF0000">
                <a:alpha val="30000"/>
              </a:srgb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833120" y="392430"/>
            <a:ext cx="11358245" cy="609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>
            <a:off x="3509645" y="-9525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6522720" y="889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1699260" y="33655"/>
            <a:ext cx="1497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直接连接符 25"/>
          <p:cNvCxnSpPr/>
          <p:nvPr/>
        </p:nvCxnSpPr>
        <p:spPr>
          <a:xfrm flipH="1">
            <a:off x="9850120" y="-1905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3517900" y="23495"/>
            <a:ext cx="3000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Doubly charmed t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etraquark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9849485" y="33655"/>
            <a:ext cx="235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711950" y="4445"/>
            <a:ext cx="2954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ully charmed tetraquark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" name="内容占位符 4"/>
          <p:cNvSpPr/>
          <p:nvPr/>
        </p:nvSpPr>
        <p:spPr>
          <a:xfrm>
            <a:off x="695960" y="1301115"/>
            <a:ext cx="11414125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480" indent="-2063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98830" indent="-1619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0605" indent="-1492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35075" indent="-1270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小结</a:t>
            </a:r>
            <a:endParaRPr lang="zh-CN" altLang="en-US" sz="32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>
              <a:buNone/>
            </a:pPr>
            <a:endParaRPr lang="zh-CN" altLang="en-US" sz="32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>
              <a:buFont typeface="Wingdings" panose="05000000000000000000" charset="0"/>
              <a:buChar char="Ø"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CEPC provides a good experimental platform for study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doubly charmed tetraquark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>
              <a:buFont typeface="Wingdings" panose="05000000000000000000" charset="0"/>
              <a:buChar char="Ø"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LHC is very likely to find other components of       . 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aphicFrame>
        <p:nvGraphicFramePr>
          <p:cNvPr id="7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926580" y="3463290"/>
          <a:ext cx="43116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1" imgW="190500" imgH="228600" progId="Equation.DSMT4">
                  <p:embed/>
                </p:oleObj>
              </mc:Choice>
              <mc:Fallback>
                <p:oleObj name="" r:id="rId1" imgW="190500" imgH="228600" progId="Equation.DSMT4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926580" y="3463290"/>
                        <a:ext cx="431165" cy="51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直接连接符 21"/>
          <p:cNvCxnSpPr/>
          <p:nvPr/>
        </p:nvCxnSpPr>
        <p:spPr>
          <a:xfrm>
            <a:off x="833120" y="392430"/>
            <a:ext cx="11358245" cy="609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>
            <a:off x="3509645" y="-9525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6522720" y="889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1699260" y="33655"/>
            <a:ext cx="1497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直接连接符 28"/>
          <p:cNvCxnSpPr/>
          <p:nvPr/>
        </p:nvCxnSpPr>
        <p:spPr>
          <a:xfrm flipH="1">
            <a:off x="9850120" y="-1905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3517900" y="23495"/>
            <a:ext cx="3000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Doubly charmed t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etraquark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9849485" y="33655"/>
            <a:ext cx="235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711950" y="4445"/>
            <a:ext cx="2954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ully charmed tetraquark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dirty="0">
                <a:sym typeface="+mn-ea"/>
              </a:rPr>
              <a:t>Production of fully charmed tetraquark</a:t>
            </a:r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/>
        </p:nvSpPr>
        <p:spPr>
          <a:xfrm>
            <a:off x="695960" y="491445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 dirty="0">
              <a:sym typeface="+mn-ea"/>
            </a:endParaRPr>
          </a:p>
        </p:txBody>
      </p:sp>
      <p:pic>
        <p:nvPicPr>
          <p:cNvPr id="7" name="内容占位符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1350" y="1319530"/>
            <a:ext cx="5570855" cy="75374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1665" y="2385695"/>
            <a:ext cx="2845435" cy="71310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780280" y="1597025"/>
            <a:ext cx="808990" cy="42481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7" name="直接箭头连接符 16"/>
          <p:cNvCxnSpPr>
            <a:stCxn id="13" idx="2"/>
          </p:cNvCxnSpPr>
          <p:nvPr/>
        </p:nvCxnSpPr>
        <p:spPr>
          <a:xfrm>
            <a:off x="5184775" y="2021840"/>
            <a:ext cx="8255" cy="3638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860" y="2073275"/>
            <a:ext cx="5420360" cy="1141730"/>
          </a:xfrm>
          <a:prstGeom prst="rect">
            <a:avLst/>
          </a:prstGeom>
        </p:spPr>
      </p:pic>
      <p:cxnSp>
        <p:nvCxnSpPr>
          <p:cNvPr id="19" name="直接箭头连接符 18"/>
          <p:cNvCxnSpPr/>
          <p:nvPr/>
        </p:nvCxnSpPr>
        <p:spPr>
          <a:xfrm>
            <a:off x="6150610" y="2700655"/>
            <a:ext cx="448310" cy="19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6826885" y="1136650"/>
            <a:ext cx="522033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i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 H. Ma, Z. K. Tao and J. J. Niu,[arXiv:2502.20891].</a:t>
            </a:r>
            <a:endParaRPr lang="en-US" altLang="zh-CN" i="1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0915" y="3954145"/>
            <a:ext cx="6938645" cy="26035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03835" y="5153660"/>
            <a:ext cx="4644390" cy="1076325"/>
          </a:xfrm>
          <a:prstGeom prst="rect">
            <a:avLst/>
          </a:prstGeom>
        </p:spPr>
        <p:txBody>
          <a:bodyPr wrap="square">
            <a:spAutoFit/>
          </a:bodyPr>
          <a:p>
            <a:pPr indent="0">
              <a:buNone/>
            </a:pPr>
            <a:r>
              <a:rPr lang="en-US" altLang="zh-CN" sz="1600" i="1">
                <a:solidFill>
                  <a:schemeClr val="accent1"/>
                </a:solidFill>
                <a:latin typeface="Times New Roman" panose="02020603050405020304" pitchFamily="18" charset="0"/>
                <a:ea typeface="CMR10"/>
                <a:cs typeface="Times New Roman" panose="02020603050405020304" pitchFamily="18" charset="0"/>
              </a:rPr>
              <a:t>F. Feng, Y. Huang, Y. Jia, W. L. Sang, X. Xiong and J. Y. Zhang, Phys. Rev. D </a:t>
            </a:r>
            <a:r>
              <a:rPr lang="en-US" altLang="zh-CN" sz="1600" b="1" i="1">
                <a:solidFill>
                  <a:schemeClr val="accent1"/>
                </a:solidFill>
                <a:latin typeface="Times New Roman" panose="02020603050405020304" pitchFamily="18" charset="0"/>
                <a:ea typeface="CMBX10"/>
                <a:cs typeface="Times New Roman" panose="02020603050405020304" pitchFamily="18" charset="0"/>
              </a:rPr>
              <a:t>106</a:t>
            </a:r>
            <a:r>
              <a:rPr lang="en-US" altLang="zh-CN" sz="1600" i="1">
                <a:solidFill>
                  <a:schemeClr val="accent1"/>
                </a:solidFill>
                <a:latin typeface="Times New Roman" panose="02020603050405020304" pitchFamily="18" charset="0"/>
                <a:ea typeface="CMR10"/>
                <a:cs typeface="Times New Roman" panose="02020603050405020304" pitchFamily="18" charset="0"/>
              </a:rPr>
              <a:t>, 114029 (2022).</a:t>
            </a:r>
            <a:endParaRPr lang="en-US" altLang="zh-CN" sz="1600" i="1">
              <a:solidFill>
                <a:schemeClr val="accent1"/>
              </a:solidFill>
              <a:latin typeface="Times New Roman" panose="02020603050405020304" pitchFamily="18" charset="0"/>
              <a:ea typeface="CMR10"/>
              <a:cs typeface="Times New Roman" panose="02020603050405020304" pitchFamily="18" charset="0"/>
            </a:endParaRPr>
          </a:p>
          <a:p>
            <a:pPr indent="0">
              <a:buNone/>
            </a:pPr>
            <a:r>
              <a:rPr lang="en-US" altLang="zh-CN" sz="1600" i="1">
                <a:solidFill>
                  <a:schemeClr val="accent1"/>
                </a:solidFill>
                <a:latin typeface="Times New Roman" panose="02020603050405020304" pitchFamily="18" charset="0"/>
                <a:ea typeface="CMR10"/>
                <a:cs typeface="Times New Roman" panose="02020603050405020304" pitchFamily="18" charset="0"/>
              </a:rPr>
              <a:t>X. W. Bai, F. Feng, C. M. Gan, Y. Huang, W. L. Sang and H. F. Zhang, JHEP </a:t>
            </a:r>
            <a:r>
              <a:rPr lang="en-US" altLang="zh-CN" sz="1600" b="1" i="1">
                <a:solidFill>
                  <a:schemeClr val="accent1"/>
                </a:solidFill>
                <a:latin typeface="Times New Roman" panose="02020603050405020304" pitchFamily="18" charset="0"/>
                <a:ea typeface="CMR10"/>
                <a:cs typeface="Times New Roman" panose="02020603050405020304" pitchFamily="18" charset="0"/>
              </a:rPr>
              <a:t>09</a:t>
            </a:r>
            <a:r>
              <a:rPr lang="en-US" altLang="zh-CN" sz="1600" i="1">
                <a:solidFill>
                  <a:schemeClr val="accent1"/>
                </a:solidFill>
                <a:latin typeface="Times New Roman" panose="02020603050405020304" pitchFamily="18" charset="0"/>
                <a:ea typeface="CMR10"/>
                <a:cs typeface="Times New Roman" panose="02020603050405020304" pitchFamily="18" charset="0"/>
              </a:rPr>
              <a:t>, 002 (2024)</a:t>
            </a:r>
            <a:endParaRPr lang="en-US" altLang="zh-CN" sz="1600" i="1">
              <a:solidFill>
                <a:schemeClr val="accent1"/>
              </a:solidFill>
              <a:latin typeface="Times New Roman" panose="02020603050405020304" pitchFamily="18" charset="0"/>
              <a:ea typeface="CMR10"/>
              <a:cs typeface="Times New Roman" panose="02020603050405020304" pitchFamily="18" charset="0"/>
            </a:endParaRPr>
          </a:p>
        </p:txBody>
      </p:sp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082155" y="3312160"/>
          <a:ext cx="463740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5" imgW="2794000" imgH="279400" progId="Equation.DSMT4">
                  <p:embed/>
                </p:oleObj>
              </mc:Choice>
              <mc:Fallback>
                <p:oleObj name="" r:id="rId5" imgW="2794000" imgH="279400" progId="Equation.DSMT4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82155" y="3312160"/>
                        <a:ext cx="4637405" cy="46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直接连接符 3"/>
          <p:cNvCxnSpPr/>
          <p:nvPr/>
        </p:nvCxnSpPr>
        <p:spPr>
          <a:xfrm>
            <a:off x="833120" y="392430"/>
            <a:ext cx="11358245" cy="609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3509645" y="-9525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6522720" y="889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1699260" y="33655"/>
            <a:ext cx="1497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直接连接符 22"/>
          <p:cNvCxnSpPr/>
          <p:nvPr/>
        </p:nvCxnSpPr>
        <p:spPr>
          <a:xfrm flipH="1">
            <a:off x="9850120" y="-1905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3517900" y="23495"/>
            <a:ext cx="3000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Doubly charmed t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etraquark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849485" y="33655"/>
            <a:ext cx="235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711950" y="4445"/>
            <a:ext cx="2954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ully charmed tetraquark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" name="图片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4600" y="1169670"/>
            <a:ext cx="5643245" cy="442150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407285" y="5520055"/>
            <a:ext cx="8039735" cy="1322070"/>
          </a:xfrm>
          <a:prstGeom prst="rect">
            <a:avLst/>
          </a:prstGeom>
        </p:spPr>
        <p:txBody>
          <a:bodyPr wrap="square">
            <a:spAutoFit/>
          </a:bodyPr>
          <a:p>
            <a:pPr indent="0">
              <a:buNone/>
            </a:pPr>
            <a:r>
              <a:rPr lang="en-US" altLang="zh-CN" sz="1600">
                <a:solidFill>
                  <a:schemeClr val="accent1"/>
                </a:solidFill>
                <a:latin typeface="Times New Roman" panose="02020603050405020304" pitchFamily="18" charset="0"/>
                <a:ea typeface="CMR10"/>
                <a:cs typeface="Times New Roman" panose="02020603050405020304" pitchFamily="18" charset="0"/>
              </a:rPr>
              <a:t>[49] Q. F. Lu, D. Y. Chen and Y. B. Dong, Eur. Phys. J. C 80, 871 (2020).</a:t>
            </a:r>
            <a:endParaRPr lang="en-US" altLang="zh-CN" sz="1600">
              <a:solidFill>
                <a:schemeClr val="accent1"/>
              </a:solidFill>
              <a:latin typeface="Times New Roman" panose="02020603050405020304" pitchFamily="18" charset="0"/>
              <a:ea typeface="CMR10"/>
              <a:cs typeface="Times New Roman" panose="02020603050405020304" pitchFamily="18" charset="0"/>
            </a:endParaRPr>
          </a:p>
          <a:p>
            <a:pPr indent="0">
              <a:buNone/>
            </a:pPr>
            <a:r>
              <a:rPr lang="en-US" altLang="zh-CN" sz="1600">
                <a:solidFill>
                  <a:schemeClr val="accent1"/>
                </a:solidFill>
                <a:latin typeface="Times New Roman" panose="02020603050405020304" pitchFamily="18" charset="0"/>
                <a:ea typeface="CMR10"/>
                <a:cs typeface="Times New Roman" panose="02020603050405020304" pitchFamily="18" charset="0"/>
              </a:rPr>
              <a:t>[50] J. Zhao, S. Shi and P. Zhuang, Phys. Rev. D 102, 114001 (2020).</a:t>
            </a:r>
            <a:endParaRPr lang="en-US" altLang="zh-CN" sz="1600">
              <a:solidFill>
                <a:schemeClr val="accent1"/>
              </a:solidFill>
              <a:latin typeface="Times New Roman" panose="02020603050405020304" pitchFamily="18" charset="0"/>
              <a:ea typeface="CMR10"/>
              <a:cs typeface="Times New Roman" panose="02020603050405020304" pitchFamily="18" charset="0"/>
            </a:endParaRPr>
          </a:p>
          <a:p>
            <a:pPr indent="0">
              <a:buNone/>
            </a:pPr>
            <a:r>
              <a:rPr lang="en-US" altLang="zh-CN" sz="1600">
                <a:solidFill>
                  <a:schemeClr val="accent1"/>
                </a:solidFill>
                <a:latin typeface="Times New Roman" panose="02020603050405020304" pitchFamily="18" charset="0"/>
                <a:ea typeface="CMR10"/>
                <a:cs typeface="Times New Roman" panose="02020603050405020304" pitchFamily="18" charset="0"/>
              </a:rPr>
              <a:t>[51] M. S. liu, F. X. Liu, X. H. Zhong and Q. Zhao, Phys. Rev. D 109, 076017 (2024).</a:t>
            </a:r>
            <a:endParaRPr lang="en-US" altLang="zh-CN" sz="1600">
              <a:solidFill>
                <a:schemeClr val="accent1"/>
              </a:solidFill>
              <a:latin typeface="Times New Roman" panose="02020603050405020304" pitchFamily="18" charset="0"/>
              <a:ea typeface="CMR10"/>
              <a:cs typeface="Times New Roman" panose="02020603050405020304" pitchFamily="18" charset="0"/>
            </a:endParaRPr>
          </a:p>
          <a:p>
            <a:pPr indent="0">
              <a:buNone/>
            </a:pPr>
            <a:r>
              <a:rPr lang="en-US" altLang="zh-CN" sz="1600">
                <a:solidFill>
                  <a:schemeClr val="accent1"/>
                </a:solidFill>
                <a:latin typeface="Times New Roman" panose="02020603050405020304" pitchFamily="18" charset="0"/>
                <a:ea typeface="CMR10"/>
                <a:cs typeface="Times New Roman" panose="02020603050405020304" pitchFamily="18" charset="0"/>
              </a:rPr>
              <a:t>[52] G. L. Yu, Z. Y. Li, Z. G. Wang, J. Lu and M. Yan, Eur. Phys. J. C 83, 416 (2023).</a:t>
            </a:r>
            <a:endParaRPr lang="en-US" altLang="zh-CN" sz="1600">
              <a:solidFill>
                <a:schemeClr val="accent1"/>
              </a:solidFill>
              <a:latin typeface="Times New Roman" panose="02020603050405020304" pitchFamily="18" charset="0"/>
              <a:ea typeface="CMR10"/>
              <a:cs typeface="Times New Roman" panose="02020603050405020304" pitchFamily="18" charset="0"/>
            </a:endParaRPr>
          </a:p>
          <a:p>
            <a:pPr indent="0">
              <a:buNone/>
            </a:pPr>
            <a:r>
              <a:rPr lang="en-US" altLang="zh-CN" sz="1600">
                <a:solidFill>
                  <a:schemeClr val="accent1"/>
                </a:solidFill>
                <a:latin typeface="Times New Roman" panose="02020603050405020304" pitchFamily="18" charset="0"/>
                <a:ea typeface="CMR10"/>
                <a:cs typeface="Times New Roman" panose="02020603050405020304" pitchFamily="18" charset="0"/>
              </a:rPr>
              <a:t>[53] G. J. Wang, L. Meng and S. L. Zhu,  Phys. Rev. D 100, 096013 (2019).</a:t>
            </a:r>
            <a:endParaRPr lang="en-US" altLang="zh-CN" sz="1600">
              <a:solidFill>
                <a:schemeClr val="accent1"/>
              </a:solidFill>
              <a:latin typeface="Times New Roman" panose="02020603050405020304" pitchFamily="18" charset="0"/>
              <a:ea typeface="CMR1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014720" y="1743710"/>
            <a:ext cx="629285" cy="3622675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rgbClr val="FF0000">
                <a:alpha val="30000"/>
              </a:srgb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286115" y="1743710"/>
            <a:ext cx="988060" cy="3622675"/>
          </a:xfrm>
          <a:prstGeom prst="rect">
            <a:avLst/>
          </a:prstGeom>
          <a:solidFill>
            <a:schemeClr val="bg2">
              <a:lumMod val="50000"/>
              <a:alpha val="30000"/>
            </a:schemeClr>
          </a:solidFill>
          <a:ln>
            <a:solidFill>
              <a:schemeClr val="tx2">
                <a:lumMod val="50000"/>
                <a:lumOff val="50000"/>
                <a:alpha val="3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2" name="直接连接符 31"/>
          <p:cNvCxnSpPr/>
          <p:nvPr/>
        </p:nvCxnSpPr>
        <p:spPr>
          <a:xfrm>
            <a:off x="833120" y="392430"/>
            <a:ext cx="11358245" cy="609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>
            <a:off x="3509645" y="-9525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6522720" y="889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1699260" y="33655"/>
            <a:ext cx="1497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直接连接符 35"/>
          <p:cNvCxnSpPr/>
          <p:nvPr/>
        </p:nvCxnSpPr>
        <p:spPr>
          <a:xfrm flipH="1">
            <a:off x="9850120" y="-1905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3517900" y="23495"/>
            <a:ext cx="3000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Doubly charmed t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etraquark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9849485" y="33655"/>
            <a:ext cx="235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711950" y="4445"/>
            <a:ext cx="2954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ully charmed tetraquark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1"/>
          <p:cNvSpPr>
            <a:spLocks noGrp="1"/>
          </p:cNvSpPr>
          <p:nvPr/>
        </p:nvSpPr>
        <p:spPr>
          <a:xfrm>
            <a:off x="695960" y="491445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 dirty="0">
              <a:sym typeface="+mn-ea"/>
            </a:endParaRPr>
          </a:p>
        </p:txBody>
      </p:sp>
      <p:pic>
        <p:nvPicPr>
          <p:cNvPr id="8" name="内容占位符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71750" y="2446020"/>
            <a:ext cx="6443980" cy="3310890"/>
          </a:xfrm>
          <a:prstGeom prst="rect">
            <a:avLst/>
          </a:prstGeom>
        </p:spPr>
      </p:pic>
      <p:pic>
        <p:nvPicPr>
          <p:cNvPr id="11" name="内容占位符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8465" y="1311275"/>
            <a:ext cx="2590800" cy="548005"/>
          </a:xfrm>
          <a:prstGeom prst="rect">
            <a:avLst/>
          </a:prstGeom>
        </p:spPr>
      </p:pic>
      <p:cxnSp>
        <p:nvCxnSpPr>
          <p:cNvPr id="25" name="直接连接符 24"/>
          <p:cNvCxnSpPr/>
          <p:nvPr/>
        </p:nvCxnSpPr>
        <p:spPr>
          <a:xfrm>
            <a:off x="833120" y="392430"/>
            <a:ext cx="11358245" cy="609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3509645" y="-9525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6522720" y="889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1699260" y="33655"/>
            <a:ext cx="1497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直接连接符 28"/>
          <p:cNvCxnSpPr/>
          <p:nvPr/>
        </p:nvCxnSpPr>
        <p:spPr>
          <a:xfrm flipH="1">
            <a:off x="9850120" y="-1905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3517900" y="23495"/>
            <a:ext cx="3000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Doubly charmed t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etraquark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9849485" y="33655"/>
            <a:ext cx="235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711950" y="4445"/>
            <a:ext cx="2954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ully charmed tetraquark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052195" y="1035050"/>
            <a:ext cx="86137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Fragmentation probability </a:t>
            </a:r>
            <a:r>
              <a:rPr lang="en-US" altLang="zh-CN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of a charm quark c evolving into Fully charmed tetraquark 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436620" y="2553335"/>
            <a:ext cx="1111885" cy="3132455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rgbClr val="FF0000">
                <a:alpha val="30000"/>
              </a:srgb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1007745" y="2249805"/>
            <a:ext cx="1010475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近似解析或</a:t>
            </a:r>
            <a:r>
              <a:rPr lang="zh-CN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数值求解：</a:t>
            </a:r>
            <a:r>
              <a:rPr lang="en-US" altLang="zh-CN" sz="2200">
                <a:latin typeface="Times New Roman" panose="02020603050405020304" pitchFamily="18" charset="0"/>
                <a:cs typeface="Times New Roman" panose="02020603050405020304" pitchFamily="18" charset="0"/>
              </a:rPr>
              <a:t>APFEL(++) , EKO, </a:t>
            </a: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FFEVOL </a:t>
            </a:r>
            <a:r>
              <a:rPr lang="en-US" altLang="zh-CN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LHAPDF grids </a:t>
            </a: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TQ4Q1.1</a:t>
            </a:r>
            <a:endParaRPr lang="en-US" altLang="zh-CN" sz="2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内容占位符 1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627630" y="1452245"/>
            <a:ext cx="4445000" cy="6350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3010" y="1386205"/>
            <a:ext cx="2785745" cy="8636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490" y="2842260"/>
            <a:ext cx="10168890" cy="3982085"/>
          </a:xfrm>
          <a:prstGeom prst="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>
            <a:off x="833120" y="392430"/>
            <a:ext cx="11358245" cy="609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3509645" y="-9525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6522720" y="889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1699260" y="33655"/>
            <a:ext cx="1497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直接连接符 24"/>
          <p:cNvCxnSpPr/>
          <p:nvPr/>
        </p:nvCxnSpPr>
        <p:spPr>
          <a:xfrm flipH="1">
            <a:off x="9850120" y="-1905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3517900" y="23495"/>
            <a:ext cx="3000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Doubly charmed t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etraquark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849485" y="33655"/>
            <a:ext cx="235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711950" y="4445"/>
            <a:ext cx="2954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ully charmed tetraquark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标题 28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dirty="0">
                <a:sym typeface="+mn-ea"/>
              </a:rPr>
              <a:t>DGLAP evolvuation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811395" y="601980"/>
            <a:ext cx="70104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600">
                <a:solidFill>
                  <a:srgbClr val="FF0000"/>
                </a:solidFill>
                <a:latin typeface="Times New Roman" panose="02020603050405020304" pitchFamily="18" charset="0"/>
                <a:ea typeface="CMR10"/>
                <a:cs typeface="Times New Roman" panose="02020603050405020304" pitchFamily="18" charset="0"/>
                <a:sym typeface="+mn-ea"/>
              </a:rPr>
              <a:t>TQ4Q1.1: </a:t>
            </a:r>
            <a:r>
              <a:rPr lang="en-US" altLang="zh-CN" sz="1600" i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MR10"/>
                <a:cs typeface="Times New Roman" panose="02020603050405020304" pitchFamily="18" charset="0"/>
                <a:sym typeface="+mn-ea"/>
              </a:rPr>
              <a:t>F. G. Celiberto, G. Gatto and A. Papa, Eur. Phys. J. C 84, 1071 (2024)</a:t>
            </a:r>
            <a:endParaRPr lang="en-US" altLang="zh-CN" sz="1600" i="1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CMR10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FFEVOL:</a:t>
            </a:r>
            <a:r>
              <a:rPr lang="en-US" altLang="zh-CN" sz="1600" i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MR10"/>
                <a:cs typeface="Times New Roman" panose="02020603050405020304" pitchFamily="18" charset="0"/>
                <a:sym typeface="+mn-ea"/>
              </a:rPr>
              <a:t>M. Hirai and S. Kumano, Comput. Phys. Commun. 183, 1002-1013 (2012)</a:t>
            </a:r>
            <a:endParaRPr lang="en-US" altLang="zh-CN" sz="1600" i="1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CMR10"/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405" y="1864995"/>
            <a:ext cx="6942455" cy="3471545"/>
          </a:xfrm>
          <a:prstGeom prst="rect">
            <a:avLst/>
          </a:prstGeom>
        </p:spPr>
      </p:pic>
      <p:sp>
        <p:nvSpPr>
          <p:cNvPr id="13" name="内容占位符 12"/>
          <p:cNvSpPr/>
          <p:nvPr>
            <p:ph idx="1"/>
          </p:nvPr>
        </p:nvSpPr>
        <p:spPr/>
        <p:txBody>
          <a:bodyPr/>
          <a:p>
            <a:r>
              <a:rPr lang="en-US" altLang="zh-CN" b="1"/>
              <a:t>Decay width</a:t>
            </a:r>
            <a:r>
              <a:rPr lang="zh-CN" altLang="en-US" b="1">
                <a:ea typeface="宋体" panose="02010600030101010101" pitchFamily="2" charset="-122"/>
              </a:rPr>
              <a:t>，</a:t>
            </a:r>
            <a:r>
              <a:rPr lang="en-US" altLang="zh-CN" b="1">
                <a:ea typeface="宋体" panose="02010600030101010101" pitchFamily="2" charset="-122"/>
              </a:rPr>
              <a:t>branching ratio</a:t>
            </a:r>
            <a:r>
              <a:rPr lang="zh-CN" altLang="en-US" b="1">
                <a:ea typeface="宋体" panose="02010600030101010101" pitchFamily="2" charset="-122"/>
              </a:rPr>
              <a:t>，</a:t>
            </a:r>
            <a:r>
              <a:rPr lang="en-US" altLang="zh-CN" b="1">
                <a:ea typeface="宋体" panose="02010600030101010101" pitchFamily="2" charset="-122"/>
              </a:rPr>
              <a:t>and </a:t>
            </a:r>
            <a:r>
              <a:rPr lang="en-US" altLang="zh-CN" b="1">
                <a:ea typeface="宋体" panose="02010600030101010101" pitchFamily="2" charset="-122"/>
              </a:rPr>
              <a:t>events</a:t>
            </a:r>
            <a:endParaRPr lang="en-US" altLang="zh-CN" b="1"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135" y="2004060"/>
            <a:ext cx="4529455" cy="16338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0135" y="4698365"/>
            <a:ext cx="4529455" cy="1659890"/>
          </a:xfrm>
          <a:prstGeom prst="rect">
            <a:avLst/>
          </a:prstGeom>
        </p:spPr>
      </p:pic>
      <p:cxnSp>
        <p:nvCxnSpPr>
          <p:cNvPr id="20" name="直接连接符 19"/>
          <p:cNvCxnSpPr/>
          <p:nvPr/>
        </p:nvCxnSpPr>
        <p:spPr>
          <a:xfrm>
            <a:off x="833120" y="392430"/>
            <a:ext cx="11358245" cy="609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3509645" y="-9525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6522720" y="889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1699260" y="33655"/>
            <a:ext cx="1497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9850120" y="-1905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3517900" y="23495"/>
            <a:ext cx="3000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Doubly charmed t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etraquark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849485" y="33655"/>
            <a:ext cx="235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711950" y="4445"/>
            <a:ext cx="2954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ully charmed tetraquark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8727440" y="1301750"/>
          <a:ext cx="589280" cy="496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4" imgW="241300" imgH="203200" progId="Equation.DSMT4">
                  <p:embed/>
                </p:oleObj>
              </mc:Choice>
              <mc:Fallback>
                <p:oleObj name="" r:id="rId4" imgW="241300" imgH="203200" progId="Equation.DSMT4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727440" y="1301750"/>
                        <a:ext cx="589280" cy="4965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8773795" y="4151630"/>
          <a:ext cx="496570" cy="466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6" imgW="203200" imgH="190500" progId="Equation.DSMT4">
                  <p:embed/>
                </p:oleObj>
              </mc:Choice>
              <mc:Fallback>
                <p:oleObj name="" r:id="rId6" imgW="203200" imgH="190500" progId="Equation.DSMT4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773795" y="4151630"/>
                        <a:ext cx="496570" cy="4660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9246235" y="1301750"/>
            <a:ext cx="25463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decays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246235" y="4151630"/>
            <a:ext cx="25463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decays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0" y="5904865"/>
            <a:ext cx="76517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Higgs decays channel is too small to be negligible! 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409065" y="1056640"/>
            <a:ext cx="3439795" cy="1081405"/>
          </a:xfrm>
        </p:spPr>
        <p:txBody>
          <a:bodyPr>
            <a:normAutofit/>
          </a:bodyPr>
          <a:lstStyle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 descr="7b0a202020202262756c6c6574223a20227b5c2263617465676f727949645c223a5c225c222c5c2274656d706c61746549645c223a32303233313436357d220a7d0a"/>
          <p:cNvSpPr txBox="1"/>
          <p:nvPr/>
        </p:nvSpPr>
        <p:spPr>
          <a:xfrm>
            <a:off x="2970530" y="2667635"/>
            <a:ext cx="8517255" cy="31927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Background and motivation</a:t>
            </a:r>
            <a:endParaRPr lang="en-US" altLang="zh-CN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altLang="zh-CN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Production of doubly charmed tetraquark</a:t>
            </a:r>
            <a:endParaRPr lang="en-US" altLang="zh-CN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en-US" altLang="zh-CN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Production of fully charmed tetraquark</a:t>
            </a:r>
            <a:endParaRPr lang="en-US" altLang="zh-CN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en-US" altLang="zh-CN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Summary</a:t>
            </a:r>
            <a:endParaRPr lang="en-US" altLang="zh-CN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 b="1"/>
              <a:t> Theoretical uncertainty</a:t>
            </a:r>
            <a:endParaRPr lang="en-US" altLang="zh-CN" b="1"/>
          </a:p>
        </p:txBody>
      </p:sp>
      <p:pic>
        <p:nvPicPr>
          <p:cNvPr id="17" name="内容占位符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5955" y="2418080"/>
            <a:ext cx="6756400" cy="30435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360" y="5608320"/>
            <a:ext cx="1536700" cy="3003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7455" y="1712595"/>
            <a:ext cx="4561205" cy="3749040"/>
          </a:xfrm>
          <a:prstGeom prst="rect">
            <a:avLst/>
          </a:prstGeom>
        </p:spPr>
      </p:pic>
      <p:cxnSp>
        <p:nvCxnSpPr>
          <p:cNvPr id="20" name="直接连接符 19"/>
          <p:cNvCxnSpPr/>
          <p:nvPr/>
        </p:nvCxnSpPr>
        <p:spPr>
          <a:xfrm>
            <a:off x="833120" y="392430"/>
            <a:ext cx="11358245" cy="609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3509645" y="-9525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6522720" y="889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1699260" y="33655"/>
            <a:ext cx="1497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9850120" y="-1905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3517900" y="23495"/>
            <a:ext cx="3000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Doubly charmed t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etraquark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849485" y="33655"/>
            <a:ext cx="235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711950" y="4445"/>
            <a:ext cx="2954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ully charmed tetraquark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5960" y="491445"/>
            <a:ext cx="10800000" cy="720000"/>
          </a:xfrm>
        </p:spPr>
        <p:txBody>
          <a:bodyPr/>
          <a:p>
            <a:r>
              <a:rPr lang="en-US" altLang="zh-CN" spc="3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Summary </a:t>
            </a:r>
            <a:endParaRPr lang="en-US" altLang="zh-CN" spc="3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8" name="内容占位符 4"/>
          <p:cNvSpPr/>
          <p:nvPr/>
        </p:nvSpPr>
        <p:spPr>
          <a:xfrm>
            <a:off x="695960" y="2193925"/>
            <a:ext cx="10587990" cy="318389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480" indent="-2063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98830" indent="-1619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0605" indent="-1492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35075" indent="-1270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charset="0"/>
              <a:buChar char="Ø"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CEPC provides a good experimental platform for study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doubly charmed and fully charmed tetraquarks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>
              <a:buFont typeface="Wingdings" panose="05000000000000000000" charset="0"/>
              <a:buChar char="Ø"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LHC is very likely to find other components of       . 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>
              <a:buFont typeface="Wingdings" panose="05000000000000000000" charset="0"/>
              <a:buChar char="Ø"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production of tetraquarks is very model-dependent and requires stronger theoretical and experimental constraints.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>
              <a:buFont typeface="Wingdings" panose="05000000000000000000" charset="0"/>
              <a:buChar char="Ø"/>
            </a:pP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833120" y="392430"/>
            <a:ext cx="11358245" cy="609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3509645" y="-9525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6522720" y="889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1699260" y="33655"/>
            <a:ext cx="1497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9850120" y="-1905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3517900" y="23495"/>
            <a:ext cx="3000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Doubly charmed t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etraquark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849485" y="33655"/>
            <a:ext cx="235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711950" y="4445"/>
            <a:ext cx="2954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ully charmed tetraquark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786880" y="3293110"/>
          <a:ext cx="43116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1" imgW="190500" imgH="228600" progId="Equation.DSMT4">
                  <p:embed/>
                </p:oleObj>
              </mc:Choice>
              <mc:Fallback>
                <p:oleObj name="" r:id="rId1" imgW="190500" imgH="228600" progId="Equation.DSMT4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786880" y="3293110"/>
                        <a:ext cx="431165" cy="51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08125" y="2435860"/>
            <a:ext cx="9176385" cy="1986280"/>
          </a:xfrm>
        </p:spPr>
        <p:txBody>
          <a:bodyPr>
            <a:normAutofit fontScale="90000"/>
          </a:bodyPr>
          <a:lstStyle/>
          <a:p>
            <a:r>
              <a:rPr lang="en-US" altLang="zh-CN" i="1"/>
              <a:t>Thanks for your attention!</a:t>
            </a:r>
            <a:endParaRPr lang="en-US" altLang="zh-CN" i="1"/>
          </a:p>
        </p:txBody>
      </p:sp>
    </p:spTree>
    <p:custDataLst>
      <p:tags r:id="rId2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5960" y="2826340"/>
            <a:ext cx="10800000" cy="720000"/>
          </a:xfrm>
        </p:spPr>
        <p:txBody>
          <a:bodyPr>
            <a:noAutofit/>
          </a:bodyPr>
          <a:p>
            <a:pPr algn="ctr"/>
            <a:r>
              <a:rPr lang="en-US" altLang="zh-CN" sz="4800"/>
              <a:t>Backup</a:t>
            </a:r>
            <a:endParaRPr lang="en-US" altLang="zh-CN" sz="4800"/>
          </a:p>
        </p:txBody>
      </p:sp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95960" y="1301750"/>
            <a:ext cx="10800080" cy="1318260"/>
          </a:xfrm>
        </p:spPr>
        <p:txBody>
          <a:bodyPr/>
          <a:p>
            <a:r>
              <a:rPr lang="en-US" altLang="zh-CN"/>
              <a:t>S</a:t>
            </a:r>
            <a:r>
              <a:rPr lang="en-US" altLang="zh-CN"/>
              <a:t>uzuki</a:t>
            </a:r>
            <a:endParaRPr lang="en-US" altLang="zh-CN"/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695960" y="491445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 dirty="0"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4450" y="1811020"/>
            <a:ext cx="4208145" cy="6731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5435" y="774065"/>
            <a:ext cx="5203190" cy="424497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771390" y="1851660"/>
            <a:ext cx="356870" cy="31305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内容占位符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" y="3061335"/>
            <a:ext cx="5803900" cy="2981960"/>
          </a:xfrm>
          <a:prstGeom prst="rect">
            <a:avLst/>
          </a:prstGeom>
        </p:spPr>
      </p:pic>
      <p:pic>
        <p:nvPicPr>
          <p:cNvPr id="11" name="内容占位符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830" y="2571750"/>
            <a:ext cx="1900555" cy="40195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326505" y="5746750"/>
            <a:ext cx="6028690" cy="107632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600" i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MR10"/>
                <a:cs typeface="Times New Roman" panose="02020603050405020304" pitchFamily="18" charset="0"/>
              </a:rPr>
              <a:t>M. Suzuki, Phys. Lett. B 71, 139 (1977).</a:t>
            </a:r>
            <a:endParaRPr lang="en-US" altLang="zh-CN" sz="1600" i="1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CMR10"/>
              <a:cs typeface="Times New Roman" panose="02020603050405020304" pitchFamily="18" charset="0"/>
            </a:endParaRPr>
          </a:p>
          <a:p>
            <a:r>
              <a:rPr lang="en-US" altLang="zh-CN" sz="1600" i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MR10"/>
                <a:cs typeface="Times New Roman" panose="02020603050405020304" pitchFamily="18" charset="0"/>
              </a:rPr>
              <a:t>M. Suzuki, Phys. Rev. D 33, 676 (1986).</a:t>
            </a:r>
            <a:endParaRPr lang="en-US" altLang="zh-CN" sz="1600" i="1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CMR10"/>
              <a:cs typeface="Times New Roman" panose="02020603050405020304" pitchFamily="18" charset="0"/>
            </a:endParaRPr>
          </a:p>
          <a:p>
            <a:r>
              <a:rPr lang="en-US" altLang="zh-CN" sz="1600" i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MR10"/>
                <a:cs typeface="Times New Roman" panose="02020603050405020304" pitchFamily="18" charset="0"/>
              </a:rPr>
              <a:t>F. Amiri and C.-R. Ji, Phys. Lett. B 195, 593 (1987).</a:t>
            </a:r>
            <a:endParaRPr lang="en-US" altLang="zh-CN" sz="1600" i="1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CMR10"/>
              <a:cs typeface="Times New Roman" panose="02020603050405020304" pitchFamily="18" charset="0"/>
            </a:endParaRPr>
          </a:p>
          <a:p>
            <a:r>
              <a:rPr lang="en-US" altLang="zh-CN" sz="1600" i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MR10"/>
                <a:cs typeface="Times New Roman" panose="02020603050405020304" pitchFamily="18" charset="0"/>
              </a:rPr>
              <a:t>F. G. Celiberto, G. Gatto and A. Papa, Eur. Phys. J. C 84, 1071 (2024)</a:t>
            </a:r>
            <a:endParaRPr lang="en-US" altLang="zh-CN" sz="1600" i="1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CMR10"/>
              <a:cs typeface="Times New Roman" panose="02020603050405020304" pitchFamily="18" charset="0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833120" y="392430"/>
            <a:ext cx="11358245" cy="609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3509645" y="-9525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6522720" y="889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1699260" y="33655"/>
            <a:ext cx="1497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直接连接符 28"/>
          <p:cNvCxnSpPr/>
          <p:nvPr/>
        </p:nvCxnSpPr>
        <p:spPr>
          <a:xfrm flipH="1">
            <a:off x="9850120" y="-1905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3517900" y="23495"/>
            <a:ext cx="3000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Doubly charmed t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etraquark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9849485" y="33655"/>
            <a:ext cx="235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711950" y="4445"/>
            <a:ext cx="2954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ully charmed tetraquark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5960" y="491445"/>
            <a:ext cx="10800000" cy="720000"/>
          </a:xfrm>
        </p:spPr>
        <p:txBody>
          <a:bodyPr>
            <a:normAutofit/>
          </a:bodyPr>
          <a:p>
            <a:r>
              <a:rPr lang="en-US" altLang="zh-CN" sz="360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otivation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1295" y="1301115"/>
            <a:ext cx="11040110" cy="5571490"/>
          </a:xfrm>
        </p:spPr>
        <p:txBody>
          <a:bodyPr>
            <a:normAutofit/>
          </a:bodyPr>
          <a:p>
            <a:r>
              <a:rPr lang="zh-CN" altLang="en-US">
                <a:sym typeface="+mn-ea"/>
              </a:rPr>
              <a:t>粲奇异介子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</a:t>
            </a:r>
            <a:r>
              <a:rPr lang="en-US" altLang="zh-CN" baseline="-25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S0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*(2317)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by BABAR (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2003)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类粲偶素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X(3872)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by Belle (2003)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Z</a:t>
            </a:r>
            <a:r>
              <a:rPr lang="en-US" altLang="zh-CN" baseline="-25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(3900)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by BESIII and Belle (2013)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五夸克态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</a:t>
            </a:r>
            <a:r>
              <a:rPr lang="en-US" altLang="zh-CN" baseline="-25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states by LHCb (2015)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, X (6900)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833120" y="392430"/>
            <a:ext cx="11358245" cy="609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3509645" y="-9525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6522720" y="889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1699260" y="33655"/>
            <a:ext cx="1497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129655" y="3176905"/>
            <a:ext cx="4830445" cy="648970"/>
          </a:xfrm>
          <a:prstGeom prst="rect">
            <a:avLst/>
          </a:prstGeom>
        </p:spPr>
        <p:txBody>
          <a:bodyPr wrap="square">
            <a:noAutofit/>
          </a:bodyPr>
          <a:p>
            <a:pPr marL="0" indent="0" latinLnBrk="1"/>
            <a:r>
              <a:rPr lang="en-US" altLang="zh-CN" sz="1600" b="0" i="0">
                <a:solidFill>
                  <a:schemeClr val="accent1"/>
                </a:solidFill>
                <a:latin typeface="Times New Roman" panose="02020603050405020304" pitchFamily="18" charset="0"/>
                <a:ea typeface="Noto Sans"/>
                <a:cs typeface="Times New Roman" panose="02020603050405020304" pitchFamily="18" charset="0"/>
              </a:rPr>
              <a:t> Y. R. Liu, H. X. Chen, W. Chen, X. Liu and S. L. Zhu, </a:t>
            </a:r>
            <a:endParaRPr lang="en-US" altLang="zh-CN" sz="1600" b="0" i="0">
              <a:solidFill>
                <a:schemeClr val="accent1"/>
              </a:solidFill>
              <a:latin typeface="Times New Roman" panose="02020603050405020304" pitchFamily="18" charset="0"/>
              <a:ea typeface="Noto Sans"/>
              <a:cs typeface="Times New Roman" panose="02020603050405020304" pitchFamily="18" charset="0"/>
            </a:endParaRPr>
          </a:p>
          <a:p>
            <a:pPr marL="0" indent="0" latinLnBrk="1"/>
            <a:r>
              <a:rPr lang="en-US" altLang="zh-CN" sz="1600" b="0" i="0">
                <a:solidFill>
                  <a:schemeClr val="accent1"/>
                </a:solidFill>
                <a:latin typeface="Times New Roman" panose="02020603050405020304" pitchFamily="18" charset="0"/>
                <a:ea typeface="Noto Sans"/>
                <a:cs typeface="Times New Roman" panose="02020603050405020304" pitchFamily="18" charset="0"/>
              </a:rPr>
              <a:t>Prog. Part. Nucl. Phys. 107, 237 (2019)</a:t>
            </a:r>
            <a:endParaRPr lang="en-US" altLang="zh-CN" sz="1600" b="0" i="0">
              <a:solidFill>
                <a:schemeClr val="accent1"/>
              </a:solidFill>
              <a:latin typeface="Times New Roman" panose="02020603050405020304" pitchFamily="18" charset="0"/>
              <a:ea typeface="Noto Sans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3615" y="3825875"/>
            <a:ext cx="8662670" cy="2984500"/>
          </a:xfrm>
          <a:prstGeom prst="rect">
            <a:avLst/>
          </a:prstGeom>
        </p:spPr>
      </p:pic>
      <p:graphicFrame>
        <p:nvGraphicFramePr>
          <p:cNvPr id="13" name="对象 1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85775" y="3749675"/>
          <a:ext cx="120332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2" imgW="622300" imgH="241300" progId="Equation.DSMT4">
                  <p:embed/>
                </p:oleObj>
              </mc:Choice>
              <mc:Fallback>
                <p:oleObj name="" r:id="rId2" imgW="622300" imgH="241300" progId="Equation.DSMT4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85775" y="3749675"/>
                        <a:ext cx="1203325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直接连接符 3"/>
          <p:cNvCxnSpPr/>
          <p:nvPr/>
        </p:nvCxnSpPr>
        <p:spPr>
          <a:xfrm flipH="1">
            <a:off x="9850120" y="-1905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3517900" y="23495"/>
            <a:ext cx="3000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Doubly charmed tetraquark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849485" y="33655"/>
            <a:ext cx="235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711950" y="4445"/>
            <a:ext cx="2954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ully charmed tetraquark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1295" y="1301114"/>
            <a:ext cx="10800000" cy="4873625"/>
          </a:xfrm>
        </p:spPr>
        <p:txBody>
          <a:bodyPr>
            <a:normAutofit/>
          </a:bodyPr>
          <a:p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这些奇特强子态是近年来强子物理研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>
              <a:buNone/>
            </a:pP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究的焦点之一，它们的发现为我们理解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低能强相互作用提供了新的平台和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机遇，同时也带来了很大的挑战。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Sum Rule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HQEFT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BOEFT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等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775200" y="6422390"/>
            <a:ext cx="7361555" cy="33718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latinLnBrk="1"/>
            <a:r>
              <a:rPr lang="en-US" altLang="zh-CN" sz="1600" b="0" i="0">
                <a:solidFill>
                  <a:schemeClr val="accent1"/>
                </a:solidFill>
                <a:latin typeface="Times New Roman" panose="02020603050405020304" pitchFamily="18" charset="0"/>
                <a:ea typeface="Noto Sans"/>
                <a:cs typeface="Times New Roman" panose="02020603050405020304" pitchFamily="18" charset="0"/>
              </a:rPr>
              <a:t>H.X. Chen, W. Chen, X. Liu, Y.R. Liu, S.L. Zhu, Rep. Prog. Phys. 86, 026201 (2023).</a:t>
            </a:r>
            <a:endParaRPr lang="en-US" altLang="zh-CN" sz="1600" b="0" i="0">
              <a:solidFill>
                <a:schemeClr val="accent1"/>
              </a:solidFill>
              <a:latin typeface="Times New Roman" panose="02020603050405020304" pitchFamily="18" charset="0"/>
              <a:ea typeface="Noto Sans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6640" y="2381250"/>
            <a:ext cx="6816090" cy="404114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6226810" y="2930525"/>
            <a:ext cx="1446530" cy="161417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0" name="直接连接符 19"/>
          <p:cNvCxnSpPr/>
          <p:nvPr/>
        </p:nvCxnSpPr>
        <p:spPr>
          <a:xfrm>
            <a:off x="833120" y="392430"/>
            <a:ext cx="11358245" cy="609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3509645" y="-9525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6522720" y="889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1699260" y="33655"/>
            <a:ext cx="1497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9850120" y="-1905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3517900" y="23495"/>
            <a:ext cx="3000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Doubly charmed tetraquark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849485" y="33655"/>
            <a:ext cx="235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711950" y="4445"/>
            <a:ext cx="2954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ully charmed tetraquark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833120" y="5735955"/>
            <a:ext cx="4478655" cy="64516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latinLnBrk="1"/>
            <a:r>
              <a:rPr lang="en-US" altLang="zh-CN" b="0" i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hlinkClick r:id="rId1"/>
              </a:rPr>
              <a:t>N. Li, Z. F. Sun, X. Liu and S. L. Zhu, </a:t>
            </a:r>
            <a:endParaRPr lang="en-US" altLang="zh-CN" b="0" i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hlinkClick r:id="rId1"/>
            </a:endParaRPr>
          </a:p>
          <a:p>
            <a:pPr marL="0" indent="0" latinLnBrk="1"/>
            <a:r>
              <a:rPr lang="en-US" altLang="zh-CN" b="0" i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hlinkClick r:id="rId1"/>
              </a:rPr>
              <a:t> Phys. Rev. D 88, 114008 (2013)</a:t>
            </a:r>
            <a:r>
              <a:rPr lang="en-US" altLang="zh-CN" b="0" i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zh-CN" altLang="en-US" b="0" i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理论预言</a:t>
            </a:r>
            <a:r>
              <a:rPr lang="en-US" altLang="zh-CN" b="0" i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altLang="zh-CN" b="0" i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535" y="2106295"/>
            <a:ext cx="3230245" cy="302704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5460" y="1211580"/>
            <a:ext cx="5572125" cy="4567555"/>
          </a:xfrm>
          <a:prstGeom prst="rect">
            <a:avLst/>
          </a:prstGeom>
        </p:spPr>
      </p:pic>
      <p:graphicFrame>
        <p:nvGraphicFramePr>
          <p:cNvPr id="13" name="对象 1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991995" y="1586865"/>
          <a:ext cx="120332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4" imgW="622300" imgH="241300" progId="Equation.DSMT4">
                  <p:embed/>
                </p:oleObj>
              </mc:Choice>
              <mc:Fallback>
                <p:oleObj name="" r:id="rId4" imgW="622300" imgH="241300" progId="Equation.DSMT4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91995" y="1586865"/>
                        <a:ext cx="1203325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文本框 16"/>
          <p:cNvSpPr txBox="1"/>
          <p:nvPr/>
        </p:nvSpPr>
        <p:spPr>
          <a:xfrm>
            <a:off x="5532120" y="5861050"/>
            <a:ext cx="64630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 Aaij et al. [LHCb], Nature Phys. 18, 751-754 (2022)</a:t>
            </a:r>
            <a:endParaRPr lang="en-US" altLang="zh-CN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 Aaij et al. [LHCb], Nature Commun. 13, 3351 (2022)</a:t>
            </a:r>
            <a:endParaRPr lang="en-US" altLang="zh-CN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833120" y="392430"/>
            <a:ext cx="11358245" cy="609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3509645" y="-9525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>
            <a:off x="6522720" y="889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1699260" y="33655"/>
            <a:ext cx="1497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直接连接符 24"/>
          <p:cNvCxnSpPr/>
          <p:nvPr/>
        </p:nvCxnSpPr>
        <p:spPr>
          <a:xfrm flipH="1">
            <a:off x="9850120" y="-1905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3517900" y="23495"/>
            <a:ext cx="3000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Doubly charmed tetraquark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849485" y="33655"/>
            <a:ext cx="235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711950" y="4445"/>
            <a:ext cx="2954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ully charmed tetraquark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8535" y="2106295"/>
            <a:ext cx="3230245" cy="3027045"/>
          </a:xfrm>
          <a:prstGeom prst="rect">
            <a:avLst/>
          </a:prstGeom>
        </p:spPr>
      </p:pic>
      <p:graphicFrame>
        <p:nvGraphicFramePr>
          <p:cNvPr id="13" name="对象 1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991995" y="1586865"/>
          <a:ext cx="120332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2" imgW="622300" imgH="241300" progId="Equation.DSMT4">
                  <p:embed/>
                </p:oleObj>
              </mc:Choice>
              <mc:Fallback>
                <p:oleObj name="" r:id="rId2" imgW="622300" imgH="241300" progId="Equation.DSMT4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91995" y="1586865"/>
                        <a:ext cx="1203325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4708525" y="1586865"/>
            <a:ext cx="7423150" cy="5219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AdvOT483a8203"/>
                <a:cs typeface="Times New Roman" panose="02020603050405020304" pitchFamily="18" charset="0"/>
              </a:rPr>
              <a:t>Meson molecule ?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ea typeface="AdvOT483a8203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08525" y="4191635"/>
            <a:ext cx="5777230" cy="33718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600">
                <a:solidFill>
                  <a:srgbClr val="231F20"/>
                </a:solidFill>
                <a:latin typeface="Times New Roman" panose="02020603050405020304" pitchFamily="18" charset="0"/>
                <a:ea typeface="AdvOT483a8203"/>
                <a:cs typeface="Times New Roman" panose="02020603050405020304" pitchFamily="18" charset="0"/>
              </a:rPr>
              <a:t>J. Ferretti and E. Santopinto, , </a:t>
            </a:r>
            <a:r>
              <a:rPr lang="en-US" altLang="zh-CN" sz="1600">
                <a:solidFill>
                  <a:srgbClr val="2E3092"/>
                </a:solidFill>
                <a:latin typeface="Times New Roman" panose="02020603050405020304" pitchFamily="18" charset="0"/>
                <a:ea typeface="AdvOT483a8203"/>
                <a:cs typeface="Times New Roman" panose="02020603050405020304" pitchFamily="18" charset="0"/>
              </a:rPr>
              <a:t>J. High Energy Phys. 04 (2020) 119.</a:t>
            </a:r>
            <a:endParaRPr lang="en-US" altLang="zh-CN" sz="1600">
              <a:solidFill>
                <a:srgbClr val="2E3092"/>
              </a:solidFill>
              <a:latin typeface="Times New Roman" panose="02020603050405020304" pitchFamily="18" charset="0"/>
              <a:ea typeface="AdvOT483a8203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708525" y="2004060"/>
            <a:ext cx="12315190" cy="82994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600">
                <a:solidFill>
                  <a:srgbClr val="231F20"/>
                </a:solidFill>
                <a:latin typeface="Times New Roman" panose="02020603050405020304" pitchFamily="18" charset="0"/>
                <a:ea typeface="AdvOT483a8203"/>
                <a:cs typeface="Times New Roman" panose="02020603050405020304" pitchFamily="18" charset="0"/>
              </a:rPr>
              <a:t>Z. G. Wang and T. Huang, </a:t>
            </a:r>
            <a:r>
              <a:rPr lang="en-US" altLang="zh-CN" sz="1600">
                <a:solidFill>
                  <a:srgbClr val="2E3092"/>
                </a:solidFill>
                <a:latin typeface="Times New Roman" panose="02020603050405020304" pitchFamily="18" charset="0"/>
                <a:ea typeface="AdvOT483a8203"/>
                <a:cs typeface="Times New Roman" panose="02020603050405020304" pitchFamily="18" charset="0"/>
              </a:rPr>
              <a:t>Eur. Phys. J. C </a:t>
            </a:r>
            <a:r>
              <a:rPr lang="en-US" altLang="zh-CN" sz="1600">
                <a:solidFill>
                  <a:srgbClr val="2E3092"/>
                </a:solidFill>
                <a:latin typeface="Times New Roman" panose="02020603050405020304" pitchFamily="18" charset="0"/>
                <a:ea typeface="AdvOT19ee2aa8.B"/>
                <a:cs typeface="Times New Roman" panose="02020603050405020304" pitchFamily="18" charset="0"/>
              </a:rPr>
              <a:t>74</a:t>
            </a:r>
            <a:r>
              <a:rPr lang="en-US" altLang="zh-CN" sz="1600">
                <a:solidFill>
                  <a:srgbClr val="2E3092"/>
                </a:solidFill>
                <a:latin typeface="Times New Roman" panose="02020603050405020304" pitchFamily="18" charset="0"/>
                <a:ea typeface="AdvOT483a8203"/>
                <a:cs typeface="Times New Roman" panose="02020603050405020304" pitchFamily="18" charset="0"/>
              </a:rPr>
              <a:t>, 2891 (2014)</a:t>
            </a:r>
            <a:r>
              <a:rPr lang="en-US" altLang="zh-CN" sz="1600">
                <a:solidFill>
                  <a:srgbClr val="231F20"/>
                </a:solidFill>
                <a:latin typeface="Times New Roman" panose="02020603050405020304" pitchFamily="18" charset="0"/>
                <a:ea typeface="AdvOT483a8203"/>
                <a:cs typeface="Times New Roman" panose="02020603050405020304" pitchFamily="18" charset="0"/>
              </a:rPr>
              <a:t>. </a:t>
            </a:r>
            <a:endParaRPr lang="en-US" altLang="zh-CN" sz="1600">
              <a:solidFill>
                <a:srgbClr val="231F20"/>
              </a:solidFill>
              <a:latin typeface="Times New Roman" panose="02020603050405020304" pitchFamily="18" charset="0"/>
              <a:ea typeface="AdvOT483a8203"/>
              <a:cs typeface="Times New Roman" panose="02020603050405020304" pitchFamily="18" charset="0"/>
            </a:endParaRPr>
          </a:p>
          <a:p>
            <a:r>
              <a:rPr lang="en-US" altLang="zh-CN" sz="1600">
                <a:solidFill>
                  <a:srgbClr val="231F20"/>
                </a:solidFill>
                <a:latin typeface="Times New Roman" panose="02020603050405020304" pitchFamily="18" charset="0"/>
                <a:ea typeface="AdvOT483a8203"/>
                <a:cs typeface="Times New Roman" panose="02020603050405020304" pitchFamily="18" charset="0"/>
              </a:rPr>
              <a:t>F. K. Guo, C. Hanhart, U. G. Meißner, Q. Wang, Q. Zhao, </a:t>
            </a:r>
            <a:endParaRPr lang="en-US" altLang="zh-CN" sz="1600">
              <a:solidFill>
                <a:srgbClr val="231F20"/>
              </a:solidFill>
              <a:latin typeface="Times New Roman" panose="02020603050405020304" pitchFamily="18" charset="0"/>
              <a:ea typeface="AdvOT483a8203"/>
              <a:cs typeface="Times New Roman" panose="02020603050405020304" pitchFamily="18" charset="0"/>
            </a:endParaRPr>
          </a:p>
          <a:p>
            <a:r>
              <a:rPr lang="en-US" altLang="zh-CN" sz="1600">
                <a:solidFill>
                  <a:srgbClr val="231F20"/>
                </a:solidFill>
                <a:latin typeface="Times New Roman" panose="02020603050405020304" pitchFamily="18" charset="0"/>
                <a:ea typeface="AdvOT483a8203"/>
                <a:cs typeface="Times New Roman" panose="02020603050405020304" pitchFamily="18" charset="0"/>
              </a:rPr>
              <a:t>and B. S. Zou,  </a:t>
            </a:r>
            <a:r>
              <a:rPr lang="en-US" altLang="zh-CN" sz="1600">
                <a:solidFill>
                  <a:srgbClr val="2E3092"/>
                </a:solidFill>
                <a:latin typeface="Times New Roman" panose="02020603050405020304" pitchFamily="18" charset="0"/>
                <a:ea typeface="AdvOT483a8203"/>
                <a:cs typeface="Times New Roman" panose="02020603050405020304" pitchFamily="18" charset="0"/>
              </a:rPr>
              <a:t>Rev. Mod. Phys. </a:t>
            </a:r>
            <a:r>
              <a:rPr lang="en-US" altLang="zh-CN" sz="1600">
                <a:solidFill>
                  <a:srgbClr val="2E3092"/>
                </a:solidFill>
                <a:latin typeface="Times New Roman" panose="02020603050405020304" pitchFamily="18" charset="0"/>
                <a:ea typeface="AdvOT19ee2aa8.B"/>
                <a:cs typeface="Times New Roman" panose="02020603050405020304" pitchFamily="18" charset="0"/>
              </a:rPr>
              <a:t>90</a:t>
            </a:r>
            <a:r>
              <a:rPr lang="en-US" altLang="zh-CN" sz="1600">
                <a:solidFill>
                  <a:srgbClr val="2E3092"/>
                </a:solidFill>
                <a:latin typeface="Times New Roman" panose="02020603050405020304" pitchFamily="18" charset="0"/>
                <a:ea typeface="AdvOT483a8203"/>
                <a:cs typeface="Times New Roman" panose="02020603050405020304" pitchFamily="18" charset="0"/>
              </a:rPr>
              <a:t>, 015004 (2018)</a:t>
            </a:r>
            <a:r>
              <a:rPr lang="en-US" altLang="zh-CN" sz="1600">
                <a:solidFill>
                  <a:srgbClr val="231F20"/>
                </a:solidFill>
                <a:latin typeface="Times New Roman" panose="02020603050405020304" pitchFamily="18" charset="0"/>
                <a:ea typeface="AdvOT483a8203"/>
                <a:cs typeface="Times New Roman" panose="02020603050405020304" pitchFamily="18" charset="0"/>
              </a:rPr>
              <a:t>; </a:t>
            </a:r>
            <a:r>
              <a:rPr lang="en-US" altLang="zh-CN" sz="1600">
                <a:solidFill>
                  <a:srgbClr val="2E3092"/>
                </a:solidFill>
                <a:latin typeface="Times New Roman" panose="02020603050405020304" pitchFamily="18" charset="0"/>
                <a:ea typeface="AdvOT19ee2aa8.B"/>
                <a:cs typeface="Times New Roman" panose="02020603050405020304" pitchFamily="18" charset="0"/>
              </a:rPr>
              <a:t>94</a:t>
            </a:r>
            <a:r>
              <a:rPr lang="en-US" altLang="zh-CN" sz="1600">
                <a:solidFill>
                  <a:srgbClr val="2E3092"/>
                </a:solidFill>
                <a:latin typeface="Times New Roman" panose="02020603050405020304" pitchFamily="18" charset="0"/>
                <a:ea typeface="AdvOT483a8203"/>
                <a:cs typeface="Times New Roman" panose="02020603050405020304" pitchFamily="18" charset="0"/>
              </a:rPr>
              <a:t>, 029901(E) (2022)</a:t>
            </a:r>
            <a:r>
              <a:rPr lang="en-US" altLang="zh-CN" sz="1600">
                <a:solidFill>
                  <a:srgbClr val="231F20"/>
                </a:solidFill>
                <a:latin typeface="Times New Roman" panose="02020603050405020304" pitchFamily="18" charset="0"/>
                <a:ea typeface="AdvOT483a8203"/>
                <a:cs typeface="Times New Roman" panose="02020603050405020304" pitchFamily="18" charset="0"/>
              </a:rPr>
              <a:t>.</a:t>
            </a:r>
            <a:endParaRPr lang="en-US" altLang="zh-CN" sz="1600">
              <a:solidFill>
                <a:srgbClr val="231F20"/>
              </a:solidFill>
              <a:latin typeface="Times New Roman" panose="02020603050405020304" pitchFamily="18" charset="0"/>
              <a:ea typeface="AdvOT483a8203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08525" y="3626485"/>
            <a:ext cx="7423150" cy="5219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AdvOT483a8203"/>
                <a:cs typeface="Times New Roman" panose="02020603050405020304" pitchFamily="18" charset="0"/>
              </a:rPr>
              <a:t>Hadroquarkonium ?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ea typeface="AdvOT483a8203"/>
              <a:cs typeface="Times New Roman" panose="02020603050405020304" pitchFamily="18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833120" y="392430"/>
            <a:ext cx="11358245" cy="609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>
            <a:off x="3509645" y="-9525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6522720" y="889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1699260" y="33655"/>
            <a:ext cx="1497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直接连接符 25"/>
          <p:cNvCxnSpPr/>
          <p:nvPr/>
        </p:nvCxnSpPr>
        <p:spPr>
          <a:xfrm flipH="1">
            <a:off x="9850120" y="-1905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3517900" y="23495"/>
            <a:ext cx="3000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Doubly charmed tetraquark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9849485" y="33655"/>
            <a:ext cx="235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711950" y="4445"/>
            <a:ext cx="2954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ully charmed tetraquark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p>
            <a:pPr marL="0" indent="0">
              <a:buNone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 X (6900)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435" y="1828165"/>
            <a:ext cx="5434965" cy="39922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795" y="1812290"/>
            <a:ext cx="5648325" cy="400812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123305" y="5820410"/>
            <a:ext cx="6068060" cy="935355"/>
          </a:xfrm>
          <a:prstGeom prst="rect">
            <a:avLst/>
          </a:prstGeom>
        </p:spPr>
        <p:txBody>
          <a:bodyPr>
            <a:noAutofit/>
          </a:bodyPr>
          <a:p>
            <a:pPr indent="160020" algn="just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 i="0">
                <a:solidFill>
                  <a:schemeClr val="accent1"/>
                </a:solidFill>
                <a:latin typeface="Times New Roman" panose="02020603050405020304" pitchFamily="18" charset="0"/>
                <a:ea typeface="PingFang-SC-Bold"/>
                <a:cs typeface="Times New Roman" panose="02020603050405020304" pitchFamily="18" charset="0"/>
              </a:rPr>
              <a:t>R. Aaij et al. [LHCb]Sci. Bull.65, 1983-1993 (2020).</a:t>
            </a:r>
            <a:endParaRPr lang="en-US" altLang="zh-CN" sz="1600" b="0" i="0">
              <a:solidFill>
                <a:schemeClr val="accent1"/>
              </a:solidFill>
              <a:latin typeface="Times New Roman" panose="02020603050405020304" pitchFamily="18" charset="0"/>
              <a:ea typeface="PingFang-SC-Bold"/>
              <a:cs typeface="Times New Roman" panose="02020603050405020304" pitchFamily="18" charset="0"/>
            </a:endParaRPr>
          </a:p>
          <a:p>
            <a:pPr indent="160020" algn="just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 i="0">
                <a:solidFill>
                  <a:schemeClr val="accent1"/>
                </a:solidFill>
                <a:latin typeface="Times New Roman" panose="02020603050405020304" pitchFamily="18" charset="0"/>
                <a:ea typeface="PingFang-SC-Bold"/>
                <a:cs typeface="Times New Roman" panose="02020603050405020304" pitchFamily="18" charset="0"/>
              </a:rPr>
              <a:t>X. K. Dong, V. Baru, F. K. Guo, C. Hanhart and A. Nefediev,</a:t>
            </a:r>
            <a:endParaRPr lang="en-US" altLang="zh-CN" sz="1600" b="0" i="0">
              <a:solidFill>
                <a:schemeClr val="accent1"/>
              </a:solidFill>
              <a:latin typeface="Times New Roman" panose="02020603050405020304" pitchFamily="18" charset="0"/>
              <a:ea typeface="PingFang-SC-Bold"/>
              <a:cs typeface="Times New Roman" panose="02020603050405020304" pitchFamily="18" charset="0"/>
            </a:endParaRPr>
          </a:p>
          <a:p>
            <a:pPr indent="160020" algn="just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 i="0">
                <a:solidFill>
                  <a:schemeClr val="accent1"/>
                </a:solidFill>
                <a:latin typeface="Times New Roman" panose="02020603050405020304" pitchFamily="18" charset="0"/>
                <a:ea typeface="PingFang-SC-Bold"/>
                <a:cs typeface="Times New Roman" panose="02020603050405020304" pitchFamily="18" charset="0"/>
              </a:rPr>
              <a:t> Phys. Rev. Lett. 126, 132001(2021) </a:t>
            </a:r>
            <a:endParaRPr lang="en-US" altLang="zh-CN" sz="1600" b="0" i="0">
              <a:solidFill>
                <a:schemeClr val="accent1"/>
              </a:solidFill>
              <a:latin typeface="Times New Roman" panose="02020603050405020304" pitchFamily="18" charset="0"/>
              <a:ea typeface="PingFang-SC-Bold"/>
              <a:cs typeface="Times New Roman" panose="02020603050405020304" pitchFamily="18" charset="0"/>
            </a:endParaRPr>
          </a:p>
          <a:p>
            <a:pPr indent="160020" algn="just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 i="0">
                <a:solidFill>
                  <a:schemeClr val="accent1"/>
                </a:solidFill>
                <a:latin typeface="Times New Roman" panose="02020603050405020304" pitchFamily="18" charset="0"/>
                <a:ea typeface="PingFang-SC-Bold"/>
                <a:cs typeface="Times New Roman" panose="02020603050405020304" pitchFamily="18" charset="0"/>
              </a:rPr>
              <a:t>[erratum: Phys. Rev. Lett. 127, 119901 (2021)]</a:t>
            </a:r>
            <a:endParaRPr lang="en-US" altLang="zh-CN" sz="1600" b="0" i="0">
              <a:solidFill>
                <a:schemeClr val="accent1"/>
              </a:solidFill>
              <a:latin typeface="Times New Roman" panose="02020603050405020304" pitchFamily="18" charset="0"/>
              <a:ea typeface="PingFang-SC-Bold"/>
              <a:cs typeface="Times New Roman" panose="02020603050405020304" pitchFamily="18" charset="0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833120" y="392430"/>
            <a:ext cx="11358245" cy="609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3509645" y="-9525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6522720" y="889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1699260" y="33655"/>
            <a:ext cx="1497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9850120" y="-1905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3517900" y="23495"/>
            <a:ext cx="3000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Doubly charmed tetraquark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849485" y="33655"/>
            <a:ext cx="235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711950" y="4445"/>
            <a:ext cx="2954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ully charmed tetraquark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20" name="直接连接符 19"/>
          <p:cNvCxnSpPr/>
          <p:nvPr/>
        </p:nvCxnSpPr>
        <p:spPr>
          <a:xfrm>
            <a:off x="833120" y="392430"/>
            <a:ext cx="11358245" cy="609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3509645" y="-9525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6522720" y="889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1699260" y="33655"/>
            <a:ext cx="1497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9850120" y="-1905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3517900" y="23495"/>
            <a:ext cx="3000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Doubly charmed tetraquark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849485" y="33655"/>
            <a:ext cx="235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711950" y="4445"/>
            <a:ext cx="2954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ully charmed tetraquark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1280" y="2404745"/>
            <a:ext cx="6949440" cy="2570480"/>
          </a:xfrm>
          <a:prstGeom prst="rect">
            <a:avLst/>
          </a:prstGeom>
        </p:spPr>
      </p:pic>
      <p:sp>
        <p:nvSpPr>
          <p:cNvPr id="59" name="文本框 58"/>
          <p:cNvSpPr txBox="1"/>
          <p:nvPr/>
        </p:nvSpPr>
        <p:spPr>
          <a:xfrm>
            <a:off x="776288" y="5449570"/>
            <a:ext cx="7854950" cy="10147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342900" marR="0" indent="-342900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altLang="zh-CN" sz="2000" b="1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Relatively clean background</a:t>
            </a:r>
            <a:endParaRPr kumimoji="0" lang="en-GB" altLang="zh-CN" sz="2000" b="1" kern="1200" cap="none" spc="0" normalizeH="0" baseline="0" noProof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342900" marR="0" indent="-342900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altLang="zh-CN" sz="2000" b="1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High resolution and detection ability</a:t>
            </a:r>
            <a:endParaRPr kumimoji="0" lang="en-GB" altLang="zh-CN" sz="2000" b="1" kern="1200" cap="none" spc="0" normalizeH="0" baseline="0" noProof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342900" marR="0" indent="-342900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en-GB" sz="2000" b="1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Super factory of Higgs, W</a:t>
            </a:r>
            <a:r>
              <a:rPr kumimoji="0" lang="en-US" altLang="en-GB" sz="2000" b="1" kern="1200" cap="none" spc="0" normalizeH="0" baseline="30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+ </a:t>
            </a:r>
            <a:r>
              <a:rPr kumimoji="0" lang="en-US" altLang="en-GB" sz="2000" b="1" kern="1200" cap="none" spc="0" normalizeH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and Z</a:t>
            </a:r>
            <a:r>
              <a:rPr kumimoji="0" lang="en-US" altLang="en-GB" sz="2000" b="1" kern="1200" cap="none" spc="0" normalizeH="0" baseline="30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0</a:t>
            </a:r>
            <a:endParaRPr kumimoji="0" lang="en-US" altLang="en-GB" sz="2000" b="1" kern="1200" cap="none" spc="0" normalizeH="0" baseline="30000" noProof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21280" y="2402840"/>
            <a:ext cx="6953885" cy="706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83285" y="884555"/>
            <a:ext cx="65506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中国环形正负电子对撞机（</a:t>
            </a:r>
            <a:r>
              <a:rPr lang="en-US" altLang="zh-CN" sz="32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</a:t>
            </a:r>
            <a:r>
              <a:rPr lang="zh-CN" altLang="en-US" sz="32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zh-CN" altLang="en-US" sz="3200" b="1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5960" y="491445"/>
            <a:ext cx="10800000" cy="720000"/>
          </a:xfrm>
        </p:spPr>
        <p:txBody>
          <a:bodyPr/>
          <a:p>
            <a:r>
              <a:rPr lang="en-US" altLang="zh-CN" dirty="0">
                <a:sym typeface="+mn-ea"/>
              </a:rPr>
              <a:t>Production of doubly charmed tetraquark</a:t>
            </a:r>
            <a:endParaRPr lang="zh-CN" altLang="en-US"/>
          </a:p>
        </p:txBody>
      </p:sp>
      <p:sp>
        <p:nvSpPr>
          <p:cNvPr id="9" name="内容占位符 8"/>
          <p:cNvSpPr/>
          <p:nvPr>
            <p:ph idx="1"/>
          </p:nvPr>
        </p:nvSpPr>
        <p:spPr/>
        <p:txBody>
          <a:bodyPr/>
          <a:p>
            <a:r>
              <a:rPr lang="en-US" altLang="zh-CN" b="1"/>
              <a:t>NRQCD</a:t>
            </a:r>
            <a:r>
              <a:rPr lang="zh-CN" altLang="en-US" b="1"/>
              <a:t>因子化</a:t>
            </a:r>
            <a:endParaRPr lang="zh-CN" altLang="en-US" b="1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60720" y="1986915"/>
            <a:ext cx="6366510" cy="33655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120" y="2248535"/>
            <a:ext cx="4772660" cy="142811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515745" y="3102610"/>
            <a:ext cx="1740535" cy="5302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092200" y="5919788"/>
            <a:ext cx="7307263" cy="4619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altLang="zh-CN" sz="1200" b="0" i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G. T. </a:t>
            </a:r>
            <a:r>
              <a:rPr kumimoji="0" lang="en-GB" altLang="zh-CN" sz="1200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Bodwin</a:t>
            </a:r>
            <a:r>
              <a:rPr kumimoji="0" lang="en-GB" altLang="zh-CN" sz="1200" b="0" i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, E. Braaten and G. P. Lepage, Phys. Rev. D 51, 1125 (1995). </a:t>
            </a:r>
            <a:endParaRPr kumimoji="0" lang="en-GB" altLang="zh-CN" sz="1200" b="0" i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altLang="zh-CN" sz="1200" b="0" i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A. F. Falk, M. E. Luke, M. J. Savage and M. B. Wise, Phys. Rev. D 49, 555-558 (1994). </a:t>
            </a:r>
            <a:endParaRPr kumimoji="0" lang="en-GB" altLang="zh-CN" sz="1200" b="0" i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223635" y="1301115"/>
            <a:ext cx="5850255" cy="33718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600">
                <a:solidFill>
                  <a:schemeClr val="accent1"/>
                </a:solidFill>
                <a:latin typeface="Times New Roman" panose="02020603050405020304" pitchFamily="18" charset="0"/>
                <a:ea typeface="AdvOT483a8203"/>
                <a:cs typeface="Times New Roman" panose="02020603050405020304" pitchFamily="18" charset="0"/>
              </a:rPr>
              <a:t>J. J. Niu, B. B. Shi, Z. K. Tao and H. H. Ma, PRD 111, 014019 (2025)</a:t>
            </a:r>
            <a:endParaRPr lang="en-US" altLang="zh-CN" sz="1600">
              <a:solidFill>
                <a:schemeClr val="accent1"/>
              </a:solidFill>
              <a:latin typeface="Times New Roman" panose="02020603050405020304" pitchFamily="18" charset="0"/>
              <a:ea typeface="AdvOT483a8203"/>
              <a:cs typeface="Times New Roman" panose="02020603050405020304" pitchFamily="18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833120" y="392430"/>
            <a:ext cx="11358245" cy="609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3509645" y="-9525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6522720" y="889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1699260" y="33655"/>
            <a:ext cx="1497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H="1">
            <a:off x="9850120" y="-1905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3517900" y="23495"/>
            <a:ext cx="3000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Doubly charmed t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etraquark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849485" y="33655"/>
            <a:ext cx="235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711950" y="4445"/>
            <a:ext cx="2954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ully charmed tetraquark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1331278" y="2589213"/>
            <a:ext cx="3359150" cy="512763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4644073" y="2665413"/>
            <a:ext cx="857250" cy="492125"/>
          </a:xfrm>
          <a:prstGeom prst="ellipse">
            <a:avLst/>
          </a:prstGeom>
          <a:noFill/>
          <a:ln w="222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" name="直接箭头连接符 4"/>
          <p:cNvCxnSpPr>
            <a:endCxn id="12" idx="2"/>
          </p:cNvCxnSpPr>
          <p:nvPr/>
        </p:nvCxnSpPr>
        <p:spPr>
          <a:xfrm flipV="1">
            <a:off x="3437573" y="2112328"/>
            <a:ext cx="227330" cy="44259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: 圆角 16"/>
          <p:cNvSpPr/>
          <p:nvPr/>
        </p:nvSpPr>
        <p:spPr>
          <a:xfrm>
            <a:off x="2392363" y="1764665"/>
            <a:ext cx="2544763" cy="347663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perturbative region </a:t>
            </a:r>
            <a:endParaRPr kumimoji="0" lang="en-GB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cxnSp>
        <p:nvCxnSpPr>
          <p:cNvPr id="14" name="直接箭头连接符 13"/>
          <p:cNvCxnSpPr>
            <a:endCxn id="22" idx="0"/>
          </p:cNvCxnSpPr>
          <p:nvPr/>
        </p:nvCxnSpPr>
        <p:spPr>
          <a:xfrm flipH="1">
            <a:off x="4456748" y="3200083"/>
            <a:ext cx="480060" cy="106553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3324543" y="3435668"/>
            <a:ext cx="1113790" cy="76200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: 圆角 18"/>
          <p:cNvSpPr/>
          <p:nvPr/>
        </p:nvSpPr>
        <p:spPr>
          <a:xfrm>
            <a:off x="3197225" y="4265613"/>
            <a:ext cx="2519363" cy="417513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nonperturbative region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0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1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2.xml><?xml version="1.0" encoding="utf-8"?>
<p:tagLst xmlns:p="http://schemas.openxmlformats.org/presentationml/2006/main">
  <p:tag name="KSO_WM_UNIT_TYPE" val="f"/>
  <p:tag name="KSO_WM_UNIT_SUBTYPE" val="g"/>
  <p:tag name="KSO_WM_UNIT_INDEX" val="2"/>
  <p:tag name="KSO_WM_BEAUTIFY_FLAG" val="#wm#"/>
  <p:tag name="KSO_WM_TAG_VERSION" val="3.0"/>
  <p:tag name="KSO_WM_UNIT_PRESET_TEXT" val="公司名"/>
  <p:tag name="KSO_WM_UNIT_ID" val="_11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20"/>
</p:tagLst>
</file>

<file path=ppt/tags/tag103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9"/>
</p:tagLst>
</file>

<file path=ppt/tags/tag104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5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0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6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0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7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0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8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0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30"/>
  <p:tag name="KSO_WM_TEMPLATE_CATEGORY" val="custom"/>
  <p:tag name="KSO_WM_TEMPLATE_INDEX" val="20238628"/>
</p:tagLst>
</file>

<file path=ppt/tags/tag11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0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1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350"/>
  <p:tag name="KSO_WM_TEMPLATE_CATEGORY" val="custom"/>
  <p:tag name="KSO_WM_TEMPLATE_INDEX" val="20238628"/>
</p:tagLst>
</file>

<file path=ppt/tags/tag111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2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3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4.xml><?xml version="1.0" encoding="utf-8"?>
<p:tagLst xmlns:p="http://schemas.openxmlformats.org/presentationml/2006/main">
  <p:tag name="KSO_WM_TEMPLATE_SUBCATEGORY" val="29"/>
  <p:tag name="KSO_WM_TEMPLATE_COLOR_TYPE" val="0"/>
  <p:tag name="KSO_WM_TAG_VERSION" val="3.0"/>
  <p:tag name="KSO_WM_TEMPLATE_THUMBS_INDEX" val="1、9"/>
  <p:tag name="KSO_WM_BEAUTIFY_FLAG" val="#wm#"/>
  <p:tag name="KSO_WM_TEMPLATE_INDEX" val="20238628"/>
  <p:tag name="KSO_WM_TEMPLATE_CATEGORY" val="custom"/>
  <p:tag name="KSO_WM_TEMPLATE_MASTER_TYPE" val="0"/>
</p:tagLst>
</file>

<file path=ppt/tags/tag11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SCONTENTSTITLE" val="1"/>
  <p:tag name="KSO_WM_DIAGRAM_GROUP_CODE" val="l1-1"/>
  <p:tag name="KSO_WM_DIAGRAM_COLOR_TRICK" val="1"/>
  <p:tag name="KSO_WM_DIAGRAM_COLOR_TEXT_CAN_REMOVE" val="n"/>
  <p:tag name="KSO_WM_UNIT_ID" val="custom20238628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8628"/>
  <p:tag name="KSO_WM_TEMPLATE_CATEGORY" val="custom"/>
  <p:tag name="KSO_WM_UNIT_TEXT_FILL_FORE_SCHEMECOLOR_INDEX" val="13"/>
  <p:tag name="KSO_WM_UNIT_TEXT_FILL_TYPE" val="1"/>
  <p:tag name="KSO_WM_UNIT_USESOURCEFORMAT_APPLY" val="1"/>
</p:tagLst>
</file>

<file path=ppt/tags/tag116.xml><?xml version="1.0" encoding="utf-8"?>
<p:tagLst xmlns:p="http://schemas.openxmlformats.org/presentationml/2006/main">
  <p:tag name="KSO_WM_SLIDE_TYPE" val="contents"/>
  <p:tag name="KSO_WM_TEMPLATE_SUBCATEGORY" val="29"/>
  <p:tag name="KSO_WM_TEMPLATE_COLOR_TYPE" val="0"/>
  <p:tag name="KSO_WM_TAG_VERSION" val="3.0"/>
  <p:tag name="KSO_WM_SLIDE_SUBTYPE" val="diag"/>
  <p:tag name="KSO_WM_SLIDE_ITEM_CNT" val="4"/>
  <p:tag name="KSO_WM_DIAGRAM_GROUP_CODE" val="l1-1"/>
  <p:tag name="KSO_WM_BEAUTIFY_FLAG" val="#wm#"/>
  <p:tag name="KSO_WM_TEMPLATE_INDEX" val="20238628"/>
  <p:tag name="KSO_WM_TEMPLATE_CATEGORY" val="custom"/>
  <p:tag name="KSO_WM_SLIDE_INDEX" val="4"/>
  <p:tag name="KSO_WM_SLIDE_ID" val="custom20238628_4"/>
  <p:tag name="KSO_WM_TEMPLATE_MASTER_TYPE" val="0"/>
  <p:tag name="KSO_WM_SLIDE_LAYOUT" val="a_l"/>
  <p:tag name="KSO_WM_SLIDE_LAYOUT_CNT" val="1_1"/>
  <p:tag name="KSO_WM_SLIDE_DIAGTYPE" val="l"/>
</p:tagLst>
</file>

<file path=ppt/tags/tag117.xml><?xml version="1.0" encoding="utf-8"?>
<p:tagLst xmlns:p="http://schemas.openxmlformats.org/presentationml/2006/main">
  <p:tag name="KSO_WM_BEAUTIFY_FLAG" val="#wm#"/>
  <p:tag name="KSO_WM_TEMPLATE_CATEGORY" val="custom"/>
  <p:tag name="KSO_WM_TEMPLATE_INDEX" val="20238628"/>
</p:tagLst>
</file>

<file path=ppt/tags/tag118.xml><?xml version="1.0" encoding="utf-8"?>
<p:tagLst xmlns:p="http://schemas.openxmlformats.org/presentationml/2006/main">
  <p:tag name="KSO_WM_BEAUTIFY_FLAG" val="#wm#"/>
  <p:tag name="KSO_WM_TEMPLATE_CATEGORY" val="custom"/>
  <p:tag name="KSO_WM_TEMPLATE_INDEX" val="20238628"/>
</p:tagLst>
</file>

<file path=ppt/tags/tag119.xml><?xml version="1.0" encoding="utf-8"?>
<p:tagLst xmlns:p="http://schemas.openxmlformats.org/presentationml/2006/main">
  <p:tag name="KSO_WM_BEAUTIFY_FLAG" val="#wm#"/>
  <p:tag name="KSO_WM_TEMPLATE_CATEGORY" val="custom"/>
  <p:tag name="KSO_WM_TEMPLATE_INDEX" val="20238628"/>
</p:tagLst>
</file>

<file path=ppt/tags/tag12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编辑母版标题"/>
  <p:tag name="KSO_WM_UNIT_ID" val="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8"/>
</p:tagLst>
</file>

<file path=ppt/tags/tag120.xml><?xml version="1.0" encoding="utf-8"?>
<p:tagLst xmlns:p="http://schemas.openxmlformats.org/presentationml/2006/main">
  <p:tag name="KSO_WM_BEAUTIFY_FLAG" val="#wm#"/>
  <p:tag name="KSO_WM_TEMPLATE_CATEGORY" val="custom"/>
  <p:tag name="KSO_WM_TEMPLATE_INDEX" val="20238628"/>
</p:tagLst>
</file>

<file path=ppt/tags/tag121.xml><?xml version="1.0" encoding="utf-8"?>
<p:tagLst xmlns:p="http://schemas.openxmlformats.org/presentationml/2006/main">
  <p:tag name="KSO_WM_BEAUTIFY_FLAG" val="#wm#"/>
  <p:tag name="KSO_WM_TEMPLATE_CATEGORY" val="custom"/>
  <p:tag name="KSO_WM_TEMPLATE_INDEX" val="20238628"/>
</p:tagLst>
</file>

<file path=ppt/tags/tag122.xml><?xml version="1.0" encoding="utf-8"?>
<p:tagLst xmlns:p="http://schemas.openxmlformats.org/presentationml/2006/main">
  <p:tag name="KSO_WM_BEAUTIFY_FLAG" val="#wm#"/>
  <p:tag name="KSO_WM_TEMPLATE_CATEGORY" val="custom"/>
  <p:tag name="KSO_WM_TEMPLATE_INDEX" val="20238628"/>
</p:tagLst>
</file>

<file path=ppt/tags/tag123.xml><?xml version="1.0" encoding="utf-8"?>
<p:tagLst xmlns:p="http://schemas.openxmlformats.org/presentationml/2006/main">
  <p:tag name="KSO_WM_BEAUTIFY_FLAG" val="#wm#"/>
  <p:tag name="KSO_WM_TEMPLATE_CATEGORY" val="custom"/>
  <p:tag name="KSO_WM_TEMPLATE_INDEX" val="20238628"/>
</p:tagLst>
</file>

<file path=ppt/tags/tag124.xml><?xml version="1.0" encoding="utf-8"?>
<p:tagLst xmlns:p="http://schemas.openxmlformats.org/presentationml/2006/main">
  <p:tag name="KSO_WM_BEAUTIFY_FLAG" val="#wm#"/>
  <p:tag name="KSO_WM_TEMPLATE_CATEGORY" val="custom"/>
  <p:tag name="KSO_WM_TEMPLATE_INDEX" val="20238628"/>
</p:tagLst>
</file>

<file path=ppt/tags/tag125.xml><?xml version="1.0" encoding="utf-8"?>
<p:tagLst xmlns:p="http://schemas.openxmlformats.org/presentationml/2006/main">
  <p:tag name="KSO_WM_BEAUTIFY_FLAG" val="#wm#"/>
  <p:tag name="KSO_WM_TEMPLATE_CATEGORY" val="custom"/>
  <p:tag name="KSO_WM_TEMPLATE_INDEX" val="20238628"/>
</p:tagLst>
</file>

<file path=ppt/tags/tag126.xml><?xml version="1.0" encoding="utf-8"?>
<p:tagLst xmlns:p="http://schemas.openxmlformats.org/presentationml/2006/main">
  <p:tag name="KSO_WM_BEAUTIFY_FLAG" val="#wm#"/>
  <p:tag name="KSO_WM_TEMPLATE_CATEGORY" val="custom"/>
  <p:tag name="KSO_WM_TEMPLATE_INDEX" val="20238628"/>
</p:tagLst>
</file>

<file path=ppt/tags/tag127.xml><?xml version="1.0" encoding="utf-8"?>
<p:tagLst xmlns:p="http://schemas.openxmlformats.org/presentationml/2006/main">
  <p:tag name="KSO_WM_BEAUTIFY_FLAG" val="#wm#"/>
  <p:tag name="KSO_WM_TEMPLATE_CATEGORY" val="custom"/>
  <p:tag name="KSO_WM_TEMPLATE_INDEX" val="20238628"/>
</p:tagLst>
</file>

<file path=ppt/tags/tag128.xml><?xml version="1.0" encoding="utf-8"?>
<p:tagLst xmlns:p="http://schemas.openxmlformats.org/presentationml/2006/main">
  <p:tag name="KSO_WM_BEAUTIFY_FLAG" val="#wm#"/>
  <p:tag name="KSO_WM_TEMPLATE_CATEGORY" val="custom"/>
  <p:tag name="KSO_WM_TEMPLATE_INDEX" val="20238628"/>
</p:tagLst>
</file>

<file path=ppt/tags/tag129.xml><?xml version="1.0" encoding="utf-8"?>
<p:tagLst xmlns:p="http://schemas.openxmlformats.org/presentationml/2006/main">
  <p:tag name="KSO_WM_BEAUTIFY_FLAG" val="#wm#"/>
  <p:tag name="KSO_WM_TEMPLATE_CATEGORY" val="custom"/>
  <p:tag name="KSO_WM_TEMPLATE_INDEX" val="20238628"/>
</p:tagLst>
</file>

<file path=ppt/tags/tag13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58"/>
</p:tagLst>
</file>

<file path=ppt/tags/tag130.xml><?xml version="1.0" encoding="utf-8"?>
<p:tagLst xmlns:p="http://schemas.openxmlformats.org/presentationml/2006/main">
  <p:tag name="KSO_WM_BEAUTIFY_FLAG" val="#wm#"/>
  <p:tag name="KSO_WM_TEMPLATE_CATEGORY" val="custom"/>
  <p:tag name="KSO_WM_TEMPLATE_INDEX" val="20238628"/>
</p:tagLst>
</file>

<file path=ppt/tags/tag131.xml><?xml version="1.0" encoding="utf-8"?>
<p:tagLst xmlns:p="http://schemas.openxmlformats.org/presentationml/2006/main">
  <p:tag name="KSO_WM_BEAUTIFY_FLAG" val="#wm#"/>
  <p:tag name="KSO_WM_TEMPLATE_CATEGORY" val="custom"/>
  <p:tag name="KSO_WM_TEMPLATE_INDEX" val="20238628"/>
</p:tagLst>
</file>

<file path=ppt/tags/tag132.xml><?xml version="1.0" encoding="utf-8"?>
<p:tagLst xmlns:p="http://schemas.openxmlformats.org/presentationml/2006/main">
  <p:tag name="KSO_WM_BEAUTIFY_FLAG" val="#wm#"/>
  <p:tag name="KSO_WM_TEMPLATE_CATEGORY" val="custom"/>
  <p:tag name="KSO_WM_TEMPLATE_INDEX" val="20238628"/>
</p:tagLst>
</file>

<file path=ppt/tags/tag133.xml><?xml version="1.0" encoding="utf-8"?>
<p:tagLst xmlns:p="http://schemas.openxmlformats.org/presentationml/2006/main">
  <p:tag name="KSO_WM_BEAUTIFY_FLAG" val="#wm#"/>
  <p:tag name="KSO_WM_TEMPLATE_CATEGORY" val="custom"/>
  <p:tag name="KSO_WM_TEMPLATE_INDEX" val="20238628"/>
</p:tagLst>
</file>

<file path=ppt/tags/tag134.xml><?xml version="1.0" encoding="utf-8"?>
<p:tagLst xmlns:p="http://schemas.openxmlformats.org/presentationml/2006/main">
  <p:tag name="KSO_WM_BEAUTIFY_FLAG" val="#wm#"/>
  <p:tag name="KSO_WM_TEMPLATE_CATEGORY" val="custom"/>
  <p:tag name="KSO_WM_TEMPLATE_INDEX" val="20238628"/>
</p:tagLst>
</file>

<file path=ppt/tags/tag135.xml><?xml version="1.0" encoding="utf-8"?>
<p:tagLst xmlns:p="http://schemas.openxmlformats.org/presentationml/2006/main">
  <p:tag name="KSO_WM_BEAUTIFY_FLAG" val="#wm#"/>
  <p:tag name="KSO_WM_TEMPLATE_CATEGORY" val="custom"/>
  <p:tag name="KSO_WM_TEMPLATE_INDEX" val="20238628"/>
</p:tagLst>
</file>

<file path=ppt/tags/tag136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8628_9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8628"/>
  <p:tag name="KSO_WM_TEMPLATE_CATEGORY" val="custom"/>
  <p:tag name="KSO_WM_UNIT_ISCONTENTSTITLE" val="0"/>
</p:tagLst>
</file>

<file path=ppt/tags/tag137.xml><?xml version="1.0" encoding="utf-8"?>
<p:tagLst xmlns:p="http://schemas.openxmlformats.org/presentationml/2006/main">
  <p:tag name="KSO_WM_SLIDE_TYPE" val="endPag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8628"/>
  <p:tag name="KSO_WM_TEMPLATE_CATEGORY" val="custom"/>
  <p:tag name="KSO_WM_SLIDE_INDEX" val="9"/>
  <p:tag name="KSO_WM_SLIDE_ID" val="custom20238628_9"/>
  <p:tag name="KSO_WM_TEMPLATE_MASTER_TYPE" val="0"/>
  <p:tag name="KSO_WM_SLIDE_LAYOUT" val="a_b_f"/>
  <p:tag name="KSO_WM_SLIDE_LAYOUT_CNT" val="1_1_2"/>
</p:tagLst>
</file>

<file path=ppt/tags/tag138.xml><?xml version="1.0" encoding="utf-8"?>
<p:tagLst xmlns:p="http://schemas.openxmlformats.org/presentationml/2006/main">
  <p:tag name="KSO_WM_BEAUTIFY_FLAG" val="#wm#"/>
  <p:tag name="KSO_WM_TEMPLATE_CATEGORY" val="custom"/>
  <p:tag name="KSO_WM_TEMPLATE_INDEX" val="20238628"/>
</p:tagLst>
</file>

<file path=ppt/tags/tag139.xml><?xml version="1.0" encoding="utf-8"?>
<p:tagLst xmlns:p="http://schemas.openxmlformats.org/presentationml/2006/main">
  <p:tag name="KSO_WM_BEAUTIFY_FLAG" val="#wm#"/>
  <p:tag name="KSO_WM_TEMPLATE_CATEGORY" val="custom"/>
  <p:tag name="KSO_WM_TEMPLATE_INDEX" val="20238628"/>
</p:tagLst>
</file>

<file path=ppt/tags/tag14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.xml><?xml version="1.0" encoding="utf-8"?>
<p:tagLst xmlns:p="http://schemas.openxmlformats.org/presentationml/2006/main">
  <p:tag name="KSO_WM_UNIT_TYPE" val="f"/>
  <p:tag name="KSO_WM_UNIT_SUBTYPE" val="g"/>
  <p:tag name="KSO_WM_UNIT_INDEX" val="2"/>
  <p:tag name="KSO_WM_BEAUTIFY_FLAG" val="#wm#"/>
  <p:tag name="KSO_WM_TAG_VERSION" val="3.0"/>
  <p:tag name="KSO_WM_UNIT_PRESET_TEXT" val="公司名"/>
  <p:tag name="KSO_WM_UNIT_ID" val="_1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20"/>
</p:tagLst>
</file>

<file path=ppt/tags/tag18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9"/>
</p:tagLst>
</file>

<file path=ppt/tags/tag1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2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2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340"/>
</p:tagLst>
</file>

<file path=ppt/tags/tag21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3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3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3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3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3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3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1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3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3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3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3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3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标题"/>
  <p:tag name="KSO_WM_UNIT_ID" val="_3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1"/>
  <p:tag name="KSO_WM_UNIT_VALUE" val="3"/>
</p:tagLst>
</file>

<file path=ppt/tags/tag36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8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9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4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0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4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1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4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2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3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4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4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4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5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4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6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4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7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4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8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4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9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编辑母版标题"/>
  <p:tag name="KSO_WM_UNIT_ID" val="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0"/>
</p:tagLst>
</file>

<file path=ppt/tags/tag51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4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8"/>
</p:tagLst>
</file>

<file path=ppt/tags/tag52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PRESET_TEXT" val="编号"/>
  <p:tag name="KSO_WM_UNIT_ID" val="_4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8"/>
</p:tagLst>
</file>

<file path=ppt/tags/tag53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4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5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6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5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57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58.xml><?xml version="1.0" encoding="utf-8"?>
<p:tagLst xmlns:p="http://schemas.openxmlformats.org/presentationml/2006/main">
  <p:tag name="KSO_WM_UNIT_TYPE" val="f"/>
  <p:tag name="KSO_WM_UNIT_SUBTYPE" val="a"/>
  <p:tag name="KSO_WM_UNIT_INDEX" val="2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59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0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1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2.xml><?xml version="1.0" encoding="utf-8"?>
<p:tagLst xmlns:p="http://schemas.openxmlformats.org/presentationml/2006/main">
  <p:tag name="KSO_WM_UNIT_TYPE" val="h_a"/>
  <p:tag name="KSO_WM_UNIT_INDEX" val="1_1"/>
  <p:tag name="KSO_WM_BEAUTIFY_FLAG" val="#wm#"/>
  <p:tag name="KSO_WM_TAG_VERSION" val="3.0"/>
  <p:tag name="KSO_WM_UNIT_PRESET_TEXT" val="单击此处编辑母版标题样式"/>
  <p:tag name="KSO_WM_UNIT_ID" val="_6*h_a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63.xml><?xml version="1.0" encoding="utf-8"?>
<p:tagLst xmlns:p="http://schemas.openxmlformats.org/presentationml/2006/main">
  <p:tag name="KSO_WM_UNIT_TYPE" val="h_f"/>
  <p:tag name="KSO_WM_UNIT_SUBTYPE" val="a"/>
  <p:tag name="KSO_WM_UNIT_INDEX" val="1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TEXT_LAYER_COUNT" val="1"/>
</p:tagLst>
</file>

<file path=ppt/tags/tag64.xml><?xml version="1.0" encoding="utf-8"?>
<p:tagLst xmlns:p="http://schemas.openxmlformats.org/presentationml/2006/main">
  <p:tag name="KSO_WM_UNIT_TYPE" val="h_a"/>
  <p:tag name="KSO_WM_UNIT_INDEX" val="2_1"/>
  <p:tag name="KSO_WM_BEAUTIFY_FLAG" val="#wm#"/>
  <p:tag name="KSO_WM_TAG_VERSION" val="3.0"/>
  <p:tag name="KSO_WM_UNIT_PRESET_TEXT" val="单击此处编辑母版标题样式"/>
  <p:tag name="KSO_WM_UNIT_ID" val="_6*h_a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65.xml><?xml version="1.0" encoding="utf-8"?>
<p:tagLst xmlns:p="http://schemas.openxmlformats.org/presentationml/2006/main">
  <p:tag name="KSO_WM_UNIT_TYPE" val="h_f"/>
  <p:tag name="KSO_WM_UNIT_SUBTYPE" val="a"/>
  <p:tag name="KSO_WM_UNIT_INDEX" val="2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TEXT_LAYER_COUNT" val="1"/>
</p:tagLst>
</file>

<file path=ppt/tags/tag66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7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8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6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7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71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2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3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4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5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6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7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9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78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9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0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1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0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41"/>
</p:tagLst>
</file>

<file path=ppt/tags/tag82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3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4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86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7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8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9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0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1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11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2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3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4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5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6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编辑母版标题"/>
  <p:tag name="KSO_WM_UNIT_ID" val="_1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8"/>
</p:tagLst>
</file>

<file path=ppt/tags/tag98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58"/>
</p:tagLst>
</file>

<file path=ppt/tags/tag99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简约风蓝色通用职场办公">
  <a:themeElements>
    <a:clrScheme name="蓝色答辩">
      <a:dk1>
        <a:srgbClr val="000000"/>
      </a:dk1>
      <a:lt1>
        <a:srgbClr val="FFFFFF"/>
      </a:lt1>
      <a:dk2>
        <a:srgbClr val="001548"/>
      </a:dk2>
      <a:lt2>
        <a:srgbClr val="F5F9FF"/>
      </a:lt2>
      <a:accent1>
        <a:srgbClr val="2875FF"/>
      </a:accent1>
      <a:accent2>
        <a:srgbClr val="10A5E4"/>
      </a:accent2>
      <a:accent3>
        <a:srgbClr val="1BE7EF"/>
      </a:accent3>
      <a:accent4>
        <a:srgbClr val="F4B800"/>
      </a:accent4>
      <a:accent5>
        <a:srgbClr val="FF7429"/>
      </a:accent5>
      <a:accent6>
        <a:srgbClr val="F84949"/>
      </a:accent6>
      <a:hlink>
        <a:srgbClr val="304FFE"/>
      </a:hlink>
      <a:folHlink>
        <a:srgbClr val="492067"/>
      </a:folHlink>
    </a:clrScheme>
    <a:fontScheme name="自定义 3">
      <a:majorFont>
        <a:latin typeface="MiSans Bold"/>
        <a:ea typeface="汉仪中宋简"/>
        <a:cs typeface=""/>
      </a:majorFont>
      <a:minorFont>
        <a:latin typeface="MiSans Bold"/>
        <a:ea typeface="汉仪中宋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5758</Words>
  <Application>WPS 演示</Application>
  <PresentationFormat>宽屏</PresentationFormat>
  <Paragraphs>331</Paragraphs>
  <Slides>24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11</vt:i4>
      </vt:variant>
      <vt:variant>
        <vt:lpstr>幻灯片标题</vt:lpstr>
      </vt:variant>
      <vt:variant>
        <vt:i4>24</vt:i4>
      </vt:variant>
    </vt:vector>
  </HeadingPairs>
  <TitlesOfParts>
    <vt:vector size="56" baseType="lpstr">
      <vt:lpstr>Arial</vt:lpstr>
      <vt:lpstr>宋体</vt:lpstr>
      <vt:lpstr>Wingdings</vt:lpstr>
      <vt:lpstr>Times New Roman</vt:lpstr>
      <vt:lpstr>Times</vt:lpstr>
      <vt:lpstr>微软雅黑</vt:lpstr>
      <vt:lpstr>Wingdings</vt:lpstr>
      <vt:lpstr>Noto Sans</vt:lpstr>
      <vt:lpstr>Segoe Print</vt:lpstr>
      <vt:lpstr>AdvOT483a8203</vt:lpstr>
      <vt:lpstr>AdvOT19ee2aa8.B</vt:lpstr>
      <vt:lpstr>PingFang-SC-Bold</vt:lpstr>
      <vt:lpstr>MiSans Bold</vt:lpstr>
      <vt:lpstr>汉仪中宋简</vt:lpstr>
      <vt:lpstr>Arial Unicode MS</vt:lpstr>
      <vt:lpstr>Calibri</vt:lpstr>
      <vt:lpstr>CMR12</vt:lpstr>
      <vt:lpstr>CMR10</vt:lpstr>
      <vt:lpstr>CMBX10</vt:lpstr>
      <vt:lpstr>WPS</vt:lpstr>
      <vt:lpstr>简约风蓝色通用职场办公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PowerPoint 演示文稿</vt:lpstr>
      <vt:lpstr>Contents</vt:lpstr>
      <vt:lpstr> Motivation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Production of doubly charmed tetraquark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Production of fully charmed tetraquark</vt:lpstr>
      <vt:lpstr>PowerPoint 演示文稿</vt:lpstr>
      <vt:lpstr>PowerPoint 演示文稿</vt:lpstr>
      <vt:lpstr>DGLAP evolvuation</vt:lpstr>
      <vt:lpstr>PowerPoint 演示文稿</vt:lpstr>
      <vt:lpstr>PowerPoint 演示文稿</vt:lpstr>
      <vt:lpstr>Summary </vt:lpstr>
      <vt:lpstr>Thanks for your attention!</vt:lpstr>
      <vt:lpstr>Backup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牛娟娟</dc:creator>
  <cp:lastModifiedBy>马鸿浩</cp:lastModifiedBy>
  <cp:revision>37</cp:revision>
  <dcterms:created xsi:type="dcterms:W3CDTF">2023-08-09T12:44:00Z</dcterms:created>
  <dcterms:modified xsi:type="dcterms:W3CDTF">2025-03-29T13:54:36Z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81E65A3B612843D4B12CB9D55EAC036A_12</vt:lpwstr>
  </property>
  <property fmtid="{D5CDD505-2E9C-101B-9397-08002B2CF9AE}" pid="3" name="KSOProductBuildVer">
    <vt:lpwstr>2052-12.1.0.20305</vt:lpwstr>
  </property>
</Properties>
</file>