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3" r:id="rId3"/>
    <p:sldMasterId id="2147483686" r:id="rId4"/>
    <p:sldMasterId id="2147483699" r:id="rId5"/>
    <p:sldMasterId id="2147483711" r:id="rId6"/>
  </p:sldMasterIdLst>
  <p:notesMasterIdLst>
    <p:notesMasterId r:id="rId45"/>
  </p:notesMasterIdLst>
  <p:sldIdLst>
    <p:sldId id="648" r:id="rId7"/>
    <p:sldId id="629" r:id="rId8"/>
    <p:sldId id="594" r:id="rId9"/>
    <p:sldId id="335" r:id="rId10"/>
    <p:sldId id="647" r:id="rId11"/>
    <p:sldId id="583" r:id="rId12"/>
    <p:sldId id="642" r:id="rId13"/>
    <p:sldId id="640" r:id="rId14"/>
    <p:sldId id="639" r:id="rId15"/>
    <p:sldId id="646" r:id="rId16"/>
    <p:sldId id="651" r:id="rId17"/>
    <p:sldId id="345" r:id="rId18"/>
    <p:sldId id="281" r:id="rId19"/>
    <p:sldId id="360" r:id="rId20"/>
    <p:sldId id="359" r:id="rId21"/>
    <p:sldId id="634" r:id="rId22"/>
    <p:sldId id="636" r:id="rId23"/>
    <p:sldId id="637" r:id="rId24"/>
    <p:sldId id="270" r:id="rId25"/>
    <p:sldId id="357" r:id="rId26"/>
    <p:sldId id="269" r:id="rId27"/>
    <p:sldId id="633" r:id="rId28"/>
    <p:sldId id="620" r:id="rId29"/>
    <p:sldId id="624" r:id="rId30"/>
    <p:sldId id="650" r:id="rId31"/>
    <p:sldId id="279" r:id="rId32"/>
    <p:sldId id="457" r:id="rId33"/>
    <p:sldId id="622" r:id="rId34"/>
    <p:sldId id="625" r:id="rId35"/>
    <p:sldId id="638" r:id="rId36"/>
    <p:sldId id="626" r:id="rId37"/>
    <p:sldId id="649" r:id="rId38"/>
    <p:sldId id="606" r:id="rId39"/>
    <p:sldId id="609" r:id="rId40"/>
    <p:sldId id="635" r:id="rId41"/>
    <p:sldId id="616" r:id="rId42"/>
    <p:sldId id="617" r:id="rId43"/>
    <p:sldId id="577" r:id="rId4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小泡 江" initials="小泡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00FF00"/>
    <a:srgbClr val="00CC00"/>
    <a:srgbClr val="001028"/>
    <a:srgbClr val="00050C"/>
    <a:srgbClr val="002726"/>
    <a:srgbClr val="070046"/>
    <a:srgbClr val="001E00"/>
    <a:srgbClr val="221100"/>
    <a:srgbClr val="462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91" autoAdjust="0"/>
    <p:restoredTop sz="95244" autoAdjust="0"/>
  </p:normalViewPr>
  <p:slideViewPr>
    <p:cSldViewPr snapToGrid="0">
      <p:cViewPr varScale="1">
        <p:scale>
          <a:sx n="64" d="100"/>
          <a:sy n="64" d="100"/>
        </p:scale>
        <p:origin x="6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commentAuthors" Target="commentAuthor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BCA83-FC1D-4648-902A-E61F3F2F99E4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A29AA-1721-4BE7-A6BF-2A26EEB392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3"/>
          </p:nvPr>
        </p:nvSpPr>
        <p:spPr>
          <a:xfrm>
            <a:off x="6211888" y="2854325"/>
            <a:ext cx="1781175" cy="1008063"/>
          </a:xfrm>
          <a:effectLst>
            <a:reflection blurRad="6350" stA="52000" endA="300" endPos="35000" dir="5400000" sy="-100000" algn="bl" rotWithShape="0"/>
            <a:softEdge rad="38100"/>
          </a:effectLst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3"/>
          </p:nvPr>
        </p:nvSpPr>
        <p:spPr>
          <a:xfrm>
            <a:off x="6211888" y="2854325"/>
            <a:ext cx="1781175" cy="1008063"/>
          </a:xfrm>
          <a:effectLst>
            <a:reflection blurRad="6350" stA="52000" endA="300" endPos="35000" dir="5400000" sy="-100000" algn="bl" rotWithShape="0"/>
            <a:softEdge rad="38100"/>
          </a:effectLst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3"/>
          </p:nvPr>
        </p:nvSpPr>
        <p:spPr>
          <a:xfrm>
            <a:off x="6211888" y="2854325"/>
            <a:ext cx="1781175" cy="1008063"/>
          </a:xfrm>
          <a:effectLst>
            <a:reflection blurRad="6350" stA="52000" endA="300" endPos="35000" dir="5400000" sy="-100000" algn="bl" rotWithShape="0"/>
            <a:softEdge rad="38100"/>
          </a:effectLst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3"/>
          </p:nvPr>
        </p:nvSpPr>
        <p:spPr>
          <a:xfrm>
            <a:off x="6211888" y="2854325"/>
            <a:ext cx="1781175" cy="1008063"/>
          </a:xfrm>
          <a:effectLst>
            <a:reflection blurRad="6350" stA="52000" endA="300" endPos="35000" dir="5400000" sy="-100000" algn="bl" rotWithShape="0"/>
            <a:softEdge rad="38100"/>
          </a:effectLst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11196F6-F910-4DE7-93E1-9AD218993848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anose="05020102010507070707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11196F6-F910-4DE7-93E1-9AD218993848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anose="05020102010507070707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196F6-F910-4DE7-93E1-9AD218993848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196F6-F910-4DE7-93E1-9AD218993848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196F6-F910-4DE7-93E1-9AD218993848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20000"/>
                    </a14:imgEffect>
                    <a14:imgEffect>
                      <a14:saturation sat="10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11196F6-F910-4DE7-93E1-9AD218993848}" type="datetimeFigureOut">
              <a:rPr lang="zh-CN" altLang="en-US" smtClean="0"/>
              <a:t>2025/3/29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anose="05020102010507070707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18" Type="http://schemas.openxmlformats.org/officeDocument/2006/relationships/image" Target="../media/image50.png"/><Relationship Id="rId3" Type="http://schemas.openxmlformats.org/officeDocument/2006/relationships/image" Target="../media/image36.svg"/><Relationship Id="rId21" Type="http://schemas.openxmlformats.org/officeDocument/2006/relationships/image" Target="../media/image53.svg"/><Relationship Id="rId7" Type="http://schemas.openxmlformats.org/officeDocument/2006/relationships/image" Target="../media/image39.svg"/><Relationship Id="rId12" Type="http://schemas.openxmlformats.org/officeDocument/2006/relationships/image" Target="../media/image44.png"/><Relationship Id="rId17" Type="http://schemas.openxmlformats.org/officeDocument/2006/relationships/image" Target="../media/image49.svg"/><Relationship Id="rId25" Type="http://schemas.openxmlformats.org/officeDocument/2006/relationships/image" Target="../media/image57.svg"/><Relationship Id="rId2" Type="http://schemas.openxmlformats.org/officeDocument/2006/relationships/image" Target="../media/image35.png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24" Type="http://schemas.openxmlformats.org/officeDocument/2006/relationships/image" Target="../media/image56.png"/><Relationship Id="rId5" Type="http://schemas.openxmlformats.org/officeDocument/2006/relationships/image" Target="../media/image37.svg"/><Relationship Id="rId15" Type="http://schemas.openxmlformats.org/officeDocument/2006/relationships/image" Target="../media/image47.svg"/><Relationship Id="rId23" Type="http://schemas.openxmlformats.org/officeDocument/2006/relationships/image" Target="../media/image55.svg"/><Relationship Id="rId10" Type="http://schemas.openxmlformats.org/officeDocument/2006/relationships/image" Target="../media/image42.png"/><Relationship Id="rId19" Type="http://schemas.openxmlformats.org/officeDocument/2006/relationships/image" Target="../media/image51.svg"/><Relationship Id="rId4" Type="http://schemas.openxmlformats.org/officeDocument/2006/relationships/image" Target="../media/image33.png"/><Relationship Id="rId9" Type="http://schemas.openxmlformats.org/officeDocument/2006/relationships/image" Target="../media/image41.svg"/><Relationship Id="rId14" Type="http://schemas.openxmlformats.org/officeDocument/2006/relationships/image" Target="../media/image46.png"/><Relationship Id="rId22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sv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svg"/><Relationship Id="rId3" Type="http://schemas.openxmlformats.org/officeDocument/2006/relationships/image" Target="../media/image61.svg"/><Relationship Id="rId7" Type="http://schemas.openxmlformats.org/officeDocument/2006/relationships/image" Target="../media/image65.svg"/><Relationship Id="rId12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11" Type="http://schemas.openxmlformats.org/officeDocument/2006/relationships/image" Target="../media/image69.svg"/><Relationship Id="rId5" Type="http://schemas.openxmlformats.org/officeDocument/2006/relationships/image" Target="../media/image63.sv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2.svg"/><Relationship Id="rId7" Type="http://schemas.openxmlformats.org/officeDocument/2006/relationships/image" Target="../media/image74.svg"/><Relationship Id="rId12" Type="http://schemas.openxmlformats.org/officeDocument/2006/relationships/image" Target="../media/image7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11" Type="http://schemas.openxmlformats.org/officeDocument/2006/relationships/image" Target="../media/image78.svg"/><Relationship Id="rId5" Type="http://schemas.openxmlformats.org/officeDocument/2006/relationships/image" Target="../media/image73.svg"/><Relationship Id="rId10" Type="http://schemas.openxmlformats.org/officeDocument/2006/relationships/image" Target="../media/image77.png"/><Relationship Id="rId4" Type="http://schemas.openxmlformats.org/officeDocument/2006/relationships/image" Target="../media/image66.png"/><Relationship Id="rId9" Type="http://schemas.openxmlformats.org/officeDocument/2006/relationships/image" Target="../media/image76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1.svg"/><Relationship Id="rId7" Type="http://schemas.openxmlformats.org/officeDocument/2006/relationships/image" Target="../media/image83.sv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png"/><Relationship Id="rId11" Type="http://schemas.openxmlformats.org/officeDocument/2006/relationships/image" Target="../media/image76.svg"/><Relationship Id="rId5" Type="http://schemas.openxmlformats.org/officeDocument/2006/relationships/image" Target="../media/image81.svg"/><Relationship Id="rId10" Type="http://schemas.openxmlformats.org/officeDocument/2006/relationships/image" Target="../media/image75.png"/><Relationship Id="rId4" Type="http://schemas.openxmlformats.org/officeDocument/2006/relationships/image" Target="../media/image80.png"/><Relationship Id="rId9" Type="http://schemas.openxmlformats.org/officeDocument/2006/relationships/image" Target="../media/image85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svg"/><Relationship Id="rId7" Type="http://schemas.openxmlformats.org/officeDocument/2006/relationships/image" Target="../media/image91.sv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png"/><Relationship Id="rId5" Type="http://schemas.openxmlformats.org/officeDocument/2006/relationships/image" Target="../media/image89.svg"/><Relationship Id="rId4" Type="http://schemas.openxmlformats.org/officeDocument/2006/relationships/image" Target="../media/image8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svg"/><Relationship Id="rId7" Type="http://schemas.openxmlformats.org/officeDocument/2006/relationships/image" Target="../media/image28.sv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94.svg"/><Relationship Id="rId4" Type="http://schemas.openxmlformats.org/officeDocument/2006/relationships/image" Target="../media/image9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svg"/><Relationship Id="rId7" Type="http://schemas.openxmlformats.org/officeDocument/2006/relationships/image" Target="../media/image100.sv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9.png"/><Relationship Id="rId5" Type="http://schemas.openxmlformats.org/officeDocument/2006/relationships/image" Target="../media/image98.svg"/><Relationship Id="rId4" Type="http://schemas.openxmlformats.org/officeDocument/2006/relationships/image" Target="../media/image97.png"/><Relationship Id="rId9" Type="http://schemas.openxmlformats.org/officeDocument/2006/relationships/image" Target="../media/image102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4.svg"/><Relationship Id="rId3" Type="http://schemas.openxmlformats.org/officeDocument/2006/relationships/image" Target="../media/image104.svg"/><Relationship Id="rId7" Type="http://schemas.openxmlformats.org/officeDocument/2006/relationships/image" Target="../media/image108.svg"/><Relationship Id="rId12" Type="http://schemas.openxmlformats.org/officeDocument/2006/relationships/image" Target="../media/image113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7.png"/><Relationship Id="rId11" Type="http://schemas.openxmlformats.org/officeDocument/2006/relationships/image" Target="../media/image112.svg"/><Relationship Id="rId5" Type="http://schemas.openxmlformats.org/officeDocument/2006/relationships/image" Target="../media/image106.svg"/><Relationship Id="rId15" Type="http://schemas.openxmlformats.org/officeDocument/2006/relationships/image" Target="../media/image116.svg"/><Relationship Id="rId10" Type="http://schemas.openxmlformats.org/officeDocument/2006/relationships/image" Target="../media/image111.png"/><Relationship Id="rId4" Type="http://schemas.openxmlformats.org/officeDocument/2006/relationships/image" Target="../media/image105.png"/><Relationship Id="rId9" Type="http://schemas.openxmlformats.org/officeDocument/2006/relationships/image" Target="../media/image110.svg"/><Relationship Id="rId14" Type="http://schemas.openxmlformats.org/officeDocument/2006/relationships/image" Target="../media/image11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128.svg"/><Relationship Id="rId3" Type="http://schemas.openxmlformats.org/officeDocument/2006/relationships/image" Target="../media/image118.svg"/><Relationship Id="rId7" Type="http://schemas.openxmlformats.org/officeDocument/2006/relationships/image" Target="../media/image122.svg"/><Relationship Id="rId12" Type="http://schemas.openxmlformats.org/officeDocument/2006/relationships/image" Target="../media/image127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1.png"/><Relationship Id="rId11" Type="http://schemas.openxmlformats.org/officeDocument/2006/relationships/image" Target="../media/image126.svg"/><Relationship Id="rId5" Type="http://schemas.openxmlformats.org/officeDocument/2006/relationships/image" Target="../media/image120.svg"/><Relationship Id="rId15" Type="http://schemas.openxmlformats.org/officeDocument/2006/relationships/image" Target="../media/image130.svg"/><Relationship Id="rId10" Type="http://schemas.openxmlformats.org/officeDocument/2006/relationships/image" Target="../media/image125.png"/><Relationship Id="rId4" Type="http://schemas.openxmlformats.org/officeDocument/2006/relationships/image" Target="../media/image119.png"/><Relationship Id="rId9" Type="http://schemas.openxmlformats.org/officeDocument/2006/relationships/image" Target="../media/image124.svg"/><Relationship Id="rId14" Type="http://schemas.openxmlformats.org/officeDocument/2006/relationships/image" Target="../media/image12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132.svg"/><Relationship Id="rId7" Type="http://schemas.openxmlformats.org/officeDocument/2006/relationships/image" Target="../media/image136.sv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5.png"/><Relationship Id="rId5" Type="http://schemas.openxmlformats.org/officeDocument/2006/relationships/image" Target="../media/image134.svg"/><Relationship Id="rId4" Type="http://schemas.openxmlformats.org/officeDocument/2006/relationships/image" Target="../media/image133.png"/><Relationship Id="rId9" Type="http://schemas.openxmlformats.org/officeDocument/2006/relationships/image" Target="../media/image13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1.svg"/><Relationship Id="rId7" Type="http://schemas.openxmlformats.org/officeDocument/2006/relationships/image" Target="../media/image83.sv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png"/><Relationship Id="rId11" Type="http://schemas.openxmlformats.org/officeDocument/2006/relationships/image" Target="../media/image76.svg"/><Relationship Id="rId5" Type="http://schemas.openxmlformats.org/officeDocument/2006/relationships/image" Target="../media/image81.svg"/><Relationship Id="rId10" Type="http://schemas.openxmlformats.org/officeDocument/2006/relationships/image" Target="../media/image75.png"/><Relationship Id="rId4" Type="http://schemas.openxmlformats.org/officeDocument/2006/relationships/image" Target="../media/image80.png"/><Relationship Id="rId9" Type="http://schemas.openxmlformats.org/officeDocument/2006/relationships/image" Target="../media/image85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1.svg"/><Relationship Id="rId7" Type="http://schemas.openxmlformats.org/officeDocument/2006/relationships/image" Target="../media/image83.sv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png"/><Relationship Id="rId11" Type="http://schemas.openxmlformats.org/officeDocument/2006/relationships/image" Target="../media/image76.svg"/><Relationship Id="rId5" Type="http://schemas.openxmlformats.org/officeDocument/2006/relationships/image" Target="../media/image81.svg"/><Relationship Id="rId10" Type="http://schemas.openxmlformats.org/officeDocument/2006/relationships/image" Target="../media/image75.png"/><Relationship Id="rId4" Type="http://schemas.openxmlformats.org/officeDocument/2006/relationships/image" Target="../media/image80.png"/><Relationship Id="rId9" Type="http://schemas.openxmlformats.org/officeDocument/2006/relationships/image" Target="../media/image85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3" Type="http://schemas.openxmlformats.org/officeDocument/2006/relationships/image" Target="../media/image92.svg"/><Relationship Id="rId7" Type="http://schemas.openxmlformats.org/officeDocument/2006/relationships/image" Target="../media/image28.sv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11" Type="http://schemas.openxmlformats.org/officeDocument/2006/relationships/image" Target="../media/image142.svg"/><Relationship Id="rId5" Type="http://schemas.openxmlformats.org/officeDocument/2006/relationships/image" Target="../media/image94.svg"/><Relationship Id="rId10" Type="http://schemas.openxmlformats.org/officeDocument/2006/relationships/image" Target="../media/image141.png"/><Relationship Id="rId4" Type="http://schemas.openxmlformats.org/officeDocument/2006/relationships/image" Target="../media/image93.png"/><Relationship Id="rId9" Type="http://schemas.openxmlformats.org/officeDocument/2006/relationships/image" Target="../media/image140.sv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13" Type="http://schemas.openxmlformats.org/officeDocument/2006/relationships/image" Target="../media/image154.svg"/><Relationship Id="rId18" Type="http://schemas.openxmlformats.org/officeDocument/2006/relationships/image" Target="../media/image159.png"/><Relationship Id="rId3" Type="http://schemas.openxmlformats.org/officeDocument/2006/relationships/image" Target="../media/image144.svg"/><Relationship Id="rId21" Type="http://schemas.openxmlformats.org/officeDocument/2006/relationships/image" Target="../media/image162.svg"/><Relationship Id="rId7" Type="http://schemas.openxmlformats.org/officeDocument/2006/relationships/image" Target="../media/image148.svg"/><Relationship Id="rId12" Type="http://schemas.openxmlformats.org/officeDocument/2006/relationships/image" Target="../media/image153.png"/><Relationship Id="rId17" Type="http://schemas.openxmlformats.org/officeDocument/2006/relationships/image" Target="../media/image158.svg"/><Relationship Id="rId2" Type="http://schemas.openxmlformats.org/officeDocument/2006/relationships/image" Target="../media/image143.png"/><Relationship Id="rId16" Type="http://schemas.openxmlformats.org/officeDocument/2006/relationships/image" Target="../media/image157.png"/><Relationship Id="rId20" Type="http://schemas.openxmlformats.org/officeDocument/2006/relationships/image" Target="../media/image1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7.png"/><Relationship Id="rId11" Type="http://schemas.openxmlformats.org/officeDocument/2006/relationships/image" Target="../media/image152.svg"/><Relationship Id="rId5" Type="http://schemas.openxmlformats.org/officeDocument/2006/relationships/image" Target="../media/image146.svg"/><Relationship Id="rId15" Type="http://schemas.openxmlformats.org/officeDocument/2006/relationships/image" Target="../media/image156.svg"/><Relationship Id="rId10" Type="http://schemas.openxmlformats.org/officeDocument/2006/relationships/image" Target="../media/image151.png"/><Relationship Id="rId19" Type="http://schemas.openxmlformats.org/officeDocument/2006/relationships/image" Target="../media/image160.svg"/><Relationship Id="rId4" Type="http://schemas.openxmlformats.org/officeDocument/2006/relationships/image" Target="../media/image145.png"/><Relationship Id="rId9" Type="http://schemas.openxmlformats.org/officeDocument/2006/relationships/image" Target="../media/image150.svg"/><Relationship Id="rId14" Type="http://schemas.openxmlformats.org/officeDocument/2006/relationships/image" Target="../media/image155.pn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microsoft.com/office/2007/relationships/hdphoto" Target="../media/hdphoto4.wdp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7B987D-CFA0-9E1E-E03A-804622194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CAAE3CA5-03EE-6322-FD5C-A4F05DF66B2B}"/>
              </a:ext>
            </a:extLst>
          </p:cNvPr>
          <p:cNvGrpSpPr/>
          <p:nvPr/>
        </p:nvGrpSpPr>
        <p:grpSpPr>
          <a:xfrm>
            <a:off x="240558" y="2568981"/>
            <a:ext cx="11710881" cy="2376706"/>
            <a:chOff x="174720" y="3008671"/>
            <a:chExt cx="11710881" cy="2376706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250E3BB4-304B-0369-5C54-FD61115155AA}"/>
                </a:ext>
              </a:extLst>
            </p:cNvPr>
            <p:cNvSpPr txBox="1"/>
            <p:nvPr/>
          </p:nvSpPr>
          <p:spPr>
            <a:xfrm>
              <a:off x="174720" y="4400492"/>
              <a:ext cx="11579203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Zihao Wu</a:t>
              </a:r>
            </a:p>
            <a:p>
              <a:pPr algn="ctr"/>
              <a:endParaRPr lang="zh-CN" altLang="en-US" sz="30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F776F6B8-A57F-5D4C-7373-B674FF6B8E36}"/>
                </a:ext>
              </a:extLst>
            </p:cNvPr>
            <p:cNvSpPr txBox="1"/>
            <p:nvPr/>
          </p:nvSpPr>
          <p:spPr>
            <a:xfrm>
              <a:off x="174721" y="3008671"/>
              <a:ext cx="11579203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500" b="1" dirty="0">
                  <a:solidFill>
                    <a:schemeClr val="bg1"/>
                  </a:solidFill>
                  <a:ea typeface="宋体" panose="02010600030101010101" pitchFamily="2" charset="-122"/>
                </a:rPr>
                <a:t>New version of </a:t>
              </a:r>
              <a:r>
                <a:rPr lang="en-US" altLang="zh-CN" sz="3500" b="1" dirty="0">
                  <a:solidFill>
                    <a:srgbClr val="66FFFF"/>
                  </a:solidFill>
                  <a:ea typeface="宋体" panose="02010600030101010101" pitchFamily="2" charset="-122"/>
                </a:rPr>
                <a:t>NeatIBP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60437CDB-1AE9-A700-E32E-FC5BBE48C710}"/>
                </a:ext>
              </a:extLst>
            </p:cNvPr>
            <p:cNvSpPr txBox="1"/>
            <p:nvPr/>
          </p:nvSpPr>
          <p:spPr>
            <a:xfrm>
              <a:off x="306398" y="3767028"/>
              <a:ext cx="115792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ea typeface="宋体" panose="02010600030101010101" pitchFamily="2" charset="-122"/>
                </a:rPr>
                <a:t>A novel tool for </a:t>
              </a:r>
              <a:r>
                <a:rPr lang="en-US" altLang="zh-CN" sz="2000" b="1" dirty="0">
                  <a:solidFill>
                    <a:srgbClr val="66FFFF"/>
                  </a:solidFill>
                  <a:ea typeface="宋体" panose="02010600030101010101" pitchFamily="2" charset="-122"/>
                </a:rPr>
                <a:t>Feynman integral </a:t>
              </a:r>
              <a:r>
                <a:rPr lang="en-US" altLang="zh-CN" sz="2000" b="1" dirty="0">
                  <a:solidFill>
                    <a:schemeClr val="bg1"/>
                  </a:solidFill>
                  <a:ea typeface="宋体" panose="02010600030101010101" pitchFamily="2" charset="-122"/>
                </a:rPr>
                <a:t>computation</a:t>
              </a: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13DF01E2-B965-A711-3845-1C942184FF3C}"/>
              </a:ext>
            </a:extLst>
          </p:cNvPr>
          <p:cNvSpPr/>
          <p:nvPr/>
        </p:nvSpPr>
        <p:spPr>
          <a:xfrm>
            <a:off x="360678" y="953435"/>
            <a:ext cx="11470644" cy="5304396"/>
          </a:xfrm>
          <a:prstGeom prst="rect">
            <a:avLst/>
          </a:prstGeom>
          <a:noFill/>
          <a:ln w="19050" cap="flat" cmpd="sng" algn="ctr">
            <a:solidFill>
              <a:srgbClr val="29F5FF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3314DC6-ADC3-B5D8-FF24-28BABDC541E5}"/>
              </a:ext>
            </a:extLst>
          </p:cNvPr>
          <p:cNvSpPr txBox="1"/>
          <p:nvPr/>
        </p:nvSpPr>
        <p:spPr>
          <a:xfrm>
            <a:off x="360678" y="5372059"/>
            <a:ext cx="114706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600" kern="0" dirty="0">
                <a:solidFill>
                  <a:schemeClr val="bg1"/>
                </a:solidFill>
                <a:ea typeface="宋体" panose="02010600030101010101" pitchFamily="2" charset="-122"/>
              </a:rPr>
              <a:t>Based on: </a:t>
            </a:r>
          </a:p>
          <a:p>
            <a:pPr>
              <a:defRPr/>
            </a:pPr>
            <a:r>
              <a:rPr lang="en-US" altLang="zh-CN" sz="1600" kern="0" dirty="0">
                <a:solidFill>
                  <a:srgbClr val="66FFFF"/>
                </a:solidFill>
                <a:ea typeface="宋体" panose="02010600030101010101" pitchFamily="2" charset="-122"/>
              </a:rPr>
              <a:t>NeatIBP 1.1</a:t>
            </a:r>
            <a:r>
              <a:rPr lang="en-US" altLang="zh-CN" sz="1600" kern="0" dirty="0">
                <a:solidFill>
                  <a:schemeClr val="bg1"/>
                </a:solidFill>
                <a:ea typeface="宋体" panose="02010600030101010101" pitchFamily="2" charset="-122"/>
              </a:rPr>
              <a:t>: ZW, Janko Boehm, </a:t>
            </a:r>
            <a:r>
              <a:rPr lang="en-US" altLang="zh-CN" sz="1600" kern="0" dirty="0" err="1">
                <a:solidFill>
                  <a:schemeClr val="bg1"/>
                </a:solidFill>
                <a:ea typeface="宋体" panose="02010600030101010101" pitchFamily="2" charset="-122"/>
              </a:rPr>
              <a:t>Rourou</a:t>
            </a:r>
            <a:r>
              <a:rPr lang="en-US" altLang="zh-CN" sz="1600" kern="0" dirty="0">
                <a:solidFill>
                  <a:schemeClr val="bg1"/>
                </a:solidFill>
                <a:ea typeface="宋体" panose="02010600030101010101" pitchFamily="2" charset="-122"/>
              </a:rPr>
              <a:t> Ma, Johann </a:t>
            </a:r>
            <a:r>
              <a:rPr lang="en-US" altLang="zh-CN" sz="1600" kern="0" dirty="0" err="1">
                <a:solidFill>
                  <a:schemeClr val="bg1"/>
                </a:solidFill>
                <a:ea typeface="宋体" panose="02010600030101010101" pitchFamily="2" charset="-122"/>
              </a:rPr>
              <a:t>Usovitsch</a:t>
            </a:r>
            <a:r>
              <a:rPr lang="en-US" altLang="zh-CN" sz="1600" kern="0" dirty="0">
                <a:solidFill>
                  <a:schemeClr val="bg1"/>
                </a:solidFill>
                <a:ea typeface="宋体" panose="02010600030101010101" pitchFamily="2" charset="-122"/>
              </a:rPr>
              <a:t>, Yingxuan Xu, Yang Zhang, arXiv: 2502.20778</a:t>
            </a:r>
          </a:p>
          <a:p>
            <a:pPr>
              <a:defRPr/>
            </a:pPr>
            <a:r>
              <a:rPr lang="en-US" altLang="zh-CN" sz="1600" kern="0" dirty="0">
                <a:solidFill>
                  <a:srgbClr val="66FFFF"/>
                </a:solidFill>
                <a:ea typeface="宋体" panose="02010600030101010101" pitchFamily="2" charset="-122"/>
              </a:rPr>
              <a:t>NeatIBP 1.0</a:t>
            </a:r>
            <a:r>
              <a:rPr lang="en-US" altLang="zh-CN" sz="1600" kern="0" dirty="0">
                <a:solidFill>
                  <a:schemeClr val="bg1"/>
                </a:solidFill>
                <a:ea typeface="宋体" panose="02010600030101010101" pitchFamily="2" charset="-122"/>
              </a:rPr>
              <a:t>: ZW, Janko Boehm, </a:t>
            </a:r>
            <a:r>
              <a:rPr lang="en-US" altLang="zh-CN" sz="1600" kern="0" dirty="0" err="1">
                <a:solidFill>
                  <a:schemeClr val="bg1"/>
                </a:solidFill>
                <a:ea typeface="宋体" panose="02010600030101010101" pitchFamily="2" charset="-122"/>
              </a:rPr>
              <a:t>Rourou</a:t>
            </a:r>
            <a:r>
              <a:rPr lang="zh-CN" altLang="en-US" sz="1600" kern="0" dirty="0">
                <a:solidFill>
                  <a:schemeClr val="bg1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600" kern="0" dirty="0">
                <a:solidFill>
                  <a:schemeClr val="bg1"/>
                </a:solidFill>
                <a:ea typeface="宋体" panose="02010600030101010101" pitchFamily="2" charset="-122"/>
              </a:rPr>
              <a:t>Ma, </a:t>
            </a:r>
            <a:r>
              <a:rPr lang="en-US" altLang="zh-CN" sz="1600" kern="0" dirty="0" err="1">
                <a:solidFill>
                  <a:schemeClr val="bg1"/>
                </a:solidFill>
                <a:ea typeface="宋体" panose="02010600030101010101" pitchFamily="2" charset="-122"/>
              </a:rPr>
              <a:t>Hefeng</a:t>
            </a:r>
            <a:r>
              <a:rPr lang="en-US" altLang="zh-CN" sz="1600" kern="0" dirty="0">
                <a:solidFill>
                  <a:schemeClr val="bg1"/>
                </a:solidFill>
                <a:ea typeface="宋体" panose="02010600030101010101" pitchFamily="2" charset="-122"/>
              </a:rPr>
              <a:t> Xu, Yang Zhang, </a:t>
            </a:r>
            <a:r>
              <a:rPr lang="en-US" altLang="zh-CN" sz="1600" kern="0" dirty="0" err="1">
                <a:solidFill>
                  <a:schemeClr val="bg1"/>
                </a:solidFill>
                <a:ea typeface="宋体" panose="02010600030101010101" pitchFamily="2" charset="-122"/>
              </a:rPr>
              <a:t>Comput.Phys.Commun</a:t>
            </a:r>
            <a:r>
              <a:rPr lang="en-US" altLang="zh-CN" sz="1600" kern="0" dirty="0">
                <a:solidFill>
                  <a:schemeClr val="bg1"/>
                </a:solidFill>
                <a:ea typeface="宋体" panose="02010600030101010101" pitchFamily="2" charset="-122"/>
              </a:rPr>
              <a:t>. 295 (2024) 108999 </a:t>
            </a:r>
            <a:endParaRPr lang="zh-CN" altLang="en-US" sz="1600" kern="0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97A1423-810A-687E-0DB8-1C706B6C3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8988"/>
            <a:ext cx="12192000" cy="80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20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D2970A-5983-C6CB-44DA-AC7FCB6C27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5B68B6C1-1BF7-F30A-ACFB-0B6E729110E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70359169"/>
                  </p:ext>
                </p:extLst>
              </p:nvPr>
            </p:nvGraphicFramePr>
            <p:xfrm>
              <a:off x="644971" y="793142"/>
              <a:ext cx="11061082" cy="4280023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5843623">
                      <a:extLst>
                        <a:ext uri="{9D8B030D-6E8A-4147-A177-3AD203B41FA5}">
                          <a16:colId xmlns:a16="http://schemas.microsoft.com/office/drawing/2014/main" val="1401521275"/>
                        </a:ext>
                      </a:extLst>
                    </a:gridCol>
                    <a:gridCol w="3331266">
                      <a:extLst>
                        <a:ext uri="{9D8B030D-6E8A-4147-A177-3AD203B41FA5}">
                          <a16:colId xmlns:a16="http://schemas.microsoft.com/office/drawing/2014/main" val="626747811"/>
                        </a:ext>
                      </a:extLst>
                    </a:gridCol>
                    <a:gridCol w="1886193">
                      <a:extLst>
                        <a:ext uri="{9D8B030D-6E8A-4147-A177-3AD203B41FA5}">
                          <a16:colId xmlns:a16="http://schemas.microsoft.com/office/drawing/2014/main" val="2142250836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8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Studies that used NeatIBP</a:t>
                          </a:r>
                          <a:endParaRPr lang="zh-CN" altLang="en-US" sz="18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70046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8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Reference</a:t>
                          </a:r>
                          <a:endParaRPr lang="zh-CN" altLang="en-US" sz="18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70046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8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Date</a:t>
                          </a:r>
                          <a:endParaRPr lang="zh-CN" altLang="en-US" sz="18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7004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82736297"/>
                      </a:ext>
                    </a:extLst>
                  </a:tr>
                  <a:tr h="6756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8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Two-loop QCD helicity amplitudes for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altLang="zh-CN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altLang="zh-CN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CN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altLang="zh-CN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CN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altLang="zh-CN" sz="18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 at leading color</a:t>
                          </a:r>
                          <a:endParaRPr lang="zh-CN" altLang="en-US" sz="18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050C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0" i="1" kern="1200" dirty="0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JHEP</a:t>
                          </a:r>
                          <a:r>
                            <a:rPr lang="en-US" altLang="zh-CN" sz="1800" b="0" i="0" kern="1200" dirty="0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 03 (2025) 070</a:t>
                          </a:r>
                        </a:p>
                        <a:p>
                          <a:endParaRPr lang="zh-CN" altLang="en-US" sz="18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050C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8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2025.3.11</a:t>
                          </a:r>
                          <a:endParaRPr lang="zh-CN" altLang="en-US" sz="18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050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9699108"/>
                      </a:ext>
                    </a:extLst>
                  </a:tr>
                  <a:tr h="43207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8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Full-color double-virtual amplitudes for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altLang="zh-CN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CN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  <m:r>
                                <a:rPr lang="en-US" altLang="zh-CN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CN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altLang="zh-CN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CN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acc>
                              <m:r>
                                <a:rPr lang="en-US" altLang="zh-CN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oMath>
                          </a14:m>
                          <a:endParaRPr lang="zh-CN" altLang="en-US" sz="18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1028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800" b="0" i="1" kern="1200" dirty="0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JHEP</a:t>
                          </a:r>
                          <a:r>
                            <a:rPr lang="en-US" altLang="zh-CN" sz="1800" b="0" i="0" kern="1200" dirty="0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 03 (2025) 066</a:t>
                          </a:r>
                          <a:endParaRPr lang="zh-CN" altLang="en-US" sz="18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1028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8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2025.3.11</a:t>
                          </a:r>
                          <a:endParaRPr lang="zh-CN" altLang="en-US" sz="18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102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00600556"/>
                      </a:ext>
                    </a:extLst>
                  </a:tr>
                  <a:tr h="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8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Three-loop five-point pentagon-box-box Feynman diagram</a:t>
                          </a:r>
                          <a:endParaRPr lang="zh-CN" altLang="en-US" sz="18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050C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8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arXiv: 2411.18697</a:t>
                          </a:r>
                          <a:endParaRPr lang="zh-CN" altLang="en-US" sz="18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050C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8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2024.11.27</a:t>
                          </a:r>
                          <a:endParaRPr lang="zh-CN" altLang="en-US" sz="18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050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14807718"/>
                      </a:ext>
                    </a:extLst>
                  </a:tr>
                  <a:tr h="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8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Two-loop QCD corrections for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zh-CN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altLang="zh-CN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zh-CN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CN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acc>
                              <m:r>
                                <a:rPr lang="en-US" altLang="zh-CN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oMath>
                          </a14:m>
                          <a:endParaRPr lang="zh-CN" altLang="en-US" sz="18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1028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8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arXiv: 2411.10856</a:t>
                          </a:r>
                          <a:endParaRPr lang="zh-CN" altLang="en-US" sz="18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1028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8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2024.11.16</a:t>
                          </a:r>
                          <a:endParaRPr lang="zh-CN" altLang="en-US" sz="18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102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82728309"/>
                      </a:ext>
                    </a:extLst>
                  </a:tr>
                  <a:tr h="190649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Two-loop amplitudes for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  <m:r>
                                <a:rPr lang="en-US" altLang="zh-CN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CN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oMath>
                          </a14:m>
                          <a:r>
                            <a:rPr lang="zh-CN" altLang="en-US" sz="18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 </a:t>
                          </a:r>
                          <a:r>
                            <a:rPr lang="en-US" altLang="zh-CN" sz="18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production</a:t>
                          </a:r>
                          <a:r>
                            <a:rPr lang="en-US" altLang="zh-CN" sz="1800" baseline="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 at LHC</a:t>
                          </a:r>
                          <a:endParaRPr lang="zh-CN" altLang="en-US" sz="18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050C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0" i="1" kern="1200" dirty="0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JHEP</a:t>
                          </a:r>
                          <a:r>
                            <a:rPr lang="en-US" altLang="zh-CN" sz="1800" b="0" i="0" kern="1200" dirty="0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 12 (2025) 221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050C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8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2024.12.30</a:t>
                          </a:r>
                          <a:endParaRPr lang="zh-CN" altLang="en-US" sz="18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050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14473457"/>
                      </a:ext>
                    </a:extLst>
                  </a:tr>
                  <a:tr h="39355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8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NLO corrections to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  <m:r>
                                <a:rPr lang="en-US" altLang="zh-CN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m:rPr>
                                  <m:sty m:val="p"/>
                                </m:rPr>
                                <a:rPr lang="en-US" altLang="zh-CN" sz="18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oMath>
                          </a14:m>
                          <a:r>
                            <a:rPr lang="zh-CN" altLang="en-US" sz="18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altLang="zh-CN" sz="18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CN" sz="18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800" b="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acc>
                            </m:oMath>
                          </a14:m>
                          <a:r>
                            <a:rPr lang="zh-CN" altLang="en-US" sz="18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 </a:t>
                          </a:r>
                          <a:r>
                            <a:rPr lang="en-US" altLang="zh-CN" sz="18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photoproduction</a:t>
                          </a:r>
                          <a:endParaRPr lang="zh-CN" altLang="en-US" sz="18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1028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800" b="0" i="1" kern="1200" dirty="0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Phys.Rev.D</a:t>
                          </a:r>
                          <a:r>
                            <a:rPr lang="en-US" altLang="zh-CN" sz="1800" b="0" i="0" kern="1200" dirty="0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 110 (2024) 9, 094047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1028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8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2024.11.11</a:t>
                          </a:r>
                          <a:endParaRPr lang="zh-CN" altLang="en-US" sz="18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102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68792674"/>
                      </a:ext>
                    </a:extLst>
                  </a:tr>
                  <a:tr h="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8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Two-loop five-point two-mass planar integrals</a:t>
                          </a:r>
                          <a:endParaRPr lang="zh-CN" altLang="en-US" sz="18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050C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800" b="0" i="1" kern="1200" dirty="0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JHEP</a:t>
                          </a:r>
                          <a:r>
                            <a:rPr lang="en-US" altLang="zh-CN" sz="1800" b="0" i="0" kern="1200" dirty="0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 10 (2024) 167</a:t>
                          </a:r>
                          <a:endParaRPr lang="zh-CN" altLang="en-US" sz="18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050C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8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2024.10.23</a:t>
                          </a:r>
                          <a:endParaRPr lang="zh-CN" altLang="en-US" sz="18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050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8244562"/>
                      </a:ext>
                    </a:extLst>
                  </a:tr>
                  <a:tr h="6756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8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Two-loop integrals for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CN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acc>
                              <m:r>
                                <a:rPr lang="en-US" altLang="zh-CN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oMath>
                          </a14:m>
                          <a:r>
                            <a:rPr lang="en-US" altLang="zh-CN" sz="18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 production at hadron colliders in the leading color approximation</a:t>
                          </a:r>
                          <a:endParaRPr lang="zh-CN" altLang="en-US" sz="18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1028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800" b="0" i="1" kern="1200" dirty="0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JHEP</a:t>
                          </a:r>
                          <a:r>
                            <a:rPr lang="en-US" altLang="zh-CN" sz="1800" b="0" i="0" kern="1200" dirty="0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 07 (2024) 073</a:t>
                          </a:r>
                          <a:endParaRPr lang="zh-CN" altLang="en-US" sz="18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1028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8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2024.7.9</a:t>
                          </a:r>
                          <a:endParaRPr lang="zh-CN" altLang="en-US" sz="18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102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4622162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格 2">
                <a:extLst>
                  <a:ext uri="{FF2B5EF4-FFF2-40B4-BE49-F238E27FC236}">
                    <a16:creationId xmlns:a16="http://schemas.microsoft.com/office/drawing/2014/main" id="{5B68B6C1-1BF7-F30A-ACFB-0B6E729110E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70359169"/>
                  </p:ext>
                </p:extLst>
              </p:nvPr>
            </p:nvGraphicFramePr>
            <p:xfrm>
              <a:off x="644971" y="793142"/>
              <a:ext cx="11061082" cy="4280023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5843623">
                      <a:extLst>
                        <a:ext uri="{9D8B030D-6E8A-4147-A177-3AD203B41FA5}">
                          <a16:colId xmlns:a16="http://schemas.microsoft.com/office/drawing/2014/main" val="1401521275"/>
                        </a:ext>
                      </a:extLst>
                    </a:gridCol>
                    <a:gridCol w="3331266">
                      <a:extLst>
                        <a:ext uri="{9D8B030D-6E8A-4147-A177-3AD203B41FA5}">
                          <a16:colId xmlns:a16="http://schemas.microsoft.com/office/drawing/2014/main" val="626747811"/>
                        </a:ext>
                      </a:extLst>
                    </a:gridCol>
                    <a:gridCol w="1886193">
                      <a:extLst>
                        <a:ext uri="{9D8B030D-6E8A-4147-A177-3AD203B41FA5}">
                          <a16:colId xmlns:a16="http://schemas.microsoft.com/office/drawing/2014/main" val="2142250836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8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Studies that used NeatIBP</a:t>
                          </a:r>
                          <a:endParaRPr lang="zh-CN" altLang="en-US" sz="18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70046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8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Reference</a:t>
                          </a:r>
                          <a:endParaRPr lang="zh-CN" altLang="en-US" sz="18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70046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8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Date</a:t>
                          </a:r>
                          <a:endParaRPr lang="zh-CN" altLang="en-US" sz="18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70046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82736297"/>
                      </a:ext>
                    </a:extLst>
                  </a:tr>
                  <a:tr h="6756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4" t="-58559" r="-89781" b="-487387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0" i="1" kern="1200" dirty="0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JHEP</a:t>
                          </a:r>
                          <a:r>
                            <a:rPr lang="en-US" altLang="zh-CN" sz="1800" b="0" i="0" kern="1200" dirty="0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 03 (2025) 070</a:t>
                          </a:r>
                        </a:p>
                        <a:p>
                          <a:endParaRPr lang="zh-CN" altLang="en-US" sz="18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050C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8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2025.3.11</a:t>
                          </a:r>
                          <a:endParaRPr lang="zh-CN" altLang="en-US" sz="18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050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9699108"/>
                      </a:ext>
                    </a:extLst>
                  </a:tr>
                  <a:tr h="432073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4" t="-247887" r="-89781" b="-661972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800" b="0" i="1" kern="1200" dirty="0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JHEP</a:t>
                          </a:r>
                          <a:r>
                            <a:rPr lang="en-US" altLang="zh-CN" sz="1800" b="0" i="0" kern="1200" dirty="0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 03 (2025) 066</a:t>
                          </a:r>
                          <a:endParaRPr lang="zh-CN" altLang="en-US" sz="18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1028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8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2025.3.11</a:t>
                          </a:r>
                          <a:endParaRPr lang="zh-CN" altLang="en-US" sz="18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102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00600556"/>
                      </a:ext>
                    </a:extLst>
                  </a:tr>
                  <a:tr h="6400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8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Three-loop five-point pentagon-box-box Feynman diagram</a:t>
                          </a:r>
                          <a:endParaRPr lang="zh-CN" altLang="en-US" sz="18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050C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8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arXiv: 2411.18697</a:t>
                          </a:r>
                          <a:endParaRPr lang="zh-CN" altLang="en-US" sz="18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050C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8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2024.11.27</a:t>
                          </a:r>
                          <a:endParaRPr lang="zh-CN" altLang="en-US" sz="18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050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1480771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4" t="-586667" r="-89781" b="-508333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8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arXiv: 2411.10856</a:t>
                          </a:r>
                          <a:endParaRPr lang="zh-CN" altLang="en-US" sz="18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1028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8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2024.11.16</a:t>
                          </a:r>
                          <a:endParaRPr lang="zh-CN" altLang="en-US" sz="18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102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8272830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4" t="-686667" r="-89781" b="-408333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800" b="0" i="1" kern="1200" dirty="0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JHEP</a:t>
                          </a:r>
                          <a:r>
                            <a:rPr lang="en-US" altLang="zh-CN" sz="1800" b="0" i="0" kern="1200" dirty="0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 12 (2025) 221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050C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8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2024.12.30</a:t>
                          </a:r>
                          <a:endParaRPr lang="zh-CN" altLang="en-US" sz="18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050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14473457"/>
                      </a:ext>
                    </a:extLst>
                  </a:tr>
                  <a:tr h="39355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4" t="-726154" r="-89781" b="-276923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800" b="0" i="1" kern="1200" dirty="0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Phys.Rev.D</a:t>
                          </a:r>
                          <a:r>
                            <a:rPr lang="en-US" altLang="zh-CN" sz="1800" b="0" i="0" kern="1200" dirty="0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 110 (2024) 9, 094047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1028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8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2024.11.11</a:t>
                          </a:r>
                          <a:endParaRPr lang="zh-CN" altLang="en-US" sz="18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102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68792674"/>
                      </a:ext>
                    </a:extLst>
                  </a:tr>
                  <a:tr h="36576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8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Two-loop five-point two-mass planar integrals</a:t>
                          </a:r>
                          <a:endParaRPr lang="zh-CN" altLang="en-US" sz="18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050C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800" b="0" i="1" kern="1200" dirty="0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JHEP</a:t>
                          </a:r>
                          <a:r>
                            <a:rPr lang="en-US" altLang="zh-CN" sz="1800" b="0" i="0" kern="1200" dirty="0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 10 (2024) 167</a:t>
                          </a:r>
                          <a:endParaRPr lang="zh-CN" altLang="en-US" sz="18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050C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8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2024.10.23</a:t>
                          </a:r>
                          <a:endParaRPr lang="zh-CN" altLang="en-US" sz="18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050C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8244562"/>
                      </a:ext>
                    </a:extLst>
                  </a:tr>
                  <a:tr h="6756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4" t="-537838" r="-89781" b="-8108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800" b="0" i="1" kern="1200" dirty="0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JHEP</a:t>
                          </a:r>
                          <a:r>
                            <a:rPr lang="en-US" altLang="zh-CN" sz="1800" b="0" i="0" kern="1200" dirty="0">
                              <a:solidFill>
                                <a:schemeClr val="bg1"/>
                              </a:solidFill>
                              <a:effectLst/>
                              <a:latin typeface="+mj-lt"/>
                              <a:ea typeface="+mn-ea"/>
                              <a:cs typeface="+mn-cs"/>
                            </a:rPr>
                            <a:t> 07 (2024) 073</a:t>
                          </a:r>
                          <a:endParaRPr lang="zh-CN" altLang="en-US" sz="18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ap="flat" cmpd="sng" algn="ctr">
                          <a:solidFill>
                            <a:sysClr val="window" lastClr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1028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</a:defRPr>
                          </a:lvl9pPr>
                        </a:lstStyle>
                        <a:p>
                          <a:r>
                            <a:rPr lang="en-US" altLang="zh-CN" sz="18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2024.7.9</a:t>
                          </a:r>
                          <a:endParaRPr lang="zh-CN" altLang="en-US" sz="18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1028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4622162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11184B8B-AF40-071E-BC31-112297F84772}"/>
              </a:ext>
            </a:extLst>
          </p:cNvPr>
          <p:cNvSpPr txBox="1"/>
          <p:nvPr/>
        </p:nvSpPr>
        <p:spPr>
          <a:xfrm>
            <a:off x="28953" y="155032"/>
            <a:ext cx="782830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rPr>
              <a:t>NeatIBP applications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0507AD0-CA0F-D314-58E8-497B87F1E43F}"/>
              </a:ext>
            </a:extLst>
          </p:cNvPr>
          <p:cNvSpPr txBox="1"/>
          <p:nvPr/>
        </p:nvSpPr>
        <p:spPr>
          <a:xfrm>
            <a:off x="118405" y="5313440"/>
            <a:ext cx="7828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rPr>
              <a:t>You may also try NeatIBP in your projects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124E378-4B88-4FFB-03A5-B946EC40261C}"/>
              </a:ext>
            </a:extLst>
          </p:cNvPr>
          <p:cNvSpPr txBox="1"/>
          <p:nvPr/>
        </p:nvSpPr>
        <p:spPr>
          <a:xfrm>
            <a:off x="4353339" y="5880192"/>
            <a:ext cx="6142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66FFFF"/>
                </a:solidFill>
              </a:rPr>
              <a:t>https://github.com/yzhphy/NeatIBP</a:t>
            </a:r>
            <a:endParaRPr lang="zh-CN" altLang="en-US" b="1" dirty="0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676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CAE693-9EC4-EEA7-3D8E-E491F0AF9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>
            <a:extLst>
              <a:ext uri="{FF2B5EF4-FFF2-40B4-BE49-F238E27FC236}">
                <a16:creationId xmlns:a16="http://schemas.microsoft.com/office/drawing/2014/main" id="{F0A7020D-6541-EB52-DD22-DEF8F55D0517}"/>
              </a:ext>
            </a:extLst>
          </p:cNvPr>
          <p:cNvGrpSpPr/>
          <p:nvPr/>
        </p:nvGrpSpPr>
        <p:grpSpPr>
          <a:xfrm>
            <a:off x="0" y="0"/>
            <a:ext cx="12192000" cy="1114005"/>
            <a:chOff x="5719389" y="4343504"/>
            <a:chExt cx="2340999" cy="848590"/>
          </a:xfrm>
        </p:grpSpPr>
        <p:sp>
          <p:nvSpPr>
            <p:cNvPr id="26" name="矩形: 剪去对角 25">
              <a:extLst>
                <a:ext uri="{FF2B5EF4-FFF2-40B4-BE49-F238E27FC236}">
                  <a16:creationId xmlns:a16="http://schemas.microsoft.com/office/drawing/2014/main" id="{9AB42ACF-C86D-7715-3928-83B8F120DB60}"/>
                </a:ext>
              </a:extLst>
            </p:cNvPr>
            <p:cNvSpPr/>
            <p:nvPr/>
          </p:nvSpPr>
          <p:spPr>
            <a:xfrm flipH="1">
              <a:off x="5719389" y="4343504"/>
              <a:ext cx="2340999" cy="848590"/>
            </a:xfrm>
            <a:prstGeom prst="snip2DiagRect">
              <a:avLst>
                <a:gd name="adj1" fmla="val 0"/>
                <a:gd name="adj2" fmla="val 0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" name="GaodingPPT-1-4">
              <a:extLst>
                <a:ext uri="{FF2B5EF4-FFF2-40B4-BE49-F238E27FC236}">
                  <a16:creationId xmlns:a16="http://schemas.microsoft.com/office/drawing/2014/main" id="{40B42DDE-9E33-785D-F23B-0F3331CA2999}"/>
                </a:ext>
              </a:extLst>
            </p:cNvPr>
            <p:cNvSpPr txBox="1"/>
            <p:nvPr/>
          </p:nvSpPr>
          <p:spPr>
            <a:xfrm>
              <a:off x="5788837" y="4444542"/>
              <a:ext cx="2194706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4500" kern="0" dirty="0">
                  <a:solidFill>
                    <a:srgbClr val="FFFFFF"/>
                  </a:solidFill>
                  <a:ea typeface="宋体" panose="02010600030101010101" pitchFamily="2" charset="-122"/>
                </a:rPr>
                <a:t>Contents</a:t>
              </a:r>
              <a:endParaRPr kumimoji="0" lang="zh-CN" altLang="en-US" sz="4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10F72CC4-9EB7-CA38-B559-82FED4AE2E8D}"/>
              </a:ext>
            </a:extLst>
          </p:cNvPr>
          <p:cNvGrpSpPr/>
          <p:nvPr/>
        </p:nvGrpSpPr>
        <p:grpSpPr>
          <a:xfrm>
            <a:off x="1356002" y="4279423"/>
            <a:ext cx="6976743" cy="577595"/>
            <a:chOff x="5719389" y="4343504"/>
            <a:chExt cx="2340999" cy="848590"/>
          </a:xfrm>
        </p:grpSpPr>
        <p:sp>
          <p:nvSpPr>
            <p:cNvPr id="31" name="矩形: 剪去对角 30">
              <a:extLst>
                <a:ext uri="{FF2B5EF4-FFF2-40B4-BE49-F238E27FC236}">
                  <a16:creationId xmlns:a16="http://schemas.microsoft.com/office/drawing/2014/main" id="{BE2AA8B8-CED1-209C-B7F5-8FD8E2031F9C}"/>
                </a:ext>
              </a:extLst>
            </p:cNvPr>
            <p:cNvSpPr/>
            <p:nvPr/>
          </p:nvSpPr>
          <p:spPr>
            <a:xfrm flipH="1">
              <a:off x="5719389" y="4343504"/>
              <a:ext cx="2340999" cy="848590"/>
            </a:xfrm>
            <a:prstGeom prst="snip2DiagRect">
              <a:avLst>
                <a:gd name="adj1" fmla="val 0"/>
                <a:gd name="adj2" fmla="val 0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GaodingPPT-1-4">
              <a:extLst>
                <a:ext uri="{FF2B5EF4-FFF2-40B4-BE49-F238E27FC236}">
                  <a16:creationId xmlns:a16="http://schemas.microsoft.com/office/drawing/2014/main" id="{5F6296E5-8490-C212-B80C-3C15553862BE}"/>
                </a:ext>
              </a:extLst>
            </p:cNvPr>
            <p:cNvSpPr txBox="1"/>
            <p:nvPr/>
          </p:nvSpPr>
          <p:spPr>
            <a:xfrm>
              <a:off x="5788837" y="4444542"/>
              <a:ext cx="2194706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宋体" panose="02010600030101010101" pitchFamily="2" charset="-122"/>
                  <a:cs typeface="+mn-cs"/>
                </a:rPr>
                <a:t>1. The </a:t>
              </a:r>
              <a:r>
                <a:rPr kumimoji="0" lang="en-US" altLang="zh-CN" sz="20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宋体" panose="02010600030101010101" pitchFamily="2" charset="-122"/>
                  <a:cs typeface="+mn-cs"/>
                </a:rPr>
                <a:t>Kira+NeatIBP</a:t>
              </a: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宋体" panose="02010600030101010101" pitchFamily="2" charset="-122"/>
                  <a:cs typeface="+mn-cs"/>
                </a:rPr>
                <a:t> interface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93FFC744-22FF-DA19-6700-582F41E744FF}"/>
              </a:ext>
            </a:extLst>
          </p:cNvPr>
          <p:cNvGrpSpPr/>
          <p:nvPr/>
        </p:nvGrpSpPr>
        <p:grpSpPr>
          <a:xfrm>
            <a:off x="1356002" y="4993706"/>
            <a:ext cx="6976743" cy="577595"/>
            <a:chOff x="5719389" y="4343504"/>
            <a:chExt cx="2340999" cy="848590"/>
          </a:xfrm>
        </p:grpSpPr>
        <p:sp>
          <p:nvSpPr>
            <p:cNvPr id="34" name="矩形: 剪去对角 33">
              <a:extLst>
                <a:ext uri="{FF2B5EF4-FFF2-40B4-BE49-F238E27FC236}">
                  <a16:creationId xmlns:a16="http://schemas.microsoft.com/office/drawing/2014/main" id="{F2F5C32D-6C74-3334-284D-6BC93C1E7E14}"/>
                </a:ext>
              </a:extLst>
            </p:cNvPr>
            <p:cNvSpPr/>
            <p:nvPr/>
          </p:nvSpPr>
          <p:spPr>
            <a:xfrm flipH="1">
              <a:off x="5719389" y="4343504"/>
              <a:ext cx="2340999" cy="848590"/>
            </a:xfrm>
            <a:prstGeom prst="snip2DiagRect">
              <a:avLst>
                <a:gd name="adj1" fmla="val 0"/>
                <a:gd name="adj2" fmla="val 0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" name="GaodingPPT-1-4">
              <a:extLst>
                <a:ext uri="{FF2B5EF4-FFF2-40B4-BE49-F238E27FC236}">
                  <a16:creationId xmlns:a16="http://schemas.microsoft.com/office/drawing/2014/main" id="{C765B2F0-AA7A-3869-BA9F-CD71CA8738CF}"/>
                </a:ext>
              </a:extLst>
            </p:cNvPr>
            <p:cNvSpPr txBox="1"/>
            <p:nvPr/>
          </p:nvSpPr>
          <p:spPr>
            <a:xfrm>
              <a:off x="5788837" y="4444542"/>
              <a:ext cx="2194706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000" kern="0" dirty="0">
                  <a:solidFill>
                    <a:schemeClr val="bg1"/>
                  </a:solidFill>
                  <a:latin typeface="+mj-lt"/>
                  <a:ea typeface="宋体" panose="02010600030101010101" pitchFamily="2" charset="-122"/>
                </a:rPr>
                <a:t>2</a:t>
              </a: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宋体" panose="02010600030101010101" pitchFamily="2" charset="-122"/>
                  <a:cs typeface="+mn-cs"/>
                </a:rPr>
                <a:t>. The spanning cuts method 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1D5068EC-3953-1EE0-EA7A-3D0DB8FEB467}"/>
              </a:ext>
            </a:extLst>
          </p:cNvPr>
          <p:cNvGrpSpPr/>
          <p:nvPr/>
        </p:nvGrpSpPr>
        <p:grpSpPr>
          <a:xfrm>
            <a:off x="1356002" y="5787954"/>
            <a:ext cx="6976743" cy="577595"/>
            <a:chOff x="5719389" y="4343504"/>
            <a:chExt cx="2340999" cy="848590"/>
          </a:xfrm>
        </p:grpSpPr>
        <p:sp>
          <p:nvSpPr>
            <p:cNvPr id="37" name="矩形: 剪去对角 36">
              <a:extLst>
                <a:ext uri="{FF2B5EF4-FFF2-40B4-BE49-F238E27FC236}">
                  <a16:creationId xmlns:a16="http://schemas.microsoft.com/office/drawing/2014/main" id="{8B3FCF95-8D28-432A-2BB7-4720C2D4BA0F}"/>
                </a:ext>
              </a:extLst>
            </p:cNvPr>
            <p:cNvSpPr/>
            <p:nvPr/>
          </p:nvSpPr>
          <p:spPr>
            <a:xfrm flipH="1">
              <a:off x="5719389" y="4343504"/>
              <a:ext cx="2340999" cy="848590"/>
            </a:xfrm>
            <a:prstGeom prst="snip2DiagRect">
              <a:avLst>
                <a:gd name="adj1" fmla="val 0"/>
                <a:gd name="adj2" fmla="val 0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" name="GaodingPPT-1-4">
              <a:extLst>
                <a:ext uri="{FF2B5EF4-FFF2-40B4-BE49-F238E27FC236}">
                  <a16:creationId xmlns:a16="http://schemas.microsoft.com/office/drawing/2014/main" id="{1C705866-F3DC-B2D1-E9F5-A6FFCAE209AF}"/>
                </a:ext>
              </a:extLst>
            </p:cNvPr>
            <p:cNvSpPr txBox="1"/>
            <p:nvPr/>
          </p:nvSpPr>
          <p:spPr>
            <a:xfrm>
              <a:off x="5788837" y="4444542"/>
              <a:ext cx="2194706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宋体" panose="02010600030101010101" pitchFamily="2" charset="-122"/>
                  <a:cs typeface="+mn-cs"/>
                </a:rPr>
                <a:t>3. Algorithm of syzygy vector simplification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AD092765-6A56-507B-F2B4-B3BF60651B4E}"/>
              </a:ext>
            </a:extLst>
          </p:cNvPr>
          <p:cNvGrpSpPr/>
          <p:nvPr/>
        </p:nvGrpSpPr>
        <p:grpSpPr>
          <a:xfrm>
            <a:off x="361687" y="1656589"/>
            <a:ext cx="4482687" cy="921989"/>
            <a:chOff x="5719389" y="4343504"/>
            <a:chExt cx="2340999" cy="848590"/>
          </a:xfrm>
        </p:grpSpPr>
        <p:sp>
          <p:nvSpPr>
            <p:cNvPr id="3" name="矩形: 剪去对角 2">
              <a:extLst>
                <a:ext uri="{FF2B5EF4-FFF2-40B4-BE49-F238E27FC236}">
                  <a16:creationId xmlns:a16="http://schemas.microsoft.com/office/drawing/2014/main" id="{7DD89A51-83B9-7F88-7B03-2A5C40F69B34}"/>
                </a:ext>
              </a:extLst>
            </p:cNvPr>
            <p:cNvSpPr/>
            <p:nvPr/>
          </p:nvSpPr>
          <p:spPr>
            <a:xfrm flipH="1">
              <a:off x="5719389" y="4343504"/>
              <a:ext cx="2340999" cy="848590"/>
            </a:xfrm>
            <a:prstGeom prst="snip2DiagRect">
              <a:avLst>
                <a:gd name="adj1" fmla="val 0"/>
                <a:gd name="adj2" fmla="val 0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FF0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GaodingPPT-1-4">
              <a:extLst>
                <a:ext uri="{FF2B5EF4-FFF2-40B4-BE49-F238E27FC236}">
                  <a16:creationId xmlns:a16="http://schemas.microsoft.com/office/drawing/2014/main" id="{D086ED81-3E61-D5AF-7653-390EF3CCFFA4}"/>
                </a:ext>
              </a:extLst>
            </p:cNvPr>
            <p:cNvSpPr txBox="1"/>
            <p:nvPr/>
          </p:nvSpPr>
          <p:spPr>
            <a:xfrm>
              <a:off x="5788837" y="4444542"/>
              <a:ext cx="2194706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Palatino Linotype" panose="02040502050505030304"/>
                  <a:ea typeface="宋体" panose="02010600030101010101" pitchFamily="2" charset="-122"/>
                  <a:cs typeface="+mn-cs"/>
                </a:rPr>
                <a:t>Algorithms and features in NeatIBP 1.0 </a:t>
              </a:r>
              <a:endParaRPr kumimoji="0" lang="zh-CN" altLang="en-US" sz="25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3E745979-819A-817C-6FF1-25C3CCF4AF46}"/>
              </a:ext>
            </a:extLst>
          </p:cNvPr>
          <p:cNvGrpSpPr/>
          <p:nvPr/>
        </p:nvGrpSpPr>
        <p:grpSpPr>
          <a:xfrm>
            <a:off x="361687" y="2984684"/>
            <a:ext cx="4482687" cy="921989"/>
            <a:chOff x="5719389" y="4343504"/>
            <a:chExt cx="2340999" cy="848590"/>
          </a:xfrm>
        </p:grpSpPr>
        <p:sp>
          <p:nvSpPr>
            <p:cNvPr id="6" name="矩形: 剪去对角 5">
              <a:extLst>
                <a:ext uri="{FF2B5EF4-FFF2-40B4-BE49-F238E27FC236}">
                  <a16:creationId xmlns:a16="http://schemas.microsoft.com/office/drawing/2014/main" id="{87951128-AF28-7A2F-E6FA-7F6C9D1C32B4}"/>
                </a:ext>
              </a:extLst>
            </p:cNvPr>
            <p:cNvSpPr/>
            <p:nvPr/>
          </p:nvSpPr>
          <p:spPr>
            <a:xfrm flipH="1">
              <a:off x="5719389" y="4343504"/>
              <a:ext cx="2340999" cy="848590"/>
            </a:xfrm>
            <a:prstGeom prst="snip2DiagRect">
              <a:avLst>
                <a:gd name="adj1" fmla="val 0"/>
                <a:gd name="adj2" fmla="val 0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GaodingPPT-1-4">
              <a:extLst>
                <a:ext uri="{FF2B5EF4-FFF2-40B4-BE49-F238E27FC236}">
                  <a16:creationId xmlns:a16="http://schemas.microsoft.com/office/drawing/2014/main" id="{C60427E5-8204-E5FE-0BD7-C5731E4E3C00}"/>
                </a:ext>
              </a:extLst>
            </p:cNvPr>
            <p:cNvSpPr txBox="1"/>
            <p:nvPr/>
          </p:nvSpPr>
          <p:spPr>
            <a:xfrm>
              <a:off x="5788837" y="4444542"/>
              <a:ext cx="2194706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alatino Linotype" panose="02040502050505030304"/>
                  <a:ea typeface="宋体" panose="02010600030101010101" pitchFamily="2" charset="-122"/>
                  <a:cs typeface="+mn-cs"/>
                </a:rPr>
                <a:t>Main new features in the NeatIBP 1.1</a:t>
              </a:r>
              <a:endParaRPr kumimoji="0" lang="zh-CN" alt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3884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4678D4F-61F0-06B2-994A-9364F9E5C753}"/>
              </a:ext>
            </a:extLst>
          </p:cNvPr>
          <p:cNvSpPr txBox="1"/>
          <p:nvPr/>
        </p:nvSpPr>
        <p:spPr>
          <a:xfrm>
            <a:off x="140038" y="166976"/>
            <a:ext cx="7828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rPr>
              <a:t>Integration by parts reduction</a:t>
            </a:r>
          </a:p>
        </p:txBody>
      </p:sp>
      <p:pic>
        <p:nvPicPr>
          <p:cNvPr id="13" name="图形 12">
            <a:extLst>
              <a:ext uri="{FF2B5EF4-FFF2-40B4-BE49-F238E27FC236}">
                <a16:creationId xmlns:a16="http://schemas.microsoft.com/office/drawing/2014/main" id="{51735354-CC72-648E-15D8-DF607A719B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67446" y="1546358"/>
            <a:ext cx="6083383" cy="782788"/>
          </a:xfrm>
          <a:prstGeom prst="rect">
            <a:avLst/>
          </a:prstGeom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id="{4371474C-FF5F-798D-75A9-619CCD7691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02796" y="4839709"/>
            <a:ext cx="3087758" cy="921719"/>
          </a:xfrm>
          <a:prstGeom prst="rect">
            <a:avLst/>
          </a:prstGeom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8AA0E9EB-0F5F-204C-72F6-C614D0F285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92482" y="3211368"/>
            <a:ext cx="3872204" cy="779312"/>
          </a:xfrm>
          <a:prstGeom prst="rect">
            <a:avLst/>
          </a:prstGeom>
        </p:spPr>
      </p:pic>
      <p:pic>
        <p:nvPicPr>
          <p:cNvPr id="19" name="图形 18">
            <a:extLst>
              <a:ext uri="{FF2B5EF4-FFF2-40B4-BE49-F238E27FC236}">
                <a16:creationId xmlns:a16="http://schemas.microsoft.com/office/drawing/2014/main" id="{C2539C91-53C5-BEB1-D519-6059EC7089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90284" y="3045850"/>
            <a:ext cx="4957295" cy="779312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540BEF07-52D3-9B2E-D14C-A59F6A139D8B}"/>
              </a:ext>
            </a:extLst>
          </p:cNvPr>
          <p:cNvSpPr txBox="1"/>
          <p:nvPr/>
        </p:nvSpPr>
        <p:spPr>
          <a:xfrm>
            <a:off x="212473" y="1144455"/>
            <a:ext cx="3989413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rPr>
              <a:t>Feynman integral family</a:t>
            </a:r>
            <a:endParaRPr kumimoji="0" lang="zh-CN" altLang="en-US" sz="2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98691693-DD10-71BA-1EEF-733C132D34E0}"/>
              </a:ext>
            </a:extLst>
          </p:cNvPr>
          <p:cNvSpPr txBox="1"/>
          <p:nvPr/>
        </p:nvSpPr>
        <p:spPr>
          <a:xfrm>
            <a:off x="212473" y="2394905"/>
            <a:ext cx="3989413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rPr>
              <a:t>IBP relations</a:t>
            </a:r>
            <a:endParaRPr kumimoji="0" lang="zh-CN" altLang="en-US" sz="2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441BE425-7C6A-DEFE-CD95-35849BF5A0BE}"/>
              </a:ext>
            </a:extLst>
          </p:cNvPr>
          <p:cNvGrpSpPr/>
          <p:nvPr/>
        </p:nvGrpSpPr>
        <p:grpSpPr>
          <a:xfrm>
            <a:off x="972562" y="4935681"/>
            <a:ext cx="2294885" cy="848590"/>
            <a:chOff x="9205963" y="598574"/>
            <a:chExt cx="2048412" cy="848590"/>
          </a:xfrm>
        </p:grpSpPr>
        <p:sp>
          <p:nvSpPr>
            <p:cNvPr id="23" name="矩形: 剪去对角 22">
              <a:extLst>
                <a:ext uri="{FF2B5EF4-FFF2-40B4-BE49-F238E27FC236}">
                  <a16:creationId xmlns:a16="http://schemas.microsoft.com/office/drawing/2014/main" id="{7DF8180D-266B-9062-C476-E86B9724ECB8}"/>
                </a:ext>
              </a:extLst>
            </p:cNvPr>
            <p:cNvSpPr/>
            <p:nvPr/>
          </p:nvSpPr>
          <p:spPr>
            <a:xfrm flipH="1">
              <a:off x="9205963" y="598574"/>
              <a:ext cx="2048412" cy="848590"/>
            </a:xfrm>
            <a:prstGeom prst="snip2DiagRect">
              <a:avLst>
                <a:gd name="adj1" fmla="val 20146"/>
                <a:gd name="adj2" fmla="val 18626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  <p:sp>
          <p:nvSpPr>
            <p:cNvPr id="24" name="GaodingPPT-1-4">
              <a:extLst>
                <a:ext uri="{FF2B5EF4-FFF2-40B4-BE49-F238E27FC236}">
                  <a16:creationId xmlns:a16="http://schemas.microsoft.com/office/drawing/2014/main" id="{0479CC22-FF09-5814-D65D-77E071C3E7A6}"/>
                </a:ext>
              </a:extLst>
            </p:cNvPr>
            <p:cNvSpPr txBox="1"/>
            <p:nvPr/>
          </p:nvSpPr>
          <p:spPr>
            <a:xfrm>
              <a:off x="9205963" y="759983"/>
              <a:ext cx="2048411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  <a:headEnd/>
              <a:tailE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 defTabSz="914354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/>
                  <a:ea typeface="宋体"/>
                  <a:cs typeface="+mn-cs"/>
                </a:rPr>
                <a:t>Linear system of IBP relations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/>
                <a:ea typeface="宋体"/>
                <a:cs typeface="+mn-cs"/>
              </a:endParaRPr>
            </a:p>
          </p:txBody>
        </p:sp>
      </p:grpSp>
      <p:sp>
        <p:nvSpPr>
          <p:cNvPr id="25" name="箭头: 右 24">
            <a:extLst>
              <a:ext uri="{FF2B5EF4-FFF2-40B4-BE49-F238E27FC236}">
                <a16:creationId xmlns:a16="http://schemas.microsoft.com/office/drawing/2014/main" id="{A1C8D8E1-0C9C-45A7-E7B4-877B75C235EB}"/>
              </a:ext>
            </a:extLst>
          </p:cNvPr>
          <p:cNvSpPr/>
          <p:nvPr/>
        </p:nvSpPr>
        <p:spPr>
          <a:xfrm>
            <a:off x="3660011" y="5097090"/>
            <a:ext cx="1605965" cy="406958"/>
          </a:xfrm>
          <a:prstGeom prst="rightArrow">
            <a:avLst>
              <a:gd name="adj1" fmla="val 47939"/>
              <a:gd name="adj2" fmla="val 51031"/>
            </a:avLst>
          </a:prstGeom>
          <a:noFill/>
          <a:ln w="9525" cap="flat" cmpd="sng" algn="ctr">
            <a:solidFill>
              <a:srgbClr val="00B0F0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3A5C40AD-2B0B-F5A2-8208-BEDE36411C0A}"/>
              </a:ext>
            </a:extLst>
          </p:cNvPr>
          <p:cNvSpPr txBox="1"/>
          <p:nvPr/>
        </p:nvSpPr>
        <p:spPr>
          <a:xfrm>
            <a:off x="3660011" y="4450759"/>
            <a:ext cx="13853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rPr>
              <a:t>Gaussian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rPr>
              <a:t>Elimination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F2D252FA-6B09-3F39-C359-6D1AD4D65F40}"/>
              </a:ext>
            </a:extLst>
          </p:cNvPr>
          <p:cNvGrpSpPr/>
          <p:nvPr/>
        </p:nvGrpSpPr>
        <p:grpSpPr>
          <a:xfrm>
            <a:off x="8871185" y="4050489"/>
            <a:ext cx="2048412" cy="848590"/>
            <a:chOff x="9782236" y="3862781"/>
            <a:chExt cx="2048412" cy="848590"/>
          </a:xfrm>
        </p:grpSpPr>
        <p:sp>
          <p:nvSpPr>
            <p:cNvPr id="28" name="矩形: 剪去对角 27">
              <a:extLst>
                <a:ext uri="{FF2B5EF4-FFF2-40B4-BE49-F238E27FC236}">
                  <a16:creationId xmlns:a16="http://schemas.microsoft.com/office/drawing/2014/main" id="{E4D4303A-1A8B-B1F6-ED82-A48221BBFA97}"/>
                </a:ext>
              </a:extLst>
            </p:cNvPr>
            <p:cNvSpPr/>
            <p:nvPr/>
          </p:nvSpPr>
          <p:spPr>
            <a:xfrm flipH="1">
              <a:off x="9782236" y="3862781"/>
              <a:ext cx="2048412" cy="848590"/>
            </a:xfrm>
            <a:prstGeom prst="snip2DiagRect">
              <a:avLst>
                <a:gd name="adj1" fmla="val 20146"/>
                <a:gd name="adj2" fmla="val 18626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  <p:sp>
          <p:nvSpPr>
            <p:cNvPr id="29" name="GaodingPPT-1-4">
              <a:extLst>
                <a:ext uri="{FF2B5EF4-FFF2-40B4-BE49-F238E27FC236}">
                  <a16:creationId xmlns:a16="http://schemas.microsoft.com/office/drawing/2014/main" id="{274FF202-9AEC-FE81-75DD-89D1806E288C}"/>
                </a:ext>
              </a:extLst>
            </p:cNvPr>
            <p:cNvSpPr txBox="1"/>
            <p:nvPr/>
          </p:nvSpPr>
          <p:spPr>
            <a:xfrm>
              <a:off x="9782236" y="4024190"/>
              <a:ext cx="2048411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  <a:headEnd/>
              <a:tailE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 defTabSz="914354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/>
                  <a:ea typeface="宋体"/>
                  <a:cs typeface="+mn-cs"/>
                </a:rPr>
                <a:t>Master integrals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/>
                <a:ea typeface="宋体"/>
                <a:cs typeface="+mn-cs"/>
              </a:endParaRPr>
            </a:p>
          </p:txBody>
        </p:sp>
      </p:grpSp>
      <p:sp>
        <p:nvSpPr>
          <p:cNvPr id="30" name="文本框 29">
            <a:extLst>
              <a:ext uri="{FF2B5EF4-FFF2-40B4-BE49-F238E27FC236}">
                <a16:creationId xmlns:a16="http://schemas.microsoft.com/office/drawing/2014/main" id="{273335B6-07E5-BAD5-14A7-431EDE5FF1A2}"/>
              </a:ext>
            </a:extLst>
          </p:cNvPr>
          <p:cNvSpPr txBox="1"/>
          <p:nvPr/>
        </p:nvSpPr>
        <p:spPr>
          <a:xfrm>
            <a:off x="279519" y="3970150"/>
            <a:ext cx="3989413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rPr>
              <a:t>IBP reduction</a:t>
            </a:r>
            <a:endParaRPr kumimoji="0" lang="zh-CN" altLang="en-US" sz="2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A86C8AD3-907C-8465-ADA5-F0181E8EEF86}"/>
              </a:ext>
            </a:extLst>
          </p:cNvPr>
          <p:cNvGrpSpPr/>
          <p:nvPr/>
        </p:nvGrpSpPr>
        <p:grpSpPr>
          <a:xfrm>
            <a:off x="8651129" y="5729512"/>
            <a:ext cx="2048412" cy="848590"/>
            <a:chOff x="8690554" y="5721146"/>
            <a:chExt cx="2048412" cy="848590"/>
          </a:xfrm>
        </p:grpSpPr>
        <p:sp>
          <p:nvSpPr>
            <p:cNvPr id="32" name="矩形: 剪去对角 31">
              <a:extLst>
                <a:ext uri="{FF2B5EF4-FFF2-40B4-BE49-F238E27FC236}">
                  <a16:creationId xmlns:a16="http://schemas.microsoft.com/office/drawing/2014/main" id="{B7E84B87-D1E4-249D-2677-D2DAE2766D1C}"/>
                </a:ext>
              </a:extLst>
            </p:cNvPr>
            <p:cNvSpPr/>
            <p:nvPr/>
          </p:nvSpPr>
          <p:spPr>
            <a:xfrm flipH="1">
              <a:off x="8690554" y="5721146"/>
              <a:ext cx="2048412" cy="848590"/>
            </a:xfrm>
            <a:prstGeom prst="snip2DiagRect">
              <a:avLst>
                <a:gd name="adj1" fmla="val 20146"/>
                <a:gd name="adj2" fmla="val 18626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  <p:sp>
          <p:nvSpPr>
            <p:cNvPr id="33" name="GaodingPPT-1-4">
              <a:extLst>
                <a:ext uri="{FF2B5EF4-FFF2-40B4-BE49-F238E27FC236}">
                  <a16:creationId xmlns:a16="http://schemas.microsoft.com/office/drawing/2014/main" id="{EE640B3B-DC41-68DF-F189-95B521516B28}"/>
                </a:ext>
              </a:extLst>
            </p:cNvPr>
            <p:cNvSpPr txBox="1"/>
            <p:nvPr/>
          </p:nvSpPr>
          <p:spPr>
            <a:xfrm>
              <a:off x="8690554" y="5882555"/>
              <a:ext cx="2048411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  <a:headEnd/>
              <a:tailE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 defTabSz="914354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/>
                  <a:ea typeface="宋体"/>
                  <a:cs typeface="+mn-cs"/>
                </a:rPr>
                <a:t>Coefficients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/>
                <a:ea typeface="宋体"/>
                <a:cs typeface="+mn-cs"/>
              </a:endParaRPr>
            </a:p>
          </p:txBody>
        </p:sp>
      </p:grpSp>
      <p:sp>
        <p:nvSpPr>
          <p:cNvPr id="34" name="矩形: 剪去单角 33">
            <a:extLst>
              <a:ext uri="{FF2B5EF4-FFF2-40B4-BE49-F238E27FC236}">
                <a16:creationId xmlns:a16="http://schemas.microsoft.com/office/drawing/2014/main" id="{48448287-6542-D860-B272-73BAB6FF5CC7}"/>
              </a:ext>
            </a:extLst>
          </p:cNvPr>
          <p:cNvSpPr/>
          <p:nvPr/>
        </p:nvSpPr>
        <p:spPr>
          <a:xfrm rot="5400000">
            <a:off x="8112119" y="5226091"/>
            <a:ext cx="411478" cy="267955"/>
          </a:xfrm>
          <a:prstGeom prst="snip1Rect">
            <a:avLst>
              <a:gd name="adj" fmla="val 50000"/>
            </a:avLst>
          </a:prstGeom>
          <a:noFill/>
          <a:ln w="12700" cap="flat" cmpd="sng" algn="ctr">
            <a:solidFill>
              <a:srgbClr val="00B0F0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sp>
        <p:nvSpPr>
          <p:cNvPr id="35" name="矩形: 剪去单角 34">
            <a:extLst>
              <a:ext uri="{FF2B5EF4-FFF2-40B4-BE49-F238E27FC236}">
                <a16:creationId xmlns:a16="http://schemas.microsoft.com/office/drawing/2014/main" id="{3D5A1078-CC8B-F0B9-50D2-B6F8CAE5289A}"/>
              </a:ext>
            </a:extLst>
          </p:cNvPr>
          <p:cNvSpPr/>
          <p:nvPr/>
        </p:nvSpPr>
        <p:spPr>
          <a:xfrm>
            <a:off x="8451836" y="5021669"/>
            <a:ext cx="267956" cy="411479"/>
          </a:xfrm>
          <a:prstGeom prst="snip1Rect">
            <a:avLst>
              <a:gd name="adj" fmla="val 50000"/>
            </a:avLst>
          </a:prstGeom>
          <a:noFill/>
          <a:ln w="12700" cap="flat" cmpd="sng" algn="ctr">
            <a:solidFill>
              <a:srgbClr val="00B0F0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sp>
        <p:nvSpPr>
          <p:cNvPr id="36" name="箭头: 右 35">
            <a:extLst>
              <a:ext uri="{FF2B5EF4-FFF2-40B4-BE49-F238E27FC236}">
                <a16:creationId xmlns:a16="http://schemas.microsoft.com/office/drawing/2014/main" id="{ABE33C07-8E31-E1CF-B2EC-8BA7E94A1675}"/>
              </a:ext>
            </a:extLst>
          </p:cNvPr>
          <p:cNvSpPr/>
          <p:nvPr/>
        </p:nvSpPr>
        <p:spPr>
          <a:xfrm rot="18900000">
            <a:off x="8677014" y="4799173"/>
            <a:ext cx="267956" cy="316160"/>
          </a:xfrm>
          <a:prstGeom prst="rightArrow">
            <a:avLst>
              <a:gd name="adj1" fmla="val 47939"/>
              <a:gd name="adj2" fmla="val 51031"/>
            </a:avLst>
          </a:prstGeom>
          <a:noFill/>
          <a:ln w="9525" cap="flat" cmpd="sng" algn="ctr">
            <a:solidFill>
              <a:srgbClr val="00B0F0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sp>
        <p:nvSpPr>
          <p:cNvPr id="37" name="箭头: 右 36">
            <a:extLst>
              <a:ext uri="{FF2B5EF4-FFF2-40B4-BE49-F238E27FC236}">
                <a16:creationId xmlns:a16="http://schemas.microsoft.com/office/drawing/2014/main" id="{6FBE9914-4B2C-F47F-720D-3ED2FE5259C4}"/>
              </a:ext>
            </a:extLst>
          </p:cNvPr>
          <p:cNvSpPr/>
          <p:nvPr/>
        </p:nvSpPr>
        <p:spPr>
          <a:xfrm rot="2566037">
            <a:off x="8417870" y="5499637"/>
            <a:ext cx="267956" cy="316160"/>
          </a:xfrm>
          <a:prstGeom prst="rightArrow">
            <a:avLst>
              <a:gd name="adj1" fmla="val 47939"/>
              <a:gd name="adj2" fmla="val 51031"/>
            </a:avLst>
          </a:prstGeom>
          <a:noFill/>
          <a:ln w="9525" cap="flat" cmpd="sng" algn="ctr">
            <a:solidFill>
              <a:srgbClr val="00B0F0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5071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53661" y="4206358"/>
            <a:ext cx="10662237" cy="1861059"/>
            <a:chOff x="587154" y="1348614"/>
            <a:chExt cx="10662237" cy="1861059"/>
          </a:xfrm>
        </p:grpSpPr>
        <p:grpSp>
          <p:nvGrpSpPr>
            <p:cNvPr id="33" name="组合 32"/>
            <p:cNvGrpSpPr/>
            <p:nvPr/>
          </p:nvGrpSpPr>
          <p:grpSpPr>
            <a:xfrm>
              <a:off x="587154" y="1348614"/>
              <a:ext cx="10630526" cy="937937"/>
              <a:chOff x="490121" y="1028500"/>
              <a:chExt cx="10630526" cy="937937"/>
            </a:xfrm>
          </p:grpSpPr>
          <p:pic>
            <p:nvPicPr>
              <p:cNvPr id="34" name="图形 3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647425" y="1028500"/>
                <a:ext cx="5473222" cy="908598"/>
              </a:xfrm>
              <a:prstGeom prst="rect">
                <a:avLst/>
              </a:prstGeom>
            </p:spPr>
          </p:pic>
          <p:pic>
            <p:nvPicPr>
              <p:cNvPr id="35" name="图形 3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0121" y="1187018"/>
                <a:ext cx="4957972" cy="779419"/>
              </a:xfrm>
              <a:prstGeom prst="rect">
                <a:avLst/>
              </a:prstGeom>
            </p:spPr>
          </p:pic>
        </p:grpSp>
        <p:grpSp>
          <p:nvGrpSpPr>
            <p:cNvPr id="36" name="组合 35"/>
            <p:cNvGrpSpPr/>
            <p:nvPr/>
          </p:nvGrpSpPr>
          <p:grpSpPr>
            <a:xfrm>
              <a:off x="6978513" y="1484788"/>
              <a:ext cx="4270878" cy="1724885"/>
              <a:chOff x="6989023" y="1186116"/>
              <a:chExt cx="4270878" cy="1724885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10740214" y="1186116"/>
                <a:ext cx="519687" cy="448356"/>
              </a:xfrm>
              <a:prstGeom prst="ellipse">
                <a:avLst/>
              </a:prstGeom>
              <a:noFill/>
              <a:ln w="19050" cap="flat" cmpd="sng" algn="ctr">
                <a:solidFill>
                  <a:srgbClr val="FFFF00"/>
                </a:solidFill>
                <a:prstDash val="solid"/>
              </a:ln>
              <a:effectLst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alatino Linotype" panose="02040502050505030304"/>
                  <a:ea typeface="宋体" panose="02010600030101010101" pitchFamily="2" charset="-122"/>
                  <a:cs typeface="+mn-cs"/>
                </a:endParaRPr>
              </a:p>
            </p:txBody>
          </p:sp>
          <p:cxnSp>
            <p:nvCxnSpPr>
              <p:cNvPr id="38" name="直接连接符 37"/>
              <p:cNvCxnSpPr/>
              <p:nvPr/>
            </p:nvCxnSpPr>
            <p:spPr>
              <a:xfrm flipV="1">
                <a:off x="10451939" y="1610744"/>
                <a:ext cx="495537" cy="875629"/>
              </a:xfrm>
              <a:prstGeom prst="line">
                <a:avLst/>
              </a:prstGeom>
              <a:noFill/>
              <a:ln w="1905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sp>
            <p:nvSpPr>
              <p:cNvPr id="39" name="文本框 38"/>
              <p:cNvSpPr txBox="1"/>
              <p:nvPr/>
            </p:nvSpPr>
            <p:spPr>
              <a:xfrm>
                <a:off x="6989023" y="2510891"/>
                <a:ext cx="40110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Palatino Linotype" panose="02040502050505030304"/>
                    <a:ea typeface="宋体" panose="02010600030101010101" pitchFamily="2" charset="-122"/>
                    <a:cs typeface="+mn-cs"/>
                  </a:rPr>
                  <a:t>Introducing multiple propagators</a:t>
                </a:r>
                <a:endPara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Palatino Linotype" panose="020405020505050303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60" name="GaodingPPT-1-4"/>
          <p:cNvSpPr txBox="1"/>
          <p:nvPr/>
        </p:nvSpPr>
        <p:spPr>
          <a:xfrm>
            <a:off x="-973078" y="266674"/>
            <a:ext cx="9843457" cy="574500"/>
          </a:xfrm>
          <a:prstGeom prst="rect">
            <a:avLst/>
          </a:prstGeom>
          <a:noFill/>
          <a:ln w="12700" cap="rnd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 defTabSz="914400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rPr>
              <a:t>            IBP relations in with multiple propagators</a:t>
            </a:r>
            <a:endParaRPr kumimoji="0" lang="en-US" altLang="zh-CN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81" name="组合 80"/>
          <p:cNvGrpSpPr/>
          <p:nvPr/>
        </p:nvGrpSpPr>
        <p:grpSpPr>
          <a:xfrm>
            <a:off x="509477" y="1265802"/>
            <a:ext cx="11173046" cy="2265581"/>
            <a:chOff x="241348" y="1267846"/>
            <a:chExt cx="11319642" cy="2229345"/>
          </a:xfrm>
        </p:grpSpPr>
        <p:grpSp>
          <p:nvGrpSpPr>
            <p:cNvPr id="82" name="组合 81"/>
            <p:cNvGrpSpPr/>
            <p:nvPr/>
          </p:nvGrpSpPr>
          <p:grpSpPr>
            <a:xfrm>
              <a:off x="241348" y="1267846"/>
              <a:ext cx="11319642" cy="1726126"/>
              <a:chOff x="84080" y="831801"/>
              <a:chExt cx="11709304" cy="1928450"/>
            </a:xfrm>
          </p:grpSpPr>
          <p:grpSp>
            <p:nvGrpSpPr>
              <p:cNvPr id="84" name="组合 83"/>
              <p:cNvGrpSpPr/>
              <p:nvPr/>
            </p:nvGrpSpPr>
            <p:grpSpPr>
              <a:xfrm>
                <a:off x="84080" y="1004433"/>
                <a:ext cx="2869324" cy="1609882"/>
                <a:chOff x="84080" y="1004433"/>
                <a:chExt cx="2869324" cy="1609882"/>
              </a:xfrm>
            </p:grpSpPr>
            <p:sp>
              <p:nvSpPr>
                <p:cNvPr id="103" name="矩形: 圆角 102"/>
                <p:cNvSpPr/>
                <p:nvPr/>
              </p:nvSpPr>
              <p:spPr>
                <a:xfrm>
                  <a:off x="84080" y="1004433"/>
                  <a:ext cx="2869324" cy="1609882"/>
                </a:xfrm>
                <a:prstGeom prst="roundRect">
                  <a:avLst/>
                </a:prstGeom>
                <a:solidFill>
                  <a:srgbClr val="032245"/>
                </a:solidFill>
                <a:ln w="12700" cap="flat" cmpd="sng" algn="ctr">
                  <a:solidFill>
                    <a:srgbClr val="11FFF4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alatino Linotype" panose="02040502050505030304"/>
                    <a:ea typeface="等线" panose="02010600030101010101" charset="-122"/>
                    <a:cs typeface="+mn-cs"/>
                  </a:endParaRPr>
                </a:p>
              </p:txBody>
            </p:sp>
            <p:pic>
              <p:nvPicPr>
                <p:cNvPr id="104" name="图形 103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5810" y="1992244"/>
                  <a:ext cx="2091087" cy="236090"/>
                </a:xfrm>
                <a:prstGeom prst="rect">
                  <a:avLst/>
                </a:prstGeom>
              </p:spPr>
            </p:pic>
            <p:pic>
              <p:nvPicPr>
                <p:cNvPr id="105" name="图形 104"/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5810" y="1600200"/>
                  <a:ext cx="2259724" cy="236090"/>
                </a:xfrm>
                <a:prstGeom prst="rect">
                  <a:avLst/>
                </a:prstGeom>
              </p:spPr>
            </p:pic>
            <p:sp>
              <p:nvSpPr>
                <p:cNvPr id="106" name="文本框 105"/>
                <p:cNvSpPr txBox="1"/>
                <p:nvPr/>
              </p:nvSpPr>
              <p:spPr>
                <a:xfrm flipH="1">
                  <a:off x="249594" y="2110288"/>
                  <a:ext cx="921233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等线" panose="02010600030101010101" charset="-122"/>
                    </a:rPr>
                    <a:t>…</a:t>
                  </a:r>
                  <a:endParaRPr kumimoji="0" lang="zh-CN" alt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等线" panose="02010600030101010101" charset="-122"/>
                  </a:endParaRPr>
                </a:p>
              </p:txBody>
            </p:sp>
            <p:sp>
              <p:nvSpPr>
                <p:cNvPr id="107" name="文本框 106"/>
                <p:cNvSpPr txBox="1"/>
                <p:nvPr/>
              </p:nvSpPr>
              <p:spPr>
                <a:xfrm flipH="1">
                  <a:off x="187638" y="1046473"/>
                  <a:ext cx="2576067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等线" panose="02010600030101010101" charset="-122"/>
                    </a:rPr>
                    <a:t>Target integrals</a:t>
                  </a:r>
                  <a:endParaRPr kumimoji="0" lang="zh-CN" alt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等线" panose="02010600030101010101" charset="-122"/>
                  </a:endParaRPr>
                </a:p>
              </p:txBody>
            </p:sp>
          </p:grpSp>
          <p:grpSp>
            <p:nvGrpSpPr>
              <p:cNvPr id="85" name="组合 84"/>
              <p:cNvGrpSpPr/>
              <p:nvPr/>
            </p:nvGrpSpPr>
            <p:grpSpPr>
              <a:xfrm>
                <a:off x="3541212" y="831801"/>
                <a:ext cx="5109576" cy="1928450"/>
                <a:chOff x="6549539" y="3075033"/>
                <a:chExt cx="5109576" cy="1928450"/>
              </a:xfrm>
            </p:grpSpPr>
            <p:sp>
              <p:nvSpPr>
                <p:cNvPr id="94" name="矩形: 圆角 93"/>
                <p:cNvSpPr/>
                <p:nvPr/>
              </p:nvSpPr>
              <p:spPr>
                <a:xfrm>
                  <a:off x="6549539" y="3075033"/>
                  <a:ext cx="5109576" cy="1924082"/>
                </a:xfrm>
                <a:prstGeom prst="roundRect">
                  <a:avLst/>
                </a:prstGeom>
                <a:solidFill>
                  <a:srgbClr val="2A2000"/>
                </a:solidFill>
                <a:ln w="12700" cap="flat" cmpd="sng" algn="ctr">
                  <a:solidFill>
                    <a:srgbClr val="FFC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alatino Linotype" panose="02040502050505030304"/>
                    <a:ea typeface="等线" panose="02010600030101010101" charset="-122"/>
                    <a:cs typeface="+mn-cs"/>
                  </a:endParaRPr>
                </a:p>
              </p:txBody>
            </p:sp>
            <p:sp>
              <p:nvSpPr>
                <p:cNvPr id="95" name="文本框 94"/>
                <p:cNvSpPr txBox="1"/>
                <p:nvPr/>
              </p:nvSpPr>
              <p:spPr>
                <a:xfrm flipH="1">
                  <a:off x="6677930" y="3137536"/>
                  <a:ext cx="3267894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等线" panose="02010600030101010101" charset="-122"/>
                    </a:rPr>
                    <a:t>IBP-Related integrals</a:t>
                  </a:r>
                  <a:endParaRPr kumimoji="0" lang="zh-CN" alt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等线" panose="02010600030101010101" charset="-122"/>
                  </a:endParaRPr>
                </a:p>
              </p:txBody>
            </p:sp>
            <p:pic>
              <p:nvPicPr>
                <p:cNvPr id="96" name="图形 95"/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07885" y="4453193"/>
                  <a:ext cx="2091087" cy="236090"/>
                </a:xfrm>
                <a:prstGeom prst="rect">
                  <a:avLst/>
                </a:prstGeom>
              </p:spPr>
            </p:pic>
            <p:pic>
              <p:nvPicPr>
                <p:cNvPr id="97" name="图形 96"/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7930" y="4432069"/>
                  <a:ext cx="2259724" cy="236090"/>
                </a:xfrm>
                <a:prstGeom prst="rect">
                  <a:avLst/>
                </a:prstGeom>
              </p:spPr>
            </p:pic>
            <p:pic>
              <p:nvPicPr>
                <p:cNvPr id="98" name="图形 97"/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07885" y="3712368"/>
                  <a:ext cx="2091087" cy="236090"/>
                </a:xfrm>
                <a:prstGeom prst="rect">
                  <a:avLst/>
                </a:prstGeom>
              </p:spPr>
            </p:pic>
            <p:pic>
              <p:nvPicPr>
                <p:cNvPr id="99" name="图形 98"/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7930" y="4120662"/>
                  <a:ext cx="2259724" cy="236090"/>
                </a:xfrm>
                <a:prstGeom prst="rect">
                  <a:avLst/>
                </a:prstGeom>
              </p:spPr>
            </p:pic>
            <p:pic>
              <p:nvPicPr>
                <p:cNvPr id="100" name="图形 99"/>
                <p:cNvPicPr>
                  <a:picLocks noChangeAspect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7930" y="3705669"/>
                  <a:ext cx="2259724" cy="236090"/>
                </a:xfrm>
                <a:prstGeom prst="rect">
                  <a:avLst/>
                </a:prstGeom>
              </p:spPr>
            </p:pic>
            <p:pic>
              <p:nvPicPr>
                <p:cNvPr id="101" name="图形 100"/>
                <p:cNvPicPr>
                  <a:picLocks noChangeAspect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2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07885" y="4092233"/>
                  <a:ext cx="2091087" cy="236090"/>
                </a:xfrm>
                <a:prstGeom prst="rect">
                  <a:avLst/>
                </a:prstGeom>
              </p:spPr>
            </p:pic>
            <p:sp>
              <p:nvSpPr>
                <p:cNvPr id="102" name="文本框 101"/>
                <p:cNvSpPr txBox="1"/>
                <p:nvPr/>
              </p:nvSpPr>
              <p:spPr>
                <a:xfrm>
                  <a:off x="8753559" y="4572596"/>
                  <a:ext cx="1418896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等线" panose="02010600030101010101" charset="-122"/>
                    </a:rPr>
                    <a:t>…</a:t>
                  </a:r>
                  <a:endParaRPr kumimoji="0" lang="zh-CN" alt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等线" panose="02010600030101010101" charset="-122"/>
                  </a:endParaRPr>
                </a:p>
              </p:txBody>
            </p:sp>
          </p:grpSp>
          <p:grpSp>
            <p:nvGrpSpPr>
              <p:cNvPr id="86" name="组合 85"/>
              <p:cNvGrpSpPr/>
              <p:nvPr/>
            </p:nvGrpSpPr>
            <p:grpSpPr>
              <a:xfrm>
                <a:off x="9238596" y="1109747"/>
                <a:ext cx="2554788" cy="1453536"/>
                <a:chOff x="677914" y="4430406"/>
                <a:chExt cx="2869324" cy="1609882"/>
              </a:xfrm>
            </p:grpSpPr>
            <p:sp>
              <p:nvSpPr>
                <p:cNvPr id="89" name="矩形: 圆角 88"/>
                <p:cNvSpPr/>
                <p:nvPr/>
              </p:nvSpPr>
              <p:spPr>
                <a:xfrm>
                  <a:off x="677914" y="4430406"/>
                  <a:ext cx="2869324" cy="1609882"/>
                </a:xfrm>
                <a:prstGeom prst="roundRect">
                  <a:avLst/>
                </a:prstGeom>
                <a:solidFill>
                  <a:srgbClr val="032245"/>
                </a:solidFill>
                <a:ln w="12700" cap="flat" cmpd="sng" algn="ctr">
                  <a:solidFill>
                    <a:srgbClr val="11FFF4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alatino Linotype" panose="02040502050505030304"/>
                    <a:ea typeface="等线" panose="02010600030101010101" charset="-122"/>
                    <a:cs typeface="+mn-cs"/>
                  </a:endParaRPr>
                </a:p>
              </p:txBody>
            </p:sp>
            <p:pic>
              <p:nvPicPr>
                <p:cNvPr id="90" name="图形 89"/>
                <p:cNvPicPr>
                  <a:picLocks noChangeAspect="1"/>
                </p:cNvPicPr>
                <p:nvPr/>
              </p:nvPicPr>
              <p:blipFill>
                <a:blip r:embed="rId2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2317" y="4985546"/>
                  <a:ext cx="2091087" cy="236090"/>
                </a:xfrm>
                <a:prstGeom prst="rect">
                  <a:avLst/>
                </a:prstGeom>
              </p:spPr>
            </p:pic>
            <p:pic>
              <p:nvPicPr>
                <p:cNvPr id="91" name="图形 90"/>
                <p:cNvPicPr>
                  <a:picLocks noChangeAspect="1"/>
                </p:cNvPicPr>
                <p:nvPr/>
              </p:nvPicPr>
              <p:blipFill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2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3811" y="5336002"/>
                  <a:ext cx="1905585" cy="236091"/>
                </a:xfrm>
                <a:prstGeom prst="rect">
                  <a:avLst/>
                </a:prstGeom>
              </p:spPr>
            </p:pic>
            <p:sp>
              <p:nvSpPr>
                <p:cNvPr id="92" name="文本框 91"/>
                <p:cNvSpPr txBox="1"/>
                <p:nvPr/>
              </p:nvSpPr>
              <p:spPr>
                <a:xfrm flipH="1">
                  <a:off x="862317" y="5539806"/>
                  <a:ext cx="921233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2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等线" panose="02010600030101010101" charset="-122"/>
                    </a:rPr>
                    <a:t>…</a:t>
                  </a:r>
                  <a:endParaRPr kumimoji="0" lang="zh-CN" alt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等线" panose="02010600030101010101" charset="-122"/>
                  </a:endParaRPr>
                </a:p>
              </p:txBody>
            </p:sp>
            <p:sp>
              <p:nvSpPr>
                <p:cNvPr id="93" name="文本框 92"/>
                <p:cNvSpPr txBox="1"/>
                <p:nvPr/>
              </p:nvSpPr>
              <p:spPr>
                <a:xfrm flipH="1">
                  <a:off x="781472" y="4472446"/>
                  <a:ext cx="2576067" cy="4881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等线" panose="02010600030101010101" charset="-122"/>
                    </a:rPr>
                    <a:t>Master integrals</a:t>
                  </a: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等线" panose="02010600030101010101" charset="-122"/>
                  </a:endParaRPr>
                </a:p>
              </p:txBody>
            </p:sp>
          </p:grpSp>
          <p:sp>
            <p:nvSpPr>
              <p:cNvPr id="87" name="箭头: 下 86"/>
              <p:cNvSpPr/>
              <p:nvPr/>
            </p:nvSpPr>
            <p:spPr>
              <a:xfrm rot="16200000">
                <a:off x="3026682" y="1754914"/>
                <a:ext cx="373193" cy="245031"/>
              </a:xfrm>
              <a:prstGeom prst="downArrow">
                <a:avLst/>
              </a:prstGeom>
              <a:solidFill>
                <a:srgbClr val="032245"/>
              </a:solidFill>
              <a:ln w="12700" cap="flat" cmpd="sng" algn="ctr">
                <a:solidFill>
                  <a:srgbClr val="11FFF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等线" panose="02010600030101010101" charset="-122"/>
                  <a:cs typeface="+mn-cs"/>
                </a:endParaRPr>
              </a:p>
            </p:txBody>
          </p:sp>
          <p:sp>
            <p:nvSpPr>
              <p:cNvPr id="88" name="箭头: 下 87"/>
              <p:cNvSpPr/>
              <p:nvPr/>
            </p:nvSpPr>
            <p:spPr>
              <a:xfrm rot="16200000">
                <a:off x="8758095" y="1750991"/>
                <a:ext cx="373193" cy="245031"/>
              </a:xfrm>
              <a:prstGeom prst="downArrow">
                <a:avLst/>
              </a:prstGeom>
              <a:solidFill>
                <a:srgbClr val="2A2000"/>
              </a:solidFill>
              <a:ln w="1270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等线" panose="02010600030101010101" charset="-122"/>
                  <a:cs typeface="+mn-cs"/>
                </a:endParaRPr>
              </a:p>
            </p:txBody>
          </p:sp>
        </p:grpSp>
        <p:sp>
          <p:nvSpPr>
            <p:cNvPr id="83" name="文本框 82"/>
            <p:cNvSpPr txBox="1"/>
            <p:nvPr/>
          </p:nvSpPr>
          <p:spPr>
            <a:xfrm>
              <a:off x="3762539" y="3066304"/>
              <a:ext cx="763516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ea typeface="等线" panose="02010600030101010101" charset="-122"/>
                </a:rPr>
                <a:t>Contains </a:t>
              </a:r>
              <a:r>
                <a:rPr kumimoji="0" lang="en-US" altLang="zh-CN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ea typeface="等线" panose="02010600030101010101" charset="-122"/>
                </a:rPr>
                <a:t>redundant integrals</a:t>
              </a: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ea typeface="等线" panose="02010600030101010101" charset="-122"/>
                </a:rPr>
                <a:t> with denominator indices lifted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等线" panose="02010600030101010101" charset="-122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587154" y="1348614"/>
            <a:ext cx="10630526" cy="937937"/>
            <a:chOff x="490121" y="1028500"/>
            <a:chExt cx="10630526" cy="937937"/>
          </a:xfrm>
        </p:grpSpPr>
        <p:pic>
          <p:nvPicPr>
            <p:cNvPr id="34" name="图形 3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647425" y="1028500"/>
              <a:ext cx="5473222" cy="908598"/>
            </a:xfrm>
            <a:prstGeom prst="rect">
              <a:avLst/>
            </a:prstGeom>
          </p:spPr>
        </p:pic>
        <p:pic>
          <p:nvPicPr>
            <p:cNvPr id="35" name="图形 3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0121" y="1187018"/>
              <a:ext cx="4957972" cy="779419"/>
            </a:xfrm>
            <a:prstGeom prst="rect">
              <a:avLst/>
            </a:prstGeom>
          </p:spPr>
        </p:pic>
      </p:grpSp>
      <p:grpSp>
        <p:nvGrpSpPr>
          <p:cNvPr id="36" name="组合 35"/>
          <p:cNvGrpSpPr/>
          <p:nvPr/>
        </p:nvGrpSpPr>
        <p:grpSpPr>
          <a:xfrm>
            <a:off x="6978513" y="1484788"/>
            <a:ext cx="4270878" cy="1724885"/>
            <a:chOff x="6989023" y="1186116"/>
            <a:chExt cx="4270878" cy="1724885"/>
          </a:xfrm>
        </p:grpSpPr>
        <p:sp>
          <p:nvSpPr>
            <p:cNvPr id="37" name="椭圆 36"/>
            <p:cNvSpPr/>
            <p:nvPr/>
          </p:nvSpPr>
          <p:spPr>
            <a:xfrm>
              <a:off x="10740214" y="1186116"/>
              <a:ext cx="519687" cy="448356"/>
            </a:xfrm>
            <a:prstGeom prst="ellipse">
              <a:avLst/>
            </a:prstGeom>
            <a:noFill/>
            <a:ln w="19050" cap="flat" cmpd="sng" algn="ctr">
              <a:solidFill>
                <a:srgbClr val="FFFF00"/>
              </a:solidFill>
              <a:prstDash val="solid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38" name="直接连接符 37"/>
            <p:cNvCxnSpPr/>
            <p:nvPr/>
          </p:nvCxnSpPr>
          <p:spPr>
            <a:xfrm flipV="1">
              <a:off x="10451939" y="1610744"/>
              <a:ext cx="495537" cy="875629"/>
            </a:xfrm>
            <a:prstGeom prst="line">
              <a:avLst/>
            </a:prstGeom>
            <a:noFill/>
            <a:ln w="19050" cap="flat" cmpd="sng" algn="ctr">
              <a:solidFill>
                <a:srgbClr val="FFFF00"/>
              </a:solidFill>
              <a:prstDash val="solid"/>
            </a:ln>
            <a:effectLst/>
          </p:spPr>
        </p:cxnSp>
        <p:sp>
          <p:nvSpPr>
            <p:cNvPr id="39" name="文本框 38"/>
            <p:cNvSpPr txBox="1"/>
            <p:nvPr/>
          </p:nvSpPr>
          <p:spPr>
            <a:xfrm>
              <a:off x="6989023" y="2510891"/>
              <a:ext cx="40110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Palatino Linotype" panose="02040502050505030304"/>
                  <a:ea typeface="宋体" panose="02010600030101010101" pitchFamily="2" charset="-122"/>
                  <a:cs typeface="+mn-cs"/>
                </a:rPr>
                <a:t>Introducing multiple propagators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60" name="GaodingPPT-1-4"/>
          <p:cNvSpPr txBox="1"/>
          <p:nvPr/>
        </p:nvSpPr>
        <p:spPr>
          <a:xfrm>
            <a:off x="-973078" y="266674"/>
            <a:ext cx="9843457" cy="574500"/>
          </a:xfrm>
          <a:prstGeom prst="rect">
            <a:avLst/>
          </a:prstGeom>
          <a:noFill/>
          <a:ln w="12700" cap="rnd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 defTabSz="914400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rPr>
              <a:t>            IBP relations from syzygy method</a:t>
            </a:r>
            <a:endParaRPr kumimoji="0" lang="en-US" altLang="zh-CN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10130" y="3850220"/>
            <a:ext cx="106887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rPr>
              <a:t>What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rPr>
              <a:t>if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rPr>
              <a:t>we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rPr>
              <a:t>find a good combination of </a:t>
            </a:r>
            <a:r>
              <a:rPr kumimoji="0" lang="en-US" altLang="zh-CN" sz="2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rPr>
              <a:t>v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rPr>
              <a:t>such that the additional </a:t>
            </a:r>
            <a:r>
              <a:rPr kumimoji="0" lang="en-US" altLang="zh-CN" sz="2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rPr>
              <a:t>Di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rPr>
              <a:t>cancels?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20970" y="3497385"/>
            <a:ext cx="8347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Janusz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Gluza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, Krzysztof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Kajda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, David A.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Kosower</a:t>
            </a:r>
            <a:r>
              <a:rPr lang="en-US" altLang="zh-CN" dirty="0">
                <a:solidFill>
                  <a:srgbClr val="66FFFF"/>
                </a:solidFill>
                <a:latin typeface="Palatino Linotype" panose="02040502050505030304"/>
                <a:ea typeface="华文细黑" panose="02010600040101010101" charset="-122"/>
              </a:rPr>
              <a:t>,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Phys.Rev.D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 83 (2011) 045012 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Palatino Linotype" panose="02040502050505030304"/>
              <a:ea typeface="华文细黑" panose="02010600040101010101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481069" y="4825718"/>
            <a:ext cx="36145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rPr>
              <a:t>Syzygy equations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623035" y="6114306"/>
            <a:ext cx="62221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rPr>
              <a:t>Indeed decreases the number of equations a lot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026774" y="4323816"/>
            <a:ext cx="2641185" cy="2304440"/>
            <a:chOff x="1168276" y="805061"/>
            <a:chExt cx="3900582" cy="3187612"/>
          </a:xfrm>
        </p:grpSpPr>
        <p:grpSp>
          <p:nvGrpSpPr>
            <p:cNvPr id="10" name="组合 9"/>
            <p:cNvGrpSpPr/>
            <p:nvPr/>
          </p:nvGrpSpPr>
          <p:grpSpPr>
            <a:xfrm>
              <a:off x="1621198" y="1184988"/>
              <a:ext cx="3122916" cy="2244012"/>
              <a:chOff x="1231641" y="914400"/>
              <a:chExt cx="3895530" cy="2799184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2245345" y="1561546"/>
                <a:ext cx="2168035" cy="1427584"/>
                <a:chOff x="2245345" y="1300288"/>
                <a:chExt cx="2168035" cy="1427584"/>
              </a:xfrm>
            </p:grpSpPr>
            <p:sp>
              <p:nvSpPr>
                <p:cNvPr id="22" name="五边形 21"/>
                <p:cNvSpPr/>
                <p:nvPr/>
              </p:nvSpPr>
              <p:spPr>
                <a:xfrm rot="16200000">
                  <a:off x="2211355" y="1334278"/>
                  <a:ext cx="1427584" cy="1359604"/>
                </a:xfrm>
                <a:prstGeom prst="pentagon">
                  <a:avLst/>
                </a:prstGeom>
                <a:noFill/>
                <a:ln w="19050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alatino Linotype" panose="02040502050505030304"/>
                    <a:ea typeface="华文细黑" panose="02010600040101010101" charset="-122"/>
                    <a:cs typeface="+mn-cs"/>
                  </a:endParaRPr>
                </a:p>
              </p:txBody>
            </p:sp>
            <p:sp>
              <p:nvSpPr>
                <p:cNvPr id="23" name="矩形 22"/>
                <p:cNvSpPr/>
                <p:nvPr/>
              </p:nvSpPr>
              <p:spPr>
                <a:xfrm>
                  <a:off x="3604949" y="1567543"/>
                  <a:ext cx="808431" cy="886408"/>
                </a:xfrm>
                <a:prstGeom prst="rect">
                  <a:avLst/>
                </a:prstGeom>
                <a:noFill/>
                <a:ln w="19050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alatino Linotype" panose="02040502050505030304"/>
                    <a:ea typeface="华文细黑" panose="02010600040101010101" charset="-122"/>
                    <a:cs typeface="+mn-cs"/>
                  </a:endParaRPr>
                </a:p>
              </p:txBody>
            </p:sp>
          </p:grpSp>
          <p:cxnSp>
            <p:nvCxnSpPr>
              <p:cNvPr id="17" name="直接连接符 16"/>
              <p:cNvCxnSpPr>
                <a:stCxn id="22" idx="0"/>
              </p:cNvCxnSpPr>
              <p:nvPr/>
            </p:nvCxnSpPr>
            <p:spPr>
              <a:xfrm flipH="1" flipV="1">
                <a:off x="1231641" y="2272005"/>
                <a:ext cx="1013704" cy="3333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18" name="直接连接符 17"/>
              <p:cNvCxnSpPr>
                <a:stCxn id="22" idx="1"/>
              </p:cNvCxnSpPr>
              <p:nvPr/>
            </p:nvCxnSpPr>
            <p:spPr>
              <a:xfrm flipH="1">
                <a:off x="2040212" y="2989128"/>
                <a:ext cx="724454" cy="724456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19" name="直接连接符 18"/>
              <p:cNvCxnSpPr>
                <a:stCxn id="22" idx="5"/>
              </p:cNvCxnSpPr>
              <p:nvPr/>
            </p:nvCxnSpPr>
            <p:spPr>
              <a:xfrm flipH="1" flipV="1">
                <a:off x="2117521" y="914400"/>
                <a:ext cx="647145" cy="64714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20" name="直接连接符 19"/>
              <p:cNvCxnSpPr/>
              <p:nvPr/>
            </p:nvCxnSpPr>
            <p:spPr>
              <a:xfrm flipV="1">
                <a:off x="4413380" y="1237974"/>
                <a:ext cx="590827" cy="590827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21" name="直接连接符 20"/>
              <p:cNvCxnSpPr/>
              <p:nvPr/>
            </p:nvCxnSpPr>
            <p:spPr>
              <a:xfrm>
                <a:off x="4413380" y="2715209"/>
                <a:ext cx="713791" cy="71379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</p:grpSp>
        <p:sp>
          <p:nvSpPr>
            <p:cNvPr id="11" name="标题 1"/>
            <p:cNvSpPr txBox="1"/>
            <p:nvPr/>
          </p:nvSpPr>
          <p:spPr>
            <a:xfrm>
              <a:off x="2027525" y="3515055"/>
              <a:ext cx="303854" cy="477618"/>
            </a:xfrm>
            <a:prstGeom prst="rect">
              <a:avLst/>
            </a:prstGeom>
            <a:ln>
              <a:noFill/>
            </a:ln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黑体" panose="02010609060101010101" pitchFamily="49" charset="-122"/>
                  <a:cs typeface="+mj-cs"/>
                </a:rPr>
                <a:t>1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黑体" panose="02010609060101010101" pitchFamily="49" charset="-122"/>
                <a:cs typeface="+mj-cs"/>
              </a:endParaRPr>
            </a:p>
          </p:txBody>
        </p:sp>
        <p:sp>
          <p:nvSpPr>
            <p:cNvPr id="12" name="标题 1"/>
            <p:cNvSpPr txBox="1"/>
            <p:nvPr/>
          </p:nvSpPr>
          <p:spPr>
            <a:xfrm>
              <a:off x="1168276" y="2034524"/>
              <a:ext cx="303854" cy="477618"/>
            </a:xfrm>
            <a:prstGeom prst="rect">
              <a:avLst/>
            </a:prstGeom>
            <a:ln>
              <a:noFill/>
            </a:ln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黑体" panose="02010609060101010101" pitchFamily="49" charset="-122"/>
                  <a:cs typeface="+mj-cs"/>
                </a:rPr>
                <a:t>2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黑体" panose="02010609060101010101" pitchFamily="49" charset="-122"/>
                <a:cs typeface="+mj-cs"/>
              </a:endParaRPr>
            </a:p>
          </p:txBody>
        </p:sp>
        <p:sp>
          <p:nvSpPr>
            <p:cNvPr id="13" name="标题 1"/>
            <p:cNvSpPr txBox="1"/>
            <p:nvPr/>
          </p:nvSpPr>
          <p:spPr>
            <a:xfrm>
              <a:off x="1963441" y="805061"/>
              <a:ext cx="303854" cy="477618"/>
            </a:xfrm>
            <a:prstGeom prst="rect">
              <a:avLst/>
            </a:prstGeom>
            <a:ln>
              <a:noFill/>
            </a:ln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黑体" panose="02010609060101010101" pitchFamily="49" charset="-122"/>
                  <a:cs typeface="+mj-cs"/>
                </a:rPr>
                <a:t>3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黑体" panose="02010609060101010101" pitchFamily="49" charset="-122"/>
                <a:cs typeface="+mj-cs"/>
              </a:endParaRPr>
            </a:p>
          </p:txBody>
        </p:sp>
        <p:sp>
          <p:nvSpPr>
            <p:cNvPr id="14" name="标题 1"/>
            <p:cNvSpPr txBox="1"/>
            <p:nvPr/>
          </p:nvSpPr>
          <p:spPr>
            <a:xfrm>
              <a:off x="4744114" y="1043870"/>
              <a:ext cx="303854" cy="477618"/>
            </a:xfrm>
            <a:prstGeom prst="rect">
              <a:avLst/>
            </a:prstGeom>
            <a:ln>
              <a:noFill/>
            </a:ln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黑体" panose="02010609060101010101" pitchFamily="49" charset="-122"/>
                  <a:cs typeface="+mj-cs"/>
                </a:rPr>
                <a:t>4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黑体" panose="02010609060101010101" pitchFamily="49" charset="-122"/>
                <a:cs typeface="+mj-cs"/>
              </a:endParaRPr>
            </a:p>
          </p:txBody>
        </p:sp>
        <p:sp>
          <p:nvSpPr>
            <p:cNvPr id="15" name="标题 1"/>
            <p:cNvSpPr txBox="1"/>
            <p:nvPr/>
          </p:nvSpPr>
          <p:spPr>
            <a:xfrm>
              <a:off x="4765004" y="3220720"/>
              <a:ext cx="303854" cy="477618"/>
            </a:xfrm>
            <a:prstGeom prst="rect">
              <a:avLst/>
            </a:prstGeom>
            <a:ln>
              <a:noFill/>
            </a:ln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黑体" panose="02010609060101010101" pitchFamily="49" charset="-122"/>
                  <a:cs typeface="+mj-cs"/>
                </a:rPr>
                <a:t>5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黑体" panose="02010609060101010101" pitchFamily="49" charset="-122"/>
                <a:cs typeface="+mj-cs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3653813" y="5633540"/>
            <a:ext cx="62221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rPr>
              <a:t>(top sector)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aodingPPT-1-4"/>
          <p:cNvSpPr txBox="1"/>
          <p:nvPr/>
        </p:nvSpPr>
        <p:spPr>
          <a:xfrm>
            <a:off x="319168" y="136856"/>
            <a:ext cx="9843457" cy="574500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 defTabSz="914400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NeatIBP</a:t>
            </a: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: syzygy method in </a:t>
            </a:r>
            <a:r>
              <a:rPr kumimoji="0" lang="en-US" altLang="zh-CN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Baikov</a:t>
            </a: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 representation</a:t>
            </a:r>
            <a:endParaRPr kumimoji="0" lang="en-US" altLang="zh-CN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/>
              <a:ea typeface="华文细黑" panose="02010600040101010101" charset="-122"/>
              <a:cs typeface="+mn-cs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24505" y="4228397"/>
            <a:ext cx="118791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2200" kern="0" dirty="0" err="1">
                <a:solidFill>
                  <a:srgbClr val="FFFFFF"/>
                </a:solidFill>
                <a:ea typeface="宋体" panose="02010600030101010101" pitchFamily="2" charset="-122"/>
              </a:rPr>
              <a:t>Baikov</a:t>
            </a:r>
            <a:r>
              <a:rPr lang="en-US" altLang="zh-CN" sz="2200" kern="0" dirty="0">
                <a:solidFill>
                  <a:srgbClr val="FFFFFF"/>
                </a:solidFill>
                <a:ea typeface="宋体" panose="02010600030101010101" pitchFamily="2" charset="-122"/>
              </a:rPr>
              <a:t> representation: integrates directly over propagators </a:t>
            </a:r>
            <a:r>
              <a:rPr lang="en-US" altLang="zh-CN" sz="2200" i="1" kern="0" dirty="0">
                <a:solidFill>
                  <a:srgbClr val="FFFFFF"/>
                </a:solidFill>
                <a:ea typeface="宋体" panose="02010600030101010101" pitchFamily="2" charset="-122"/>
              </a:rPr>
              <a:t>z</a:t>
            </a:r>
            <a:r>
              <a:rPr lang="en-US" altLang="zh-CN" sz="1500" i="1" kern="0" dirty="0">
                <a:solidFill>
                  <a:srgbClr val="FFFFFF"/>
                </a:solidFill>
                <a:ea typeface="宋体" panose="02010600030101010101" pitchFamily="2" charset="-122"/>
              </a:rPr>
              <a:t>i</a:t>
            </a:r>
            <a:endParaRPr lang="en-US" altLang="zh-CN" sz="1500" kern="0" dirty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pic>
        <p:nvPicPr>
          <p:cNvPr id="23" name="图形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74263" y="4885478"/>
            <a:ext cx="5813117" cy="697574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224505" y="1107820"/>
            <a:ext cx="118791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2200" kern="0" dirty="0">
                <a:solidFill>
                  <a:srgbClr val="FFFFFF"/>
                </a:solidFill>
                <a:ea typeface="宋体" panose="02010600030101010101" pitchFamily="2" charset="-122"/>
              </a:rPr>
              <a:t>Feynman integrals in momentum space:</a:t>
            </a:r>
            <a:endParaRPr lang="en-US" altLang="zh-CN" sz="1500" kern="0" dirty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pic>
        <p:nvPicPr>
          <p:cNvPr id="25" name="图形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74263" y="1738282"/>
            <a:ext cx="5979660" cy="769441"/>
          </a:xfrm>
          <a:prstGeom prst="rect">
            <a:avLst/>
          </a:prstGeom>
        </p:spPr>
      </p:pic>
      <p:sp>
        <p:nvSpPr>
          <p:cNvPr id="26" name="箭头: 下 25"/>
          <p:cNvSpPr/>
          <p:nvPr/>
        </p:nvSpPr>
        <p:spPr>
          <a:xfrm>
            <a:off x="5778220" y="3044279"/>
            <a:ext cx="385872" cy="769441"/>
          </a:xfrm>
          <a:prstGeom prst="downArrow">
            <a:avLst/>
          </a:prstGeom>
          <a:noFill/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/>
              <a:ea typeface="等线" panose="02010600030101010101" charset="-122"/>
              <a:cs typeface="+mn-cs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362546" y="3185602"/>
            <a:ext cx="3525883" cy="430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2200" kern="0" dirty="0">
                <a:solidFill>
                  <a:schemeClr val="bg1"/>
                </a:solidFill>
                <a:ea typeface="宋体" panose="02010600030101010101" pitchFamily="2" charset="-122"/>
              </a:rPr>
              <a:t>Variable transformation</a:t>
            </a:r>
            <a:endParaRPr lang="en-US" altLang="zh-CN" sz="1500" kern="0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形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0627" y="1058760"/>
            <a:ext cx="6289779" cy="869133"/>
          </a:xfrm>
          <a:prstGeom prst="rect">
            <a:avLst/>
          </a:prstGeom>
        </p:spPr>
      </p:pic>
      <p:pic>
        <p:nvPicPr>
          <p:cNvPr id="3" name="图形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2871" y="2048201"/>
            <a:ext cx="9348468" cy="869132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463668" y="4153314"/>
            <a:ext cx="4133437" cy="725154"/>
            <a:chOff x="365357" y="3707283"/>
            <a:chExt cx="5051595" cy="869132"/>
          </a:xfrm>
        </p:grpSpPr>
        <p:pic>
          <p:nvPicPr>
            <p:cNvPr id="5" name="图形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10777" y="3847899"/>
              <a:ext cx="4645147" cy="655786"/>
            </a:xfrm>
            <a:prstGeom prst="rect">
              <a:avLst/>
            </a:prstGeom>
          </p:spPr>
        </p:pic>
        <p:sp>
          <p:nvSpPr>
            <p:cNvPr id="6" name="矩形: 圆角 5"/>
            <p:cNvSpPr/>
            <p:nvPr/>
          </p:nvSpPr>
          <p:spPr>
            <a:xfrm>
              <a:off x="365357" y="3707283"/>
              <a:ext cx="5051595" cy="869132"/>
            </a:xfrm>
            <a:prstGeom prst="roundRect">
              <a:avLst>
                <a:gd name="adj" fmla="val 0"/>
              </a:avLst>
            </a:prstGeom>
            <a:noFill/>
            <a:ln w="6350" cap="flat" cmpd="sng" algn="ctr">
              <a:solidFill>
                <a:srgbClr val="66FFFF"/>
              </a:solidFill>
              <a:prstDash val="solid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438938" y="4153314"/>
            <a:ext cx="5258673" cy="725154"/>
            <a:chOff x="5957195" y="3707283"/>
            <a:chExt cx="5869448" cy="796401"/>
          </a:xfrm>
        </p:grpSpPr>
        <p:pic>
          <p:nvPicPr>
            <p:cNvPr id="8" name="图形 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308779" y="3917060"/>
              <a:ext cx="2481596" cy="418582"/>
            </a:xfrm>
            <a:prstGeom prst="rect">
              <a:avLst/>
            </a:prstGeom>
          </p:spPr>
        </p:pic>
        <p:pic>
          <p:nvPicPr>
            <p:cNvPr id="9" name="图形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033727" y="3978024"/>
              <a:ext cx="2647496" cy="363382"/>
            </a:xfrm>
            <a:prstGeom prst="rect">
              <a:avLst/>
            </a:prstGeom>
          </p:spPr>
        </p:pic>
        <p:sp>
          <p:nvSpPr>
            <p:cNvPr id="10" name="矩形: 圆角 9"/>
            <p:cNvSpPr/>
            <p:nvPr/>
          </p:nvSpPr>
          <p:spPr>
            <a:xfrm>
              <a:off x="5957195" y="3707283"/>
              <a:ext cx="5869448" cy="796401"/>
            </a:xfrm>
            <a:prstGeom prst="roundRect">
              <a:avLst>
                <a:gd name="adj" fmla="val 0"/>
              </a:avLst>
            </a:prstGeom>
            <a:noFill/>
            <a:ln w="6350" cap="flat" cmpd="sng" algn="ctr">
              <a:solidFill>
                <a:srgbClr val="66FFFF"/>
              </a:solidFill>
              <a:prstDash val="solid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1" name="矩形: 圆角 10"/>
          <p:cNvSpPr/>
          <p:nvPr/>
        </p:nvSpPr>
        <p:spPr>
          <a:xfrm>
            <a:off x="5707699" y="2077518"/>
            <a:ext cx="1189629" cy="839815"/>
          </a:xfrm>
          <a:prstGeom prst="roundRect">
            <a:avLst>
              <a:gd name="adj" fmla="val 0"/>
            </a:avLst>
          </a:prstGeom>
          <a:noFill/>
          <a:ln w="6350" cap="flat" cmpd="sng" algn="ctr">
            <a:solidFill>
              <a:srgbClr val="66FFFF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矩形: 圆角 11"/>
          <p:cNvSpPr/>
          <p:nvPr/>
        </p:nvSpPr>
        <p:spPr>
          <a:xfrm>
            <a:off x="8394712" y="2527754"/>
            <a:ext cx="349769" cy="389579"/>
          </a:xfrm>
          <a:prstGeom prst="roundRect">
            <a:avLst>
              <a:gd name="adj" fmla="val 0"/>
            </a:avLst>
          </a:prstGeom>
          <a:noFill/>
          <a:ln w="6350" cap="flat" cmpd="sng" algn="ctr">
            <a:solidFill>
              <a:srgbClr val="66FFFF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728267" y="2948097"/>
            <a:ext cx="2595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multiple propagators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Palatino Linotype" panose="02040502050505030304"/>
              <a:ea typeface="华文细黑" panose="02010600040101010101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146546" y="2995142"/>
            <a:ext cx="1954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kern="0" dirty="0">
                <a:solidFill>
                  <a:srgbClr val="66FFFF"/>
                </a:solidFill>
                <a:latin typeface="Palatino Linotype" panose="02040502050505030304"/>
                <a:ea typeface="华文细黑" panose="02010600040101010101" charset="-122"/>
              </a:rPr>
              <a:t>d</a:t>
            </a:r>
            <a:r>
              <a:rPr kumimoji="0" lang="en-US" altLang="zh-C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imension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 shift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Palatino Linotype" panose="02040502050505030304"/>
              <a:ea typeface="华文细黑" panose="02010600040101010101" charset="-122"/>
              <a:cs typeface="+mn-cs"/>
            </a:endParaRPr>
          </a:p>
        </p:txBody>
      </p:sp>
      <p:sp>
        <p:nvSpPr>
          <p:cNvPr id="15" name="箭头: 下 14"/>
          <p:cNvSpPr/>
          <p:nvPr/>
        </p:nvSpPr>
        <p:spPr>
          <a:xfrm rot="2297828">
            <a:off x="4950126" y="3431711"/>
            <a:ext cx="497233" cy="655909"/>
          </a:xfrm>
          <a:prstGeom prst="downArrow">
            <a:avLst/>
          </a:prstGeom>
          <a:noFill/>
          <a:ln w="12700" cap="flat" cmpd="sng" algn="ctr">
            <a:solidFill>
              <a:srgbClr val="66FFFF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箭头: 下 15"/>
          <p:cNvSpPr/>
          <p:nvPr/>
        </p:nvSpPr>
        <p:spPr>
          <a:xfrm rot="19358324">
            <a:off x="8685199" y="3407424"/>
            <a:ext cx="497233" cy="655909"/>
          </a:xfrm>
          <a:prstGeom prst="downArrow">
            <a:avLst/>
          </a:prstGeom>
          <a:noFill/>
          <a:ln w="12700" cap="flat" cmpd="sng" algn="ctr">
            <a:solidFill>
              <a:srgbClr val="66FFFF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箭头: 下 16"/>
          <p:cNvSpPr/>
          <p:nvPr/>
        </p:nvSpPr>
        <p:spPr>
          <a:xfrm rot="18785035">
            <a:off x="4992281" y="4966499"/>
            <a:ext cx="497233" cy="655909"/>
          </a:xfrm>
          <a:prstGeom prst="downArrow">
            <a:avLst/>
          </a:prstGeom>
          <a:noFill/>
          <a:ln w="12700" cap="flat" cmpd="sng" algn="ctr">
            <a:solidFill>
              <a:srgbClr val="66FFFF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箭头: 下 17"/>
          <p:cNvSpPr/>
          <p:nvPr/>
        </p:nvSpPr>
        <p:spPr>
          <a:xfrm rot="2504175">
            <a:off x="6787789" y="4981025"/>
            <a:ext cx="497233" cy="655909"/>
          </a:xfrm>
          <a:prstGeom prst="downArrow">
            <a:avLst/>
          </a:prstGeom>
          <a:noFill/>
          <a:ln w="12700" cap="flat" cmpd="sng" algn="ctr">
            <a:solidFill>
              <a:srgbClr val="66FFFF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9" name="图形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31801" y="5631641"/>
            <a:ext cx="7991623" cy="978079"/>
          </a:xfrm>
          <a:prstGeom prst="rect">
            <a:avLst/>
          </a:prstGeom>
        </p:spPr>
      </p:pic>
      <p:sp>
        <p:nvSpPr>
          <p:cNvPr id="20" name="GaodingPPT-1-4"/>
          <p:cNvSpPr txBox="1"/>
          <p:nvPr/>
        </p:nvSpPr>
        <p:spPr>
          <a:xfrm>
            <a:off x="9329184" y="5922719"/>
            <a:ext cx="2122863" cy="574500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 defTabSz="914400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Trebuchet MS" panose="020B0603020202020204" pitchFamily="34" charset="0"/>
                <a:ea typeface="楷体" panose="02010609060101010101" pitchFamily="49" charset="-122"/>
                <a:cs typeface="+mn-cs"/>
              </a:rPr>
              <a:t>Without multiple propagators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Trebuchet MS" panose="020B0603020202020204" pitchFamily="34" charset="0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GaodingPPT-1-4"/>
          <p:cNvSpPr txBox="1"/>
          <p:nvPr/>
        </p:nvSpPr>
        <p:spPr>
          <a:xfrm>
            <a:off x="-920033" y="97574"/>
            <a:ext cx="9843457" cy="574500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 defTabSz="914400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            IBP relations in Baikov representation</a:t>
            </a:r>
            <a:endParaRPr kumimoji="0" lang="en-US" altLang="zh-CN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/>
              <a:ea typeface="华文细黑" panose="02010600040101010101" charset="-122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36588" y="1509814"/>
            <a:ext cx="4133437" cy="725154"/>
            <a:chOff x="365357" y="3707283"/>
            <a:chExt cx="5051595" cy="869132"/>
          </a:xfrm>
        </p:grpSpPr>
        <p:pic>
          <p:nvPicPr>
            <p:cNvPr id="3" name="图形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10777" y="3847899"/>
              <a:ext cx="4645147" cy="655786"/>
            </a:xfrm>
            <a:prstGeom prst="rect">
              <a:avLst/>
            </a:prstGeom>
          </p:spPr>
        </p:pic>
        <p:sp>
          <p:nvSpPr>
            <p:cNvPr id="4" name="矩形: 圆角 3"/>
            <p:cNvSpPr/>
            <p:nvPr/>
          </p:nvSpPr>
          <p:spPr>
            <a:xfrm>
              <a:off x="365357" y="3707283"/>
              <a:ext cx="5051595" cy="869132"/>
            </a:xfrm>
            <a:prstGeom prst="roundRect">
              <a:avLst>
                <a:gd name="adj" fmla="val 0"/>
              </a:avLst>
            </a:prstGeom>
            <a:noFill/>
            <a:ln w="6350" cap="flat" cmpd="sng" algn="ctr">
              <a:solidFill>
                <a:srgbClr val="29F5FF"/>
              </a:solidFill>
              <a:prstDash val="solid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036588" y="2500106"/>
            <a:ext cx="5258673" cy="725154"/>
            <a:chOff x="5957195" y="3707283"/>
            <a:chExt cx="5869448" cy="796401"/>
          </a:xfrm>
        </p:grpSpPr>
        <p:pic>
          <p:nvPicPr>
            <p:cNvPr id="6" name="图形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308779" y="3917060"/>
              <a:ext cx="2481596" cy="418582"/>
            </a:xfrm>
            <a:prstGeom prst="rect">
              <a:avLst/>
            </a:prstGeom>
          </p:spPr>
        </p:pic>
        <p:pic>
          <p:nvPicPr>
            <p:cNvPr id="7" name="图形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033727" y="3978024"/>
              <a:ext cx="2647496" cy="363382"/>
            </a:xfrm>
            <a:prstGeom prst="rect">
              <a:avLst/>
            </a:prstGeom>
          </p:spPr>
        </p:pic>
        <p:sp>
          <p:nvSpPr>
            <p:cNvPr id="8" name="矩形: 圆角 7"/>
            <p:cNvSpPr/>
            <p:nvPr/>
          </p:nvSpPr>
          <p:spPr>
            <a:xfrm>
              <a:off x="5957195" y="3707283"/>
              <a:ext cx="5869448" cy="796401"/>
            </a:xfrm>
            <a:prstGeom prst="roundRect">
              <a:avLst>
                <a:gd name="adj" fmla="val 0"/>
              </a:avLst>
            </a:prstGeom>
            <a:noFill/>
            <a:ln w="6350" cap="flat" cmpd="sng" algn="ctr">
              <a:solidFill>
                <a:srgbClr val="29F5FF"/>
              </a:solidFill>
              <a:prstDash val="solid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" name="GaodingPPT-1-4"/>
          <p:cNvSpPr txBox="1"/>
          <p:nvPr/>
        </p:nvSpPr>
        <p:spPr>
          <a:xfrm>
            <a:off x="7733448" y="2116616"/>
            <a:ext cx="3867311" cy="574500"/>
          </a:xfrm>
          <a:prstGeom prst="rect">
            <a:avLst/>
          </a:prstGeom>
          <a:noFill/>
          <a:ln w="12700" cap="rnd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 defTabSz="914400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500" b="1" i="0" u="none" strike="noStrike" kern="0" cap="none" spc="0" normalizeH="0" baseline="0" noProof="0" dirty="0">
                <a:ln>
                  <a:noFill/>
                </a:ln>
                <a:solidFill>
                  <a:srgbClr val="29F5FF"/>
                </a:solidFill>
                <a:effectLst/>
                <a:uLnTx/>
                <a:uFillTx/>
                <a:latin typeface="Trebuchet MS" panose="020B0603020202020204" pitchFamily="34" charset="0"/>
                <a:ea typeface="楷体" panose="02010609060101010101" pitchFamily="49" charset="-122"/>
                <a:cs typeface="+mn-cs"/>
              </a:rPr>
              <a:t>Syzygy Equations</a:t>
            </a:r>
            <a:endParaRPr kumimoji="0" lang="zh-CN" altLang="en-US" sz="2500" b="1" i="0" u="none" strike="noStrike" kern="0" cap="none" spc="0" normalizeH="0" baseline="0" noProof="0" dirty="0">
              <a:ln>
                <a:noFill/>
              </a:ln>
              <a:solidFill>
                <a:srgbClr val="29F5FF"/>
              </a:solidFill>
              <a:effectLst/>
              <a:uLnTx/>
              <a:uFillTx/>
              <a:latin typeface="Trebuchet MS" panose="020B0603020202020204" pitchFamily="34" charset="0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60412" y="393600"/>
            <a:ext cx="7835508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Polynomial equations in </a:t>
            </a:r>
            <a:r>
              <a:rPr kumimoji="0" lang="en-US" altLang="zh-CN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Baikov</a:t>
            </a:r>
            <a:r>
              <a:rPr kumimoji="0" lang="en-US" altLang="zh-CN" sz="2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 IBP relations</a:t>
            </a:r>
            <a:endParaRPr kumimoji="0" lang="zh-CN" alt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/>
              <a:ea typeface="华文细黑" panose="02010600040101010101" charset="-122"/>
              <a:cs typeface="+mn-cs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155577" y="4830722"/>
            <a:ext cx="4230123" cy="1138137"/>
            <a:chOff x="725249" y="4503906"/>
            <a:chExt cx="4230123" cy="1138137"/>
          </a:xfrm>
        </p:grpSpPr>
        <p:pic>
          <p:nvPicPr>
            <p:cNvPr id="16" name="图形 1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25249" y="4639974"/>
              <a:ext cx="2642714" cy="872096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1964987" y="4503906"/>
              <a:ext cx="1827989" cy="113813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endParaRPr>
            </a:p>
          </p:txBody>
        </p:sp>
        <p:pic>
          <p:nvPicPr>
            <p:cNvPr id="15" name="图形 1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964987" y="4916087"/>
              <a:ext cx="2990385" cy="314777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2350851" y="5044914"/>
              <a:ext cx="149157" cy="43234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60412" y="4043221"/>
            <a:ext cx="7835508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Generators of</a:t>
            </a:r>
            <a:r>
              <a:rPr kumimoji="0" lang="zh-CN" alt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 </a:t>
            </a:r>
            <a:r>
              <a:rPr kumimoji="0" lang="en-US" altLang="zh-CN" sz="2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the</a:t>
            </a:r>
            <a:r>
              <a:rPr kumimoji="0" lang="zh-CN" alt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 </a:t>
            </a:r>
            <a:r>
              <a:rPr kumimoji="0" lang="en-US" altLang="zh-CN" sz="2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solution</a:t>
            </a:r>
            <a:r>
              <a:rPr kumimoji="0" lang="zh-CN" alt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 </a:t>
            </a:r>
            <a:r>
              <a:rPr kumimoji="0" lang="en-US" altLang="zh-CN" sz="2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module</a:t>
            </a:r>
            <a:endParaRPr kumimoji="0" lang="zh-CN" alt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/>
              <a:ea typeface="华文细黑" panose="02010600040101010101" charset="-122"/>
              <a:cs typeface="+mn-cs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28835" y="3331657"/>
            <a:ext cx="1888542" cy="390585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形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27789" y="1162510"/>
            <a:ext cx="6238911" cy="76356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552058" y="4213676"/>
            <a:ext cx="35851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Specific IBP relation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6453409" y="2255764"/>
            <a:ext cx="3351454" cy="1781111"/>
            <a:chOff x="8215246" y="2579149"/>
            <a:chExt cx="3351454" cy="1781111"/>
          </a:xfrm>
        </p:grpSpPr>
        <p:sp>
          <p:nvSpPr>
            <p:cNvPr id="4" name="文本框 3"/>
            <p:cNvSpPr txBox="1"/>
            <p:nvPr/>
          </p:nvSpPr>
          <p:spPr>
            <a:xfrm>
              <a:off x="8215246" y="2579149"/>
              <a:ext cx="286665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rPr>
                <a:t>Seeding</a:t>
              </a:r>
              <a:endParaRPr kumimoji="0" lang="en-US" altLang="zh-CN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endParaRPr>
            </a:p>
          </p:txBody>
        </p:sp>
        <p:pic>
          <p:nvPicPr>
            <p:cNvPr id="5" name="图形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742850" y="3120298"/>
              <a:ext cx="2823850" cy="301786"/>
            </a:xfrm>
            <a:prstGeom prst="rect">
              <a:avLst/>
            </a:prstGeom>
          </p:spPr>
        </p:pic>
        <p:pic>
          <p:nvPicPr>
            <p:cNvPr id="6" name="图形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742850" y="3532346"/>
              <a:ext cx="2618578" cy="305500"/>
            </a:xfrm>
            <a:prstGeom prst="rect">
              <a:avLst/>
            </a:prstGeom>
          </p:spPr>
        </p:pic>
        <p:pic>
          <p:nvPicPr>
            <p:cNvPr id="7" name="图形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108467" y="3866899"/>
              <a:ext cx="109636" cy="493361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193188" y="441004"/>
            <a:ext cx="4857160" cy="2031816"/>
            <a:chOff x="339103" y="354561"/>
            <a:chExt cx="4857160" cy="2031816"/>
          </a:xfrm>
        </p:grpSpPr>
        <p:grpSp>
          <p:nvGrpSpPr>
            <p:cNvPr id="8" name="组合 7"/>
            <p:cNvGrpSpPr/>
            <p:nvPr/>
          </p:nvGrpSpPr>
          <p:grpSpPr>
            <a:xfrm>
              <a:off x="1281504" y="847004"/>
              <a:ext cx="3914759" cy="1539373"/>
              <a:chOff x="725249" y="4373933"/>
              <a:chExt cx="3914759" cy="1539373"/>
            </a:xfrm>
          </p:grpSpPr>
          <p:pic>
            <p:nvPicPr>
              <p:cNvPr id="10" name="图形 9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725249" y="4639974"/>
                <a:ext cx="2642714" cy="872096"/>
              </a:xfrm>
              <a:prstGeom prst="rect">
                <a:avLst/>
              </a:prstGeom>
            </p:spPr>
          </p:pic>
          <p:sp>
            <p:nvSpPr>
              <p:cNvPr id="11" name="矩形 10"/>
              <p:cNvSpPr/>
              <p:nvPr/>
            </p:nvSpPr>
            <p:spPr>
              <a:xfrm>
                <a:off x="2453968" y="4373933"/>
                <a:ext cx="1827989" cy="113813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2327793" y="5041210"/>
                <a:ext cx="2312215" cy="87209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endParaRPr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339103" y="354561"/>
              <a:ext cx="358511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rPr>
                <a:t>Syzygy generator</a:t>
              </a:r>
            </a:p>
          </p:txBody>
        </p:sp>
      </p:grpSp>
      <p:sp>
        <p:nvSpPr>
          <p:cNvPr id="27" name="箭头: 下 26"/>
          <p:cNvSpPr/>
          <p:nvPr/>
        </p:nvSpPr>
        <p:spPr>
          <a:xfrm rot="16200000">
            <a:off x="3925396" y="626177"/>
            <a:ext cx="497233" cy="1752671"/>
          </a:xfrm>
          <a:prstGeom prst="downArrow">
            <a:avLst/>
          </a:prstGeom>
          <a:noFill/>
          <a:ln w="12700" cap="flat" cmpd="sng" algn="ctr">
            <a:solidFill>
              <a:srgbClr val="66FFFF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箭头: 下 27"/>
          <p:cNvSpPr/>
          <p:nvPr/>
        </p:nvSpPr>
        <p:spPr>
          <a:xfrm rot="10800000" flipV="1">
            <a:off x="5847381" y="1941000"/>
            <a:ext cx="497233" cy="2095876"/>
          </a:xfrm>
          <a:prstGeom prst="downArrow">
            <a:avLst/>
          </a:prstGeom>
          <a:noFill/>
          <a:ln w="12700" cap="flat" cmpd="sng" algn="ctr">
            <a:solidFill>
              <a:srgbClr val="66FFFF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348663" y="655146"/>
            <a:ext cx="35851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Symbolic IBP relation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465560" y="5123430"/>
            <a:ext cx="72095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(# generators) × (# seeds) = (# IBP relations)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odingPPT-1-4"/>
          <p:cNvSpPr txBox="1"/>
          <p:nvPr/>
        </p:nvSpPr>
        <p:spPr>
          <a:xfrm>
            <a:off x="147130" y="72826"/>
            <a:ext cx="9843457" cy="574500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 defTabSz="914400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华文细黑" panose="02010600040101010101" charset="-122"/>
                <a:cs typeface="+mn-cs"/>
              </a:rPr>
              <a:t>IBP relation selection</a:t>
            </a:r>
          </a:p>
        </p:txBody>
      </p:sp>
      <p:pic>
        <p:nvPicPr>
          <p:cNvPr id="12" name="图形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5521" y="953257"/>
            <a:ext cx="1831166" cy="799523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464476" y="2102554"/>
            <a:ext cx="61527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Column reduction (numeric + finite field) 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66CCFF"/>
              </a:solidFill>
              <a:effectLst/>
              <a:uLnTx/>
              <a:uFillTx/>
              <a:latin typeface="Palatino Linotype" panose="02040502050505030304"/>
              <a:ea typeface="华文细黑" panose="02010600040101010101" charset="-122"/>
              <a:cs typeface="+mn-cs"/>
            </a:endParaRPr>
          </a:p>
        </p:txBody>
      </p:sp>
      <p:sp>
        <p:nvSpPr>
          <p:cNvPr id="15" name="箭头: 右 14"/>
          <p:cNvSpPr/>
          <p:nvPr/>
        </p:nvSpPr>
        <p:spPr>
          <a:xfrm rot="5400000">
            <a:off x="1633519" y="2205790"/>
            <a:ext cx="1055723" cy="357351"/>
          </a:xfrm>
          <a:prstGeom prst="rightArrow">
            <a:avLst/>
          </a:prstGeom>
          <a:noFill/>
          <a:ln w="19050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6CCFF"/>
              </a:solidFill>
              <a:effectLst/>
              <a:uLnTx/>
              <a:uFillTx/>
              <a:latin typeface="Palatino Linotype" panose="02040502050505030304"/>
              <a:ea typeface="华文细黑" panose="02010600040101010101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7130" y="914705"/>
            <a:ext cx="62163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An enough IBP system</a:t>
            </a:r>
          </a:p>
        </p:txBody>
      </p:sp>
      <p:pic>
        <p:nvPicPr>
          <p:cNvPr id="10" name="图形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6957" y="3179286"/>
            <a:ext cx="1819459" cy="772647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47130" y="3144288"/>
            <a:ext cx="62163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Linearly independent system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464476" y="4126280"/>
            <a:ext cx="61527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Row reduction (numeric + finite field)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srgbClr val="66CCFF"/>
              </a:solidFill>
              <a:effectLst/>
              <a:uLnTx/>
              <a:uFillTx/>
              <a:latin typeface="Palatino Linotype" panose="02040502050505030304"/>
              <a:ea typeface="华文细黑" panose="02010600040101010101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Remove the unneeded relations for reducing the targets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66CCFF"/>
              </a:solidFill>
              <a:effectLst/>
              <a:uLnTx/>
              <a:uFillTx/>
              <a:latin typeface="Palatino Linotype" panose="02040502050505030304"/>
              <a:ea typeface="华文细黑" panose="02010600040101010101" charset="-122"/>
              <a:cs typeface="+mn-cs"/>
            </a:endParaRPr>
          </a:p>
        </p:txBody>
      </p:sp>
      <p:sp>
        <p:nvSpPr>
          <p:cNvPr id="19" name="箭头: 右 18"/>
          <p:cNvSpPr/>
          <p:nvPr/>
        </p:nvSpPr>
        <p:spPr>
          <a:xfrm rot="5400000">
            <a:off x="1175989" y="4779230"/>
            <a:ext cx="1970779" cy="357351"/>
          </a:xfrm>
          <a:prstGeom prst="rightArrow">
            <a:avLst/>
          </a:prstGeom>
          <a:noFill/>
          <a:ln w="19050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 panose="02040502050505030304"/>
              <a:ea typeface="华文细黑" panose="02010600040101010101" charset="-122"/>
              <a:cs typeface="+mn-cs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47130" y="6117642"/>
            <a:ext cx="62163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Small-size IBP system minimally needed</a:t>
            </a:r>
          </a:p>
        </p:txBody>
      </p:sp>
      <p:pic>
        <p:nvPicPr>
          <p:cNvPr id="22" name="图形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23219" y="4144942"/>
            <a:ext cx="2187979" cy="43088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29BED98-3494-7B36-3A55-16B0AC8CD61C}"/>
              </a:ext>
            </a:extLst>
          </p:cNvPr>
          <p:cNvSpPr txBox="1"/>
          <p:nvPr/>
        </p:nvSpPr>
        <p:spPr>
          <a:xfrm>
            <a:off x="232929" y="233786"/>
            <a:ext cx="113520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Multi-loop Feynman integrals in particle physics 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华文细黑"/>
              <a:cs typeface="+mn-cs"/>
            </a:endParaRPr>
          </a:p>
        </p:txBody>
      </p:sp>
      <p:sp>
        <p:nvSpPr>
          <p:cNvPr id="536" name="椭圆 535">
            <a:extLst>
              <a:ext uri="{FF2B5EF4-FFF2-40B4-BE49-F238E27FC236}">
                <a16:creationId xmlns:a16="http://schemas.microsoft.com/office/drawing/2014/main" id="{9DE102F1-53EC-3890-A3FF-06D56DEDBEA9}"/>
              </a:ext>
            </a:extLst>
          </p:cNvPr>
          <p:cNvSpPr/>
          <p:nvPr/>
        </p:nvSpPr>
        <p:spPr>
          <a:xfrm>
            <a:off x="5895662" y="1136067"/>
            <a:ext cx="2909569" cy="846644"/>
          </a:xfrm>
          <a:prstGeom prst="ellipse">
            <a:avLst/>
          </a:prstGeom>
          <a:solidFill>
            <a:schemeClr val="tx1"/>
          </a:solidFill>
          <a:ln w="19050"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rPr>
              <a:t>Action of the theory in QFT</a:t>
            </a:r>
          </a:p>
        </p:txBody>
      </p:sp>
      <p:sp>
        <p:nvSpPr>
          <p:cNvPr id="537" name="椭圆 536">
            <a:extLst>
              <a:ext uri="{FF2B5EF4-FFF2-40B4-BE49-F238E27FC236}">
                <a16:creationId xmlns:a16="http://schemas.microsoft.com/office/drawing/2014/main" id="{B86625A2-0F54-0366-6A1E-86DE22885467}"/>
              </a:ext>
            </a:extLst>
          </p:cNvPr>
          <p:cNvSpPr/>
          <p:nvPr/>
        </p:nvSpPr>
        <p:spPr>
          <a:xfrm>
            <a:off x="5883530" y="2928053"/>
            <a:ext cx="2925075" cy="1274288"/>
          </a:xfrm>
          <a:prstGeom prst="ellipse">
            <a:avLst/>
          </a:prstGeom>
          <a:solidFill>
            <a:schemeClr val="tx1"/>
          </a:solidFill>
          <a:ln w="19050"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100000">
                      <a:srgbClr val="00B0F0"/>
                    </a:gs>
                    <a:gs pos="55000">
                      <a:srgbClr val="29F5FF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Palatino Linotype"/>
                <a:ea typeface="宋体"/>
                <a:cs typeface="OPPOSans R" panose="00020600040101010101" pitchFamily="18" charset="-122"/>
              </a:rPr>
              <a:t>High-order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rPr>
              <a:t> 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rPr>
              <a:t>scattering amplitudes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sp>
        <p:nvSpPr>
          <p:cNvPr id="538" name="椭圆 537">
            <a:extLst>
              <a:ext uri="{FF2B5EF4-FFF2-40B4-BE49-F238E27FC236}">
                <a16:creationId xmlns:a16="http://schemas.microsoft.com/office/drawing/2014/main" id="{3A07FB60-0908-1A1D-F3D5-035D069B4AA6}"/>
              </a:ext>
            </a:extLst>
          </p:cNvPr>
          <p:cNvSpPr/>
          <p:nvPr/>
        </p:nvSpPr>
        <p:spPr>
          <a:xfrm>
            <a:off x="6005822" y="5253125"/>
            <a:ext cx="2658187" cy="880749"/>
          </a:xfrm>
          <a:prstGeom prst="ellipse">
            <a:avLst/>
          </a:prstGeom>
          <a:solidFill>
            <a:schemeClr val="tx1"/>
          </a:solidFill>
          <a:ln w="19050"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100000">
                      <a:srgbClr val="00B0F0"/>
                    </a:gs>
                    <a:gs pos="55000">
                      <a:srgbClr val="29F5FF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Palatino Linotype"/>
                <a:ea typeface="宋体"/>
                <a:cs typeface="OPPOSans R" panose="00020600040101010101" pitchFamily="18" charset="-122"/>
              </a:rPr>
              <a:t>High-precision 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rPr>
              <a:t>experiments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sp>
        <p:nvSpPr>
          <p:cNvPr id="539" name="椭圆 538">
            <a:extLst>
              <a:ext uri="{FF2B5EF4-FFF2-40B4-BE49-F238E27FC236}">
                <a16:creationId xmlns:a16="http://schemas.microsoft.com/office/drawing/2014/main" id="{A5A60522-2F2B-4B35-B454-67FE1E3A3D77}"/>
              </a:ext>
            </a:extLst>
          </p:cNvPr>
          <p:cNvSpPr/>
          <p:nvPr/>
        </p:nvSpPr>
        <p:spPr>
          <a:xfrm>
            <a:off x="1096773" y="3118371"/>
            <a:ext cx="2658187" cy="1083970"/>
          </a:xfrm>
          <a:prstGeom prst="ellipse">
            <a:avLst/>
          </a:prstGeom>
          <a:solidFill>
            <a:schemeClr val="tx1"/>
          </a:solidFill>
          <a:ln w="19050"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100000">
                      <a:srgbClr val="00B0F0"/>
                    </a:gs>
                    <a:gs pos="55000">
                      <a:srgbClr val="29F5FF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Palatino Linotype"/>
                <a:ea typeface="宋体"/>
                <a:cs typeface="OPPOSans R" panose="00020600040101010101" pitchFamily="18" charset="-122"/>
              </a:rPr>
              <a:t>Multi-loop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100000">
                      <a:srgbClr val="00B0F0"/>
                    </a:gs>
                    <a:gs pos="55000">
                      <a:srgbClr val="29F5FF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Palatino Linotype"/>
                <a:ea typeface="宋体"/>
                <a:cs typeface="OPPOSans R" panose="00020600040101010101" pitchFamily="18" charset="-122"/>
              </a:rPr>
              <a:t> 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rPr>
              <a:t>Feynman diagrams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sp>
        <p:nvSpPr>
          <p:cNvPr id="540" name="椭圆 539">
            <a:extLst>
              <a:ext uri="{FF2B5EF4-FFF2-40B4-BE49-F238E27FC236}">
                <a16:creationId xmlns:a16="http://schemas.microsoft.com/office/drawing/2014/main" id="{D6520EFC-69E4-EDE1-4D1E-5EE8C3ABE28D}"/>
              </a:ext>
            </a:extLst>
          </p:cNvPr>
          <p:cNvSpPr/>
          <p:nvPr/>
        </p:nvSpPr>
        <p:spPr>
          <a:xfrm>
            <a:off x="1289228" y="1150254"/>
            <a:ext cx="2303610" cy="1006508"/>
          </a:xfrm>
          <a:prstGeom prst="ellipse">
            <a:avLst/>
          </a:prstGeom>
          <a:solidFill>
            <a:schemeClr val="tx1"/>
          </a:solidFill>
          <a:ln w="19050"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100000">
                      <a:srgbClr val="00B0F0"/>
                    </a:gs>
                    <a:gs pos="55000">
                      <a:srgbClr val="29F5FF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Palatino Linotype"/>
                <a:ea typeface="宋体"/>
                <a:cs typeface="OPPOSans R" panose="00020600040101010101" pitchFamily="18" charset="-122"/>
              </a:rPr>
              <a:t>Multi-loop</a:t>
            </a: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100000">
                      <a:srgbClr val="00B0F0"/>
                    </a:gs>
                    <a:gs pos="55000">
                      <a:srgbClr val="29F5FF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Palatino Linotype"/>
                <a:ea typeface="宋体"/>
                <a:cs typeface="OPPOSans R" panose="00020600040101010101" pitchFamily="18" charset="-122"/>
              </a:rPr>
              <a:t> 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rPr>
              <a:t>Feynman integrals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sp>
        <p:nvSpPr>
          <p:cNvPr id="541" name="箭头: 下 540">
            <a:extLst>
              <a:ext uri="{FF2B5EF4-FFF2-40B4-BE49-F238E27FC236}">
                <a16:creationId xmlns:a16="http://schemas.microsoft.com/office/drawing/2014/main" id="{85D47D8F-C0CB-A386-77C8-B5C8A75FECBE}"/>
              </a:ext>
            </a:extLst>
          </p:cNvPr>
          <p:cNvSpPr/>
          <p:nvPr/>
        </p:nvSpPr>
        <p:spPr>
          <a:xfrm rot="16200000">
            <a:off x="4690619" y="3283238"/>
            <a:ext cx="257252" cy="540831"/>
          </a:xfrm>
          <a:prstGeom prst="downArrow">
            <a:avLst/>
          </a:prstGeom>
          <a:solidFill>
            <a:srgbClr val="66FFFF"/>
          </a:solidFill>
          <a:ln w="19050" cap="flat" cmpd="sng" algn="ctr">
            <a:noFill/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sp>
        <p:nvSpPr>
          <p:cNvPr id="542" name="箭头: 下 541">
            <a:extLst>
              <a:ext uri="{FF2B5EF4-FFF2-40B4-BE49-F238E27FC236}">
                <a16:creationId xmlns:a16="http://schemas.microsoft.com/office/drawing/2014/main" id="{FB46C3B4-C78A-DA17-C110-0C0D7FFE31FF}"/>
              </a:ext>
            </a:extLst>
          </p:cNvPr>
          <p:cNvSpPr/>
          <p:nvPr/>
        </p:nvSpPr>
        <p:spPr>
          <a:xfrm>
            <a:off x="2297241" y="2342342"/>
            <a:ext cx="257252" cy="540831"/>
          </a:xfrm>
          <a:prstGeom prst="downArrow">
            <a:avLst/>
          </a:prstGeom>
          <a:solidFill>
            <a:srgbClr val="66FFFF"/>
          </a:solidFill>
          <a:ln w="19050" cap="flat" cmpd="sng" algn="ctr">
            <a:noFill/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sp>
        <p:nvSpPr>
          <p:cNvPr id="543" name="箭头: 下 542">
            <a:extLst>
              <a:ext uri="{FF2B5EF4-FFF2-40B4-BE49-F238E27FC236}">
                <a16:creationId xmlns:a16="http://schemas.microsoft.com/office/drawing/2014/main" id="{F273D0F4-0AAC-4E67-335E-51708967DFB9}"/>
              </a:ext>
            </a:extLst>
          </p:cNvPr>
          <p:cNvSpPr/>
          <p:nvPr/>
        </p:nvSpPr>
        <p:spPr>
          <a:xfrm>
            <a:off x="7217440" y="2237687"/>
            <a:ext cx="257252" cy="540831"/>
          </a:xfrm>
          <a:prstGeom prst="downArrow">
            <a:avLst/>
          </a:prstGeom>
          <a:solidFill>
            <a:srgbClr val="66FFFF"/>
          </a:solidFill>
          <a:ln w="19050" cap="flat" cmpd="sng" algn="ctr">
            <a:noFill/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sp>
        <p:nvSpPr>
          <p:cNvPr id="544" name="箭头: 下 543">
            <a:extLst>
              <a:ext uri="{FF2B5EF4-FFF2-40B4-BE49-F238E27FC236}">
                <a16:creationId xmlns:a16="http://schemas.microsoft.com/office/drawing/2014/main" id="{AC81DC3A-E1F7-C9A7-D2C0-1F7F6DA01AE5}"/>
              </a:ext>
            </a:extLst>
          </p:cNvPr>
          <p:cNvSpPr/>
          <p:nvPr/>
        </p:nvSpPr>
        <p:spPr>
          <a:xfrm>
            <a:off x="7233280" y="4452979"/>
            <a:ext cx="257252" cy="540831"/>
          </a:xfrm>
          <a:prstGeom prst="downArrow">
            <a:avLst/>
          </a:prstGeom>
          <a:solidFill>
            <a:srgbClr val="66FFFF"/>
          </a:solidFill>
          <a:ln w="19050" cap="flat" cmpd="sng" algn="ctr">
            <a:noFill/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AE5C7072-456A-4086-BDCC-F6F542573B42}"/>
              </a:ext>
            </a:extLst>
          </p:cNvPr>
          <p:cNvGrpSpPr/>
          <p:nvPr/>
        </p:nvGrpSpPr>
        <p:grpSpPr>
          <a:xfrm>
            <a:off x="9335631" y="5037563"/>
            <a:ext cx="2443185" cy="1660183"/>
            <a:chOff x="3579238" y="4953963"/>
            <a:chExt cx="2443185" cy="1660183"/>
          </a:xfrm>
        </p:grpSpPr>
        <p:pic>
          <p:nvPicPr>
            <p:cNvPr id="521" name="Picture 2">
              <a:extLst>
                <a:ext uri="{FF2B5EF4-FFF2-40B4-BE49-F238E27FC236}">
                  <a16:creationId xmlns:a16="http://schemas.microsoft.com/office/drawing/2014/main" id="{81AF3260-634E-EBC4-1544-EDA653D3F0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48" r="9590"/>
            <a:stretch/>
          </p:blipFill>
          <p:spPr bwMode="auto">
            <a:xfrm>
              <a:off x="3579238" y="4953963"/>
              <a:ext cx="2351347" cy="1660183"/>
            </a:xfrm>
            <a:prstGeom prst="rect">
              <a:avLst/>
            </a:prstGeom>
            <a:noFill/>
            <a:ln>
              <a:solidFill>
                <a:srgbClr val="29F5FF"/>
              </a:solidFill>
            </a:ln>
            <a:effectLst>
              <a:softEdge rad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69F7C109-F228-774D-C0E7-B85703192EF1}"/>
                </a:ext>
              </a:extLst>
            </p:cNvPr>
            <p:cNvSpPr txBox="1"/>
            <p:nvPr/>
          </p:nvSpPr>
          <p:spPr>
            <a:xfrm>
              <a:off x="4001905" y="6337147"/>
              <a:ext cx="202051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/>
                  <a:ea typeface="宋体"/>
                  <a:cs typeface="+mn-cs"/>
                </a:rPr>
                <a:t>(picture from the internet)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31F5732E-EE65-AA35-98A3-BC321B5A2AB4}"/>
              </a:ext>
            </a:extLst>
          </p:cNvPr>
          <p:cNvGrpSpPr/>
          <p:nvPr/>
        </p:nvGrpSpPr>
        <p:grpSpPr>
          <a:xfrm>
            <a:off x="9413313" y="2470767"/>
            <a:ext cx="2287822" cy="2188860"/>
            <a:chOff x="2855533" y="3123809"/>
            <a:chExt cx="2287822" cy="2188860"/>
          </a:xfrm>
        </p:grpSpPr>
        <p:pic>
          <p:nvPicPr>
            <p:cNvPr id="3" name="图形 2">
              <a:extLst>
                <a:ext uri="{FF2B5EF4-FFF2-40B4-BE49-F238E27FC236}">
                  <a16:creationId xmlns:a16="http://schemas.microsoft.com/office/drawing/2014/main" id="{0E5ADDAC-DA0F-16F8-744A-FDA3CF86C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55533" y="4948237"/>
              <a:ext cx="2287822" cy="364432"/>
            </a:xfrm>
            <a:prstGeom prst="rect">
              <a:avLst/>
            </a:prstGeom>
          </p:spPr>
        </p:pic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73028B4C-7EB9-230D-D88F-5DA6D7E7B2AB}"/>
                </a:ext>
              </a:extLst>
            </p:cNvPr>
            <p:cNvGrpSpPr/>
            <p:nvPr/>
          </p:nvGrpSpPr>
          <p:grpSpPr>
            <a:xfrm rot="5400000">
              <a:off x="2975545" y="3003797"/>
              <a:ext cx="1723887" cy="1963912"/>
              <a:chOff x="1556736" y="4376385"/>
              <a:chExt cx="2173486" cy="2476111"/>
            </a:xfrm>
          </p:grpSpPr>
          <p:grpSp>
            <p:nvGrpSpPr>
              <p:cNvPr id="5" name="组合 4">
                <a:extLst>
                  <a:ext uri="{FF2B5EF4-FFF2-40B4-BE49-F238E27FC236}">
                    <a16:creationId xmlns:a16="http://schemas.microsoft.com/office/drawing/2014/main" id="{3AED0543-BE7A-7501-DECA-B06E72E859C1}"/>
                  </a:ext>
                </a:extLst>
              </p:cNvPr>
              <p:cNvGrpSpPr/>
              <p:nvPr/>
            </p:nvGrpSpPr>
            <p:grpSpPr>
              <a:xfrm>
                <a:off x="1556736" y="4647406"/>
                <a:ext cx="2173486" cy="2205090"/>
                <a:chOff x="1556736" y="4647406"/>
                <a:chExt cx="2173486" cy="2205090"/>
              </a:xfrm>
            </p:grpSpPr>
            <p:cxnSp>
              <p:nvCxnSpPr>
                <p:cNvPr id="8" name="直接箭头连接符 7">
                  <a:extLst>
                    <a:ext uri="{FF2B5EF4-FFF2-40B4-BE49-F238E27FC236}">
                      <a16:creationId xmlns:a16="http://schemas.microsoft.com/office/drawing/2014/main" id="{03764F5D-1347-86AA-FC4F-9E92D86BFC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889760" y="5907718"/>
                  <a:ext cx="553694" cy="594682"/>
                </a:xfrm>
                <a:prstGeom prst="straightConnector1">
                  <a:avLst/>
                </a:prstGeom>
                <a:ln>
                  <a:solidFill>
                    <a:schemeClr val="bg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直接箭头连接符 8">
                  <a:extLst>
                    <a:ext uri="{FF2B5EF4-FFF2-40B4-BE49-F238E27FC236}">
                      <a16:creationId xmlns:a16="http://schemas.microsoft.com/office/drawing/2014/main" id="{F5BA170D-EAA2-4853-B7FA-9828D96E1E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063655" y="5907718"/>
                  <a:ext cx="454013" cy="517527"/>
                </a:xfrm>
                <a:prstGeom prst="straightConnector1">
                  <a:avLst/>
                </a:prstGeom>
                <a:ln>
                  <a:solidFill>
                    <a:schemeClr val="bg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直接箭头连接符 9">
                  <a:extLst>
                    <a:ext uri="{FF2B5EF4-FFF2-40B4-BE49-F238E27FC236}">
                      <a16:creationId xmlns:a16="http://schemas.microsoft.com/office/drawing/2014/main" id="{24FE55B3-33B2-C7E5-1AFD-930707D16D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963974" y="4750175"/>
                  <a:ext cx="553694" cy="594682"/>
                </a:xfrm>
                <a:prstGeom prst="straightConnector1">
                  <a:avLst/>
                </a:prstGeom>
                <a:ln>
                  <a:solidFill>
                    <a:schemeClr val="bg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直接箭头连接符 12">
                  <a:extLst>
                    <a:ext uri="{FF2B5EF4-FFF2-40B4-BE49-F238E27FC236}">
                      <a16:creationId xmlns:a16="http://schemas.microsoft.com/office/drawing/2014/main" id="{0BBE4A83-4AE4-2D86-A407-BF41A753E4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130458" y="4685476"/>
                  <a:ext cx="348575" cy="472418"/>
                </a:xfrm>
                <a:prstGeom prst="straightConnector1">
                  <a:avLst/>
                </a:prstGeom>
                <a:ln>
                  <a:solidFill>
                    <a:schemeClr val="bg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直接箭头连接符 13">
                  <a:extLst>
                    <a:ext uri="{FF2B5EF4-FFF2-40B4-BE49-F238E27FC236}">
                      <a16:creationId xmlns:a16="http://schemas.microsoft.com/office/drawing/2014/main" id="{42495774-04AA-11A7-E650-0BB956DDE1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939551" y="4942923"/>
                  <a:ext cx="486714" cy="324516"/>
                </a:xfrm>
                <a:prstGeom prst="straightConnector1">
                  <a:avLst/>
                </a:prstGeom>
                <a:ln>
                  <a:solidFill>
                    <a:schemeClr val="bg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椭圆 14">
                  <a:extLst>
                    <a:ext uri="{FF2B5EF4-FFF2-40B4-BE49-F238E27FC236}">
                      <a16:creationId xmlns:a16="http://schemas.microsoft.com/office/drawing/2014/main" id="{E842F436-2399-0F59-76DC-D8D4679BAF6C}"/>
                    </a:ext>
                  </a:extLst>
                </p:cNvPr>
                <p:cNvSpPr/>
                <p:nvPr/>
              </p:nvSpPr>
              <p:spPr>
                <a:xfrm>
                  <a:off x="2270937" y="5071124"/>
                  <a:ext cx="969883" cy="968473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alatino Linotype"/>
                    <a:ea typeface="华文细黑"/>
                    <a:cs typeface="+mn-cs"/>
                  </a:endParaRPr>
                </a:p>
              </p:txBody>
            </p:sp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EFFE196D-FE6B-9F71-9676-89FDFE65159C}"/>
                    </a:ext>
                  </a:extLst>
                </p:cNvPr>
                <p:cNvSpPr txBox="1"/>
                <p:nvPr/>
              </p:nvSpPr>
              <p:spPr>
                <a:xfrm>
                  <a:off x="2552751" y="4647406"/>
                  <a:ext cx="61931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宋体" panose="02010600030101010101" pitchFamily="2" charset="-122"/>
                      <a:ea typeface="宋体" panose="02010600030101010101" pitchFamily="2" charset="-122"/>
                      <a:cs typeface="+mn-cs"/>
                    </a:rPr>
                    <a:t>…</a:t>
                  </a:r>
                  <a:endPara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+mn-cs"/>
                  </a:endParaRPr>
                </a:p>
              </p:txBody>
            </p:sp>
            <p:pic>
              <p:nvPicPr>
                <p:cNvPr id="17" name="图形 16">
                  <a:extLst>
                    <a:ext uri="{FF2B5EF4-FFF2-40B4-BE49-F238E27FC236}">
                      <a16:creationId xmlns:a16="http://schemas.microsoft.com/office/drawing/2014/main" id="{B42D7DB8-E98D-AAE4-11AB-FDA091C8CD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3344968" y="6403731"/>
                  <a:ext cx="345400" cy="425108"/>
                </a:xfrm>
                <a:prstGeom prst="rect">
                  <a:avLst/>
                </a:prstGeom>
              </p:spPr>
            </p:pic>
            <p:pic>
              <p:nvPicPr>
                <p:cNvPr id="18" name="图形 17">
                  <a:extLst>
                    <a:ext uri="{FF2B5EF4-FFF2-40B4-BE49-F238E27FC236}">
                      <a16:creationId xmlns:a16="http://schemas.microsoft.com/office/drawing/2014/main" id="{AE846B6A-A9AB-61A8-EB92-28DD3C6D6ED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1597132" y="6462004"/>
                  <a:ext cx="350096" cy="430888"/>
                </a:xfrm>
                <a:prstGeom prst="rect">
                  <a:avLst/>
                </a:prstGeom>
              </p:spPr>
            </p:pic>
          </p:grpSp>
          <p:pic>
            <p:nvPicPr>
              <p:cNvPr id="7" name="图形 6">
                <a:extLst>
                  <a:ext uri="{FF2B5EF4-FFF2-40B4-BE49-F238E27FC236}">
                    <a16:creationId xmlns:a16="http://schemas.microsoft.com/office/drawing/2014/main" id="{30884750-140B-8B32-53F1-3F89E7E434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 rot="16200000">
                <a:off x="2815351" y="4347966"/>
                <a:ext cx="341035" cy="39787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6115939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组合 59"/>
          <p:cNvGrpSpPr/>
          <p:nvPr/>
        </p:nvGrpSpPr>
        <p:grpSpPr>
          <a:xfrm>
            <a:off x="224645" y="887455"/>
            <a:ext cx="3415986" cy="1305835"/>
            <a:chOff x="5719389" y="4343504"/>
            <a:chExt cx="2340999" cy="848590"/>
          </a:xfrm>
        </p:grpSpPr>
        <p:sp>
          <p:nvSpPr>
            <p:cNvPr id="61" name="矩形: 剪去对角 60"/>
            <p:cNvSpPr/>
            <p:nvPr/>
          </p:nvSpPr>
          <p:spPr>
            <a:xfrm flipH="1">
              <a:off x="5719389" y="4343504"/>
              <a:ext cx="2340999" cy="848590"/>
            </a:xfrm>
            <a:prstGeom prst="snip2DiagRect">
              <a:avLst>
                <a:gd name="adj1" fmla="val 20146"/>
                <a:gd name="adj2" fmla="val 18626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2" name="GaodingPPT-1-4"/>
            <p:cNvSpPr txBox="1"/>
            <p:nvPr/>
          </p:nvSpPr>
          <p:spPr>
            <a:xfrm>
              <a:off x="5788837" y="4444542"/>
              <a:ext cx="2194706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" name="GaodingPPT-1-4"/>
          <p:cNvSpPr txBox="1"/>
          <p:nvPr/>
        </p:nvSpPr>
        <p:spPr>
          <a:xfrm>
            <a:off x="-777558" y="266674"/>
            <a:ext cx="9099755" cy="574500"/>
          </a:xfrm>
          <a:prstGeom prst="rect">
            <a:avLst/>
          </a:prstGeom>
          <a:noFill/>
          <a:ln w="12700" cap="rnd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 defTabSz="914400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rPr>
              <a:t>           The work flow and program package</a:t>
            </a:r>
            <a:endParaRPr kumimoji="0" lang="en-US" altLang="zh-CN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箭头: 右 7"/>
          <p:cNvSpPr/>
          <p:nvPr/>
        </p:nvSpPr>
        <p:spPr>
          <a:xfrm rot="5400000">
            <a:off x="1706185" y="2382654"/>
            <a:ext cx="452906" cy="406958"/>
          </a:xfrm>
          <a:prstGeom prst="rightArrow">
            <a:avLst>
              <a:gd name="adj1" fmla="val 47939"/>
              <a:gd name="adj2" fmla="val 51031"/>
            </a:avLst>
          </a:prstGeom>
          <a:noFill/>
          <a:ln w="9525" cap="flat" cmpd="sng" algn="ctr">
            <a:solidFill>
              <a:srgbClr val="00B0F0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34907" y="2896726"/>
            <a:ext cx="3106946" cy="848590"/>
            <a:chOff x="5719389" y="4343504"/>
            <a:chExt cx="2340999" cy="848590"/>
          </a:xfrm>
        </p:grpSpPr>
        <p:sp>
          <p:nvSpPr>
            <p:cNvPr id="10" name="矩形: 剪去对角 9"/>
            <p:cNvSpPr/>
            <p:nvPr/>
          </p:nvSpPr>
          <p:spPr>
            <a:xfrm flipH="1">
              <a:off x="5719389" y="4343504"/>
              <a:ext cx="2340999" cy="848590"/>
            </a:xfrm>
            <a:prstGeom prst="snip2DiagRect">
              <a:avLst>
                <a:gd name="adj1" fmla="val 20146"/>
                <a:gd name="adj2" fmla="val 18626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GaodingPPT-1-4"/>
            <p:cNvSpPr txBox="1"/>
            <p:nvPr/>
          </p:nvSpPr>
          <p:spPr>
            <a:xfrm>
              <a:off x="5788837" y="4444542"/>
              <a:ext cx="2194706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Derive the </a:t>
              </a:r>
              <a:r>
                <a:rPr kumimoji="0" lang="en-US" altLang="zh-CN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Baikov</a:t>
              </a: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 representations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34907" y="4660988"/>
            <a:ext cx="3106946" cy="1277148"/>
            <a:chOff x="5719389" y="4343504"/>
            <a:chExt cx="2340999" cy="848590"/>
          </a:xfrm>
        </p:grpSpPr>
        <p:sp>
          <p:nvSpPr>
            <p:cNvPr id="13" name="矩形: 剪去对角 12"/>
            <p:cNvSpPr/>
            <p:nvPr/>
          </p:nvSpPr>
          <p:spPr>
            <a:xfrm flipH="1">
              <a:off x="5719389" y="4343504"/>
              <a:ext cx="2340999" cy="848590"/>
            </a:xfrm>
            <a:prstGeom prst="snip2DiagRect">
              <a:avLst>
                <a:gd name="adj1" fmla="val 20146"/>
                <a:gd name="adj2" fmla="val 18626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GaodingPPT-1-4"/>
            <p:cNvSpPr txBox="1"/>
            <p:nvPr/>
          </p:nvSpPr>
          <p:spPr>
            <a:xfrm>
              <a:off x="5845397" y="4444542"/>
              <a:ext cx="2138146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Solve the polynomial equations using module intersection methods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138756" y="4875267"/>
            <a:ext cx="3233556" cy="848590"/>
            <a:chOff x="5719389" y="4343504"/>
            <a:chExt cx="2340999" cy="848590"/>
          </a:xfrm>
        </p:grpSpPr>
        <p:sp>
          <p:nvSpPr>
            <p:cNvPr id="16" name="矩形: 剪去对角 15"/>
            <p:cNvSpPr/>
            <p:nvPr/>
          </p:nvSpPr>
          <p:spPr>
            <a:xfrm flipH="1">
              <a:off x="5719389" y="4343504"/>
              <a:ext cx="2340999" cy="848590"/>
            </a:xfrm>
            <a:prstGeom prst="snip2DiagRect">
              <a:avLst>
                <a:gd name="adj1" fmla="val 20146"/>
                <a:gd name="adj2" fmla="val 18626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GaodingPPT-1-4"/>
            <p:cNvSpPr txBox="1"/>
            <p:nvPr/>
          </p:nvSpPr>
          <p:spPr>
            <a:xfrm>
              <a:off x="5845397" y="4444542"/>
              <a:ext cx="2138146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Generate IBP relations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104463" y="2864104"/>
            <a:ext cx="3233556" cy="1277148"/>
            <a:chOff x="5719389" y="4343504"/>
            <a:chExt cx="2340999" cy="848590"/>
          </a:xfrm>
        </p:grpSpPr>
        <p:sp>
          <p:nvSpPr>
            <p:cNvPr id="19" name="矩形: 剪去对角 18"/>
            <p:cNvSpPr/>
            <p:nvPr/>
          </p:nvSpPr>
          <p:spPr>
            <a:xfrm flipH="1">
              <a:off x="5719389" y="4343504"/>
              <a:ext cx="2340999" cy="848590"/>
            </a:xfrm>
            <a:prstGeom prst="snip2DiagRect">
              <a:avLst>
                <a:gd name="adj1" fmla="val 20146"/>
                <a:gd name="adj2" fmla="val 18626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GaodingPPT-1-4"/>
            <p:cNvSpPr txBox="1"/>
            <p:nvPr/>
          </p:nvSpPr>
          <p:spPr>
            <a:xfrm>
              <a:off x="5845397" y="4444542"/>
              <a:ext cx="2138146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Select independent, necessary and simple IBP relations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4" name="箭头: 右 23"/>
          <p:cNvSpPr/>
          <p:nvPr/>
        </p:nvSpPr>
        <p:spPr>
          <a:xfrm rot="5400000">
            <a:off x="1706185" y="4012140"/>
            <a:ext cx="452906" cy="406958"/>
          </a:xfrm>
          <a:prstGeom prst="rightArrow">
            <a:avLst>
              <a:gd name="adj1" fmla="val 47939"/>
              <a:gd name="adj2" fmla="val 51031"/>
            </a:avLst>
          </a:prstGeom>
          <a:noFill/>
          <a:ln w="9525" cap="flat" cmpd="sng" algn="ctr">
            <a:solidFill>
              <a:srgbClr val="00B0F0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" name="箭头: 右 24"/>
          <p:cNvSpPr/>
          <p:nvPr/>
        </p:nvSpPr>
        <p:spPr>
          <a:xfrm>
            <a:off x="3628407" y="5096083"/>
            <a:ext cx="452906" cy="406958"/>
          </a:xfrm>
          <a:prstGeom prst="rightArrow">
            <a:avLst>
              <a:gd name="adj1" fmla="val 47939"/>
              <a:gd name="adj2" fmla="val 51031"/>
            </a:avLst>
          </a:prstGeom>
          <a:noFill/>
          <a:ln w="9525" cap="flat" cmpd="sng" algn="ctr">
            <a:solidFill>
              <a:srgbClr val="00B0F0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" name="箭头: 右 25"/>
          <p:cNvSpPr/>
          <p:nvPr/>
        </p:nvSpPr>
        <p:spPr>
          <a:xfrm rot="16200000">
            <a:off x="5535808" y="4284126"/>
            <a:ext cx="452906" cy="406958"/>
          </a:xfrm>
          <a:prstGeom prst="rightArrow">
            <a:avLst>
              <a:gd name="adj1" fmla="val 47939"/>
              <a:gd name="adj2" fmla="val 51031"/>
            </a:avLst>
          </a:prstGeom>
          <a:noFill/>
          <a:ln w="9525" cap="flat" cmpd="sng" algn="ctr">
            <a:solidFill>
              <a:srgbClr val="00B0F0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箭头: 右 26"/>
          <p:cNvSpPr/>
          <p:nvPr/>
        </p:nvSpPr>
        <p:spPr>
          <a:xfrm rot="16200000">
            <a:off x="5528741" y="2341204"/>
            <a:ext cx="452906" cy="406958"/>
          </a:xfrm>
          <a:prstGeom prst="rightArrow">
            <a:avLst>
              <a:gd name="adj1" fmla="val 47939"/>
              <a:gd name="adj2" fmla="val 51031"/>
            </a:avLst>
          </a:prstGeom>
          <a:noFill/>
          <a:ln w="9525" cap="flat" cmpd="sng" algn="ctr">
            <a:solidFill>
              <a:srgbClr val="00B0F0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00942" y="2812586"/>
            <a:ext cx="7488820" cy="3298848"/>
          </a:xfrm>
          <a:prstGeom prst="rect">
            <a:avLst/>
          </a:prstGeom>
          <a:noFill/>
          <a:ln w="19050" cap="flat" cmpd="sng" algn="ctr">
            <a:solidFill>
              <a:srgbClr val="29F5FF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789762" y="3057385"/>
            <a:ext cx="26953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29F5FF"/>
                </a:solidFill>
                <a:effectLst/>
                <a:uLnTx/>
                <a:uFillTx/>
                <a:latin typeface="Arial Black" panose="020B0A04020102020204" pitchFamily="34" charset="0"/>
                <a:ea typeface="宋体" panose="02010600030101010101" pitchFamily="2" charset="-122"/>
                <a:cs typeface="+mn-cs"/>
              </a:rPr>
              <a:t>NeatIBP</a:t>
            </a:r>
            <a:endParaRPr kumimoji="0" lang="en-US" altLang="zh-CN" sz="3000" b="1" i="0" u="none" strike="noStrike" kern="1200" cap="none" spc="0" normalizeH="0" baseline="0" noProof="0" dirty="0">
              <a:ln>
                <a:noFill/>
              </a:ln>
              <a:solidFill>
                <a:srgbClr val="29F5FF"/>
              </a:solidFill>
              <a:effectLst/>
              <a:uLnTx/>
              <a:uFillTx/>
              <a:latin typeface="Arial Black" panose="020B0A040201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1013501" y="1017323"/>
            <a:ext cx="1015855" cy="765970"/>
            <a:chOff x="-179616" y="2041262"/>
            <a:chExt cx="1840465" cy="1387737"/>
          </a:xfrm>
        </p:grpSpPr>
        <p:grpSp>
          <p:nvGrpSpPr>
            <p:cNvPr id="46" name="组合 45"/>
            <p:cNvGrpSpPr/>
            <p:nvPr/>
          </p:nvGrpSpPr>
          <p:grpSpPr>
            <a:xfrm>
              <a:off x="895739" y="2041262"/>
              <a:ext cx="765110" cy="953866"/>
              <a:chOff x="1212980" y="2593910"/>
              <a:chExt cx="830424" cy="1054359"/>
            </a:xfrm>
          </p:grpSpPr>
          <p:sp>
            <p:nvSpPr>
              <p:cNvPr id="48" name="矩形: 剪去单角 47"/>
              <p:cNvSpPr/>
              <p:nvPr/>
            </p:nvSpPr>
            <p:spPr>
              <a:xfrm>
                <a:off x="1212980" y="2593910"/>
                <a:ext cx="830424" cy="1054359"/>
              </a:xfrm>
              <a:prstGeom prst="snip1Rect">
                <a:avLst>
                  <a:gd name="adj" fmla="val 26780"/>
                </a:avLst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直角三角形 48"/>
              <p:cNvSpPr/>
              <p:nvPr/>
            </p:nvSpPr>
            <p:spPr>
              <a:xfrm>
                <a:off x="1810139" y="2593910"/>
                <a:ext cx="233265" cy="233265"/>
              </a:xfrm>
              <a:prstGeom prst="rtTriangl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7" name="文本框 46"/>
            <p:cNvSpPr txBox="1"/>
            <p:nvPr/>
          </p:nvSpPr>
          <p:spPr>
            <a:xfrm>
              <a:off x="-179616" y="3059667"/>
              <a:ext cx="14606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   kinematics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2414236" y="1024509"/>
            <a:ext cx="1072730" cy="1194393"/>
            <a:chOff x="427069" y="2041262"/>
            <a:chExt cx="1943507" cy="2163928"/>
          </a:xfrm>
        </p:grpSpPr>
        <p:grpSp>
          <p:nvGrpSpPr>
            <p:cNvPr id="51" name="组合 50"/>
            <p:cNvGrpSpPr/>
            <p:nvPr/>
          </p:nvGrpSpPr>
          <p:grpSpPr>
            <a:xfrm>
              <a:off x="895739" y="2041262"/>
              <a:ext cx="765110" cy="953866"/>
              <a:chOff x="1212980" y="2593910"/>
              <a:chExt cx="830424" cy="1054359"/>
            </a:xfrm>
          </p:grpSpPr>
          <p:sp>
            <p:nvSpPr>
              <p:cNvPr id="53" name="矩形: 剪去单角 52"/>
              <p:cNvSpPr/>
              <p:nvPr/>
            </p:nvSpPr>
            <p:spPr>
              <a:xfrm>
                <a:off x="1212980" y="2593910"/>
                <a:ext cx="830424" cy="1054359"/>
              </a:xfrm>
              <a:prstGeom prst="snip1Rect">
                <a:avLst>
                  <a:gd name="adj" fmla="val 26780"/>
                </a:avLst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直角三角形 53"/>
              <p:cNvSpPr/>
              <p:nvPr/>
            </p:nvSpPr>
            <p:spPr>
              <a:xfrm>
                <a:off x="1810139" y="2593910"/>
                <a:ext cx="233265" cy="233265"/>
              </a:xfrm>
              <a:prstGeom prst="rtTriangl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2" name="文本框 51"/>
            <p:cNvSpPr txBox="1"/>
            <p:nvPr/>
          </p:nvSpPr>
          <p:spPr>
            <a:xfrm>
              <a:off x="427069" y="3034207"/>
              <a:ext cx="1943507" cy="11709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target </a:t>
              </a:r>
            </a:p>
            <a:p>
              <a:r>
                <a:rPr lang="en-US" altLang="zh-CN" dirty="0">
                  <a:solidFill>
                    <a:schemeClr val="bg1"/>
                  </a:solidFill>
                </a:rPr>
                <a:t>integrals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346435" y="1036354"/>
            <a:ext cx="878767" cy="931447"/>
            <a:chOff x="489860" y="2041262"/>
            <a:chExt cx="1592097" cy="1687539"/>
          </a:xfrm>
        </p:grpSpPr>
        <p:grpSp>
          <p:nvGrpSpPr>
            <p:cNvPr id="56" name="组合 55"/>
            <p:cNvGrpSpPr/>
            <p:nvPr/>
          </p:nvGrpSpPr>
          <p:grpSpPr>
            <a:xfrm>
              <a:off x="895739" y="2041262"/>
              <a:ext cx="765110" cy="953866"/>
              <a:chOff x="1212980" y="2593910"/>
              <a:chExt cx="830424" cy="1054359"/>
            </a:xfrm>
          </p:grpSpPr>
          <p:sp>
            <p:nvSpPr>
              <p:cNvPr id="58" name="矩形: 剪去单角 57"/>
              <p:cNvSpPr/>
              <p:nvPr/>
            </p:nvSpPr>
            <p:spPr>
              <a:xfrm>
                <a:off x="1212980" y="2593910"/>
                <a:ext cx="830424" cy="1054359"/>
              </a:xfrm>
              <a:prstGeom prst="snip1Rect">
                <a:avLst>
                  <a:gd name="adj" fmla="val 26780"/>
                </a:avLst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直角三角形 58"/>
              <p:cNvSpPr/>
              <p:nvPr/>
            </p:nvSpPr>
            <p:spPr>
              <a:xfrm>
                <a:off x="1810139" y="2593910"/>
                <a:ext cx="233265" cy="233265"/>
              </a:xfrm>
              <a:prstGeom prst="rtTriangl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7" name="文本框 56"/>
            <p:cNvSpPr txBox="1"/>
            <p:nvPr/>
          </p:nvSpPr>
          <p:spPr>
            <a:xfrm>
              <a:off x="489860" y="3059668"/>
              <a:ext cx="1592097" cy="6691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 config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4074239" y="858516"/>
            <a:ext cx="3728958" cy="1305835"/>
            <a:chOff x="5719389" y="4343504"/>
            <a:chExt cx="2340999" cy="848590"/>
          </a:xfrm>
        </p:grpSpPr>
        <p:sp>
          <p:nvSpPr>
            <p:cNvPr id="64" name="矩形: 剪去对角 63"/>
            <p:cNvSpPr/>
            <p:nvPr/>
          </p:nvSpPr>
          <p:spPr>
            <a:xfrm flipH="1">
              <a:off x="5719389" y="4343504"/>
              <a:ext cx="2340999" cy="848590"/>
            </a:xfrm>
            <a:prstGeom prst="snip2DiagRect">
              <a:avLst>
                <a:gd name="adj1" fmla="val 20146"/>
                <a:gd name="adj2" fmla="val 18626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5" name="GaodingPPT-1-4"/>
            <p:cNvSpPr txBox="1"/>
            <p:nvPr/>
          </p:nvSpPr>
          <p:spPr>
            <a:xfrm>
              <a:off x="5788837" y="4444542"/>
              <a:ext cx="2194706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4258174" y="1033523"/>
            <a:ext cx="1128834" cy="1158464"/>
            <a:chOff x="97817" y="2041262"/>
            <a:chExt cx="2244749" cy="2303670"/>
          </a:xfrm>
        </p:grpSpPr>
        <p:grpSp>
          <p:nvGrpSpPr>
            <p:cNvPr id="67" name="组合 66"/>
            <p:cNvGrpSpPr/>
            <p:nvPr/>
          </p:nvGrpSpPr>
          <p:grpSpPr>
            <a:xfrm>
              <a:off x="895739" y="2041262"/>
              <a:ext cx="765110" cy="953866"/>
              <a:chOff x="1212980" y="2593910"/>
              <a:chExt cx="830424" cy="1054359"/>
            </a:xfrm>
          </p:grpSpPr>
          <p:sp>
            <p:nvSpPr>
              <p:cNvPr id="69" name="矩形: 剪去单角 68"/>
              <p:cNvSpPr/>
              <p:nvPr/>
            </p:nvSpPr>
            <p:spPr>
              <a:xfrm>
                <a:off x="1212980" y="2593910"/>
                <a:ext cx="830424" cy="1054359"/>
              </a:xfrm>
              <a:prstGeom prst="snip1Rect">
                <a:avLst>
                  <a:gd name="adj" fmla="val 26780"/>
                </a:avLst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直角三角形 69"/>
              <p:cNvSpPr/>
              <p:nvPr/>
            </p:nvSpPr>
            <p:spPr>
              <a:xfrm>
                <a:off x="1810139" y="2593910"/>
                <a:ext cx="233265" cy="233265"/>
              </a:xfrm>
              <a:prstGeom prst="rtTriangl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8" name="文本框 67"/>
            <p:cNvSpPr txBox="1"/>
            <p:nvPr/>
          </p:nvSpPr>
          <p:spPr>
            <a:xfrm>
              <a:off x="97817" y="3059667"/>
              <a:ext cx="2244749" cy="1285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 IBP</a:t>
              </a:r>
            </a:p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 relations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5328874" y="1010444"/>
            <a:ext cx="1072730" cy="1181543"/>
            <a:chOff x="211701" y="2041262"/>
            <a:chExt cx="2133185" cy="2349564"/>
          </a:xfrm>
        </p:grpSpPr>
        <p:grpSp>
          <p:nvGrpSpPr>
            <p:cNvPr id="72" name="组合 71"/>
            <p:cNvGrpSpPr/>
            <p:nvPr/>
          </p:nvGrpSpPr>
          <p:grpSpPr>
            <a:xfrm>
              <a:off x="895739" y="2041262"/>
              <a:ext cx="765110" cy="953866"/>
              <a:chOff x="1212980" y="2593910"/>
              <a:chExt cx="830424" cy="1054359"/>
            </a:xfrm>
          </p:grpSpPr>
          <p:sp>
            <p:nvSpPr>
              <p:cNvPr id="74" name="矩形: 剪去单角 73"/>
              <p:cNvSpPr/>
              <p:nvPr/>
            </p:nvSpPr>
            <p:spPr>
              <a:xfrm>
                <a:off x="1212980" y="2593910"/>
                <a:ext cx="830424" cy="1054359"/>
              </a:xfrm>
              <a:prstGeom prst="snip1Rect">
                <a:avLst>
                  <a:gd name="adj" fmla="val 26780"/>
                </a:avLst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" name="直角三角形 74"/>
              <p:cNvSpPr/>
              <p:nvPr/>
            </p:nvSpPr>
            <p:spPr>
              <a:xfrm>
                <a:off x="1810139" y="2593910"/>
                <a:ext cx="233265" cy="233265"/>
              </a:xfrm>
              <a:prstGeom prst="rtTriangl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3" name="文本框 72"/>
            <p:cNvSpPr txBox="1"/>
            <p:nvPr/>
          </p:nvSpPr>
          <p:spPr>
            <a:xfrm>
              <a:off x="211701" y="3105561"/>
              <a:ext cx="2133185" cy="1285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 master </a:t>
              </a:r>
            </a:p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integrals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6520460" y="998966"/>
            <a:ext cx="978153" cy="1181543"/>
            <a:chOff x="305739" y="2041262"/>
            <a:chExt cx="1945113" cy="2349564"/>
          </a:xfrm>
        </p:grpSpPr>
        <p:grpSp>
          <p:nvGrpSpPr>
            <p:cNvPr id="82" name="组合 81"/>
            <p:cNvGrpSpPr/>
            <p:nvPr/>
          </p:nvGrpSpPr>
          <p:grpSpPr>
            <a:xfrm>
              <a:off x="895739" y="2041262"/>
              <a:ext cx="765110" cy="953866"/>
              <a:chOff x="1212980" y="2593910"/>
              <a:chExt cx="830424" cy="1054359"/>
            </a:xfrm>
          </p:grpSpPr>
          <p:sp>
            <p:nvSpPr>
              <p:cNvPr id="84" name="矩形: 剪去单角 83"/>
              <p:cNvSpPr/>
              <p:nvPr/>
            </p:nvSpPr>
            <p:spPr>
              <a:xfrm>
                <a:off x="1212980" y="2593910"/>
                <a:ext cx="830424" cy="1054359"/>
              </a:xfrm>
              <a:prstGeom prst="snip1Rect">
                <a:avLst>
                  <a:gd name="adj" fmla="val 26780"/>
                </a:avLst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直角三角形 84"/>
              <p:cNvSpPr/>
              <p:nvPr/>
            </p:nvSpPr>
            <p:spPr>
              <a:xfrm>
                <a:off x="1810139" y="2593910"/>
                <a:ext cx="233265" cy="233265"/>
              </a:xfrm>
              <a:prstGeom prst="rtTriangl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3" name="文本框 82"/>
            <p:cNvSpPr txBox="1"/>
            <p:nvPr/>
          </p:nvSpPr>
          <p:spPr>
            <a:xfrm>
              <a:off x="305739" y="3105561"/>
              <a:ext cx="1945113" cy="1285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other </a:t>
              </a:r>
            </a:p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outputs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odingPPT-1-4"/>
          <p:cNvSpPr txBox="1"/>
          <p:nvPr/>
        </p:nvSpPr>
        <p:spPr>
          <a:xfrm>
            <a:off x="147130" y="72826"/>
            <a:ext cx="9843457" cy="574500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 defTabSz="914400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200" b="0" dirty="0">
                <a:solidFill>
                  <a:schemeClr val="bg1"/>
                </a:solidFill>
                <a:latin typeface="+mj-lt"/>
                <a:ea typeface="华文细黑" panose="02010600040101010101" charset="-122"/>
              </a:rPr>
              <a:t>Parallelization between sectors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华文细黑" panose="02010600040101010101" charset="-122"/>
              <a:cs typeface="+mn-cs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4BAF91E6-CCDB-15BE-61A3-B4F645333F75}"/>
              </a:ext>
            </a:extLst>
          </p:cNvPr>
          <p:cNvGrpSpPr/>
          <p:nvPr/>
        </p:nvGrpSpPr>
        <p:grpSpPr>
          <a:xfrm>
            <a:off x="-2002563" y="941541"/>
            <a:ext cx="14656855" cy="4350269"/>
            <a:chOff x="-2015263" y="585941"/>
            <a:chExt cx="14656855" cy="4350269"/>
          </a:xfrm>
        </p:grpSpPr>
        <p:grpSp>
          <p:nvGrpSpPr>
            <p:cNvPr id="102" name="组合 101"/>
            <p:cNvGrpSpPr/>
            <p:nvPr/>
          </p:nvGrpSpPr>
          <p:grpSpPr>
            <a:xfrm>
              <a:off x="2909363" y="1921789"/>
              <a:ext cx="6772160" cy="3014421"/>
              <a:chOff x="3046789" y="2395220"/>
              <a:chExt cx="7786449" cy="3465901"/>
            </a:xfrm>
          </p:grpSpPr>
          <p:grpSp>
            <p:nvGrpSpPr>
              <p:cNvPr id="99" name="组合 98"/>
              <p:cNvGrpSpPr/>
              <p:nvPr/>
            </p:nvGrpSpPr>
            <p:grpSpPr>
              <a:xfrm>
                <a:off x="5570998" y="2395220"/>
                <a:ext cx="2545651" cy="1210212"/>
                <a:chOff x="5552337" y="1947351"/>
                <a:chExt cx="2545651" cy="1210212"/>
              </a:xfrm>
            </p:grpSpPr>
            <p:sp>
              <p:nvSpPr>
                <p:cNvPr id="67" name="矩形 66"/>
                <p:cNvSpPr/>
                <p:nvPr/>
              </p:nvSpPr>
              <p:spPr>
                <a:xfrm>
                  <a:off x="6060963" y="2175951"/>
                  <a:ext cx="764200" cy="753016"/>
                </a:xfrm>
                <a:prstGeom prst="rect">
                  <a:avLst/>
                </a:prstGeom>
                <a:noFill/>
                <a:ln w="19050">
                  <a:solidFill>
                    <a:schemeClr val="bg1"/>
                  </a:solidFill>
                </a:ln>
                <a:effectLst>
                  <a:softEdge rad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alatino Linotype" panose="02040502050505030304"/>
                    <a:ea typeface="华文细黑" panose="02010600040101010101" charset="-122"/>
                    <a:cs typeface="+mn-cs"/>
                  </a:endParaRPr>
                </a:p>
              </p:txBody>
            </p:sp>
            <p:sp>
              <p:nvSpPr>
                <p:cNvPr id="68" name="矩形 67"/>
                <p:cNvSpPr/>
                <p:nvPr/>
              </p:nvSpPr>
              <p:spPr>
                <a:xfrm>
                  <a:off x="6825163" y="2175949"/>
                  <a:ext cx="764201" cy="753017"/>
                </a:xfrm>
                <a:prstGeom prst="rect">
                  <a:avLst/>
                </a:prstGeom>
                <a:noFill/>
                <a:ln w="19050">
                  <a:solidFill>
                    <a:schemeClr val="bg1"/>
                  </a:solidFill>
                </a:ln>
                <a:effectLst>
                  <a:softEdge rad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alatino Linotype" panose="02040502050505030304"/>
                    <a:ea typeface="华文细黑" panose="02010600040101010101" charset="-122"/>
                    <a:cs typeface="+mn-cs"/>
                  </a:endParaRPr>
                </a:p>
              </p:txBody>
            </p:sp>
            <p:cxnSp>
              <p:nvCxnSpPr>
                <p:cNvPr id="69" name="直接连接符 68"/>
                <p:cNvCxnSpPr/>
                <p:nvPr/>
              </p:nvCxnSpPr>
              <p:spPr>
                <a:xfrm flipH="1">
                  <a:off x="5552338" y="2928966"/>
                  <a:ext cx="508625" cy="228597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直接连接符 69"/>
                <p:cNvCxnSpPr/>
                <p:nvPr/>
              </p:nvCxnSpPr>
              <p:spPr>
                <a:xfrm flipH="1">
                  <a:off x="7589363" y="1947351"/>
                  <a:ext cx="508625" cy="228597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直接连接符 70"/>
                <p:cNvCxnSpPr/>
                <p:nvPr/>
              </p:nvCxnSpPr>
              <p:spPr>
                <a:xfrm flipH="1" flipV="1">
                  <a:off x="7589363" y="2928965"/>
                  <a:ext cx="508625" cy="228597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直接连接符 71"/>
                <p:cNvCxnSpPr/>
                <p:nvPr/>
              </p:nvCxnSpPr>
              <p:spPr>
                <a:xfrm flipH="1" flipV="1">
                  <a:off x="5552337" y="1947351"/>
                  <a:ext cx="508625" cy="228597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0" name="组合 99"/>
              <p:cNvGrpSpPr/>
              <p:nvPr/>
            </p:nvGrpSpPr>
            <p:grpSpPr>
              <a:xfrm>
                <a:off x="3046789" y="4574157"/>
                <a:ext cx="2456366" cy="1210211"/>
                <a:chOff x="2976363" y="4126553"/>
                <a:chExt cx="2456366" cy="1210211"/>
              </a:xfrm>
            </p:grpSpPr>
            <p:sp>
              <p:nvSpPr>
                <p:cNvPr id="73" name="矩形 72"/>
                <p:cNvSpPr/>
                <p:nvPr/>
              </p:nvSpPr>
              <p:spPr>
                <a:xfrm>
                  <a:off x="4159904" y="4355151"/>
                  <a:ext cx="764201" cy="753017"/>
                </a:xfrm>
                <a:prstGeom prst="rect">
                  <a:avLst/>
                </a:prstGeom>
                <a:noFill/>
                <a:ln w="19050">
                  <a:solidFill>
                    <a:schemeClr val="bg1"/>
                  </a:solidFill>
                </a:ln>
                <a:effectLst>
                  <a:softEdge rad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alatino Linotype" panose="02040502050505030304"/>
                    <a:ea typeface="华文细黑" panose="02010600040101010101" charset="-122"/>
                    <a:cs typeface="+mn-cs"/>
                  </a:endParaRPr>
                </a:p>
              </p:txBody>
            </p:sp>
            <p:cxnSp>
              <p:nvCxnSpPr>
                <p:cNvPr id="74" name="直接连接符 73"/>
                <p:cNvCxnSpPr/>
                <p:nvPr/>
              </p:nvCxnSpPr>
              <p:spPr>
                <a:xfrm flipH="1">
                  <a:off x="2976364" y="4733175"/>
                  <a:ext cx="508625" cy="228597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直接连接符 74"/>
                <p:cNvCxnSpPr/>
                <p:nvPr/>
              </p:nvCxnSpPr>
              <p:spPr>
                <a:xfrm flipH="1">
                  <a:off x="4924104" y="4126553"/>
                  <a:ext cx="508625" cy="228597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直接连接符 75"/>
                <p:cNvCxnSpPr/>
                <p:nvPr/>
              </p:nvCxnSpPr>
              <p:spPr>
                <a:xfrm flipH="1" flipV="1">
                  <a:off x="4924104" y="5108167"/>
                  <a:ext cx="508625" cy="228597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直接连接符 76"/>
                <p:cNvCxnSpPr/>
                <p:nvPr/>
              </p:nvCxnSpPr>
              <p:spPr>
                <a:xfrm flipH="1" flipV="1">
                  <a:off x="2976363" y="4498599"/>
                  <a:ext cx="508625" cy="228597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8" name="等腰三角形 77"/>
                <p:cNvSpPr/>
                <p:nvPr/>
              </p:nvSpPr>
              <p:spPr>
                <a:xfrm rot="16200000">
                  <a:off x="3445938" y="4393937"/>
                  <a:ext cx="753016" cy="674917"/>
                </a:xfrm>
                <a:prstGeom prst="triangle">
                  <a:avLst/>
                </a:prstGeom>
                <a:noFill/>
                <a:ln w="19050">
                  <a:solidFill>
                    <a:schemeClr val="bg1"/>
                  </a:solidFill>
                </a:ln>
                <a:effectLst>
                  <a:softEdge rad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alatino Linotype" panose="02040502050505030304"/>
                    <a:ea typeface="华文细黑" panose="02010600040101010101" charset="-122"/>
                    <a:cs typeface="+mn-cs"/>
                  </a:endParaRPr>
                </a:p>
              </p:txBody>
            </p:sp>
          </p:grpSp>
          <p:grpSp>
            <p:nvGrpSpPr>
              <p:cNvPr id="101" name="组合 100"/>
              <p:cNvGrpSpPr/>
              <p:nvPr/>
            </p:nvGrpSpPr>
            <p:grpSpPr>
              <a:xfrm>
                <a:off x="8376869" y="4653141"/>
                <a:ext cx="2456369" cy="1207980"/>
                <a:chOff x="8598284" y="4207934"/>
                <a:chExt cx="2456369" cy="1207980"/>
              </a:xfrm>
            </p:grpSpPr>
            <p:sp>
              <p:nvSpPr>
                <p:cNvPr id="79" name="矩形 78"/>
                <p:cNvSpPr/>
                <p:nvPr/>
              </p:nvSpPr>
              <p:spPr>
                <a:xfrm flipH="1">
                  <a:off x="9106910" y="4438763"/>
                  <a:ext cx="764201" cy="753017"/>
                </a:xfrm>
                <a:prstGeom prst="rect">
                  <a:avLst/>
                </a:prstGeom>
                <a:noFill/>
                <a:ln w="19050">
                  <a:solidFill>
                    <a:schemeClr val="bg1"/>
                  </a:solidFill>
                </a:ln>
                <a:effectLst>
                  <a:softEdge rad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alatino Linotype" panose="02040502050505030304"/>
                    <a:ea typeface="华文细黑" panose="02010600040101010101" charset="-122"/>
                    <a:cs typeface="+mn-cs"/>
                  </a:endParaRPr>
                </a:p>
              </p:txBody>
            </p:sp>
            <p:cxnSp>
              <p:nvCxnSpPr>
                <p:cNvPr id="80" name="直接连接符 79"/>
                <p:cNvCxnSpPr/>
                <p:nvPr/>
              </p:nvCxnSpPr>
              <p:spPr>
                <a:xfrm>
                  <a:off x="10546028" y="4819652"/>
                  <a:ext cx="508625" cy="228597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直接连接符 80"/>
                <p:cNvCxnSpPr/>
                <p:nvPr/>
              </p:nvCxnSpPr>
              <p:spPr>
                <a:xfrm>
                  <a:off x="8598284" y="4207934"/>
                  <a:ext cx="508625" cy="228597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直接连接符 81"/>
                <p:cNvCxnSpPr/>
                <p:nvPr/>
              </p:nvCxnSpPr>
              <p:spPr>
                <a:xfrm flipV="1">
                  <a:off x="8598285" y="5187317"/>
                  <a:ext cx="508625" cy="228597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直接连接符 82"/>
                <p:cNvCxnSpPr/>
                <p:nvPr/>
              </p:nvCxnSpPr>
              <p:spPr>
                <a:xfrm flipV="1">
                  <a:off x="10546027" y="4585076"/>
                  <a:ext cx="508625" cy="228597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4" name="等腰三角形 83"/>
                <p:cNvSpPr/>
                <p:nvPr/>
              </p:nvSpPr>
              <p:spPr>
                <a:xfrm rot="5400000" flipH="1">
                  <a:off x="9832060" y="4479065"/>
                  <a:ext cx="753016" cy="674917"/>
                </a:xfrm>
                <a:prstGeom prst="triangle">
                  <a:avLst/>
                </a:prstGeom>
                <a:noFill/>
                <a:ln w="19050">
                  <a:solidFill>
                    <a:schemeClr val="bg1"/>
                  </a:solidFill>
                </a:ln>
                <a:effectLst>
                  <a:softEdge rad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alatino Linotype" panose="02040502050505030304"/>
                    <a:ea typeface="华文细黑" panose="02010600040101010101" charset="-122"/>
                    <a:cs typeface="+mn-cs"/>
                  </a:endParaRPr>
                </a:p>
              </p:txBody>
            </p:sp>
          </p:grpSp>
          <p:sp>
            <p:nvSpPr>
              <p:cNvPr id="85" name="箭头: 右 84"/>
              <p:cNvSpPr/>
              <p:nvPr/>
            </p:nvSpPr>
            <p:spPr>
              <a:xfrm rot="7854464">
                <a:off x="5070836" y="3920463"/>
                <a:ext cx="425194" cy="280857"/>
              </a:xfrm>
              <a:prstGeom prst="rightArrow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 w="19050">
                <a:solidFill>
                  <a:schemeClr val="bg1"/>
                </a:soli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endParaRPr>
              </a:p>
            </p:txBody>
          </p:sp>
          <p:sp>
            <p:nvSpPr>
              <p:cNvPr id="86" name="箭头: 右 85"/>
              <p:cNvSpPr/>
              <p:nvPr/>
            </p:nvSpPr>
            <p:spPr>
              <a:xfrm rot="13881576" flipH="1">
                <a:off x="8164272" y="3935423"/>
                <a:ext cx="425194" cy="280857"/>
              </a:xfrm>
              <a:prstGeom prst="rightArrow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 w="19050">
                <a:solidFill>
                  <a:schemeClr val="bg1"/>
                </a:soli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endParaRPr>
              </a:p>
            </p:txBody>
          </p:sp>
          <p:pic>
            <p:nvPicPr>
              <p:cNvPr id="87" name="图形 8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16200000">
                <a:off x="6749561" y="4828861"/>
                <a:ext cx="155734" cy="700805"/>
              </a:xfrm>
              <a:prstGeom prst="rect">
                <a:avLst/>
              </a:prstGeom>
            </p:spPr>
          </p:pic>
          <p:sp>
            <p:nvSpPr>
              <p:cNvPr id="88" name="箭头: 右 87"/>
              <p:cNvSpPr/>
              <p:nvPr/>
            </p:nvSpPr>
            <p:spPr>
              <a:xfrm rot="5400000">
                <a:off x="6681141" y="3894277"/>
                <a:ext cx="425194" cy="280857"/>
              </a:xfrm>
              <a:prstGeom prst="rightArrow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 w="19050">
                <a:solidFill>
                  <a:schemeClr val="bg1"/>
                </a:soli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endParaRPr>
              </a:p>
            </p:txBody>
          </p:sp>
        </p:grpSp>
        <p:sp>
          <p:nvSpPr>
            <p:cNvPr id="95" name="标题 1"/>
            <p:cNvSpPr txBox="1"/>
            <p:nvPr/>
          </p:nvSpPr>
          <p:spPr>
            <a:xfrm>
              <a:off x="300708" y="4065692"/>
              <a:ext cx="1886560" cy="477618"/>
            </a:xfrm>
            <a:prstGeom prst="rect">
              <a:avLst/>
            </a:prstGeom>
            <a:ln>
              <a:noFill/>
            </a:ln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黑体" panose="02010609060101010101" pitchFamily="49" charset="-122"/>
                  <a:cs typeface="+mj-cs"/>
                </a:rPr>
                <a:t>sub sectors: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黑体" panose="02010609060101010101" pitchFamily="49" charset="-122"/>
                <a:cs typeface="+mj-cs"/>
              </a:endParaRPr>
            </a:p>
          </p:txBody>
        </p:sp>
        <p:sp>
          <p:nvSpPr>
            <p:cNvPr id="97" name="标题 1"/>
            <p:cNvSpPr txBox="1"/>
            <p:nvPr/>
          </p:nvSpPr>
          <p:spPr>
            <a:xfrm>
              <a:off x="277759" y="2120608"/>
              <a:ext cx="2346675" cy="477618"/>
            </a:xfrm>
            <a:prstGeom prst="rect">
              <a:avLst/>
            </a:prstGeom>
            <a:ln>
              <a:noFill/>
            </a:ln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黑体" panose="02010609060101010101" pitchFamily="49" charset="-122"/>
                  <a:cs typeface="+mj-cs"/>
                </a:rPr>
                <a:t>current sector: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黑体" panose="02010609060101010101" pitchFamily="49" charset="-122"/>
                <a:cs typeface="+mj-cs"/>
              </a:endParaRPr>
            </a:p>
          </p:txBody>
        </p:sp>
        <p:pic>
          <p:nvPicPr>
            <p:cNvPr id="104" name="图形 10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205742" y="2271451"/>
              <a:ext cx="2923322" cy="651964"/>
            </a:xfrm>
            <a:prstGeom prst="rect">
              <a:avLst/>
            </a:prstGeom>
          </p:spPr>
        </p:pic>
        <p:pic>
          <p:nvPicPr>
            <p:cNvPr id="4" name="图形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-2015263" y="961338"/>
              <a:ext cx="5953995" cy="766139"/>
            </a:xfrm>
            <a:prstGeom prst="rect">
              <a:avLst/>
            </a:prstGeom>
          </p:spPr>
        </p:pic>
        <p:sp>
          <p:nvSpPr>
            <p:cNvPr id="5" name="GaodingPPT-1-4"/>
            <p:cNvSpPr txBox="1"/>
            <p:nvPr/>
          </p:nvSpPr>
          <p:spPr>
            <a:xfrm>
              <a:off x="8652151" y="585941"/>
              <a:ext cx="3989441" cy="574500"/>
            </a:xfrm>
            <a:prstGeom prst="rect">
              <a:avLst/>
            </a:prstGeom>
            <a:noFill/>
            <a:ln w="12700" cap="rnd">
              <a:noFill/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200" b="0" dirty="0">
                  <a:solidFill>
                    <a:srgbClr val="00A2E8"/>
                  </a:solidFill>
                  <a:latin typeface="+mj-lt"/>
                  <a:ea typeface="华文细黑" panose="02010600040101010101" charset="-122"/>
                </a:rPr>
                <a:t>Tail mask strategy</a:t>
              </a:r>
              <a:endPara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A2E8"/>
                </a:solidFill>
                <a:effectLst/>
                <a:uLnTx/>
                <a:uFillTx/>
                <a:latin typeface="+mj-lt"/>
                <a:ea typeface="华文细黑" panose="02010600040101010101" charset="-122"/>
                <a:cs typeface="+mn-cs"/>
              </a:endParaRPr>
            </a:p>
          </p:txBody>
        </p:sp>
      </p:grpSp>
      <p:sp>
        <p:nvSpPr>
          <p:cNvPr id="3" name="GaodingPPT-1-4">
            <a:extLst>
              <a:ext uri="{FF2B5EF4-FFF2-40B4-BE49-F238E27FC236}">
                <a16:creationId xmlns:a16="http://schemas.microsoft.com/office/drawing/2014/main" id="{F699E67B-7E5A-0F41-C67A-A311566FDB8A}"/>
              </a:ext>
            </a:extLst>
          </p:cNvPr>
          <p:cNvSpPr txBox="1"/>
          <p:nvPr/>
        </p:nvSpPr>
        <p:spPr>
          <a:xfrm>
            <a:off x="300708" y="5516435"/>
            <a:ext cx="3989441" cy="574500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 defTabSz="914400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+mj-lt"/>
              <a:ea typeface="华文细黑" panose="02010600040101010101" charset="-122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0" y="0"/>
            <a:ext cx="12192000" cy="1114005"/>
            <a:chOff x="5719389" y="4343504"/>
            <a:chExt cx="2340999" cy="848590"/>
          </a:xfrm>
        </p:grpSpPr>
        <p:sp>
          <p:nvSpPr>
            <p:cNvPr id="26" name="矩形: 剪去对角 25"/>
            <p:cNvSpPr/>
            <p:nvPr/>
          </p:nvSpPr>
          <p:spPr>
            <a:xfrm flipH="1">
              <a:off x="5719389" y="4343504"/>
              <a:ext cx="2340999" cy="848590"/>
            </a:xfrm>
            <a:prstGeom prst="snip2DiagRect">
              <a:avLst>
                <a:gd name="adj1" fmla="val 0"/>
                <a:gd name="adj2" fmla="val 0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" name="GaodingPPT-1-4"/>
            <p:cNvSpPr txBox="1"/>
            <p:nvPr/>
          </p:nvSpPr>
          <p:spPr>
            <a:xfrm>
              <a:off x="5788837" y="4444542"/>
              <a:ext cx="2194706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4500" kern="0" dirty="0">
                  <a:solidFill>
                    <a:srgbClr val="FFFFFF"/>
                  </a:solidFill>
                  <a:ea typeface="宋体" panose="02010600030101010101" pitchFamily="2" charset="-122"/>
                </a:rPr>
                <a:t>Contents</a:t>
              </a:r>
              <a:endParaRPr kumimoji="0" lang="zh-CN" altLang="en-US" sz="4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356002" y="4279423"/>
            <a:ext cx="6976743" cy="577595"/>
            <a:chOff x="5719389" y="4343504"/>
            <a:chExt cx="2340999" cy="848590"/>
          </a:xfrm>
        </p:grpSpPr>
        <p:sp>
          <p:nvSpPr>
            <p:cNvPr id="31" name="矩形: 剪去对角 30"/>
            <p:cNvSpPr/>
            <p:nvPr/>
          </p:nvSpPr>
          <p:spPr>
            <a:xfrm flipH="1">
              <a:off x="5719389" y="4343504"/>
              <a:ext cx="2340999" cy="848590"/>
            </a:xfrm>
            <a:prstGeom prst="snip2DiagRect">
              <a:avLst>
                <a:gd name="adj1" fmla="val 0"/>
                <a:gd name="adj2" fmla="val 0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FF0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GaodingPPT-1-4"/>
            <p:cNvSpPr txBox="1"/>
            <p:nvPr/>
          </p:nvSpPr>
          <p:spPr>
            <a:xfrm>
              <a:off x="5788837" y="4444542"/>
              <a:ext cx="2194706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宋体" panose="02010600030101010101" pitchFamily="2" charset="-122"/>
                  <a:cs typeface="+mn-cs"/>
                </a:rPr>
                <a:t>1. The </a:t>
              </a:r>
              <a:r>
                <a:rPr kumimoji="0" lang="en-US" altLang="zh-CN" sz="20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宋体" panose="02010600030101010101" pitchFamily="2" charset="-122"/>
                  <a:cs typeface="+mn-cs"/>
                </a:rPr>
                <a:t>Kira+NeatIBP</a:t>
              </a: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宋体" panose="02010600030101010101" pitchFamily="2" charset="-122"/>
                  <a:cs typeface="+mn-cs"/>
                </a:rPr>
                <a:t> interface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356002" y="4993706"/>
            <a:ext cx="6976743" cy="577595"/>
            <a:chOff x="5719389" y="4343504"/>
            <a:chExt cx="2340999" cy="848590"/>
          </a:xfrm>
        </p:grpSpPr>
        <p:sp>
          <p:nvSpPr>
            <p:cNvPr id="34" name="矩形: 剪去对角 33"/>
            <p:cNvSpPr/>
            <p:nvPr/>
          </p:nvSpPr>
          <p:spPr>
            <a:xfrm flipH="1">
              <a:off x="5719389" y="4343504"/>
              <a:ext cx="2340999" cy="848590"/>
            </a:xfrm>
            <a:prstGeom prst="snip2DiagRect">
              <a:avLst>
                <a:gd name="adj1" fmla="val 0"/>
                <a:gd name="adj2" fmla="val 0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" name="GaodingPPT-1-4"/>
            <p:cNvSpPr txBox="1"/>
            <p:nvPr/>
          </p:nvSpPr>
          <p:spPr>
            <a:xfrm>
              <a:off x="5788837" y="4444542"/>
              <a:ext cx="2194706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000" kern="0" dirty="0">
                  <a:solidFill>
                    <a:schemeClr val="bg1"/>
                  </a:solidFill>
                  <a:latin typeface="+mj-lt"/>
                  <a:ea typeface="宋体" panose="02010600030101010101" pitchFamily="2" charset="-122"/>
                </a:rPr>
                <a:t>2</a:t>
              </a: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宋体" panose="02010600030101010101" pitchFamily="2" charset="-122"/>
                  <a:cs typeface="+mn-cs"/>
                </a:rPr>
                <a:t>. The spanning cuts method 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356002" y="5787954"/>
            <a:ext cx="6976743" cy="577595"/>
            <a:chOff x="5719389" y="4343504"/>
            <a:chExt cx="2340999" cy="848590"/>
          </a:xfrm>
        </p:grpSpPr>
        <p:sp>
          <p:nvSpPr>
            <p:cNvPr id="37" name="矩形: 剪去对角 36"/>
            <p:cNvSpPr/>
            <p:nvPr/>
          </p:nvSpPr>
          <p:spPr>
            <a:xfrm flipH="1">
              <a:off x="5719389" y="4343504"/>
              <a:ext cx="2340999" cy="848590"/>
            </a:xfrm>
            <a:prstGeom prst="snip2DiagRect">
              <a:avLst>
                <a:gd name="adj1" fmla="val 0"/>
                <a:gd name="adj2" fmla="val 0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" name="GaodingPPT-1-4"/>
            <p:cNvSpPr txBox="1"/>
            <p:nvPr/>
          </p:nvSpPr>
          <p:spPr>
            <a:xfrm>
              <a:off x="5788837" y="4444542"/>
              <a:ext cx="2194706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宋体" panose="02010600030101010101" pitchFamily="2" charset="-122"/>
                  <a:cs typeface="+mn-cs"/>
                </a:rPr>
                <a:t>3. Algorithm of syzygy vector simplification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780A11CF-19AF-5664-8A83-0E5A219FBB58}"/>
              </a:ext>
            </a:extLst>
          </p:cNvPr>
          <p:cNvGrpSpPr/>
          <p:nvPr/>
        </p:nvGrpSpPr>
        <p:grpSpPr>
          <a:xfrm>
            <a:off x="361687" y="1656589"/>
            <a:ext cx="4482687" cy="921989"/>
            <a:chOff x="5719389" y="4343504"/>
            <a:chExt cx="2340999" cy="848590"/>
          </a:xfrm>
        </p:grpSpPr>
        <p:sp>
          <p:nvSpPr>
            <p:cNvPr id="3" name="矩形: 剪去对角 2">
              <a:extLst>
                <a:ext uri="{FF2B5EF4-FFF2-40B4-BE49-F238E27FC236}">
                  <a16:creationId xmlns:a16="http://schemas.microsoft.com/office/drawing/2014/main" id="{FBDAB12B-A59D-E288-2BA4-A96D61A8D00F}"/>
                </a:ext>
              </a:extLst>
            </p:cNvPr>
            <p:cNvSpPr/>
            <p:nvPr/>
          </p:nvSpPr>
          <p:spPr>
            <a:xfrm flipH="1">
              <a:off x="5719389" y="4343504"/>
              <a:ext cx="2340999" cy="848590"/>
            </a:xfrm>
            <a:prstGeom prst="snip2DiagRect">
              <a:avLst>
                <a:gd name="adj1" fmla="val 0"/>
                <a:gd name="adj2" fmla="val 0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GaodingPPT-1-4">
              <a:extLst>
                <a:ext uri="{FF2B5EF4-FFF2-40B4-BE49-F238E27FC236}">
                  <a16:creationId xmlns:a16="http://schemas.microsoft.com/office/drawing/2014/main" id="{42028283-40EE-2A64-5C8C-0EB4F6A2D780}"/>
                </a:ext>
              </a:extLst>
            </p:cNvPr>
            <p:cNvSpPr txBox="1"/>
            <p:nvPr/>
          </p:nvSpPr>
          <p:spPr>
            <a:xfrm>
              <a:off x="5788837" y="4444542"/>
              <a:ext cx="2194706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Palatino Linotype" panose="02040502050505030304"/>
                  <a:ea typeface="宋体" panose="02010600030101010101" pitchFamily="2" charset="-122"/>
                  <a:cs typeface="+mn-cs"/>
                </a:rPr>
                <a:t>Algorithms and features in NeatIBP 1.0 </a:t>
              </a:r>
              <a:endParaRPr kumimoji="0" lang="zh-CN" altLang="en-US" sz="25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180880A0-74A3-466D-8CD8-98132FB775B3}"/>
              </a:ext>
            </a:extLst>
          </p:cNvPr>
          <p:cNvGrpSpPr/>
          <p:nvPr/>
        </p:nvGrpSpPr>
        <p:grpSpPr>
          <a:xfrm>
            <a:off x="361687" y="2984684"/>
            <a:ext cx="4482687" cy="921989"/>
            <a:chOff x="5719389" y="4343504"/>
            <a:chExt cx="2340999" cy="848590"/>
          </a:xfrm>
        </p:grpSpPr>
        <p:sp>
          <p:nvSpPr>
            <p:cNvPr id="6" name="矩形: 剪去对角 5">
              <a:extLst>
                <a:ext uri="{FF2B5EF4-FFF2-40B4-BE49-F238E27FC236}">
                  <a16:creationId xmlns:a16="http://schemas.microsoft.com/office/drawing/2014/main" id="{E772FA84-C6B7-9553-CFAF-20E0EE21C0BB}"/>
                </a:ext>
              </a:extLst>
            </p:cNvPr>
            <p:cNvSpPr/>
            <p:nvPr/>
          </p:nvSpPr>
          <p:spPr>
            <a:xfrm flipH="1">
              <a:off x="5719389" y="4343504"/>
              <a:ext cx="2340999" cy="848590"/>
            </a:xfrm>
            <a:prstGeom prst="snip2DiagRect">
              <a:avLst>
                <a:gd name="adj1" fmla="val 0"/>
                <a:gd name="adj2" fmla="val 0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FF0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GaodingPPT-1-4">
              <a:extLst>
                <a:ext uri="{FF2B5EF4-FFF2-40B4-BE49-F238E27FC236}">
                  <a16:creationId xmlns:a16="http://schemas.microsoft.com/office/drawing/2014/main" id="{E14557FA-0865-6A00-E0F7-29A7AEC6774D}"/>
                </a:ext>
              </a:extLst>
            </p:cNvPr>
            <p:cNvSpPr txBox="1"/>
            <p:nvPr/>
          </p:nvSpPr>
          <p:spPr>
            <a:xfrm>
              <a:off x="5788837" y="4444542"/>
              <a:ext cx="2194706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alatino Linotype" panose="02040502050505030304"/>
                  <a:ea typeface="宋体" panose="02010600030101010101" pitchFamily="2" charset="-122"/>
                  <a:cs typeface="+mn-cs"/>
                </a:rPr>
                <a:t>Main new features in the NeatIBP 1.1</a:t>
              </a:r>
              <a:endParaRPr kumimoji="0" lang="zh-CN" alt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" name="GaodingPPT-1-4">
            <a:extLst>
              <a:ext uri="{FF2B5EF4-FFF2-40B4-BE49-F238E27FC236}">
                <a16:creationId xmlns:a16="http://schemas.microsoft.com/office/drawing/2014/main" id="{F2D84065-4F81-CD07-B345-706855581491}"/>
              </a:ext>
            </a:extLst>
          </p:cNvPr>
          <p:cNvSpPr txBox="1"/>
          <p:nvPr/>
        </p:nvSpPr>
        <p:spPr>
          <a:xfrm>
            <a:off x="5366831" y="3078251"/>
            <a:ext cx="2736898" cy="574500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 defTabSz="914400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200" b="0" dirty="0">
                <a:solidFill>
                  <a:schemeClr val="bg1"/>
                </a:solidFill>
                <a:latin typeface="+mj-lt"/>
                <a:ea typeface="华文细黑" panose="02010600040101010101" charset="-122"/>
              </a:rPr>
              <a:t>2025.02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华文细黑" panose="02010600040101010101" charset="-122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34889" y="1241857"/>
            <a:ext cx="2272085" cy="900464"/>
            <a:chOff x="9205963" y="598574"/>
            <a:chExt cx="2048412" cy="848590"/>
          </a:xfrm>
        </p:grpSpPr>
        <p:sp>
          <p:nvSpPr>
            <p:cNvPr id="7" name="矩形: 剪去对角 6"/>
            <p:cNvSpPr/>
            <p:nvPr/>
          </p:nvSpPr>
          <p:spPr>
            <a:xfrm flipH="1">
              <a:off x="9205963" y="598574"/>
              <a:ext cx="2048412" cy="848590"/>
            </a:xfrm>
            <a:prstGeom prst="snip2DiagRect">
              <a:avLst>
                <a:gd name="adj1" fmla="val 20146"/>
                <a:gd name="adj2" fmla="val 18626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GaodingPPT-1-4"/>
            <p:cNvSpPr txBox="1"/>
            <p:nvPr/>
          </p:nvSpPr>
          <p:spPr>
            <a:xfrm>
              <a:off x="9205963" y="759983"/>
              <a:ext cx="2048411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IBP reduction inputs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" name="箭头: 右 8"/>
          <p:cNvSpPr/>
          <p:nvPr/>
        </p:nvSpPr>
        <p:spPr>
          <a:xfrm>
            <a:off x="2992097" y="1514463"/>
            <a:ext cx="1605965" cy="406958"/>
          </a:xfrm>
          <a:prstGeom prst="rightArrow">
            <a:avLst>
              <a:gd name="adj1" fmla="val 47939"/>
              <a:gd name="adj2" fmla="val 51031"/>
            </a:avLst>
          </a:prstGeom>
          <a:noFill/>
          <a:ln w="9525" cap="flat" cmpd="sng" algn="ctr">
            <a:solidFill>
              <a:srgbClr val="00B0F0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276347" y="1211197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rgbClr val="FFFFFF"/>
                </a:solidFill>
                <a:ea typeface="宋体" panose="02010600030101010101" pitchFamily="2" charset="-122"/>
              </a:rPr>
              <a:t>NeatIBP</a:t>
            </a:r>
            <a:endParaRPr lang="zh-CN" altLang="en-US" dirty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085941" y="1068945"/>
            <a:ext cx="2361463" cy="1158518"/>
            <a:chOff x="9807846" y="1148693"/>
            <a:chExt cx="2048412" cy="848590"/>
          </a:xfrm>
        </p:grpSpPr>
        <p:sp>
          <p:nvSpPr>
            <p:cNvPr id="14" name="矩形: 剪去对角 13"/>
            <p:cNvSpPr/>
            <p:nvPr/>
          </p:nvSpPr>
          <p:spPr>
            <a:xfrm flipH="1">
              <a:off x="9807846" y="1148693"/>
              <a:ext cx="2048412" cy="848590"/>
            </a:xfrm>
            <a:prstGeom prst="snip2DiagRect">
              <a:avLst>
                <a:gd name="adj1" fmla="val 20146"/>
                <a:gd name="adj2" fmla="val 18626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GaodingPPT-1-4"/>
            <p:cNvSpPr txBox="1"/>
            <p:nvPr/>
          </p:nvSpPr>
          <p:spPr>
            <a:xfrm>
              <a:off x="9807846" y="1310102"/>
              <a:ext cx="2048411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Small-size IBP system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9" name="箭头: 右 18"/>
          <p:cNvSpPr/>
          <p:nvPr/>
        </p:nvSpPr>
        <p:spPr>
          <a:xfrm>
            <a:off x="7707039" y="1488610"/>
            <a:ext cx="1605965" cy="406958"/>
          </a:xfrm>
          <a:prstGeom prst="rightArrow">
            <a:avLst>
              <a:gd name="adj1" fmla="val 47939"/>
              <a:gd name="adj2" fmla="val 51031"/>
            </a:avLst>
          </a:prstGeom>
          <a:noFill/>
          <a:ln w="9525" cap="flat" cmpd="sng" algn="ctr">
            <a:solidFill>
              <a:srgbClr val="00B0F0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9572641" y="1074280"/>
            <a:ext cx="2361463" cy="1158518"/>
            <a:chOff x="9807846" y="1148693"/>
            <a:chExt cx="2048412" cy="848590"/>
          </a:xfrm>
        </p:grpSpPr>
        <p:sp>
          <p:nvSpPr>
            <p:cNvPr id="22" name="矩形: 剪去对角 21"/>
            <p:cNvSpPr/>
            <p:nvPr/>
          </p:nvSpPr>
          <p:spPr>
            <a:xfrm flipH="1">
              <a:off x="9807846" y="1148693"/>
              <a:ext cx="2048412" cy="848590"/>
            </a:xfrm>
            <a:prstGeom prst="snip2DiagRect">
              <a:avLst>
                <a:gd name="adj1" fmla="val 20146"/>
                <a:gd name="adj2" fmla="val 18626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GaodingPPT-1-4"/>
            <p:cNvSpPr txBox="1"/>
            <p:nvPr/>
          </p:nvSpPr>
          <p:spPr>
            <a:xfrm>
              <a:off x="9807846" y="1310102"/>
              <a:ext cx="2048411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IBP reduction results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7842441" y="1185912"/>
            <a:ext cx="1318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66FFFF"/>
                </a:solidFill>
                <a:ea typeface="宋体" panose="02010600030101010101" pitchFamily="2" charset="-122"/>
              </a:rPr>
              <a:t>IBP solver?</a:t>
            </a:r>
            <a:endParaRPr lang="zh-CN" altLang="en-US" dirty="0">
              <a:solidFill>
                <a:srgbClr val="66FFFF"/>
              </a:solidFill>
              <a:ea typeface="宋体" panose="02010600030101010101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46021" y="5108871"/>
            <a:ext cx="11379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The </a:t>
            </a:r>
            <a:r>
              <a:rPr lang="en-US" altLang="zh-CN" sz="2000" dirty="0" err="1">
                <a:solidFill>
                  <a:srgbClr val="66FFFF"/>
                </a:solidFill>
                <a:latin typeface="+mj-lt"/>
                <a:ea typeface="华文细黑" panose="02010600040101010101" charset="-122"/>
              </a:rPr>
              <a:t>Kira+NeatIBP</a:t>
            </a:r>
            <a:r>
              <a:rPr lang="en-US" altLang="zh-CN" sz="2000" dirty="0">
                <a:solidFill>
                  <a:srgbClr val="66FFFF"/>
                </a:solidFill>
                <a:latin typeface="+mj-lt"/>
                <a:ea typeface="华文细黑" panose="02010600040101010101" charset="-122"/>
              </a:rPr>
              <a:t> interface</a:t>
            </a: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 is included in NeatIBP 1.1</a:t>
            </a:r>
            <a:endParaRPr kumimoji="0" lang="zh-CN" altLang="en-US" sz="220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华文细黑" panose="02010600040101010101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46021" y="2874954"/>
            <a:ext cx="11379200" cy="900464"/>
            <a:chOff x="697617" y="4218113"/>
            <a:chExt cx="11379200" cy="1661993"/>
          </a:xfrm>
        </p:grpSpPr>
        <p:sp>
          <p:nvSpPr>
            <p:cNvPr id="6" name="文本框 5"/>
            <p:cNvSpPr txBox="1"/>
            <p:nvPr/>
          </p:nvSpPr>
          <p:spPr>
            <a:xfrm>
              <a:off x="697617" y="4218113"/>
              <a:ext cx="11379200" cy="16619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2000" dirty="0">
                  <a:solidFill>
                    <a:schemeClr val="bg1">
                      <a:lumMod val="95000"/>
                    </a:schemeClr>
                  </a:solidFill>
                  <a:latin typeface="+mj-lt"/>
                  <a:ea typeface="华文细黑" panose="02010600040101010101" charset="-122"/>
                </a:rPr>
                <a:t>KIRA </a:t>
              </a:r>
            </a:p>
            <a:p>
              <a:pPr>
                <a:defRPr/>
              </a:pPr>
              <a:r>
                <a:rPr lang="en-US" altLang="zh-CN" sz="2000" dirty="0">
                  <a:solidFill>
                    <a:schemeClr val="bg1">
                      <a:lumMod val="95000"/>
                    </a:schemeClr>
                  </a:solidFill>
                  <a:latin typeface="+mj-lt"/>
                  <a:ea typeface="华文细黑" panose="02010600040101010101" charset="-122"/>
                </a:rPr>
                <a:t>as a popular integral reduction software, is a very nice IBP solver for </a:t>
              </a:r>
              <a:r>
                <a:rPr lang="en-US" altLang="zh-CN" sz="2000" dirty="0" err="1">
                  <a:solidFill>
                    <a:schemeClr val="bg1">
                      <a:lumMod val="95000"/>
                    </a:schemeClr>
                  </a:solidFill>
                  <a:latin typeface="+mj-lt"/>
                  <a:ea typeface="华文细黑" panose="02010600040101010101" charset="-122"/>
                </a:rPr>
                <a:t>NeatIBP</a:t>
              </a:r>
              <a:r>
                <a:rPr lang="en-US" altLang="zh-CN" sz="2000" dirty="0">
                  <a:solidFill>
                    <a:schemeClr val="bg1">
                      <a:lumMod val="95000"/>
                    </a:schemeClr>
                  </a:solidFill>
                  <a:latin typeface="+mj-lt"/>
                  <a:ea typeface="华文细黑" panose="02010600040101010101" charset="-122"/>
                </a:rPr>
                <a:t> output.</a:t>
              </a:r>
            </a:p>
            <a:p>
              <a:pPr>
                <a:defRPr/>
              </a:pPr>
              <a:r>
                <a:rPr kumimoji="0" lang="en-US" altLang="zh-CN" sz="200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j-lt"/>
                  <a:ea typeface="华文细黑" panose="02010600040101010101" charset="-122"/>
                </a:rPr>
                <a:t>    </a:t>
              </a:r>
            </a:p>
            <a:p>
              <a:pPr>
                <a:defRPr/>
              </a:pPr>
              <a:endParaRPr kumimoji="0" lang="zh-CN" altLang="en-US" sz="200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华文细黑" panose="02010600040101010101" charset="-122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200" dirty="0">
                  <a:solidFill>
                    <a:schemeClr val="bg1">
                      <a:lumMod val="95000"/>
                    </a:schemeClr>
                  </a:solidFill>
                  <a:latin typeface="+mj-lt"/>
                  <a:ea typeface="华文细黑" panose="02010600040101010101" charset="-122"/>
                </a:rPr>
                <a:t> 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409109" y="4270240"/>
              <a:ext cx="1030498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altLang="zh-CN" sz="1600" dirty="0">
                  <a:solidFill>
                    <a:srgbClr val="66FFFF"/>
                  </a:solidFill>
                </a:rPr>
                <a:t> Comput.Phys.Commun. 230 (2018) 99-112</a:t>
              </a:r>
              <a:r>
                <a:rPr lang="en-US" altLang="zh-CN" sz="1600" dirty="0">
                  <a:solidFill>
                    <a:srgbClr val="66FFFF"/>
                  </a:solidFill>
                </a:rPr>
                <a:t>,</a:t>
              </a:r>
              <a:r>
                <a:rPr lang="fr-FR" altLang="zh-CN" sz="1600" dirty="0">
                  <a:solidFill>
                    <a:srgbClr val="66FFFF"/>
                  </a:solidFill>
                </a:rPr>
                <a:t>  Comput.Phys.Commun. 266 (2021) 108024, etc.</a:t>
              </a:r>
              <a:r>
                <a:rPr lang="en-US" altLang="zh-CN" sz="1600" dirty="0">
                  <a:solidFill>
                    <a:srgbClr val="66FFFF"/>
                  </a:solidFill>
                </a:rPr>
                <a:t> </a:t>
              </a:r>
              <a:r>
                <a:rPr lang="zh-CN" altLang="en-US" sz="1600" dirty="0">
                  <a:solidFill>
                    <a:srgbClr val="66FFFF"/>
                  </a:solidFill>
                </a:rPr>
                <a:t> </a:t>
              </a: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146021" y="371950"/>
            <a:ext cx="73018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华文细黑" panose="02010600040101010101" charset="-122"/>
                <a:cs typeface="+mn-cs"/>
              </a:rPr>
              <a:t>Currently, </a:t>
            </a:r>
            <a:r>
              <a:rPr kumimoji="0" lang="en-US" altLang="zh-CN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华文细黑" panose="02010600040101010101" charset="-122"/>
                <a:cs typeface="+mn-cs"/>
              </a:rPr>
              <a:t>NeatIBP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华文细黑" panose="02010600040101010101" charset="-122"/>
                <a:cs typeface="+mn-cs"/>
              </a:rPr>
              <a:t> itself dose not perform IBP reduction 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华文细黑" panose="02010600040101010101" charset="-122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46021" y="4094869"/>
            <a:ext cx="11379200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Kira allows user to feed in linear systems of IBP relations (called </a:t>
            </a:r>
            <a:r>
              <a:rPr lang="en-US" altLang="zh-CN" sz="2000" dirty="0">
                <a:solidFill>
                  <a:srgbClr val="66FFFF"/>
                </a:solidFill>
                <a:latin typeface="+mj-lt"/>
                <a:ea typeface="华文细黑" panose="02010600040101010101" charset="-122"/>
              </a:rPr>
              <a:t>user defined system</a:t>
            </a: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) and then reduce them . </a:t>
            </a:r>
            <a:endParaRPr kumimoji="0" lang="zh-CN" altLang="en-US" sz="200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华文细黑" panose="0201060004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2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 </a:t>
            </a:r>
            <a:endParaRPr kumimoji="0" lang="zh-CN" altLang="en-US" sz="220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华文细黑" panose="02010600040101010101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80720" y="5116973"/>
            <a:ext cx="4780280" cy="14465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华文细黑" panose="02010600040101010101" charset="-122"/>
              </a:rPr>
              <a:t>PerformIBPReduction</a:t>
            </a:r>
            <a:r>
              <a:rPr kumimoji="0" lang="en-US" altLang="zh-CN" sz="22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华文细黑" panose="02010600040101010101" charset="-122"/>
              </a:rPr>
              <a:t>=True;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200" dirty="0" err="1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IBPReductionMethod</a:t>
            </a:r>
            <a:r>
              <a:rPr lang="en-US" altLang="zh-CN" sz="22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=“Kira”;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2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华文细黑" panose="02010600040101010101" charset="-122"/>
              </a:rPr>
              <a:t>KiraCommand</a:t>
            </a:r>
            <a:r>
              <a:rPr kumimoji="0" lang="en-US" altLang="zh-CN" sz="22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华文细黑" panose="02010600040101010101" charset="-122"/>
              </a:rPr>
              <a:t>=“/some/path/</a:t>
            </a:r>
            <a:r>
              <a:rPr kumimoji="0" lang="en-US" altLang="zh-CN" sz="22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华文细黑" panose="02010600040101010101" charset="-122"/>
              </a:rPr>
              <a:t>kira</a:t>
            </a:r>
            <a:r>
              <a:rPr kumimoji="0" lang="en-US" altLang="zh-CN" sz="22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华文细黑" panose="02010600040101010101" charset="-122"/>
              </a:rPr>
              <a:t>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200" dirty="0" err="1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FermatPath</a:t>
            </a:r>
            <a:r>
              <a:rPr lang="en-US" altLang="zh-CN" sz="22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=“/some/path/fer64”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220727" y="1032541"/>
            <a:ext cx="2272085" cy="900464"/>
            <a:chOff x="9205963" y="598574"/>
            <a:chExt cx="2048412" cy="848590"/>
          </a:xfrm>
        </p:grpSpPr>
        <p:sp>
          <p:nvSpPr>
            <p:cNvPr id="55" name="矩形: 剪去对角 54"/>
            <p:cNvSpPr/>
            <p:nvPr/>
          </p:nvSpPr>
          <p:spPr>
            <a:xfrm flipH="1">
              <a:off x="9205963" y="598574"/>
              <a:ext cx="2048412" cy="848590"/>
            </a:xfrm>
            <a:prstGeom prst="snip2DiagRect">
              <a:avLst>
                <a:gd name="adj1" fmla="val 20146"/>
                <a:gd name="adj2" fmla="val 18626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lgDash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6" name="GaodingPPT-1-4"/>
            <p:cNvSpPr txBox="1"/>
            <p:nvPr/>
          </p:nvSpPr>
          <p:spPr>
            <a:xfrm>
              <a:off x="9205963" y="759983"/>
              <a:ext cx="2048411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>
                <a:defRPr/>
              </a:pPr>
              <a:r>
                <a:rPr kumimoji="0" lang="en-US" altLang="zh-CN" sz="180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j-lt"/>
                  <a:ea typeface="华文细黑" panose="02010600040101010101" charset="-122"/>
                </a:rPr>
                <a:t>Input files of KIRA format (.</a:t>
              </a:r>
              <a:r>
                <a:rPr kumimoji="0" lang="en-US" altLang="zh-CN" sz="1800" u="none" strike="noStrike" kern="1200" cap="none" spc="0" normalizeH="0" baseline="0" noProof="0" dirty="0" err="1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j-lt"/>
                  <a:ea typeface="华文细黑" panose="02010600040101010101" charset="-122"/>
                </a:rPr>
                <a:t>yaml</a:t>
              </a:r>
              <a:r>
                <a:rPr kumimoji="0" lang="en-US" altLang="zh-CN" sz="180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j-lt"/>
                  <a:ea typeface="华文细黑" panose="02010600040101010101" charset="-122"/>
                </a:rPr>
                <a:t>)</a:t>
              </a:r>
              <a:endParaRPr kumimoji="0" lang="zh-CN" altLang="en-US" sz="180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华文细黑" panose="02010600040101010101" charset="-122"/>
              </a:endParaRPr>
            </a:p>
          </p:txBody>
        </p:sp>
      </p:grpSp>
      <p:sp>
        <p:nvSpPr>
          <p:cNvPr id="20" name="箭头: 右 19"/>
          <p:cNvSpPr/>
          <p:nvPr/>
        </p:nvSpPr>
        <p:spPr>
          <a:xfrm>
            <a:off x="2790014" y="1265904"/>
            <a:ext cx="1301972" cy="406958"/>
          </a:xfrm>
          <a:prstGeom prst="rightArrow">
            <a:avLst>
              <a:gd name="adj1" fmla="val 47939"/>
              <a:gd name="adj2" fmla="val 51031"/>
            </a:avLst>
          </a:prstGeom>
          <a:noFill/>
          <a:ln w="9525" cap="flat" cmpd="sng" algn="ctr">
            <a:solidFill>
              <a:srgbClr val="00B0F0"/>
            </a:solidFill>
            <a:prstDash val="dash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348545" y="1032754"/>
            <a:ext cx="1551223" cy="900464"/>
            <a:chOff x="9205963" y="598574"/>
            <a:chExt cx="2048412" cy="848590"/>
          </a:xfrm>
        </p:grpSpPr>
        <p:sp>
          <p:nvSpPr>
            <p:cNvPr id="53" name="矩形: 剪去对角 52"/>
            <p:cNvSpPr/>
            <p:nvPr/>
          </p:nvSpPr>
          <p:spPr>
            <a:xfrm flipH="1">
              <a:off x="9205963" y="598574"/>
              <a:ext cx="2048412" cy="848590"/>
            </a:xfrm>
            <a:prstGeom prst="snip2DiagRect">
              <a:avLst>
                <a:gd name="adj1" fmla="val 20146"/>
                <a:gd name="adj2" fmla="val 18626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4" name="GaodingPPT-1-4"/>
            <p:cNvSpPr txBox="1"/>
            <p:nvPr/>
          </p:nvSpPr>
          <p:spPr>
            <a:xfrm>
              <a:off x="9205963" y="759983"/>
              <a:ext cx="2048411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>
                <a:defRPr/>
              </a:pPr>
              <a:r>
                <a:rPr kumimoji="0" lang="en-US" altLang="zh-CN" sz="180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j-lt"/>
                  <a:ea typeface="华文细黑" panose="02010600040101010101" charset="-122"/>
                </a:rPr>
                <a:t>Inputs for </a:t>
              </a:r>
              <a:r>
                <a:rPr kumimoji="0" lang="en-US" altLang="zh-CN" sz="1800" u="none" strike="noStrike" kern="1200" cap="none" spc="0" normalizeH="0" baseline="0" noProof="0" dirty="0" err="1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j-lt"/>
                  <a:ea typeface="华文细黑" panose="02010600040101010101" charset="-122"/>
                </a:rPr>
                <a:t>NeatIBP</a:t>
              </a:r>
              <a:endParaRPr kumimoji="0" lang="zh-CN" altLang="en-US" sz="180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华文细黑" panose="02010600040101010101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115270" y="731627"/>
            <a:ext cx="1551223" cy="1433153"/>
            <a:chOff x="9205963" y="598574"/>
            <a:chExt cx="2048412" cy="848590"/>
          </a:xfrm>
        </p:grpSpPr>
        <p:sp>
          <p:nvSpPr>
            <p:cNvPr id="50" name="矩形: 剪去对角 49"/>
            <p:cNvSpPr/>
            <p:nvPr/>
          </p:nvSpPr>
          <p:spPr>
            <a:xfrm flipH="1">
              <a:off x="9205963" y="598574"/>
              <a:ext cx="2048412" cy="848590"/>
            </a:xfrm>
            <a:prstGeom prst="snip2DiagRect">
              <a:avLst>
                <a:gd name="adj1" fmla="val 20146"/>
                <a:gd name="adj2" fmla="val 18626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2" name="GaodingPPT-1-4"/>
            <p:cNvSpPr txBox="1"/>
            <p:nvPr/>
          </p:nvSpPr>
          <p:spPr>
            <a:xfrm>
              <a:off x="9205963" y="812350"/>
              <a:ext cx="2048411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>
                <a:defRPr/>
              </a:pPr>
              <a:r>
                <a:rPr kumimoji="0" lang="en-US" altLang="zh-CN" sz="180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j-lt"/>
                  <a:ea typeface="华文细黑" panose="02010600040101010101" charset="-122"/>
                </a:rPr>
                <a:t>IBPs generated by </a:t>
              </a:r>
              <a:r>
                <a:rPr kumimoji="0" lang="en-US" altLang="zh-CN" sz="1800" u="none" strike="noStrike" kern="1200" cap="none" spc="0" normalizeH="0" baseline="0" noProof="0" dirty="0" err="1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j-lt"/>
                  <a:ea typeface="华文细黑" panose="02010600040101010101" charset="-122"/>
                </a:rPr>
                <a:t>NeatIBP</a:t>
              </a:r>
              <a:r>
                <a:rPr kumimoji="0" lang="en-US" altLang="zh-CN" sz="180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j-lt"/>
                  <a:ea typeface="华文细黑" panose="02010600040101010101" charset="-122"/>
                </a:rPr>
                <a:t> </a:t>
              </a:r>
            </a:p>
            <a:p>
              <a:pPr>
                <a:defRPr/>
              </a:pPr>
              <a:endParaRPr kumimoji="0" lang="zh-CN" altLang="en-US" sz="180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华文细黑" panose="02010600040101010101" charset="-122"/>
              </a:endParaRPr>
            </a:p>
          </p:txBody>
        </p:sp>
      </p:grpSp>
      <p:sp>
        <p:nvSpPr>
          <p:cNvPr id="32" name="箭头: 右 31"/>
          <p:cNvSpPr/>
          <p:nvPr/>
        </p:nvSpPr>
        <p:spPr>
          <a:xfrm>
            <a:off x="6131807" y="1279507"/>
            <a:ext cx="1762198" cy="406958"/>
          </a:xfrm>
          <a:prstGeom prst="rightArrow">
            <a:avLst>
              <a:gd name="adj1" fmla="val 47939"/>
              <a:gd name="adj2" fmla="val 51031"/>
            </a:avLst>
          </a:prstGeom>
          <a:noFill/>
          <a:ln w="9525" cap="flat" cmpd="sng" algn="ctr">
            <a:solidFill>
              <a:srgbClr val="00B0F0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8644176" y="2923624"/>
            <a:ext cx="3131667" cy="1117564"/>
            <a:chOff x="9205963" y="598574"/>
            <a:chExt cx="2048412" cy="848590"/>
          </a:xfrm>
        </p:grpSpPr>
        <p:sp>
          <p:nvSpPr>
            <p:cNvPr id="48" name="矩形: 剪去对角 47"/>
            <p:cNvSpPr/>
            <p:nvPr/>
          </p:nvSpPr>
          <p:spPr>
            <a:xfrm flipH="1">
              <a:off x="9205963" y="598574"/>
              <a:ext cx="2048412" cy="848590"/>
            </a:xfrm>
            <a:prstGeom prst="snip2DiagRect">
              <a:avLst>
                <a:gd name="adj1" fmla="val 20146"/>
                <a:gd name="adj2" fmla="val 18626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9" name="GaodingPPT-1-4"/>
            <p:cNvSpPr txBox="1"/>
            <p:nvPr/>
          </p:nvSpPr>
          <p:spPr>
            <a:xfrm>
              <a:off x="9205963" y="759983"/>
              <a:ext cx="2048411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>
                <a:defRPr/>
              </a:pPr>
              <a:r>
                <a:rPr kumimoji="0" lang="en-US" altLang="zh-CN" sz="180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j-lt"/>
                  <a:ea typeface="华文细黑" panose="02010600040101010101" charset="-122"/>
                </a:rPr>
                <a:t>KIRA </a:t>
              </a:r>
              <a:r>
                <a:rPr kumimoji="0" lang="en-US" altLang="zh-CN" sz="1800" u="none" strike="noStrike" kern="1200" cap="none" spc="0" normalizeH="0" baseline="0" noProof="0" dirty="0">
                  <a:ln>
                    <a:noFill/>
                  </a:ln>
                  <a:solidFill>
                    <a:srgbClr val="66FFFF"/>
                  </a:solidFill>
                  <a:effectLst/>
                  <a:uLnTx/>
                  <a:uFillTx/>
                  <a:latin typeface="+mj-lt"/>
                  <a:ea typeface="华文细黑" panose="02010600040101010101" charset="-122"/>
                </a:rPr>
                <a:t>user defined system </a:t>
              </a:r>
              <a:r>
                <a:rPr kumimoji="0" lang="en-US" altLang="zh-CN" sz="180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j-lt"/>
                  <a:ea typeface="华文细黑" panose="02010600040101010101" charset="-122"/>
                </a:rPr>
                <a:t>( solvable using KIRA)</a:t>
              </a:r>
              <a:endParaRPr kumimoji="0" lang="zh-CN" altLang="en-US" sz="180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华文细黑" panose="02010600040101010101" charset="-122"/>
              </a:endParaRPr>
            </a:p>
          </p:txBody>
        </p:sp>
      </p:grpSp>
      <p:sp>
        <p:nvSpPr>
          <p:cNvPr id="45" name="箭头: 右 44"/>
          <p:cNvSpPr/>
          <p:nvPr/>
        </p:nvSpPr>
        <p:spPr>
          <a:xfrm rot="2745176">
            <a:off x="9529387" y="2181474"/>
            <a:ext cx="805726" cy="466956"/>
          </a:xfrm>
          <a:prstGeom prst="rightArrow">
            <a:avLst>
              <a:gd name="adj1" fmla="val 47939"/>
              <a:gd name="adj2" fmla="val 51031"/>
            </a:avLst>
          </a:prstGeom>
          <a:noFill/>
          <a:ln w="9525" cap="flat" cmpd="sng" algn="ctr">
            <a:solidFill>
              <a:srgbClr val="00B0F0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7" name="箭头: 右 56"/>
          <p:cNvSpPr/>
          <p:nvPr/>
        </p:nvSpPr>
        <p:spPr>
          <a:xfrm rot="10800000">
            <a:off x="6868868" y="3305316"/>
            <a:ext cx="1139231" cy="406958"/>
          </a:xfrm>
          <a:prstGeom prst="rightArrow">
            <a:avLst>
              <a:gd name="adj1" fmla="val 47939"/>
              <a:gd name="adj2" fmla="val 51031"/>
            </a:avLst>
          </a:prstGeom>
          <a:noFill/>
          <a:ln w="9525" cap="flat" cmpd="sng" algn="ctr">
            <a:solidFill>
              <a:srgbClr val="00B0F0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132080" y="2201667"/>
            <a:ext cx="260104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zh-CN" sz="1700" u="none" strike="noStrike" kern="1200" cap="none" spc="0" normalizeH="0" baseline="0" noProof="0" dirty="0">
                <a:ln>
                  <a:noFill/>
                </a:ln>
                <a:solidFill>
                  <a:srgbClr val="E2CFF1"/>
                </a:solidFill>
                <a:effectLst/>
                <a:uLnTx/>
                <a:uFillTx/>
                <a:latin typeface="+mj-lt"/>
                <a:ea typeface="华文细黑" panose="02010600040101010101" charset="-122"/>
              </a:rPr>
              <a:t>Optional</a:t>
            </a:r>
            <a:endParaRPr kumimoji="0" lang="zh-CN" altLang="en-US" sz="1700" u="none" strike="noStrike" kern="1200" cap="none" spc="0" normalizeH="0" baseline="0" noProof="0" dirty="0">
              <a:ln>
                <a:noFill/>
              </a:ln>
              <a:solidFill>
                <a:srgbClr val="E2CFF1"/>
              </a:solidFill>
              <a:effectLst/>
              <a:uLnTx/>
              <a:uFillTx/>
              <a:latin typeface="+mj-lt"/>
              <a:ea typeface="华文细黑" panose="0201060004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500" dirty="0">
                <a:solidFill>
                  <a:srgbClr val="66FFFF"/>
                </a:solidFill>
                <a:latin typeface="+mj-lt"/>
                <a:ea typeface="华文细黑" panose="02010600040101010101" charset="-122"/>
              </a:rPr>
              <a:t> </a:t>
            </a:r>
            <a:endParaRPr kumimoji="0" lang="zh-CN" altLang="en-US" sz="250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+mj-lt"/>
              <a:ea typeface="华文细黑" panose="02010600040101010101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132080" y="885434"/>
            <a:ext cx="4064000" cy="1309126"/>
          </a:xfrm>
          <a:prstGeom prst="rect">
            <a:avLst/>
          </a:prstGeom>
          <a:noFill/>
          <a:ln>
            <a:solidFill>
              <a:srgbClr val="E2CFF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FF"/>
              </a:solidFill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3532045" y="2940331"/>
            <a:ext cx="3131667" cy="1117564"/>
            <a:chOff x="9205963" y="598574"/>
            <a:chExt cx="2048412" cy="848590"/>
          </a:xfrm>
        </p:grpSpPr>
        <p:sp>
          <p:nvSpPr>
            <p:cNvPr id="61" name="矩形: 剪去对角 60"/>
            <p:cNvSpPr/>
            <p:nvPr/>
          </p:nvSpPr>
          <p:spPr>
            <a:xfrm flipH="1">
              <a:off x="9205963" y="598574"/>
              <a:ext cx="2048412" cy="848590"/>
            </a:xfrm>
            <a:prstGeom prst="snip2DiagRect">
              <a:avLst>
                <a:gd name="adj1" fmla="val 20146"/>
                <a:gd name="adj2" fmla="val 18626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2" name="GaodingPPT-1-4"/>
            <p:cNvSpPr txBox="1"/>
            <p:nvPr/>
          </p:nvSpPr>
          <p:spPr>
            <a:xfrm>
              <a:off x="9205963" y="759983"/>
              <a:ext cx="2048411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>
                <a:defRPr/>
              </a:pPr>
              <a:r>
                <a:rPr kumimoji="0" lang="en-US" altLang="zh-CN" sz="180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j-lt"/>
                  <a:ea typeface="华文细黑" panose="02010600040101010101" charset="-122"/>
                </a:rPr>
                <a:t>Reduced IBP system</a:t>
              </a:r>
              <a:endParaRPr kumimoji="0" lang="zh-CN" altLang="en-US" sz="180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华文细黑" panose="02010600040101010101" charset="-122"/>
              </a:endParaRPr>
            </a:p>
          </p:txBody>
        </p:sp>
      </p:grpSp>
      <p:sp>
        <p:nvSpPr>
          <p:cNvPr id="63" name="文本框 62"/>
          <p:cNvSpPr txBox="1"/>
          <p:nvPr/>
        </p:nvSpPr>
        <p:spPr>
          <a:xfrm>
            <a:off x="6494174" y="988556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rgbClr val="FFFFFF"/>
                </a:solidFill>
                <a:ea typeface="宋体" panose="02010600030101010101" pitchFamily="2" charset="-122"/>
              </a:rPr>
              <a:t>NeatIBP</a:t>
            </a:r>
            <a:endParaRPr lang="zh-CN" altLang="en-US" dirty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10210008" y="1874423"/>
            <a:ext cx="1214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FFFF"/>
                </a:solidFill>
                <a:ea typeface="宋体" panose="02010600030101010101" pitchFamily="2" charset="-122"/>
              </a:rPr>
              <a:t>Converter</a:t>
            </a:r>
            <a:endParaRPr lang="zh-CN" altLang="en-US" dirty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7203236" y="3001081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FFFF"/>
                </a:solidFill>
                <a:ea typeface="宋体" panose="02010600030101010101" pitchFamily="2" charset="-122"/>
              </a:rPr>
              <a:t>Kira</a:t>
            </a:r>
            <a:endParaRPr lang="zh-CN" altLang="en-US" dirty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2765922" y="1726050"/>
            <a:ext cx="1214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FFFF"/>
                </a:solidFill>
                <a:ea typeface="宋体" panose="02010600030101010101" pitchFamily="2" charset="-122"/>
              </a:rPr>
              <a:t>Converter</a:t>
            </a:r>
            <a:endParaRPr lang="zh-CN" altLang="en-US" dirty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45436" y="191716"/>
            <a:ext cx="11379200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5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The </a:t>
            </a:r>
            <a:r>
              <a:rPr lang="en-US" altLang="zh-CN" sz="2500" dirty="0" err="1">
                <a:solidFill>
                  <a:schemeClr val="bg1"/>
                </a:solidFill>
                <a:latin typeface="+mj-lt"/>
                <a:ea typeface="华文细黑" panose="02010600040101010101" charset="-122"/>
              </a:rPr>
              <a:t>Kira+NeatIBP</a:t>
            </a:r>
            <a:r>
              <a:rPr lang="en-US" altLang="zh-CN" sz="2500" dirty="0">
                <a:solidFill>
                  <a:schemeClr val="bg1"/>
                </a:solidFill>
                <a:latin typeface="+mj-lt"/>
                <a:ea typeface="华文细黑" panose="02010600040101010101" charset="-122"/>
              </a:rPr>
              <a:t> interface </a:t>
            </a:r>
            <a:r>
              <a:rPr lang="en-US" altLang="zh-CN" sz="25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(normal mode)</a:t>
            </a:r>
            <a:endParaRPr kumimoji="0" lang="zh-CN" altLang="en-US" sz="250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华文细黑" panose="0201060004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2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 </a:t>
            </a:r>
            <a:endParaRPr kumimoji="0" lang="zh-CN" altLang="en-US" sz="220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华文细黑" panose="02010600040101010101" charset="-122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132080" y="4119748"/>
            <a:ext cx="113792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2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In NeatIBP 1.1, to use Kira to reduce the IBP generated by NeatIBP, add the following commands into NeatIBP “config.txt”</a:t>
            </a:r>
            <a:endParaRPr kumimoji="0" lang="zh-CN" altLang="en-US" sz="220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华文细黑" panose="0201060004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2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 </a:t>
            </a:r>
            <a:endParaRPr kumimoji="0" lang="zh-CN" altLang="en-US" sz="220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华文细黑" panose="02010600040101010101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2702FC-7C84-09D2-5FEE-173BE532A7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>
            <a:extLst>
              <a:ext uri="{FF2B5EF4-FFF2-40B4-BE49-F238E27FC236}">
                <a16:creationId xmlns:a16="http://schemas.microsoft.com/office/drawing/2014/main" id="{A1090CA0-04CC-B009-80FD-F0F2E3E76B6E}"/>
              </a:ext>
            </a:extLst>
          </p:cNvPr>
          <p:cNvGrpSpPr/>
          <p:nvPr/>
        </p:nvGrpSpPr>
        <p:grpSpPr>
          <a:xfrm>
            <a:off x="0" y="0"/>
            <a:ext cx="12192000" cy="1114005"/>
            <a:chOff x="5719389" y="4343504"/>
            <a:chExt cx="2340999" cy="848590"/>
          </a:xfrm>
        </p:grpSpPr>
        <p:sp>
          <p:nvSpPr>
            <p:cNvPr id="26" name="矩形: 剪去对角 25">
              <a:extLst>
                <a:ext uri="{FF2B5EF4-FFF2-40B4-BE49-F238E27FC236}">
                  <a16:creationId xmlns:a16="http://schemas.microsoft.com/office/drawing/2014/main" id="{4ED6B029-5991-090D-C6BF-EBAFFF19AD78}"/>
                </a:ext>
              </a:extLst>
            </p:cNvPr>
            <p:cNvSpPr/>
            <p:nvPr/>
          </p:nvSpPr>
          <p:spPr>
            <a:xfrm flipH="1">
              <a:off x="5719389" y="4343504"/>
              <a:ext cx="2340999" cy="848590"/>
            </a:xfrm>
            <a:prstGeom prst="snip2DiagRect">
              <a:avLst>
                <a:gd name="adj1" fmla="val 0"/>
                <a:gd name="adj2" fmla="val 0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" name="GaodingPPT-1-4">
              <a:extLst>
                <a:ext uri="{FF2B5EF4-FFF2-40B4-BE49-F238E27FC236}">
                  <a16:creationId xmlns:a16="http://schemas.microsoft.com/office/drawing/2014/main" id="{5D6CB975-61A6-B6EF-5545-CB18A110F315}"/>
                </a:ext>
              </a:extLst>
            </p:cNvPr>
            <p:cNvSpPr txBox="1"/>
            <p:nvPr/>
          </p:nvSpPr>
          <p:spPr>
            <a:xfrm>
              <a:off x="5788837" y="4444542"/>
              <a:ext cx="2194706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4500" kern="0" dirty="0">
                  <a:solidFill>
                    <a:srgbClr val="FFFFFF"/>
                  </a:solidFill>
                  <a:ea typeface="宋体" panose="02010600030101010101" pitchFamily="2" charset="-122"/>
                </a:rPr>
                <a:t>Contents</a:t>
              </a:r>
              <a:endParaRPr kumimoji="0" lang="zh-CN" altLang="en-US" sz="4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8D893388-CABF-0F4E-1F4F-954DC8455294}"/>
              </a:ext>
            </a:extLst>
          </p:cNvPr>
          <p:cNvGrpSpPr/>
          <p:nvPr/>
        </p:nvGrpSpPr>
        <p:grpSpPr>
          <a:xfrm>
            <a:off x="1356002" y="4279423"/>
            <a:ext cx="6976743" cy="577595"/>
            <a:chOff x="5719389" y="4343504"/>
            <a:chExt cx="2340999" cy="848590"/>
          </a:xfrm>
        </p:grpSpPr>
        <p:sp>
          <p:nvSpPr>
            <p:cNvPr id="31" name="矩形: 剪去对角 30">
              <a:extLst>
                <a:ext uri="{FF2B5EF4-FFF2-40B4-BE49-F238E27FC236}">
                  <a16:creationId xmlns:a16="http://schemas.microsoft.com/office/drawing/2014/main" id="{B9DA2328-5519-772E-C17C-4C6C9F470349}"/>
                </a:ext>
              </a:extLst>
            </p:cNvPr>
            <p:cNvSpPr/>
            <p:nvPr/>
          </p:nvSpPr>
          <p:spPr>
            <a:xfrm flipH="1">
              <a:off x="5719389" y="4343504"/>
              <a:ext cx="2340999" cy="848590"/>
            </a:xfrm>
            <a:prstGeom prst="snip2DiagRect">
              <a:avLst>
                <a:gd name="adj1" fmla="val 0"/>
                <a:gd name="adj2" fmla="val 0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GaodingPPT-1-4">
              <a:extLst>
                <a:ext uri="{FF2B5EF4-FFF2-40B4-BE49-F238E27FC236}">
                  <a16:creationId xmlns:a16="http://schemas.microsoft.com/office/drawing/2014/main" id="{12E7A2D6-33F4-F38A-2D96-DB556DA3084A}"/>
                </a:ext>
              </a:extLst>
            </p:cNvPr>
            <p:cNvSpPr txBox="1"/>
            <p:nvPr/>
          </p:nvSpPr>
          <p:spPr>
            <a:xfrm>
              <a:off x="5788837" y="4444542"/>
              <a:ext cx="2194706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+mj-lt"/>
                  <a:ea typeface="宋体" panose="02010600030101010101" pitchFamily="2" charset="-122"/>
                  <a:cs typeface="+mn-cs"/>
                </a:rPr>
                <a:t>1. The </a:t>
              </a:r>
              <a:r>
                <a:rPr kumimoji="0" lang="en-US" altLang="zh-CN" sz="20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+mj-lt"/>
                  <a:ea typeface="宋体" panose="02010600030101010101" pitchFamily="2" charset="-122"/>
                  <a:cs typeface="+mn-cs"/>
                </a:rPr>
                <a:t>Kira+NeatIBP</a:t>
              </a: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+mj-lt"/>
                  <a:ea typeface="宋体" panose="02010600030101010101" pitchFamily="2" charset="-122"/>
                  <a:cs typeface="+mn-cs"/>
                </a:rPr>
                <a:t> interface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7B4BBFC2-1E99-41E7-9257-DEAB7B9923E7}"/>
              </a:ext>
            </a:extLst>
          </p:cNvPr>
          <p:cNvGrpSpPr/>
          <p:nvPr/>
        </p:nvGrpSpPr>
        <p:grpSpPr>
          <a:xfrm>
            <a:off x="1356002" y="4993706"/>
            <a:ext cx="6976743" cy="577595"/>
            <a:chOff x="5719389" y="4343504"/>
            <a:chExt cx="2340999" cy="848590"/>
          </a:xfrm>
        </p:grpSpPr>
        <p:sp>
          <p:nvSpPr>
            <p:cNvPr id="34" name="矩形: 剪去对角 33">
              <a:extLst>
                <a:ext uri="{FF2B5EF4-FFF2-40B4-BE49-F238E27FC236}">
                  <a16:creationId xmlns:a16="http://schemas.microsoft.com/office/drawing/2014/main" id="{FFE20BED-FC43-6C18-FEE7-AC43CECA2AE7}"/>
                </a:ext>
              </a:extLst>
            </p:cNvPr>
            <p:cNvSpPr/>
            <p:nvPr/>
          </p:nvSpPr>
          <p:spPr>
            <a:xfrm flipH="1">
              <a:off x="5719389" y="4343504"/>
              <a:ext cx="2340999" cy="848590"/>
            </a:xfrm>
            <a:prstGeom prst="snip2DiagRect">
              <a:avLst>
                <a:gd name="adj1" fmla="val 0"/>
                <a:gd name="adj2" fmla="val 0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FF0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" name="GaodingPPT-1-4">
              <a:extLst>
                <a:ext uri="{FF2B5EF4-FFF2-40B4-BE49-F238E27FC236}">
                  <a16:creationId xmlns:a16="http://schemas.microsoft.com/office/drawing/2014/main" id="{837AED60-5AF3-B74B-3472-A825124C775D}"/>
                </a:ext>
              </a:extLst>
            </p:cNvPr>
            <p:cNvSpPr txBox="1"/>
            <p:nvPr/>
          </p:nvSpPr>
          <p:spPr>
            <a:xfrm>
              <a:off x="5788837" y="4444542"/>
              <a:ext cx="2194706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000" kern="0" dirty="0">
                  <a:solidFill>
                    <a:schemeClr val="bg1"/>
                  </a:solidFill>
                  <a:latin typeface="+mj-lt"/>
                  <a:ea typeface="宋体" panose="02010600030101010101" pitchFamily="2" charset="-122"/>
                </a:rPr>
                <a:t>2</a:t>
              </a: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宋体" panose="02010600030101010101" pitchFamily="2" charset="-122"/>
                  <a:cs typeface="+mn-cs"/>
                </a:rPr>
                <a:t>. The spanning cuts method 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4C88FB22-2836-957B-8312-E1EC32BAE1FB}"/>
              </a:ext>
            </a:extLst>
          </p:cNvPr>
          <p:cNvGrpSpPr/>
          <p:nvPr/>
        </p:nvGrpSpPr>
        <p:grpSpPr>
          <a:xfrm>
            <a:off x="1356002" y="5787954"/>
            <a:ext cx="6976743" cy="577595"/>
            <a:chOff x="5719389" y="4343504"/>
            <a:chExt cx="2340999" cy="848590"/>
          </a:xfrm>
        </p:grpSpPr>
        <p:sp>
          <p:nvSpPr>
            <p:cNvPr id="37" name="矩形: 剪去对角 36">
              <a:extLst>
                <a:ext uri="{FF2B5EF4-FFF2-40B4-BE49-F238E27FC236}">
                  <a16:creationId xmlns:a16="http://schemas.microsoft.com/office/drawing/2014/main" id="{CA1A140A-AD8D-C719-A605-4EC7A59C26E5}"/>
                </a:ext>
              </a:extLst>
            </p:cNvPr>
            <p:cNvSpPr/>
            <p:nvPr/>
          </p:nvSpPr>
          <p:spPr>
            <a:xfrm flipH="1">
              <a:off x="5719389" y="4343504"/>
              <a:ext cx="2340999" cy="848590"/>
            </a:xfrm>
            <a:prstGeom prst="snip2DiagRect">
              <a:avLst>
                <a:gd name="adj1" fmla="val 0"/>
                <a:gd name="adj2" fmla="val 0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" name="GaodingPPT-1-4">
              <a:extLst>
                <a:ext uri="{FF2B5EF4-FFF2-40B4-BE49-F238E27FC236}">
                  <a16:creationId xmlns:a16="http://schemas.microsoft.com/office/drawing/2014/main" id="{1FED85BA-D1CE-E7C7-FCDD-51CC862280CB}"/>
                </a:ext>
              </a:extLst>
            </p:cNvPr>
            <p:cNvSpPr txBox="1"/>
            <p:nvPr/>
          </p:nvSpPr>
          <p:spPr>
            <a:xfrm>
              <a:off x="5788837" y="4444542"/>
              <a:ext cx="2194706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宋体" panose="02010600030101010101" pitchFamily="2" charset="-122"/>
                  <a:cs typeface="+mn-cs"/>
                </a:rPr>
                <a:t>3. Algorithm of syzygy vector simplification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80B18B67-24A6-118E-C14F-31FCDB4CD68B}"/>
              </a:ext>
            </a:extLst>
          </p:cNvPr>
          <p:cNvGrpSpPr/>
          <p:nvPr/>
        </p:nvGrpSpPr>
        <p:grpSpPr>
          <a:xfrm>
            <a:off x="361687" y="1656589"/>
            <a:ext cx="4482687" cy="921989"/>
            <a:chOff x="5719389" y="4343504"/>
            <a:chExt cx="2340999" cy="848590"/>
          </a:xfrm>
        </p:grpSpPr>
        <p:sp>
          <p:nvSpPr>
            <p:cNvPr id="3" name="矩形: 剪去对角 2">
              <a:extLst>
                <a:ext uri="{FF2B5EF4-FFF2-40B4-BE49-F238E27FC236}">
                  <a16:creationId xmlns:a16="http://schemas.microsoft.com/office/drawing/2014/main" id="{85979AB0-0E50-B597-3F79-BAE70F4E141C}"/>
                </a:ext>
              </a:extLst>
            </p:cNvPr>
            <p:cNvSpPr/>
            <p:nvPr/>
          </p:nvSpPr>
          <p:spPr>
            <a:xfrm flipH="1">
              <a:off x="5719389" y="4343504"/>
              <a:ext cx="2340999" cy="848590"/>
            </a:xfrm>
            <a:prstGeom prst="snip2DiagRect">
              <a:avLst>
                <a:gd name="adj1" fmla="val 0"/>
                <a:gd name="adj2" fmla="val 0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GaodingPPT-1-4">
              <a:extLst>
                <a:ext uri="{FF2B5EF4-FFF2-40B4-BE49-F238E27FC236}">
                  <a16:creationId xmlns:a16="http://schemas.microsoft.com/office/drawing/2014/main" id="{8B758AD0-7239-8EFA-C75A-626C56F34FF7}"/>
                </a:ext>
              </a:extLst>
            </p:cNvPr>
            <p:cNvSpPr txBox="1"/>
            <p:nvPr/>
          </p:nvSpPr>
          <p:spPr>
            <a:xfrm>
              <a:off x="5788837" y="4444542"/>
              <a:ext cx="2194706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Palatino Linotype" panose="02040502050505030304"/>
                  <a:ea typeface="宋体" panose="02010600030101010101" pitchFamily="2" charset="-122"/>
                  <a:cs typeface="+mn-cs"/>
                </a:rPr>
                <a:t>Algorithms and features in NeatIBP 1.0 </a:t>
              </a:r>
              <a:endParaRPr kumimoji="0" lang="zh-CN" altLang="en-US" sz="25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7AFC1F9D-E97E-5041-2351-5913C174B1A7}"/>
              </a:ext>
            </a:extLst>
          </p:cNvPr>
          <p:cNvGrpSpPr/>
          <p:nvPr/>
        </p:nvGrpSpPr>
        <p:grpSpPr>
          <a:xfrm>
            <a:off x="361687" y="2984684"/>
            <a:ext cx="4482687" cy="921989"/>
            <a:chOff x="5719389" y="4343504"/>
            <a:chExt cx="2340999" cy="848590"/>
          </a:xfrm>
        </p:grpSpPr>
        <p:sp>
          <p:nvSpPr>
            <p:cNvPr id="6" name="矩形: 剪去对角 5">
              <a:extLst>
                <a:ext uri="{FF2B5EF4-FFF2-40B4-BE49-F238E27FC236}">
                  <a16:creationId xmlns:a16="http://schemas.microsoft.com/office/drawing/2014/main" id="{28A0D500-D951-B089-4B45-5344FE31DAAC}"/>
                </a:ext>
              </a:extLst>
            </p:cNvPr>
            <p:cNvSpPr/>
            <p:nvPr/>
          </p:nvSpPr>
          <p:spPr>
            <a:xfrm flipH="1">
              <a:off x="5719389" y="4343504"/>
              <a:ext cx="2340999" cy="848590"/>
            </a:xfrm>
            <a:prstGeom prst="snip2DiagRect">
              <a:avLst>
                <a:gd name="adj1" fmla="val 0"/>
                <a:gd name="adj2" fmla="val 0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FF0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GaodingPPT-1-4">
              <a:extLst>
                <a:ext uri="{FF2B5EF4-FFF2-40B4-BE49-F238E27FC236}">
                  <a16:creationId xmlns:a16="http://schemas.microsoft.com/office/drawing/2014/main" id="{C3A24947-472A-8408-3393-1548B9C3D3CC}"/>
                </a:ext>
              </a:extLst>
            </p:cNvPr>
            <p:cNvSpPr txBox="1"/>
            <p:nvPr/>
          </p:nvSpPr>
          <p:spPr>
            <a:xfrm>
              <a:off x="5788837" y="4444542"/>
              <a:ext cx="2194706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alatino Linotype" panose="02040502050505030304"/>
                  <a:ea typeface="宋体" panose="02010600030101010101" pitchFamily="2" charset="-122"/>
                  <a:cs typeface="+mn-cs"/>
                </a:rPr>
                <a:t>Main new features in the NeatIBP 1.1</a:t>
              </a:r>
              <a:endParaRPr kumimoji="0" lang="zh-CN" alt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10002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形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83090" y="1260466"/>
            <a:ext cx="6625820" cy="87869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4669" y="377888"/>
            <a:ext cx="86934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Generalized unitarity </a:t>
            </a:r>
            <a:r>
              <a:rPr lang="en-US" altLang="zh-CN" sz="2600" kern="0" dirty="0">
                <a:solidFill>
                  <a:srgbClr val="FFFFFF"/>
                </a:solidFill>
                <a:latin typeface="Palatino Linotype" panose="02040502050505030304"/>
                <a:ea typeface="华文细黑" panose="02010600040101010101" charset="-122"/>
              </a:rPr>
              <a:t>c</a:t>
            </a:r>
            <a:r>
              <a:rPr kumimoji="0" lang="en-US" altLang="zh-CN" sz="2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uts</a:t>
            </a:r>
            <a:r>
              <a:rPr kumimoji="0" lang="en-US" altLang="zh-CN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 in Baikov representation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4668" y="2510942"/>
            <a:ext cx="8693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Cuts change </a:t>
            </a:r>
            <a:r>
              <a:rPr lang="en-US" altLang="zh-CN" sz="2000" kern="0" dirty="0">
                <a:solidFill>
                  <a:srgbClr val="FFFFFF"/>
                </a:solidFill>
                <a:latin typeface="Palatino Linotype" panose="02040502050505030304"/>
                <a:ea typeface="华文细黑" panose="02010600040101010101" charset="-122"/>
              </a:rPr>
              <a:t>the integrals but preserve IBP relations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华文细黑" panose="02010600040101010101" charset="-122"/>
              <a:cs typeface="+mn-cs"/>
            </a:endParaRPr>
          </a:p>
        </p:txBody>
      </p:sp>
      <p:pic>
        <p:nvPicPr>
          <p:cNvPr id="7" name="图形 6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91484" y="3282835"/>
            <a:ext cx="1534332" cy="664114"/>
          </a:xfrm>
          <a:prstGeom prst="rect">
            <a:avLst/>
          </a:prstGeom>
        </p:spPr>
      </p:pic>
      <p:pic>
        <p:nvPicPr>
          <p:cNvPr id="13" name="图形 12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50169" y="3282835"/>
            <a:ext cx="2450347" cy="664113"/>
          </a:xfrm>
          <a:prstGeom prst="rect">
            <a:avLst/>
          </a:prstGeom>
        </p:spPr>
      </p:pic>
      <p:cxnSp>
        <p:nvCxnSpPr>
          <p:cNvPr id="15" name="直接箭头连接符 14"/>
          <p:cNvCxnSpPr/>
          <p:nvPr/>
        </p:nvCxnSpPr>
        <p:spPr>
          <a:xfrm>
            <a:off x="5090160" y="3517352"/>
            <a:ext cx="894080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74668" y="4075779"/>
            <a:ext cx="8693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Cuts increases the number of </a:t>
            </a:r>
            <a:r>
              <a:rPr kumimoji="0" lang="en-US" altLang="zh-CN" sz="20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zero sectors </a:t>
            </a:r>
            <a:r>
              <a:rPr kumimoji="0" lang="en-US" altLang="zh-CN" sz="2000" b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in a family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华文细黑" panose="02010600040101010101" charset="-122"/>
              <a:cs typeface="+mn-cs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3419069" y="4931694"/>
            <a:ext cx="4871491" cy="359962"/>
            <a:chOff x="3419069" y="4931694"/>
            <a:chExt cx="4871491" cy="359962"/>
          </a:xfrm>
        </p:grpSpPr>
        <p:pic>
          <p:nvPicPr>
            <p:cNvPr id="18" name="图形 17"/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419069" y="4931694"/>
              <a:ext cx="4871491" cy="359962"/>
            </a:xfrm>
            <a:prstGeom prst="rect">
              <a:avLst/>
            </a:prstGeom>
          </p:spPr>
        </p:pic>
        <p:cxnSp>
          <p:nvCxnSpPr>
            <p:cNvPr id="21" name="直接连接符 20"/>
            <p:cNvCxnSpPr/>
            <p:nvPr/>
          </p:nvCxnSpPr>
          <p:spPr>
            <a:xfrm>
              <a:off x="3708400" y="5224780"/>
              <a:ext cx="20828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00706" y="235763"/>
            <a:ext cx="401263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华文细黑" panose="02010600040101010101" charset="-122"/>
                <a:cs typeface="+mn-cs"/>
              </a:rPr>
              <a:t>Spanning cuts method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华文细黑" panose="02010600040101010101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901119" y="4070772"/>
            <a:ext cx="5044432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Benefit</a:t>
            </a:r>
            <a:r>
              <a:rPr kumimoji="0" lang="zh-CN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：</a:t>
            </a:r>
            <a:endParaRPr kumimoji="0" lang="en-US" altLang="zh-CN" sz="25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Palatino Linotype" panose="02040502050505030304"/>
              <a:ea typeface="华文细黑" panose="02010600040101010101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rPr>
              <a:t>1. </a:t>
            </a:r>
            <a:r>
              <a:rPr lang="en-US" altLang="zh-CN" sz="2400" dirty="0">
                <a:solidFill>
                  <a:srgbClr val="00FF00"/>
                </a:solidFill>
                <a:latin typeface="Palatino Linotype" panose="02040502050505030304"/>
                <a:ea typeface="华文细黑" panose="02010600040101010101" charset="-122"/>
              </a:rPr>
              <a:t>Split a difficult problem into simpler pieces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Palatino Linotype" panose="02040502050505030304"/>
              <a:ea typeface="华文细黑" panose="02010600040101010101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srgbClr val="00FF00"/>
                </a:solidFill>
                <a:latin typeface="Palatino Linotype" panose="02040502050505030304"/>
                <a:ea typeface="华文细黑" panose="02010600040101010101" charset="-122"/>
              </a:rPr>
              <a:t>2. Parallelizable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Palatino Linotype" panose="02040502050505030304"/>
              <a:ea typeface="华文细黑" panose="02010600040101010101" charset="-122"/>
              <a:cs typeface="+mn-cs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55907" y="1084635"/>
            <a:ext cx="6398893" cy="1246495"/>
            <a:chOff x="255907" y="1084635"/>
            <a:chExt cx="6398893" cy="1246495"/>
          </a:xfrm>
        </p:grpSpPr>
        <p:sp>
          <p:nvSpPr>
            <p:cNvPr id="4" name="文本框 3"/>
            <p:cNvSpPr txBox="1"/>
            <p:nvPr/>
          </p:nvSpPr>
          <p:spPr>
            <a:xfrm>
              <a:off x="255907" y="1084635"/>
              <a:ext cx="6398893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rPr>
                <a:t>A spanning cuts            is defined so that for all nonzero sector      in a family,          , such that      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endParaRPr>
            </a:p>
          </p:txBody>
        </p:sp>
        <p:pic>
          <p:nvPicPr>
            <p:cNvPr id="9" name="图形 8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86937" y="1972089"/>
              <a:ext cx="1045044" cy="305867"/>
            </a:xfrm>
            <a:prstGeom prst="rect">
              <a:avLst/>
            </a:prstGeom>
          </p:spPr>
        </p:pic>
        <p:pic>
          <p:nvPicPr>
            <p:cNvPr id="11" name="图形 10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055970" y="1583861"/>
              <a:ext cx="484289" cy="305867"/>
            </a:xfrm>
            <a:prstGeom prst="rect">
              <a:avLst/>
            </a:prstGeom>
          </p:spPr>
        </p:pic>
        <p:pic>
          <p:nvPicPr>
            <p:cNvPr id="13" name="图形 12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927523" y="1583861"/>
              <a:ext cx="229400" cy="254889"/>
            </a:xfrm>
            <a:prstGeom prst="rect">
              <a:avLst/>
            </a:prstGeom>
          </p:spPr>
        </p:pic>
        <p:pic>
          <p:nvPicPr>
            <p:cNvPr id="15" name="图形 14"/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746032" y="1144740"/>
              <a:ext cx="637222" cy="356844"/>
            </a:xfrm>
            <a:prstGeom prst="rect">
              <a:avLst/>
            </a:prstGeom>
          </p:spPr>
        </p:pic>
      </p:grpSp>
      <p:grpSp>
        <p:nvGrpSpPr>
          <p:cNvPr id="25" name="组合 24"/>
          <p:cNvGrpSpPr/>
          <p:nvPr/>
        </p:nvGrpSpPr>
        <p:grpSpPr>
          <a:xfrm>
            <a:off x="191025" y="2643318"/>
            <a:ext cx="6870176" cy="1605542"/>
            <a:chOff x="191025" y="2643318"/>
            <a:chExt cx="6870176" cy="1605542"/>
          </a:xfrm>
        </p:grpSpPr>
        <p:sp>
          <p:nvSpPr>
            <p:cNvPr id="17" name="文本框 16"/>
            <p:cNvSpPr txBox="1"/>
            <p:nvPr/>
          </p:nvSpPr>
          <p:spPr>
            <a:xfrm>
              <a:off x="191025" y="2643318"/>
              <a:ext cx="38915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华文细黑" panose="02010600040101010101" charset="-122"/>
                  <a:cs typeface="+mn-cs"/>
                </a:rPr>
                <a:t>Step 1: Run </a:t>
              </a:r>
              <a:r>
                <a:rPr kumimoji="0" lang="en-US" altLang="zh-CN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华文细黑" panose="02010600040101010101" charset="-122"/>
                  <a:cs typeface="+mn-cs"/>
                </a:rPr>
                <a:t>NeatIBP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华文细黑" panose="02010600040101010101" charset="-122"/>
                  <a:cs typeface="+mn-cs"/>
                </a:rPr>
                <a:t> on each cut 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华文细黑" panose="02010600040101010101" charset="-122"/>
                <a:cs typeface="+mn-cs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325845" y="3067370"/>
              <a:ext cx="6735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华文细黑" panose="02010600040101010101" charset="-122"/>
                  <a:cs typeface="+mn-cs"/>
                </a:rPr>
                <a:t>Current version of </a:t>
              </a:r>
              <a:r>
                <a:rPr kumimoji="0" lang="en-US" altLang="zh-CN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华文细黑" panose="02010600040101010101" charset="-122"/>
                  <a:cs typeface="+mn-cs"/>
                </a:rPr>
                <a:t>NeatIBP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华文细黑" panose="02010600040101010101" charset="-122"/>
                  <a:cs typeface="+mn-cs"/>
                </a:rPr>
                <a:t> avoids cutting multiple propagators. Thus, for integrals such that                             </a:t>
              </a:r>
              <a:r>
                <a:rPr lang="en-US" altLang="zh-CN" dirty="0">
                  <a:solidFill>
                    <a:prstClr val="white"/>
                  </a:solidFill>
                  <a:latin typeface="+mj-lt"/>
                  <a:ea typeface="华文细黑" panose="02010600040101010101" charset="-122"/>
                </a:rPr>
                <a:t>,              means</a:t>
              </a:r>
              <a:r>
                <a:rPr lang="zh-CN" altLang="en-US" dirty="0">
                  <a:solidFill>
                    <a:prstClr val="white"/>
                  </a:solidFill>
                  <a:latin typeface="+mj-lt"/>
                  <a:ea typeface="华文细黑" panose="02010600040101010101" charset="-122"/>
                </a:rPr>
                <a:t>              </a:t>
              </a:r>
              <a:endPara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华文细黑" panose="02010600040101010101" charset="-122"/>
                <a:cs typeface="+mn-cs"/>
              </a:endParaRPr>
            </a:p>
          </p:txBody>
        </p:sp>
        <p:pic>
          <p:nvPicPr>
            <p:cNvPr id="19" name="图形 1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746032" y="3892684"/>
              <a:ext cx="2162498" cy="356176"/>
            </a:xfrm>
            <a:prstGeom prst="rect">
              <a:avLst/>
            </a:prstGeom>
          </p:spPr>
        </p:pic>
        <p:pic>
          <p:nvPicPr>
            <p:cNvPr id="20" name="图形 19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307461" y="3402052"/>
              <a:ext cx="1489323" cy="248221"/>
            </a:xfrm>
            <a:prstGeom prst="rect">
              <a:avLst/>
            </a:prstGeom>
          </p:spPr>
        </p:pic>
        <p:pic>
          <p:nvPicPr>
            <p:cNvPr id="23" name="图形 22"/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5045810" y="3400695"/>
              <a:ext cx="614998" cy="198386"/>
            </a:xfrm>
            <a:prstGeom prst="rect">
              <a:avLst/>
            </a:prstGeom>
          </p:spPr>
        </p:pic>
      </p:grpSp>
      <p:sp>
        <p:nvSpPr>
          <p:cNvPr id="32" name="文本框 31"/>
          <p:cNvSpPr txBox="1"/>
          <p:nvPr/>
        </p:nvSpPr>
        <p:spPr>
          <a:xfrm>
            <a:off x="191025" y="4496875"/>
            <a:ext cx="51595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华文细黑" panose="02010600040101010101" charset="-122"/>
                <a:cs typeface="+mn-cs"/>
              </a:rPr>
              <a:t>Step 2: Reduce the IBP system on each cut 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华文细黑" panose="02010600040101010101" charset="-122"/>
              <a:cs typeface="+mn-cs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200706" y="5277726"/>
            <a:ext cx="5579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华文细黑" panose="02010600040101010101" charset="-122"/>
                <a:cs typeface="+mn-cs"/>
              </a:rPr>
              <a:t>Step 3: Merge the reduced IBP system of all cuts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华文细黑" panose="02010600040101010101" charset="-122"/>
              <a:cs typeface="+mn-cs"/>
            </a:endParaRPr>
          </a:p>
        </p:txBody>
      </p:sp>
      <p:grpSp>
        <p:nvGrpSpPr>
          <p:cNvPr id="128" name="组合 127"/>
          <p:cNvGrpSpPr/>
          <p:nvPr/>
        </p:nvGrpSpPr>
        <p:grpSpPr>
          <a:xfrm>
            <a:off x="7184652" y="294238"/>
            <a:ext cx="4818024" cy="3007560"/>
            <a:chOff x="916817" y="2027299"/>
            <a:chExt cx="7461306" cy="4657578"/>
          </a:xfrm>
        </p:grpSpPr>
        <p:grpSp>
          <p:nvGrpSpPr>
            <p:cNvPr id="129" name="组合 128"/>
            <p:cNvGrpSpPr/>
            <p:nvPr/>
          </p:nvGrpSpPr>
          <p:grpSpPr>
            <a:xfrm>
              <a:off x="916817" y="2956668"/>
              <a:ext cx="1517366" cy="1052566"/>
              <a:chOff x="5552337" y="1947351"/>
              <a:chExt cx="1744623" cy="1210212"/>
            </a:xfrm>
          </p:grpSpPr>
          <p:sp>
            <p:nvSpPr>
              <p:cNvPr id="172" name="矩形 171"/>
              <p:cNvSpPr/>
              <p:nvPr/>
            </p:nvSpPr>
            <p:spPr>
              <a:xfrm>
                <a:off x="6060963" y="2175951"/>
                <a:ext cx="764200" cy="753016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endParaRPr>
              </a:p>
            </p:txBody>
          </p:sp>
          <p:cxnSp>
            <p:nvCxnSpPr>
              <p:cNvPr id="173" name="直接连接符 172"/>
              <p:cNvCxnSpPr/>
              <p:nvPr/>
            </p:nvCxnSpPr>
            <p:spPr>
              <a:xfrm flipH="1">
                <a:off x="5552338" y="2928966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直接连接符 173"/>
              <p:cNvCxnSpPr/>
              <p:nvPr/>
            </p:nvCxnSpPr>
            <p:spPr>
              <a:xfrm flipH="1">
                <a:off x="6788335" y="1947351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直接连接符 174"/>
              <p:cNvCxnSpPr/>
              <p:nvPr/>
            </p:nvCxnSpPr>
            <p:spPr>
              <a:xfrm flipH="1" flipV="1">
                <a:off x="6788319" y="2928965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直接连接符 175"/>
              <p:cNvCxnSpPr/>
              <p:nvPr/>
            </p:nvCxnSpPr>
            <p:spPr>
              <a:xfrm flipH="1" flipV="1">
                <a:off x="5552337" y="1947351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0" name="组合 129"/>
            <p:cNvGrpSpPr/>
            <p:nvPr/>
          </p:nvGrpSpPr>
          <p:grpSpPr>
            <a:xfrm>
              <a:off x="932833" y="4440941"/>
              <a:ext cx="1517366" cy="421190"/>
              <a:chOff x="7638004" y="1936591"/>
              <a:chExt cx="1517366" cy="421190"/>
            </a:xfrm>
          </p:grpSpPr>
          <p:sp>
            <p:nvSpPr>
              <p:cNvPr id="166" name="椭圆 165"/>
              <p:cNvSpPr/>
              <p:nvPr/>
            </p:nvSpPr>
            <p:spPr>
              <a:xfrm rot="5400000">
                <a:off x="8250676" y="1833454"/>
                <a:ext cx="286864" cy="627467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endParaRPr>
              </a:p>
            </p:txBody>
          </p:sp>
          <p:grpSp>
            <p:nvGrpSpPr>
              <p:cNvPr id="167" name="组合 166"/>
              <p:cNvGrpSpPr/>
              <p:nvPr/>
            </p:nvGrpSpPr>
            <p:grpSpPr>
              <a:xfrm>
                <a:off x="7638004" y="1936591"/>
                <a:ext cx="1517366" cy="421190"/>
                <a:chOff x="5552337" y="2635738"/>
                <a:chExt cx="1744623" cy="484276"/>
              </a:xfrm>
            </p:grpSpPr>
            <p:cxnSp>
              <p:nvCxnSpPr>
                <p:cNvPr id="168" name="直接连接符 167"/>
                <p:cNvCxnSpPr/>
                <p:nvPr/>
              </p:nvCxnSpPr>
              <p:spPr>
                <a:xfrm flipH="1">
                  <a:off x="5552338" y="2891417"/>
                  <a:ext cx="508625" cy="228597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直接连接符 168"/>
                <p:cNvCxnSpPr/>
                <p:nvPr/>
              </p:nvCxnSpPr>
              <p:spPr>
                <a:xfrm flipH="1">
                  <a:off x="6788335" y="2635738"/>
                  <a:ext cx="508625" cy="22859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直接连接符 169"/>
                <p:cNvCxnSpPr/>
                <p:nvPr/>
              </p:nvCxnSpPr>
              <p:spPr>
                <a:xfrm flipH="1" flipV="1">
                  <a:off x="6788319" y="2891417"/>
                  <a:ext cx="508625" cy="228597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直接连接符 170"/>
                <p:cNvCxnSpPr/>
                <p:nvPr/>
              </p:nvCxnSpPr>
              <p:spPr>
                <a:xfrm flipH="1" flipV="1">
                  <a:off x="5552337" y="2635738"/>
                  <a:ext cx="508625" cy="22859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1" name="组合 130"/>
            <p:cNvGrpSpPr/>
            <p:nvPr/>
          </p:nvGrpSpPr>
          <p:grpSpPr>
            <a:xfrm rot="5400000">
              <a:off x="872390" y="5715599"/>
              <a:ext cx="1517366" cy="421190"/>
              <a:chOff x="7638004" y="1936591"/>
              <a:chExt cx="1517366" cy="421190"/>
            </a:xfrm>
          </p:grpSpPr>
          <p:sp>
            <p:nvSpPr>
              <p:cNvPr id="160" name="椭圆 159"/>
              <p:cNvSpPr/>
              <p:nvPr/>
            </p:nvSpPr>
            <p:spPr>
              <a:xfrm rot="5400000">
                <a:off x="8250676" y="1833454"/>
                <a:ext cx="286864" cy="627467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endParaRPr>
              </a:p>
            </p:txBody>
          </p:sp>
          <p:grpSp>
            <p:nvGrpSpPr>
              <p:cNvPr id="161" name="组合 160"/>
              <p:cNvGrpSpPr/>
              <p:nvPr/>
            </p:nvGrpSpPr>
            <p:grpSpPr>
              <a:xfrm>
                <a:off x="7638004" y="1936591"/>
                <a:ext cx="1517366" cy="421190"/>
                <a:chOff x="5552337" y="2635738"/>
                <a:chExt cx="1744623" cy="484276"/>
              </a:xfrm>
            </p:grpSpPr>
            <p:cxnSp>
              <p:nvCxnSpPr>
                <p:cNvPr id="162" name="直接连接符 161"/>
                <p:cNvCxnSpPr/>
                <p:nvPr/>
              </p:nvCxnSpPr>
              <p:spPr>
                <a:xfrm flipH="1">
                  <a:off x="5552338" y="2891417"/>
                  <a:ext cx="508625" cy="228597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直接连接符 162"/>
                <p:cNvCxnSpPr/>
                <p:nvPr/>
              </p:nvCxnSpPr>
              <p:spPr>
                <a:xfrm flipH="1">
                  <a:off x="6788335" y="2635738"/>
                  <a:ext cx="508625" cy="22859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直接连接符 163"/>
                <p:cNvCxnSpPr/>
                <p:nvPr/>
              </p:nvCxnSpPr>
              <p:spPr>
                <a:xfrm flipH="1" flipV="1">
                  <a:off x="6788319" y="2891417"/>
                  <a:ext cx="508625" cy="228597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直接连接符 164"/>
                <p:cNvCxnSpPr/>
                <p:nvPr/>
              </p:nvCxnSpPr>
              <p:spPr>
                <a:xfrm flipH="1" flipV="1">
                  <a:off x="5552337" y="2635738"/>
                  <a:ext cx="508625" cy="22859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2" name="文本框 131"/>
            <p:cNvSpPr txBox="1"/>
            <p:nvPr/>
          </p:nvSpPr>
          <p:spPr>
            <a:xfrm>
              <a:off x="3605762" y="2027299"/>
              <a:ext cx="2336479" cy="738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500" dirty="0">
                  <a:solidFill>
                    <a:prstClr val="white"/>
                  </a:solidFill>
                  <a:latin typeface="Palatino Linotype" panose="02040502050505030304"/>
                  <a:ea typeface="华文细黑" panose="02010600040101010101" charset="-122"/>
                </a:rPr>
                <a:t>{</a:t>
              </a:r>
              <a:r>
                <a: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rPr>
                <a:t>1,3</a:t>
              </a:r>
              <a:r>
                <a:rPr lang="en-US" altLang="zh-CN" sz="2500" dirty="0">
                  <a:solidFill>
                    <a:prstClr val="white"/>
                  </a:solidFill>
                  <a:latin typeface="Palatino Linotype" panose="02040502050505030304"/>
                  <a:ea typeface="华文细黑" panose="02010600040101010101" charset="-122"/>
                </a:rPr>
                <a:t>}</a:t>
              </a:r>
              <a:r>
                <a: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rPr>
                <a:t> - cut</a:t>
              </a:r>
              <a:endParaRPr kumimoji="0" lang="zh-CN" alt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endParaRPr>
            </a:p>
          </p:txBody>
        </p:sp>
        <p:sp>
          <p:nvSpPr>
            <p:cNvPr id="133" name="文本框 132"/>
            <p:cNvSpPr txBox="1"/>
            <p:nvPr/>
          </p:nvSpPr>
          <p:spPr>
            <a:xfrm>
              <a:off x="6041643" y="2063215"/>
              <a:ext cx="2336480" cy="738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500" dirty="0">
                  <a:solidFill>
                    <a:prstClr val="white"/>
                  </a:solidFill>
                  <a:latin typeface="Palatino Linotype" panose="02040502050505030304"/>
                  <a:ea typeface="华文细黑" panose="02010600040101010101" charset="-122"/>
                </a:rPr>
                <a:t>{</a:t>
              </a:r>
              <a:r>
                <a: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rPr>
                <a:t>2,4</a:t>
              </a:r>
              <a:r>
                <a:rPr lang="en-US" altLang="zh-CN" sz="2500" dirty="0">
                  <a:solidFill>
                    <a:prstClr val="white"/>
                  </a:solidFill>
                  <a:latin typeface="Palatino Linotype" panose="02040502050505030304"/>
                  <a:ea typeface="华文细黑" panose="02010600040101010101" charset="-122"/>
                </a:rPr>
                <a:t>}</a:t>
              </a:r>
              <a:r>
                <a: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rPr>
                <a:t> - cut</a:t>
              </a:r>
              <a:endParaRPr kumimoji="0" lang="zh-CN" alt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endParaRPr>
            </a:p>
          </p:txBody>
        </p:sp>
        <p:grpSp>
          <p:nvGrpSpPr>
            <p:cNvPr id="134" name="组合 133"/>
            <p:cNvGrpSpPr/>
            <p:nvPr/>
          </p:nvGrpSpPr>
          <p:grpSpPr>
            <a:xfrm>
              <a:off x="3608995" y="2956670"/>
              <a:ext cx="1517366" cy="1052566"/>
              <a:chOff x="5552337" y="1947351"/>
              <a:chExt cx="1744623" cy="1210212"/>
            </a:xfrm>
          </p:grpSpPr>
          <p:sp>
            <p:nvSpPr>
              <p:cNvPr id="155" name="矩形 154"/>
              <p:cNvSpPr/>
              <p:nvPr/>
            </p:nvSpPr>
            <p:spPr>
              <a:xfrm>
                <a:off x="6060963" y="2175951"/>
                <a:ext cx="764200" cy="753016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endParaRPr>
              </a:p>
            </p:txBody>
          </p:sp>
          <p:cxnSp>
            <p:nvCxnSpPr>
              <p:cNvPr id="156" name="直接连接符 155"/>
              <p:cNvCxnSpPr/>
              <p:nvPr/>
            </p:nvCxnSpPr>
            <p:spPr>
              <a:xfrm flipH="1">
                <a:off x="5552338" y="2928966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直接连接符 156"/>
              <p:cNvCxnSpPr/>
              <p:nvPr/>
            </p:nvCxnSpPr>
            <p:spPr>
              <a:xfrm flipH="1">
                <a:off x="6788335" y="1947351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直接连接符 157"/>
              <p:cNvCxnSpPr/>
              <p:nvPr/>
            </p:nvCxnSpPr>
            <p:spPr>
              <a:xfrm flipH="1" flipV="1">
                <a:off x="6788319" y="2928965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直接连接符 158"/>
              <p:cNvCxnSpPr/>
              <p:nvPr/>
            </p:nvCxnSpPr>
            <p:spPr>
              <a:xfrm flipH="1" flipV="1">
                <a:off x="5552337" y="1947351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5" name="组合 134"/>
            <p:cNvGrpSpPr/>
            <p:nvPr/>
          </p:nvGrpSpPr>
          <p:grpSpPr>
            <a:xfrm>
              <a:off x="5952830" y="2956670"/>
              <a:ext cx="1517366" cy="1052566"/>
              <a:chOff x="5552337" y="1947351"/>
              <a:chExt cx="1744623" cy="1210212"/>
            </a:xfrm>
          </p:grpSpPr>
          <p:sp>
            <p:nvSpPr>
              <p:cNvPr id="150" name="矩形 149"/>
              <p:cNvSpPr/>
              <p:nvPr/>
            </p:nvSpPr>
            <p:spPr>
              <a:xfrm>
                <a:off x="6060963" y="2175951"/>
                <a:ext cx="764200" cy="753016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endParaRPr>
              </a:p>
            </p:txBody>
          </p:sp>
          <p:cxnSp>
            <p:nvCxnSpPr>
              <p:cNvPr id="151" name="直接连接符 150"/>
              <p:cNvCxnSpPr/>
              <p:nvPr/>
            </p:nvCxnSpPr>
            <p:spPr>
              <a:xfrm flipH="1">
                <a:off x="5552338" y="2928966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接连接符 151"/>
              <p:cNvCxnSpPr/>
              <p:nvPr/>
            </p:nvCxnSpPr>
            <p:spPr>
              <a:xfrm flipH="1">
                <a:off x="6788335" y="1947351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直接连接符 152"/>
              <p:cNvCxnSpPr/>
              <p:nvPr/>
            </p:nvCxnSpPr>
            <p:spPr>
              <a:xfrm flipH="1" flipV="1">
                <a:off x="6788319" y="2928965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直接连接符 153"/>
              <p:cNvCxnSpPr/>
              <p:nvPr/>
            </p:nvCxnSpPr>
            <p:spPr>
              <a:xfrm flipH="1" flipV="1">
                <a:off x="5552337" y="1947351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6" name="组合 135"/>
            <p:cNvGrpSpPr/>
            <p:nvPr/>
          </p:nvGrpSpPr>
          <p:grpSpPr>
            <a:xfrm>
              <a:off x="3657413" y="4429165"/>
              <a:ext cx="1517366" cy="421190"/>
              <a:chOff x="7638004" y="1936591"/>
              <a:chExt cx="1517366" cy="421190"/>
            </a:xfrm>
          </p:grpSpPr>
          <p:sp>
            <p:nvSpPr>
              <p:cNvPr id="144" name="椭圆 143"/>
              <p:cNvSpPr/>
              <p:nvPr/>
            </p:nvSpPr>
            <p:spPr>
              <a:xfrm rot="5400000">
                <a:off x="8250676" y="1833454"/>
                <a:ext cx="286864" cy="627467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endParaRPr>
              </a:p>
            </p:txBody>
          </p:sp>
          <p:grpSp>
            <p:nvGrpSpPr>
              <p:cNvPr id="145" name="组合 144"/>
              <p:cNvGrpSpPr/>
              <p:nvPr/>
            </p:nvGrpSpPr>
            <p:grpSpPr>
              <a:xfrm>
                <a:off x="7638004" y="1936591"/>
                <a:ext cx="1517366" cy="421190"/>
                <a:chOff x="5552337" y="2635738"/>
                <a:chExt cx="1744623" cy="484276"/>
              </a:xfrm>
            </p:grpSpPr>
            <p:cxnSp>
              <p:nvCxnSpPr>
                <p:cNvPr id="146" name="直接连接符 145"/>
                <p:cNvCxnSpPr/>
                <p:nvPr/>
              </p:nvCxnSpPr>
              <p:spPr>
                <a:xfrm flipH="1">
                  <a:off x="5552338" y="2891417"/>
                  <a:ext cx="508625" cy="228597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直接连接符 146"/>
                <p:cNvCxnSpPr/>
                <p:nvPr/>
              </p:nvCxnSpPr>
              <p:spPr>
                <a:xfrm flipH="1">
                  <a:off x="6788335" y="2635738"/>
                  <a:ext cx="508625" cy="22859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接连接符 147"/>
                <p:cNvCxnSpPr/>
                <p:nvPr/>
              </p:nvCxnSpPr>
              <p:spPr>
                <a:xfrm flipH="1" flipV="1">
                  <a:off x="6788319" y="2891417"/>
                  <a:ext cx="508625" cy="228597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直接连接符 148"/>
                <p:cNvCxnSpPr/>
                <p:nvPr/>
              </p:nvCxnSpPr>
              <p:spPr>
                <a:xfrm flipH="1" flipV="1">
                  <a:off x="5552337" y="2635738"/>
                  <a:ext cx="508625" cy="22859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7" name="组合 136"/>
            <p:cNvGrpSpPr/>
            <p:nvPr/>
          </p:nvGrpSpPr>
          <p:grpSpPr>
            <a:xfrm rot="5400000">
              <a:off x="6037333" y="5701328"/>
              <a:ext cx="1517366" cy="421190"/>
              <a:chOff x="7638004" y="1936591"/>
              <a:chExt cx="1517366" cy="421190"/>
            </a:xfrm>
          </p:grpSpPr>
          <p:sp>
            <p:nvSpPr>
              <p:cNvPr id="138" name="椭圆 137"/>
              <p:cNvSpPr/>
              <p:nvPr/>
            </p:nvSpPr>
            <p:spPr>
              <a:xfrm rot="5400000">
                <a:off x="8250676" y="1833454"/>
                <a:ext cx="286864" cy="627467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endParaRPr>
              </a:p>
            </p:txBody>
          </p:sp>
          <p:grpSp>
            <p:nvGrpSpPr>
              <p:cNvPr id="139" name="组合 138"/>
              <p:cNvGrpSpPr/>
              <p:nvPr/>
            </p:nvGrpSpPr>
            <p:grpSpPr>
              <a:xfrm>
                <a:off x="7638004" y="1936591"/>
                <a:ext cx="1517366" cy="421190"/>
                <a:chOff x="5552337" y="2635738"/>
                <a:chExt cx="1744623" cy="484276"/>
              </a:xfrm>
            </p:grpSpPr>
            <p:cxnSp>
              <p:nvCxnSpPr>
                <p:cNvPr id="140" name="直接连接符 139"/>
                <p:cNvCxnSpPr/>
                <p:nvPr/>
              </p:nvCxnSpPr>
              <p:spPr>
                <a:xfrm flipH="1">
                  <a:off x="5552338" y="2891417"/>
                  <a:ext cx="508625" cy="228597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接连接符 140"/>
                <p:cNvCxnSpPr/>
                <p:nvPr/>
              </p:nvCxnSpPr>
              <p:spPr>
                <a:xfrm flipH="1">
                  <a:off x="6788335" y="2635738"/>
                  <a:ext cx="508625" cy="22859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接连接符 141"/>
                <p:cNvCxnSpPr/>
                <p:nvPr/>
              </p:nvCxnSpPr>
              <p:spPr>
                <a:xfrm flipH="1" flipV="1">
                  <a:off x="6788319" y="2891417"/>
                  <a:ext cx="508625" cy="228597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接连接符 142"/>
                <p:cNvCxnSpPr/>
                <p:nvPr/>
              </p:nvCxnSpPr>
              <p:spPr>
                <a:xfrm flipH="1" flipV="1">
                  <a:off x="5552337" y="2635738"/>
                  <a:ext cx="508625" cy="22859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3B12B27B-C25B-A3B4-EB56-47284E55BAA7}"/>
              </a:ext>
            </a:extLst>
          </p:cNvPr>
          <p:cNvSpPr txBox="1"/>
          <p:nvPr/>
        </p:nvSpPr>
        <p:spPr>
          <a:xfrm>
            <a:off x="5391337" y="4509094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+mj-lt"/>
                <a:ea typeface="华文细黑" panose="02010600040101010101" charset="-122"/>
                <a:cs typeface="+mn-cs"/>
              </a:rPr>
              <a:t>Kira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+mj-lt"/>
              <a:ea typeface="华文细黑" panose="02010600040101010101" charset="-122"/>
              <a:cs typeface="+mn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00706" y="235763"/>
            <a:ext cx="603402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 panose="02010600040101010101" charset="-122"/>
                <a:cs typeface="+mn-cs"/>
              </a:rPr>
              <a:t>Merging the spanning cut systems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华文细黑" panose="02010600040101010101" charset="-122"/>
              <a:cs typeface="+mn-cs"/>
            </a:endParaRPr>
          </a:p>
        </p:txBody>
      </p:sp>
      <p:grpSp>
        <p:nvGrpSpPr>
          <p:cNvPr id="85" name="组合 84"/>
          <p:cNvGrpSpPr/>
          <p:nvPr/>
        </p:nvGrpSpPr>
        <p:grpSpPr>
          <a:xfrm>
            <a:off x="8421950" y="786652"/>
            <a:ext cx="3091151" cy="2143101"/>
            <a:chOff x="916817" y="2020532"/>
            <a:chExt cx="6727726" cy="4664345"/>
          </a:xfrm>
        </p:grpSpPr>
        <p:grpSp>
          <p:nvGrpSpPr>
            <p:cNvPr id="5" name="组合 4"/>
            <p:cNvGrpSpPr/>
            <p:nvPr/>
          </p:nvGrpSpPr>
          <p:grpSpPr>
            <a:xfrm>
              <a:off x="916817" y="2956668"/>
              <a:ext cx="1517366" cy="1052566"/>
              <a:chOff x="5552337" y="1947351"/>
              <a:chExt cx="1744623" cy="1210212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6060963" y="2175951"/>
                <a:ext cx="764200" cy="753016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endParaRPr>
              </a:p>
            </p:txBody>
          </p:sp>
          <p:cxnSp>
            <p:nvCxnSpPr>
              <p:cNvPr id="26" name="直接连接符 25"/>
              <p:cNvCxnSpPr/>
              <p:nvPr/>
            </p:nvCxnSpPr>
            <p:spPr>
              <a:xfrm flipH="1">
                <a:off x="5552338" y="2928966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 flipH="1">
                <a:off x="6788335" y="1947351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 flipH="1" flipV="1">
                <a:off x="6788319" y="2928965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 flipH="1" flipV="1">
                <a:off x="5552337" y="1947351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组合 36"/>
            <p:cNvGrpSpPr/>
            <p:nvPr/>
          </p:nvGrpSpPr>
          <p:grpSpPr>
            <a:xfrm>
              <a:off x="932833" y="4440941"/>
              <a:ext cx="1517366" cy="421190"/>
              <a:chOff x="7638004" y="1936591"/>
              <a:chExt cx="1517366" cy="421190"/>
            </a:xfrm>
          </p:grpSpPr>
          <p:sp>
            <p:nvSpPr>
              <p:cNvPr id="30" name="椭圆 29"/>
              <p:cNvSpPr/>
              <p:nvPr/>
            </p:nvSpPr>
            <p:spPr>
              <a:xfrm rot="5400000">
                <a:off x="8250676" y="1833454"/>
                <a:ext cx="286864" cy="627467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endParaRPr>
              </a:p>
            </p:txBody>
          </p:sp>
          <p:grpSp>
            <p:nvGrpSpPr>
              <p:cNvPr id="31" name="组合 30"/>
              <p:cNvGrpSpPr/>
              <p:nvPr/>
            </p:nvGrpSpPr>
            <p:grpSpPr>
              <a:xfrm>
                <a:off x="7638004" y="1936591"/>
                <a:ext cx="1517366" cy="421190"/>
                <a:chOff x="5552337" y="2635738"/>
                <a:chExt cx="1744623" cy="484276"/>
              </a:xfrm>
            </p:grpSpPr>
            <p:cxnSp>
              <p:nvCxnSpPr>
                <p:cNvPr id="33" name="直接连接符 32"/>
                <p:cNvCxnSpPr/>
                <p:nvPr/>
              </p:nvCxnSpPr>
              <p:spPr>
                <a:xfrm flipH="1">
                  <a:off x="5552338" y="2891417"/>
                  <a:ext cx="508625" cy="228597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/>
              </p:nvCxnSpPr>
              <p:spPr>
                <a:xfrm flipH="1">
                  <a:off x="6788335" y="2635738"/>
                  <a:ext cx="508625" cy="22859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34"/>
                <p:cNvCxnSpPr/>
                <p:nvPr/>
              </p:nvCxnSpPr>
              <p:spPr>
                <a:xfrm flipH="1" flipV="1">
                  <a:off x="6788319" y="2891417"/>
                  <a:ext cx="508625" cy="228597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接连接符 35"/>
                <p:cNvCxnSpPr/>
                <p:nvPr/>
              </p:nvCxnSpPr>
              <p:spPr>
                <a:xfrm flipH="1" flipV="1">
                  <a:off x="5552337" y="2635738"/>
                  <a:ext cx="508625" cy="22859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8" name="组合 37"/>
            <p:cNvGrpSpPr/>
            <p:nvPr/>
          </p:nvGrpSpPr>
          <p:grpSpPr>
            <a:xfrm rot="5400000">
              <a:off x="872390" y="5715599"/>
              <a:ext cx="1517366" cy="421190"/>
              <a:chOff x="7638004" y="1936591"/>
              <a:chExt cx="1517366" cy="421190"/>
            </a:xfrm>
          </p:grpSpPr>
          <p:sp>
            <p:nvSpPr>
              <p:cNvPr id="39" name="椭圆 38"/>
              <p:cNvSpPr/>
              <p:nvPr/>
            </p:nvSpPr>
            <p:spPr>
              <a:xfrm rot="5400000">
                <a:off x="8250676" y="1833454"/>
                <a:ext cx="286864" cy="627467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endParaRPr>
              </a:p>
            </p:txBody>
          </p:sp>
          <p:grpSp>
            <p:nvGrpSpPr>
              <p:cNvPr id="40" name="组合 39"/>
              <p:cNvGrpSpPr/>
              <p:nvPr/>
            </p:nvGrpSpPr>
            <p:grpSpPr>
              <a:xfrm>
                <a:off x="7638004" y="1936591"/>
                <a:ext cx="1517366" cy="421190"/>
                <a:chOff x="5552337" y="2635738"/>
                <a:chExt cx="1744623" cy="484276"/>
              </a:xfrm>
            </p:grpSpPr>
            <p:cxnSp>
              <p:nvCxnSpPr>
                <p:cNvPr id="41" name="直接连接符 40"/>
                <p:cNvCxnSpPr/>
                <p:nvPr/>
              </p:nvCxnSpPr>
              <p:spPr>
                <a:xfrm flipH="1">
                  <a:off x="5552338" y="2891417"/>
                  <a:ext cx="508625" cy="228597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连接符 41"/>
                <p:cNvCxnSpPr/>
                <p:nvPr/>
              </p:nvCxnSpPr>
              <p:spPr>
                <a:xfrm flipH="1">
                  <a:off x="6788335" y="2635738"/>
                  <a:ext cx="508625" cy="22859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接连接符 42"/>
                <p:cNvCxnSpPr/>
                <p:nvPr/>
              </p:nvCxnSpPr>
              <p:spPr>
                <a:xfrm flipH="1" flipV="1">
                  <a:off x="6788319" y="2891417"/>
                  <a:ext cx="508625" cy="228597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接连接符 43"/>
                <p:cNvCxnSpPr/>
                <p:nvPr/>
              </p:nvCxnSpPr>
              <p:spPr>
                <a:xfrm flipH="1" flipV="1">
                  <a:off x="5552337" y="2635738"/>
                  <a:ext cx="508625" cy="22859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6" name="文本框 45"/>
            <p:cNvSpPr txBox="1"/>
            <p:nvPr/>
          </p:nvSpPr>
          <p:spPr>
            <a:xfrm>
              <a:off x="3023004" y="2048987"/>
              <a:ext cx="1919428" cy="6196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rPr>
                <a:t>{1,3} - cut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5725115" y="2020532"/>
              <a:ext cx="1919428" cy="6196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rPr>
                <a:t>{2,4} - cut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endParaRPr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3608995" y="2956670"/>
              <a:ext cx="1517366" cy="1052566"/>
              <a:chOff x="5552337" y="1947351"/>
              <a:chExt cx="1744623" cy="1210212"/>
            </a:xfrm>
          </p:grpSpPr>
          <p:sp>
            <p:nvSpPr>
              <p:cNvPr id="56" name="矩形 55"/>
              <p:cNvSpPr/>
              <p:nvPr/>
            </p:nvSpPr>
            <p:spPr>
              <a:xfrm>
                <a:off x="6060963" y="2175951"/>
                <a:ext cx="764200" cy="753016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endParaRPr>
              </a:p>
            </p:txBody>
          </p:sp>
          <p:cxnSp>
            <p:nvCxnSpPr>
              <p:cNvPr id="57" name="直接连接符 56"/>
              <p:cNvCxnSpPr/>
              <p:nvPr/>
            </p:nvCxnSpPr>
            <p:spPr>
              <a:xfrm flipH="1">
                <a:off x="5552338" y="2928966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 flipH="1">
                <a:off x="6788335" y="1947351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 flipH="1" flipV="1">
                <a:off x="6788319" y="2928965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 flipH="1" flipV="1">
                <a:off x="5552337" y="1947351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组合 60"/>
            <p:cNvGrpSpPr/>
            <p:nvPr/>
          </p:nvGrpSpPr>
          <p:grpSpPr>
            <a:xfrm>
              <a:off x="5952830" y="2956670"/>
              <a:ext cx="1517366" cy="1052566"/>
              <a:chOff x="5552337" y="1947351"/>
              <a:chExt cx="1744623" cy="1210212"/>
            </a:xfrm>
          </p:grpSpPr>
          <p:sp>
            <p:nvSpPr>
              <p:cNvPr id="62" name="矩形 61"/>
              <p:cNvSpPr/>
              <p:nvPr/>
            </p:nvSpPr>
            <p:spPr>
              <a:xfrm>
                <a:off x="6060963" y="2175951"/>
                <a:ext cx="764200" cy="753016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endParaRPr>
              </a:p>
            </p:txBody>
          </p:sp>
          <p:cxnSp>
            <p:nvCxnSpPr>
              <p:cNvPr id="63" name="直接连接符 62"/>
              <p:cNvCxnSpPr/>
              <p:nvPr/>
            </p:nvCxnSpPr>
            <p:spPr>
              <a:xfrm flipH="1">
                <a:off x="5552338" y="2928966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 flipH="1">
                <a:off x="6788335" y="1947351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/>
              <p:cNvCxnSpPr/>
              <p:nvPr/>
            </p:nvCxnSpPr>
            <p:spPr>
              <a:xfrm flipH="1" flipV="1">
                <a:off x="6788319" y="2928965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/>
              <p:cNvCxnSpPr/>
              <p:nvPr/>
            </p:nvCxnSpPr>
            <p:spPr>
              <a:xfrm flipH="1" flipV="1">
                <a:off x="5552337" y="1947351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组合 66"/>
            <p:cNvGrpSpPr/>
            <p:nvPr/>
          </p:nvGrpSpPr>
          <p:grpSpPr>
            <a:xfrm>
              <a:off x="3657413" y="4429165"/>
              <a:ext cx="1517366" cy="421190"/>
              <a:chOff x="7638004" y="1936591"/>
              <a:chExt cx="1517366" cy="421190"/>
            </a:xfrm>
          </p:grpSpPr>
          <p:sp>
            <p:nvSpPr>
              <p:cNvPr id="68" name="椭圆 67"/>
              <p:cNvSpPr/>
              <p:nvPr/>
            </p:nvSpPr>
            <p:spPr>
              <a:xfrm rot="5400000">
                <a:off x="8250676" y="1833454"/>
                <a:ext cx="286864" cy="627467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endParaRPr>
              </a:p>
            </p:txBody>
          </p:sp>
          <p:grpSp>
            <p:nvGrpSpPr>
              <p:cNvPr id="69" name="组合 68"/>
              <p:cNvGrpSpPr/>
              <p:nvPr/>
            </p:nvGrpSpPr>
            <p:grpSpPr>
              <a:xfrm>
                <a:off x="7638004" y="1936591"/>
                <a:ext cx="1517366" cy="421190"/>
                <a:chOff x="5552337" y="2635738"/>
                <a:chExt cx="1744623" cy="484276"/>
              </a:xfrm>
            </p:grpSpPr>
            <p:cxnSp>
              <p:nvCxnSpPr>
                <p:cNvPr id="70" name="直接连接符 69"/>
                <p:cNvCxnSpPr/>
                <p:nvPr/>
              </p:nvCxnSpPr>
              <p:spPr>
                <a:xfrm flipH="1">
                  <a:off x="5552338" y="2891417"/>
                  <a:ext cx="508625" cy="228597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直接连接符 70"/>
                <p:cNvCxnSpPr/>
                <p:nvPr/>
              </p:nvCxnSpPr>
              <p:spPr>
                <a:xfrm flipH="1">
                  <a:off x="6788335" y="2635738"/>
                  <a:ext cx="508625" cy="22859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直接连接符 71"/>
                <p:cNvCxnSpPr/>
                <p:nvPr/>
              </p:nvCxnSpPr>
              <p:spPr>
                <a:xfrm flipH="1" flipV="1">
                  <a:off x="6788319" y="2891417"/>
                  <a:ext cx="508625" cy="228597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接连接符 72"/>
                <p:cNvCxnSpPr/>
                <p:nvPr/>
              </p:nvCxnSpPr>
              <p:spPr>
                <a:xfrm flipH="1" flipV="1">
                  <a:off x="5552337" y="2635738"/>
                  <a:ext cx="508625" cy="22859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4" name="组合 73"/>
            <p:cNvGrpSpPr/>
            <p:nvPr/>
          </p:nvGrpSpPr>
          <p:grpSpPr>
            <a:xfrm rot="5400000">
              <a:off x="6037333" y="5701328"/>
              <a:ext cx="1517366" cy="421190"/>
              <a:chOff x="7638004" y="1936591"/>
              <a:chExt cx="1517366" cy="421190"/>
            </a:xfrm>
          </p:grpSpPr>
          <p:sp>
            <p:nvSpPr>
              <p:cNvPr id="75" name="椭圆 74"/>
              <p:cNvSpPr/>
              <p:nvPr/>
            </p:nvSpPr>
            <p:spPr>
              <a:xfrm rot="5400000">
                <a:off x="8250676" y="1833454"/>
                <a:ext cx="286864" cy="627467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endParaRPr>
              </a:p>
            </p:txBody>
          </p:sp>
          <p:grpSp>
            <p:nvGrpSpPr>
              <p:cNvPr id="76" name="组合 75"/>
              <p:cNvGrpSpPr/>
              <p:nvPr/>
            </p:nvGrpSpPr>
            <p:grpSpPr>
              <a:xfrm>
                <a:off x="7638004" y="1936591"/>
                <a:ext cx="1517366" cy="421190"/>
                <a:chOff x="5552337" y="2635738"/>
                <a:chExt cx="1744623" cy="484276"/>
              </a:xfrm>
            </p:grpSpPr>
            <p:cxnSp>
              <p:nvCxnSpPr>
                <p:cNvPr id="77" name="直接连接符 76"/>
                <p:cNvCxnSpPr/>
                <p:nvPr/>
              </p:nvCxnSpPr>
              <p:spPr>
                <a:xfrm flipH="1">
                  <a:off x="5552338" y="2891417"/>
                  <a:ext cx="508625" cy="228597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直接连接符 77"/>
                <p:cNvCxnSpPr/>
                <p:nvPr/>
              </p:nvCxnSpPr>
              <p:spPr>
                <a:xfrm flipH="1">
                  <a:off x="6788335" y="2635738"/>
                  <a:ext cx="508625" cy="22859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直接连接符 78"/>
                <p:cNvCxnSpPr/>
                <p:nvPr/>
              </p:nvCxnSpPr>
              <p:spPr>
                <a:xfrm flipH="1" flipV="1">
                  <a:off x="6788319" y="2891417"/>
                  <a:ext cx="508625" cy="228597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直接连接符 79"/>
                <p:cNvCxnSpPr/>
                <p:nvPr/>
              </p:nvCxnSpPr>
              <p:spPr>
                <a:xfrm flipH="1" flipV="1">
                  <a:off x="5552337" y="2635738"/>
                  <a:ext cx="508625" cy="22859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14" name="图形 13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0042" y="1960362"/>
            <a:ext cx="7114671" cy="629041"/>
          </a:xfrm>
          <a:prstGeom prst="rect">
            <a:avLst/>
          </a:prstGeom>
        </p:spPr>
      </p:pic>
      <p:pic>
        <p:nvPicPr>
          <p:cNvPr id="22" name="图形 21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0042" y="1149632"/>
            <a:ext cx="7114669" cy="629041"/>
          </a:xfrm>
          <a:prstGeom prst="rect">
            <a:avLst/>
          </a:prstGeom>
        </p:spPr>
      </p:pic>
      <p:pic>
        <p:nvPicPr>
          <p:cNvPr id="49" name="图形 48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0042" y="3539755"/>
            <a:ext cx="5314311" cy="629041"/>
          </a:xfrm>
          <a:prstGeom prst="rect">
            <a:avLst/>
          </a:prstGeom>
        </p:spPr>
      </p:pic>
      <p:sp>
        <p:nvSpPr>
          <p:cNvPr id="52" name="箭头: 下 51"/>
          <p:cNvSpPr/>
          <p:nvPr/>
        </p:nvSpPr>
        <p:spPr>
          <a:xfrm rot="10800000" flipV="1">
            <a:off x="750118" y="2640160"/>
            <a:ext cx="575453" cy="605218"/>
          </a:xfrm>
          <a:prstGeom prst="downArrow">
            <a:avLst/>
          </a:prstGeom>
          <a:noFill/>
          <a:ln w="12700" cap="flat" cmpd="sng" algn="ctr">
            <a:solidFill>
              <a:srgbClr val="66FFFF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1388433" y="2648323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 panose="02010600040101010101" charset="-122"/>
                <a:cs typeface="+mn-cs"/>
              </a:rPr>
              <a:t>merge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华文细黑" panose="02010600040101010101" charset="-122"/>
              <a:cs typeface="+mn-cs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200706" y="4383119"/>
            <a:ext cx="6130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 panose="02010600040101010101" charset="-122"/>
                <a:cs typeface="+mn-cs"/>
              </a:rPr>
              <a:t>Currently,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 panose="02010600040101010101" charset="-122"/>
                <a:cs typeface="+mn-cs"/>
              </a:rPr>
              <a:t>NeatIBP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 panose="02010600040101010101" charset="-122"/>
                <a:cs typeface="+mn-cs"/>
              </a:rPr>
              <a:t> uses a “direct” merging strategy: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华文细黑" panose="02010600040101010101" charset="-122"/>
              <a:cs typeface="+mn-cs"/>
            </a:endParaRPr>
          </a:p>
        </p:txBody>
      </p:sp>
      <p:pic>
        <p:nvPicPr>
          <p:cNvPr id="87" name="图形 86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29756" y="4303945"/>
            <a:ext cx="1554824" cy="428140"/>
          </a:xfrm>
          <a:prstGeom prst="rect">
            <a:avLst/>
          </a:prstGeom>
        </p:spPr>
      </p:pic>
      <p:pic>
        <p:nvPicPr>
          <p:cNvPr id="89" name="图形 88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29756" y="3739984"/>
            <a:ext cx="1554824" cy="428140"/>
          </a:xfrm>
          <a:prstGeom prst="rect">
            <a:avLst/>
          </a:prstGeom>
        </p:spPr>
      </p:pic>
      <p:pic>
        <p:nvPicPr>
          <p:cNvPr id="91" name="图形 90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729756" y="4893035"/>
            <a:ext cx="2951913" cy="428140"/>
          </a:xfrm>
          <a:prstGeom prst="rect">
            <a:avLst/>
          </a:prstGeom>
        </p:spPr>
      </p:pic>
      <p:pic>
        <p:nvPicPr>
          <p:cNvPr id="101" name="图形 100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337470" y="3925687"/>
            <a:ext cx="209995" cy="1314973"/>
          </a:xfrm>
          <a:prstGeom prst="rect">
            <a:avLst/>
          </a:prstGeom>
        </p:spPr>
      </p:pic>
      <p:sp>
        <p:nvSpPr>
          <p:cNvPr id="102" name="矩形 101"/>
          <p:cNvSpPr/>
          <p:nvPr/>
        </p:nvSpPr>
        <p:spPr>
          <a:xfrm>
            <a:off x="7666060" y="4732085"/>
            <a:ext cx="2196104" cy="744155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华文细黑"/>
              <a:cs typeface="+mn-cs"/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9078297" y="4272082"/>
            <a:ext cx="27061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/>
                <a:uLnTx/>
                <a:uFillTx/>
                <a:latin typeface="Palatino Linotype"/>
                <a:ea typeface="华文细黑" panose="02010600040101010101" charset="-122"/>
                <a:cs typeface="+mn-cs"/>
              </a:rPr>
              <a:t>Consistency condition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60000"/>
                  <a:lumOff val="40000"/>
                </a:srgbClr>
              </a:solidFill>
              <a:effectLst/>
              <a:uLnTx/>
              <a:uFillTx/>
              <a:latin typeface="Palatino Linotype"/>
              <a:ea typeface="华文细黑" panose="02010600040101010101" charset="-122"/>
              <a:cs typeface="+mn-cs"/>
            </a:endParaRPr>
          </a:p>
        </p:txBody>
      </p:sp>
      <p:sp>
        <p:nvSpPr>
          <p:cNvPr id="104" name="文本框 103"/>
          <p:cNvSpPr txBox="1"/>
          <p:nvPr/>
        </p:nvSpPr>
        <p:spPr>
          <a:xfrm>
            <a:off x="247966" y="5588024"/>
            <a:ext cx="118017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 panose="02010600040101010101" charset="-122"/>
                <a:cs typeface="+mn-cs"/>
              </a:rPr>
              <a:t>NeatIBP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 panose="02010600040101010101" charset="-122"/>
                <a:cs typeface="+mn-cs"/>
              </a:rPr>
              <a:t> checks consistency conditions before merging the spanning cut systems. This step cannot be omitted because the condition is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alatino Linotype"/>
                <a:ea typeface="华文细黑" panose="02010600040101010101" charset="-122"/>
                <a:cs typeface="+mn-cs"/>
              </a:rPr>
              <a:t>NOT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 panose="02010600040101010101" charset="-122"/>
                <a:cs typeface="+mn-cs"/>
              </a:rPr>
              <a:t> always guaranteed according to our observation.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dirty="0">
                <a:solidFill>
                  <a:prstClr val="white"/>
                </a:solidFill>
                <a:latin typeface="Palatino Linotype"/>
                <a:ea typeface="华文细黑" panose="02010600040101010101" charset="-122"/>
              </a:rPr>
              <a:t>Inconsistency often observed in integrals </a:t>
            </a:r>
            <a:r>
              <a:rPr lang="en-US" altLang="zh-CN" sz="2000" dirty="0">
                <a:solidFill>
                  <a:srgbClr val="FFC000"/>
                </a:solidFill>
                <a:latin typeface="Palatino Linotype"/>
                <a:ea typeface="华文细黑" panose="02010600040101010101" charset="-122"/>
              </a:rPr>
              <a:t>with massive propagators</a:t>
            </a:r>
            <a:r>
              <a:rPr lang="en-US" altLang="zh-CN" sz="2000" dirty="0">
                <a:solidFill>
                  <a:prstClr val="white"/>
                </a:solidFill>
                <a:latin typeface="Palatino Linotype"/>
                <a:ea typeface="华文细黑" panose="02010600040101010101" charset="-122"/>
              </a:rPr>
              <a:t>.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华文细黑" panose="02010600040101010101" charset="-122"/>
              <a:cs typeface="+mn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105425" y="320120"/>
            <a:ext cx="9307077" cy="4026231"/>
            <a:chOff x="1960851" y="370715"/>
            <a:chExt cx="9307077" cy="3672351"/>
          </a:xfrm>
        </p:grpSpPr>
        <p:sp>
          <p:nvSpPr>
            <p:cNvPr id="137" name="矩形: 圆角 136"/>
            <p:cNvSpPr/>
            <p:nvPr/>
          </p:nvSpPr>
          <p:spPr>
            <a:xfrm>
              <a:off x="1960851" y="788344"/>
              <a:ext cx="9307077" cy="3254722"/>
            </a:xfrm>
            <a:prstGeom prst="roundRect">
              <a:avLst>
                <a:gd name="adj" fmla="val 0"/>
              </a:avLst>
            </a:prstGeom>
            <a:solidFill>
              <a:srgbClr val="00003A"/>
            </a:solidFill>
            <a:ln>
              <a:solidFill>
                <a:srgbClr val="E2CFF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0" name="文本框 139"/>
            <p:cNvSpPr txBox="1"/>
            <p:nvPr/>
          </p:nvSpPr>
          <p:spPr>
            <a:xfrm>
              <a:off x="8625147" y="370715"/>
              <a:ext cx="25603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E2CFF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Parallelized by default</a:t>
              </a:r>
              <a:endParaRPr lang="zh-CN" altLang="en-US" dirty="0">
                <a:solidFill>
                  <a:srgbClr val="E2CFF1"/>
                </a:solidFill>
                <a:latin typeface="Adobe Gothic Std B" panose="020B0800000000000000" pitchFamily="34" charset="-128"/>
                <a:ea typeface="宋体" panose="02010600030101010101" pitchFamily="2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09629" y="2277016"/>
            <a:ext cx="1551223" cy="900464"/>
            <a:chOff x="9205963" y="598574"/>
            <a:chExt cx="2048412" cy="848590"/>
          </a:xfrm>
        </p:grpSpPr>
        <p:sp>
          <p:nvSpPr>
            <p:cNvPr id="53" name="矩形: 剪去对角 52"/>
            <p:cNvSpPr/>
            <p:nvPr/>
          </p:nvSpPr>
          <p:spPr>
            <a:xfrm flipH="1">
              <a:off x="9205963" y="598574"/>
              <a:ext cx="2048412" cy="848590"/>
            </a:xfrm>
            <a:prstGeom prst="snip2DiagRect">
              <a:avLst>
                <a:gd name="adj1" fmla="val 0"/>
                <a:gd name="adj2" fmla="val 0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4" name="GaodingPPT-1-4"/>
            <p:cNvSpPr txBox="1"/>
            <p:nvPr/>
          </p:nvSpPr>
          <p:spPr>
            <a:xfrm>
              <a:off x="9205963" y="759983"/>
              <a:ext cx="2048411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>
                <a:defRPr/>
              </a:pPr>
              <a:r>
                <a:rPr kumimoji="0" lang="en-US" altLang="zh-CN" sz="180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j-lt"/>
                  <a:ea typeface="华文细黑" panose="02010600040101010101" charset="-122"/>
                </a:rPr>
                <a:t>Inputs for </a:t>
              </a:r>
              <a:r>
                <a:rPr kumimoji="0" lang="en-US" altLang="zh-CN" sz="1800" u="none" strike="noStrike" kern="1200" cap="none" spc="0" normalizeH="0" baseline="0" noProof="0" dirty="0" err="1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j-lt"/>
                  <a:ea typeface="华文细黑" panose="02010600040101010101" charset="-122"/>
                </a:rPr>
                <a:t>NeatIBP</a:t>
              </a:r>
              <a:endParaRPr kumimoji="0" lang="zh-CN" altLang="en-US" sz="180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华文细黑" panose="02010600040101010101" charset="-122"/>
              </a:endParaRPr>
            </a:p>
          </p:txBody>
        </p:sp>
      </p:grpSp>
      <p:sp>
        <p:nvSpPr>
          <p:cNvPr id="32" name="箭头: 右 31"/>
          <p:cNvSpPr/>
          <p:nvPr/>
        </p:nvSpPr>
        <p:spPr>
          <a:xfrm>
            <a:off x="2135230" y="2448192"/>
            <a:ext cx="1037463" cy="557527"/>
          </a:xfrm>
          <a:prstGeom prst="rightArrow">
            <a:avLst>
              <a:gd name="adj1" fmla="val 47939"/>
              <a:gd name="adj2" fmla="val 51031"/>
            </a:avLst>
          </a:prstGeom>
          <a:noFill/>
          <a:ln w="9525" cap="flat" cmpd="sng" algn="ctr">
            <a:solidFill>
              <a:srgbClr val="00B0F0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5" name="箭头: 右 44"/>
          <p:cNvSpPr/>
          <p:nvPr/>
        </p:nvSpPr>
        <p:spPr>
          <a:xfrm rot="5400000">
            <a:off x="9594453" y="4040074"/>
            <a:ext cx="850897" cy="466956"/>
          </a:xfrm>
          <a:prstGeom prst="rightArrow">
            <a:avLst>
              <a:gd name="adj1" fmla="val 47939"/>
              <a:gd name="adj2" fmla="val 51031"/>
            </a:avLst>
          </a:prstGeom>
          <a:noFill/>
          <a:ln w="9525" cap="flat" cmpd="sng" algn="ctr">
            <a:solidFill>
              <a:srgbClr val="00B0F0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7" name="箭头: 右 56"/>
          <p:cNvSpPr/>
          <p:nvPr/>
        </p:nvSpPr>
        <p:spPr>
          <a:xfrm>
            <a:off x="5046883" y="1765734"/>
            <a:ext cx="913679" cy="326386"/>
          </a:xfrm>
          <a:prstGeom prst="rightArrow">
            <a:avLst>
              <a:gd name="adj1" fmla="val 47939"/>
              <a:gd name="adj2" fmla="val 51031"/>
            </a:avLst>
          </a:prstGeom>
          <a:noFill/>
          <a:ln w="9525" cap="flat" cmpd="sng" algn="ctr">
            <a:solidFill>
              <a:srgbClr val="00B0F0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2135229" y="217325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rgbClr val="FFFFFF"/>
                </a:solidFill>
                <a:ea typeface="宋体" panose="02010600030101010101" pitchFamily="2" charset="-122"/>
              </a:rPr>
              <a:t>NeatIBP</a:t>
            </a:r>
            <a:endParaRPr lang="zh-CN" altLang="en-US" dirty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4791328" y="3677882"/>
            <a:ext cx="1652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FFFF"/>
                </a:solidFill>
                <a:ea typeface="宋体" panose="02010600030101010101" pitchFamily="2" charset="-122"/>
              </a:rPr>
              <a:t>If consistency check passed</a:t>
            </a:r>
            <a:endParaRPr lang="zh-CN" altLang="en-US" dirty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132080" y="191264"/>
            <a:ext cx="737362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5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The </a:t>
            </a:r>
            <a:r>
              <a:rPr lang="en-US" altLang="zh-CN" sz="2500" dirty="0" err="1">
                <a:solidFill>
                  <a:schemeClr val="bg1"/>
                </a:solidFill>
                <a:latin typeface="+mj-lt"/>
                <a:ea typeface="华文细黑" panose="02010600040101010101" charset="-122"/>
              </a:rPr>
              <a:t>Kira+NeatIBP</a:t>
            </a:r>
            <a:r>
              <a:rPr lang="en-US" altLang="zh-CN" sz="2500" dirty="0">
                <a:solidFill>
                  <a:schemeClr val="bg1"/>
                </a:solidFill>
                <a:latin typeface="+mj-lt"/>
                <a:ea typeface="华文细黑" panose="02010600040101010101" charset="-122"/>
              </a:rPr>
              <a:t> interface </a:t>
            </a:r>
            <a:r>
              <a:rPr lang="en-US" altLang="zh-CN" sz="25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(spanning cuts mode)</a:t>
            </a:r>
            <a:endParaRPr kumimoji="0" lang="zh-CN" altLang="en-US" sz="250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华文细黑" panose="02010600040101010101" charset="-122"/>
            </a:endParaRPr>
          </a:p>
        </p:txBody>
      </p:sp>
      <p:sp>
        <p:nvSpPr>
          <p:cNvPr id="13" name="箭头: 右 12"/>
          <p:cNvSpPr/>
          <p:nvPr/>
        </p:nvSpPr>
        <p:spPr>
          <a:xfrm>
            <a:off x="5046883" y="2284999"/>
            <a:ext cx="913679" cy="326386"/>
          </a:xfrm>
          <a:prstGeom prst="rightArrow">
            <a:avLst>
              <a:gd name="adj1" fmla="val 47939"/>
              <a:gd name="adj2" fmla="val 51031"/>
            </a:avLst>
          </a:prstGeom>
          <a:noFill/>
          <a:ln w="9525" cap="flat" cmpd="sng" algn="ctr">
            <a:solidFill>
              <a:srgbClr val="00B0F0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箭头: 右 14"/>
          <p:cNvSpPr/>
          <p:nvPr/>
        </p:nvSpPr>
        <p:spPr>
          <a:xfrm>
            <a:off x="5046882" y="3284650"/>
            <a:ext cx="913679" cy="326386"/>
          </a:xfrm>
          <a:prstGeom prst="rightArrow">
            <a:avLst>
              <a:gd name="adj1" fmla="val 47939"/>
              <a:gd name="adj2" fmla="val 51031"/>
            </a:avLst>
          </a:prstGeom>
          <a:noFill/>
          <a:ln w="9525" cap="flat" cmpd="sng" algn="ctr">
            <a:solidFill>
              <a:srgbClr val="00B0F0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箭头: 右 15"/>
          <p:cNvSpPr/>
          <p:nvPr/>
        </p:nvSpPr>
        <p:spPr>
          <a:xfrm>
            <a:off x="5046882" y="2782877"/>
            <a:ext cx="913679" cy="326386"/>
          </a:xfrm>
          <a:prstGeom prst="rightArrow">
            <a:avLst>
              <a:gd name="adj1" fmla="val 47939"/>
              <a:gd name="adj2" fmla="val 51031"/>
            </a:avLst>
          </a:prstGeom>
          <a:noFill/>
          <a:ln w="9525" cap="flat" cmpd="sng" algn="ctr">
            <a:solidFill>
              <a:srgbClr val="00B0F0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1" name="矩形: 剪去对角 100"/>
          <p:cNvSpPr/>
          <p:nvPr/>
        </p:nvSpPr>
        <p:spPr>
          <a:xfrm flipH="1">
            <a:off x="3321475" y="1733413"/>
            <a:ext cx="1551223" cy="477054"/>
          </a:xfrm>
          <a:prstGeom prst="snip2DiagRect">
            <a:avLst>
              <a:gd name="adj1" fmla="val 0"/>
              <a:gd name="adj2" fmla="val 0"/>
            </a:avLst>
          </a:prstGeom>
          <a:gradFill>
            <a:gsLst>
              <a:gs pos="0">
                <a:srgbClr val="00B0F0">
                  <a:alpha val="10000"/>
                </a:srgbClr>
              </a:gs>
              <a:gs pos="55600">
                <a:srgbClr val="00B0F0">
                  <a:alpha val="0"/>
                </a:srgbClr>
              </a:gs>
              <a:gs pos="100000">
                <a:srgbClr val="00B0F0">
                  <a:alpha val="10000"/>
                </a:srgbClr>
              </a:gs>
            </a:gsLst>
            <a:lin ang="0" scaled="1"/>
          </a:gra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lIns="144000" tIns="972000" rIns="7200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" name="矩形: 剪去对角 101"/>
          <p:cNvSpPr/>
          <p:nvPr/>
        </p:nvSpPr>
        <p:spPr>
          <a:xfrm flipH="1">
            <a:off x="3321474" y="2215172"/>
            <a:ext cx="1551223" cy="477054"/>
          </a:xfrm>
          <a:prstGeom prst="snip2DiagRect">
            <a:avLst>
              <a:gd name="adj1" fmla="val 0"/>
              <a:gd name="adj2" fmla="val 0"/>
            </a:avLst>
          </a:prstGeom>
          <a:gradFill>
            <a:gsLst>
              <a:gs pos="0">
                <a:srgbClr val="00B0F0">
                  <a:alpha val="10000"/>
                </a:srgbClr>
              </a:gs>
              <a:gs pos="55600">
                <a:srgbClr val="00B0F0">
                  <a:alpha val="0"/>
                </a:srgbClr>
              </a:gs>
              <a:gs pos="100000">
                <a:srgbClr val="00B0F0">
                  <a:alpha val="10000"/>
                </a:srgbClr>
              </a:gs>
            </a:gsLst>
            <a:lin ang="0" scaled="1"/>
          </a:gra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lIns="144000" tIns="972000" rIns="7200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" name="矩形: 剪去对角 102"/>
          <p:cNvSpPr/>
          <p:nvPr/>
        </p:nvSpPr>
        <p:spPr>
          <a:xfrm flipH="1">
            <a:off x="3318395" y="2696931"/>
            <a:ext cx="1551221" cy="477054"/>
          </a:xfrm>
          <a:prstGeom prst="snip2DiagRect">
            <a:avLst>
              <a:gd name="adj1" fmla="val 0"/>
              <a:gd name="adj2" fmla="val 0"/>
            </a:avLst>
          </a:prstGeom>
          <a:gradFill>
            <a:gsLst>
              <a:gs pos="0">
                <a:srgbClr val="00B0F0">
                  <a:alpha val="10000"/>
                </a:srgbClr>
              </a:gs>
              <a:gs pos="55600">
                <a:srgbClr val="00B0F0">
                  <a:alpha val="0"/>
                </a:srgbClr>
              </a:gs>
              <a:gs pos="100000">
                <a:srgbClr val="00B0F0">
                  <a:alpha val="10000"/>
                </a:srgbClr>
              </a:gs>
            </a:gsLst>
            <a:lin ang="0" scaled="1"/>
          </a:gra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lIns="144000" tIns="972000" rIns="7200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4" name="矩形: 剪去对角 103"/>
          <p:cNvSpPr/>
          <p:nvPr/>
        </p:nvSpPr>
        <p:spPr>
          <a:xfrm flipH="1">
            <a:off x="3318397" y="3178690"/>
            <a:ext cx="1551220" cy="477054"/>
          </a:xfrm>
          <a:prstGeom prst="snip2DiagRect">
            <a:avLst>
              <a:gd name="adj1" fmla="val 0"/>
              <a:gd name="adj2" fmla="val 0"/>
            </a:avLst>
          </a:prstGeom>
          <a:gradFill>
            <a:gsLst>
              <a:gs pos="0">
                <a:srgbClr val="00B0F0">
                  <a:alpha val="10000"/>
                </a:srgbClr>
              </a:gs>
              <a:gs pos="55600">
                <a:srgbClr val="00B0F0">
                  <a:alpha val="0"/>
                </a:srgbClr>
              </a:gs>
              <a:gs pos="100000">
                <a:srgbClr val="00B0F0">
                  <a:alpha val="10000"/>
                </a:srgbClr>
              </a:gs>
            </a:gsLst>
            <a:lin ang="0" scaled="1"/>
          </a:gra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lIns="144000" tIns="972000" rIns="7200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5" name="矩形: 剪去对角 104"/>
          <p:cNvSpPr/>
          <p:nvPr/>
        </p:nvSpPr>
        <p:spPr>
          <a:xfrm flipH="1">
            <a:off x="6220870" y="1733413"/>
            <a:ext cx="1551223" cy="477054"/>
          </a:xfrm>
          <a:prstGeom prst="snip2DiagRect">
            <a:avLst>
              <a:gd name="adj1" fmla="val 0"/>
              <a:gd name="adj2" fmla="val 0"/>
            </a:avLst>
          </a:prstGeom>
          <a:gradFill>
            <a:gsLst>
              <a:gs pos="0">
                <a:srgbClr val="00B0F0">
                  <a:alpha val="10000"/>
                </a:srgbClr>
              </a:gs>
              <a:gs pos="55600">
                <a:srgbClr val="00B0F0">
                  <a:alpha val="0"/>
                </a:srgbClr>
              </a:gs>
              <a:gs pos="100000">
                <a:srgbClr val="00B0F0">
                  <a:alpha val="10000"/>
                </a:srgbClr>
              </a:gs>
            </a:gsLst>
            <a:lin ang="0" scaled="1"/>
          </a:gra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lIns="144000" tIns="972000" rIns="7200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6" name="矩形: 剪去对角 105"/>
          <p:cNvSpPr/>
          <p:nvPr/>
        </p:nvSpPr>
        <p:spPr>
          <a:xfrm flipH="1">
            <a:off x="6220869" y="2215172"/>
            <a:ext cx="1551223" cy="477054"/>
          </a:xfrm>
          <a:prstGeom prst="snip2DiagRect">
            <a:avLst>
              <a:gd name="adj1" fmla="val 0"/>
              <a:gd name="adj2" fmla="val 0"/>
            </a:avLst>
          </a:prstGeom>
          <a:gradFill>
            <a:gsLst>
              <a:gs pos="0">
                <a:srgbClr val="00B0F0">
                  <a:alpha val="10000"/>
                </a:srgbClr>
              </a:gs>
              <a:gs pos="55600">
                <a:srgbClr val="00B0F0">
                  <a:alpha val="0"/>
                </a:srgbClr>
              </a:gs>
              <a:gs pos="100000">
                <a:srgbClr val="00B0F0">
                  <a:alpha val="10000"/>
                </a:srgbClr>
              </a:gs>
            </a:gsLst>
            <a:lin ang="0" scaled="1"/>
          </a:gra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lIns="144000" tIns="972000" rIns="7200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7" name="矩形: 剪去对角 106"/>
          <p:cNvSpPr/>
          <p:nvPr/>
        </p:nvSpPr>
        <p:spPr>
          <a:xfrm flipH="1">
            <a:off x="6217787" y="2696931"/>
            <a:ext cx="1554304" cy="477054"/>
          </a:xfrm>
          <a:prstGeom prst="snip2DiagRect">
            <a:avLst>
              <a:gd name="adj1" fmla="val 0"/>
              <a:gd name="adj2" fmla="val 0"/>
            </a:avLst>
          </a:prstGeom>
          <a:gradFill>
            <a:gsLst>
              <a:gs pos="0">
                <a:srgbClr val="00B0F0">
                  <a:alpha val="10000"/>
                </a:srgbClr>
              </a:gs>
              <a:gs pos="55600">
                <a:srgbClr val="00B0F0">
                  <a:alpha val="0"/>
                </a:srgbClr>
              </a:gs>
              <a:gs pos="100000">
                <a:srgbClr val="00B0F0">
                  <a:alpha val="10000"/>
                </a:srgbClr>
              </a:gs>
            </a:gsLst>
            <a:lin ang="0" scaled="1"/>
          </a:gra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lIns="144000" tIns="972000" rIns="7200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8" name="矩形: 剪去对角 107"/>
          <p:cNvSpPr/>
          <p:nvPr/>
        </p:nvSpPr>
        <p:spPr>
          <a:xfrm flipH="1">
            <a:off x="6231440" y="3178690"/>
            <a:ext cx="1540650" cy="477054"/>
          </a:xfrm>
          <a:prstGeom prst="snip2DiagRect">
            <a:avLst>
              <a:gd name="adj1" fmla="val 0"/>
              <a:gd name="adj2" fmla="val 0"/>
            </a:avLst>
          </a:prstGeom>
          <a:gradFill>
            <a:gsLst>
              <a:gs pos="0">
                <a:srgbClr val="00B0F0">
                  <a:alpha val="10000"/>
                </a:srgbClr>
              </a:gs>
              <a:gs pos="55600">
                <a:srgbClr val="00B0F0">
                  <a:alpha val="0"/>
                </a:srgbClr>
              </a:gs>
              <a:gs pos="100000">
                <a:srgbClr val="00B0F0">
                  <a:alpha val="10000"/>
                </a:srgbClr>
              </a:gs>
            </a:gsLst>
            <a:lin ang="0" scaled="1"/>
          </a:gra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lIns="144000" tIns="972000" rIns="7200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9" name="箭头: 右 108"/>
          <p:cNvSpPr/>
          <p:nvPr/>
        </p:nvSpPr>
        <p:spPr>
          <a:xfrm>
            <a:off x="8105630" y="1729914"/>
            <a:ext cx="913679" cy="326386"/>
          </a:xfrm>
          <a:prstGeom prst="rightArrow">
            <a:avLst>
              <a:gd name="adj1" fmla="val 47939"/>
              <a:gd name="adj2" fmla="val 51031"/>
            </a:avLst>
          </a:prstGeom>
          <a:noFill/>
          <a:ln w="9525" cap="flat" cmpd="sng" algn="ctr">
            <a:solidFill>
              <a:srgbClr val="00B0F0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0" name="箭头: 右 109"/>
          <p:cNvSpPr/>
          <p:nvPr/>
        </p:nvSpPr>
        <p:spPr>
          <a:xfrm>
            <a:off x="8105630" y="2249179"/>
            <a:ext cx="913679" cy="326386"/>
          </a:xfrm>
          <a:prstGeom prst="rightArrow">
            <a:avLst>
              <a:gd name="adj1" fmla="val 47939"/>
              <a:gd name="adj2" fmla="val 51031"/>
            </a:avLst>
          </a:prstGeom>
          <a:noFill/>
          <a:ln w="9525" cap="flat" cmpd="sng" algn="ctr">
            <a:solidFill>
              <a:srgbClr val="00B0F0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1" name="箭头: 右 110"/>
          <p:cNvSpPr/>
          <p:nvPr/>
        </p:nvSpPr>
        <p:spPr>
          <a:xfrm>
            <a:off x="8105629" y="3248830"/>
            <a:ext cx="913679" cy="326386"/>
          </a:xfrm>
          <a:prstGeom prst="rightArrow">
            <a:avLst>
              <a:gd name="adj1" fmla="val 47939"/>
              <a:gd name="adj2" fmla="val 51031"/>
            </a:avLst>
          </a:prstGeom>
          <a:noFill/>
          <a:ln w="9525" cap="flat" cmpd="sng" algn="ctr">
            <a:solidFill>
              <a:srgbClr val="00B0F0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" name="箭头: 右 111"/>
          <p:cNvSpPr/>
          <p:nvPr/>
        </p:nvSpPr>
        <p:spPr>
          <a:xfrm>
            <a:off x="8105629" y="2747057"/>
            <a:ext cx="913679" cy="326386"/>
          </a:xfrm>
          <a:prstGeom prst="rightArrow">
            <a:avLst>
              <a:gd name="adj1" fmla="val 47939"/>
              <a:gd name="adj2" fmla="val 51031"/>
            </a:avLst>
          </a:prstGeom>
          <a:noFill/>
          <a:ln w="9525" cap="flat" cmpd="sng" algn="ctr">
            <a:solidFill>
              <a:srgbClr val="00B0F0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3" name="GaodingPPT-1-4"/>
          <p:cNvSpPr txBox="1"/>
          <p:nvPr/>
        </p:nvSpPr>
        <p:spPr>
          <a:xfrm>
            <a:off x="5865114" y="841588"/>
            <a:ext cx="2262731" cy="756597"/>
          </a:xfrm>
          <a:prstGeom prst="rect">
            <a:avLst/>
          </a:prstGeom>
          <a:noFill/>
          <a:ln w="12700" cap="rnd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 defTabSz="914400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kumimoji="0" lang="en-US" altLang="zh-CN" sz="180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华文细黑" panose="02010600040101010101" charset="-122"/>
              </a:rPr>
              <a:t>KIRA </a:t>
            </a:r>
            <a:r>
              <a:rPr kumimoji="0" lang="en-US" altLang="zh-CN" sz="180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+mj-lt"/>
                <a:ea typeface="华文细黑" panose="02010600040101010101" charset="-122"/>
              </a:rPr>
              <a:t>user defined systems</a:t>
            </a:r>
            <a:r>
              <a:rPr lang="en-US" altLang="zh-CN" sz="18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 </a:t>
            </a:r>
            <a:r>
              <a:rPr kumimoji="0" lang="en-US" altLang="zh-CN" sz="180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华文细黑" panose="02010600040101010101" charset="-122"/>
              </a:rPr>
              <a:t>on each cut</a:t>
            </a: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华文细黑" panose="02010600040101010101" charset="-122"/>
            </a:endParaRPr>
          </a:p>
        </p:txBody>
      </p:sp>
      <p:sp>
        <p:nvSpPr>
          <p:cNvPr id="114" name="GaodingPPT-1-4"/>
          <p:cNvSpPr txBox="1"/>
          <p:nvPr/>
        </p:nvSpPr>
        <p:spPr>
          <a:xfrm>
            <a:off x="3212076" y="878782"/>
            <a:ext cx="1704653" cy="970252"/>
          </a:xfrm>
          <a:prstGeom prst="rect">
            <a:avLst/>
          </a:prstGeom>
          <a:noFill/>
          <a:ln w="12700" cap="rnd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 defTabSz="914400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kumimoji="0" lang="en-US" altLang="zh-CN" sz="180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华文细黑" panose="02010600040101010101" charset="-122"/>
              </a:rPr>
              <a:t>IBPs generated by </a:t>
            </a:r>
            <a:r>
              <a:rPr kumimoji="0" lang="en-US" altLang="zh-CN" sz="180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华文细黑" panose="02010600040101010101" charset="-122"/>
              </a:rPr>
              <a:t>NeatIBP</a:t>
            </a:r>
            <a:r>
              <a:rPr kumimoji="0" lang="en-US" altLang="zh-CN" sz="180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华文细黑" panose="02010600040101010101" charset="-122"/>
              </a:rPr>
              <a:t>  on each cut</a:t>
            </a:r>
          </a:p>
          <a:p>
            <a:pPr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华文细黑" panose="02010600040101010101" charset="-122"/>
            </a:endParaRPr>
          </a:p>
        </p:txBody>
      </p:sp>
      <p:sp>
        <p:nvSpPr>
          <p:cNvPr id="115" name="文本框 114"/>
          <p:cNvSpPr txBox="1"/>
          <p:nvPr/>
        </p:nvSpPr>
        <p:spPr>
          <a:xfrm>
            <a:off x="8248920" y="3663707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FFFF"/>
                </a:solidFill>
                <a:ea typeface="宋体" panose="02010600030101010101" pitchFamily="2" charset="-122"/>
              </a:rPr>
              <a:t>Kira</a:t>
            </a:r>
            <a:endParaRPr lang="zh-CN" altLang="en-US" dirty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17" name="矩形: 剪去对角 116"/>
          <p:cNvSpPr/>
          <p:nvPr/>
        </p:nvSpPr>
        <p:spPr>
          <a:xfrm flipH="1">
            <a:off x="9244292" y="1717742"/>
            <a:ext cx="1551223" cy="477054"/>
          </a:xfrm>
          <a:prstGeom prst="snip2DiagRect">
            <a:avLst>
              <a:gd name="adj1" fmla="val 0"/>
              <a:gd name="adj2" fmla="val 0"/>
            </a:avLst>
          </a:prstGeom>
          <a:gradFill>
            <a:gsLst>
              <a:gs pos="0">
                <a:srgbClr val="00B0F0">
                  <a:alpha val="10000"/>
                </a:srgbClr>
              </a:gs>
              <a:gs pos="55600">
                <a:srgbClr val="00B0F0">
                  <a:alpha val="0"/>
                </a:srgbClr>
              </a:gs>
              <a:gs pos="100000">
                <a:srgbClr val="00B0F0">
                  <a:alpha val="10000"/>
                </a:srgbClr>
              </a:gs>
            </a:gsLst>
            <a:lin ang="0" scaled="1"/>
          </a:gra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lIns="144000" tIns="972000" rIns="7200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8" name="矩形: 剪去对角 117"/>
          <p:cNvSpPr/>
          <p:nvPr/>
        </p:nvSpPr>
        <p:spPr>
          <a:xfrm flipH="1">
            <a:off x="9244291" y="2199501"/>
            <a:ext cx="1551223" cy="477054"/>
          </a:xfrm>
          <a:prstGeom prst="snip2DiagRect">
            <a:avLst>
              <a:gd name="adj1" fmla="val 0"/>
              <a:gd name="adj2" fmla="val 0"/>
            </a:avLst>
          </a:prstGeom>
          <a:gradFill>
            <a:gsLst>
              <a:gs pos="0">
                <a:srgbClr val="00B0F0">
                  <a:alpha val="10000"/>
                </a:srgbClr>
              </a:gs>
              <a:gs pos="55600">
                <a:srgbClr val="00B0F0">
                  <a:alpha val="0"/>
                </a:srgbClr>
              </a:gs>
              <a:gs pos="100000">
                <a:srgbClr val="00B0F0">
                  <a:alpha val="10000"/>
                </a:srgbClr>
              </a:gs>
            </a:gsLst>
            <a:lin ang="0" scaled="1"/>
          </a:gra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lIns="144000" tIns="972000" rIns="7200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9" name="矩形: 剪去对角 118"/>
          <p:cNvSpPr/>
          <p:nvPr/>
        </p:nvSpPr>
        <p:spPr>
          <a:xfrm flipH="1">
            <a:off x="9254862" y="2681260"/>
            <a:ext cx="1540651" cy="477054"/>
          </a:xfrm>
          <a:prstGeom prst="snip2DiagRect">
            <a:avLst>
              <a:gd name="adj1" fmla="val 0"/>
              <a:gd name="adj2" fmla="val 0"/>
            </a:avLst>
          </a:prstGeom>
          <a:gradFill>
            <a:gsLst>
              <a:gs pos="0">
                <a:srgbClr val="00B0F0">
                  <a:alpha val="10000"/>
                </a:srgbClr>
              </a:gs>
              <a:gs pos="55600">
                <a:srgbClr val="00B0F0">
                  <a:alpha val="0"/>
                </a:srgbClr>
              </a:gs>
              <a:gs pos="100000">
                <a:srgbClr val="00B0F0">
                  <a:alpha val="10000"/>
                </a:srgbClr>
              </a:gs>
            </a:gsLst>
            <a:lin ang="0" scaled="1"/>
          </a:gra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lIns="144000" tIns="972000" rIns="7200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0" name="矩形: 剪去对角 119"/>
          <p:cNvSpPr/>
          <p:nvPr/>
        </p:nvSpPr>
        <p:spPr>
          <a:xfrm flipH="1">
            <a:off x="9254862" y="3163019"/>
            <a:ext cx="1540650" cy="477054"/>
          </a:xfrm>
          <a:prstGeom prst="snip2DiagRect">
            <a:avLst>
              <a:gd name="adj1" fmla="val 0"/>
              <a:gd name="adj2" fmla="val 0"/>
            </a:avLst>
          </a:prstGeom>
          <a:gradFill>
            <a:gsLst>
              <a:gs pos="0">
                <a:srgbClr val="00B0F0">
                  <a:alpha val="10000"/>
                </a:srgbClr>
              </a:gs>
              <a:gs pos="55600">
                <a:srgbClr val="00B0F0">
                  <a:alpha val="0"/>
                </a:srgbClr>
              </a:gs>
              <a:gs pos="100000">
                <a:srgbClr val="00B0F0">
                  <a:alpha val="10000"/>
                </a:srgbClr>
              </a:gs>
            </a:gsLst>
            <a:lin ang="0" scaled="1"/>
          </a:gra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lIns="144000" tIns="972000" rIns="7200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1" name="GaodingPPT-1-4"/>
          <p:cNvSpPr txBox="1"/>
          <p:nvPr/>
        </p:nvSpPr>
        <p:spPr>
          <a:xfrm>
            <a:off x="8876015" y="917940"/>
            <a:ext cx="2265734" cy="756597"/>
          </a:xfrm>
          <a:prstGeom prst="rect">
            <a:avLst/>
          </a:prstGeom>
          <a:noFill/>
          <a:ln w="12700" cap="rnd" cmpd="sng" algn="ctr">
            <a:noFill/>
            <a:prstDash val="solid"/>
            <a:round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 defTabSz="914400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kumimoji="0" lang="en-US" altLang="zh-CN" sz="180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华文细黑" panose="02010600040101010101" charset="-122"/>
              </a:rPr>
              <a:t>Reduced IBP system on each cut</a:t>
            </a: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华文细黑" panose="02010600040101010101" charset="-122"/>
            </a:endParaRPr>
          </a:p>
        </p:txBody>
      </p:sp>
      <p:grpSp>
        <p:nvGrpSpPr>
          <p:cNvPr id="134" name="组合 133"/>
          <p:cNvGrpSpPr/>
          <p:nvPr/>
        </p:nvGrpSpPr>
        <p:grpSpPr>
          <a:xfrm>
            <a:off x="9032102" y="4955131"/>
            <a:ext cx="2109647" cy="756598"/>
            <a:chOff x="9205963" y="598574"/>
            <a:chExt cx="2048412" cy="848590"/>
          </a:xfrm>
        </p:grpSpPr>
        <p:sp>
          <p:nvSpPr>
            <p:cNvPr id="135" name="矩形: 剪去对角 134"/>
            <p:cNvSpPr/>
            <p:nvPr/>
          </p:nvSpPr>
          <p:spPr>
            <a:xfrm flipH="1">
              <a:off x="9205963" y="598574"/>
              <a:ext cx="2048412" cy="848590"/>
            </a:xfrm>
            <a:prstGeom prst="snip2DiagRect">
              <a:avLst>
                <a:gd name="adj1" fmla="val 0"/>
                <a:gd name="adj2" fmla="val 0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6" name="GaodingPPT-1-4"/>
            <p:cNvSpPr txBox="1"/>
            <p:nvPr/>
          </p:nvSpPr>
          <p:spPr>
            <a:xfrm>
              <a:off x="9205963" y="759983"/>
              <a:ext cx="2048411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>
                <a:defRPr/>
              </a:pPr>
              <a:r>
                <a:rPr kumimoji="0" lang="en-US" altLang="zh-CN" sz="180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j-lt"/>
                  <a:ea typeface="华文细黑" panose="02010600040101010101" charset="-122"/>
                </a:rPr>
                <a:t>Merged reduced IBP system</a:t>
              </a:r>
              <a:endParaRPr kumimoji="0" lang="zh-CN" altLang="en-US" sz="180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华文细黑" panose="02010600040101010101" charset="-122"/>
              </a:endParaRPr>
            </a:p>
          </p:txBody>
        </p:sp>
      </p:grpSp>
      <p:sp>
        <p:nvSpPr>
          <p:cNvPr id="139" name="文本框 138"/>
          <p:cNvSpPr txBox="1"/>
          <p:nvPr/>
        </p:nvSpPr>
        <p:spPr>
          <a:xfrm>
            <a:off x="288678" y="5092458"/>
            <a:ext cx="4122214" cy="147732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华文细黑" panose="02010600040101010101" charset="-122"/>
              </a:rPr>
              <a:t>PerformIBPReduction</a:t>
            </a:r>
            <a:r>
              <a:rPr kumimoji="0" lang="en-US" altLang="zh-CN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华文细黑" panose="02010600040101010101" charset="-122"/>
              </a:rPr>
              <a:t> = True;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IBPReductionMethod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 = “Kira”;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华文细黑" panose="02010600040101010101" charset="-122"/>
              </a:rPr>
              <a:t>KiraCommand</a:t>
            </a:r>
            <a:r>
              <a:rPr kumimoji="0" lang="en-US" altLang="zh-CN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华文细黑" panose="02010600040101010101" charset="-122"/>
              </a:rPr>
              <a:t> = “/some/path/</a:t>
            </a:r>
            <a:r>
              <a:rPr kumimoji="0" lang="en-US" altLang="zh-CN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华文细黑" panose="02010600040101010101" charset="-122"/>
              </a:rPr>
              <a:t>kira</a:t>
            </a:r>
            <a:r>
              <a:rPr kumimoji="0" lang="en-US" altLang="zh-CN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华文细黑" panose="02010600040101010101" charset="-122"/>
              </a:rPr>
              <a:t>”;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FermatPath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 = “/some/path/fer64”;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i="0" u="none" strike="noStrike" kern="1200" cap="none" spc="0" normalizeH="0" baseline="0" noProof="0" dirty="0" err="1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+mj-lt"/>
                <a:ea typeface="华文细黑" panose="02010600040101010101" charset="-122"/>
              </a:rPr>
              <a:t>SpanningCutsMode</a:t>
            </a:r>
            <a:r>
              <a:rPr kumimoji="0" lang="en-US" altLang="zh-CN" sz="1800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+mj-lt"/>
                <a:ea typeface="华文细黑" panose="02010600040101010101" charset="-122"/>
              </a:rPr>
              <a:t> = True;</a:t>
            </a:r>
          </a:p>
        </p:txBody>
      </p:sp>
      <p:sp>
        <p:nvSpPr>
          <p:cNvPr id="141" name="文本框 140"/>
          <p:cNvSpPr txBox="1"/>
          <p:nvPr/>
        </p:nvSpPr>
        <p:spPr>
          <a:xfrm>
            <a:off x="132079" y="4535976"/>
            <a:ext cx="461828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2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Config settings</a:t>
            </a:r>
            <a:endParaRPr kumimoji="0" lang="zh-CN" altLang="en-US" sz="220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华文细黑" panose="0201060004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2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 </a:t>
            </a:r>
            <a:endParaRPr kumimoji="0" lang="zh-CN" altLang="en-US" sz="220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华文细黑" panose="02010600040101010101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742583" y="1899422"/>
            <a:ext cx="695077" cy="1549262"/>
            <a:chOff x="3742583" y="1899422"/>
            <a:chExt cx="695077" cy="1549262"/>
          </a:xfrm>
        </p:grpSpPr>
        <p:pic>
          <p:nvPicPr>
            <p:cNvPr id="4" name="图形 3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750350" y="2361395"/>
              <a:ext cx="687310" cy="229104"/>
            </a:xfrm>
            <a:prstGeom prst="rect">
              <a:avLst/>
            </a:prstGeom>
          </p:spPr>
        </p:pic>
        <p:pic>
          <p:nvPicPr>
            <p:cNvPr id="6" name="图形 5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750350" y="1899422"/>
              <a:ext cx="687310" cy="229104"/>
            </a:xfrm>
            <a:prstGeom prst="rect">
              <a:avLst/>
            </a:prstGeom>
          </p:spPr>
        </p:pic>
        <p:pic>
          <p:nvPicPr>
            <p:cNvPr id="8" name="图形 7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855941" y="3402965"/>
              <a:ext cx="365753" cy="45719"/>
            </a:xfrm>
            <a:prstGeom prst="rect">
              <a:avLst/>
            </a:prstGeom>
          </p:spPr>
        </p:pic>
        <p:pic>
          <p:nvPicPr>
            <p:cNvPr id="10" name="图形 9"/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742583" y="2841963"/>
              <a:ext cx="687310" cy="229104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6589977" y="1911810"/>
            <a:ext cx="695077" cy="1549262"/>
            <a:chOff x="3742583" y="1899422"/>
            <a:chExt cx="695077" cy="1549262"/>
          </a:xfrm>
        </p:grpSpPr>
        <p:pic>
          <p:nvPicPr>
            <p:cNvPr id="7" name="图形 6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750350" y="2361395"/>
              <a:ext cx="687310" cy="229104"/>
            </a:xfrm>
            <a:prstGeom prst="rect">
              <a:avLst/>
            </a:prstGeom>
          </p:spPr>
        </p:pic>
        <p:pic>
          <p:nvPicPr>
            <p:cNvPr id="9" name="图形 8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750350" y="1899422"/>
              <a:ext cx="687310" cy="229104"/>
            </a:xfrm>
            <a:prstGeom prst="rect">
              <a:avLst/>
            </a:prstGeom>
          </p:spPr>
        </p:pic>
        <p:pic>
          <p:nvPicPr>
            <p:cNvPr id="11" name="图形 10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855941" y="3402965"/>
              <a:ext cx="365753" cy="45719"/>
            </a:xfrm>
            <a:prstGeom prst="rect">
              <a:avLst/>
            </a:prstGeom>
          </p:spPr>
        </p:pic>
        <p:pic>
          <p:nvPicPr>
            <p:cNvPr id="12" name="图形 11"/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742583" y="2841963"/>
              <a:ext cx="687310" cy="229104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>
            <a:off x="9702340" y="1888909"/>
            <a:ext cx="695077" cy="1549262"/>
            <a:chOff x="3742583" y="1899422"/>
            <a:chExt cx="695077" cy="1549262"/>
          </a:xfrm>
        </p:grpSpPr>
        <p:pic>
          <p:nvPicPr>
            <p:cNvPr id="17" name="图形 16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750350" y="2361395"/>
              <a:ext cx="687310" cy="229104"/>
            </a:xfrm>
            <a:prstGeom prst="rect">
              <a:avLst/>
            </a:prstGeom>
          </p:spPr>
        </p:pic>
        <p:pic>
          <p:nvPicPr>
            <p:cNvPr id="18" name="图形 17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750350" y="1899422"/>
              <a:ext cx="687310" cy="229104"/>
            </a:xfrm>
            <a:prstGeom prst="rect">
              <a:avLst/>
            </a:prstGeom>
          </p:spPr>
        </p:pic>
        <p:pic>
          <p:nvPicPr>
            <p:cNvPr id="19" name="图形 18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855941" y="3402965"/>
              <a:ext cx="365753" cy="45719"/>
            </a:xfrm>
            <a:prstGeom prst="rect">
              <a:avLst/>
            </a:prstGeom>
          </p:spPr>
        </p:pic>
        <p:pic>
          <p:nvPicPr>
            <p:cNvPr id="20" name="图形 19"/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742583" y="2841963"/>
              <a:ext cx="687310" cy="22910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2929" y="233786"/>
            <a:ext cx="1135207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Multi-loop Feynman integrals,</a:t>
            </a:r>
            <a:r>
              <a:rPr kumimoji="0" lang="zh-CN" altLang="en-US" sz="3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 </a:t>
            </a:r>
            <a:r>
              <a:rPr kumimoji="0" lang="en-US" altLang="zh-CN" sz="3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frontiers</a:t>
            </a:r>
            <a:endParaRPr kumimoji="0" lang="zh-CN" altLang="en-US" sz="3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华文细黑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08538" y="1161651"/>
            <a:ext cx="420370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rPr>
              <a:t>More loops: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08538" y="3014211"/>
            <a:ext cx="420370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rPr>
              <a:t>More legs: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30197" y="5138656"/>
            <a:ext cx="420370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rPr>
              <a:t>More masses: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104" y="5192849"/>
            <a:ext cx="2588930" cy="1652588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824820" y="6317223"/>
            <a:ext cx="2184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JHEP 07 (2023) 089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Palatino Linotype"/>
              <a:ea typeface="华文细黑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841911" y="6317223"/>
            <a:ext cx="21100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JHEP 06 (2023) 144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Palatino Linotype"/>
              <a:ea typeface="华文细黑"/>
              <a:cs typeface="+mn-cs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325718" y="5192849"/>
            <a:ext cx="2442290" cy="1616908"/>
            <a:chOff x="3703942" y="1636245"/>
            <a:chExt cx="5634435" cy="3340066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4841507" y="2550695"/>
              <a:ext cx="0" cy="1511166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4840348" y="2556087"/>
              <a:ext cx="3388093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4831880" y="4061861"/>
              <a:ext cx="338809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V="1">
              <a:off x="6432081" y="2550695"/>
              <a:ext cx="1805987" cy="1511166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6534394" y="2561480"/>
              <a:ext cx="2728139" cy="241483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3797787" y="1636245"/>
              <a:ext cx="1042561" cy="92523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V="1">
              <a:off x="3703942" y="4061861"/>
              <a:ext cx="1136406" cy="899764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V="1">
              <a:off x="8211599" y="1636245"/>
              <a:ext cx="1126778" cy="927283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组合 40"/>
          <p:cNvGrpSpPr/>
          <p:nvPr/>
        </p:nvGrpSpPr>
        <p:grpSpPr>
          <a:xfrm>
            <a:off x="2440103" y="3399655"/>
            <a:ext cx="2000580" cy="1259454"/>
            <a:chOff x="2309663" y="2560320"/>
            <a:chExt cx="3369056" cy="2200975"/>
          </a:xfrm>
        </p:grpSpPr>
        <p:sp>
          <p:nvSpPr>
            <p:cNvPr id="23" name="矩形 22"/>
            <p:cNvSpPr/>
            <p:nvPr/>
          </p:nvSpPr>
          <p:spPr>
            <a:xfrm>
              <a:off x="2829827" y="3128211"/>
              <a:ext cx="1183908" cy="1068404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4013735" y="3128211"/>
              <a:ext cx="1183908" cy="1068404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>
            <a:xfrm flipV="1">
              <a:off x="5197643" y="2658237"/>
              <a:ext cx="481076" cy="48281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5197643" y="4199764"/>
              <a:ext cx="481076" cy="46682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2382769" y="2680310"/>
              <a:ext cx="451906" cy="44790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H="1">
              <a:off x="2309663" y="4184352"/>
              <a:ext cx="520164" cy="45987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4016443" y="4203237"/>
              <a:ext cx="0" cy="55805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4013735" y="2560320"/>
              <a:ext cx="0" cy="61835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7" name="组合 526"/>
          <p:cNvGrpSpPr/>
          <p:nvPr/>
        </p:nvGrpSpPr>
        <p:grpSpPr>
          <a:xfrm>
            <a:off x="5070849" y="3159453"/>
            <a:ext cx="2184399" cy="1649642"/>
            <a:chOff x="5020978" y="2222457"/>
            <a:chExt cx="2741044" cy="2157048"/>
          </a:xfrm>
        </p:grpSpPr>
        <p:sp>
          <p:nvSpPr>
            <p:cNvPr id="62" name="五边形 61"/>
            <p:cNvSpPr/>
            <p:nvPr/>
          </p:nvSpPr>
          <p:spPr>
            <a:xfrm rot="16200000">
              <a:off x="5495733" y="2808587"/>
              <a:ext cx="1092198" cy="961915"/>
            </a:xfrm>
            <a:prstGeom prst="pentagon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endParaRPr>
            </a:p>
          </p:txBody>
        </p:sp>
        <p:cxnSp>
          <p:nvCxnSpPr>
            <p:cNvPr id="46" name="直接连接符 45"/>
            <p:cNvCxnSpPr/>
            <p:nvPr/>
          </p:nvCxnSpPr>
          <p:spPr>
            <a:xfrm flipV="1">
              <a:off x="6522790" y="2584563"/>
              <a:ext cx="361213" cy="36251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7178526" y="3295603"/>
              <a:ext cx="583496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5020978" y="3304020"/>
              <a:ext cx="55254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>
              <a:off x="5938695" y="3835644"/>
              <a:ext cx="0" cy="54386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6522788" y="3626135"/>
              <a:ext cx="460942" cy="48143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>
              <a:off x="5943554" y="2222457"/>
              <a:ext cx="0" cy="5209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" name="直接连接符 515"/>
            <p:cNvCxnSpPr/>
            <p:nvPr/>
          </p:nvCxnSpPr>
          <p:spPr>
            <a:xfrm>
              <a:off x="6519888" y="2947078"/>
              <a:ext cx="658638" cy="343864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8" name="直接连接符 517"/>
            <p:cNvCxnSpPr>
              <a:stCxn id="62" idx="2"/>
            </p:cNvCxnSpPr>
            <p:nvPr/>
          </p:nvCxnSpPr>
          <p:spPr>
            <a:xfrm flipV="1">
              <a:off x="6522788" y="3289544"/>
              <a:ext cx="667631" cy="33750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8" name="组合 557"/>
          <p:cNvGrpSpPr/>
          <p:nvPr/>
        </p:nvGrpSpPr>
        <p:grpSpPr>
          <a:xfrm>
            <a:off x="7881754" y="3208273"/>
            <a:ext cx="1734778" cy="1586558"/>
            <a:chOff x="7908754" y="2762419"/>
            <a:chExt cx="1795061" cy="1771970"/>
          </a:xfrm>
        </p:grpSpPr>
        <p:sp>
          <p:nvSpPr>
            <p:cNvPr id="528" name="六边形 527"/>
            <p:cNvSpPr/>
            <p:nvPr/>
          </p:nvSpPr>
          <p:spPr>
            <a:xfrm rot="5400000">
              <a:off x="8329842" y="3196887"/>
              <a:ext cx="956734" cy="854086"/>
            </a:xfrm>
            <a:prstGeom prst="hexagon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endParaRPr>
            </a:p>
          </p:txBody>
        </p:sp>
        <p:cxnSp>
          <p:nvCxnSpPr>
            <p:cNvPr id="534" name="直接连接符 533"/>
            <p:cNvCxnSpPr/>
            <p:nvPr/>
          </p:nvCxnSpPr>
          <p:spPr>
            <a:xfrm>
              <a:off x="8810113" y="2762419"/>
              <a:ext cx="0" cy="37678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直接连接符 534"/>
            <p:cNvCxnSpPr/>
            <p:nvPr/>
          </p:nvCxnSpPr>
          <p:spPr>
            <a:xfrm>
              <a:off x="9235251" y="3875940"/>
              <a:ext cx="468564" cy="27118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8" name="椭圆 547"/>
            <p:cNvSpPr/>
            <p:nvPr/>
          </p:nvSpPr>
          <p:spPr>
            <a:xfrm>
              <a:off x="9100058" y="3362598"/>
              <a:ext cx="270387" cy="523765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endParaRPr>
            </a:p>
          </p:txBody>
        </p:sp>
        <p:cxnSp>
          <p:nvCxnSpPr>
            <p:cNvPr id="550" name="直接连接符 549"/>
            <p:cNvCxnSpPr/>
            <p:nvPr/>
          </p:nvCxnSpPr>
          <p:spPr>
            <a:xfrm flipV="1">
              <a:off x="8808209" y="4102297"/>
              <a:ext cx="0" cy="43209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1" name="直接连接符 550"/>
            <p:cNvCxnSpPr/>
            <p:nvPr/>
          </p:nvCxnSpPr>
          <p:spPr>
            <a:xfrm flipV="1">
              <a:off x="9256406" y="3114137"/>
              <a:ext cx="440870" cy="24599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6" name="直接连接符 555"/>
            <p:cNvCxnSpPr/>
            <p:nvPr/>
          </p:nvCxnSpPr>
          <p:spPr>
            <a:xfrm flipV="1">
              <a:off x="7941327" y="3888530"/>
              <a:ext cx="440870" cy="24599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7" name="直接连接符 556"/>
            <p:cNvCxnSpPr/>
            <p:nvPr/>
          </p:nvCxnSpPr>
          <p:spPr>
            <a:xfrm>
              <a:off x="7908754" y="3089532"/>
              <a:ext cx="468564" cy="27118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0" name="文本框 559"/>
          <p:cNvSpPr txBox="1"/>
          <p:nvPr/>
        </p:nvSpPr>
        <p:spPr>
          <a:xfrm>
            <a:off x="9747185" y="4393167"/>
            <a:ext cx="21100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JHEP 08 (2024) 027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Palatino Linotype"/>
              <a:ea typeface="华文细黑"/>
              <a:cs typeface="+mn-cs"/>
            </a:endParaRPr>
          </a:p>
        </p:txBody>
      </p:sp>
      <p:grpSp>
        <p:nvGrpSpPr>
          <p:cNvPr id="561" name="组合 560"/>
          <p:cNvGrpSpPr/>
          <p:nvPr/>
        </p:nvGrpSpPr>
        <p:grpSpPr>
          <a:xfrm>
            <a:off x="7310783" y="1510320"/>
            <a:ext cx="2880438" cy="1356285"/>
            <a:chOff x="1214425" y="2970538"/>
            <a:chExt cx="5021275" cy="2542524"/>
          </a:xfrm>
        </p:grpSpPr>
        <p:cxnSp>
          <p:nvCxnSpPr>
            <p:cNvPr id="562" name="直接连接符 561"/>
            <p:cNvCxnSpPr/>
            <p:nvPr/>
          </p:nvCxnSpPr>
          <p:spPr>
            <a:xfrm>
              <a:off x="1214425" y="4241800"/>
              <a:ext cx="502127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3" name="弧形 562"/>
            <p:cNvSpPr/>
            <p:nvPr/>
          </p:nvSpPr>
          <p:spPr>
            <a:xfrm rot="10800000">
              <a:off x="2540000" y="3429000"/>
              <a:ext cx="2185530" cy="1676400"/>
            </a:xfrm>
            <a:prstGeom prst="arc">
              <a:avLst>
                <a:gd name="adj1" fmla="val 10822008"/>
                <a:gd name="adj2" fmla="val 21589136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endParaRPr>
            </a:p>
          </p:txBody>
        </p:sp>
        <p:sp>
          <p:nvSpPr>
            <p:cNvPr id="564" name="弧形 563"/>
            <p:cNvSpPr/>
            <p:nvPr/>
          </p:nvSpPr>
          <p:spPr>
            <a:xfrm>
              <a:off x="1962149" y="2970538"/>
              <a:ext cx="3314700" cy="2542524"/>
            </a:xfrm>
            <a:prstGeom prst="arc">
              <a:avLst>
                <a:gd name="adj1" fmla="val 10822008"/>
                <a:gd name="adj2" fmla="val 21589136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endParaRPr>
            </a:p>
          </p:txBody>
        </p:sp>
        <p:cxnSp>
          <p:nvCxnSpPr>
            <p:cNvPr id="565" name="直接连接符 564"/>
            <p:cNvCxnSpPr/>
            <p:nvPr/>
          </p:nvCxnSpPr>
          <p:spPr>
            <a:xfrm flipV="1">
              <a:off x="4338320" y="4338320"/>
              <a:ext cx="0" cy="56896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6" name="直接连接符 565"/>
            <p:cNvCxnSpPr/>
            <p:nvPr/>
          </p:nvCxnSpPr>
          <p:spPr>
            <a:xfrm flipV="1">
              <a:off x="4338320" y="3103880"/>
              <a:ext cx="0" cy="106172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7" name="直接连接符 566"/>
            <p:cNvCxnSpPr/>
            <p:nvPr/>
          </p:nvCxnSpPr>
          <p:spPr>
            <a:xfrm flipV="1">
              <a:off x="3264894" y="3007360"/>
              <a:ext cx="0" cy="125984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3" name="文本框 572"/>
          <p:cNvSpPr txBox="1"/>
          <p:nvPr/>
        </p:nvSpPr>
        <p:spPr>
          <a:xfrm>
            <a:off x="9523802" y="2422361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Phys.Rev.D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 109 (2024) 7,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L071503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Palatino Linotype"/>
              <a:ea typeface="华文细黑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12C73F3-9623-87DC-E95C-AB5D8240CE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93000"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47903" y="1076000"/>
            <a:ext cx="2944193" cy="172837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6D583BC7-C28D-D92F-A47A-BD5991108B60}"/>
              </a:ext>
            </a:extLst>
          </p:cNvPr>
          <p:cNvSpPr txBox="1"/>
          <p:nvPr/>
        </p:nvSpPr>
        <p:spPr>
          <a:xfrm>
            <a:off x="5374118" y="2400833"/>
            <a:ext cx="7810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Palatino Linotype"/>
                <a:ea typeface="宋体" panose="02010600030101010101" pitchFamily="2" charset="-122"/>
                <a:cs typeface="+mn-cs"/>
              </a:rPr>
              <a:t>2411.18697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/>
              <a:ea typeface="华文细黑"/>
              <a:cs typeface="+mn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2080" y="191264"/>
            <a:ext cx="1019704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5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A baby example of  </a:t>
            </a:r>
            <a:r>
              <a:rPr lang="en-US" altLang="zh-CN" sz="2500" dirty="0" err="1">
                <a:solidFill>
                  <a:schemeClr val="bg1"/>
                </a:solidFill>
                <a:latin typeface="+mj-lt"/>
                <a:ea typeface="华文细黑" panose="02010600040101010101" charset="-122"/>
              </a:rPr>
              <a:t>Kira+NeatIBP</a:t>
            </a:r>
            <a:r>
              <a:rPr lang="en-US" altLang="zh-CN" sz="2500" dirty="0">
                <a:solidFill>
                  <a:schemeClr val="bg1"/>
                </a:solidFill>
                <a:latin typeface="+mj-lt"/>
                <a:ea typeface="华文细黑" panose="02010600040101010101" charset="-122"/>
              </a:rPr>
              <a:t> performance (with spanning cuts)</a:t>
            </a:r>
            <a:endParaRPr kumimoji="0" lang="zh-CN" altLang="en-US" sz="250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华文细黑" panose="02010600040101010101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00245" y="775107"/>
            <a:ext cx="9729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Two-loop five-point, with numerator degree 4</a:t>
            </a:r>
            <a:endParaRPr kumimoji="0" lang="zh-CN" altLang="en-US" sz="200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华文细黑" panose="02010600040101010101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9444726" y="887617"/>
            <a:ext cx="3685518" cy="812413"/>
            <a:chOff x="7243207" y="5136838"/>
            <a:chExt cx="3685518" cy="812413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43207" y="5136838"/>
              <a:ext cx="884394" cy="812413"/>
            </a:xfrm>
            <a:prstGeom prst="rect">
              <a:avLst/>
            </a:prstGeom>
          </p:spPr>
        </p:pic>
        <p:sp>
          <p:nvSpPr>
            <p:cNvPr id="23" name="文本框 22"/>
            <p:cNvSpPr txBox="1"/>
            <p:nvPr/>
          </p:nvSpPr>
          <p:spPr>
            <a:xfrm>
              <a:off x="8127602" y="5368906"/>
              <a:ext cx="2801123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rPr>
                <a:t>CPU threads: </a:t>
              </a:r>
              <a:r>
                <a:rPr lang="en-US" altLang="zh-CN" sz="1500" dirty="0">
                  <a:solidFill>
                    <a:prstClr val="white"/>
                  </a:solidFill>
                  <a:latin typeface="Palatino Linotype" panose="02040502050505030304"/>
                  <a:ea typeface="华文细黑" panose="02010600040101010101" charset="-122"/>
                </a:rPr>
                <a:t>2</a:t>
              </a:r>
              <a:r>
                <a:rPr kumimoji="0" lang="en-US" altLang="zh-CN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rPr>
                <a:t>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rPr>
                <a:t>RAM: 128GB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726621" y="775107"/>
            <a:ext cx="1996966" cy="1401252"/>
            <a:chOff x="1231641" y="914400"/>
            <a:chExt cx="3895530" cy="2799184"/>
          </a:xfrm>
        </p:grpSpPr>
        <p:grpSp>
          <p:nvGrpSpPr>
            <p:cNvPr id="29" name="组合 28"/>
            <p:cNvGrpSpPr/>
            <p:nvPr/>
          </p:nvGrpSpPr>
          <p:grpSpPr>
            <a:xfrm>
              <a:off x="2245345" y="1561546"/>
              <a:ext cx="2168035" cy="1427584"/>
              <a:chOff x="2245345" y="1300288"/>
              <a:chExt cx="2168035" cy="1427584"/>
            </a:xfrm>
          </p:grpSpPr>
          <p:sp>
            <p:nvSpPr>
              <p:cNvPr id="35" name="五边形 34"/>
              <p:cNvSpPr/>
              <p:nvPr/>
            </p:nvSpPr>
            <p:spPr>
              <a:xfrm rot="16200000">
                <a:off x="2211355" y="1334278"/>
                <a:ext cx="1427584" cy="1359604"/>
              </a:xfrm>
              <a:prstGeom prst="pentagon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3604949" y="1567543"/>
                <a:ext cx="808431" cy="886408"/>
              </a:xfrm>
              <a:prstGeom prst="rect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endParaRPr>
              </a:p>
            </p:txBody>
          </p:sp>
        </p:grpSp>
        <p:cxnSp>
          <p:nvCxnSpPr>
            <p:cNvPr id="30" name="直接连接符 29"/>
            <p:cNvCxnSpPr>
              <a:stCxn id="35" idx="0"/>
            </p:cNvCxnSpPr>
            <p:nvPr/>
          </p:nvCxnSpPr>
          <p:spPr>
            <a:xfrm flipH="1" flipV="1">
              <a:off x="1231641" y="2272005"/>
              <a:ext cx="1013704" cy="3333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cxnSp>
          <p:nvCxnSpPr>
            <p:cNvPr id="31" name="直接连接符 30"/>
            <p:cNvCxnSpPr>
              <a:stCxn id="35" idx="1"/>
            </p:cNvCxnSpPr>
            <p:nvPr/>
          </p:nvCxnSpPr>
          <p:spPr>
            <a:xfrm flipH="1">
              <a:off x="2040212" y="2989128"/>
              <a:ext cx="724454" cy="724456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cxnSp>
          <p:nvCxnSpPr>
            <p:cNvPr id="32" name="直接连接符 31"/>
            <p:cNvCxnSpPr>
              <a:stCxn id="35" idx="5"/>
            </p:cNvCxnSpPr>
            <p:nvPr/>
          </p:nvCxnSpPr>
          <p:spPr>
            <a:xfrm flipH="1" flipV="1">
              <a:off x="2117521" y="914400"/>
              <a:ext cx="647145" cy="647148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cxnSp>
          <p:nvCxnSpPr>
            <p:cNvPr id="33" name="直接连接符 32"/>
            <p:cNvCxnSpPr/>
            <p:nvPr/>
          </p:nvCxnSpPr>
          <p:spPr>
            <a:xfrm flipV="1">
              <a:off x="4413380" y="1237974"/>
              <a:ext cx="590827" cy="590827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cxnSp>
          <p:nvCxnSpPr>
            <p:cNvPr id="34" name="直接连接符 33"/>
            <p:cNvCxnSpPr/>
            <p:nvPr/>
          </p:nvCxnSpPr>
          <p:spPr>
            <a:xfrm>
              <a:off x="4413380" y="2715209"/>
              <a:ext cx="713791" cy="713791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</p:grpSp>
      <p:sp>
        <p:nvSpPr>
          <p:cNvPr id="37" name="文本框 36"/>
          <p:cNvSpPr txBox="1"/>
          <p:nvPr/>
        </p:nvSpPr>
        <p:spPr>
          <a:xfrm>
            <a:off x="132080" y="2644170"/>
            <a:ext cx="1229114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Running </a:t>
            </a:r>
            <a:r>
              <a:rPr lang="en-US" altLang="zh-CN" sz="2000" dirty="0" err="1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NeatIBP</a:t>
            </a: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 + Kira in </a:t>
            </a:r>
            <a:r>
              <a:rPr lang="en-US" altLang="zh-CN" sz="2000" dirty="0">
                <a:solidFill>
                  <a:srgbClr val="00B050"/>
                </a:solidFill>
                <a:latin typeface="+mj-lt"/>
                <a:ea typeface="华文细黑" panose="02010600040101010101" charset="-122"/>
              </a:rPr>
              <a:t>spanning cuts </a:t>
            </a: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mode:</a:t>
            </a:r>
          </a:p>
          <a:p>
            <a:pPr>
              <a:defRPr/>
            </a:pP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	1. NeatIBP: Generates equations on </a:t>
            </a:r>
            <a:r>
              <a:rPr lang="en-US" altLang="zh-CN" sz="2000" dirty="0">
                <a:solidFill>
                  <a:srgbClr val="66FFFF"/>
                </a:solidFill>
                <a:latin typeface="+mj-lt"/>
                <a:ea typeface="华文细黑" panose="02010600040101010101" charset="-122"/>
              </a:rPr>
              <a:t>10</a:t>
            </a: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 spanning cuts, time used: </a:t>
            </a:r>
            <a:r>
              <a:rPr lang="en-US" altLang="zh-CN" sz="2000" dirty="0">
                <a:solidFill>
                  <a:srgbClr val="66FFFF"/>
                </a:solidFill>
                <a:latin typeface="+mj-lt"/>
                <a:ea typeface="华文细黑" panose="02010600040101010101" charset="-122"/>
              </a:rPr>
              <a:t>8m</a:t>
            </a:r>
          </a:p>
          <a:p>
            <a:pPr>
              <a:defRPr/>
            </a:pPr>
            <a:r>
              <a:rPr lang="en-US" altLang="zh-CN" sz="2000" dirty="0">
                <a:solidFill>
                  <a:srgbClr val="66FFFF"/>
                </a:solidFill>
                <a:latin typeface="+mj-lt"/>
                <a:ea typeface="华文细黑" panose="02010600040101010101" charset="-122"/>
              </a:rPr>
              <a:t>	</a:t>
            </a:r>
            <a:r>
              <a:rPr lang="en-US" altLang="zh-CN" sz="2000" dirty="0">
                <a:solidFill>
                  <a:schemeClr val="bg1"/>
                </a:solidFill>
                <a:latin typeface="+mj-lt"/>
                <a:ea typeface="华文细黑" panose="02010600040101010101" charset="-122"/>
              </a:rPr>
              <a:t>2. Number of equations: vary from </a:t>
            </a:r>
            <a:r>
              <a:rPr lang="en-US" altLang="zh-CN" sz="2000" dirty="0">
                <a:solidFill>
                  <a:srgbClr val="66FFFF"/>
                </a:solidFill>
                <a:latin typeface="+mj-lt"/>
                <a:ea typeface="华文细黑" panose="02010600040101010101" charset="-122"/>
              </a:rPr>
              <a:t>310 ~ 1583</a:t>
            </a:r>
            <a:r>
              <a:rPr lang="en-US" altLang="zh-CN" sz="2000" dirty="0">
                <a:solidFill>
                  <a:schemeClr val="bg1"/>
                </a:solidFill>
                <a:latin typeface="+mj-lt"/>
                <a:ea typeface="华文细黑" panose="02010600040101010101" charset="-122"/>
              </a:rPr>
              <a:t>, on different cuts</a:t>
            </a:r>
          </a:p>
          <a:p>
            <a:pPr>
              <a:defRPr/>
            </a:pPr>
            <a:r>
              <a:rPr lang="en-US" altLang="zh-CN" sz="2000" dirty="0">
                <a:solidFill>
                  <a:schemeClr val="bg1"/>
                </a:solidFill>
                <a:latin typeface="+mj-lt"/>
                <a:ea typeface="华文细黑" panose="02010600040101010101" charset="-122"/>
              </a:rPr>
              <a:t>	3.</a:t>
            </a: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 Kira reduction time used: </a:t>
            </a:r>
            <a:r>
              <a:rPr lang="en-US" altLang="zh-CN" sz="2000" dirty="0">
                <a:solidFill>
                  <a:srgbClr val="66FFFF"/>
                </a:solidFill>
                <a:latin typeface="+mj-lt"/>
                <a:ea typeface="华文细黑" panose="02010600040101010101" charset="-122"/>
              </a:rPr>
              <a:t>5h</a:t>
            </a:r>
            <a:endParaRPr lang="en-US" altLang="zh-CN" sz="1600" dirty="0">
              <a:solidFill>
                <a:schemeClr val="bg1">
                  <a:lumMod val="95000"/>
                </a:schemeClr>
              </a:solidFill>
              <a:latin typeface="+mj-lt"/>
              <a:ea typeface="华文细黑" panose="02010600040101010101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32080" y="4535940"/>
            <a:ext cx="122911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Running </a:t>
            </a:r>
            <a:r>
              <a:rPr lang="en-US" altLang="zh-CN" sz="2000" dirty="0" err="1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NeatIBP</a:t>
            </a: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 + Kira in </a:t>
            </a:r>
            <a:r>
              <a:rPr lang="en-US" altLang="zh-CN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华文细黑" panose="02010600040101010101" charset="-122"/>
              </a:rPr>
              <a:t>normal</a:t>
            </a: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 mode:</a:t>
            </a:r>
          </a:p>
          <a:p>
            <a:pPr>
              <a:defRPr/>
            </a:pP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	1. NeatIBP: Generates </a:t>
            </a:r>
            <a:r>
              <a:rPr lang="en-US" altLang="zh-CN" sz="2000" dirty="0">
                <a:solidFill>
                  <a:srgbClr val="66FFFF"/>
                </a:solidFill>
                <a:latin typeface="+mj-lt"/>
                <a:ea typeface="华文细黑" panose="02010600040101010101" charset="-122"/>
              </a:rPr>
              <a:t>3708</a:t>
            </a: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 equations spanning cuts, using </a:t>
            </a:r>
            <a:r>
              <a:rPr lang="en-US" altLang="zh-CN" sz="2000" dirty="0">
                <a:solidFill>
                  <a:srgbClr val="66FFFF"/>
                </a:solidFill>
                <a:latin typeface="+mj-lt"/>
                <a:ea typeface="华文细黑" panose="02010600040101010101" charset="-122"/>
              </a:rPr>
              <a:t>18m</a:t>
            </a:r>
          </a:p>
          <a:p>
            <a:pPr>
              <a:defRPr/>
            </a:pPr>
            <a:r>
              <a:rPr lang="en-US" altLang="zh-CN" sz="2000" dirty="0">
                <a:solidFill>
                  <a:srgbClr val="66FFFF"/>
                </a:solidFill>
                <a:latin typeface="+mj-lt"/>
                <a:ea typeface="华文细黑" panose="02010600040101010101" charset="-122"/>
              </a:rPr>
              <a:t>	</a:t>
            </a:r>
            <a:r>
              <a:rPr lang="en-US" altLang="zh-CN" sz="2000" dirty="0">
                <a:solidFill>
                  <a:schemeClr val="bg1"/>
                </a:solidFill>
                <a:latin typeface="+mj-lt"/>
                <a:ea typeface="华文细黑" panose="02010600040101010101" charset="-122"/>
              </a:rPr>
              <a:t>2.</a:t>
            </a: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 Kira reduction time used: </a:t>
            </a:r>
            <a:r>
              <a:rPr lang="en-US" altLang="zh-CN" sz="2000" dirty="0">
                <a:solidFill>
                  <a:srgbClr val="66FFFF"/>
                </a:solidFill>
                <a:latin typeface="+mj-lt"/>
                <a:ea typeface="华文细黑" panose="02010600040101010101" charset="-122"/>
              </a:rPr>
              <a:t>24h</a:t>
            </a:r>
            <a:endParaRPr lang="en-US" altLang="zh-CN" sz="1600" dirty="0">
              <a:solidFill>
                <a:srgbClr val="66FFFF"/>
              </a:solidFill>
              <a:latin typeface="+mj-lt"/>
              <a:ea typeface="华文细黑" panose="02010600040101010101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2080" y="191264"/>
            <a:ext cx="1019704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5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Another example of  </a:t>
            </a:r>
            <a:r>
              <a:rPr lang="en-US" altLang="zh-CN" sz="2500" dirty="0" err="1">
                <a:solidFill>
                  <a:schemeClr val="bg1"/>
                </a:solidFill>
                <a:latin typeface="+mj-lt"/>
                <a:ea typeface="华文细黑" panose="02010600040101010101" charset="-122"/>
              </a:rPr>
              <a:t>Kira+NeatIBP</a:t>
            </a:r>
            <a:r>
              <a:rPr lang="en-US" altLang="zh-CN" sz="2500" dirty="0">
                <a:solidFill>
                  <a:schemeClr val="bg1"/>
                </a:solidFill>
                <a:latin typeface="+mj-lt"/>
                <a:ea typeface="华文细黑" panose="02010600040101010101" charset="-122"/>
              </a:rPr>
              <a:t> performance (with spanning cuts)</a:t>
            </a:r>
            <a:endParaRPr kumimoji="0" lang="zh-CN" altLang="en-US" sz="250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华文细黑" panose="02010600040101010101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6695084" y="775108"/>
            <a:ext cx="2238709" cy="1032672"/>
            <a:chOff x="451941" y="851338"/>
            <a:chExt cx="3499949" cy="1611166"/>
          </a:xfrm>
        </p:grpSpPr>
        <p:grpSp>
          <p:nvGrpSpPr>
            <p:cNvPr id="6" name="组合 5"/>
            <p:cNvGrpSpPr/>
            <p:nvPr/>
          </p:nvGrpSpPr>
          <p:grpSpPr>
            <a:xfrm>
              <a:off x="1345324" y="1135117"/>
              <a:ext cx="1702676" cy="1051035"/>
              <a:chOff x="1345324" y="1135117"/>
              <a:chExt cx="1702676" cy="1051035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1345324" y="1135117"/>
                <a:ext cx="1702676" cy="1051035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/>
            </p:nvSpPr>
            <p:spPr>
              <a:xfrm>
                <a:off x="2165132" y="1135117"/>
                <a:ext cx="882867" cy="1051035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2165131" y="1135117"/>
                <a:ext cx="882867" cy="536027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8" name="直接连接符 7"/>
            <p:cNvCxnSpPr/>
            <p:nvPr/>
          </p:nvCxnSpPr>
          <p:spPr>
            <a:xfrm flipV="1">
              <a:off x="3047998" y="851338"/>
              <a:ext cx="903892" cy="283779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V="1">
              <a:off x="451941" y="2175642"/>
              <a:ext cx="903892" cy="283779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451941" y="861848"/>
              <a:ext cx="893383" cy="27635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3047998" y="2186152"/>
              <a:ext cx="893383" cy="27635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20"/>
          <p:cNvSpPr txBox="1"/>
          <p:nvPr/>
        </p:nvSpPr>
        <p:spPr>
          <a:xfrm>
            <a:off x="300245" y="775107"/>
            <a:ext cx="9729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Three-loop four-point, with numerator degree 5</a:t>
            </a:r>
            <a:endParaRPr kumimoji="0" lang="zh-CN" altLang="en-US" sz="200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华文细黑" panose="02010600040101010101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9444726" y="887617"/>
            <a:ext cx="3685518" cy="812413"/>
            <a:chOff x="7243207" y="5136838"/>
            <a:chExt cx="3685518" cy="812413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43207" y="5136838"/>
              <a:ext cx="884394" cy="812413"/>
            </a:xfrm>
            <a:prstGeom prst="rect">
              <a:avLst/>
            </a:prstGeom>
          </p:spPr>
        </p:pic>
        <p:sp>
          <p:nvSpPr>
            <p:cNvPr id="23" name="文本框 22"/>
            <p:cNvSpPr txBox="1"/>
            <p:nvPr/>
          </p:nvSpPr>
          <p:spPr>
            <a:xfrm>
              <a:off x="8127602" y="5368906"/>
              <a:ext cx="2801123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rPr>
                <a:t>CPU threads: </a:t>
              </a:r>
              <a:r>
                <a:rPr lang="en-US" altLang="zh-CN" sz="1500" dirty="0">
                  <a:solidFill>
                    <a:prstClr val="white"/>
                  </a:solidFill>
                  <a:latin typeface="Palatino Linotype" panose="02040502050505030304"/>
                  <a:ea typeface="华文细黑" panose="02010600040101010101" charset="-122"/>
                </a:rPr>
                <a:t>2</a:t>
              </a:r>
              <a:r>
                <a:rPr kumimoji="0" lang="en-US" altLang="zh-CN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rPr>
                <a:t>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rPr>
                <a:t>RAM: 128GB</a:t>
              </a: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0" y="2653511"/>
            <a:ext cx="1229114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Running </a:t>
            </a:r>
            <a:r>
              <a:rPr lang="en-US" altLang="zh-CN" sz="2000" dirty="0" err="1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NeatIBP</a:t>
            </a: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 + Kira in </a:t>
            </a:r>
            <a:r>
              <a:rPr lang="en-US" altLang="zh-CN" sz="2000" dirty="0">
                <a:solidFill>
                  <a:srgbClr val="00B050"/>
                </a:solidFill>
                <a:latin typeface="+mj-lt"/>
                <a:ea typeface="华文细黑" panose="02010600040101010101" charset="-122"/>
              </a:rPr>
              <a:t>spanning cuts </a:t>
            </a: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mode:</a:t>
            </a:r>
          </a:p>
          <a:p>
            <a:pPr>
              <a:defRPr/>
            </a:pP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	1. NeatIBP: Generates equations on </a:t>
            </a:r>
            <a:r>
              <a:rPr lang="en-US" altLang="zh-CN" sz="2000" dirty="0">
                <a:solidFill>
                  <a:srgbClr val="66FFFF"/>
                </a:solidFill>
                <a:latin typeface="+mj-lt"/>
                <a:ea typeface="华文细黑" panose="02010600040101010101" charset="-122"/>
              </a:rPr>
              <a:t>22</a:t>
            </a: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 spanning cuts, time used: </a:t>
            </a:r>
            <a:r>
              <a:rPr lang="en-US" altLang="zh-CN" sz="2000" dirty="0">
                <a:solidFill>
                  <a:srgbClr val="66FFFF"/>
                </a:solidFill>
                <a:latin typeface="+mj-lt"/>
                <a:ea typeface="华文细黑" panose="02010600040101010101" charset="-122"/>
              </a:rPr>
              <a:t>1h22m</a:t>
            </a:r>
          </a:p>
          <a:p>
            <a:pPr>
              <a:defRPr/>
            </a:pPr>
            <a:r>
              <a:rPr lang="en-US" altLang="zh-CN" sz="2000" dirty="0">
                <a:solidFill>
                  <a:srgbClr val="66FFFF"/>
                </a:solidFill>
                <a:latin typeface="+mj-lt"/>
                <a:ea typeface="华文细黑" panose="02010600040101010101" charset="-122"/>
              </a:rPr>
              <a:t>	</a:t>
            </a:r>
            <a:r>
              <a:rPr lang="en-US" altLang="zh-CN" sz="2000" dirty="0">
                <a:solidFill>
                  <a:schemeClr val="bg1"/>
                </a:solidFill>
                <a:latin typeface="+mj-lt"/>
                <a:ea typeface="华文细黑" panose="02010600040101010101" charset="-122"/>
              </a:rPr>
              <a:t>2. Number of equations: </a:t>
            </a:r>
            <a:r>
              <a:rPr lang="en-US" altLang="zh-CN" sz="2000" dirty="0">
                <a:solidFill>
                  <a:srgbClr val="66FFFF"/>
                </a:solidFill>
                <a:latin typeface="+mj-lt"/>
                <a:ea typeface="华文细黑" panose="02010600040101010101" charset="-122"/>
              </a:rPr>
              <a:t>2k ~ 10k+</a:t>
            </a:r>
            <a:r>
              <a:rPr lang="en-US" altLang="zh-CN" sz="2000" dirty="0">
                <a:solidFill>
                  <a:schemeClr val="bg1"/>
                </a:solidFill>
                <a:latin typeface="+mj-lt"/>
                <a:ea typeface="华文细黑" panose="02010600040101010101" charset="-122"/>
              </a:rPr>
              <a:t> or so, at most </a:t>
            </a:r>
            <a:r>
              <a:rPr lang="en-US" altLang="zh-CN" sz="2000" dirty="0">
                <a:solidFill>
                  <a:srgbClr val="66FFFF"/>
                </a:solidFill>
                <a:latin typeface="+mj-lt"/>
                <a:ea typeface="华文细黑" panose="02010600040101010101" charset="-122"/>
              </a:rPr>
              <a:t>35k</a:t>
            </a:r>
            <a:r>
              <a:rPr lang="en-US" altLang="zh-CN" sz="2000" dirty="0">
                <a:solidFill>
                  <a:schemeClr val="bg1"/>
                </a:solidFill>
                <a:latin typeface="+mj-lt"/>
                <a:ea typeface="华文细黑" panose="02010600040101010101" charset="-122"/>
              </a:rPr>
              <a:t>,  on different cuts</a:t>
            </a:r>
          </a:p>
          <a:p>
            <a:pPr>
              <a:defRPr/>
            </a:pPr>
            <a:r>
              <a:rPr lang="en-US" altLang="zh-CN" sz="2000" dirty="0">
                <a:solidFill>
                  <a:schemeClr val="bg1"/>
                </a:solidFill>
                <a:latin typeface="+mj-lt"/>
                <a:ea typeface="华文细黑" panose="02010600040101010101" charset="-122"/>
              </a:rPr>
              <a:t>	3.</a:t>
            </a: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 Kira reduction time used :</a:t>
            </a:r>
            <a:r>
              <a:rPr lang="en-US" altLang="zh-CN" sz="2000" dirty="0">
                <a:solidFill>
                  <a:srgbClr val="66FFFF"/>
                </a:solidFill>
                <a:latin typeface="+mj-lt"/>
                <a:ea typeface="华文细黑" panose="02010600040101010101" charset="-122"/>
              </a:rPr>
              <a:t> 35m</a:t>
            </a: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 </a:t>
            </a:r>
            <a:endParaRPr lang="en-US" altLang="zh-CN" sz="1600" dirty="0">
              <a:solidFill>
                <a:schemeClr val="bg1">
                  <a:lumMod val="95000"/>
                </a:schemeClr>
              </a:solidFill>
              <a:latin typeface="+mj-lt"/>
              <a:ea typeface="华文细黑" panose="0201060004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0" y="4609513"/>
            <a:ext cx="122911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Running </a:t>
            </a:r>
            <a:r>
              <a:rPr lang="en-US" altLang="zh-CN" sz="2000" dirty="0" err="1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NeatIBP</a:t>
            </a: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 + Kira in </a:t>
            </a:r>
            <a:r>
              <a:rPr lang="en-US" altLang="zh-CN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华文细黑" panose="02010600040101010101" charset="-122"/>
              </a:rPr>
              <a:t>normal</a:t>
            </a: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 mode:</a:t>
            </a:r>
          </a:p>
          <a:p>
            <a:pPr>
              <a:defRPr/>
            </a:pP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	1. NeatIBP: Generates </a:t>
            </a:r>
            <a:r>
              <a:rPr lang="en-US" altLang="zh-CN" sz="2000" dirty="0">
                <a:solidFill>
                  <a:srgbClr val="66FFFF"/>
                </a:solidFill>
                <a:latin typeface="+mj-lt"/>
                <a:ea typeface="华文细黑" panose="02010600040101010101" charset="-122"/>
              </a:rPr>
              <a:t>113k</a:t>
            </a: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 equations spanning cuts, using </a:t>
            </a:r>
            <a:r>
              <a:rPr lang="en-US" altLang="zh-CN" sz="2000" dirty="0">
                <a:solidFill>
                  <a:srgbClr val="66FFFF"/>
                </a:solidFill>
                <a:latin typeface="+mj-lt"/>
                <a:ea typeface="华文细黑" panose="02010600040101010101" charset="-122"/>
              </a:rPr>
              <a:t>13h</a:t>
            </a:r>
          </a:p>
          <a:p>
            <a:pPr>
              <a:defRPr/>
            </a:pPr>
            <a:r>
              <a:rPr lang="en-US" altLang="zh-CN" sz="2000" dirty="0">
                <a:solidFill>
                  <a:srgbClr val="66FFFF"/>
                </a:solidFill>
                <a:latin typeface="+mj-lt"/>
                <a:ea typeface="华文细黑" panose="02010600040101010101" charset="-122"/>
              </a:rPr>
              <a:t>	</a:t>
            </a:r>
            <a:r>
              <a:rPr lang="en-US" altLang="zh-CN" sz="2000" dirty="0">
                <a:solidFill>
                  <a:schemeClr val="bg1"/>
                </a:solidFill>
                <a:latin typeface="+mj-lt"/>
                <a:ea typeface="华文细黑" panose="02010600040101010101" charset="-122"/>
              </a:rPr>
              <a:t>2.</a:t>
            </a: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 panose="02010600040101010101" charset="-122"/>
              </a:rPr>
              <a:t> Kira reduction time used: </a:t>
            </a:r>
            <a:r>
              <a:rPr lang="en-US" altLang="zh-CN" sz="2000" dirty="0">
                <a:solidFill>
                  <a:srgbClr val="66FFFF"/>
                </a:solidFill>
                <a:latin typeface="+mj-lt"/>
                <a:ea typeface="华文细黑" panose="02010600040101010101" charset="-122"/>
              </a:rPr>
              <a:t>2h30m</a:t>
            </a:r>
            <a:endParaRPr lang="en-US" altLang="zh-CN" sz="1600" dirty="0">
              <a:solidFill>
                <a:srgbClr val="66FFFF"/>
              </a:solidFill>
              <a:latin typeface="+mj-lt"/>
              <a:ea typeface="华文细黑" panose="02010600040101010101" charset="-12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A1240E-2E15-4F99-9946-55C7D7203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>
            <a:extLst>
              <a:ext uri="{FF2B5EF4-FFF2-40B4-BE49-F238E27FC236}">
                <a16:creationId xmlns:a16="http://schemas.microsoft.com/office/drawing/2014/main" id="{9ABC4C61-4958-5873-F12A-FCBDA3A1546F}"/>
              </a:ext>
            </a:extLst>
          </p:cNvPr>
          <p:cNvGrpSpPr/>
          <p:nvPr/>
        </p:nvGrpSpPr>
        <p:grpSpPr>
          <a:xfrm>
            <a:off x="0" y="0"/>
            <a:ext cx="12192000" cy="1114005"/>
            <a:chOff x="5719389" y="4343504"/>
            <a:chExt cx="2340999" cy="848590"/>
          </a:xfrm>
        </p:grpSpPr>
        <p:sp>
          <p:nvSpPr>
            <p:cNvPr id="26" name="矩形: 剪去对角 25">
              <a:extLst>
                <a:ext uri="{FF2B5EF4-FFF2-40B4-BE49-F238E27FC236}">
                  <a16:creationId xmlns:a16="http://schemas.microsoft.com/office/drawing/2014/main" id="{33036935-3E30-2BB0-CA9A-D97E01AAA1F1}"/>
                </a:ext>
              </a:extLst>
            </p:cNvPr>
            <p:cNvSpPr/>
            <p:nvPr/>
          </p:nvSpPr>
          <p:spPr>
            <a:xfrm flipH="1">
              <a:off x="5719389" y="4343504"/>
              <a:ext cx="2340999" cy="848590"/>
            </a:xfrm>
            <a:prstGeom prst="snip2DiagRect">
              <a:avLst>
                <a:gd name="adj1" fmla="val 0"/>
                <a:gd name="adj2" fmla="val 0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" name="GaodingPPT-1-4">
              <a:extLst>
                <a:ext uri="{FF2B5EF4-FFF2-40B4-BE49-F238E27FC236}">
                  <a16:creationId xmlns:a16="http://schemas.microsoft.com/office/drawing/2014/main" id="{FB71472C-9679-5F63-7687-FE560BA639DB}"/>
                </a:ext>
              </a:extLst>
            </p:cNvPr>
            <p:cNvSpPr txBox="1"/>
            <p:nvPr/>
          </p:nvSpPr>
          <p:spPr>
            <a:xfrm>
              <a:off x="5788837" y="4444542"/>
              <a:ext cx="2194706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4500" kern="0" dirty="0">
                  <a:solidFill>
                    <a:srgbClr val="FFFFFF"/>
                  </a:solidFill>
                  <a:ea typeface="宋体" panose="02010600030101010101" pitchFamily="2" charset="-122"/>
                </a:rPr>
                <a:t>Contents</a:t>
              </a:r>
              <a:endParaRPr kumimoji="0" lang="zh-CN" altLang="en-US" sz="4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156D61D7-7908-A338-AD8C-5A44A67645DF}"/>
              </a:ext>
            </a:extLst>
          </p:cNvPr>
          <p:cNvGrpSpPr/>
          <p:nvPr/>
        </p:nvGrpSpPr>
        <p:grpSpPr>
          <a:xfrm>
            <a:off x="1356002" y="4279423"/>
            <a:ext cx="6976743" cy="577595"/>
            <a:chOff x="5719389" y="4343504"/>
            <a:chExt cx="2340999" cy="848590"/>
          </a:xfrm>
        </p:grpSpPr>
        <p:sp>
          <p:nvSpPr>
            <p:cNvPr id="31" name="矩形: 剪去对角 30">
              <a:extLst>
                <a:ext uri="{FF2B5EF4-FFF2-40B4-BE49-F238E27FC236}">
                  <a16:creationId xmlns:a16="http://schemas.microsoft.com/office/drawing/2014/main" id="{F3C5F1C5-D616-8E29-3668-D7002E05B1DE}"/>
                </a:ext>
              </a:extLst>
            </p:cNvPr>
            <p:cNvSpPr/>
            <p:nvPr/>
          </p:nvSpPr>
          <p:spPr>
            <a:xfrm flipH="1">
              <a:off x="5719389" y="4343504"/>
              <a:ext cx="2340999" cy="848590"/>
            </a:xfrm>
            <a:prstGeom prst="snip2DiagRect">
              <a:avLst>
                <a:gd name="adj1" fmla="val 0"/>
                <a:gd name="adj2" fmla="val 0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GaodingPPT-1-4">
              <a:extLst>
                <a:ext uri="{FF2B5EF4-FFF2-40B4-BE49-F238E27FC236}">
                  <a16:creationId xmlns:a16="http://schemas.microsoft.com/office/drawing/2014/main" id="{9907DC8C-BAAB-CCA6-F7DA-F5DBC712957B}"/>
                </a:ext>
              </a:extLst>
            </p:cNvPr>
            <p:cNvSpPr txBox="1"/>
            <p:nvPr/>
          </p:nvSpPr>
          <p:spPr>
            <a:xfrm>
              <a:off x="5788837" y="4444542"/>
              <a:ext cx="2194706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+mj-lt"/>
                  <a:ea typeface="宋体" panose="02010600030101010101" pitchFamily="2" charset="-122"/>
                  <a:cs typeface="+mn-cs"/>
                </a:rPr>
                <a:t>1. The </a:t>
              </a:r>
              <a:r>
                <a:rPr kumimoji="0" lang="en-US" altLang="zh-CN" sz="20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+mj-lt"/>
                  <a:ea typeface="宋体" panose="02010600030101010101" pitchFamily="2" charset="-122"/>
                  <a:cs typeface="+mn-cs"/>
                </a:rPr>
                <a:t>Kira+NeatIBP</a:t>
              </a: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+mj-lt"/>
                  <a:ea typeface="宋体" panose="02010600030101010101" pitchFamily="2" charset="-122"/>
                  <a:cs typeface="+mn-cs"/>
                </a:rPr>
                <a:t> interface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8A2F79EF-DB36-562F-37EC-4DB56C953BB0}"/>
              </a:ext>
            </a:extLst>
          </p:cNvPr>
          <p:cNvGrpSpPr/>
          <p:nvPr/>
        </p:nvGrpSpPr>
        <p:grpSpPr>
          <a:xfrm>
            <a:off x="1356002" y="4993706"/>
            <a:ext cx="6976743" cy="577595"/>
            <a:chOff x="5719389" y="4343504"/>
            <a:chExt cx="2340999" cy="848590"/>
          </a:xfrm>
        </p:grpSpPr>
        <p:sp>
          <p:nvSpPr>
            <p:cNvPr id="34" name="矩形: 剪去对角 33">
              <a:extLst>
                <a:ext uri="{FF2B5EF4-FFF2-40B4-BE49-F238E27FC236}">
                  <a16:creationId xmlns:a16="http://schemas.microsoft.com/office/drawing/2014/main" id="{9539AD22-6520-52C3-08C3-E76A41FF41E4}"/>
                </a:ext>
              </a:extLst>
            </p:cNvPr>
            <p:cNvSpPr/>
            <p:nvPr/>
          </p:nvSpPr>
          <p:spPr>
            <a:xfrm flipH="1">
              <a:off x="5719389" y="4343504"/>
              <a:ext cx="2340999" cy="848590"/>
            </a:xfrm>
            <a:prstGeom prst="snip2DiagRect">
              <a:avLst>
                <a:gd name="adj1" fmla="val 0"/>
                <a:gd name="adj2" fmla="val 0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" name="GaodingPPT-1-4">
              <a:extLst>
                <a:ext uri="{FF2B5EF4-FFF2-40B4-BE49-F238E27FC236}">
                  <a16:creationId xmlns:a16="http://schemas.microsoft.com/office/drawing/2014/main" id="{933B3E49-7502-2542-4EC7-B09A5546501D}"/>
                </a:ext>
              </a:extLst>
            </p:cNvPr>
            <p:cNvSpPr txBox="1"/>
            <p:nvPr/>
          </p:nvSpPr>
          <p:spPr>
            <a:xfrm>
              <a:off x="5788837" y="4444542"/>
              <a:ext cx="2194706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0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宋体" panose="02010600030101010101" pitchFamily="2" charset="-122"/>
                </a:rPr>
                <a:t>2</a:t>
              </a: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+mj-lt"/>
                  <a:ea typeface="宋体" panose="02010600030101010101" pitchFamily="2" charset="-122"/>
                  <a:cs typeface="+mn-cs"/>
                </a:rPr>
                <a:t>. The spanning cuts method 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E149DB9F-7FF2-157D-1188-511519B2998D}"/>
              </a:ext>
            </a:extLst>
          </p:cNvPr>
          <p:cNvGrpSpPr/>
          <p:nvPr/>
        </p:nvGrpSpPr>
        <p:grpSpPr>
          <a:xfrm>
            <a:off x="1356002" y="5787954"/>
            <a:ext cx="6976743" cy="577595"/>
            <a:chOff x="5719389" y="4343504"/>
            <a:chExt cx="2340999" cy="848590"/>
          </a:xfrm>
        </p:grpSpPr>
        <p:sp>
          <p:nvSpPr>
            <p:cNvPr id="37" name="矩形: 剪去对角 36">
              <a:extLst>
                <a:ext uri="{FF2B5EF4-FFF2-40B4-BE49-F238E27FC236}">
                  <a16:creationId xmlns:a16="http://schemas.microsoft.com/office/drawing/2014/main" id="{9B3CA335-CC6B-5D72-9F64-D04D742D77E7}"/>
                </a:ext>
              </a:extLst>
            </p:cNvPr>
            <p:cNvSpPr/>
            <p:nvPr/>
          </p:nvSpPr>
          <p:spPr>
            <a:xfrm flipH="1">
              <a:off x="5719389" y="4343504"/>
              <a:ext cx="2340999" cy="848590"/>
            </a:xfrm>
            <a:prstGeom prst="snip2DiagRect">
              <a:avLst>
                <a:gd name="adj1" fmla="val 0"/>
                <a:gd name="adj2" fmla="val 0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FF0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" name="GaodingPPT-1-4">
              <a:extLst>
                <a:ext uri="{FF2B5EF4-FFF2-40B4-BE49-F238E27FC236}">
                  <a16:creationId xmlns:a16="http://schemas.microsoft.com/office/drawing/2014/main" id="{391473AF-EFCA-8FC0-FC57-9231A2550366}"/>
                </a:ext>
              </a:extLst>
            </p:cNvPr>
            <p:cNvSpPr txBox="1"/>
            <p:nvPr/>
          </p:nvSpPr>
          <p:spPr>
            <a:xfrm>
              <a:off x="5788837" y="4444542"/>
              <a:ext cx="2194706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宋体" panose="02010600030101010101" pitchFamily="2" charset="-122"/>
                  <a:cs typeface="+mn-cs"/>
                </a:rPr>
                <a:t>3. Algorithm of syzygy vector simplification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804387AD-118A-E778-8221-619EEAB5E633}"/>
              </a:ext>
            </a:extLst>
          </p:cNvPr>
          <p:cNvGrpSpPr/>
          <p:nvPr/>
        </p:nvGrpSpPr>
        <p:grpSpPr>
          <a:xfrm>
            <a:off x="361687" y="1656589"/>
            <a:ext cx="4482687" cy="921989"/>
            <a:chOff x="5719389" y="4343504"/>
            <a:chExt cx="2340999" cy="848590"/>
          </a:xfrm>
        </p:grpSpPr>
        <p:sp>
          <p:nvSpPr>
            <p:cNvPr id="3" name="矩形: 剪去对角 2">
              <a:extLst>
                <a:ext uri="{FF2B5EF4-FFF2-40B4-BE49-F238E27FC236}">
                  <a16:creationId xmlns:a16="http://schemas.microsoft.com/office/drawing/2014/main" id="{E213EB97-7B3B-3C89-07B5-C8DCB1DC2327}"/>
                </a:ext>
              </a:extLst>
            </p:cNvPr>
            <p:cNvSpPr/>
            <p:nvPr/>
          </p:nvSpPr>
          <p:spPr>
            <a:xfrm flipH="1">
              <a:off x="5719389" y="4343504"/>
              <a:ext cx="2340999" cy="848590"/>
            </a:xfrm>
            <a:prstGeom prst="snip2DiagRect">
              <a:avLst>
                <a:gd name="adj1" fmla="val 0"/>
                <a:gd name="adj2" fmla="val 0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GaodingPPT-1-4">
              <a:extLst>
                <a:ext uri="{FF2B5EF4-FFF2-40B4-BE49-F238E27FC236}">
                  <a16:creationId xmlns:a16="http://schemas.microsoft.com/office/drawing/2014/main" id="{75560062-0645-DB89-D739-09E6E17ED6C2}"/>
                </a:ext>
              </a:extLst>
            </p:cNvPr>
            <p:cNvSpPr txBox="1"/>
            <p:nvPr/>
          </p:nvSpPr>
          <p:spPr>
            <a:xfrm>
              <a:off x="5788837" y="4444542"/>
              <a:ext cx="2194706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Palatino Linotype" panose="02040502050505030304"/>
                  <a:ea typeface="宋体" panose="02010600030101010101" pitchFamily="2" charset="-122"/>
                  <a:cs typeface="+mn-cs"/>
                </a:rPr>
                <a:t>Algorithms and features in NeatIBP 1.0 </a:t>
              </a:r>
              <a:endParaRPr kumimoji="0" lang="zh-CN" altLang="en-US" sz="25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F7F8E643-C7FF-F4E4-965D-AE16A9B4C8AD}"/>
              </a:ext>
            </a:extLst>
          </p:cNvPr>
          <p:cNvGrpSpPr/>
          <p:nvPr/>
        </p:nvGrpSpPr>
        <p:grpSpPr>
          <a:xfrm>
            <a:off x="361687" y="2984684"/>
            <a:ext cx="4482687" cy="921989"/>
            <a:chOff x="5719389" y="4343504"/>
            <a:chExt cx="2340999" cy="848590"/>
          </a:xfrm>
        </p:grpSpPr>
        <p:sp>
          <p:nvSpPr>
            <p:cNvPr id="6" name="矩形: 剪去对角 5">
              <a:extLst>
                <a:ext uri="{FF2B5EF4-FFF2-40B4-BE49-F238E27FC236}">
                  <a16:creationId xmlns:a16="http://schemas.microsoft.com/office/drawing/2014/main" id="{C5596B90-4B93-7762-6093-3276571F1CF4}"/>
                </a:ext>
              </a:extLst>
            </p:cNvPr>
            <p:cNvSpPr/>
            <p:nvPr/>
          </p:nvSpPr>
          <p:spPr>
            <a:xfrm flipH="1">
              <a:off x="5719389" y="4343504"/>
              <a:ext cx="2340999" cy="848590"/>
            </a:xfrm>
            <a:prstGeom prst="snip2DiagRect">
              <a:avLst>
                <a:gd name="adj1" fmla="val 0"/>
                <a:gd name="adj2" fmla="val 0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FF0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GaodingPPT-1-4">
              <a:extLst>
                <a:ext uri="{FF2B5EF4-FFF2-40B4-BE49-F238E27FC236}">
                  <a16:creationId xmlns:a16="http://schemas.microsoft.com/office/drawing/2014/main" id="{F3672837-7BD9-1E6A-2653-FDEB35018BF9}"/>
                </a:ext>
              </a:extLst>
            </p:cNvPr>
            <p:cNvSpPr txBox="1"/>
            <p:nvPr/>
          </p:nvSpPr>
          <p:spPr>
            <a:xfrm>
              <a:off x="5788837" y="4444542"/>
              <a:ext cx="2194706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alatino Linotype" panose="02040502050505030304"/>
                  <a:ea typeface="宋体" panose="02010600030101010101" pitchFamily="2" charset="-122"/>
                  <a:cs typeface="+mn-cs"/>
                </a:rPr>
                <a:t>Main new features in the NeatIBP 1.1</a:t>
              </a:r>
              <a:endParaRPr kumimoji="0" lang="zh-CN" alt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65624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形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27789" y="1162510"/>
            <a:ext cx="6238911" cy="76356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552058" y="4213676"/>
            <a:ext cx="35851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Specific IBP relation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6453409" y="2255764"/>
            <a:ext cx="3351454" cy="1781111"/>
            <a:chOff x="8215246" y="2579149"/>
            <a:chExt cx="3351454" cy="1781111"/>
          </a:xfrm>
        </p:grpSpPr>
        <p:sp>
          <p:nvSpPr>
            <p:cNvPr id="4" name="文本框 3"/>
            <p:cNvSpPr txBox="1"/>
            <p:nvPr/>
          </p:nvSpPr>
          <p:spPr>
            <a:xfrm>
              <a:off x="8215246" y="2579149"/>
              <a:ext cx="286665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Seeding</a:t>
              </a:r>
              <a:endParaRPr kumimoji="0" lang="en-US" altLang="zh-CN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pic>
          <p:nvPicPr>
            <p:cNvPr id="5" name="图形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742850" y="3120298"/>
              <a:ext cx="2823850" cy="301786"/>
            </a:xfrm>
            <a:prstGeom prst="rect">
              <a:avLst/>
            </a:prstGeom>
          </p:spPr>
        </p:pic>
        <p:pic>
          <p:nvPicPr>
            <p:cNvPr id="6" name="图形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742850" y="3532346"/>
              <a:ext cx="2618578" cy="305500"/>
            </a:xfrm>
            <a:prstGeom prst="rect">
              <a:avLst/>
            </a:prstGeom>
          </p:spPr>
        </p:pic>
        <p:pic>
          <p:nvPicPr>
            <p:cNvPr id="7" name="图形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108467" y="3866899"/>
              <a:ext cx="109636" cy="493361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193188" y="441004"/>
            <a:ext cx="4857160" cy="2031816"/>
            <a:chOff x="339103" y="354561"/>
            <a:chExt cx="4857160" cy="2031816"/>
          </a:xfrm>
        </p:grpSpPr>
        <p:grpSp>
          <p:nvGrpSpPr>
            <p:cNvPr id="8" name="组合 7"/>
            <p:cNvGrpSpPr/>
            <p:nvPr/>
          </p:nvGrpSpPr>
          <p:grpSpPr>
            <a:xfrm>
              <a:off x="1281504" y="847004"/>
              <a:ext cx="3914759" cy="1539373"/>
              <a:chOff x="725249" y="4373933"/>
              <a:chExt cx="3914759" cy="1539373"/>
            </a:xfrm>
          </p:grpSpPr>
          <p:pic>
            <p:nvPicPr>
              <p:cNvPr id="10" name="图形 9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725249" y="4639974"/>
                <a:ext cx="2642714" cy="872096"/>
              </a:xfrm>
              <a:prstGeom prst="rect">
                <a:avLst/>
              </a:prstGeom>
            </p:spPr>
          </p:pic>
          <p:sp>
            <p:nvSpPr>
              <p:cNvPr id="11" name="矩形 10"/>
              <p:cNvSpPr/>
              <p:nvPr/>
            </p:nvSpPr>
            <p:spPr>
              <a:xfrm>
                <a:off x="2453968" y="4373933"/>
                <a:ext cx="1827989" cy="113813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2327793" y="5041210"/>
                <a:ext cx="2312215" cy="87209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339103" y="354561"/>
              <a:ext cx="37481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G</a:t>
              </a:r>
              <a:r>
                <a:rPr lang="en-US" altLang="zh-CN" kern="0" dirty="0">
                  <a:solidFill>
                    <a:srgbClr val="FFFFFF"/>
                  </a:solidFill>
                </a:rPr>
                <a:t>e</a:t>
              </a:r>
              <a:r>
                <a:rPr kumimoji="0" lang="en-US" altLang="zh-CN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nerat</a:t>
              </a:r>
              <a:r>
                <a:rPr lang="en-US" altLang="zh-CN" kern="0" dirty="0">
                  <a:solidFill>
                    <a:srgbClr val="FFFFFF"/>
                  </a:solidFill>
                </a:rPr>
                <a:t>or</a:t>
              </a:r>
              <a:r>
                <a:rPr kumimoji="0" lang="en-US" altLang="zh-CN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vector of the solution </a:t>
              </a:r>
              <a:r>
                <a:rPr kumimoji="0" lang="en-US" altLang="zh-CN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modul</a:t>
              </a:r>
              <a:r>
                <a:rPr lang="en-US" altLang="zh-CN" kern="0" dirty="0">
                  <a:solidFill>
                    <a:srgbClr val="FFFFFF"/>
                  </a:solidFill>
                </a:rPr>
                <a:t>e of the syzygy equations</a:t>
              </a:r>
              <a:r>
                <a:rPr kumimoji="0" lang="en-US" altLang="zh-CN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</a:t>
              </a:r>
            </a:p>
          </p:txBody>
        </p:sp>
      </p:grpSp>
      <p:sp>
        <p:nvSpPr>
          <p:cNvPr id="27" name="箭头: 下 26"/>
          <p:cNvSpPr/>
          <p:nvPr/>
        </p:nvSpPr>
        <p:spPr>
          <a:xfrm rot="16200000">
            <a:off x="3925396" y="626177"/>
            <a:ext cx="497233" cy="1752671"/>
          </a:xfrm>
          <a:prstGeom prst="downArrow">
            <a:avLst/>
          </a:prstGeom>
          <a:noFill/>
          <a:ln w="12700" cap="flat" cmpd="sng" algn="ctr">
            <a:solidFill>
              <a:srgbClr val="66FFFF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箭头: 下 27"/>
          <p:cNvSpPr/>
          <p:nvPr/>
        </p:nvSpPr>
        <p:spPr>
          <a:xfrm rot="10800000" flipV="1">
            <a:off x="5847381" y="1941000"/>
            <a:ext cx="497233" cy="2095876"/>
          </a:xfrm>
          <a:prstGeom prst="downArrow">
            <a:avLst/>
          </a:prstGeom>
          <a:noFill/>
          <a:ln w="12700" cap="flat" cmpd="sng" algn="ctr">
            <a:solidFill>
              <a:srgbClr val="66FFFF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348663" y="655146"/>
            <a:ext cx="35851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Symbolic IBP relation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465560" y="5123430"/>
            <a:ext cx="72095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600" kern="0" dirty="0">
                <a:solidFill>
                  <a:srgbClr val="FFFFFF"/>
                </a:solidFill>
              </a:rPr>
              <a:t>(# generators) × (# seeds) = (# IBP relations) </a:t>
            </a:r>
            <a:endParaRPr kumimoji="0" lang="en-US" altLang="zh-CN" sz="2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形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27789" y="1162510"/>
            <a:ext cx="6238911" cy="763568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552058" y="4213676"/>
            <a:ext cx="35851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Specific IBP relation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6453409" y="2255764"/>
            <a:ext cx="3351454" cy="1781111"/>
            <a:chOff x="8215246" y="2579149"/>
            <a:chExt cx="3351454" cy="1781111"/>
          </a:xfrm>
        </p:grpSpPr>
        <p:sp>
          <p:nvSpPr>
            <p:cNvPr id="4" name="文本框 3"/>
            <p:cNvSpPr txBox="1"/>
            <p:nvPr/>
          </p:nvSpPr>
          <p:spPr>
            <a:xfrm>
              <a:off x="8215246" y="2579149"/>
              <a:ext cx="286665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Seeding</a:t>
              </a:r>
              <a:endParaRPr kumimoji="0" lang="en-US" altLang="zh-CN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pic>
          <p:nvPicPr>
            <p:cNvPr id="5" name="图形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742850" y="3120298"/>
              <a:ext cx="2823850" cy="301786"/>
            </a:xfrm>
            <a:prstGeom prst="rect">
              <a:avLst/>
            </a:prstGeom>
          </p:spPr>
        </p:pic>
        <p:pic>
          <p:nvPicPr>
            <p:cNvPr id="6" name="图形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742850" y="3532346"/>
              <a:ext cx="2618578" cy="305500"/>
            </a:xfrm>
            <a:prstGeom prst="rect">
              <a:avLst/>
            </a:prstGeom>
          </p:spPr>
        </p:pic>
        <p:pic>
          <p:nvPicPr>
            <p:cNvPr id="7" name="图形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108467" y="3866899"/>
              <a:ext cx="109636" cy="493361"/>
            </a:xfrm>
            <a:prstGeom prst="rect">
              <a:avLst/>
            </a:prstGeom>
          </p:spPr>
        </p:pic>
      </p:grpSp>
      <p:grpSp>
        <p:nvGrpSpPr>
          <p:cNvPr id="8" name="组合 7"/>
          <p:cNvGrpSpPr/>
          <p:nvPr/>
        </p:nvGrpSpPr>
        <p:grpSpPr>
          <a:xfrm>
            <a:off x="1135589" y="933447"/>
            <a:ext cx="3914759" cy="1539373"/>
            <a:chOff x="725249" y="4373933"/>
            <a:chExt cx="3914759" cy="1539373"/>
          </a:xfrm>
        </p:grpSpPr>
        <p:pic>
          <p:nvPicPr>
            <p:cNvPr id="10" name="图形 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25249" y="4639974"/>
              <a:ext cx="2642714" cy="872096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2453968" y="4373933"/>
              <a:ext cx="1827989" cy="113813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2327793" y="5041210"/>
              <a:ext cx="2312215" cy="87209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箭头: 下 26"/>
          <p:cNvSpPr/>
          <p:nvPr/>
        </p:nvSpPr>
        <p:spPr>
          <a:xfrm rot="16200000">
            <a:off x="3925396" y="626177"/>
            <a:ext cx="497233" cy="1752671"/>
          </a:xfrm>
          <a:prstGeom prst="downArrow">
            <a:avLst/>
          </a:prstGeom>
          <a:noFill/>
          <a:ln w="12700" cap="flat" cmpd="sng" algn="ctr">
            <a:solidFill>
              <a:srgbClr val="66FFFF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箭头: 下 27"/>
          <p:cNvSpPr/>
          <p:nvPr/>
        </p:nvSpPr>
        <p:spPr>
          <a:xfrm rot="10800000" flipV="1">
            <a:off x="5847381" y="1941000"/>
            <a:ext cx="497233" cy="2095876"/>
          </a:xfrm>
          <a:prstGeom prst="downArrow">
            <a:avLst/>
          </a:prstGeom>
          <a:noFill/>
          <a:ln w="12700" cap="flat" cmpd="sng" algn="ctr">
            <a:solidFill>
              <a:srgbClr val="66FFFF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348663" y="655146"/>
            <a:ext cx="35851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Symbolic</a:t>
            </a:r>
            <a:r>
              <a:rPr kumimoji="0" lang="en-US" altLang="zh-CN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IBP relation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465560" y="5123430"/>
            <a:ext cx="72095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600" kern="0" dirty="0">
                <a:solidFill>
                  <a:srgbClr val="FFA7A7"/>
                </a:solidFill>
              </a:rPr>
              <a:t>(# generators) </a:t>
            </a:r>
            <a:r>
              <a:rPr lang="en-US" altLang="zh-CN" sz="2600" kern="0" dirty="0">
                <a:solidFill>
                  <a:srgbClr val="FFFFFF"/>
                </a:solidFill>
              </a:rPr>
              <a:t>× </a:t>
            </a:r>
            <a:r>
              <a:rPr lang="en-US" altLang="zh-CN" sz="2600" kern="0" dirty="0">
                <a:solidFill>
                  <a:srgbClr val="FFC000"/>
                </a:solidFill>
              </a:rPr>
              <a:t>(# seeds)</a:t>
            </a:r>
            <a:r>
              <a:rPr lang="en-US" altLang="zh-CN" sz="2600" kern="0" dirty="0">
                <a:solidFill>
                  <a:srgbClr val="FFFFFF"/>
                </a:solidFill>
              </a:rPr>
              <a:t> = </a:t>
            </a:r>
            <a:r>
              <a:rPr lang="en-US" altLang="zh-CN" sz="2600" kern="0" dirty="0">
                <a:solidFill>
                  <a:srgbClr val="FFA7A7"/>
                </a:solidFill>
              </a:rPr>
              <a:t>(# IBP relations) </a:t>
            </a:r>
            <a:endParaRPr kumimoji="0" lang="en-US" altLang="zh-CN" sz="2600" b="0" i="0" u="none" strike="noStrike" kern="0" cap="none" spc="0" normalizeH="0" baseline="0" noProof="0" dirty="0">
              <a:ln>
                <a:noFill/>
              </a:ln>
              <a:solidFill>
                <a:srgbClr val="FFA7A7"/>
              </a:solidFill>
              <a:effectLst/>
              <a:uLnTx/>
              <a:uFillTx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65560" y="5723706"/>
            <a:ext cx="72095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600" kern="0" dirty="0">
                <a:solidFill>
                  <a:srgbClr val="FFA7A7"/>
                </a:solidFill>
              </a:rPr>
              <a:t>~ hundreds          </a:t>
            </a:r>
            <a:r>
              <a:rPr lang="en-US" altLang="zh-CN" kern="0" dirty="0">
                <a:solidFill>
                  <a:srgbClr val="FFC000"/>
                </a:solidFill>
              </a:rPr>
              <a:t>large combinatorial numbers </a:t>
            </a:r>
            <a:endParaRPr kumimoji="0" lang="en-US" altLang="zh-CN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326654" y="5656869"/>
            <a:ext cx="41431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600" b="1" kern="0" dirty="0">
                <a:solidFill>
                  <a:srgbClr val="FFA7A7"/>
                </a:solidFill>
              </a:rPr>
              <a:t>Seeding cost </a:t>
            </a:r>
            <a:r>
              <a:rPr lang="zh-CN" altLang="en-US" sz="2600" b="1" kern="0" dirty="0">
                <a:solidFill>
                  <a:srgbClr val="FFA7A7"/>
                </a:solidFill>
              </a:rPr>
              <a:t>↑</a:t>
            </a:r>
            <a:endParaRPr kumimoji="0" lang="en-US" altLang="zh-CN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93188" y="441004"/>
            <a:ext cx="3748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G</a:t>
            </a:r>
            <a:r>
              <a:rPr lang="en-US" altLang="zh-CN" kern="0" dirty="0">
                <a:solidFill>
                  <a:srgbClr val="FFFFFF"/>
                </a:solidFill>
              </a:rPr>
              <a:t>e</a:t>
            </a:r>
            <a:r>
              <a:rPr kumimoji="0" lang="en-US" altLang="zh-CN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nerat</a:t>
            </a:r>
            <a:r>
              <a:rPr lang="en-US" altLang="zh-CN" kern="0" dirty="0">
                <a:solidFill>
                  <a:srgbClr val="FFFFFF"/>
                </a:solidFill>
              </a:rPr>
              <a:t>or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vector of the solution </a:t>
            </a:r>
            <a:r>
              <a:rPr kumimoji="0" lang="en-US" altLang="zh-CN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modul</a:t>
            </a:r>
            <a:r>
              <a:rPr lang="en-US" altLang="zh-CN" kern="0" dirty="0">
                <a:solidFill>
                  <a:srgbClr val="FFFFFF"/>
                </a:solidFill>
              </a:rPr>
              <a:t>e of the syzygy equations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odingPPT-1-4"/>
          <p:cNvSpPr txBox="1"/>
          <p:nvPr/>
        </p:nvSpPr>
        <p:spPr>
          <a:xfrm>
            <a:off x="147130" y="72826"/>
            <a:ext cx="10548268" cy="574500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 defTabSz="914400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b="0" dirty="0">
                <a:solidFill>
                  <a:prstClr val="white"/>
                </a:solidFill>
                <a:latin typeface="+mj-lt"/>
                <a:ea typeface="华文细黑" panose="02010600040101010101" charset="-122"/>
              </a:rPr>
              <a:t>Idea of the algorithm (taking no-dot integrals as example)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华文细黑" panose="02010600040101010101" charset="-122"/>
              <a:cs typeface="+mn-cs"/>
            </a:endParaRPr>
          </a:p>
        </p:txBody>
      </p:sp>
      <p:grpSp>
        <p:nvGrpSpPr>
          <p:cNvPr id="102" name="组合 101"/>
          <p:cNvGrpSpPr/>
          <p:nvPr/>
        </p:nvGrpSpPr>
        <p:grpSpPr>
          <a:xfrm>
            <a:off x="2909363" y="1921789"/>
            <a:ext cx="6772160" cy="2351211"/>
            <a:chOff x="3046789" y="2395220"/>
            <a:chExt cx="7786449" cy="3465901"/>
          </a:xfrm>
        </p:grpSpPr>
        <p:grpSp>
          <p:nvGrpSpPr>
            <p:cNvPr id="99" name="组合 98"/>
            <p:cNvGrpSpPr/>
            <p:nvPr/>
          </p:nvGrpSpPr>
          <p:grpSpPr>
            <a:xfrm>
              <a:off x="5570998" y="2395220"/>
              <a:ext cx="2545651" cy="1210212"/>
              <a:chOff x="5552337" y="1947351"/>
              <a:chExt cx="2545651" cy="1210212"/>
            </a:xfrm>
          </p:grpSpPr>
          <p:sp>
            <p:nvSpPr>
              <p:cNvPr id="67" name="矩形 66"/>
              <p:cNvSpPr/>
              <p:nvPr/>
            </p:nvSpPr>
            <p:spPr>
              <a:xfrm>
                <a:off x="6060963" y="2175951"/>
                <a:ext cx="764200" cy="753016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endParaRPr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6825163" y="2175949"/>
                <a:ext cx="764201" cy="753017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endParaRPr>
              </a:p>
            </p:txBody>
          </p:sp>
          <p:cxnSp>
            <p:nvCxnSpPr>
              <p:cNvPr id="69" name="直接连接符 68"/>
              <p:cNvCxnSpPr/>
              <p:nvPr/>
            </p:nvCxnSpPr>
            <p:spPr>
              <a:xfrm flipH="1">
                <a:off x="5552338" y="2928966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/>
              <p:cNvCxnSpPr/>
              <p:nvPr/>
            </p:nvCxnSpPr>
            <p:spPr>
              <a:xfrm flipH="1">
                <a:off x="7589363" y="1947351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接连接符 70"/>
              <p:cNvCxnSpPr/>
              <p:nvPr/>
            </p:nvCxnSpPr>
            <p:spPr>
              <a:xfrm flipH="1" flipV="1">
                <a:off x="7589363" y="2928965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/>
            </p:nvCxnSpPr>
            <p:spPr>
              <a:xfrm flipH="1" flipV="1">
                <a:off x="5552337" y="1947351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组合 99"/>
            <p:cNvGrpSpPr/>
            <p:nvPr/>
          </p:nvGrpSpPr>
          <p:grpSpPr>
            <a:xfrm>
              <a:off x="3046789" y="4574157"/>
              <a:ext cx="2456366" cy="1210211"/>
              <a:chOff x="2976363" y="4126553"/>
              <a:chExt cx="2456366" cy="1210211"/>
            </a:xfrm>
          </p:grpSpPr>
          <p:sp>
            <p:nvSpPr>
              <p:cNvPr id="73" name="矩形 72"/>
              <p:cNvSpPr/>
              <p:nvPr/>
            </p:nvSpPr>
            <p:spPr>
              <a:xfrm>
                <a:off x="4159904" y="4355151"/>
                <a:ext cx="764201" cy="753017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endParaRPr>
              </a:p>
            </p:txBody>
          </p:sp>
          <p:cxnSp>
            <p:nvCxnSpPr>
              <p:cNvPr id="74" name="直接连接符 73"/>
              <p:cNvCxnSpPr/>
              <p:nvPr/>
            </p:nvCxnSpPr>
            <p:spPr>
              <a:xfrm flipH="1">
                <a:off x="2976364" y="4733175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/>
              <p:cNvCxnSpPr/>
              <p:nvPr/>
            </p:nvCxnSpPr>
            <p:spPr>
              <a:xfrm flipH="1">
                <a:off x="4924104" y="4126553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接连接符 75"/>
              <p:cNvCxnSpPr/>
              <p:nvPr/>
            </p:nvCxnSpPr>
            <p:spPr>
              <a:xfrm flipH="1" flipV="1">
                <a:off x="4924104" y="5108167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接连接符 76"/>
              <p:cNvCxnSpPr/>
              <p:nvPr/>
            </p:nvCxnSpPr>
            <p:spPr>
              <a:xfrm flipH="1" flipV="1">
                <a:off x="2976363" y="4498599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等腰三角形 77"/>
              <p:cNvSpPr/>
              <p:nvPr/>
            </p:nvSpPr>
            <p:spPr>
              <a:xfrm rot="16200000">
                <a:off x="3445938" y="4393937"/>
                <a:ext cx="753016" cy="674917"/>
              </a:xfrm>
              <a:prstGeom prst="triangle">
                <a:avLst/>
              </a:prstGeom>
              <a:noFill/>
              <a:ln w="19050">
                <a:solidFill>
                  <a:schemeClr val="bg1"/>
                </a:soli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endParaRPr>
              </a:p>
            </p:txBody>
          </p:sp>
        </p:grpSp>
        <p:grpSp>
          <p:nvGrpSpPr>
            <p:cNvPr id="101" name="组合 100"/>
            <p:cNvGrpSpPr/>
            <p:nvPr/>
          </p:nvGrpSpPr>
          <p:grpSpPr>
            <a:xfrm>
              <a:off x="8376869" y="4653141"/>
              <a:ext cx="2456369" cy="1207980"/>
              <a:chOff x="8598284" y="4207934"/>
              <a:chExt cx="2456369" cy="1207980"/>
            </a:xfrm>
          </p:grpSpPr>
          <p:sp>
            <p:nvSpPr>
              <p:cNvPr id="79" name="矩形 78"/>
              <p:cNvSpPr/>
              <p:nvPr/>
            </p:nvSpPr>
            <p:spPr>
              <a:xfrm flipH="1">
                <a:off x="9106910" y="4438763"/>
                <a:ext cx="764201" cy="753017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endParaRPr>
              </a:p>
            </p:txBody>
          </p:sp>
          <p:cxnSp>
            <p:nvCxnSpPr>
              <p:cNvPr id="80" name="直接连接符 79"/>
              <p:cNvCxnSpPr/>
              <p:nvPr/>
            </p:nvCxnSpPr>
            <p:spPr>
              <a:xfrm>
                <a:off x="10546028" y="4819652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连接符 80"/>
              <p:cNvCxnSpPr/>
              <p:nvPr/>
            </p:nvCxnSpPr>
            <p:spPr>
              <a:xfrm>
                <a:off x="8598284" y="4207934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/>
              <p:cNvCxnSpPr/>
              <p:nvPr/>
            </p:nvCxnSpPr>
            <p:spPr>
              <a:xfrm flipV="1">
                <a:off x="8598285" y="5187317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82"/>
              <p:cNvCxnSpPr/>
              <p:nvPr/>
            </p:nvCxnSpPr>
            <p:spPr>
              <a:xfrm flipV="1">
                <a:off x="10546027" y="4585076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等腰三角形 83"/>
              <p:cNvSpPr/>
              <p:nvPr/>
            </p:nvSpPr>
            <p:spPr>
              <a:xfrm rot="5400000" flipH="1">
                <a:off x="9832060" y="4479065"/>
                <a:ext cx="753016" cy="674917"/>
              </a:xfrm>
              <a:prstGeom prst="triangle">
                <a:avLst/>
              </a:prstGeom>
              <a:noFill/>
              <a:ln w="19050">
                <a:solidFill>
                  <a:schemeClr val="bg1"/>
                </a:soli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endParaRPr>
              </a:p>
            </p:txBody>
          </p:sp>
        </p:grpSp>
        <p:sp>
          <p:nvSpPr>
            <p:cNvPr id="85" name="箭头: 右 84"/>
            <p:cNvSpPr/>
            <p:nvPr/>
          </p:nvSpPr>
          <p:spPr>
            <a:xfrm rot="7854464">
              <a:off x="5070836" y="3920463"/>
              <a:ext cx="425194" cy="280857"/>
            </a:xfrm>
            <a:prstGeom prst="rightArrow">
              <a:avLst/>
            </a:prstGeom>
            <a:solidFill>
              <a:schemeClr val="bg1">
                <a:lumMod val="50000"/>
                <a:lumOff val="50000"/>
              </a:schemeClr>
            </a:solidFill>
            <a:ln w="19050">
              <a:solidFill>
                <a:schemeClr val="bg1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endParaRPr>
            </a:p>
          </p:txBody>
        </p:sp>
        <p:sp>
          <p:nvSpPr>
            <p:cNvPr id="86" name="箭头: 右 85"/>
            <p:cNvSpPr/>
            <p:nvPr/>
          </p:nvSpPr>
          <p:spPr>
            <a:xfrm rot="13881576" flipH="1">
              <a:off x="8164272" y="3935423"/>
              <a:ext cx="425194" cy="280857"/>
            </a:xfrm>
            <a:prstGeom prst="rightArrow">
              <a:avLst/>
            </a:prstGeom>
            <a:solidFill>
              <a:schemeClr val="bg1">
                <a:lumMod val="50000"/>
                <a:lumOff val="50000"/>
              </a:schemeClr>
            </a:solidFill>
            <a:ln w="19050">
              <a:solidFill>
                <a:schemeClr val="bg1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endParaRPr>
            </a:p>
          </p:txBody>
        </p:sp>
        <p:pic>
          <p:nvPicPr>
            <p:cNvPr id="87" name="图形 8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6200000">
              <a:off x="6749561" y="4828861"/>
              <a:ext cx="155734" cy="700805"/>
            </a:xfrm>
            <a:prstGeom prst="rect">
              <a:avLst/>
            </a:prstGeom>
          </p:spPr>
        </p:pic>
        <p:sp>
          <p:nvSpPr>
            <p:cNvPr id="88" name="箭头: 右 87"/>
            <p:cNvSpPr/>
            <p:nvPr/>
          </p:nvSpPr>
          <p:spPr>
            <a:xfrm rot="5400000">
              <a:off x="6681141" y="3894277"/>
              <a:ext cx="425194" cy="280857"/>
            </a:xfrm>
            <a:prstGeom prst="rightArrow">
              <a:avLst/>
            </a:prstGeom>
            <a:solidFill>
              <a:schemeClr val="bg1">
                <a:lumMod val="50000"/>
                <a:lumOff val="50000"/>
              </a:schemeClr>
            </a:solidFill>
            <a:ln w="19050">
              <a:solidFill>
                <a:schemeClr val="bg1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endParaRPr>
            </a:p>
          </p:txBody>
        </p:sp>
      </p:grpSp>
      <p:sp>
        <p:nvSpPr>
          <p:cNvPr id="95" name="标题 1"/>
          <p:cNvSpPr txBox="1"/>
          <p:nvPr/>
        </p:nvSpPr>
        <p:spPr>
          <a:xfrm>
            <a:off x="314311" y="3601518"/>
            <a:ext cx="1886560" cy="477618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/>
                <a:ea typeface="黑体" panose="02010609060101010101" pitchFamily="49" charset="-122"/>
                <a:cs typeface="+mj-cs"/>
              </a:rPr>
              <a:t>sub sectors: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97" name="标题 1"/>
          <p:cNvSpPr txBox="1"/>
          <p:nvPr/>
        </p:nvSpPr>
        <p:spPr>
          <a:xfrm>
            <a:off x="277759" y="2120608"/>
            <a:ext cx="2346675" cy="477618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 panose="02040502050505030304"/>
                <a:ea typeface="黑体" panose="02010609060101010101" pitchFamily="49" charset="-122"/>
                <a:cs typeface="+mj-cs"/>
              </a:rPr>
              <a:t>current sector: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/>
              <a:ea typeface="黑体" panose="02010609060101010101" pitchFamily="49" charset="-122"/>
              <a:cs typeface="+mj-cs"/>
            </a:endParaRPr>
          </a:p>
        </p:txBody>
      </p:sp>
      <p:pic>
        <p:nvPicPr>
          <p:cNvPr id="104" name="图形 10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69411" y="2029797"/>
            <a:ext cx="2923322" cy="651964"/>
          </a:xfrm>
          <a:prstGeom prst="rect">
            <a:avLst/>
          </a:prstGeom>
        </p:spPr>
      </p:pic>
      <p:pic>
        <p:nvPicPr>
          <p:cNvPr id="4" name="图形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015263" y="961338"/>
            <a:ext cx="5953995" cy="766139"/>
          </a:xfrm>
          <a:prstGeom prst="rect">
            <a:avLst/>
          </a:prstGeom>
        </p:spPr>
      </p:pic>
      <p:sp>
        <p:nvSpPr>
          <p:cNvPr id="5" name="GaodingPPT-1-4"/>
          <p:cNvSpPr txBox="1"/>
          <p:nvPr/>
        </p:nvSpPr>
        <p:spPr>
          <a:xfrm>
            <a:off x="949276" y="5154772"/>
            <a:ext cx="9843457" cy="574500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 defTabSz="914400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en-US" altLang="zh-CN" sz="2200" b="0" dirty="0">
                <a:solidFill>
                  <a:srgbClr val="00A2E8"/>
                </a:solidFill>
                <a:latin typeface="+mj-lt"/>
                <a:ea typeface="华文细黑" panose="02010600040101010101" charset="-122"/>
              </a:rPr>
              <a:t>IBP relations containing only sub sector integrals will be discarded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en-US" altLang="zh-CN" sz="2200" b="0" dirty="0">
                <a:solidFill>
                  <a:srgbClr val="00A2E8"/>
                </a:solidFill>
                <a:latin typeface="+mj-lt"/>
                <a:ea typeface="华文细黑" panose="02010600040101010101" charset="-122"/>
              </a:rPr>
              <a:t>This is equivalent to </a:t>
            </a:r>
            <a:r>
              <a:rPr lang="en-US" altLang="zh-CN" sz="2200" b="0" dirty="0">
                <a:solidFill>
                  <a:srgbClr val="66FFFF"/>
                </a:solidFill>
                <a:latin typeface="+mj-lt"/>
                <a:ea typeface="华文细黑" panose="02010600040101010101" charset="-122"/>
              </a:rPr>
              <a:t>maximal cut (mc):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+mj-lt"/>
              <a:ea typeface="华文细黑" panose="02010600040101010101" charset="-122"/>
              <a:cs typeface="+mn-cs"/>
            </a:endParaRPr>
          </a:p>
        </p:txBody>
      </p:sp>
      <p:sp>
        <p:nvSpPr>
          <p:cNvPr id="6" name="GaodingPPT-1-4"/>
          <p:cNvSpPr txBox="1"/>
          <p:nvPr/>
        </p:nvSpPr>
        <p:spPr>
          <a:xfrm>
            <a:off x="147130" y="4473329"/>
            <a:ext cx="3989441" cy="574500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 defTabSz="914400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200" b="0" dirty="0">
                <a:solidFill>
                  <a:srgbClr val="00A2E8"/>
                </a:solidFill>
                <a:latin typeface="+mj-lt"/>
                <a:ea typeface="华文细黑" panose="02010600040101010101" charset="-122"/>
              </a:rPr>
              <a:t>Treating tail integrals as zeros: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3547007" y="6081975"/>
            <a:ext cx="4691516" cy="477618"/>
            <a:chOff x="3130548" y="6029334"/>
            <a:chExt cx="4691516" cy="477618"/>
          </a:xfrm>
        </p:grpSpPr>
        <p:pic>
          <p:nvPicPr>
            <p:cNvPr id="8" name="图形 7"/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130548" y="6040619"/>
              <a:ext cx="2342295" cy="260255"/>
            </a:xfrm>
            <a:prstGeom prst="rect">
              <a:avLst/>
            </a:prstGeom>
          </p:spPr>
        </p:pic>
        <p:pic>
          <p:nvPicPr>
            <p:cNvPr id="10" name="图形 9"/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766049" y="6029334"/>
              <a:ext cx="2056015" cy="364357"/>
            </a:xfrm>
            <a:prstGeom prst="rect">
              <a:avLst/>
            </a:prstGeom>
          </p:spPr>
        </p:pic>
        <p:sp>
          <p:nvSpPr>
            <p:cNvPr id="11" name="标题 1"/>
            <p:cNvSpPr txBox="1"/>
            <p:nvPr/>
          </p:nvSpPr>
          <p:spPr>
            <a:xfrm>
              <a:off x="5432246" y="6029334"/>
              <a:ext cx="1886560" cy="477618"/>
            </a:xfrm>
            <a:prstGeom prst="rect">
              <a:avLst/>
            </a:prstGeom>
            <a:ln>
              <a:noFill/>
            </a:ln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66FFFF"/>
                  </a:solidFill>
                  <a:effectLst/>
                  <a:uLnTx/>
                  <a:uFillTx/>
                  <a:latin typeface="Palatino Linotype" panose="02040502050505030304"/>
                  <a:ea typeface="黑体" panose="02010609060101010101" pitchFamily="49" charset="-122"/>
                  <a:cs typeface="+mj-cs"/>
                </a:rPr>
                <a:t>,</a:t>
              </a:r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odingPPT-1-4"/>
          <p:cNvSpPr txBox="1"/>
          <p:nvPr/>
        </p:nvSpPr>
        <p:spPr>
          <a:xfrm>
            <a:off x="147130" y="72826"/>
            <a:ext cx="9843457" cy="574500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 defTabSz="914400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华文细黑" panose="02010600040101010101" charset="-122"/>
                <a:cs typeface="+mn-cs"/>
              </a:rPr>
              <a:t>Simplification of syzygy generators via maximal cut</a:t>
            </a:r>
          </a:p>
        </p:txBody>
      </p:sp>
      <p:pic>
        <p:nvPicPr>
          <p:cNvPr id="4" name="图形 3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81698" y="1552672"/>
            <a:ext cx="2069663" cy="305003"/>
          </a:xfrm>
          <a:prstGeom prst="rect">
            <a:avLst/>
          </a:prstGeom>
        </p:spPr>
      </p:pic>
      <p:grpSp>
        <p:nvGrpSpPr>
          <p:cNvPr id="42" name="组合 41"/>
          <p:cNvGrpSpPr/>
          <p:nvPr/>
        </p:nvGrpSpPr>
        <p:grpSpPr>
          <a:xfrm>
            <a:off x="389454" y="789021"/>
            <a:ext cx="9951048" cy="400110"/>
            <a:chOff x="389454" y="789021"/>
            <a:chExt cx="9951048" cy="400110"/>
          </a:xfrm>
        </p:grpSpPr>
        <p:sp>
          <p:nvSpPr>
            <p:cNvPr id="21" name="文本框 20"/>
            <p:cNvSpPr txBox="1"/>
            <p:nvPr/>
          </p:nvSpPr>
          <p:spPr>
            <a:xfrm>
              <a:off x="389454" y="789021"/>
              <a:ext cx="9951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000" kern="0" dirty="0">
                  <a:solidFill>
                    <a:srgbClr val="FFFFFF"/>
                  </a:solidFill>
                  <a:latin typeface="Palatino Linotype" panose="02040502050505030304"/>
                  <a:ea typeface="华文细黑" panose="02010600040101010101" charset="-122"/>
                </a:rPr>
                <a:t>Delete generators that dose not change the “maximal cut” module               defined as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endParaRPr>
            </a:p>
          </p:txBody>
        </p:sp>
        <p:pic>
          <p:nvPicPr>
            <p:cNvPr id="8" name="图形 7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44675" y="825761"/>
              <a:ext cx="675364" cy="305003"/>
            </a:xfrm>
            <a:prstGeom prst="rect">
              <a:avLst/>
            </a:prstGeom>
          </p:spPr>
        </p:pic>
      </p:grpSp>
      <p:pic>
        <p:nvPicPr>
          <p:cNvPr id="10" name="图形 9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69695" y="1546392"/>
            <a:ext cx="3246103" cy="305003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433237" y="1477021"/>
            <a:ext cx="731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kern="0" dirty="0">
                <a:solidFill>
                  <a:srgbClr val="FFFFFF"/>
                </a:solidFill>
                <a:latin typeface="Palatino Linotype" panose="02040502050505030304"/>
                <a:ea typeface="华文细黑" panose="02010600040101010101" charset="-122"/>
              </a:rPr>
              <a:t>for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华文细黑" panose="02010600040101010101" charset="-122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89454" y="2271439"/>
            <a:ext cx="9951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kern="0" dirty="0">
                <a:solidFill>
                  <a:srgbClr val="FFFFFF"/>
                </a:solidFill>
                <a:latin typeface="Palatino Linotype" panose="02040502050505030304"/>
                <a:ea typeface="华文细黑" panose="02010600040101010101" charset="-122"/>
              </a:rPr>
              <a:t>Step 1: Using “maximal cut” Groebner basis 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华文细黑" panose="02010600040101010101" charset="-122"/>
              <a:cs typeface="+mn-cs"/>
            </a:endParaRPr>
          </a:p>
        </p:txBody>
      </p:sp>
      <p:pic>
        <p:nvPicPr>
          <p:cNvPr id="22" name="图形 21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4621" y="2859073"/>
            <a:ext cx="4088860" cy="298146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6026988" y="2808091"/>
            <a:ext cx="1789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kern="0" dirty="0">
                <a:solidFill>
                  <a:srgbClr val="FFFFFF"/>
                </a:solidFill>
                <a:latin typeface="Palatino Linotype" panose="02040502050505030304"/>
                <a:ea typeface="华文细黑" panose="02010600040101010101" charset="-122"/>
              </a:rPr>
              <a:t>lifting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华文细黑" panose="02010600040101010101" charset="-122"/>
              <a:cs typeface="+mn-cs"/>
            </a:endParaRPr>
          </a:p>
        </p:txBody>
      </p:sp>
      <p:pic>
        <p:nvPicPr>
          <p:cNvPr id="33" name="图形 32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957887" y="2814753"/>
            <a:ext cx="2032700" cy="684931"/>
          </a:xfrm>
          <a:prstGeom prst="rect">
            <a:avLst/>
          </a:prstGeom>
        </p:spPr>
      </p:pic>
      <p:grpSp>
        <p:nvGrpSpPr>
          <p:cNvPr id="39" name="组合 38"/>
          <p:cNvGrpSpPr/>
          <p:nvPr/>
        </p:nvGrpSpPr>
        <p:grpSpPr>
          <a:xfrm>
            <a:off x="1144621" y="3499684"/>
            <a:ext cx="5165704" cy="400110"/>
            <a:chOff x="1014001" y="3620779"/>
            <a:chExt cx="5165704" cy="400110"/>
          </a:xfrm>
        </p:grpSpPr>
        <p:pic>
          <p:nvPicPr>
            <p:cNvPr id="25" name="图形 24"/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005474" y="3642391"/>
              <a:ext cx="236244" cy="300675"/>
            </a:xfrm>
            <a:prstGeom prst="rect">
              <a:avLst/>
            </a:prstGeom>
          </p:spPr>
        </p:pic>
        <p:pic>
          <p:nvPicPr>
            <p:cNvPr id="27" name="图形 26"/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861359" y="3671761"/>
              <a:ext cx="1318346" cy="300675"/>
            </a:xfrm>
            <a:prstGeom prst="rect">
              <a:avLst/>
            </a:prstGeom>
          </p:spPr>
        </p:pic>
        <p:sp>
          <p:nvSpPr>
            <p:cNvPr id="38" name="文本框 37"/>
            <p:cNvSpPr txBox="1"/>
            <p:nvPr/>
          </p:nvSpPr>
          <p:spPr>
            <a:xfrm>
              <a:off x="1014001" y="3620779"/>
              <a:ext cx="4712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000" kern="0" dirty="0">
                  <a:solidFill>
                    <a:srgbClr val="FFFFFF"/>
                  </a:solidFill>
                  <a:latin typeface="Palatino Linotype" panose="02040502050505030304"/>
                  <a:ea typeface="华文细黑" panose="02010600040101010101" charset="-122"/>
                </a:rPr>
                <a:t>Delete         in generators of </a:t>
              </a:r>
              <a:r>
                <a:rPr lang="en-US" altLang="zh-CN" sz="2000" i="1" kern="0" dirty="0">
                  <a:solidFill>
                    <a:srgbClr val="FFFFFF"/>
                  </a:solidFill>
                  <a:latin typeface="Palatino Linotype" panose="02040502050505030304"/>
                  <a:ea typeface="华文细黑" panose="02010600040101010101" charset="-122"/>
                </a:rPr>
                <a:t>M</a:t>
              </a:r>
              <a:r>
                <a:rPr lang="en-US" altLang="zh-CN" sz="2000" kern="0" dirty="0">
                  <a:solidFill>
                    <a:srgbClr val="FFFFFF"/>
                  </a:solidFill>
                  <a:latin typeface="Palatino Linotype" panose="02040502050505030304"/>
                  <a:ea typeface="华文细黑" panose="02010600040101010101" charset="-122"/>
                </a:rPr>
                <a:t> if 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120476" y="4023038"/>
            <a:ext cx="6336586" cy="400110"/>
            <a:chOff x="1120476" y="4023038"/>
            <a:chExt cx="6336586" cy="400110"/>
          </a:xfrm>
        </p:grpSpPr>
        <p:sp>
          <p:nvSpPr>
            <p:cNvPr id="40" name="文本框 39"/>
            <p:cNvSpPr txBox="1"/>
            <p:nvPr/>
          </p:nvSpPr>
          <p:spPr>
            <a:xfrm>
              <a:off x="1120476" y="4023038"/>
              <a:ext cx="56612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000" kern="0" dirty="0">
                  <a:solidFill>
                    <a:srgbClr val="FFFFFF"/>
                  </a:solidFill>
                  <a:latin typeface="Palatino Linotype" panose="02040502050505030304"/>
                  <a:ea typeface="华文细黑" panose="02010600040101010101" charset="-122"/>
                </a:rPr>
                <a:t>Because this means            does not contribute to 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endParaRPr>
            </a:p>
          </p:txBody>
        </p:sp>
        <p:pic>
          <p:nvPicPr>
            <p:cNvPr id="37" name="图形 36"/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3452414" y="4060420"/>
              <a:ext cx="642707" cy="321354"/>
            </a:xfrm>
            <a:prstGeom prst="rect">
              <a:avLst/>
            </a:prstGeom>
          </p:spPr>
        </p:pic>
        <p:pic>
          <p:nvPicPr>
            <p:cNvPr id="41" name="图形 40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781698" y="4064406"/>
              <a:ext cx="675364" cy="305003"/>
            </a:xfrm>
            <a:prstGeom prst="rect">
              <a:avLst/>
            </a:prstGeom>
          </p:spPr>
        </p:pic>
      </p:grpSp>
      <p:sp>
        <p:nvSpPr>
          <p:cNvPr id="44" name="文本框 43"/>
          <p:cNvSpPr txBox="1"/>
          <p:nvPr/>
        </p:nvSpPr>
        <p:spPr>
          <a:xfrm>
            <a:off x="389454" y="4636808"/>
            <a:ext cx="9951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000" kern="0" dirty="0">
                <a:solidFill>
                  <a:srgbClr val="FFFFFF"/>
                </a:solidFill>
                <a:latin typeface="Palatino Linotype" panose="02040502050505030304"/>
                <a:ea typeface="华文细黑" panose="02010600040101010101" charset="-122"/>
              </a:rPr>
              <a:t>Step 2: Scanning 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华文细黑" panose="02010600040101010101" charset="-122"/>
              <a:cs typeface="+mn-cs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924722" y="5206521"/>
            <a:ext cx="10002572" cy="400110"/>
            <a:chOff x="873198" y="5050523"/>
            <a:chExt cx="10002572" cy="400110"/>
          </a:xfrm>
        </p:grpSpPr>
        <p:pic>
          <p:nvPicPr>
            <p:cNvPr id="48" name="图形 47"/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8685145" y="5124240"/>
              <a:ext cx="2190625" cy="300674"/>
            </a:xfrm>
            <a:prstGeom prst="rect">
              <a:avLst/>
            </a:prstGeom>
          </p:spPr>
        </p:pic>
        <p:sp>
          <p:nvSpPr>
            <p:cNvPr id="49" name="文本框 48"/>
            <p:cNvSpPr txBox="1"/>
            <p:nvPr/>
          </p:nvSpPr>
          <p:spPr>
            <a:xfrm>
              <a:off x="873198" y="5050523"/>
              <a:ext cx="9951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000" kern="0" dirty="0">
                  <a:solidFill>
                    <a:srgbClr val="FFFFFF"/>
                  </a:solidFill>
                  <a:latin typeface="Palatino Linotype" panose="02040502050505030304"/>
                  <a:ea typeface="华文细黑" panose="02010600040101010101" charset="-122"/>
                </a:rPr>
                <a:t>After step 1, sort the remaining generators from complex to simple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924722" y="5664998"/>
            <a:ext cx="10223176" cy="707886"/>
            <a:chOff x="924722" y="5664998"/>
            <a:chExt cx="10223176" cy="707886"/>
          </a:xfrm>
        </p:grpSpPr>
        <p:sp>
          <p:nvSpPr>
            <p:cNvPr id="50" name="文本框 49"/>
            <p:cNvSpPr txBox="1"/>
            <p:nvPr/>
          </p:nvSpPr>
          <p:spPr>
            <a:xfrm>
              <a:off x="924722" y="5664998"/>
              <a:ext cx="10223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rPr>
                <a:t>Scanning </a:t>
              </a:r>
              <a:r>
                <a:rPr lang="en-US" altLang="zh-CN" sz="2000" i="1" kern="0" dirty="0" err="1">
                  <a:solidFill>
                    <a:srgbClr val="FFFFFF"/>
                  </a:solidFill>
                  <a:latin typeface="Palatino Linotype" panose="02040502050505030304"/>
                  <a:ea typeface="华文细黑" panose="02010600040101010101" charset="-122"/>
                </a:rPr>
                <a:t>i</a:t>
              </a:r>
              <a:r>
                <a:rPr lang="en-US" altLang="zh-CN" sz="2000" i="1" kern="0" dirty="0">
                  <a:solidFill>
                    <a:srgbClr val="FFFFFF"/>
                  </a:solidFill>
                  <a:latin typeface="Palatino Linotype" panose="02040502050505030304"/>
                  <a:ea typeface="华文细黑" panose="02010600040101010101" charset="-122"/>
                </a:rPr>
                <a:t> </a:t>
              </a:r>
              <a:r>
                <a:rPr lang="en-US" altLang="zh-CN" sz="2000" kern="0" dirty="0">
                  <a:solidFill>
                    <a:srgbClr val="FFFFFF"/>
                  </a:solidFill>
                  <a:latin typeface="Palatino Linotype" panose="02040502050505030304"/>
                  <a:ea typeface="华文细黑" panose="02010600040101010101" charset="-122"/>
                </a:rPr>
                <a:t>from 1 to </a:t>
              </a:r>
              <a:r>
                <a:rPr lang="en-US" altLang="zh-CN" sz="2000" i="1" kern="0" dirty="0">
                  <a:solidFill>
                    <a:srgbClr val="FFFFFF"/>
                  </a:solidFill>
                  <a:latin typeface="Palatino Linotype" panose="02040502050505030304"/>
                  <a:ea typeface="华文细黑" panose="02010600040101010101" charset="-122"/>
                </a:rPr>
                <a:t>n, </a:t>
              </a:r>
              <a:r>
                <a:rPr lang="en-US" altLang="zh-CN" sz="2000" kern="0" dirty="0">
                  <a:solidFill>
                    <a:srgbClr val="FFFFFF"/>
                  </a:solidFill>
                  <a:latin typeface="Palatino Linotype" panose="02040502050505030304"/>
                  <a:ea typeface="华文细黑" panose="02010600040101010101" charset="-122"/>
                </a:rPr>
                <a:t>if deleting        does not change the GB of maximal cut module, then delete it.  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华文细黑" panose="02010600040101010101" charset="-122"/>
                <a:cs typeface="+mn-cs"/>
              </a:endParaRPr>
            </a:p>
          </p:txBody>
        </p:sp>
        <p:pic>
          <p:nvPicPr>
            <p:cNvPr id="52" name="图形 51"/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4865024" y="5693394"/>
              <a:ext cx="271475" cy="31672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odingPPT-1-4"/>
          <p:cNvSpPr txBox="1"/>
          <p:nvPr/>
        </p:nvSpPr>
        <p:spPr>
          <a:xfrm>
            <a:off x="147130" y="72826"/>
            <a:ext cx="9843457" cy="574500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 defTabSz="914400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华文细黑" panose="02010600040101010101" charset="-122"/>
                <a:cs typeface="+mn-cs"/>
              </a:rPr>
              <a:t>Example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2DE8378-6664-284C-6E84-23402A4FB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6712" y="728545"/>
            <a:ext cx="2790848" cy="2620476"/>
          </a:xfrm>
          <a:prstGeom prst="rect">
            <a:avLst/>
          </a:prstGeom>
        </p:spPr>
      </p:pic>
      <p:sp>
        <p:nvSpPr>
          <p:cNvPr id="13" name="GaodingPPT-1-4">
            <a:extLst>
              <a:ext uri="{FF2B5EF4-FFF2-40B4-BE49-F238E27FC236}">
                <a16:creationId xmlns:a16="http://schemas.microsoft.com/office/drawing/2014/main" id="{84A84B12-BF15-2003-D399-FE43C280B61B}"/>
              </a:ext>
            </a:extLst>
          </p:cNvPr>
          <p:cNvSpPr txBox="1"/>
          <p:nvPr/>
        </p:nvSpPr>
        <p:spPr>
          <a:xfrm>
            <a:off x="683873" y="3738852"/>
            <a:ext cx="2139338" cy="574500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 defTabSz="914400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华文细黑" panose="02010600040101010101" charset="-122"/>
                <a:cs typeface="+mn-cs"/>
              </a:rPr>
              <a:t>Degree-5 targets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D43AD999-5DA9-2EDC-2B5B-8EA0FD68F3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0952" y="360076"/>
            <a:ext cx="7877175" cy="474345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7BCD5594-491B-3613-EBC8-B3B77CCED5F2}"/>
              </a:ext>
            </a:extLst>
          </p:cNvPr>
          <p:cNvSpPr/>
          <p:nvPr/>
        </p:nvSpPr>
        <p:spPr>
          <a:xfrm>
            <a:off x="3558209" y="1053548"/>
            <a:ext cx="7949918" cy="238539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D13054C-69A0-8E40-D899-4B5ADEF83184}"/>
              </a:ext>
            </a:extLst>
          </p:cNvPr>
          <p:cNvSpPr/>
          <p:nvPr/>
        </p:nvSpPr>
        <p:spPr>
          <a:xfrm>
            <a:off x="3594580" y="4174204"/>
            <a:ext cx="7949918" cy="23853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aodingPPT-1-4"/>
          <p:cNvSpPr txBox="1"/>
          <p:nvPr/>
        </p:nvSpPr>
        <p:spPr>
          <a:xfrm>
            <a:off x="0" y="186584"/>
            <a:ext cx="12350187" cy="574500"/>
          </a:xfrm>
          <a:prstGeom prst="rect">
            <a:avLst/>
          </a:prstGeom>
          <a:noFill/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algn="ctr" defTabSz="914400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Summary</a:t>
            </a:r>
            <a:endParaRPr kumimoji="0" lang="zh-CN" altLang="en-US" sz="4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标题 1"/>
          <p:cNvSpPr txBox="1"/>
          <p:nvPr/>
        </p:nvSpPr>
        <p:spPr>
          <a:xfrm>
            <a:off x="229507" y="1021402"/>
            <a:ext cx="11564818" cy="5650014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 sz="2000" dirty="0">
              <a:solidFill>
                <a:schemeClr val="bg1"/>
              </a:solidFill>
              <a:latin typeface="+mn-lt"/>
              <a:ea typeface="黑体" panose="02010609060101010101" pitchFamily="49" charset="-122"/>
            </a:endParaRPr>
          </a:p>
          <a:p>
            <a:r>
              <a:rPr lang="en-US" altLang="zh-CN" sz="20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The </a:t>
            </a:r>
            <a:r>
              <a:rPr lang="en-US" altLang="zh-CN" sz="2000" dirty="0">
                <a:solidFill>
                  <a:srgbClr val="66FFFF"/>
                </a:solidFill>
                <a:latin typeface="+mn-lt"/>
                <a:ea typeface="黑体" panose="02010609060101010101" pitchFamily="49" charset="-122"/>
              </a:rPr>
              <a:t>integration-by-parts (IBP) reduction 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is one of the bottle-neck steps in the evaluation of </a:t>
            </a:r>
            <a:r>
              <a:rPr lang="en-US" altLang="zh-CN" sz="2000" dirty="0">
                <a:solidFill>
                  <a:srgbClr val="66FFFF"/>
                </a:solidFill>
                <a:latin typeface="+mn-lt"/>
                <a:ea typeface="黑体" panose="02010609060101010101" pitchFamily="49" charset="-122"/>
              </a:rPr>
              <a:t>multi-loop Feynman integrals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.</a:t>
            </a:r>
            <a:r>
              <a:rPr lang="en-US" altLang="zh-CN" sz="2000" dirty="0">
                <a:solidFill>
                  <a:srgbClr val="66FFFF"/>
                </a:solidFill>
                <a:latin typeface="+mn-lt"/>
                <a:ea typeface="黑体" panose="02010609060101010101" pitchFamily="49" charset="-122"/>
              </a:rPr>
              <a:t> </a:t>
            </a:r>
          </a:p>
          <a:p>
            <a:endParaRPr lang="en-US" altLang="zh-CN" sz="2000" dirty="0">
              <a:solidFill>
                <a:schemeClr val="bg1"/>
              </a:solidFill>
              <a:latin typeface="+mn-lt"/>
              <a:ea typeface="黑体" panose="02010609060101010101" pitchFamily="49" charset="-122"/>
            </a:endParaRPr>
          </a:p>
          <a:p>
            <a:r>
              <a:rPr lang="en-US" altLang="zh-CN" sz="2000" dirty="0" err="1">
                <a:solidFill>
                  <a:srgbClr val="00FF00"/>
                </a:solidFill>
                <a:latin typeface="+mn-lt"/>
                <a:ea typeface="黑体" panose="02010609060101010101" pitchFamily="49" charset="-122"/>
              </a:rPr>
              <a:t>NeatIBP</a:t>
            </a:r>
            <a:r>
              <a:rPr lang="en-US" altLang="zh-CN" sz="2000" dirty="0">
                <a:solidFill>
                  <a:srgbClr val="00FF00"/>
                </a:solidFill>
                <a:latin typeface="+mn-lt"/>
                <a:ea typeface="黑体" panose="02010609060101010101" pitchFamily="49" charset="-122"/>
              </a:rPr>
              <a:t> 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is an automated program generating small-size IBP system. It helps to reduce the computation cost of IBP reduction.</a:t>
            </a:r>
          </a:p>
          <a:p>
            <a:endParaRPr lang="en-US" altLang="zh-CN" sz="2000" dirty="0">
              <a:solidFill>
                <a:schemeClr val="bg1"/>
              </a:solidFill>
              <a:latin typeface="+mn-lt"/>
              <a:ea typeface="黑体" panose="02010609060101010101" pitchFamily="49" charset="-122"/>
            </a:endParaRPr>
          </a:p>
          <a:p>
            <a:r>
              <a:rPr lang="en-US" altLang="zh-CN" sz="2000" dirty="0" err="1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NeatIBP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 has been successfully applied to frontier problems, including two-loop amplitude computation in phenomenology and three-loop five-point Feynman diagrams. </a:t>
            </a:r>
          </a:p>
          <a:p>
            <a:endParaRPr lang="en-US" altLang="zh-CN" sz="2000" dirty="0">
              <a:solidFill>
                <a:schemeClr val="bg1"/>
              </a:solidFill>
              <a:latin typeface="+mn-lt"/>
              <a:ea typeface="黑体" panose="02010609060101010101" pitchFamily="49" charset="-122"/>
            </a:endParaRPr>
          </a:p>
          <a:p>
            <a:r>
              <a:rPr lang="en-US" altLang="zh-CN" sz="20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We have displayed some new features of NeatIBP of the new version. They include:</a:t>
            </a:r>
          </a:p>
          <a:p>
            <a:r>
              <a:rPr lang="en-US" altLang="zh-CN" sz="20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	1.  The </a:t>
            </a:r>
            <a:r>
              <a:rPr lang="en-US" altLang="zh-CN" sz="2000" dirty="0">
                <a:solidFill>
                  <a:srgbClr val="66FFFF"/>
                </a:solidFill>
                <a:latin typeface="+mn-lt"/>
                <a:ea typeface="黑体" panose="02010609060101010101" pitchFamily="49" charset="-122"/>
              </a:rPr>
              <a:t>spanning cuts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 method</a:t>
            </a:r>
            <a:r>
              <a:rPr lang="zh-CN" altLang="en-US" sz="20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：</a:t>
            </a:r>
            <a:endParaRPr lang="en-US" altLang="zh-CN" sz="2000" dirty="0">
              <a:solidFill>
                <a:schemeClr val="bg1"/>
              </a:solidFill>
              <a:latin typeface="+mn-lt"/>
              <a:ea typeface="黑体" panose="02010609060101010101" pitchFamily="49" charset="-122"/>
            </a:endParaRPr>
          </a:p>
          <a:p>
            <a:r>
              <a:rPr lang="en-US" altLang="zh-CN" sz="20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		Splitting the hard problem into simpler pieces.</a:t>
            </a:r>
          </a:p>
          <a:p>
            <a:r>
              <a:rPr lang="en-US" altLang="zh-CN" sz="20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	2.  The </a:t>
            </a:r>
            <a:r>
              <a:rPr lang="en-US" altLang="zh-CN" sz="2000" dirty="0">
                <a:solidFill>
                  <a:srgbClr val="66FFFF"/>
                </a:solidFill>
                <a:latin typeface="+mn-lt"/>
                <a:ea typeface="黑体" panose="02010609060101010101" pitchFamily="49" charset="-122"/>
              </a:rPr>
              <a:t>Kira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 interface:</a:t>
            </a:r>
          </a:p>
          <a:p>
            <a:r>
              <a:rPr lang="en-US" altLang="zh-CN" sz="20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		Providing automated IBP solver.</a:t>
            </a:r>
          </a:p>
          <a:p>
            <a:r>
              <a:rPr lang="en-US" altLang="zh-CN" sz="20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	3.  </a:t>
            </a:r>
            <a:r>
              <a:rPr lang="en-US" altLang="zh-CN" sz="2000" dirty="0">
                <a:solidFill>
                  <a:schemeClr val="accent5"/>
                </a:solidFill>
                <a:latin typeface="+mn-lt"/>
                <a:ea typeface="黑体" panose="02010609060101010101" pitchFamily="49" charset="-122"/>
              </a:rPr>
              <a:t>Simplification algorithm</a:t>
            </a:r>
            <a:r>
              <a:rPr lang="en-US" altLang="zh-CN" sz="20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 of syzygy generators</a:t>
            </a:r>
          </a:p>
          <a:p>
            <a:endParaRPr lang="en-US" altLang="zh-CN" sz="2000" dirty="0">
              <a:solidFill>
                <a:schemeClr val="bg1"/>
              </a:solidFill>
              <a:latin typeface="+mn-lt"/>
              <a:ea typeface="黑体" panose="02010609060101010101" pitchFamily="49" charset="-122"/>
            </a:endParaRPr>
          </a:p>
          <a:p>
            <a:r>
              <a:rPr lang="en-US" altLang="zh-CN" sz="20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	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6EC92CF-5AC1-C2D7-960C-72520FCDDCFD}"/>
              </a:ext>
            </a:extLst>
          </p:cNvPr>
          <p:cNvSpPr txBox="1"/>
          <p:nvPr/>
        </p:nvSpPr>
        <p:spPr>
          <a:xfrm>
            <a:off x="4162839" y="6032500"/>
            <a:ext cx="39778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66FFFF"/>
                </a:solidFill>
              </a:rPr>
              <a:t>https://github.com/yzhphy/NeatIBP</a:t>
            </a:r>
            <a:endParaRPr lang="zh-CN" altLang="en-US" b="1" dirty="0">
              <a:solidFill>
                <a:srgbClr val="66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文本框 42"/>
          <p:cNvSpPr txBox="1"/>
          <p:nvPr/>
        </p:nvSpPr>
        <p:spPr>
          <a:xfrm>
            <a:off x="190116" y="205949"/>
            <a:ext cx="4644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Palatino Linotype" panose="02040502050505030304" pitchFamily="18" charset="0"/>
              </a:rPr>
              <a:t>Feynman integral reduction</a:t>
            </a:r>
          </a:p>
          <a:p>
            <a:endParaRPr lang="en-US" altLang="zh-CN" sz="2800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r>
              <a:rPr lang="en-US" altLang="zh-CN" sz="2800" dirty="0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312032" y="3684265"/>
            <a:ext cx="26732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sz="2000" b="1" kern="0" dirty="0">
                <a:solidFill>
                  <a:srgbClr val="00FF00"/>
                </a:solidFill>
                <a:latin typeface="Palatino Linotype" panose="02040502050505030304"/>
                <a:ea typeface="宋体" panose="02010600030101010101" pitchFamily="2" charset="-122"/>
              </a:rPr>
              <a:t>Scalar integrals keep only the information of propagators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67D41CB0-A8C1-BA71-E52F-FC891C7EEC13}"/>
              </a:ext>
            </a:extLst>
          </p:cNvPr>
          <p:cNvGrpSpPr/>
          <p:nvPr/>
        </p:nvGrpSpPr>
        <p:grpSpPr>
          <a:xfrm>
            <a:off x="-1784710" y="1096199"/>
            <a:ext cx="10639424" cy="5782851"/>
            <a:chOff x="-57510" y="960803"/>
            <a:chExt cx="10639424" cy="5782851"/>
          </a:xfrm>
        </p:grpSpPr>
        <p:sp>
          <p:nvSpPr>
            <p:cNvPr id="23" name="矩形: 圆角 22"/>
            <p:cNvSpPr/>
            <p:nvPr/>
          </p:nvSpPr>
          <p:spPr>
            <a:xfrm>
              <a:off x="2990490" y="960803"/>
              <a:ext cx="2467993" cy="514905"/>
            </a:xfrm>
            <a:prstGeom prst="roundRect">
              <a:avLst/>
            </a:prstGeom>
            <a:noFill/>
            <a:ln w="19050" cap="flat" cmpd="sng" algn="ctr">
              <a:solidFill>
                <a:srgbClr val="66FFFF"/>
              </a:solidFill>
              <a:prstDash val="solid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alatino Linotype" panose="02040502050505030304"/>
                  <a:ea typeface="宋体" panose="02010600030101010101" pitchFamily="2" charset="-122"/>
                  <a:cs typeface="+mn-cs"/>
                </a:rPr>
                <a:t>Feynman diagrams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矩形: 圆角 23"/>
            <p:cNvSpPr/>
            <p:nvPr/>
          </p:nvSpPr>
          <p:spPr>
            <a:xfrm>
              <a:off x="2990490" y="2312152"/>
              <a:ext cx="2467993" cy="514905"/>
            </a:xfrm>
            <a:prstGeom prst="roundRect">
              <a:avLst/>
            </a:prstGeom>
            <a:noFill/>
            <a:ln w="19050" cap="flat" cmpd="sng" algn="ctr">
              <a:solidFill>
                <a:srgbClr val="66FFFF"/>
              </a:solidFill>
              <a:prstDash val="solid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alatino Linotype" panose="02040502050505030304"/>
                  <a:ea typeface="宋体" panose="02010600030101010101" pitchFamily="2" charset="-122"/>
                  <a:cs typeface="+mn-cs"/>
                </a:rPr>
                <a:t>Feynman integrals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" name="箭头: 下 24"/>
            <p:cNvSpPr/>
            <p:nvPr/>
          </p:nvSpPr>
          <p:spPr>
            <a:xfrm>
              <a:off x="4144587" y="1546046"/>
              <a:ext cx="159797" cy="655320"/>
            </a:xfrm>
            <a:prstGeom prst="downArrow">
              <a:avLst/>
            </a:prstGeom>
            <a:solidFill>
              <a:srgbClr val="66FFFF"/>
            </a:solidFill>
            <a:ln w="19050" cap="flat" cmpd="sng" algn="ctr">
              <a:solidFill>
                <a:srgbClr val="66FFFF"/>
              </a:solidFill>
              <a:prstDash val="solid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2952170" y="5429124"/>
              <a:ext cx="2467993" cy="514905"/>
            </a:xfrm>
            <a:prstGeom prst="roundRect">
              <a:avLst/>
            </a:prstGeom>
            <a:noFill/>
            <a:ln w="19050" cap="flat" cmpd="sng" algn="ctr">
              <a:solidFill>
                <a:srgbClr val="66FFFF"/>
              </a:solidFill>
              <a:prstDash val="solid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alatino Linotype" panose="02040502050505030304"/>
                  <a:ea typeface="宋体" panose="02010600030101010101" pitchFamily="2" charset="-122"/>
                  <a:cs typeface="+mn-cs"/>
                </a:rPr>
                <a:t>Master Integrals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" name="矩形: 圆角 32"/>
            <p:cNvSpPr/>
            <p:nvPr/>
          </p:nvSpPr>
          <p:spPr>
            <a:xfrm>
              <a:off x="3005511" y="3799249"/>
              <a:ext cx="2467993" cy="514905"/>
            </a:xfrm>
            <a:prstGeom prst="roundRect">
              <a:avLst/>
            </a:prstGeom>
            <a:noFill/>
            <a:ln w="19050" cap="flat" cmpd="sng" algn="ctr">
              <a:solidFill>
                <a:srgbClr val="66FFFF"/>
              </a:solidFill>
              <a:prstDash val="solid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alatino Linotype" panose="02040502050505030304"/>
                  <a:ea typeface="宋体" panose="02010600030101010101" pitchFamily="2" charset="-122"/>
                  <a:cs typeface="+mn-cs"/>
                </a:rPr>
                <a:t>Scalar integrals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" name="箭头: 下 33"/>
            <p:cNvSpPr/>
            <p:nvPr/>
          </p:nvSpPr>
          <p:spPr>
            <a:xfrm>
              <a:off x="4144587" y="2938378"/>
              <a:ext cx="159797" cy="707886"/>
            </a:xfrm>
            <a:prstGeom prst="downArrow">
              <a:avLst/>
            </a:prstGeom>
            <a:solidFill>
              <a:srgbClr val="66FFFF"/>
            </a:solidFill>
            <a:ln w="19050" cap="flat" cmpd="sng" algn="ctr">
              <a:solidFill>
                <a:srgbClr val="66FFFF"/>
              </a:solidFill>
              <a:prstDash val="solid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" name="箭头: 下 34"/>
            <p:cNvSpPr/>
            <p:nvPr/>
          </p:nvSpPr>
          <p:spPr>
            <a:xfrm>
              <a:off x="4144587" y="4551679"/>
              <a:ext cx="159797" cy="709823"/>
            </a:xfrm>
            <a:prstGeom prst="downArrow">
              <a:avLst/>
            </a:prstGeom>
            <a:solidFill>
              <a:srgbClr val="FFFF00"/>
            </a:solidFill>
            <a:ln w="19050" cap="flat" cmpd="sng" algn="ctr">
              <a:solidFill>
                <a:srgbClr val="FFFF00"/>
              </a:solidFill>
              <a:prstDash val="solid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8" name="图形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646539" y="3760892"/>
              <a:ext cx="3275325" cy="636869"/>
            </a:xfrm>
            <a:prstGeom prst="rect">
              <a:avLst/>
            </a:prstGeom>
          </p:spPr>
        </p:pic>
        <p:pic>
          <p:nvPicPr>
            <p:cNvPr id="10" name="图形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759549" y="2507810"/>
              <a:ext cx="2913551" cy="608324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-57510" y="3116134"/>
              <a:ext cx="6096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alatino Linotype" panose="02040502050505030304"/>
                  <a:ea typeface="宋体" panose="02010600030101010101" pitchFamily="2" charset="-122"/>
                  <a:cs typeface="+mn-cs"/>
                </a:rPr>
                <a:t>Tensor reduction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688979" y="4592255"/>
              <a:ext cx="232422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Palatino Linotype" panose="02040502050505030304"/>
                  <a:ea typeface="宋体" panose="02010600030101010101" pitchFamily="2" charset="-122"/>
                  <a:cs typeface="+mn-cs"/>
                </a:rPr>
                <a:t>Integration-by-parts (IBP) reduction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2388" y="1744260"/>
              <a:ext cx="6096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alatino Linotype" panose="02040502050505030304"/>
                  <a:ea typeface="宋体" panose="02010600030101010101" pitchFamily="2" charset="-122"/>
                  <a:cs typeface="+mn-cs"/>
                </a:rPr>
                <a:t>Feynman rules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5" name="箭头: 下 14"/>
            <p:cNvSpPr/>
            <p:nvPr/>
          </p:nvSpPr>
          <p:spPr>
            <a:xfrm rot="16200000">
              <a:off x="6649525" y="4425372"/>
              <a:ext cx="235034" cy="2370002"/>
            </a:xfrm>
            <a:prstGeom prst="downArrow">
              <a:avLst/>
            </a:prstGeom>
            <a:solidFill>
              <a:srgbClr val="66FFFF"/>
            </a:solidFill>
            <a:ln w="19050" cap="flat" cmpd="sng" algn="ctr">
              <a:solidFill>
                <a:srgbClr val="66FFFF"/>
              </a:solidFill>
              <a:prstDash val="solid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2380366" y="6097323"/>
              <a:ext cx="301092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800" dirty="0">
                  <a:solidFill>
                    <a:schemeClr val="bg1"/>
                  </a:solidFill>
                  <a:ea typeface="宋体" panose="02010600030101010101" pitchFamily="2" charset="-122"/>
                </a:rPr>
                <a:t>A linear independent basis of the scalar integrals</a:t>
              </a:r>
              <a:endParaRPr lang="zh-CN" altLang="en-US" sz="1800" dirty="0">
                <a:solidFill>
                  <a:schemeClr val="bg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19" name="矩形: 圆角 18"/>
            <p:cNvSpPr/>
            <p:nvPr/>
          </p:nvSpPr>
          <p:spPr>
            <a:xfrm>
              <a:off x="8113921" y="5352919"/>
              <a:ext cx="2467993" cy="514905"/>
            </a:xfrm>
            <a:prstGeom prst="roundRect">
              <a:avLst/>
            </a:prstGeom>
            <a:noFill/>
            <a:ln w="19050" cap="flat" cmpd="sng" algn="ctr">
              <a:solidFill>
                <a:srgbClr val="66FFFF"/>
              </a:solidFill>
              <a:prstDash val="solid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alatino Linotype" panose="02040502050505030304"/>
                  <a:ea typeface="宋体" panose="02010600030101010101" pitchFamily="2" charset="-122"/>
                  <a:cs typeface="+mn-cs"/>
                </a:rPr>
                <a:t>Analytic functions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341FC9F6-631E-BC3F-4A7B-803AC3A001A8}"/>
                </a:ext>
              </a:extLst>
            </p:cNvPr>
            <p:cNvSpPr txBox="1"/>
            <p:nvPr/>
          </p:nvSpPr>
          <p:spPr>
            <a:xfrm>
              <a:off x="5517823" y="5750309"/>
              <a:ext cx="2572077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altLang="zh-CN" kern="0" dirty="0">
                  <a:solidFill>
                    <a:srgbClr val="FFFFFF"/>
                  </a:solidFill>
                  <a:latin typeface="Palatino Linotype" panose="02040502050505030304"/>
                  <a:ea typeface="宋体" panose="02010600030101010101" pitchFamily="2" charset="-122"/>
                </a:rPr>
                <a:t>Analytic evaluation methods includin</a:t>
              </a:r>
              <a:r>
                <a:rPr lang="en-US" altLang="zh-CN" kern="0" dirty="0">
                  <a:solidFill>
                    <a:srgbClr val="FFFFFF"/>
                  </a:solidFill>
                  <a:ea typeface="宋体" panose="02010600030101010101" pitchFamily="2" charset="-122"/>
                </a:rPr>
                <a:t>g di</a:t>
              </a:r>
              <a:r>
                <a:rPr lang="en-US" altLang="zh-CN" kern="0" dirty="0">
                  <a:solidFill>
                    <a:srgbClr val="FFFFFF"/>
                  </a:solidFill>
                  <a:latin typeface="Palatino Linotype" panose="02040502050505030304"/>
                  <a:ea typeface="宋体" panose="02010600030101010101" pitchFamily="2" charset="-122"/>
                </a:rPr>
                <a:t>fferential equations</a:t>
              </a:r>
            </a:p>
          </p:txBody>
        </p:sp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8706E417-4033-03AB-9558-BB006A1C1F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1188" y="877114"/>
            <a:ext cx="1939718" cy="1358588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D0812E98-57B1-B7C9-766F-D6722854CAE7}"/>
              </a:ext>
            </a:extLst>
          </p:cNvPr>
          <p:cNvGrpSpPr/>
          <p:nvPr/>
        </p:nvGrpSpPr>
        <p:grpSpPr>
          <a:xfrm>
            <a:off x="9867900" y="3524617"/>
            <a:ext cx="1987965" cy="1334960"/>
            <a:chOff x="3703942" y="1636245"/>
            <a:chExt cx="5634435" cy="3340066"/>
          </a:xfrm>
        </p:grpSpPr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2DA9C7FE-097F-3A6A-A016-921B4DD8BB0B}"/>
                </a:ext>
              </a:extLst>
            </p:cNvPr>
            <p:cNvCxnSpPr/>
            <p:nvPr/>
          </p:nvCxnSpPr>
          <p:spPr>
            <a:xfrm>
              <a:off x="4841507" y="2550695"/>
              <a:ext cx="0" cy="1511166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40741E9A-D133-60D9-0DD8-3DFFB337BC86}"/>
                </a:ext>
              </a:extLst>
            </p:cNvPr>
            <p:cNvCxnSpPr>
              <a:cxnSpLocks/>
            </p:cNvCxnSpPr>
            <p:nvPr/>
          </p:nvCxnSpPr>
          <p:spPr>
            <a:xfrm>
              <a:off x="4840348" y="2556087"/>
              <a:ext cx="3388093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A4ECA9B6-CC42-EB19-84F4-CDE117EA3D46}"/>
                </a:ext>
              </a:extLst>
            </p:cNvPr>
            <p:cNvCxnSpPr>
              <a:cxnSpLocks/>
            </p:cNvCxnSpPr>
            <p:nvPr/>
          </p:nvCxnSpPr>
          <p:spPr>
            <a:xfrm>
              <a:off x="4831880" y="4061861"/>
              <a:ext cx="338809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37C8B61E-7F30-B13E-FB00-0A39694182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32081" y="2550695"/>
              <a:ext cx="1805987" cy="1511166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F5EEA8B8-0D02-0636-25D6-ECB5937E4C8A}"/>
                </a:ext>
              </a:extLst>
            </p:cNvPr>
            <p:cNvCxnSpPr>
              <a:cxnSpLocks/>
            </p:cNvCxnSpPr>
            <p:nvPr/>
          </p:nvCxnSpPr>
          <p:spPr>
            <a:xfrm>
              <a:off x="6534394" y="2561480"/>
              <a:ext cx="2728139" cy="241483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65723283-38E9-51E7-60C3-ED1C6BDA35D2}"/>
                </a:ext>
              </a:extLst>
            </p:cNvPr>
            <p:cNvCxnSpPr>
              <a:cxnSpLocks/>
            </p:cNvCxnSpPr>
            <p:nvPr/>
          </p:nvCxnSpPr>
          <p:spPr>
            <a:xfrm>
              <a:off x="3797787" y="1636245"/>
              <a:ext cx="1042561" cy="92523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764EED90-DEDF-9CCC-9126-966463461E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03942" y="4061861"/>
              <a:ext cx="1136406" cy="899764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EF6E67B1-0423-8325-9FFB-C359D5D4D9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11599" y="1636245"/>
              <a:ext cx="1126778" cy="927283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0100A0-7F69-9201-11CE-9A15619B5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80F9A261-3863-6DD6-460F-75E3DE5933FF}"/>
              </a:ext>
            </a:extLst>
          </p:cNvPr>
          <p:cNvGrpSpPr/>
          <p:nvPr/>
        </p:nvGrpSpPr>
        <p:grpSpPr>
          <a:xfrm>
            <a:off x="3389988" y="653818"/>
            <a:ext cx="2759761" cy="2298691"/>
            <a:chOff x="9205963" y="598574"/>
            <a:chExt cx="2048412" cy="848590"/>
          </a:xfrm>
        </p:grpSpPr>
        <p:sp>
          <p:nvSpPr>
            <p:cNvPr id="3" name="矩形: 剪去对角 2">
              <a:extLst>
                <a:ext uri="{FF2B5EF4-FFF2-40B4-BE49-F238E27FC236}">
                  <a16:creationId xmlns:a16="http://schemas.microsoft.com/office/drawing/2014/main" id="{D13F851C-6C6E-4DAF-6AE5-4D2164CFA384}"/>
                </a:ext>
              </a:extLst>
            </p:cNvPr>
            <p:cNvSpPr/>
            <p:nvPr/>
          </p:nvSpPr>
          <p:spPr>
            <a:xfrm flipH="1">
              <a:off x="9205963" y="598574"/>
              <a:ext cx="2048412" cy="848590"/>
            </a:xfrm>
            <a:prstGeom prst="snip2DiagRect">
              <a:avLst>
                <a:gd name="adj1" fmla="val 20146"/>
                <a:gd name="adj2" fmla="val 18626"/>
              </a:avLst>
            </a:prstGeom>
            <a:solidFill>
              <a:srgbClr val="221100"/>
            </a:solidFill>
            <a:ln w="127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" name="GaodingPPT-1-4">
              <a:extLst>
                <a:ext uri="{FF2B5EF4-FFF2-40B4-BE49-F238E27FC236}">
                  <a16:creationId xmlns:a16="http://schemas.microsoft.com/office/drawing/2014/main" id="{481D5633-5996-AAFC-0FA8-D3F458C06291}"/>
                </a:ext>
              </a:extLst>
            </p:cNvPr>
            <p:cNvSpPr txBox="1"/>
            <p:nvPr/>
          </p:nvSpPr>
          <p:spPr>
            <a:xfrm>
              <a:off x="9205963" y="759983"/>
              <a:ext cx="2048411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Linear system of IBP relations </a:t>
              </a:r>
              <a:r>
                <a:rPr lang="en-US" altLang="zh-CN" sz="1800" kern="0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(large)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5" name="箭头: 右 4">
            <a:extLst>
              <a:ext uri="{FF2B5EF4-FFF2-40B4-BE49-F238E27FC236}">
                <a16:creationId xmlns:a16="http://schemas.microsoft.com/office/drawing/2014/main" id="{5936D6E5-61C9-1BF9-7604-643A8963B321}"/>
              </a:ext>
            </a:extLst>
          </p:cNvPr>
          <p:cNvSpPr/>
          <p:nvPr/>
        </p:nvSpPr>
        <p:spPr>
          <a:xfrm>
            <a:off x="6271591" y="1669042"/>
            <a:ext cx="2879377" cy="268244"/>
          </a:xfrm>
          <a:prstGeom prst="rightArrow">
            <a:avLst>
              <a:gd name="adj1" fmla="val 47939"/>
              <a:gd name="adj2" fmla="val 51031"/>
            </a:avLst>
          </a:prstGeom>
          <a:noFill/>
          <a:ln w="9525" cap="flat" cmpd="sng" algn="ctr">
            <a:solidFill>
              <a:srgbClr val="FFA7A7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52DF811-F268-F53D-0B8D-7D453F7A37E7}"/>
              </a:ext>
            </a:extLst>
          </p:cNvPr>
          <p:cNvSpPr txBox="1"/>
          <p:nvPr/>
        </p:nvSpPr>
        <p:spPr>
          <a:xfrm>
            <a:off x="6645008" y="1262700"/>
            <a:ext cx="18694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b="1" dirty="0">
                <a:solidFill>
                  <a:srgbClr val="FFA7A7"/>
                </a:solidFill>
                <a:ea typeface="宋体" panose="02010600030101010101" pitchFamily="2" charset="-122"/>
              </a:rPr>
              <a:t>Linear solver</a:t>
            </a:r>
            <a:endParaRPr lang="zh-CN" altLang="en-US" sz="2200" b="1" dirty="0">
              <a:solidFill>
                <a:srgbClr val="FFA7A7"/>
              </a:solidFill>
              <a:ea typeface="宋体" panose="02010600030101010101" pitchFamily="2" charset="-122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43FCF83F-DDDC-6163-CCB2-C0FA4E9399DE}"/>
              </a:ext>
            </a:extLst>
          </p:cNvPr>
          <p:cNvGrpSpPr/>
          <p:nvPr/>
        </p:nvGrpSpPr>
        <p:grpSpPr>
          <a:xfrm>
            <a:off x="9352766" y="1330462"/>
            <a:ext cx="2048412" cy="848590"/>
            <a:chOff x="9807846" y="1148693"/>
            <a:chExt cx="2048412" cy="848590"/>
          </a:xfrm>
        </p:grpSpPr>
        <p:sp>
          <p:nvSpPr>
            <p:cNvPr id="8" name="矩形: 剪去对角 7">
              <a:extLst>
                <a:ext uri="{FF2B5EF4-FFF2-40B4-BE49-F238E27FC236}">
                  <a16:creationId xmlns:a16="http://schemas.microsoft.com/office/drawing/2014/main" id="{0C55BC8E-906A-2F2C-EAE5-12726FA09A53}"/>
                </a:ext>
              </a:extLst>
            </p:cNvPr>
            <p:cNvSpPr/>
            <p:nvPr/>
          </p:nvSpPr>
          <p:spPr>
            <a:xfrm flipH="1">
              <a:off x="9807846" y="1148693"/>
              <a:ext cx="2048412" cy="848590"/>
            </a:xfrm>
            <a:prstGeom prst="snip2DiagRect">
              <a:avLst>
                <a:gd name="adj1" fmla="val 20146"/>
                <a:gd name="adj2" fmla="val 18626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GaodingPPT-1-4">
              <a:extLst>
                <a:ext uri="{FF2B5EF4-FFF2-40B4-BE49-F238E27FC236}">
                  <a16:creationId xmlns:a16="http://schemas.microsoft.com/office/drawing/2014/main" id="{9B3793CD-39BB-E3EB-3405-ECAA1B8792BE}"/>
                </a:ext>
              </a:extLst>
            </p:cNvPr>
            <p:cNvSpPr txBox="1"/>
            <p:nvPr/>
          </p:nvSpPr>
          <p:spPr>
            <a:xfrm>
              <a:off x="9807846" y="1310102"/>
              <a:ext cx="2048411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IBP reduction results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D2D1C33A-DE21-05C4-EAA6-AEC3D4C5BEB7}"/>
              </a:ext>
            </a:extLst>
          </p:cNvPr>
          <p:cNvSpPr txBox="1"/>
          <p:nvPr/>
        </p:nvSpPr>
        <p:spPr>
          <a:xfrm>
            <a:off x="6297501" y="1961055"/>
            <a:ext cx="3238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A7A7"/>
                </a:solidFill>
                <a:ea typeface="宋体" panose="02010600030101010101" pitchFamily="2" charset="-122"/>
              </a:rPr>
              <a:t>Computational expensive</a:t>
            </a:r>
            <a:endParaRPr lang="zh-CN" altLang="en-US" b="1" dirty="0">
              <a:solidFill>
                <a:srgbClr val="FFA7A7"/>
              </a:solidFill>
              <a:ea typeface="宋体" panose="02010600030101010101" pitchFamily="2" charset="-122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7DD38D28-F5F5-E692-937C-44848E913FF0}"/>
              </a:ext>
            </a:extLst>
          </p:cNvPr>
          <p:cNvGrpSpPr/>
          <p:nvPr/>
        </p:nvGrpSpPr>
        <p:grpSpPr>
          <a:xfrm>
            <a:off x="480355" y="1437209"/>
            <a:ext cx="2048412" cy="848590"/>
            <a:chOff x="9807846" y="1148693"/>
            <a:chExt cx="2048412" cy="848590"/>
          </a:xfrm>
        </p:grpSpPr>
        <p:sp>
          <p:nvSpPr>
            <p:cNvPr id="19" name="矩形: 剪去对角 18">
              <a:extLst>
                <a:ext uri="{FF2B5EF4-FFF2-40B4-BE49-F238E27FC236}">
                  <a16:creationId xmlns:a16="http://schemas.microsoft.com/office/drawing/2014/main" id="{7B6DD8AF-A257-703C-E4C5-02CFBFBFFBA1}"/>
                </a:ext>
              </a:extLst>
            </p:cNvPr>
            <p:cNvSpPr/>
            <p:nvPr/>
          </p:nvSpPr>
          <p:spPr>
            <a:xfrm flipH="1">
              <a:off x="9807846" y="1148693"/>
              <a:ext cx="2048412" cy="848590"/>
            </a:xfrm>
            <a:prstGeom prst="snip2DiagRect">
              <a:avLst>
                <a:gd name="adj1" fmla="val 20146"/>
                <a:gd name="adj2" fmla="val 18626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GaodingPPT-1-4">
              <a:extLst>
                <a:ext uri="{FF2B5EF4-FFF2-40B4-BE49-F238E27FC236}">
                  <a16:creationId xmlns:a16="http://schemas.microsoft.com/office/drawing/2014/main" id="{113D5574-F867-549B-606A-98926D68AC6B}"/>
                </a:ext>
              </a:extLst>
            </p:cNvPr>
            <p:cNvSpPr txBox="1"/>
            <p:nvPr/>
          </p:nvSpPr>
          <p:spPr>
            <a:xfrm>
              <a:off x="9807846" y="1310102"/>
              <a:ext cx="2048411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algn="ctr" defTabSz="914400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rPr>
                <a:t>Traditional IBP generators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1" name="箭头: 右 20">
            <a:extLst>
              <a:ext uri="{FF2B5EF4-FFF2-40B4-BE49-F238E27FC236}">
                <a16:creationId xmlns:a16="http://schemas.microsoft.com/office/drawing/2014/main" id="{6BC1D250-8A67-AAE8-77E3-7A4857039378}"/>
              </a:ext>
            </a:extLst>
          </p:cNvPr>
          <p:cNvSpPr/>
          <p:nvPr/>
        </p:nvSpPr>
        <p:spPr>
          <a:xfrm>
            <a:off x="2655997" y="1754757"/>
            <a:ext cx="532193" cy="311614"/>
          </a:xfrm>
          <a:prstGeom prst="rightArrow">
            <a:avLst>
              <a:gd name="adj1" fmla="val 47939"/>
              <a:gd name="adj2" fmla="val 51031"/>
            </a:avLst>
          </a:prstGeom>
          <a:noFill/>
          <a:ln w="12700" cap="flat" cmpd="sng" algn="ctr">
            <a:solidFill>
              <a:srgbClr val="00A5E1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997C947B-C936-98C1-380A-DADE06C18636}"/>
              </a:ext>
            </a:extLst>
          </p:cNvPr>
          <p:cNvGrpSpPr/>
          <p:nvPr/>
        </p:nvGrpSpPr>
        <p:grpSpPr>
          <a:xfrm>
            <a:off x="240559" y="3701186"/>
            <a:ext cx="11160618" cy="1922075"/>
            <a:chOff x="240559" y="3701186"/>
            <a:chExt cx="11160618" cy="1922075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2BCDC443-75F5-892F-3676-A371B5F7EE42}"/>
                </a:ext>
              </a:extLst>
            </p:cNvPr>
            <p:cNvGrpSpPr/>
            <p:nvPr/>
          </p:nvGrpSpPr>
          <p:grpSpPr>
            <a:xfrm>
              <a:off x="3829688" y="4551636"/>
              <a:ext cx="1885119" cy="1033670"/>
              <a:chOff x="9208548" y="606335"/>
              <a:chExt cx="2048414" cy="848590"/>
            </a:xfrm>
          </p:grpSpPr>
          <p:sp>
            <p:nvSpPr>
              <p:cNvPr id="23" name="矩形: 剪去对角 22">
                <a:extLst>
                  <a:ext uri="{FF2B5EF4-FFF2-40B4-BE49-F238E27FC236}">
                    <a16:creationId xmlns:a16="http://schemas.microsoft.com/office/drawing/2014/main" id="{ECBC8899-7C83-8871-0231-7F66C88B5AF7}"/>
                  </a:ext>
                </a:extLst>
              </p:cNvPr>
              <p:cNvSpPr/>
              <p:nvPr/>
            </p:nvSpPr>
            <p:spPr>
              <a:xfrm flipH="1">
                <a:off x="9208550" y="606335"/>
                <a:ext cx="2048412" cy="848590"/>
              </a:xfrm>
              <a:prstGeom prst="snip2DiagRect">
                <a:avLst>
                  <a:gd name="adj1" fmla="val 20146"/>
                  <a:gd name="adj2" fmla="val 18626"/>
                </a:avLst>
              </a:prstGeom>
              <a:solidFill>
                <a:srgbClr val="001E00"/>
              </a:solidFill>
              <a:ln w="12700" cap="flat" cmpd="sng" algn="ctr">
                <a:solidFill>
                  <a:srgbClr val="00FF00"/>
                </a:solidFill>
                <a:prstDash val="solid"/>
              </a:ln>
              <a:effectLst/>
            </p:spPr>
            <p:txBody>
              <a:bodyPr lIns="144000" tIns="972000" rIns="7200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endPara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alatino Linotype" panose="02040502050505030304"/>
                  <a:ea typeface="宋体" panose="02010600030101010101" pitchFamily="2" charset="-122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alatino Linotype" panose="020405020505050303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GaodingPPT-1-4">
                <a:extLst>
                  <a:ext uri="{FF2B5EF4-FFF2-40B4-BE49-F238E27FC236}">
                    <a16:creationId xmlns:a16="http://schemas.microsoft.com/office/drawing/2014/main" id="{18F8F3BE-A721-55F5-174C-CFBCA360FB5A}"/>
                  </a:ext>
                </a:extLst>
              </p:cNvPr>
              <p:cNvSpPr txBox="1"/>
              <p:nvPr/>
            </p:nvSpPr>
            <p:spPr>
              <a:xfrm>
                <a:off x="9208548" y="767744"/>
                <a:ext cx="2048411" cy="574500"/>
              </a:xfrm>
              <a:prstGeom prst="rect">
                <a:avLst/>
              </a:prstGeom>
              <a:noFill/>
              <a:ln w="12700" cap="rnd" cmpd="sng" algn="ctr">
                <a:noFill/>
                <a:prstDash val="solid"/>
                <a:round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algn="ctr" defTabSz="914400">
                  <a:defRPr sz="1400" b="1">
                    <a:solidFill>
                      <a:schemeClr val="tx1">
                        <a:lumMod val="90000"/>
                        <a:lumOff val="10000"/>
                      </a:schemeClr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+mn-cs"/>
                  </a:rPr>
                  <a:t>Linear system of IBP relations (small)</a:t>
                </a:r>
                <a:endPara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45106B86-88CE-BE9B-FA0D-8F7DD5CB7174}"/>
                </a:ext>
              </a:extLst>
            </p:cNvPr>
            <p:cNvGrpSpPr/>
            <p:nvPr/>
          </p:nvGrpSpPr>
          <p:grpSpPr>
            <a:xfrm>
              <a:off x="480354" y="4616358"/>
              <a:ext cx="2048412" cy="848590"/>
              <a:chOff x="9807846" y="1148693"/>
              <a:chExt cx="2048412" cy="848590"/>
            </a:xfrm>
          </p:grpSpPr>
          <p:sp>
            <p:nvSpPr>
              <p:cNvPr id="26" name="矩形: 剪去对角 25">
                <a:extLst>
                  <a:ext uri="{FF2B5EF4-FFF2-40B4-BE49-F238E27FC236}">
                    <a16:creationId xmlns:a16="http://schemas.microsoft.com/office/drawing/2014/main" id="{20A7AF94-46DA-9710-E2E2-EB3EF45B3C28}"/>
                  </a:ext>
                </a:extLst>
              </p:cNvPr>
              <p:cNvSpPr/>
              <p:nvPr/>
            </p:nvSpPr>
            <p:spPr>
              <a:xfrm flipH="1">
                <a:off x="9807846" y="1148693"/>
                <a:ext cx="2048412" cy="848590"/>
              </a:xfrm>
              <a:prstGeom prst="snip2DiagRect">
                <a:avLst>
                  <a:gd name="adj1" fmla="val 20146"/>
                  <a:gd name="adj2" fmla="val 18626"/>
                </a:avLst>
              </a:prstGeom>
              <a:gradFill>
                <a:gsLst>
                  <a:gs pos="0">
                    <a:srgbClr val="00B0F0">
                      <a:alpha val="10000"/>
                    </a:srgbClr>
                  </a:gs>
                  <a:gs pos="55600">
                    <a:srgbClr val="00B0F0">
                      <a:alpha val="0"/>
                    </a:srgbClr>
                  </a:gs>
                  <a:gs pos="100000">
                    <a:srgbClr val="00B0F0">
                      <a:alpha val="10000"/>
                    </a:srgbClr>
                  </a:gs>
                </a:gsLst>
                <a:lin ang="0" scaled="1"/>
              </a:gradFill>
              <a:ln w="12700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lIns="144000" tIns="972000" rIns="7200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endPara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alatino Linotype" panose="02040502050505030304"/>
                  <a:ea typeface="宋体" panose="02010600030101010101" pitchFamily="2" charset="-122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alatino Linotype" panose="020405020505050303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GaodingPPT-1-4">
                <a:extLst>
                  <a:ext uri="{FF2B5EF4-FFF2-40B4-BE49-F238E27FC236}">
                    <a16:creationId xmlns:a16="http://schemas.microsoft.com/office/drawing/2014/main" id="{1B07FFEA-668F-1CBC-1F95-C01FFC315719}"/>
                  </a:ext>
                </a:extLst>
              </p:cNvPr>
              <p:cNvSpPr txBox="1"/>
              <p:nvPr/>
            </p:nvSpPr>
            <p:spPr>
              <a:xfrm>
                <a:off x="9807846" y="1310102"/>
                <a:ext cx="2048411" cy="574500"/>
              </a:xfrm>
              <a:prstGeom prst="rect">
                <a:avLst/>
              </a:prstGeom>
              <a:noFill/>
              <a:ln w="12700" cap="rnd" cmpd="sng" algn="ctr">
                <a:noFill/>
                <a:prstDash val="solid"/>
                <a:round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algn="ctr" defTabSz="914400">
                  <a:defRPr sz="1400" b="1">
                    <a:solidFill>
                      <a:schemeClr val="tx1">
                        <a:lumMod val="90000"/>
                        <a:lumOff val="10000"/>
                      </a:schemeClr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+mn-cs"/>
                  </a:rPr>
                  <a:t>IBP generators from </a:t>
                </a:r>
                <a:r>
                  <a:rPr kumimoji="0" lang="en-US" altLang="zh-CN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66FFFF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+mn-cs"/>
                  </a:rPr>
                  <a:t>syzygy</a:t>
                </a:r>
                <a:endPara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66FFFF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31" name="箭头: 右 30">
              <a:extLst>
                <a:ext uri="{FF2B5EF4-FFF2-40B4-BE49-F238E27FC236}">
                  <a16:creationId xmlns:a16="http://schemas.microsoft.com/office/drawing/2014/main" id="{9E8B51E4-F54C-F18A-6F64-43B59FBA50DD}"/>
                </a:ext>
              </a:extLst>
            </p:cNvPr>
            <p:cNvSpPr/>
            <p:nvPr/>
          </p:nvSpPr>
          <p:spPr>
            <a:xfrm>
              <a:off x="2737078" y="4933027"/>
              <a:ext cx="902223" cy="205503"/>
            </a:xfrm>
            <a:prstGeom prst="rightArrow">
              <a:avLst>
                <a:gd name="adj1" fmla="val 47939"/>
                <a:gd name="adj2" fmla="val 51031"/>
              </a:avLst>
            </a:prstGeom>
            <a:noFill/>
            <a:ln w="12700" cap="flat" cmpd="sng" algn="ctr">
              <a:solidFill>
                <a:srgbClr val="00A5E1"/>
              </a:solidFill>
              <a:prstDash val="solid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19D0A8B0-DEB5-BD86-4538-765F75E5CFA6}"/>
                </a:ext>
              </a:extLst>
            </p:cNvPr>
            <p:cNvGrpSpPr/>
            <p:nvPr/>
          </p:nvGrpSpPr>
          <p:grpSpPr>
            <a:xfrm>
              <a:off x="9352765" y="4611483"/>
              <a:ext cx="2048412" cy="848590"/>
              <a:chOff x="9807846" y="1148693"/>
              <a:chExt cx="2048412" cy="848590"/>
            </a:xfrm>
          </p:grpSpPr>
          <p:sp>
            <p:nvSpPr>
              <p:cNvPr id="33" name="矩形: 剪去对角 32">
                <a:extLst>
                  <a:ext uri="{FF2B5EF4-FFF2-40B4-BE49-F238E27FC236}">
                    <a16:creationId xmlns:a16="http://schemas.microsoft.com/office/drawing/2014/main" id="{C1568CCD-2F5F-3D13-18AD-C8D02722291F}"/>
                  </a:ext>
                </a:extLst>
              </p:cNvPr>
              <p:cNvSpPr/>
              <p:nvPr/>
            </p:nvSpPr>
            <p:spPr>
              <a:xfrm flipH="1">
                <a:off x="9807846" y="1148693"/>
                <a:ext cx="2048412" cy="848590"/>
              </a:xfrm>
              <a:prstGeom prst="snip2DiagRect">
                <a:avLst>
                  <a:gd name="adj1" fmla="val 20146"/>
                  <a:gd name="adj2" fmla="val 18626"/>
                </a:avLst>
              </a:prstGeom>
              <a:gradFill>
                <a:gsLst>
                  <a:gs pos="0">
                    <a:srgbClr val="00B0F0">
                      <a:alpha val="10000"/>
                    </a:srgbClr>
                  </a:gs>
                  <a:gs pos="55600">
                    <a:srgbClr val="00B0F0">
                      <a:alpha val="0"/>
                    </a:srgbClr>
                  </a:gs>
                  <a:gs pos="100000">
                    <a:srgbClr val="00B0F0">
                      <a:alpha val="10000"/>
                    </a:srgbClr>
                  </a:gs>
                </a:gsLst>
                <a:lin ang="0" scaled="1"/>
              </a:gradFill>
              <a:ln w="12700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lIns="144000" tIns="972000" rIns="72000" bIns="0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endPara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alatino Linotype" panose="02040502050505030304"/>
                  <a:ea typeface="宋体" panose="02010600030101010101" pitchFamily="2" charset="-122"/>
                  <a:cs typeface="+mn-cs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alatino Linotype" panose="020405020505050303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4" name="GaodingPPT-1-4">
                <a:extLst>
                  <a:ext uri="{FF2B5EF4-FFF2-40B4-BE49-F238E27FC236}">
                    <a16:creationId xmlns:a16="http://schemas.microsoft.com/office/drawing/2014/main" id="{3EDB15AE-D575-FD97-AD4B-F3082DD0E7EC}"/>
                  </a:ext>
                </a:extLst>
              </p:cNvPr>
              <p:cNvSpPr txBox="1"/>
              <p:nvPr/>
            </p:nvSpPr>
            <p:spPr>
              <a:xfrm>
                <a:off x="9807846" y="1310102"/>
                <a:ext cx="2048411" cy="574500"/>
              </a:xfrm>
              <a:prstGeom prst="rect">
                <a:avLst/>
              </a:prstGeom>
              <a:noFill/>
              <a:ln w="12700" cap="rnd" cmpd="sng" algn="ctr">
                <a:noFill/>
                <a:prstDash val="solid"/>
                <a:round/>
              </a:ln>
              <a:effectLst/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algn="ctr" defTabSz="914400">
                  <a:defRPr sz="1400" b="1">
                    <a:solidFill>
                      <a:schemeClr val="tx1">
                        <a:lumMod val="90000"/>
                        <a:lumOff val="10000"/>
                      </a:schemeClr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宋体" panose="02010600030101010101" pitchFamily="2" charset="-122"/>
                    <a:ea typeface="宋体" panose="02010600030101010101" pitchFamily="2" charset="-122"/>
                    <a:cs typeface="+mn-cs"/>
                  </a:rPr>
                  <a:t>IBP reduction results</a:t>
                </a: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35" name="箭头: 右 34">
              <a:extLst>
                <a:ext uri="{FF2B5EF4-FFF2-40B4-BE49-F238E27FC236}">
                  <a16:creationId xmlns:a16="http://schemas.microsoft.com/office/drawing/2014/main" id="{5A011D1C-5A0F-33E4-D769-5213AF7BF8B9}"/>
                </a:ext>
              </a:extLst>
            </p:cNvPr>
            <p:cNvSpPr/>
            <p:nvPr/>
          </p:nvSpPr>
          <p:spPr>
            <a:xfrm>
              <a:off x="5942910" y="4876032"/>
              <a:ext cx="3238502" cy="312926"/>
            </a:xfrm>
            <a:prstGeom prst="rightArrow">
              <a:avLst>
                <a:gd name="adj1" fmla="val 47939"/>
                <a:gd name="adj2" fmla="val 51031"/>
              </a:avLst>
            </a:prstGeom>
            <a:noFill/>
            <a:ln w="9525" cap="flat" cmpd="sng" algn="ctr">
              <a:solidFill>
                <a:srgbClr val="66FFFF"/>
              </a:solidFill>
              <a:prstDash val="solid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DF57B25A-E02F-BFB3-B5B8-6312E9E80813}"/>
                </a:ext>
              </a:extLst>
            </p:cNvPr>
            <p:cNvSpPr txBox="1"/>
            <p:nvPr/>
          </p:nvSpPr>
          <p:spPr>
            <a:xfrm>
              <a:off x="6513398" y="4445145"/>
              <a:ext cx="186942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200" b="1" dirty="0">
                  <a:solidFill>
                    <a:srgbClr val="66FFFF"/>
                  </a:solidFill>
                  <a:ea typeface="宋体" panose="02010600030101010101" pitchFamily="2" charset="-122"/>
                </a:rPr>
                <a:t>Linear solver</a:t>
              </a:r>
              <a:endParaRPr lang="zh-CN" altLang="en-US" sz="2200" b="1" dirty="0">
                <a:solidFill>
                  <a:srgbClr val="66FFF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D411A2C5-0F7A-AAB7-BF37-B2338352CF7D}"/>
                </a:ext>
              </a:extLst>
            </p:cNvPr>
            <p:cNvSpPr txBox="1"/>
            <p:nvPr/>
          </p:nvSpPr>
          <p:spPr>
            <a:xfrm>
              <a:off x="5900433" y="5253929"/>
              <a:ext cx="36224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rgbClr val="66FFFF"/>
                  </a:solidFill>
                  <a:ea typeface="宋体" panose="02010600030101010101" pitchFamily="2" charset="-122"/>
                </a:rPr>
                <a:t>Computational less expensive</a:t>
              </a:r>
              <a:endParaRPr lang="zh-CN" altLang="en-US" b="1" dirty="0">
                <a:solidFill>
                  <a:srgbClr val="66FFF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63076F3B-914E-2D16-FF03-8AFF51670AB1}"/>
                </a:ext>
              </a:extLst>
            </p:cNvPr>
            <p:cNvSpPr txBox="1"/>
            <p:nvPr/>
          </p:nvSpPr>
          <p:spPr>
            <a:xfrm>
              <a:off x="240559" y="3701186"/>
              <a:ext cx="3398742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500" b="1" dirty="0">
                  <a:solidFill>
                    <a:srgbClr val="00FF00"/>
                  </a:solidFill>
                  <a:ea typeface="宋体" panose="02010600030101010101" pitchFamily="2" charset="-122"/>
                </a:rPr>
                <a:t>NeatIBP:</a:t>
              </a: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1A15111C-EF56-DEE1-2EDA-85824FF13B5B}"/>
              </a:ext>
            </a:extLst>
          </p:cNvPr>
          <p:cNvSpPr txBox="1"/>
          <p:nvPr/>
        </p:nvSpPr>
        <p:spPr>
          <a:xfrm>
            <a:off x="0" y="100583"/>
            <a:ext cx="3994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ea typeface="宋体" panose="02010600030101010101" pitchFamily="2" charset="-122"/>
              </a:rPr>
              <a:t>Traditional IBP algorithm</a:t>
            </a:r>
          </a:p>
        </p:txBody>
      </p:sp>
    </p:spTree>
    <p:extLst>
      <p:ext uri="{BB962C8B-B14F-4D97-AF65-F5344CB8AC3E}">
        <p14:creationId xmlns:p14="http://schemas.microsoft.com/office/powerpoint/2010/main" val="39372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28953" y="155032"/>
            <a:ext cx="782830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rPr>
              <a:t>Performance of </a:t>
            </a: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rPr>
              <a:t>NeatIBP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28746" y="908749"/>
            <a:ext cx="11316236" cy="5863144"/>
            <a:chOff x="77692" y="2958614"/>
            <a:chExt cx="7722740" cy="4249925"/>
          </a:xfrm>
        </p:grpSpPr>
        <p:sp>
          <p:nvSpPr>
            <p:cNvPr id="15" name="文本框 14"/>
            <p:cNvSpPr txBox="1"/>
            <p:nvPr/>
          </p:nvSpPr>
          <p:spPr>
            <a:xfrm>
              <a:off x="77692" y="3194526"/>
              <a:ext cx="6803052" cy="422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rPr>
                <a:t>2L5P Example</a:t>
              </a: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160507" y="3838244"/>
              <a:ext cx="2123506" cy="1852764"/>
              <a:chOff x="1168276" y="805061"/>
              <a:chExt cx="3900582" cy="3187612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1621198" y="1184988"/>
                <a:ext cx="3122916" cy="2244012"/>
                <a:chOff x="1231641" y="914400"/>
                <a:chExt cx="3895530" cy="2799184"/>
              </a:xfrm>
            </p:grpSpPr>
            <p:grpSp>
              <p:nvGrpSpPr>
                <p:cNvPr id="32" name="组合 31"/>
                <p:cNvGrpSpPr/>
                <p:nvPr/>
              </p:nvGrpSpPr>
              <p:grpSpPr>
                <a:xfrm>
                  <a:off x="2245345" y="1561546"/>
                  <a:ext cx="2168035" cy="1427584"/>
                  <a:chOff x="2245345" y="1300288"/>
                  <a:chExt cx="2168035" cy="1427584"/>
                </a:xfrm>
              </p:grpSpPr>
              <p:sp>
                <p:nvSpPr>
                  <p:cNvPr id="38" name="五边形 37"/>
                  <p:cNvSpPr/>
                  <p:nvPr/>
                </p:nvSpPr>
                <p:spPr>
                  <a:xfrm rot="16200000">
                    <a:off x="2211355" y="1334278"/>
                    <a:ext cx="1427584" cy="1359604"/>
                  </a:xfrm>
                  <a:prstGeom prst="pentagon">
                    <a:avLst/>
                  </a:prstGeom>
                  <a:noFill/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Palatino Linotype" panose="02040502050505030304"/>
                      <a:ea typeface="华文细黑" panose="02010600040101010101" charset="-122"/>
                      <a:cs typeface="+mn-cs"/>
                    </a:endParaRPr>
                  </a:p>
                </p:txBody>
              </p:sp>
              <p:sp>
                <p:nvSpPr>
                  <p:cNvPr id="39" name="矩形 38"/>
                  <p:cNvSpPr/>
                  <p:nvPr/>
                </p:nvSpPr>
                <p:spPr>
                  <a:xfrm>
                    <a:off x="3604949" y="1567543"/>
                    <a:ext cx="808431" cy="886408"/>
                  </a:xfrm>
                  <a:prstGeom prst="rect">
                    <a:avLst/>
                  </a:prstGeom>
                  <a:noFill/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Palatino Linotype" panose="02040502050505030304"/>
                      <a:ea typeface="华文细黑" panose="02010600040101010101" charset="-122"/>
                      <a:cs typeface="+mn-cs"/>
                    </a:endParaRPr>
                  </a:p>
                </p:txBody>
              </p:sp>
            </p:grpSp>
            <p:cxnSp>
              <p:nvCxnSpPr>
                <p:cNvPr id="33" name="直接连接符 32"/>
                <p:cNvCxnSpPr>
                  <a:stCxn id="38" idx="0"/>
                </p:cNvCxnSpPr>
                <p:nvPr/>
              </p:nvCxnSpPr>
              <p:spPr>
                <a:xfrm flipH="1" flipV="1">
                  <a:off x="1231641" y="2272005"/>
                  <a:ext cx="1013704" cy="3333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</p:cxnSp>
            <p:cxnSp>
              <p:nvCxnSpPr>
                <p:cNvPr id="34" name="直接连接符 33"/>
                <p:cNvCxnSpPr>
                  <a:stCxn id="38" idx="1"/>
                </p:cNvCxnSpPr>
                <p:nvPr/>
              </p:nvCxnSpPr>
              <p:spPr>
                <a:xfrm flipH="1">
                  <a:off x="2040212" y="2989128"/>
                  <a:ext cx="724454" cy="724456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</p:cxnSp>
            <p:cxnSp>
              <p:nvCxnSpPr>
                <p:cNvPr id="35" name="直接连接符 34"/>
                <p:cNvCxnSpPr>
                  <a:stCxn id="38" idx="5"/>
                </p:cNvCxnSpPr>
                <p:nvPr/>
              </p:nvCxnSpPr>
              <p:spPr>
                <a:xfrm flipH="1" flipV="1">
                  <a:off x="2117521" y="914400"/>
                  <a:ext cx="647145" cy="647148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</p:cxnSp>
            <p:cxnSp>
              <p:nvCxnSpPr>
                <p:cNvPr id="36" name="直接连接符 35"/>
                <p:cNvCxnSpPr/>
                <p:nvPr/>
              </p:nvCxnSpPr>
              <p:spPr>
                <a:xfrm flipV="1">
                  <a:off x="4413380" y="1237974"/>
                  <a:ext cx="590827" cy="590827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</p:cxnSp>
            <p:cxnSp>
              <p:nvCxnSpPr>
                <p:cNvPr id="37" name="直接连接符 36"/>
                <p:cNvCxnSpPr/>
                <p:nvPr/>
              </p:nvCxnSpPr>
              <p:spPr>
                <a:xfrm>
                  <a:off x="4413380" y="2715209"/>
                  <a:ext cx="713791" cy="713791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</p:cxnSp>
          </p:grpSp>
          <p:sp>
            <p:nvSpPr>
              <p:cNvPr id="24" name="标题 1"/>
              <p:cNvSpPr txBox="1"/>
              <p:nvPr/>
            </p:nvSpPr>
            <p:spPr>
              <a:xfrm>
                <a:off x="2027525" y="3515055"/>
                <a:ext cx="303854" cy="477618"/>
              </a:xfrm>
              <a:prstGeom prst="rect">
                <a:avLst/>
              </a:prstGeom>
              <a:ln>
                <a:noFill/>
              </a:ln>
            </p:spPr>
            <p:txBody>
              <a:bodyPr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alatino Linotype" panose="02040502050505030304"/>
                    <a:ea typeface="黑体" panose="02010609060101010101" pitchFamily="49" charset="-122"/>
                    <a:cs typeface="+mj-cs"/>
                  </a:rPr>
                  <a:t>1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alatino Linotype" panose="02040502050505030304"/>
                  <a:ea typeface="黑体" panose="02010609060101010101" pitchFamily="49" charset="-122"/>
                  <a:cs typeface="+mj-cs"/>
                </a:endParaRPr>
              </a:p>
            </p:txBody>
          </p:sp>
          <p:sp>
            <p:nvSpPr>
              <p:cNvPr id="25" name="标题 1"/>
              <p:cNvSpPr txBox="1"/>
              <p:nvPr/>
            </p:nvSpPr>
            <p:spPr>
              <a:xfrm>
                <a:off x="1168276" y="2034524"/>
                <a:ext cx="303854" cy="477618"/>
              </a:xfrm>
              <a:prstGeom prst="rect">
                <a:avLst/>
              </a:prstGeom>
              <a:ln>
                <a:noFill/>
              </a:ln>
            </p:spPr>
            <p:txBody>
              <a:bodyPr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alatino Linotype" panose="02040502050505030304"/>
                    <a:ea typeface="黑体" panose="02010609060101010101" pitchFamily="49" charset="-122"/>
                    <a:cs typeface="+mj-cs"/>
                  </a:rPr>
                  <a:t>2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alatino Linotype" panose="02040502050505030304"/>
                  <a:ea typeface="黑体" panose="02010609060101010101" pitchFamily="49" charset="-122"/>
                  <a:cs typeface="+mj-cs"/>
                </a:endParaRPr>
              </a:p>
            </p:txBody>
          </p:sp>
          <p:sp>
            <p:nvSpPr>
              <p:cNvPr id="29" name="标题 1"/>
              <p:cNvSpPr txBox="1"/>
              <p:nvPr/>
            </p:nvSpPr>
            <p:spPr>
              <a:xfrm>
                <a:off x="1963441" y="805061"/>
                <a:ext cx="303854" cy="477618"/>
              </a:xfrm>
              <a:prstGeom prst="rect">
                <a:avLst/>
              </a:prstGeom>
              <a:ln>
                <a:noFill/>
              </a:ln>
            </p:spPr>
            <p:txBody>
              <a:bodyPr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alatino Linotype" panose="02040502050505030304"/>
                    <a:ea typeface="黑体" panose="02010609060101010101" pitchFamily="49" charset="-122"/>
                    <a:cs typeface="+mj-cs"/>
                  </a:rPr>
                  <a:t>3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alatino Linotype" panose="02040502050505030304"/>
                  <a:ea typeface="黑体" panose="02010609060101010101" pitchFamily="49" charset="-122"/>
                  <a:cs typeface="+mj-cs"/>
                </a:endParaRPr>
              </a:p>
            </p:txBody>
          </p:sp>
          <p:sp>
            <p:nvSpPr>
              <p:cNvPr id="30" name="标题 1"/>
              <p:cNvSpPr txBox="1"/>
              <p:nvPr/>
            </p:nvSpPr>
            <p:spPr>
              <a:xfrm>
                <a:off x="4744114" y="1043870"/>
                <a:ext cx="303854" cy="477618"/>
              </a:xfrm>
              <a:prstGeom prst="rect">
                <a:avLst/>
              </a:prstGeom>
              <a:ln>
                <a:noFill/>
              </a:ln>
            </p:spPr>
            <p:txBody>
              <a:bodyPr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alatino Linotype" panose="02040502050505030304"/>
                    <a:ea typeface="黑体" panose="02010609060101010101" pitchFamily="49" charset="-122"/>
                    <a:cs typeface="+mj-cs"/>
                  </a:rPr>
                  <a:t>4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alatino Linotype" panose="02040502050505030304"/>
                  <a:ea typeface="黑体" panose="02010609060101010101" pitchFamily="49" charset="-122"/>
                  <a:cs typeface="+mj-cs"/>
                </a:endParaRPr>
              </a:p>
            </p:txBody>
          </p:sp>
          <p:sp>
            <p:nvSpPr>
              <p:cNvPr id="31" name="标题 1"/>
              <p:cNvSpPr txBox="1"/>
              <p:nvPr/>
            </p:nvSpPr>
            <p:spPr>
              <a:xfrm>
                <a:off x="4765004" y="3220720"/>
                <a:ext cx="303854" cy="477618"/>
              </a:xfrm>
              <a:prstGeom prst="rect">
                <a:avLst/>
              </a:prstGeom>
              <a:ln>
                <a:noFill/>
              </a:ln>
            </p:spPr>
            <p:txBody>
              <a:bodyPr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alatino Linotype" panose="02040502050505030304"/>
                    <a:ea typeface="黑体" panose="02010609060101010101" pitchFamily="49" charset="-122"/>
                    <a:cs typeface="+mj-cs"/>
                  </a:rPr>
                  <a:t>5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alatino Linotype" panose="02040502050505030304"/>
                  <a:ea typeface="黑体" panose="02010609060101010101" pitchFamily="49" charset="-122"/>
                  <a:cs typeface="+mj-cs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2838145" y="2958614"/>
              <a:ext cx="4962287" cy="4249925"/>
              <a:chOff x="3271386" y="2910011"/>
              <a:chExt cx="4962287" cy="4249925"/>
            </a:xfrm>
          </p:grpSpPr>
          <p:sp>
            <p:nvSpPr>
              <p:cNvPr id="20" name="文本框 19"/>
              <p:cNvSpPr txBox="1"/>
              <p:nvPr/>
            </p:nvSpPr>
            <p:spPr>
              <a:xfrm>
                <a:off x="3271386" y="2910011"/>
                <a:ext cx="4962287" cy="42499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alatino Linotype" panose="02040502050505030304"/>
                    <a:ea typeface="华文细黑" panose="02010600040101010101" charset="-122"/>
                    <a:cs typeface="+mn-cs"/>
                  </a:rPr>
                  <a:t>Target integrals: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alatino Linotype" panose="02040502050505030304"/>
                    <a:ea typeface="华文细黑" panose="02010600040101010101" charset="-122"/>
                    <a:cs typeface="+mn-cs"/>
                  </a:rPr>
                  <a:t>Max numerator degree: 5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alatino Linotype" panose="02040502050505030304"/>
                    <a:ea typeface="华文细黑" panose="02010600040101010101" charset="-122"/>
                    <a:cs typeface="+mn-cs"/>
                  </a:rPr>
                  <a:t>Max denominator power: 1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alatino Linotype" panose="02040502050505030304"/>
                    <a:ea typeface="华文细黑" panose="02010600040101010101" charset="-122"/>
                    <a:cs typeface="+mn-cs"/>
                  </a:rPr>
                  <a:t>Quantity: 2483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alatino Linotype" panose="02040502050505030304"/>
                    <a:ea typeface="华文细黑" panose="02010600040101010101" charset="-122"/>
                    <a:cs typeface="+mn-cs"/>
                  </a:rPr>
                  <a:t># of IBP (FIRE6):     </a:t>
                </a:r>
                <a:r>
                  <a:rPr kumimoji="0" lang="en-US" altLang="zh-CN" sz="2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Palatino Linotype" panose="02040502050505030304"/>
                    <a:ea typeface="华文细黑" panose="02010600040101010101" charset="-122"/>
                    <a:cs typeface="+mn-cs"/>
                  </a:rPr>
                  <a:t>11207942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alatino Linotype" panose="02040502050505030304"/>
                    <a:ea typeface="华文细黑" panose="02010600040101010101" charset="-122"/>
                    <a:cs typeface="+mn-cs"/>
                  </a:rPr>
                  <a:t># of IBP (NeatIBP): </a:t>
                </a:r>
                <a:r>
                  <a:rPr kumimoji="0" lang="en-US" altLang="zh-CN" sz="2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1FF5B"/>
                    </a:solidFill>
                    <a:effectLst/>
                    <a:uLnTx/>
                    <a:uFillTx/>
                    <a:latin typeface="Palatino Linotype" panose="02040502050505030304"/>
                    <a:ea typeface="华文细黑" panose="02010600040101010101" charset="-122"/>
                    <a:cs typeface="+mn-cs"/>
                  </a:rPr>
                  <a:t>14120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alatino Linotype" panose="02040502050505030304"/>
                    <a:ea typeface="华文细黑" panose="02010600040101010101" charset="-122"/>
                    <a:cs typeface="+mn-cs"/>
                  </a:rPr>
                  <a:t>Time used: 27m at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endParaRPr>
              </a:p>
            </p:txBody>
          </p:sp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161447" y="5974760"/>
                <a:ext cx="603553" cy="588881"/>
              </a:xfrm>
              <a:prstGeom prst="rect">
                <a:avLst/>
              </a:prstGeom>
            </p:spPr>
          </p:pic>
          <p:sp>
            <p:nvSpPr>
              <p:cNvPr id="22" name="文本框 21"/>
              <p:cNvSpPr txBox="1"/>
              <p:nvPr/>
            </p:nvSpPr>
            <p:spPr>
              <a:xfrm>
                <a:off x="5765000" y="6142975"/>
                <a:ext cx="1911620" cy="9035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alatino Linotype" panose="02040502050505030304"/>
                    <a:ea typeface="华文细黑" panose="02010600040101010101" charset="-122"/>
                    <a:cs typeface="+mn-cs"/>
                  </a:rPr>
                  <a:t>CPU </a:t>
                </a:r>
                <a:r>
                  <a:rPr lang="en-US" altLang="zh-CN" sz="1500" dirty="0">
                    <a:solidFill>
                      <a:prstClr val="white"/>
                    </a:solidFill>
                    <a:latin typeface="Palatino Linotype" panose="02040502050505030304"/>
                    <a:ea typeface="华文细黑" panose="02010600040101010101" charset="-122"/>
                  </a:rPr>
                  <a:t>threads</a:t>
                </a:r>
                <a:r>
                  <a:rPr kumimoji="0" lang="en-US" altLang="zh-CN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alatino Linotype" panose="02040502050505030304"/>
                    <a:ea typeface="华文细黑" panose="02010600040101010101" charset="-122"/>
                    <a:cs typeface="+mn-cs"/>
                  </a:rPr>
                  <a:t>: </a:t>
                </a:r>
                <a:r>
                  <a:rPr lang="en-US" altLang="zh-CN" sz="1500" dirty="0">
                    <a:solidFill>
                      <a:prstClr val="white"/>
                    </a:solidFill>
                    <a:latin typeface="Palatino Linotype" panose="02040502050505030304"/>
                    <a:ea typeface="华文细黑" panose="02010600040101010101" charset="-122"/>
                  </a:rPr>
                  <a:t>2</a:t>
                </a:r>
                <a:r>
                  <a:rPr kumimoji="0" lang="en-US" altLang="zh-CN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alatino Linotype" panose="02040502050505030304"/>
                    <a:ea typeface="华文细黑" panose="02010600040101010101" charset="-122"/>
                    <a:cs typeface="+mn-cs"/>
                  </a:rPr>
                  <a:t>0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alatino Linotype" panose="02040502050505030304"/>
                    <a:ea typeface="华文细黑" panose="02010600040101010101" charset="-122"/>
                    <a:cs typeface="+mn-cs"/>
                  </a:rPr>
                  <a:t>RAM: 128GB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zh-CN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 panose="02040502050505030304"/>
                  <a:ea typeface="华文细黑" panose="02010600040101010101" charset="-122"/>
                  <a:cs typeface="+mn-cs"/>
                </a:endParaRPr>
              </a:p>
            </p:txBody>
          </p:sp>
        </p:grp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F774AC-751B-124A-E7BC-C9F3D82CA5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DC666689-F8E0-2E3E-1E15-DA2C7F653C48}"/>
              </a:ext>
            </a:extLst>
          </p:cNvPr>
          <p:cNvSpPr txBox="1"/>
          <p:nvPr/>
        </p:nvSpPr>
        <p:spPr>
          <a:xfrm>
            <a:off x="28953" y="155032"/>
            <a:ext cx="1237820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rPr>
              <a:t>Application of NeatIBP: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rPr>
              <a:t> 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200" b="1" dirty="0">
                <a:solidFill>
                  <a:srgbClr val="FFFFFF"/>
                </a:solidFill>
                <a:latin typeface="Palatino Linotype" panose="02040502050505030304"/>
                <a:ea typeface="宋体" panose="02010600030101010101" pitchFamily="2" charset="-122"/>
              </a:rPr>
              <a:t>Two-loop-five-point diagrams in phenomenology processes 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9F1AB1BA-C517-1E62-7487-081A62C65ACF}"/>
              </a:ext>
            </a:extLst>
          </p:cNvPr>
          <p:cNvGrpSpPr/>
          <p:nvPr/>
        </p:nvGrpSpPr>
        <p:grpSpPr>
          <a:xfrm>
            <a:off x="233297" y="1292087"/>
            <a:ext cx="4159799" cy="2713382"/>
            <a:chOff x="1831357" y="2674140"/>
            <a:chExt cx="3905299" cy="2415615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89E77F67-A603-A410-002C-3DB74765D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31357" y="2674140"/>
              <a:ext cx="3905299" cy="2415615"/>
            </a:xfrm>
            <a:prstGeom prst="rect">
              <a:avLst/>
            </a:prstGeom>
          </p:spPr>
        </p:pic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678E6498-7DBB-46B8-E93D-40A768F0543E}"/>
                </a:ext>
              </a:extLst>
            </p:cNvPr>
            <p:cNvSpPr/>
            <p:nvPr/>
          </p:nvSpPr>
          <p:spPr>
            <a:xfrm rot="5400000">
              <a:off x="2969426" y="2796179"/>
              <a:ext cx="1771052" cy="201161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endParaRPr>
            </a:p>
          </p:txBody>
        </p:sp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66D844F9-BBBF-2893-1E61-C27D455A973B}"/>
                </a:ext>
              </a:extLst>
            </p:cNvPr>
            <p:cNvSpPr/>
            <p:nvPr/>
          </p:nvSpPr>
          <p:spPr>
            <a:xfrm rot="5400000">
              <a:off x="2891098" y="3554384"/>
              <a:ext cx="1131811" cy="46066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endParaRPr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0966C33C-5CBF-58A2-3D90-7ECF49C7935F}"/>
                </a:ext>
              </a:extLst>
            </p:cNvPr>
            <p:cNvSpPr/>
            <p:nvPr/>
          </p:nvSpPr>
          <p:spPr>
            <a:xfrm rot="5400000">
              <a:off x="3652351" y="3554384"/>
              <a:ext cx="1131811" cy="46066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06F5D3A3-5E05-49E7-4A49-8E865156AAF2}"/>
              </a:ext>
            </a:extLst>
          </p:cNvPr>
          <p:cNvGrpSpPr/>
          <p:nvPr/>
        </p:nvGrpSpPr>
        <p:grpSpPr>
          <a:xfrm>
            <a:off x="780914" y="3707860"/>
            <a:ext cx="3727175" cy="3150140"/>
            <a:chOff x="6096001" y="2369748"/>
            <a:chExt cx="4391378" cy="3597212"/>
          </a:xfrm>
        </p:grpSpPr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9C253F5A-9539-6AA2-1383-C0CB620A8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biLevel thresh="25000"/>
            </a:blip>
            <a:stretch>
              <a:fillRect/>
            </a:stretch>
          </p:blipFill>
          <p:spPr>
            <a:xfrm>
              <a:off x="6096001" y="2369748"/>
              <a:ext cx="4391378" cy="3597212"/>
            </a:xfrm>
            <a:prstGeom prst="rect">
              <a:avLst/>
            </a:prstGeom>
          </p:spPr>
        </p:pic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7B196318-554A-13B4-5723-96F1D47B5BC3}"/>
                </a:ext>
              </a:extLst>
            </p:cNvPr>
            <p:cNvGrpSpPr/>
            <p:nvPr/>
          </p:nvGrpSpPr>
          <p:grpSpPr>
            <a:xfrm>
              <a:off x="6599964" y="3076746"/>
              <a:ext cx="2730242" cy="2183216"/>
              <a:chOff x="7875456" y="1772101"/>
              <a:chExt cx="2314927" cy="2125197"/>
            </a:xfrm>
          </p:grpSpPr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6AA2A907-BE4A-F79D-64D3-F525A35103F4}"/>
                  </a:ext>
                </a:extLst>
              </p:cNvPr>
              <p:cNvSpPr/>
              <p:nvPr/>
            </p:nvSpPr>
            <p:spPr>
              <a:xfrm rot="5400000">
                <a:off x="7970321" y="1677236"/>
                <a:ext cx="2125197" cy="2314927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/>
                  <a:ea typeface="华文细黑"/>
                  <a:cs typeface="+mn-cs"/>
                </a:endParaRPr>
              </a:p>
            </p:txBody>
          </p:sp>
          <p:sp>
            <p:nvSpPr>
              <p:cNvPr id="8" name="椭圆 7">
                <a:extLst>
                  <a:ext uri="{FF2B5EF4-FFF2-40B4-BE49-F238E27FC236}">
                    <a16:creationId xmlns:a16="http://schemas.microsoft.com/office/drawing/2014/main" id="{389E1A36-06FE-41D9-B638-7034ED3E7EA2}"/>
                  </a:ext>
                </a:extLst>
              </p:cNvPr>
              <p:cNvSpPr/>
              <p:nvPr/>
            </p:nvSpPr>
            <p:spPr>
              <a:xfrm rot="5400000">
                <a:off x="7921859" y="2610548"/>
                <a:ext cx="1358131" cy="53012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/>
                  <a:ea typeface="华文细黑"/>
                  <a:cs typeface="+mn-cs"/>
                </a:endParaRPr>
              </a:p>
            </p:txBody>
          </p:sp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A20E6AB2-B22C-9557-84CA-79BE77AA0ACE}"/>
                  </a:ext>
                </a:extLst>
              </p:cNvPr>
              <p:cNvSpPr/>
              <p:nvPr/>
            </p:nvSpPr>
            <p:spPr>
              <a:xfrm rot="5400000">
                <a:off x="8797896" y="2610548"/>
                <a:ext cx="1358131" cy="530125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/>
                  <a:ea typeface="华文细黑"/>
                  <a:cs typeface="+mn-cs"/>
                </a:endParaRPr>
              </a:p>
            </p:txBody>
          </p:sp>
        </p:grpSp>
      </p:grpSp>
      <p:sp>
        <p:nvSpPr>
          <p:cNvPr id="12" name="文本框 11">
            <a:extLst>
              <a:ext uri="{FF2B5EF4-FFF2-40B4-BE49-F238E27FC236}">
                <a16:creationId xmlns:a16="http://schemas.microsoft.com/office/drawing/2014/main" id="{B55FC926-BA2C-AFD7-1992-F6408FC993AA}"/>
              </a:ext>
            </a:extLst>
          </p:cNvPr>
          <p:cNvSpPr txBox="1"/>
          <p:nvPr/>
        </p:nvSpPr>
        <p:spPr>
          <a:xfrm>
            <a:off x="4508089" y="4030773"/>
            <a:ext cx="69029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kern="0" dirty="0">
                <a:solidFill>
                  <a:srgbClr val="66FFFF"/>
                </a:solidFill>
                <a:ea typeface="宋体" panose="02010600030101010101" pitchFamily="2" charset="-122"/>
              </a:rPr>
              <a:t>Simon Badger, Heribertus Bayu Hartanto, Rene Poncelet, ZW, Yang Zhang and Simone Zoia,</a:t>
            </a:r>
            <a:r>
              <a:rPr lang="en-US" altLang="zh-CN" sz="1800" b="0" i="1" kern="1200" dirty="0">
                <a:solidFill>
                  <a:srgbClr val="66FFFF"/>
                </a:solidFill>
                <a:effectLst/>
                <a:latin typeface="+mj-lt"/>
                <a:ea typeface="+mn-ea"/>
                <a:cs typeface="+mn-cs"/>
              </a:rPr>
              <a:t> JHEP</a:t>
            </a:r>
            <a:r>
              <a:rPr lang="en-US" altLang="zh-CN" sz="1800" b="0" i="0" kern="1200" dirty="0">
                <a:solidFill>
                  <a:srgbClr val="66FFFF"/>
                </a:solidFill>
                <a:effectLst/>
                <a:latin typeface="+mj-lt"/>
                <a:ea typeface="+mn-ea"/>
                <a:cs typeface="+mn-cs"/>
              </a:rPr>
              <a:t> 12 (2025) 221</a:t>
            </a:r>
          </a:p>
          <a:p>
            <a:pPr>
              <a:defRPr/>
            </a:pPr>
            <a:r>
              <a:rPr lang="en-US" altLang="zh-CN" kern="0" dirty="0">
                <a:solidFill>
                  <a:srgbClr val="66FFFF"/>
                </a:solidFill>
                <a:ea typeface="宋体" panose="02010600030101010101" pitchFamily="2" charset="-122"/>
              </a:rPr>
              <a:t> </a:t>
            </a:r>
            <a:endParaRPr lang="zh-CN" altLang="en-US" kern="0" dirty="0">
              <a:solidFill>
                <a:srgbClr val="66FFFF"/>
              </a:solidFill>
              <a:ea typeface="宋体" panose="02010600030101010101" pitchFamily="2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91D8BB9-B004-377E-4446-E81D1B7D0C9A}"/>
              </a:ext>
            </a:extLst>
          </p:cNvPr>
          <p:cNvSpPr txBox="1"/>
          <p:nvPr/>
        </p:nvSpPr>
        <p:spPr>
          <a:xfrm>
            <a:off x="4484900" y="1442233"/>
            <a:ext cx="7551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kern="0" dirty="0">
                <a:solidFill>
                  <a:srgbClr val="66FFFF"/>
                </a:solidFill>
                <a:ea typeface="宋体" panose="02010600030101010101" pitchFamily="2" charset="-122"/>
              </a:rPr>
              <a:t>Simon Badger, Heribertus Bayu Hartanto, ZW, Yang Zhang and Simone Zoia,</a:t>
            </a:r>
            <a:r>
              <a:rPr lang="en-US" altLang="zh-CN" sz="1800" b="0" i="1" kern="1200" dirty="0">
                <a:solidFill>
                  <a:srgbClr val="66FFFF"/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lang="en-US" altLang="zh-CN" i="1" kern="0" dirty="0">
                <a:solidFill>
                  <a:srgbClr val="66FFFF"/>
                </a:solidFill>
                <a:ea typeface="宋体" panose="02010600030101010101" pitchFamily="2" charset="-122"/>
              </a:rPr>
              <a:t>JHEP</a:t>
            </a:r>
            <a:r>
              <a:rPr lang="en-US" altLang="zh-CN" kern="0" dirty="0">
                <a:solidFill>
                  <a:srgbClr val="66FFFF"/>
                </a:solidFill>
                <a:ea typeface="宋体" panose="02010600030101010101" pitchFamily="2" charset="-122"/>
              </a:rPr>
              <a:t> 03 (2025) 066</a:t>
            </a:r>
          </a:p>
          <a:p>
            <a:pPr>
              <a:defRPr/>
            </a:pPr>
            <a:endParaRPr lang="zh-CN" altLang="en-US" kern="0" dirty="0">
              <a:solidFill>
                <a:srgbClr val="66FFFF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11780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7EC07EEE-CFE4-99CB-0F84-5E709955C753}"/>
              </a:ext>
            </a:extLst>
          </p:cNvPr>
          <p:cNvSpPr txBox="1"/>
          <p:nvPr/>
        </p:nvSpPr>
        <p:spPr>
          <a:xfrm>
            <a:off x="93561" y="191074"/>
            <a:ext cx="86404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Relevant Feynman diagrams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华文细黑"/>
              <a:cs typeface="+mn-cs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99F30B78-7756-E19D-BAE6-1892130CD397}"/>
              </a:ext>
            </a:extLst>
          </p:cNvPr>
          <p:cNvGrpSpPr/>
          <p:nvPr/>
        </p:nvGrpSpPr>
        <p:grpSpPr>
          <a:xfrm>
            <a:off x="0" y="591184"/>
            <a:ext cx="5678488" cy="5394281"/>
            <a:chOff x="318187" y="1056643"/>
            <a:chExt cx="5678488" cy="5394281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830963D8-52D9-ED3D-30F7-57F7FEB04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18187" y="4866643"/>
              <a:ext cx="5678488" cy="1239081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0CFD981-F6D0-9BDA-6951-E58978D8A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3149" y="5984199"/>
              <a:ext cx="5114925" cy="466725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08F2F5E-B906-4180-0E9C-16A249232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14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3149" y="1056643"/>
              <a:ext cx="4991100" cy="3810000"/>
            </a:xfrm>
            <a:prstGeom prst="rect">
              <a:avLst/>
            </a:prstGeom>
          </p:spPr>
        </p:pic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0F0760EC-B6B1-DD3E-6AC7-7EBA5060ECD5}"/>
              </a:ext>
            </a:extLst>
          </p:cNvPr>
          <p:cNvSpPr txBox="1"/>
          <p:nvPr/>
        </p:nvSpPr>
        <p:spPr>
          <a:xfrm>
            <a:off x="5837312" y="3738696"/>
            <a:ext cx="62185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“This (using NeatIBP) improves the evaluation of the solution to the IBP relations, resulting in both a </a:t>
            </a:r>
            <a:r>
              <a:rPr kumimoji="0" lang="en-US" altLang="zh-CN" sz="2000" b="0" i="1" u="none" strike="noStrike" kern="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speed up</a:t>
            </a:r>
            <a:r>
              <a:rPr kumimoji="0" lang="en-US" altLang="zh-CN" sz="20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 in the finite-field sampling of the rational coefficients</a:t>
            </a:r>
            <a:r>
              <a:rPr lang="en-US" altLang="zh-CN" sz="2000" i="1" kern="0" dirty="0">
                <a:solidFill>
                  <a:prstClr val="white"/>
                </a:solidFill>
                <a:latin typeface="Palatino Linotype"/>
                <a:ea typeface="华文细黑"/>
              </a:rPr>
              <a:t> </a:t>
            </a:r>
            <a:r>
              <a:rPr kumimoji="0" lang="en-US" altLang="zh-CN" sz="20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of the amplitudes and in a </a:t>
            </a:r>
            <a:r>
              <a:rPr kumimoji="0" lang="en-US" altLang="zh-CN" sz="2000" b="0" i="1" u="none" strike="noStrike" kern="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reduction of its memory</a:t>
            </a:r>
            <a:r>
              <a:rPr kumimoji="0" lang="en-US" altLang="zh-CN" sz="20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 footprint (by around </a:t>
            </a:r>
            <a:r>
              <a:rPr kumimoji="0" lang="en-US" altLang="zh-CN" sz="2000" b="0" i="1" u="none" strike="noStrike" kern="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8 times </a:t>
            </a:r>
            <a:r>
              <a:rPr kumimoji="0" lang="en-US" altLang="zh-CN" sz="20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and </a:t>
            </a:r>
            <a:r>
              <a:rPr kumimoji="0" lang="en-US" altLang="zh-CN" sz="2000" b="0" i="1" u="none" strike="noStrike" kern="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3 times</a:t>
            </a:r>
            <a:r>
              <a:rPr kumimoji="0" lang="en-US" altLang="zh-CN" sz="20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, respectively, for the leading </a:t>
            </a:r>
            <a:r>
              <a:rPr kumimoji="0" lang="en-US" altLang="zh-CN" sz="2000" b="0" i="1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colour</a:t>
            </a:r>
            <a:r>
              <a:rPr kumimoji="0" lang="en-US" altLang="zh-CN" sz="20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 two-loop five-particle amplitudes).”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B6290AC-732C-7088-E92B-E08E2370A1B7}"/>
              </a:ext>
            </a:extLst>
          </p:cNvPr>
          <p:cNvSpPr txBox="1"/>
          <p:nvPr/>
        </p:nvSpPr>
        <p:spPr>
          <a:xfrm>
            <a:off x="5837312" y="3369364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i="1" kern="0" dirty="0">
                <a:solidFill>
                  <a:schemeClr val="bg1"/>
                </a:solidFill>
                <a:ea typeface="宋体" panose="02010600030101010101" pitchFamily="2" charset="-122"/>
              </a:rPr>
              <a:t>JHEP</a:t>
            </a:r>
            <a:r>
              <a:rPr lang="en-US" altLang="zh-CN" kern="0" dirty="0">
                <a:solidFill>
                  <a:schemeClr val="bg1"/>
                </a:solidFill>
                <a:ea typeface="宋体" panose="02010600030101010101" pitchFamily="2" charset="-122"/>
              </a:rPr>
              <a:t> 03 (2025) 066: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D865220-AA38-F423-AAB4-5F8E8B78258B}"/>
              </a:ext>
            </a:extLst>
          </p:cNvPr>
          <p:cNvSpPr txBox="1"/>
          <p:nvPr/>
        </p:nvSpPr>
        <p:spPr>
          <a:xfrm>
            <a:off x="5837312" y="756478"/>
            <a:ext cx="56784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NeatIBP generated IBP relations within hours for each diagram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华文细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650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CFA799-B4AD-C965-535E-5FC09DDDC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7247D0D0-09FC-6E3B-7520-A965A4F066B5}"/>
              </a:ext>
            </a:extLst>
          </p:cNvPr>
          <p:cNvSpPr txBox="1"/>
          <p:nvPr/>
        </p:nvSpPr>
        <p:spPr>
          <a:xfrm>
            <a:off x="28953" y="155032"/>
            <a:ext cx="1237820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rPr>
              <a:t>Application of NeatIBP:</a:t>
            </a:r>
            <a:r>
              <a:rPr kumimoji="0" lang="zh-CN" alt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 panose="02040502050505030304"/>
                <a:ea typeface="宋体" panose="02010600030101010101" pitchFamily="2" charset="-122"/>
                <a:cs typeface="+mn-cs"/>
              </a:rPr>
              <a:t> 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200" b="1" dirty="0">
                <a:solidFill>
                  <a:srgbClr val="FFFFFF"/>
                </a:solidFill>
                <a:latin typeface="Palatino Linotype" panose="02040502050505030304"/>
                <a:ea typeface="宋体" panose="02010600030101010101" pitchFamily="2" charset="-122"/>
              </a:rPr>
              <a:t>Three-loop-five-point diagrams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6343607-3B03-D75B-4B1D-87AB319F0CCD}"/>
              </a:ext>
            </a:extLst>
          </p:cNvPr>
          <p:cNvSpPr txBox="1"/>
          <p:nvPr/>
        </p:nvSpPr>
        <p:spPr>
          <a:xfrm>
            <a:off x="185903" y="1134628"/>
            <a:ext cx="1138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kern="0" dirty="0" err="1">
                <a:solidFill>
                  <a:srgbClr val="66FFFF"/>
                </a:solidFill>
                <a:ea typeface="宋体" panose="02010600030101010101" pitchFamily="2" charset="-122"/>
              </a:rPr>
              <a:t>Yuanche</a:t>
            </a:r>
            <a:r>
              <a:rPr lang="en-US" altLang="zh-CN" kern="0" dirty="0">
                <a:solidFill>
                  <a:srgbClr val="66FFFF"/>
                </a:solidFill>
                <a:ea typeface="宋体" panose="02010600030101010101" pitchFamily="2" charset="-122"/>
              </a:rPr>
              <a:t> Liu, </a:t>
            </a:r>
            <a:r>
              <a:rPr lang="en-US" altLang="zh-CN" kern="0" dirty="0" err="1">
                <a:solidFill>
                  <a:srgbClr val="66FFFF"/>
                </a:solidFill>
                <a:ea typeface="宋体" panose="02010600030101010101" pitchFamily="2" charset="-122"/>
              </a:rPr>
              <a:t>Antonela</a:t>
            </a:r>
            <a:r>
              <a:rPr lang="en-US" altLang="zh-CN" kern="0" dirty="0">
                <a:solidFill>
                  <a:srgbClr val="66FFFF"/>
                </a:solidFill>
                <a:ea typeface="宋体" panose="02010600030101010101" pitchFamily="2" charset="-122"/>
              </a:rPr>
              <a:t> </a:t>
            </a:r>
            <a:r>
              <a:rPr lang="en-US" altLang="zh-CN" kern="0" dirty="0" err="1">
                <a:solidFill>
                  <a:srgbClr val="66FFFF"/>
                </a:solidFill>
                <a:ea typeface="宋体" panose="02010600030101010101" pitchFamily="2" charset="-122"/>
              </a:rPr>
              <a:t>Matijaˇsi´c</a:t>
            </a:r>
            <a:r>
              <a:rPr lang="en-US" altLang="zh-CN" kern="0" dirty="0">
                <a:solidFill>
                  <a:srgbClr val="66FFFF"/>
                </a:solidFill>
                <a:ea typeface="宋体" panose="02010600030101010101" pitchFamily="2" charset="-122"/>
              </a:rPr>
              <a:t>, Julian </a:t>
            </a:r>
            <a:r>
              <a:rPr lang="en-US" altLang="zh-CN" kern="0" dirty="0" err="1">
                <a:solidFill>
                  <a:srgbClr val="66FFFF"/>
                </a:solidFill>
                <a:ea typeface="宋体" panose="02010600030101010101" pitchFamily="2" charset="-122"/>
              </a:rPr>
              <a:t>Miczajka</a:t>
            </a:r>
            <a:r>
              <a:rPr lang="en-US" altLang="zh-CN" kern="0" dirty="0">
                <a:solidFill>
                  <a:srgbClr val="66FFFF"/>
                </a:solidFill>
                <a:ea typeface="宋体" panose="02010600030101010101" pitchFamily="2" charset="-122"/>
              </a:rPr>
              <a:t>, </a:t>
            </a:r>
            <a:r>
              <a:rPr lang="en-US" altLang="zh-CN" kern="0" dirty="0" err="1">
                <a:solidFill>
                  <a:srgbClr val="66FFFF"/>
                </a:solidFill>
                <a:ea typeface="宋体" panose="02010600030101010101" pitchFamily="2" charset="-122"/>
              </a:rPr>
              <a:t>Yingxuan</a:t>
            </a:r>
            <a:r>
              <a:rPr lang="en-US" altLang="zh-CN" kern="0" dirty="0">
                <a:solidFill>
                  <a:srgbClr val="66FFFF"/>
                </a:solidFill>
                <a:ea typeface="宋体" panose="02010600030101010101" pitchFamily="2" charset="-122"/>
              </a:rPr>
              <a:t> Xu, </a:t>
            </a:r>
            <a:r>
              <a:rPr lang="en-US" altLang="zh-CN" kern="0" dirty="0" err="1">
                <a:solidFill>
                  <a:srgbClr val="66FFFF"/>
                </a:solidFill>
                <a:ea typeface="宋体" panose="02010600030101010101" pitchFamily="2" charset="-122"/>
              </a:rPr>
              <a:t>Yongqun</a:t>
            </a:r>
            <a:r>
              <a:rPr lang="en-US" altLang="zh-CN" kern="0" dirty="0">
                <a:solidFill>
                  <a:srgbClr val="66FFFF"/>
                </a:solidFill>
                <a:ea typeface="宋体" panose="02010600030101010101" pitchFamily="2" charset="-122"/>
              </a:rPr>
              <a:t> Xu, Yang Zhang, 2411.18697</a:t>
            </a:r>
            <a:endParaRPr lang="zh-CN" altLang="en-US" kern="0" dirty="0">
              <a:solidFill>
                <a:srgbClr val="66FFFF"/>
              </a:solidFill>
              <a:ea typeface="宋体" panose="0201060003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2C8347C-38AE-0660-304E-B7D743802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0709" y="1737340"/>
            <a:ext cx="3283756" cy="1990019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8E729A4-13CA-F2ED-83A6-0E0C8F651961}"/>
              </a:ext>
            </a:extLst>
          </p:cNvPr>
          <p:cNvSpPr txBox="1"/>
          <p:nvPr/>
        </p:nvSpPr>
        <p:spPr>
          <a:xfrm>
            <a:off x="282994" y="1724825"/>
            <a:ext cx="523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kern="0" dirty="0">
                <a:solidFill>
                  <a:schemeClr val="bg1"/>
                </a:solidFill>
                <a:ea typeface="宋体" panose="02010600030101010101" pitchFamily="2" charset="-122"/>
              </a:rPr>
              <a:t>Analytic evaluation of the master integrals for the Pentagon-box-box diagram via differential equations</a:t>
            </a:r>
            <a:endParaRPr lang="zh-CN" altLang="en-US" kern="0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745C240-AD71-F5E8-085E-3EE6864936C2}"/>
              </a:ext>
            </a:extLst>
          </p:cNvPr>
          <p:cNvSpPr txBox="1"/>
          <p:nvPr/>
        </p:nvSpPr>
        <p:spPr>
          <a:xfrm>
            <a:off x="185903" y="2732349"/>
            <a:ext cx="68290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200" dirty="0">
                <a:solidFill>
                  <a:srgbClr val="FFFFFF"/>
                </a:solidFill>
                <a:latin typeface="Palatino Linotype" panose="02040502050505030304"/>
                <a:ea typeface="宋体" panose="02010600030101010101" pitchFamily="2" charset="-122"/>
              </a:rPr>
              <a:t>Target integrals:</a:t>
            </a:r>
            <a:r>
              <a:rPr lang="zh-CN" altLang="en-US" sz="2200" dirty="0">
                <a:solidFill>
                  <a:srgbClr val="FFFFFF"/>
                </a:solidFill>
                <a:latin typeface="Palatino Linotype" panose="02040502050505030304"/>
                <a:ea typeface="宋体" panose="02010600030101010101" pitchFamily="2" charset="-122"/>
              </a:rPr>
              <a:t> </a:t>
            </a:r>
            <a:r>
              <a:rPr lang="en-US" altLang="zh-CN" sz="2200" dirty="0">
                <a:solidFill>
                  <a:srgbClr val="FFFFFF"/>
                </a:solidFill>
                <a:latin typeface="Palatino Linotype" panose="02040502050505030304"/>
                <a:ea typeface="宋体" panose="02010600030101010101" pitchFamily="2" charset="-122"/>
              </a:rPr>
              <a:t>integrals needed for DE of master integrals</a:t>
            </a:r>
            <a:endParaRPr kumimoji="0" lang="en-US" altLang="zh-CN" sz="22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 panose="020405020505050303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4A3C6F3-FD07-8BE0-3BB2-68D1FAE52552}"/>
              </a:ext>
            </a:extLst>
          </p:cNvPr>
          <p:cNvSpPr txBox="1"/>
          <p:nvPr/>
        </p:nvSpPr>
        <p:spPr>
          <a:xfrm>
            <a:off x="282994" y="4054344"/>
            <a:ext cx="1146975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i="1" dirty="0">
                <a:solidFill>
                  <a:schemeClr val="bg1"/>
                </a:solidFill>
              </a:rPr>
              <a:t>“</a:t>
            </a:r>
            <a:r>
              <a:rPr lang="en-US" altLang="zh-CN" sz="2000" i="1" dirty="0">
                <a:solidFill>
                  <a:srgbClr val="00FF00"/>
                </a:solidFill>
              </a:rPr>
              <a:t>On a laptop</a:t>
            </a:r>
            <a:r>
              <a:rPr lang="en-US" altLang="zh-CN" sz="2000" i="1" dirty="0">
                <a:solidFill>
                  <a:schemeClr val="bg1"/>
                </a:solidFill>
              </a:rPr>
              <a:t>, NeatIBP finds about 85000 IBP identities in full kinematics dependence </a:t>
            </a:r>
            <a:r>
              <a:rPr lang="en-US" altLang="zh-CN" sz="2000" i="1" dirty="0">
                <a:solidFill>
                  <a:srgbClr val="00FF00"/>
                </a:solidFill>
              </a:rPr>
              <a:t>within several hours</a:t>
            </a:r>
            <a:r>
              <a:rPr lang="en-US" altLang="zh-CN" sz="2000" i="1" dirty="0">
                <a:solidFill>
                  <a:schemeClr val="bg1"/>
                </a:solidFill>
              </a:rPr>
              <a:t>. These relations are sufficient to derive the differential equation. As a comparison</a:t>
            </a:r>
            <a:r>
              <a:rPr lang="en-US" altLang="zh-CN" sz="2000" i="1" dirty="0">
                <a:solidFill>
                  <a:srgbClr val="FFFF00"/>
                </a:solidFill>
              </a:rPr>
              <a:t>, standard IBP tools </a:t>
            </a:r>
            <a:r>
              <a:rPr lang="en-US" altLang="zh-CN" sz="2000" i="1" dirty="0">
                <a:solidFill>
                  <a:schemeClr val="bg1"/>
                </a:solidFill>
              </a:rPr>
              <a:t>would generate </a:t>
            </a:r>
            <a:r>
              <a:rPr lang="en-US" altLang="zh-CN" sz="2000" i="1" dirty="0">
                <a:solidFill>
                  <a:srgbClr val="FFFF00"/>
                </a:solidFill>
              </a:rPr>
              <a:t>three orders of magnitude more IBP relations</a:t>
            </a:r>
            <a:r>
              <a:rPr lang="en-US" altLang="zh-CN" sz="2000" i="1" dirty="0">
                <a:solidFill>
                  <a:schemeClr val="bg1"/>
                </a:solidFill>
              </a:rPr>
              <a:t>, which make the reduction computation impossible.”</a:t>
            </a:r>
            <a:endParaRPr lang="zh-CN" altLang="en-US" sz="2000" i="1" dirty="0">
              <a:solidFill>
                <a:schemeClr val="bg1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8E6BD358-A011-34D5-D7CB-B73392158410}"/>
              </a:ext>
            </a:extLst>
          </p:cNvPr>
          <p:cNvSpPr txBox="1"/>
          <p:nvPr/>
        </p:nvSpPr>
        <p:spPr>
          <a:xfrm>
            <a:off x="8554888" y="5908411"/>
            <a:ext cx="4843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kern="0" dirty="0">
                <a:solidFill>
                  <a:schemeClr val="bg1"/>
                </a:solidFill>
                <a:ea typeface="宋体" panose="02010600030101010101" pitchFamily="2" charset="-122"/>
              </a:rPr>
              <a:t>See also </a:t>
            </a:r>
            <a:r>
              <a:rPr lang="en-US" altLang="zh-CN" kern="0" dirty="0" err="1">
                <a:solidFill>
                  <a:schemeClr val="bg1"/>
                </a:solidFill>
                <a:ea typeface="宋体" panose="02010600030101010101" pitchFamily="2" charset="-122"/>
              </a:rPr>
              <a:t>Yongqun</a:t>
            </a:r>
            <a:r>
              <a:rPr lang="en-US" altLang="zh-CN" kern="0" dirty="0">
                <a:solidFill>
                  <a:schemeClr val="bg1"/>
                </a:solidFill>
                <a:ea typeface="宋体" panose="02010600030101010101" pitchFamily="2" charset="-122"/>
              </a:rPr>
              <a:t> Xu’s talk</a:t>
            </a:r>
            <a:endParaRPr lang="zh-CN" altLang="en-US" kern="0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15073433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自定义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4">
      <a:majorFont>
        <a:latin typeface="Palatino Linotype"/>
        <a:ea typeface="华文细黑"/>
        <a:cs typeface=""/>
      </a:majorFont>
      <a:minorFont>
        <a:latin typeface="Palatino Linotype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黑色星空背景">
  <a:themeElements>
    <a:clrScheme name="自定义 3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B0F0"/>
      </a:accent1>
      <a:accent2>
        <a:srgbClr val="FFFFFF"/>
      </a:accent2>
      <a:accent3>
        <a:srgbClr val="110326"/>
      </a:accent3>
      <a:accent4>
        <a:srgbClr val="00B0F0"/>
      </a:accent4>
      <a:accent5>
        <a:srgbClr val="29F5FF"/>
      </a:accent5>
      <a:accent6>
        <a:srgbClr val="C9C9C9"/>
      </a:accent6>
      <a:hlink>
        <a:srgbClr val="00B0F0"/>
      </a:hlink>
      <a:folHlink>
        <a:srgbClr val="E3D3FB"/>
      </a:folHlink>
    </a:clrScheme>
    <a:fontScheme name="自定义 3">
      <a:majorFont>
        <a:latin typeface="Palatino Linotype"/>
        <a:ea typeface="宋体"/>
        <a:cs typeface=""/>
      </a:majorFont>
      <a:minorFont>
        <a:latin typeface="Palatino Linotype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9050">
          <a:solidFill>
            <a:schemeClr val="tx1"/>
          </a:solidFill>
        </a:ln>
        <a:effectLst>
          <a:softEdge rad="0"/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自定义 1">
      <a:dk1>
        <a:srgbClr val="000000"/>
      </a:dk1>
      <a:lt1>
        <a:sysClr val="window" lastClr="FFFFFF"/>
      </a:lt1>
      <a:dk2>
        <a:srgbClr val="5F5F5F"/>
      </a:dk2>
      <a:lt2>
        <a:srgbClr val="D8D8D8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自定义 2">
      <a:majorFont>
        <a:latin typeface="Palatino Linotype"/>
        <a:ea typeface="等线 Light"/>
        <a:cs typeface=""/>
      </a:majorFont>
      <a:minorFont>
        <a:latin typeface="Palatino Linotype"/>
        <a:ea typeface="等线"/>
        <a:cs typeface=""/>
      </a:minorFont>
    </a:fontScheme>
    <a:fmtScheme name="极端阴影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黑色星空背景">
  <a:themeElements>
    <a:clrScheme name="自定义 2">
      <a:dk1>
        <a:srgbClr val="FFFFFF"/>
      </a:dk1>
      <a:lt1>
        <a:srgbClr val="000000"/>
      </a:lt1>
      <a:dk2>
        <a:srgbClr val="F2F2F2"/>
      </a:dk2>
      <a:lt2>
        <a:srgbClr val="7F7F7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">
      <a:majorFont>
        <a:latin typeface="Palatino Linotype"/>
        <a:ea typeface="宋体"/>
        <a:cs typeface=""/>
      </a:majorFont>
      <a:minorFont>
        <a:latin typeface="Palatino Linotype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9050">
          <a:solidFill>
            <a:schemeClr val="tx1"/>
          </a:solidFill>
        </a:ln>
        <a:effectLst>
          <a:softEdge rad="0"/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2168</TotalTime>
  <Words>2103</Words>
  <Application>Microsoft Office PowerPoint</Application>
  <PresentationFormat>宽屏</PresentationFormat>
  <Paragraphs>362</Paragraphs>
  <Slides>38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38</vt:i4>
      </vt:variant>
    </vt:vector>
  </HeadingPairs>
  <TitlesOfParts>
    <vt:vector size="55" baseType="lpstr">
      <vt:lpstr>Adobe Gothic Std B</vt:lpstr>
      <vt:lpstr>等线</vt:lpstr>
      <vt:lpstr>宋体</vt:lpstr>
      <vt:lpstr>Arial</vt:lpstr>
      <vt:lpstr>Arial Black</vt:lpstr>
      <vt:lpstr>Calibri</vt:lpstr>
      <vt:lpstr>Calibri Light</vt:lpstr>
      <vt:lpstr>Cambria Math</vt:lpstr>
      <vt:lpstr>Palatino Linotype</vt:lpstr>
      <vt:lpstr>Trebuchet MS</vt:lpstr>
      <vt:lpstr>Wingdings 2</vt:lpstr>
      <vt:lpstr>HDOfficeLightV0</vt:lpstr>
      <vt:lpstr>黑色星空背景</vt:lpstr>
      <vt:lpstr>Office 主题​​</vt:lpstr>
      <vt:lpstr>1_Office 主题​​</vt:lpstr>
      <vt:lpstr>2_Office 主题​​</vt:lpstr>
      <vt:lpstr>1_黑色星空背景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2018年终总结</dc:title>
  <dc:creator>Bubble Jiang</dc:creator>
  <cp:lastModifiedBy>小泡 江</cp:lastModifiedBy>
  <cp:revision>588</cp:revision>
  <dcterms:created xsi:type="dcterms:W3CDTF">2019-01-14T04:22:00Z</dcterms:created>
  <dcterms:modified xsi:type="dcterms:W3CDTF">2025-03-29T03:47:25Z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967084D7A0874718B0EB011008A72768</vt:lpwstr>
  </property>
  <property fmtid="{D5CDD505-2E9C-101B-9397-08002B2CF9AE}" pid="3" name="KSOProductBuildVer">
    <vt:lpwstr>2052-12.1.0.19302</vt:lpwstr>
  </property>
</Properties>
</file>