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318" r:id="rId3"/>
    <p:sldId id="317" r:id="rId4"/>
    <p:sldId id="262" r:id="rId5"/>
    <p:sldId id="263" r:id="rId6"/>
    <p:sldId id="264" r:id="rId7"/>
    <p:sldId id="266" r:id="rId8"/>
    <p:sldId id="312" r:id="rId9"/>
    <p:sldId id="310" r:id="rId10"/>
    <p:sldId id="268" r:id="rId11"/>
    <p:sldId id="269" r:id="rId12"/>
    <p:sldId id="270" r:id="rId13"/>
    <p:sldId id="271" r:id="rId14"/>
    <p:sldId id="273" r:id="rId15"/>
    <p:sldId id="272" r:id="rId16"/>
    <p:sldId id="319" r:id="rId17"/>
    <p:sldId id="274" r:id="rId18"/>
    <p:sldId id="309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8" autoAdjust="0"/>
    <p:restoredTop sz="94621" autoAdjust="0"/>
  </p:normalViewPr>
  <p:slideViewPr>
    <p:cSldViewPr snapToGrid="0">
      <p:cViewPr varScale="1">
        <p:scale>
          <a:sx n="82" d="100"/>
          <a:sy n="82" d="100"/>
        </p:scale>
        <p:origin x="317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90D4-2E6C-46A3-B33E-768B84F58D36}" type="datetimeFigureOut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3EDB0-CB1B-4F7C-BC73-D57A2B3F7B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26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BF523-9DBB-B446-B8A5-D56ABDDFA6C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08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6CCB08-72CA-EA1A-D23D-4EACC0EA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2FB1D9-460B-158F-32AE-1971E871F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B536DB-8932-E7B3-BE7E-B6ED00A2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210-CDE0-42F8-AB16-C76B29030EA3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B4260-2D73-70FF-2A51-40FA5C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90C9BF-B995-792F-C921-30F35DE9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15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1DB6F-7AC7-3D66-DDC8-2195BC93B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F84121-0D37-012D-D373-09A5BD7ED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91C7CA-B0BE-D0E8-B204-D808577B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22DDA-07F4-4D7D-94C8-2D5DD0A27B5F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770E77-5068-8B1A-9380-F36EC442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D0E7BB-468F-1C25-E64D-0CB3E02C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14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0369333-7F26-97E0-EECE-EF30FC0323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DB529E-368E-02AC-F74A-BF27A24DF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6A746F-BA9C-DDF7-EF17-7FEC6C27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3F40-65BF-4921-BC9E-F8C54401D14F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E2A541-2028-5363-7A70-4D225680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378DE3-FED3-5B90-017D-67137DEA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06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E3E989-3D88-2F38-92ED-01E7674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4710BF-4097-C365-9B0E-79AB0E16A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BB4266-5209-AD36-9475-0C624F0C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FB4C-62A4-490A-967E-46EB13E376AB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4D3E8D-387D-E071-B1C2-500F1063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379ABF-260A-3D63-42BB-F36CCF3D9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55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B67EE0-1A39-DE66-7B72-43E59BEF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EF77A2-664B-14FF-D0CB-8AD3EFE6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2AE233-CE48-97D8-8F3C-BA64B2E7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AFEF-DB8E-4117-A965-CC77E921DDA5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95E58E-16CA-6273-E853-27BB6944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9FE412-D676-6E8C-3B72-316C9232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6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C1241A-A666-E04A-56D9-87E79C86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CDBF26-27F2-81CE-953C-6C857A518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0995CD-4C3B-3845-5E3C-AF00899EB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FB49-E9DA-0AAA-7213-D98DB117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C533A-A987-4123-B3FA-40DFD9548815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9C3E8C-52A9-3F27-71EF-1072964C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681283-726F-64B6-8589-CA9882AC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EA9E4-0C35-D1E9-C0F4-8457F974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C8FD6C-2D49-012C-B68A-51201E06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ED87ED-C4EB-4178-62E0-D6B77CF26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F0B33A-0DB7-4BDE-B30A-2FC6CA617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761B709-C5FA-FC87-8B88-3F683DAA0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C3E023-666A-689F-33D3-4DC44206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1130-1FEA-4F1C-AB38-AFEAF6F05FAE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4831D0-1779-3866-4B17-64F37C2D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8DE5B4E-10A2-7B56-DF78-97F2FDEA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45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693B-D06C-1E17-42E4-96B9DD43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53DFFD6-8EEC-7701-68CF-E8B88427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2F75-331B-4D38-AADC-4609A948EAE8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024C22-16D4-8B54-5172-3998C249B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FB35EC7-BF51-FF9A-36D2-02DD211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768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A54CB8-5F5D-2CDF-ADC2-B2AD91F6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8F3A-FFD2-4A9E-A00F-0EFAFA48A47A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4EFC05-A023-0B15-E800-0BBCE516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95D821-1099-9FA4-D5DB-112B4136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27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6DB62-2533-58F0-D9F2-24B31D6C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E19C36-DE28-22F2-5E1F-E0AB994C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5C06C0-CB37-C9EB-D018-EE609780F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2B683B-7011-9F56-CDA8-4E53B9BC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3859A-03C9-480A-A4E2-C6A9925DC990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F5026D-08CD-C529-196B-E22960E9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53ACF3-E6CA-2364-43B8-0BBC1AA4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4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E3C31-8111-39A4-A328-F2BF50F1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FC5C41E-3053-02B4-664D-EA284521E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A28D12-361F-478A-633D-60BE47099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A2E173-97F1-D3A9-CE6E-B3B224983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BC87-2E1A-43B8-8AA9-3A1C177444DA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20EE47-0146-09E1-E598-E7EB7A74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C048A6-944F-D586-6F39-034B090C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7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C4A54F-E63D-768B-755B-DA80CED5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A77A7C-EE36-25AA-4AE3-A0592959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0D9007-D5E7-CC85-3163-F1F79AD13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EF479-F90A-4A20-8D4C-38454D9C8081}" type="datetime1">
              <a:rPr lang="zh-CN" altLang="en-US" smtClean="0"/>
              <a:t>2025/3/27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7D795-5EF7-558C-809C-D6E5B26B0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68F59E-1D1F-E207-530F-A59E6A4FF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09432-CC46-42E4-8B27-ADD649C67B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90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1.emf"/><Relationship Id="rId4" Type="http://schemas.openxmlformats.org/officeDocument/2006/relationships/image" Target="../media/image48.png"/><Relationship Id="rId9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3.png"/><Relationship Id="rId7" Type="http://schemas.openxmlformats.org/officeDocument/2006/relationships/image" Target="../media/image9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10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5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15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F6369B9F-5222-F954-4D3C-A892BC74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D8248D-FAB7-7579-14A7-4C17C551D010}"/>
                  </a:ext>
                </a:extLst>
              </p:cNvPr>
              <p:cNvSpPr txBox="1"/>
              <p:nvPr/>
            </p:nvSpPr>
            <p:spPr>
              <a:xfrm>
                <a:off x="781707" y="1233761"/>
                <a:ext cx="106285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Next-to-next-to-leading order threshold soft function for </a:t>
                </a:r>
                <a14:m>
                  <m:oMath xmlns:m="http://schemas.openxmlformats.org/officeDocument/2006/math">
                    <m:r>
                      <a:rPr lang="en-US" altLang="zh-CN" sz="3600" b="1" i="1" dirty="0">
                        <a:latin typeface="Cambria Math" panose="02040503050406030204" pitchFamily="18" charset="0"/>
                      </a:rPr>
                      <m:t>𝒕𝑾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</a:t>
                </a:r>
                <a:endParaRPr kumimoji="1" lang="zh-CN" altLang="en-US" sz="3600" b="1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DD8248D-FAB7-7579-14A7-4C17C551D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07" y="1233761"/>
                <a:ext cx="10628586" cy="1200329"/>
              </a:xfrm>
              <a:prstGeom prst="rect">
                <a:avLst/>
              </a:prstGeom>
              <a:blipFill>
                <a:blip r:embed="rId4"/>
                <a:stretch>
                  <a:fillRect l="-860" t="-8122" r="-2064" b="-17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C75ABCF-23E2-5598-F641-2269789FD6F3}"/>
              </a:ext>
            </a:extLst>
          </p:cNvPr>
          <p:cNvSpPr txBox="1"/>
          <p:nvPr/>
        </p:nvSpPr>
        <p:spPr>
          <a:xfrm>
            <a:off x="3756984" y="5705499"/>
            <a:ext cx="467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日至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日，保定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D3D689-CE91-9013-C987-D52316F2F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D731-5EC8-BA46-8C38-C384C8C676C3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C6D234D-72E6-E097-8477-090238F86DDA}"/>
              </a:ext>
            </a:extLst>
          </p:cNvPr>
          <p:cNvSpPr txBox="1"/>
          <p:nvPr/>
        </p:nvSpPr>
        <p:spPr>
          <a:xfrm>
            <a:off x="3756985" y="3360526"/>
            <a:ext cx="467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丁家乐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A750C1-9FE5-EE1A-168C-7D0A0D956A4E}"/>
              </a:ext>
            </a:extLst>
          </p:cNvPr>
          <p:cNvSpPr txBox="1"/>
          <p:nvPr/>
        </p:nvSpPr>
        <p:spPr>
          <a:xfrm>
            <a:off x="3756985" y="3905730"/>
            <a:ext cx="467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山东大学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9C6D234D-72E6-E097-8477-090238F86DDA}"/>
              </a:ext>
            </a:extLst>
          </p:cNvPr>
          <p:cNvSpPr txBox="1"/>
          <p:nvPr/>
        </p:nvSpPr>
        <p:spPr>
          <a:xfrm>
            <a:off x="2688729" y="5180665"/>
            <a:ext cx="681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粒子物理标准模型及新物理精细计算研讨会</a:t>
            </a:r>
            <a:endParaRPr kumimoji="1"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62D13E-4FCD-3753-347A-0E425785D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8"/>
          <a:stretch/>
        </p:blipFill>
        <p:spPr bwMode="auto">
          <a:xfrm>
            <a:off x="1366343" y="213111"/>
            <a:ext cx="1788198" cy="8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62C8B0-6DA2-DC96-C5B3-16832B064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r="19690" b="47859"/>
          <a:stretch/>
        </p:blipFill>
        <p:spPr bwMode="auto">
          <a:xfrm>
            <a:off x="105102" y="136525"/>
            <a:ext cx="1156139" cy="1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BCA521D-98AA-2B5D-436A-4453578D993B}"/>
              </a:ext>
            </a:extLst>
          </p:cNvPr>
          <p:cNvSpPr txBox="1"/>
          <p:nvPr/>
        </p:nvSpPr>
        <p:spPr>
          <a:xfrm>
            <a:off x="2152458" y="2497259"/>
            <a:ext cx="788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0070C0"/>
                </a:solidFill>
              </a:rPr>
              <a:t>[</a:t>
            </a:r>
            <a:r>
              <a:rPr kumimoji="1" lang="it-IT" altLang="zh-CN" sz="2400" b="1" dirty="0">
                <a:solidFill>
                  <a:srgbClr val="0070C0"/>
                </a:solidFill>
              </a:rPr>
              <a:t>Jia-Le Ding, Hai Tao Li, Jian Wang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  </a:t>
            </a:r>
            <a:r>
              <a:rPr kumimoji="1" lang="en-US" altLang="zh-CN" sz="2400" b="1" dirty="0" err="1">
                <a:solidFill>
                  <a:srgbClr val="0070C0"/>
                </a:solidFill>
              </a:rPr>
              <a:t>arXiv</a:t>
            </a:r>
            <a:r>
              <a:rPr kumimoji="1" lang="en-US" altLang="zh-CN" sz="2400" b="1" dirty="0">
                <a:solidFill>
                  <a:srgbClr val="0070C0"/>
                </a:solidFill>
              </a:rPr>
              <a:t>: 2502.18648]</a:t>
            </a:r>
            <a:endParaRPr kumimoji="1" lang="zh-CN" alt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2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FBCAA5-8536-93AC-DC33-A106D125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10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8ED89AB-7157-C2C5-6484-A7A4D1E7038A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Differential Equation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52B1CFA-BD76-86B9-0E6B-CD6178114C79}"/>
              </a:ext>
            </a:extLst>
          </p:cNvPr>
          <p:cNvSpPr txBox="1"/>
          <p:nvPr/>
        </p:nvSpPr>
        <p:spPr>
          <a:xfrm>
            <a:off x="957159" y="1831320"/>
            <a:ext cx="612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liner transformation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 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[2012.00279]</a:t>
            </a:r>
            <a:endParaRPr lang="zh-CN" alt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82156B8-486B-604C-158E-72AC52A56C94}"/>
                  </a:ext>
                </a:extLst>
              </p:cNvPr>
              <p:cNvSpPr txBox="1"/>
              <p:nvPr/>
            </p:nvSpPr>
            <p:spPr>
              <a:xfrm>
                <a:off x="3765597" y="2204516"/>
                <a:ext cx="3737497" cy="410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zh-CN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82156B8-486B-604C-158E-72AC52A5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97" y="2204516"/>
                <a:ext cx="3737497" cy="410049"/>
              </a:xfrm>
              <a:prstGeom prst="rect">
                <a:avLst/>
              </a:prstGeom>
              <a:blipFill>
                <a:blip r:embed="rId2"/>
                <a:stretch>
                  <a:fillRect t="-20896" r="-12887"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0423758-742B-AE9D-B214-34B6B3DA676A}"/>
              </a:ext>
            </a:extLst>
          </p:cNvPr>
          <p:cNvSpPr txBox="1"/>
          <p:nvPr/>
        </p:nvSpPr>
        <p:spPr>
          <a:xfrm>
            <a:off x="957159" y="2646689"/>
            <a:ext cx="612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obtain the canonical basis, which satisfy differential equation: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D80A07-321C-7CD0-E33E-302C652ED07E}"/>
                  </a:ext>
                </a:extLst>
              </p:cNvPr>
              <p:cNvSpPr txBox="1"/>
              <p:nvPr/>
            </p:nvSpPr>
            <p:spPr>
              <a:xfrm>
                <a:off x="2427427" y="3059123"/>
                <a:ext cx="6094902" cy="73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D80A07-321C-7CD0-E33E-302C652ED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427" y="3059123"/>
                <a:ext cx="6094902" cy="739754"/>
              </a:xfrm>
              <a:prstGeom prst="rect">
                <a:avLst/>
              </a:prstGeom>
              <a:blipFill>
                <a:blip r:embed="rId3"/>
                <a:stretch>
                  <a:fillRect r="-20200" b="-33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808BBBE-9455-5DCB-A811-92CD76D93848}"/>
                  </a:ext>
                </a:extLst>
              </p:cNvPr>
              <p:cNvSpPr txBox="1"/>
              <p:nvPr/>
            </p:nvSpPr>
            <p:spPr>
              <a:xfrm>
                <a:off x="924501" y="3897992"/>
                <a:ext cx="61245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Expanding the canonical basis expand in a series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808BBBE-9455-5DCB-A811-92CD76D93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01" y="3897992"/>
                <a:ext cx="6124506" cy="369332"/>
              </a:xfrm>
              <a:prstGeom prst="rect">
                <a:avLst/>
              </a:prstGeom>
              <a:blipFill>
                <a:blip r:embed="rId4"/>
                <a:stretch>
                  <a:fillRect l="-89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DA22D0-AEFD-6485-DA4B-A776D092045D}"/>
                  </a:ext>
                </a:extLst>
              </p:cNvPr>
              <p:cNvSpPr txBox="1"/>
              <p:nvPr/>
            </p:nvSpPr>
            <p:spPr>
              <a:xfrm>
                <a:off x="957159" y="5162151"/>
                <a:ext cx="61245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differential equation can be solved order-by-order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0DA22D0-AEFD-6485-DA4B-A776D0920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59" y="5162151"/>
                <a:ext cx="6124506" cy="369332"/>
              </a:xfrm>
              <a:prstGeom prst="rect">
                <a:avLst/>
              </a:prstGeom>
              <a:blipFill>
                <a:blip r:embed="rId5"/>
                <a:stretch>
                  <a:fillRect l="-796" t="-1166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C46A8E4-16DD-B4AA-D3DA-AA9D3DE279C8}"/>
                  </a:ext>
                </a:extLst>
              </p:cNvPr>
              <p:cNvSpPr txBox="1"/>
              <p:nvPr/>
            </p:nvSpPr>
            <p:spPr>
              <a:xfrm>
                <a:off x="2960175" y="4271188"/>
                <a:ext cx="6124506" cy="847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</m:e>
                                  <m:sup>
                                    <m:d>
                                      <m:d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sup>
                                </m:s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C46A8E4-16DD-B4AA-D3DA-AA9D3DE279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175" y="4271188"/>
                <a:ext cx="6124506" cy="8478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D3A35C7-259A-A4C6-27AA-121A6ECE4C21}"/>
                  </a:ext>
                </a:extLst>
              </p:cNvPr>
              <p:cNvSpPr txBox="1"/>
              <p:nvPr/>
            </p:nvSpPr>
            <p:spPr>
              <a:xfrm>
                <a:off x="3070375" y="5531483"/>
                <a:ext cx="6124506" cy="940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p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nary>
                            <m:acc>
                              <m:accPr>
                                <m:chr m:val="̂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D3A35C7-259A-A4C6-27AA-121A6ECE4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375" y="5531483"/>
                <a:ext cx="6124506" cy="9408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06B9712B-7DBC-DA7A-7933-53D3202B00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39CEB74-78D4-BB15-BD82-194B4D967F65}"/>
                  </a:ext>
                </a:extLst>
              </p:cNvPr>
              <p:cNvSpPr txBox="1"/>
              <p:nvPr/>
            </p:nvSpPr>
            <p:spPr>
              <a:xfrm>
                <a:off x="2661379" y="1050260"/>
                <a:ext cx="6123214" cy="737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39CEB74-78D4-BB15-BD82-194B4D967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379" y="1050260"/>
                <a:ext cx="6123214" cy="7372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A7206D1F-7FD1-C835-F4D9-47E9E2EDA636}"/>
              </a:ext>
            </a:extLst>
          </p:cNvPr>
          <p:cNvSpPr txBox="1"/>
          <p:nvPr/>
        </p:nvSpPr>
        <p:spPr>
          <a:xfrm>
            <a:off x="7985617" y="229890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339E712-0F0E-90F2-D7F5-CD075FEB9DE5}"/>
              </a:ext>
            </a:extLst>
          </p:cNvPr>
          <p:cNvSpPr txBox="1"/>
          <p:nvPr/>
        </p:nvSpPr>
        <p:spPr>
          <a:xfrm>
            <a:off x="9764573" y="339279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E720708-17AC-D24C-4C6B-6EEDD0386DEC}"/>
              </a:ext>
            </a:extLst>
          </p:cNvPr>
          <p:cNvSpPr txBox="1"/>
          <p:nvPr/>
        </p:nvSpPr>
        <p:spPr>
          <a:xfrm>
            <a:off x="7985617" y="1358062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1E9B83-7C49-3ADC-D936-9F343238ACC2}"/>
              </a:ext>
            </a:extLst>
          </p:cNvPr>
          <p:cNvSpPr txBox="1"/>
          <p:nvPr/>
        </p:nvSpPr>
        <p:spPr>
          <a:xfrm>
            <a:off x="7386716" y="4586602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453F012-3F4C-4B06-4C15-68EF09DC6AB7}"/>
              </a:ext>
            </a:extLst>
          </p:cNvPr>
          <p:cNvSpPr txBox="1"/>
          <p:nvPr/>
        </p:nvSpPr>
        <p:spPr>
          <a:xfrm>
            <a:off x="8784593" y="5921712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327891-662E-4F86-5D7C-2C879FBD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11</a:t>
            </a:fld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BFF5A68-100D-ABC7-A2F4-8CDD444D1693}"/>
                  </a:ext>
                </a:extLst>
              </p:cNvPr>
              <p:cNvSpPr txBox="1"/>
              <p:nvPr/>
            </p:nvSpPr>
            <p:spPr>
              <a:xfrm>
                <a:off x="2920921" y="2150848"/>
                <a:ext cx="6094902" cy="511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limLow>
                              <m:limLow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im</m:t>
                                </m:r>
                              </m:e>
                              <m:li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BFF5A68-100D-ABC7-A2F4-8CDD444D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21" y="2150848"/>
                <a:ext cx="6094902" cy="511679"/>
              </a:xfrm>
              <a:prstGeom prst="rect">
                <a:avLst/>
              </a:prstGeom>
              <a:blipFill>
                <a:blip r:embed="rId2"/>
                <a:stretch>
                  <a:fillRect t="-1071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06BDE0C4-1ADA-730E-65ED-E34F59E9FE74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Differential Equation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AF18FD-5B06-2B4D-16FE-170BC789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F4F1095-E8A1-655C-3D96-7F392D97F12C}"/>
                  </a:ext>
                </a:extLst>
              </p:cNvPr>
              <p:cNvSpPr txBox="1"/>
              <p:nvPr/>
            </p:nvSpPr>
            <p:spPr>
              <a:xfrm>
                <a:off x="709205" y="1655174"/>
                <a:ext cx="1000248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that the transformation matrix </a:t>
                </a:r>
                <a14:m>
                  <m:oMath xmlns:m="http://schemas.openxmlformats.org/officeDocument/2006/math">
                    <m:r>
                      <a:rPr kumimoji="1" lang="zh-CN" altLang="en-US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also regular,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canonical basis satisfy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following regularity condition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F4F1095-E8A1-655C-3D96-7F392D97F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5" y="1655174"/>
                <a:ext cx="10002485" cy="646331"/>
              </a:xfrm>
              <a:prstGeom prst="rect">
                <a:avLst/>
              </a:prstGeom>
              <a:blipFill>
                <a:blip r:embed="rId4"/>
                <a:stretch>
                  <a:fillRect l="-36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74DA63-5C43-25A7-395E-517000B135CC}"/>
                  </a:ext>
                </a:extLst>
              </p:cNvPr>
              <p:cNvSpPr txBox="1"/>
              <p:nvPr/>
            </p:nvSpPr>
            <p:spPr>
              <a:xfrm>
                <a:off x="778112" y="1156692"/>
                <a:ext cx="100024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two advantages when the boundary point is chosen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874DA63-5C43-25A7-395E-517000B13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2" y="1156692"/>
                <a:ext cx="10002485" cy="369332"/>
              </a:xfrm>
              <a:prstGeom prst="rect">
                <a:avLst/>
              </a:prstGeom>
              <a:blipFill>
                <a:blip r:embed="rId5"/>
                <a:stretch>
                  <a:fillRect l="-54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77D1C7A-B4D0-C2C2-23C0-F2DE2F681BD5}"/>
                  </a:ext>
                </a:extLst>
              </p:cNvPr>
              <p:cNvSpPr txBox="1"/>
              <p:nvPr/>
            </p:nvSpPr>
            <p:spPr>
              <a:xfrm>
                <a:off x="709205" y="2722449"/>
                <a:ext cx="1077358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master integrals at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not depend on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result, we do not have to construct and solve the differential equation with respect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77D1C7A-B4D0-C2C2-23C0-F2DE2F681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5" y="2722449"/>
                <a:ext cx="10773589" cy="646331"/>
              </a:xfrm>
              <a:prstGeom prst="rect">
                <a:avLst/>
              </a:prstGeom>
              <a:blipFill>
                <a:blip r:embed="rId6"/>
                <a:stretch>
                  <a:fillRect l="-339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7A8746-95ED-08A9-841F-9515CB0B0AE5}"/>
                  </a:ext>
                </a:extLst>
              </p:cNvPr>
              <p:cNvSpPr txBox="1"/>
              <p:nvPr/>
            </p:nvSpPr>
            <p:spPr>
              <a:xfrm>
                <a:off x="709205" y="3581415"/>
                <a:ext cx="100024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applying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regularity condition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canonical basis are reduced at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F7A8746-95ED-08A9-841F-9515CB0B0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05" y="3581415"/>
                <a:ext cx="10002485" cy="369332"/>
              </a:xfrm>
              <a:prstGeom prst="rect">
                <a:avLst/>
              </a:prstGeom>
              <a:blipFill>
                <a:blip r:embed="rId7"/>
                <a:stretch>
                  <a:fillRect l="-48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11B43973-E469-2BB5-2E28-BE174E94F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44" y="3950747"/>
            <a:ext cx="7584751" cy="8297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02BD146-AE6F-1530-2AC5-BF06C08614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228" y="5326703"/>
            <a:ext cx="9882462" cy="82976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4D4A584-0749-E724-876E-16CDEC4731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185" y="4691025"/>
            <a:ext cx="7014181" cy="6875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4B72CAD-C112-4F76-DCCC-538F977AF27E}"/>
              </a:ext>
            </a:extLst>
          </p:cNvPr>
          <p:cNvSpPr txBox="1"/>
          <p:nvPr/>
        </p:nvSpPr>
        <p:spPr>
          <a:xfrm>
            <a:off x="7086988" y="2274020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40E704-158E-2674-7492-94140A5C3DBE}"/>
              </a:ext>
            </a:extLst>
          </p:cNvPr>
          <p:cNvSpPr txBox="1"/>
          <p:nvPr/>
        </p:nvSpPr>
        <p:spPr>
          <a:xfrm>
            <a:off x="10664219" y="5741587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162C2F-48D9-76DA-C55F-B0FE57EE270C}"/>
              </a:ext>
            </a:extLst>
          </p:cNvPr>
          <p:cNvSpPr txBox="1"/>
          <p:nvPr/>
        </p:nvSpPr>
        <p:spPr>
          <a:xfrm>
            <a:off x="8413795" y="4289763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905378-47A6-D402-AD81-0850A0D2D506}"/>
              </a:ext>
            </a:extLst>
          </p:cNvPr>
          <p:cNvSpPr txBox="1"/>
          <p:nvPr/>
        </p:nvSpPr>
        <p:spPr>
          <a:xfrm>
            <a:off x="6574109" y="4957371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02054-0867-CA3F-6F04-EF295E7A8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24EE31-74CA-568B-62AC-D26111A1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12</a:t>
            </a:fld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839EABE-E180-5C55-6883-7615BFB4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23" y="910547"/>
            <a:ext cx="9076946" cy="433019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B89807D-448D-03AE-2D98-80B3675A3F73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6F8494-2EF2-48BE-5460-2FD063DA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3213BF-6292-96E3-4BE6-0CA75E1341D7}"/>
                  </a:ext>
                </a:extLst>
              </p:cNvPr>
              <p:cNvSpPr txBox="1"/>
              <p:nvPr/>
            </p:nvSpPr>
            <p:spPr>
              <a:xfrm>
                <a:off x="838200" y="5198383"/>
                <a:ext cx="1008855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singular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altLang="zh-CN" b="0" i="0" dirty="0" smtClean="0">
                        <a:latin typeface="Cambria Math" panose="02040503050406030204" pitchFamily="18" charset="0"/>
                      </a:rPr>
                      <m:t>og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terms appear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dependence on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this limit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3213BF-6292-96E3-4BE6-0CA75E134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98383"/>
                <a:ext cx="10088551" cy="923330"/>
              </a:xfrm>
              <a:prstGeom prst="rect">
                <a:avLst/>
              </a:prstGeom>
              <a:blipFill>
                <a:blip r:embed="rId4"/>
                <a:stretch>
                  <a:fillRect l="-423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64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1853D5-B484-EDD2-C4FC-0BAF09F1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13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7EC77D0-B658-54A9-8DED-508D1E6C8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21" y="890346"/>
            <a:ext cx="9493752" cy="365964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CD4A33-4541-5FDD-433D-F8CB165D62E4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7EFA7B-5F02-12AA-40CA-E4DE3D42B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94DA518-8CE0-D9BC-8A61-516D4C4D99AA}"/>
                  </a:ext>
                </a:extLst>
              </p:cNvPr>
              <p:cNvSpPr txBox="1"/>
              <p:nvPr/>
            </p:nvSpPr>
            <p:spPr>
              <a:xfrm>
                <a:off x="732139" y="4875067"/>
                <a:ext cx="10394997" cy="1315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singularity corresponds to the phase space where the final-state top quark becomes collinear with the initial-state gluon.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singularity, appears from the expansion of the terms like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will be absent if we take the limit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→1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firstly.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94DA518-8CE0-D9BC-8A61-516D4C4D9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39" y="4875067"/>
                <a:ext cx="10394997" cy="1315809"/>
              </a:xfrm>
              <a:prstGeom prst="rect">
                <a:avLst/>
              </a:prstGeom>
              <a:blipFill>
                <a:blip r:embed="rId4"/>
                <a:stretch>
                  <a:fillRect l="-352" t="-2778" b="-6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2B465F1-6CB2-5CFE-E93C-ED029955C5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188" b="-1607"/>
          <a:stretch/>
        </p:blipFill>
        <p:spPr>
          <a:xfrm>
            <a:off x="9558382" y="3085946"/>
            <a:ext cx="2240177" cy="17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F5B104-55D3-C68E-8C53-1733E524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14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D0AB853-6CF2-6DD9-97FE-11245576503C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E62F14-5EA6-558D-8A95-ECACCE1A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D259DB-0041-79AC-6A06-24FC6AA8F8F6}"/>
                  </a:ext>
                </a:extLst>
              </p:cNvPr>
              <p:cNvSpPr txBox="1"/>
              <p:nvPr/>
            </p:nvSpPr>
            <p:spPr>
              <a:xfrm>
                <a:off x="805857" y="4597224"/>
                <a:ext cx="8463134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soft function varies slowly in the region of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&lt;0.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&gt;−0.5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smaller, the soft function increases.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approaches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soft function changes dramatically.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0D259DB-0041-79AC-6A06-24FC6AA8F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57" y="4597224"/>
                <a:ext cx="8463134" cy="1477328"/>
              </a:xfrm>
              <a:prstGeom prst="rect">
                <a:avLst/>
              </a:prstGeom>
              <a:blipFill>
                <a:blip r:embed="rId5"/>
                <a:stretch>
                  <a:fillRect l="-432" t="-206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0E453B51-70F1-F336-D452-E413531E76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81" y="979966"/>
            <a:ext cx="5483452" cy="35217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9310C90-8BD1-D9CF-0D7B-60F933963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9972" y="979966"/>
            <a:ext cx="5495799" cy="352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C7CCE5-F90A-3656-3B06-4B8FE978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15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7163F7B-2451-D59A-1F8C-57999C7B4BBF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Result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997C0A-A5B0-AB58-396D-D68F049B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C64755-41EF-5871-8431-7332C4E704B1}"/>
                  </a:ext>
                </a:extLst>
              </p:cNvPr>
              <p:cNvSpPr txBox="1"/>
              <p:nvPr/>
            </p:nvSpPr>
            <p:spPr>
              <a:xfrm>
                <a:off x="590667" y="4533282"/>
                <a:ext cx="10863522" cy="1938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0.5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soft function is decreasing with the increasing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=0.9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soft function changes from positive to negative values with the increasing of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0.5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soft function is stable except for the region near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0.5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soft function decreases fast.</a:t>
                </a: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C64755-41EF-5871-8431-7332C4E70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67" y="4533282"/>
                <a:ext cx="10863522" cy="1938992"/>
              </a:xfrm>
              <a:prstGeom prst="rect">
                <a:avLst/>
              </a:prstGeom>
              <a:blipFill>
                <a:blip r:embed="rId3"/>
                <a:stretch>
                  <a:fillRect l="-1235" t="-4403" b="-59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5F20F28-D445-5D26-2294-4362E16FF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81" y="961026"/>
            <a:ext cx="5968893" cy="35495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201105-39EE-F352-2687-64956E66A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857" y="933217"/>
            <a:ext cx="6006962" cy="35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98EA-D942-82A9-6B9C-5CD9147B0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6E7B22-C51A-7AAB-289F-93954C6FD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16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6F62B2-63DC-8F73-8FEB-2786401DB5EC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Work in Progress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AAA396-32BA-1F50-B5B1-655680265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4A7DD9-F441-18DC-3C0C-437F5348F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" b="927"/>
          <a:stretch/>
        </p:blipFill>
        <p:spPr>
          <a:xfrm>
            <a:off x="2001416" y="1315617"/>
            <a:ext cx="8285584" cy="49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6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940AEB-9BFC-4C40-9461-F3B406DB6C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4269" y="1042793"/>
                <a:ext cx="9707003" cy="499619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the two-loop soft function for associated top quark and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boson production near threshold.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asymptotic behaviors of the soft function in the low-energy limit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the high-energy limit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1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analyzed.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results show that the NNLO corrections are around 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10%−20%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respect to the NLO soft function in the major part of the phase space.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result is a critical ingredient for achieving next-to-next-to-next-to-leading logarithmic  resummation of soft-gluon effects.</a:t>
                </a:r>
              </a:p>
              <a:p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result is a progress toward complete NNLO QCD correction for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𝑡𝑊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production.</a:t>
                </a:r>
              </a:p>
              <a:p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2940AEB-9BFC-4C40-9461-F3B406DB6C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4269" y="1042793"/>
                <a:ext cx="9707003" cy="4996193"/>
              </a:xfrm>
              <a:blipFill>
                <a:blip r:embed="rId2"/>
                <a:stretch>
                  <a:fillRect l="-565" t="-1220" r="-10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6C6E9E-BA96-F8F6-A1A8-F4B4A0EB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17</a:t>
            </a:fld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9544DD-5676-D503-0D0A-EC1C7F908859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Summary and outlook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0C8FC3-2E19-02D6-E129-A682A5CAA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18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83A392-46FE-A740-1E42-E9FFE37A253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88407E-4C03-3088-C15C-F4599AE7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D731-5EC8-BA46-8C38-C384C8C676C3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81D42A-6F8F-0152-8CB4-79166A8EBB59}"/>
              </a:ext>
            </a:extLst>
          </p:cNvPr>
          <p:cNvSpPr/>
          <p:nvPr/>
        </p:nvSpPr>
        <p:spPr>
          <a:xfrm>
            <a:off x="2209800" y="1588164"/>
            <a:ext cx="7475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zh-CN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attention!</a:t>
            </a:r>
            <a:endParaRPr lang="zh-CN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02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877370-4C10-23BC-119E-1E5FB9F5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796A39-AEB1-0015-8C8C-E95BF581880B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A9DBC4-F050-B5A4-86D4-9160E6EAEE0F}"/>
                  </a:ext>
                </a:extLst>
              </p:cNvPr>
              <p:cNvSpPr txBox="1"/>
              <p:nvPr/>
            </p:nvSpPr>
            <p:spPr>
              <a:xfrm>
                <a:off x="795989" y="1338779"/>
                <a:ext cx="103544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Among the various production modes of a single top quark, t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associated production of a top quark with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boson has the second-largest cross section at Large Hadron Collider (LHC).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6A9DBC4-F050-B5A4-86D4-9160E6EAE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9" y="1338779"/>
                <a:ext cx="10354428" cy="646331"/>
              </a:xfrm>
              <a:prstGeom prst="rect">
                <a:avLst/>
              </a:prstGeom>
              <a:blipFill>
                <a:blip r:embed="rId2"/>
                <a:stretch>
                  <a:fillRect l="-412" t="-5660" r="-118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150161-7C7E-458F-59E6-E1ED93EB4820}"/>
                  </a:ext>
                </a:extLst>
              </p:cNvPr>
              <p:cNvSpPr txBox="1"/>
              <p:nvPr/>
            </p:nvSpPr>
            <p:spPr>
              <a:xfrm>
                <a:off x="795989" y="2223034"/>
                <a:ext cx="105578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cross section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directly proportional to the square of the Cabibbo-Kobayashi-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Maskawa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(CKM) matrix element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𝑡𝑏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D150161-7C7E-458F-59E6-E1ED93EB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9" y="2223034"/>
                <a:ext cx="10557811" cy="646331"/>
              </a:xfrm>
              <a:prstGeom prst="rect">
                <a:avLst/>
              </a:prstGeom>
              <a:blipFill>
                <a:blip r:embed="rId3"/>
                <a:stretch>
                  <a:fillRect l="-404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545FDB4-9D2F-F1C7-B4FF-C2808BE75292}"/>
                  </a:ext>
                </a:extLst>
              </p:cNvPr>
              <p:cNvSpPr txBox="1"/>
              <p:nvPr/>
            </p:nvSpPr>
            <p:spPr>
              <a:xfrm>
                <a:off x="795989" y="3107289"/>
                <a:ext cx="93084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Inclusive and differential cross sections for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𝑡𝑊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production have been measured extensively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545FDB4-9D2F-F1C7-B4FF-C2808BE75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9" y="3107289"/>
                <a:ext cx="9308460" cy="369332"/>
              </a:xfrm>
              <a:prstGeom prst="rect">
                <a:avLst/>
              </a:prstGeom>
              <a:blipFill>
                <a:blip r:embed="rId4"/>
                <a:stretch>
                  <a:fillRect l="-458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5707FD5-E3DB-452F-E3A6-74CE489586D1}"/>
                  </a:ext>
                </a:extLst>
              </p:cNvPr>
              <p:cNvSpPr txBox="1"/>
              <p:nvPr/>
            </p:nvSpPr>
            <p:spPr>
              <a:xfrm>
                <a:off x="795989" y="3770075"/>
                <a:ext cx="9308460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Progress toward complete NNLO QCD correction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𝑡𝑊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production: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Two-loop hard function. </a:t>
                </a:r>
                <a:r>
                  <a:rPr lang="en-US" altLang="zh-CN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[2106.12093][2111.14172][2211.13713][2204.13500][2208.08786][2212.07190]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altLang="zh-CN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Two-loop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-jettiness soft function. </a:t>
                </a:r>
                <a:r>
                  <a:rPr lang="en-US" altLang="zh-CN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[1611.02749][1804.06358]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endParaRPr lang="en-US" altLang="zh-CN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altLang="zh-CN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Two-loop threshold soft function has been calculated in this paper.</a:t>
                </a:r>
                <a:endParaRPr lang="zh-CN" altLang="en-US" sz="1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5707FD5-E3DB-452F-E3A6-74CE4895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89" y="3770075"/>
                <a:ext cx="9308460" cy="1908215"/>
              </a:xfrm>
              <a:prstGeom prst="rect">
                <a:avLst/>
              </a:prstGeom>
              <a:blipFill>
                <a:blip r:embed="rId5"/>
                <a:stretch>
                  <a:fillRect l="-589" t="-1597" b="-4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5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AE363-7191-DF5D-386E-8B236E4D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16E60F-36B2-A907-11FE-B392F24FDF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4626" y="1671035"/>
                <a:ext cx="10515600" cy="5031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acc>
                        <m:accPr>
                          <m:chr m:val="‾"/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CN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acc>
                        <m:accPr>
                          <m:chr m:val="‾"/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zh-CN" altLang="zh-C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140FD94-5183-4206-016B-53944D8D6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626" y="1671035"/>
                <a:ext cx="10515600" cy="503135"/>
              </a:xfrm>
              <a:blipFill>
                <a:blip r:embed="rId2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C7608C9E-C156-3BBD-1DBD-529441BA7358}"/>
                  </a:ext>
                </a:extLst>
              </p:cNvPr>
              <p:cNvSpPr txBox="1"/>
              <p:nvPr/>
            </p:nvSpPr>
            <p:spPr>
              <a:xfrm>
                <a:off x="1591977" y="2424372"/>
                <a:ext cx="6094902" cy="627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rad>
                              </m:num>
                              <m:den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EFF9148A-0296-A159-68A1-4FC435F7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7" y="2424372"/>
                <a:ext cx="6094902" cy="6275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0F4EDE4-31A6-CE3A-17F5-19E076E644D0}"/>
                  </a:ext>
                </a:extLst>
              </p:cNvPr>
              <p:cNvSpPr txBox="1"/>
              <p:nvPr/>
            </p:nvSpPr>
            <p:spPr>
              <a:xfrm>
                <a:off x="1591977" y="3114810"/>
                <a:ext cx="6094902" cy="627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rad>
                              </m:num>
                              <m:den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D0F4EDE4-31A6-CE3A-17F5-19E076E64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7" y="3114810"/>
                <a:ext cx="6094902" cy="627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FA3DE09-EE9A-FC16-B8B3-795110D9406B}"/>
                  </a:ext>
                </a:extLst>
              </p:cNvPr>
              <p:cNvSpPr txBox="1"/>
              <p:nvPr/>
            </p:nvSpPr>
            <p:spPr>
              <a:xfrm>
                <a:off x="1591977" y="3805320"/>
                <a:ext cx="6094902" cy="683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p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DCB42DA6-C24D-D0AD-E468-3C1AA34B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7" y="3805320"/>
                <a:ext cx="6094902" cy="6830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6C26AF9-C363-9E35-D127-4E9779545571}"/>
                  </a:ext>
                </a:extLst>
              </p:cNvPr>
              <p:cNvSpPr txBox="1"/>
              <p:nvPr/>
            </p:nvSpPr>
            <p:spPr>
              <a:xfrm>
                <a:off x="3670325" y="2595132"/>
                <a:ext cx="6094902" cy="395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,0,0,1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46C26AF9-C363-9E35-D127-4E9779545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25" y="2595132"/>
                <a:ext cx="6094902" cy="395108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59641F24-9900-3044-780A-26974AAF5CAB}"/>
                  </a:ext>
                </a:extLst>
              </p:cNvPr>
              <p:cNvSpPr txBox="1"/>
              <p:nvPr/>
            </p:nvSpPr>
            <p:spPr>
              <a:xfrm>
                <a:off x="3670325" y="3243341"/>
                <a:ext cx="6094902" cy="395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1,0,0,−1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442291E9-65A2-509C-0B34-111CE151E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25" y="3243341"/>
                <a:ext cx="6094902" cy="395365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38B35029-E07F-ECEA-20B5-A53321411AAD}"/>
                  </a:ext>
                </a:extLst>
              </p:cNvPr>
              <p:cNvSpPr txBox="1"/>
              <p:nvPr/>
            </p:nvSpPr>
            <p:spPr>
              <a:xfrm>
                <a:off x="3670325" y="3933779"/>
                <a:ext cx="6094902" cy="396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1,0,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zh-CN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F897FE2B-8187-E1FC-3548-AB0F6F4FC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325" y="3933779"/>
                <a:ext cx="6094902" cy="396775"/>
              </a:xfrm>
              <a:prstGeom prst="rect">
                <a:avLst/>
              </a:prstGeom>
              <a:blipFill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85F5EA4-801A-2730-D0D6-A8932C722C7A}"/>
                  </a:ext>
                </a:extLst>
              </p:cNvPr>
              <p:cNvSpPr txBox="1"/>
              <p:nvPr/>
            </p:nvSpPr>
            <p:spPr>
              <a:xfrm>
                <a:off x="1591977" y="5286860"/>
                <a:ext cx="43220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mr>
                    </m:m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partonic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invariance mass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785F5EA4-801A-2730-D0D6-A8932C722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7" y="5286860"/>
                <a:ext cx="4322018" cy="369332"/>
              </a:xfrm>
              <a:prstGeom prst="rect">
                <a:avLst/>
              </a:prstGeom>
              <a:blipFill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D77C8C9D-6510-DB62-96DD-CABE0CC5333B}"/>
                  </a:ext>
                </a:extLst>
              </p:cNvPr>
              <p:cNvSpPr txBox="1"/>
              <p:nvPr/>
            </p:nvSpPr>
            <p:spPr>
              <a:xfrm>
                <a:off x="1591978" y="5691501"/>
                <a:ext cx="361703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/>
                      </m:mr>
                    </m:m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velocity of the top quark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D77C8C9D-6510-DB62-96DD-CABE0CC53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8" y="5691501"/>
                <a:ext cx="3617035" cy="369332"/>
              </a:xfrm>
              <a:prstGeom prst="rect">
                <a:avLst/>
              </a:prstGeom>
              <a:blipFill>
                <a:blip r:embed="rId10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51066016-2D05-219A-56EF-879709771A56}"/>
                  </a:ext>
                </a:extLst>
              </p:cNvPr>
              <p:cNvSpPr txBox="1"/>
              <p:nvPr/>
            </p:nvSpPr>
            <p:spPr>
              <a:xfrm>
                <a:off x="1591979" y="4882219"/>
                <a:ext cx="41263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/>
                      </m:mr>
                    </m:m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hadronic energy of the collider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51066016-2D05-219A-56EF-87970977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9" y="4882219"/>
                <a:ext cx="4126312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灯片编号占位符 72">
            <a:extLst>
              <a:ext uri="{FF2B5EF4-FFF2-40B4-BE49-F238E27FC236}">
                <a16:creationId xmlns:a16="http://schemas.microsoft.com/office/drawing/2014/main" id="{4A639D01-DA9A-E814-72B3-06DCF9E9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3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D8FE647-9978-C1D2-A91A-0D6FF997548F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Process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821B54-6914-1FAE-AC3A-DF016DDFDEA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188" b="-1607"/>
          <a:stretch/>
        </p:blipFill>
        <p:spPr>
          <a:xfrm>
            <a:off x="7693231" y="4391880"/>
            <a:ext cx="2240177" cy="17891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DD69FF9-3DBE-EC97-1652-EC17F55D1A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AEC473-0E38-6009-A3AE-D3F0003B27EF}"/>
                  </a:ext>
                </a:extLst>
              </p:cNvPr>
              <p:cNvSpPr txBox="1"/>
              <p:nvPr/>
            </p:nvSpPr>
            <p:spPr>
              <a:xfrm>
                <a:off x="1591977" y="6131451"/>
                <a:ext cx="51135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/>
                      </m:mr>
                    </m:m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polar angle of the momentum of the top quark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AEC473-0E38-6009-A3AE-D3F0003B2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77" y="6131451"/>
                <a:ext cx="5113511" cy="369332"/>
              </a:xfrm>
              <a:prstGeom prst="rect">
                <a:avLst/>
              </a:prstGeom>
              <a:blipFill>
                <a:blip r:embed="rId14"/>
                <a:stretch>
                  <a:fillRect t="-10000" r="-83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52BB3DD-B741-BE4D-286F-6F273CB53BAB}"/>
                  </a:ext>
                </a:extLst>
              </p:cNvPr>
              <p:cNvSpPr txBox="1"/>
              <p:nvPr/>
            </p:nvSpPr>
            <p:spPr>
              <a:xfrm>
                <a:off x="570562" y="1096024"/>
                <a:ext cx="67362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ssociated production of a top quark and a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boson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6237F7A-7952-6949-F3E5-495E9ADE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62" y="1096024"/>
                <a:ext cx="6736298" cy="369332"/>
              </a:xfrm>
              <a:prstGeom prst="rect">
                <a:avLst/>
              </a:prstGeom>
              <a:blipFill>
                <a:blip r:embed="rId15"/>
                <a:stretch>
                  <a:fillRect l="-81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95D1A809-8E9F-E57B-B0DE-3F235365A0E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0795" r="24368" b="-1607"/>
          <a:stretch/>
        </p:blipFill>
        <p:spPr>
          <a:xfrm>
            <a:off x="7693232" y="2485120"/>
            <a:ext cx="2240178" cy="1715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D9E097F8-AD13-C34A-F940-B2BC19E5A0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4626" y="1675961"/>
                <a:ext cx="10515600" cy="5031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acc>
                        <m:accPr>
                          <m:chr m:val="‾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zh-CN" sz="24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acc>
                        <m:accPr>
                          <m:chr m:val="‾"/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dirty="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D9E097F8-AD13-C34A-F940-B2BC19E5A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6" y="1675961"/>
                <a:ext cx="10515600" cy="503135"/>
              </a:xfrm>
              <a:prstGeom prst="rect">
                <a:avLst/>
              </a:prstGeom>
              <a:blipFill>
                <a:blip r:embed="rId1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194599-E15D-9F77-C739-7368EA9E3394}"/>
                  </a:ext>
                </a:extLst>
              </p:cNvPr>
              <p:cNvSpPr txBox="1"/>
              <p:nvPr/>
            </p:nvSpPr>
            <p:spPr>
              <a:xfrm>
                <a:off x="1598329" y="4453556"/>
                <a:ext cx="6094902" cy="407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b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   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,0,0,1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5194599-E15D-9F77-C739-7368EA9E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29" y="4453556"/>
                <a:ext cx="6094902" cy="4076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49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F19DA-7C66-408A-5DEA-FDD2C6032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84D387-D795-7DA6-63BB-11D407B3598A}"/>
                  </a:ext>
                </a:extLst>
              </p:cNvPr>
              <p:cNvSpPr txBox="1"/>
              <p:nvPr/>
            </p:nvSpPr>
            <p:spPr>
              <a:xfrm>
                <a:off x="2565034" y="1901269"/>
                <a:ext cx="6094902" cy="13537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𝑑𝑅𝑑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  <m:e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nary>
                              <m:naryPr>
                                <m:limLoc m:val="subSup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zh-CN" alt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nary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mr>
                        <m:mr>
                          <m:e/>
                          <m:e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nary>
                              <m:naryPr>
                                <m:limLoc m:val="subSup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nary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 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.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084D387-D795-7DA6-63BB-11D407B35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034" y="1901269"/>
                <a:ext cx="6094902" cy="1353704"/>
              </a:xfrm>
              <a:prstGeom prst="rect">
                <a:avLst/>
              </a:prstGeom>
              <a:blipFill>
                <a:blip r:embed="rId2"/>
                <a:stretch>
                  <a:fillRect r="-2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5CB950E-B586-DE38-376E-488FFE483733}"/>
                  </a:ext>
                </a:extLst>
              </p:cNvPr>
              <p:cNvSpPr txBox="1"/>
              <p:nvPr/>
            </p:nvSpPr>
            <p:spPr>
              <a:xfrm>
                <a:off x="1764935" y="4339083"/>
                <a:ext cx="2531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soft function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5CB950E-B586-DE38-376E-488FFE483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35" y="4339083"/>
                <a:ext cx="2531044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77497C1-3CEE-63CD-84C6-E8BF4F89F275}"/>
                  </a:ext>
                </a:extLst>
              </p:cNvPr>
              <p:cNvSpPr txBox="1"/>
              <p:nvPr/>
            </p:nvSpPr>
            <p:spPr>
              <a:xfrm>
                <a:off x="1764934" y="3907410"/>
                <a:ext cx="253104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hard function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77497C1-3CEE-63CD-84C6-E8BF4F89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34" y="3907410"/>
                <a:ext cx="253104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5FC14-6E4F-25DB-145D-6B12DC167D9A}"/>
                  </a:ext>
                </a:extLst>
              </p:cNvPr>
              <p:cNvSpPr txBox="1"/>
              <p:nvPr/>
            </p:nvSpPr>
            <p:spPr>
              <a:xfrm>
                <a:off x="5612485" y="3863134"/>
                <a:ext cx="4622983" cy="5245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zh-CN" sz="1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mPr>
                      <m:mr>
                        <m:e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altLang="zh-CN" sz="18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zh-CN" altLang="zh-CN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den>
                          </m:f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:</m:t>
                          </m:r>
                        </m:e>
                      </m:mr>
                    </m:m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hadronic threshold variable</a:t>
                </a:r>
                <a:endParaRPr lang="zh-CN" altLang="zh-CN" sz="1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705FC14-6E4F-25DB-145D-6B12DC167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3863134"/>
                <a:ext cx="4622983" cy="524503"/>
              </a:xfrm>
              <a:prstGeom prst="rect">
                <a:avLst/>
              </a:prstGeom>
              <a:blipFill>
                <a:blip r:embed="rId5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1E13DF0-B1BB-5815-7DB4-0F8BA7F3BC2E}"/>
                  </a:ext>
                </a:extLst>
              </p:cNvPr>
              <p:cNvSpPr txBox="1"/>
              <p:nvPr/>
            </p:nvSpPr>
            <p:spPr>
              <a:xfrm>
                <a:off x="5612485" y="4449978"/>
                <a:ext cx="4820062" cy="56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m>
                      <m:mPr>
                        <m:plcHide m:val="on"/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zh-CN" alt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=1−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zh-CN" alt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</m:e>
                      </m:mr>
                    </m:m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partonic threshold variable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1E13DF0-B1BB-5815-7DB4-0F8BA7F3B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4449978"/>
                <a:ext cx="4820062" cy="568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052092C-ED5E-0133-D538-7BD17B2DAC2C}"/>
                  </a:ext>
                </a:extLst>
              </p:cNvPr>
              <p:cNvSpPr txBox="1"/>
              <p:nvPr/>
            </p:nvSpPr>
            <p:spPr>
              <a:xfrm>
                <a:off x="5612485" y="5080360"/>
                <a:ext cx="4440874" cy="461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radiation energy in the partonic CMS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F052092C-ED5E-0133-D538-7BD17B2DA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485" y="5080360"/>
                <a:ext cx="4440874" cy="461473"/>
              </a:xfrm>
              <a:prstGeom prst="rect">
                <a:avLst/>
              </a:prstGeom>
              <a:blipFill>
                <a:blip r:embed="rId7"/>
                <a:stretch>
                  <a:fillRect b="-6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D9EAFA8-3B90-5B57-4910-7B2270977556}"/>
                  </a:ext>
                </a:extLst>
              </p:cNvPr>
              <p:cNvSpPr txBox="1"/>
              <p:nvPr/>
            </p:nvSpPr>
            <p:spPr>
              <a:xfrm>
                <a:off x="1764934" y="4770756"/>
                <a:ext cx="33925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parton distribution functions</a:t>
                </a:r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D9EAFA8-3B90-5B57-4910-7B2270977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34" y="4770756"/>
                <a:ext cx="3392547" cy="369332"/>
              </a:xfrm>
              <a:prstGeom prst="rect">
                <a:avLst/>
              </a:prstGeom>
              <a:blipFill>
                <a:blip r:embed="rId8"/>
                <a:stretch>
                  <a:fillRect l="-54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7C6EBB1-6E69-3645-846E-F3FC4CB103E5}"/>
                  </a:ext>
                </a:extLst>
              </p:cNvPr>
              <p:cNvSpPr txBox="1"/>
              <p:nvPr/>
            </p:nvSpPr>
            <p:spPr>
              <a:xfrm>
                <a:off x="1764934" y="5202429"/>
                <a:ext cx="17498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17C6EBB1-6E69-3645-846E-F3FC4CB10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34" y="5202429"/>
                <a:ext cx="1749861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灯片编号占位符 55">
            <a:extLst>
              <a:ext uri="{FF2B5EF4-FFF2-40B4-BE49-F238E27FC236}">
                <a16:creationId xmlns:a16="http://schemas.microsoft.com/office/drawing/2014/main" id="{8C172584-A028-0A38-20E7-4D032667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4</a:t>
            </a:fld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EA2F61-14E5-DF98-D3F2-8F2FE2A23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6694B9A-6534-3C10-F10E-B245670BE588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Cross Section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3848BB-A8D0-C5C7-691C-DBAC4016EB5B}"/>
              </a:ext>
            </a:extLst>
          </p:cNvPr>
          <p:cNvSpPr txBox="1"/>
          <p:nvPr/>
        </p:nvSpPr>
        <p:spPr>
          <a:xfrm>
            <a:off x="751856" y="1043735"/>
            <a:ext cx="7221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hadronic threshold limit, the cross section takes a factorization form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4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16AEC-A196-E388-5467-5C66ED58D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09F2BE4-FFF5-1A28-39CD-534A7AB8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004" y="3295122"/>
            <a:ext cx="7518247" cy="2806032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B13D47-56E2-BCA3-8234-B17193F4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5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02E7EB-B626-7D70-029C-F122A385E6B0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Soft Function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B5F70C-C4F5-F28D-5650-E8D56301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76BA1D6-15CD-7B09-0472-37E15C1DE50F}"/>
              </a:ext>
            </a:extLst>
          </p:cNvPr>
          <p:cNvSpPr txBox="1"/>
          <p:nvPr/>
        </p:nvSpPr>
        <p:spPr>
          <a:xfrm>
            <a:off x="878219" y="1071296"/>
            <a:ext cx="8206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momentum space the soft function is defined as the vacuum matrix element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5A024CE-EF41-FFC1-183F-6ED82432A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35" y="1526350"/>
            <a:ext cx="8489187" cy="109385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F5F8EFA-D649-2381-67FA-888D74DF7C06}"/>
              </a:ext>
            </a:extLst>
          </p:cNvPr>
          <p:cNvSpPr txBox="1"/>
          <p:nvPr/>
        </p:nvSpPr>
        <p:spPr>
          <a:xfrm>
            <a:off x="878219" y="2858518"/>
            <a:ext cx="612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 Wilson lines defined by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C43790-9443-3CC6-1723-F9438BD21879}"/>
              </a:ext>
            </a:extLst>
          </p:cNvPr>
          <p:cNvSpPr txBox="1"/>
          <p:nvPr/>
        </p:nvSpPr>
        <p:spPr>
          <a:xfrm>
            <a:off x="9746238" y="188861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45B236F-2DC7-4587-8269-55A41E41D195}"/>
              </a:ext>
            </a:extLst>
          </p:cNvPr>
          <p:cNvSpPr txBox="1"/>
          <p:nvPr/>
        </p:nvSpPr>
        <p:spPr>
          <a:xfrm>
            <a:off x="7906552" y="5488675"/>
            <a:ext cx="23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7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F7C43-EE49-288D-E934-322646F21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433AE9-68E9-04E2-DAD1-1BD4C7544F70}"/>
                  </a:ext>
                </a:extLst>
              </p:cNvPr>
              <p:cNvSpPr txBox="1"/>
              <p:nvPr/>
            </p:nvSpPr>
            <p:spPr>
              <a:xfrm>
                <a:off x="2667000" y="1823795"/>
                <a:ext cx="6094902" cy="6751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𝛷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acc>
                              <m:accPr>
                                <m:chr m:val="̃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433AE9-68E9-04E2-DAD1-1BD4C7544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823795"/>
                <a:ext cx="6094902" cy="675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845CD1-A5CE-07A7-635F-E628A589EC0E}"/>
                  </a:ext>
                </a:extLst>
              </p:cNvPr>
              <p:cNvSpPr txBox="1"/>
              <p:nvPr/>
            </p:nvSpPr>
            <p:spPr>
              <a:xfrm>
                <a:off x="2918156" y="3197577"/>
                <a:ext cx="6094902" cy="70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4845CD1-A5CE-07A7-635F-E628A589E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56" y="3197577"/>
                <a:ext cx="6094902" cy="704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C694FA2-0983-086F-3C70-15B429251F15}"/>
                  </a:ext>
                </a:extLst>
              </p:cNvPr>
              <p:cNvSpPr txBox="1"/>
              <p:nvPr/>
            </p:nvSpPr>
            <p:spPr>
              <a:xfrm>
                <a:off x="2594638" y="4516776"/>
                <a:ext cx="6094902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d>
                        <m:dPr>
                          <m:ctrlPr>
                            <a:rPr lang="zh-CN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zh-CN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zh-CN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altLang="zh-CN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C694FA2-0983-086F-3C70-15B429251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638" y="4516776"/>
                <a:ext cx="6094902" cy="375552"/>
              </a:xfrm>
              <a:prstGeom prst="rect">
                <a:avLst/>
              </a:prstGeom>
              <a:blipFill>
                <a:blip r:embed="rId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4D89960-ED11-1793-DB03-C062F67135CB}"/>
                  </a:ext>
                </a:extLst>
              </p:cNvPr>
              <p:cNvSpPr txBox="1"/>
              <p:nvPr/>
            </p:nvSpPr>
            <p:spPr>
              <a:xfrm>
                <a:off x="2974977" y="5507295"/>
                <a:ext cx="6094902" cy="618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bare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bare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bare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04D89960-ED11-1793-DB03-C062F671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77" y="5507295"/>
                <a:ext cx="6094902" cy="618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58F8C2D6-4F5C-7891-D9C8-251C64AC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6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6298AF1-29E0-A8AF-3013-2C361F6A0B50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Renormalization</a:t>
            </a:r>
            <a:endParaRPr kumimoji="1" lang="zh-CN" altLang="en-US" sz="4400" dirty="0">
              <a:solidFill>
                <a:srgbClr val="C0000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5067E6-0103-AE9A-F060-B44B9D2D91DD}"/>
              </a:ext>
            </a:extLst>
          </p:cNvPr>
          <p:cNvSpPr txBox="1"/>
          <p:nvPr/>
        </p:nvSpPr>
        <p:spPr>
          <a:xfrm>
            <a:off x="594250" y="1082759"/>
            <a:ext cx="10759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erform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Laplace transformation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converts the cross section to a product of the PDFs, hard function and soft function: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51E50EE-5F74-BBB6-88E0-17FAD28B3C66}"/>
                  </a:ext>
                </a:extLst>
              </p:cNvPr>
              <p:cNvSpPr txBox="1"/>
              <p:nvPr/>
            </p:nvSpPr>
            <p:spPr>
              <a:xfrm>
                <a:off x="642652" y="2647034"/>
                <a:ext cx="106459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soft anomalous dimension can be derived from the independence of the cross section on the renormalization scale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51E50EE-5F74-BBB6-88E0-17FAD28B3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52" y="2647034"/>
                <a:ext cx="10645911" cy="646331"/>
              </a:xfrm>
              <a:prstGeom prst="rect">
                <a:avLst/>
              </a:prstGeom>
              <a:blipFill>
                <a:blip r:embed="rId6"/>
                <a:stretch>
                  <a:fillRect l="-458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58F87D48-664B-B96C-BBDD-964D244725E2}"/>
              </a:ext>
            </a:extLst>
          </p:cNvPr>
          <p:cNvSpPr txBox="1"/>
          <p:nvPr/>
        </p:nvSpPr>
        <p:spPr>
          <a:xfrm>
            <a:off x="642652" y="4049863"/>
            <a:ext cx="6124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renormalized soft function reads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1335BC2-2647-8AC8-DF84-247F77CDFA45}"/>
              </a:ext>
            </a:extLst>
          </p:cNvPr>
          <p:cNvSpPr txBox="1"/>
          <p:nvPr/>
        </p:nvSpPr>
        <p:spPr>
          <a:xfrm>
            <a:off x="642652" y="5034162"/>
            <a:ext cx="89038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renormalized NNLO soft functions in Laplace space are given by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49745B3-AF6D-2BAA-B534-31B72DD15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3E40AED-84F8-45D0-0369-CC8C4820A899}"/>
              </a:ext>
            </a:extLst>
          </p:cNvPr>
          <p:cNvSpPr txBox="1"/>
          <p:nvPr/>
        </p:nvSpPr>
        <p:spPr>
          <a:xfrm>
            <a:off x="8174030" y="1996883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AE7BD2-5DFF-4BCD-42EC-A91C7AF833CC}"/>
              </a:ext>
            </a:extLst>
          </p:cNvPr>
          <p:cNvSpPr txBox="1"/>
          <p:nvPr/>
        </p:nvSpPr>
        <p:spPr>
          <a:xfrm>
            <a:off x="7735492" y="3483974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45D58E-F78F-A808-6754-02324AE19FE9}"/>
              </a:ext>
            </a:extLst>
          </p:cNvPr>
          <p:cNvSpPr txBox="1"/>
          <p:nvPr/>
        </p:nvSpPr>
        <p:spPr>
          <a:xfrm>
            <a:off x="7248744" y="4516776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C81771A-A17B-C3AB-8DF3-2D4BF3F1ED3C}"/>
              </a:ext>
            </a:extLst>
          </p:cNvPr>
          <p:cNvSpPr txBox="1"/>
          <p:nvPr/>
        </p:nvSpPr>
        <p:spPr>
          <a:xfrm>
            <a:off x="8405184" y="5710961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71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457E6-096F-19F3-221A-335575B2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56031AD-73AC-8002-FAB8-5A09E15AA16A}"/>
                  </a:ext>
                </a:extLst>
              </p:cNvPr>
              <p:cNvSpPr txBox="1"/>
              <p:nvPr/>
            </p:nvSpPr>
            <p:spPr>
              <a:xfrm>
                <a:off x="3105807" y="1828046"/>
                <a:ext cx="4973284" cy="44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bare</m:t>
                          </m:r>
                        </m:sub>
                        <m: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DR</m:t>
                          </m:r>
                        </m:sub>
                        <m: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zh-CN" altLang="en-US">
                              <a:latin typeface="Cambria Math" panose="02040503050406030204" pitchFamily="18" charset="0"/>
                            </a:rPr>
                            <m:t>VR</m:t>
                          </m:r>
                        </m:sub>
                        <m:sup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56031AD-73AC-8002-FAB8-5A09E15AA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807" y="1828046"/>
                <a:ext cx="4973284" cy="442878"/>
              </a:xfrm>
              <a:prstGeom prst="rect">
                <a:avLst/>
              </a:prstGeom>
              <a:blipFill>
                <a:blip r:embed="rId2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299D19F3-F58A-7361-AB35-7C3A0EC7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7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081ECA-18F5-6176-2CA7-371BC9D88EC2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ouble-real </a:t>
            </a:r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orrections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3D7C9C-A390-46D0-3FC7-AEF08B1F03DB}"/>
              </a:ext>
            </a:extLst>
          </p:cNvPr>
          <p:cNvSpPr txBox="1"/>
          <p:nvPr/>
        </p:nvSpPr>
        <p:spPr>
          <a:xfrm>
            <a:off x="762548" y="1146750"/>
            <a:ext cx="1066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NNLO bare soft function consists of two parts, the double-real and virtual-real corrections, and thus can be expressed as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BE568BA-D60E-D5EF-B945-27F9944A6335}"/>
              </a:ext>
            </a:extLst>
          </p:cNvPr>
          <p:cNvSpPr txBox="1"/>
          <p:nvPr/>
        </p:nvSpPr>
        <p:spPr>
          <a:xfrm>
            <a:off x="762547" y="2446348"/>
            <a:ext cx="1066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Feynman diagrams for the double-real corrections are shown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ADF636-2DD3-E063-3249-5D39AFC77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1"/>
          <a:stretch/>
        </p:blipFill>
        <p:spPr>
          <a:xfrm>
            <a:off x="3400559" y="4715719"/>
            <a:ext cx="5390883" cy="17038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AEE2005-3A73-B808-405D-6BDFB6926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400558" y="2991104"/>
            <a:ext cx="5390883" cy="172461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FA798C2-26D6-45EE-1B55-3BA384043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417BC3C-87E5-3209-B1FC-518808259C93}"/>
              </a:ext>
            </a:extLst>
          </p:cNvPr>
          <p:cNvSpPr txBox="1"/>
          <p:nvPr/>
        </p:nvSpPr>
        <p:spPr>
          <a:xfrm>
            <a:off x="7903443" y="193043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05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EB3EF-B722-B9FF-3921-3B6DA4C03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A627814C-48A0-B21D-1E7F-57A299C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8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B70706-1655-273C-0E5A-FCF3FBB28F85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ouble-real </a:t>
            </a:r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orrections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914517-E360-ADF9-C5A6-3E7E095A3593}"/>
              </a:ext>
            </a:extLst>
          </p:cNvPr>
          <p:cNvSpPr txBox="1"/>
          <p:nvPr/>
        </p:nvSpPr>
        <p:spPr>
          <a:xfrm>
            <a:off x="762548" y="996602"/>
            <a:ext cx="1066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scalar integrals needed in the calculation of double-real corrections can be written 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63752D-7F00-0341-F750-BB0CDF323893}"/>
              </a:ext>
            </a:extLst>
          </p:cNvPr>
          <p:cNvSpPr txBox="1"/>
          <p:nvPr/>
        </p:nvSpPr>
        <p:spPr>
          <a:xfrm>
            <a:off x="762548" y="2271234"/>
            <a:ext cx="10729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find two integral families with the following denominators: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3045391-08BB-EE96-05E7-02FDFD0B2012}"/>
                  </a:ext>
                </a:extLst>
              </p:cNvPr>
              <p:cNvSpPr txBox="1"/>
              <p:nvPr/>
            </p:nvSpPr>
            <p:spPr>
              <a:xfrm>
                <a:off x="2974977" y="1394069"/>
                <a:ext cx="6094902" cy="9591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grow m:val="on"/>
                                <m:subHide m:val="on"/>
                                <m:supHide m:val="on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d>
                              <m:dPr>
                                <m:begChr m:val="["/>
                                <m:endChr m:val="]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nary>
                              <m:naryPr>
                                <m:chr m:val="∏"/>
                                <m:limLoc m:val="undOvr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zh-CN" altLang="en-US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zh-CN" altLang="en-US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3045391-08BB-EE96-05E7-02FDFD0B2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77" y="1394069"/>
                <a:ext cx="6094902" cy="959109"/>
              </a:xfrm>
              <a:prstGeom prst="rect">
                <a:avLst/>
              </a:prstGeom>
              <a:blipFill>
                <a:blip r:embed="rId2"/>
                <a:stretch>
                  <a:fillRect r="-53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3FD9AA-31E4-8EF0-07BF-25D308F074EC}"/>
                  </a:ext>
                </a:extLst>
              </p:cNvPr>
              <p:cNvSpPr txBox="1"/>
              <p:nvPr/>
            </p:nvSpPr>
            <p:spPr>
              <a:xfrm>
                <a:off x="2408396" y="2688194"/>
                <a:ext cx="6094902" cy="472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: 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73FD9AA-31E4-8EF0-07BF-25D308F07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396" y="2688194"/>
                <a:ext cx="6094902" cy="472694"/>
              </a:xfrm>
              <a:prstGeom prst="rect">
                <a:avLst/>
              </a:prstGeom>
              <a:blipFill>
                <a:blip r:embed="rId3"/>
                <a:stretch>
                  <a:fillRect r="-16700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E42B4-815D-BAF6-25F3-C9A091F3BB08}"/>
                  </a:ext>
                </a:extLst>
              </p:cNvPr>
              <p:cNvSpPr txBox="1"/>
              <p:nvPr/>
            </p:nvSpPr>
            <p:spPr>
              <a:xfrm>
                <a:off x="2251328" y="3081961"/>
                <a:ext cx="6094902" cy="472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: 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39E42B4-815D-BAF6-25F3-C9A091F3B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28" y="3081961"/>
                <a:ext cx="6094902" cy="472694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D6457703-3AA9-F0F9-E0E4-B8686AA75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59D444B-DF5C-8C91-467E-A0E6CE345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317" y="4212790"/>
            <a:ext cx="8613894" cy="114341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992F329-BE59-A7B6-D2E3-3CF999073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318" y="5126879"/>
            <a:ext cx="8613893" cy="114341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831D5CB-6D99-C0C0-96D4-F168FE057006}"/>
              </a:ext>
            </a:extLst>
          </p:cNvPr>
          <p:cNvSpPr txBox="1"/>
          <p:nvPr/>
        </p:nvSpPr>
        <p:spPr>
          <a:xfrm>
            <a:off x="762548" y="3593880"/>
            <a:ext cx="10103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performing reduction by integration-by-part (IBP) using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[1901.07808]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13 and 12 master integrals for the first and second families, respectively, which can be chosen as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F2364C7-35CC-2F36-3C86-F8D293CF0082}"/>
              </a:ext>
            </a:extLst>
          </p:cNvPr>
          <p:cNvSpPr txBox="1"/>
          <p:nvPr/>
        </p:nvSpPr>
        <p:spPr>
          <a:xfrm>
            <a:off x="9442004" y="1870005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492911-DE9A-B9EA-45E2-ADDE8E669D05}"/>
              </a:ext>
            </a:extLst>
          </p:cNvPr>
          <p:cNvSpPr txBox="1"/>
          <p:nvPr/>
        </p:nvSpPr>
        <p:spPr>
          <a:xfrm>
            <a:off x="9413182" y="2781214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7B472F-727B-0707-F069-35C4CF5B20E3}"/>
              </a:ext>
            </a:extLst>
          </p:cNvPr>
          <p:cNvSpPr txBox="1"/>
          <p:nvPr/>
        </p:nvSpPr>
        <p:spPr>
          <a:xfrm>
            <a:off x="8075630" y="3200113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AE8733-6AB3-0A3D-91F1-CEBC46E0511E}"/>
              </a:ext>
            </a:extLst>
          </p:cNvPr>
          <p:cNvSpPr txBox="1"/>
          <p:nvPr/>
        </p:nvSpPr>
        <p:spPr>
          <a:xfrm>
            <a:off x="9558382" y="5790449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5BE508-7BBB-A976-2650-FEA758F00F7F}"/>
              </a:ext>
            </a:extLst>
          </p:cNvPr>
          <p:cNvSpPr txBox="1"/>
          <p:nvPr/>
        </p:nvSpPr>
        <p:spPr>
          <a:xfrm>
            <a:off x="9529560" y="4895344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F0DE4-74D7-0790-0FF3-7DB216ADD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ED19531F-AD20-D724-34BB-4FEC74B0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09432-CC46-42E4-8B27-ADD649C67B7A}" type="slidenum">
              <a:rPr lang="zh-CN" altLang="en-US" smtClean="0">
                <a:solidFill>
                  <a:schemeClr val="tx1"/>
                </a:solidFill>
              </a:rPr>
              <a:t>9</a:t>
            </a:fld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9D0660-9841-444D-F612-5105B99E587E}"/>
              </a:ext>
            </a:extLst>
          </p:cNvPr>
          <p:cNvSpPr txBox="1"/>
          <p:nvPr/>
        </p:nvSpPr>
        <p:spPr>
          <a:xfrm>
            <a:off x="189186" y="120905"/>
            <a:ext cx="58332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Virtual</a:t>
            </a:r>
            <a:r>
              <a:rPr kumimoji="1"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-real </a:t>
            </a:r>
            <a:r>
              <a:rPr kumimoji="1" lang="en-US" altLang="zh-CN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orrections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932182-5CB6-2DFE-8ED4-C16936B9F78E}"/>
              </a:ext>
            </a:extLst>
          </p:cNvPr>
          <p:cNvSpPr txBox="1"/>
          <p:nvPr/>
        </p:nvSpPr>
        <p:spPr>
          <a:xfrm>
            <a:off x="777382" y="947275"/>
            <a:ext cx="7316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selected Feynman diagrams for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-real corrections are shown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9C1287-CBFD-58CF-99F1-C5E89D82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535" y="1391240"/>
            <a:ext cx="8118913" cy="16495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4E45DD0-E244-62DD-879A-6BB220F5B166}"/>
              </a:ext>
            </a:extLst>
          </p:cNvPr>
          <p:cNvSpPr txBox="1"/>
          <p:nvPr/>
        </p:nvSpPr>
        <p:spPr>
          <a:xfrm>
            <a:off x="777382" y="3123346"/>
            <a:ext cx="1066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scalar integrals needed in the calculation of virtual-real corrections can be written as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26D873-C376-4ECF-7E03-F4B5EEA8CB95}"/>
                  </a:ext>
                </a:extLst>
              </p:cNvPr>
              <p:cNvSpPr txBox="1"/>
              <p:nvPr/>
            </p:nvSpPr>
            <p:spPr>
              <a:xfrm>
                <a:off x="2959908" y="3458930"/>
                <a:ext cx="6094902" cy="957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grow m:val="on"/>
                                <m:subHide m:val="on"/>
                                <m:supHide m:val="on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𝑑𝑘</m:t>
                                    </m:r>
                                  </m:e>
                                </m:d>
                              </m:e>
                            </m:nary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nary>
                              <m:naryPr>
                                <m:chr m:val="∏"/>
                                <m:limLoc m:val="undOvr"/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d>
                                                  <m:dPr>
                                                    <m:ctrlPr>
                                                      <a:rPr lang="zh-CN" altLang="en-US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zh-CN" altLang="en-US" i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3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bSup>
                                          </m:e>
                                        </m:d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den>
                                </m:f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26D873-C376-4ECF-7E03-F4B5EEA8C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908" y="3458930"/>
                <a:ext cx="6094902" cy="957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04888DD-6B46-A954-7335-FA3B7E19A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382" y="84902"/>
            <a:ext cx="2444432" cy="825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2E09C4-8106-D96E-905C-B5F82AA221CB}"/>
                  </a:ext>
                </a:extLst>
              </p:cNvPr>
              <p:cNvSpPr txBox="1"/>
              <p:nvPr/>
            </p:nvSpPr>
            <p:spPr>
              <a:xfrm>
                <a:off x="2946750" y="4416436"/>
                <a:ext cx="6094902" cy="472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: 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, 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A2E09C4-8106-D96E-905C-B5F82AA2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750" y="4416436"/>
                <a:ext cx="6094902" cy="472694"/>
              </a:xfrm>
              <a:prstGeom prst="rect">
                <a:avLst/>
              </a:prstGeom>
              <a:blipFill>
                <a:blip r:embed="rId5"/>
                <a:stretch>
                  <a:fillRect r="-4300" b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0987DC13-2F66-8749-D43D-8B823B70A70B}"/>
              </a:ext>
            </a:extLst>
          </p:cNvPr>
          <p:cNvSpPr txBox="1"/>
          <p:nvPr/>
        </p:nvSpPr>
        <p:spPr>
          <a:xfrm>
            <a:off x="866192" y="4889130"/>
            <a:ext cx="10729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performing reduction by integration-by-part (IBP), we find 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master integrals for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famil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can be chosen as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9CEF387-AA4B-C195-ABBB-2C8741F07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417" y="5361824"/>
            <a:ext cx="8926367" cy="11848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CD0FC02-FDD8-9D8C-E307-133B7BF0F58F}"/>
              </a:ext>
            </a:extLst>
          </p:cNvPr>
          <p:cNvSpPr txBox="1"/>
          <p:nvPr/>
        </p:nvSpPr>
        <p:spPr>
          <a:xfrm>
            <a:off x="8822054" y="3995423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60364D5-35C4-0818-D3E3-3C08D0A4F0FE}"/>
              </a:ext>
            </a:extLst>
          </p:cNvPr>
          <p:cNvSpPr txBox="1"/>
          <p:nvPr/>
        </p:nvSpPr>
        <p:spPr>
          <a:xfrm>
            <a:off x="9245250" y="4519798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C0E91D9-E795-0A0E-310C-DF0F6D95350F}"/>
              </a:ext>
            </a:extLst>
          </p:cNvPr>
          <p:cNvSpPr txBox="1"/>
          <p:nvPr/>
        </p:nvSpPr>
        <p:spPr>
          <a:xfrm>
            <a:off x="9672903" y="6080099"/>
            <a:ext cx="23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9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1061</Words>
  <Application>Microsoft Office PowerPoint</Application>
  <PresentationFormat>宽屏</PresentationFormat>
  <Paragraphs>163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Arial</vt:lpstr>
      <vt:lpstr>Cambria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辉 华</dc:creator>
  <cp:lastModifiedBy>辉 华</cp:lastModifiedBy>
  <cp:revision>158</cp:revision>
  <dcterms:created xsi:type="dcterms:W3CDTF">2025-03-18T02:06:48Z</dcterms:created>
  <dcterms:modified xsi:type="dcterms:W3CDTF">2025-03-27T15:29:23Z</dcterms:modified>
</cp:coreProperties>
</file>