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92" r:id="rId4"/>
    <p:sldId id="297" r:id="rId5"/>
    <p:sldId id="299" r:id="rId6"/>
    <p:sldId id="300" r:id="rId7"/>
    <p:sldId id="301" r:id="rId8"/>
    <p:sldId id="293" r:id="rId9"/>
    <p:sldId id="296" r:id="rId10"/>
    <p:sldId id="303" r:id="rId11"/>
    <p:sldId id="304" r:id="rId12"/>
    <p:sldId id="302" r:id="rId13"/>
    <p:sldId id="290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22" autoAdjust="0"/>
  </p:normalViewPr>
  <p:slideViewPr>
    <p:cSldViewPr snapToGrid="0">
      <p:cViewPr varScale="1">
        <p:scale>
          <a:sx n="42" d="100"/>
          <a:sy n="42" d="100"/>
        </p:scale>
        <p:origin x="872" y="36"/>
      </p:cViewPr>
      <p:guideLst>
        <p:guide pos="7680"/>
        <p:guide orient="horz" pos="43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98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382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2173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214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329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9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61872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20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91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134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61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93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438338" rtl="0" eaLnBrk="1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7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9" y="11031887"/>
            <a:ext cx="2197100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作者和日期</a:t>
            </a:r>
          </a:p>
        </p:txBody>
      </p:sp>
      <p:sp>
        <p:nvSpPr>
          <p:cNvPr id="13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958104" y="1506822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演示文稿标题</a:t>
            </a:r>
          </a:p>
        </p:txBody>
      </p:sp>
      <p:sp>
        <p:nvSpPr>
          <p:cNvPr id="1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385192" y="12828638"/>
            <a:ext cx="453239" cy="4613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议程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议程标题</a:t>
            </a:r>
          </a:p>
        </p:txBody>
      </p:sp>
      <p:sp>
        <p:nvSpPr>
          <p:cNvPr id="109" name="议程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议程副标题</a:t>
            </a:r>
          </a:p>
        </p:txBody>
      </p:sp>
      <p:sp>
        <p:nvSpPr>
          <p:cNvPr id="110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议程主题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说明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事实信息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事实信息</a:t>
            </a:r>
          </a:p>
        </p:txBody>
      </p:sp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出自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出自</a:t>
            </a:r>
          </a:p>
        </p:txBody>
      </p:sp>
      <p:sp>
        <p:nvSpPr>
          <p:cNvPr id="136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lnSpc>
                <a:spcPct val="90000"/>
              </a:lnSpc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“著名引文”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碗沙拉配有炒饭、水煮蛋和一双筷子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一碗三文鱼饼、沙拉和鹰嘴豆泥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一碗宽意大利面配有欧芹黄油、烤榛子和帕尔马干酪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一碗沙拉配有炒饭、水煮蛋和一双筷子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一碗三文鱼饼、沙拉和鹰嘴豆泥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5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6342" y="272351"/>
            <a:ext cx="21971001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44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>
            <a:lvl1pPr marL="609600" indent="-609600">
              <a:lnSpc>
                <a:spcPct val="90000"/>
              </a:lnSpc>
              <a:defRPr sz="4800"/>
            </a:lvl1pPr>
            <a:lvl2pPr>
              <a:lnSpc>
                <a:spcPct val="90000"/>
              </a:lnSpc>
              <a:defRPr sz="4800"/>
            </a:lvl2pPr>
            <a:lvl3pPr>
              <a:lnSpc>
                <a:spcPct val="90000"/>
              </a:lnSpc>
              <a:defRPr sz="4800"/>
            </a:lvl3pPr>
            <a:lvl4pPr>
              <a:lnSpc>
                <a:spcPct val="90000"/>
              </a:lnSpc>
              <a:defRPr sz="4800"/>
            </a:lvl4pPr>
            <a:lvl5pPr>
              <a:lnSpc>
                <a:spcPct val="90000"/>
              </a:lnSpc>
              <a:defRPr sz="4800"/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6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609600" indent="-609600">
              <a:lnSpc>
                <a:spcPct val="90000"/>
              </a:lnSpc>
              <a:defRPr sz="4800"/>
            </a:lvl1pPr>
            <a:lvl2pPr>
              <a:lnSpc>
                <a:spcPct val="90000"/>
              </a:lnSpc>
              <a:defRPr sz="4800"/>
            </a:lvl2pPr>
            <a:lvl3pPr>
              <a:lnSpc>
                <a:spcPct val="90000"/>
              </a:lnSpc>
              <a:defRPr sz="4800"/>
            </a:lvl3pPr>
            <a:lvl4pPr>
              <a:lnSpc>
                <a:spcPct val="90000"/>
              </a:lnSpc>
              <a:defRPr sz="4800"/>
            </a:lvl4pPr>
            <a:lvl5pPr>
              <a:lnSpc>
                <a:spcPct val="90000"/>
              </a:lnSpc>
              <a:defRPr sz="4800"/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一碗宽意大利面配有欧芹黄油、烤榛子和帕尔马干酪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、项目符号与实时视频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72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609600" indent="-609600">
              <a:lnSpc>
                <a:spcPct val="90000"/>
              </a:lnSpc>
              <a:defRPr sz="4800"/>
            </a:lvl1pPr>
            <a:lvl2pPr>
              <a:lnSpc>
                <a:spcPct val="90000"/>
              </a:lnSpc>
              <a:defRPr sz="4800"/>
            </a:lvl2pPr>
            <a:lvl3pPr>
              <a:lnSpc>
                <a:spcPct val="90000"/>
              </a:lnSpc>
              <a:defRPr sz="4800"/>
            </a:lvl3pPr>
            <a:lvl4pPr>
              <a:lnSpc>
                <a:spcPct val="90000"/>
              </a:lnSpc>
              <a:defRPr sz="4800"/>
            </a:lvl4pPr>
            <a:lvl5pPr>
              <a:lnSpc>
                <a:spcPct val="90000"/>
              </a:lnSpc>
              <a:defRPr sz="4800"/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7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、项目符号与实时视频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82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609600" indent="-609600">
              <a:lnSpc>
                <a:spcPct val="90000"/>
              </a:lnSpc>
              <a:defRPr sz="4800"/>
            </a:lvl1pPr>
            <a:lvl2pPr>
              <a:lnSpc>
                <a:spcPct val="90000"/>
              </a:lnSpc>
              <a:defRPr sz="4800"/>
            </a:lvl2pPr>
            <a:lvl3pPr>
              <a:lnSpc>
                <a:spcPct val="90000"/>
              </a:lnSpc>
              <a:defRPr sz="4800"/>
            </a:lvl3pPr>
            <a:lvl4pPr>
              <a:lnSpc>
                <a:spcPct val="90000"/>
              </a:lnSpc>
              <a:defRPr sz="4800"/>
            </a:lvl4pPr>
            <a:lvl5pPr>
              <a:lnSpc>
                <a:spcPct val="90000"/>
              </a:lnSpc>
              <a:defRPr sz="4800"/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8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节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章节标题</a:t>
            </a:r>
          </a:p>
        </p:txBody>
      </p:sp>
      <p:sp>
        <p:nvSpPr>
          <p:cNvPr id="9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100" name="幻灯片副标题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幻灯片副标题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/>
        </p:nvSpPr>
        <p:spPr>
          <a:xfrm>
            <a:off x="896" y="2616"/>
            <a:ext cx="24453744" cy="1441554"/>
          </a:xfrm>
          <a:prstGeom prst="rect">
            <a:avLst/>
          </a:prstGeom>
          <a:blipFill>
            <a:blip r:embed="rId18">
              <a:alphaModFix amt="75605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384535" y="12813393"/>
            <a:ext cx="453238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1430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7526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3622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9718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5814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910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006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10200" marR="0" indent="-533400" algn="l" defTabSz="2438338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924700270@sjtu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Xueying Han， Haofei Gao…"/>
          <p:cNvSpPr txBox="1">
            <a:spLocks noGrp="1"/>
          </p:cNvSpPr>
          <p:nvPr>
            <p:ph type="body" idx="21"/>
          </p:nvPr>
        </p:nvSpPr>
        <p:spPr>
          <a:xfrm>
            <a:off x="1882588" y="9422568"/>
            <a:ext cx="21587337" cy="4293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pPr algn="ctr" defTabSz="825500">
              <a:defRPr sz="4200"/>
            </a:pPr>
            <a:r>
              <a:rPr lang="zh-CN" altLang="en-US" dirty="0"/>
              <a:t>高浩飞 上海交通大学</a:t>
            </a:r>
            <a:endParaRPr lang="en-US" altLang="zh-CN" dirty="0"/>
          </a:p>
          <a:p>
            <a:pPr algn="ctr" defTabSz="825500">
              <a:defRPr sz="4200"/>
            </a:pPr>
            <a:r>
              <a:rPr lang="en-US" altLang="zh-CN" b="0" dirty="0"/>
              <a:t> </a:t>
            </a:r>
            <a:r>
              <a:rPr lang="en-US" altLang="zh-CN" b="0" dirty="0">
                <a:hlinkClick r:id="rId3"/>
              </a:rPr>
              <a:t>924700270@sjtu.edu.cn</a:t>
            </a:r>
            <a:endParaRPr lang="en-US" altLang="zh-CN" b="0" dirty="0"/>
          </a:p>
          <a:p>
            <a:pPr algn="ctr" defTabSz="825500">
              <a:defRPr sz="4200"/>
            </a:pPr>
            <a:endParaRPr lang="en-US" altLang="zh-CN" b="0" dirty="0"/>
          </a:p>
          <a:p>
            <a:pPr algn="ctr" defTabSz="825500">
              <a:defRPr sz="4200"/>
            </a:pPr>
            <a:r>
              <a:rPr lang="en-US" altLang="zh-CN" b="0" dirty="0"/>
              <a:t>in collaboration with:</a:t>
            </a:r>
            <a:r>
              <a:rPr lang="zh-CN" altLang="en-US" b="0" dirty="0"/>
              <a:t>韩雪莹</a:t>
            </a:r>
            <a:r>
              <a:rPr lang="en-US" altLang="zh-CN" b="0" dirty="0"/>
              <a:t>(IHEP),</a:t>
            </a:r>
            <a:r>
              <a:rPr lang="zh-CN" altLang="en-US" b="0" dirty="0"/>
              <a:t>王伟</a:t>
            </a:r>
            <a:r>
              <a:rPr lang="en-US" altLang="zh-CN" b="0" dirty="0"/>
              <a:t>(SJTU), </a:t>
            </a:r>
            <a:r>
              <a:rPr lang="zh-CN" altLang="en-US" b="0" dirty="0"/>
              <a:t>张其安</a:t>
            </a:r>
            <a:r>
              <a:rPr lang="en-US" altLang="zh-CN" b="0" dirty="0"/>
              <a:t>(BUAA),</a:t>
            </a:r>
            <a:r>
              <a:rPr lang="zh-CN" altLang="en-US" b="0" dirty="0"/>
              <a:t> </a:t>
            </a:r>
            <a:r>
              <a:rPr lang="en-US" altLang="zh-CN" b="0" dirty="0"/>
              <a:t>et al.</a:t>
            </a:r>
          </a:p>
          <a:p>
            <a:pPr algn="ctr" defTabSz="825500">
              <a:defRPr sz="4200"/>
            </a:pPr>
            <a:endParaRPr lang="en-US" altLang="zh-CN" b="0" dirty="0"/>
          </a:p>
          <a:p>
            <a:pPr algn="ctr" defTabSz="825500">
              <a:defRPr sz="4200"/>
            </a:pPr>
            <a:r>
              <a:rPr lang="en-US" altLang="zh-CN" b="0" dirty="0"/>
              <a:t>2025</a:t>
            </a:r>
            <a:r>
              <a:rPr lang="zh-CN" altLang="en-US" b="0" dirty="0"/>
              <a:t>粒子物理标准模型及新物理精细计算研讨会</a:t>
            </a:r>
            <a:endParaRPr lang="en-US" b="0" dirty="0"/>
          </a:p>
          <a:p>
            <a:pPr algn="ctr" defTabSz="825500">
              <a:defRPr sz="4200"/>
            </a:pPr>
            <a:r>
              <a:rPr lang="en-US" b="0" dirty="0"/>
              <a:t>2025.03.27.</a:t>
            </a:r>
            <a:r>
              <a:rPr lang="en-US" altLang="zh-CN" b="0" dirty="0"/>
              <a:t>202</a:t>
            </a:r>
            <a:r>
              <a:rPr lang="en-US" b="0" dirty="0"/>
              <a:t>5</a:t>
            </a:r>
            <a:endParaRPr b="0" dirty="0"/>
          </a:p>
        </p:txBody>
      </p:sp>
      <p:sp>
        <p:nvSpPr>
          <p:cNvPr id="172" name="Self renormalization of…"/>
          <p:cNvSpPr txBox="1">
            <a:spLocks noGrp="1"/>
          </p:cNvSpPr>
          <p:nvPr>
            <p:ph type="ctrTitle"/>
          </p:nvPr>
        </p:nvSpPr>
        <p:spPr>
          <a:xfrm>
            <a:off x="1444111" y="2093786"/>
            <a:ext cx="22309585" cy="523499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dirty="0"/>
              <a:t>Heavy meson LCDAs from lattice QCD</a:t>
            </a:r>
            <a:endParaRPr dirty="0"/>
          </a:p>
        </p:txBody>
      </p:sp>
      <p:sp>
        <p:nvSpPr>
          <p:cNvPr id="17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927" y="12828638"/>
            <a:ext cx="283769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2" name="已粘贴的影片.png" descr="已粘贴的影片.png">
            <a:extLst>
              <a:ext uri="{FF2B5EF4-FFF2-40B4-BE49-F238E27FC236}">
                <a16:creationId xmlns:a16="http://schemas.microsoft.com/office/drawing/2014/main" id="{093067E0-04D4-A4CF-71D9-C0F122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9" t="5964" r="2259" b="6597"/>
          <a:stretch>
            <a:fillRect/>
          </a:stretch>
        </p:blipFill>
        <p:spPr>
          <a:xfrm>
            <a:off x="6880077" y="453597"/>
            <a:ext cx="3141075" cy="1109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54" extrusionOk="0">
                <a:moveTo>
                  <a:pt x="2689" y="11"/>
                </a:moveTo>
                <a:cubicBezTo>
                  <a:pt x="2574" y="65"/>
                  <a:pt x="2479" y="244"/>
                  <a:pt x="2440" y="476"/>
                </a:cubicBezTo>
                <a:cubicBezTo>
                  <a:pt x="2420" y="591"/>
                  <a:pt x="2396" y="683"/>
                  <a:pt x="2387" y="683"/>
                </a:cubicBezTo>
                <a:cubicBezTo>
                  <a:pt x="2378" y="683"/>
                  <a:pt x="2372" y="757"/>
                  <a:pt x="2372" y="845"/>
                </a:cubicBezTo>
                <a:cubicBezTo>
                  <a:pt x="2372" y="934"/>
                  <a:pt x="2361" y="1008"/>
                  <a:pt x="2350" y="1008"/>
                </a:cubicBezTo>
                <a:cubicBezTo>
                  <a:pt x="2338" y="1008"/>
                  <a:pt x="2330" y="1065"/>
                  <a:pt x="2330" y="1137"/>
                </a:cubicBezTo>
                <a:cubicBezTo>
                  <a:pt x="2330" y="1209"/>
                  <a:pt x="2319" y="1281"/>
                  <a:pt x="2308" y="1299"/>
                </a:cubicBezTo>
                <a:cubicBezTo>
                  <a:pt x="2296" y="1318"/>
                  <a:pt x="2286" y="1405"/>
                  <a:pt x="2286" y="1490"/>
                </a:cubicBezTo>
                <a:cubicBezTo>
                  <a:pt x="2286" y="1575"/>
                  <a:pt x="2278" y="1662"/>
                  <a:pt x="2266" y="1680"/>
                </a:cubicBezTo>
                <a:cubicBezTo>
                  <a:pt x="2254" y="1699"/>
                  <a:pt x="2244" y="1771"/>
                  <a:pt x="2244" y="1843"/>
                </a:cubicBezTo>
                <a:cubicBezTo>
                  <a:pt x="2244" y="1915"/>
                  <a:pt x="2236" y="1972"/>
                  <a:pt x="2224" y="1972"/>
                </a:cubicBezTo>
                <a:cubicBezTo>
                  <a:pt x="2212" y="1972"/>
                  <a:pt x="2202" y="2059"/>
                  <a:pt x="2202" y="2162"/>
                </a:cubicBezTo>
                <a:cubicBezTo>
                  <a:pt x="2202" y="2266"/>
                  <a:pt x="2192" y="2353"/>
                  <a:pt x="2180" y="2353"/>
                </a:cubicBezTo>
                <a:cubicBezTo>
                  <a:pt x="2168" y="2353"/>
                  <a:pt x="2160" y="2409"/>
                  <a:pt x="2160" y="2482"/>
                </a:cubicBezTo>
                <a:cubicBezTo>
                  <a:pt x="2160" y="2554"/>
                  <a:pt x="2150" y="2626"/>
                  <a:pt x="2138" y="2644"/>
                </a:cubicBezTo>
                <a:cubicBezTo>
                  <a:pt x="2126" y="2662"/>
                  <a:pt x="2118" y="2753"/>
                  <a:pt x="2118" y="2840"/>
                </a:cubicBezTo>
                <a:cubicBezTo>
                  <a:pt x="2118" y="2928"/>
                  <a:pt x="2108" y="3045"/>
                  <a:pt x="2096" y="3104"/>
                </a:cubicBezTo>
                <a:cubicBezTo>
                  <a:pt x="2085" y="3162"/>
                  <a:pt x="2066" y="3258"/>
                  <a:pt x="2054" y="3317"/>
                </a:cubicBezTo>
                <a:cubicBezTo>
                  <a:pt x="2043" y="3375"/>
                  <a:pt x="2032" y="3471"/>
                  <a:pt x="2032" y="3529"/>
                </a:cubicBezTo>
                <a:cubicBezTo>
                  <a:pt x="2032" y="3587"/>
                  <a:pt x="2008" y="3749"/>
                  <a:pt x="1979" y="3888"/>
                </a:cubicBezTo>
                <a:cubicBezTo>
                  <a:pt x="1950" y="4027"/>
                  <a:pt x="1926" y="4199"/>
                  <a:pt x="1926" y="4269"/>
                </a:cubicBezTo>
                <a:cubicBezTo>
                  <a:pt x="1926" y="4339"/>
                  <a:pt x="1916" y="4449"/>
                  <a:pt x="1902" y="4516"/>
                </a:cubicBezTo>
                <a:cubicBezTo>
                  <a:pt x="1849" y="4775"/>
                  <a:pt x="1843" y="4831"/>
                  <a:pt x="1843" y="4936"/>
                </a:cubicBezTo>
                <a:cubicBezTo>
                  <a:pt x="1843" y="4996"/>
                  <a:pt x="1832" y="5090"/>
                  <a:pt x="1821" y="5149"/>
                </a:cubicBezTo>
                <a:cubicBezTo>
                  <a:pt x="1809" y="5208"/>
                  <a:pt x="1790" y="5303"/>
                  <a:pt x="1779" y="5362"/>
                </a:cubicBezTo>
                <a:cubicBezTo>
                  <a:pt x="1767" y="5421"/>
                  <a:pt x="1757" y="5542"/>
                  <a:pt x="1757" y="5631"/>
                </a:cubicBezTo>
                <a:cubicBezTo>
                  <a:pt x="1757" y="5720"/>
                  <a:pt x="1749" y="5793"/>
                  <a:pt x="1737" y="5793"/>
                </a:cubicBezTo>
                <a:cubicBezTo>
                  <a:pt x="1725" y="5793"/>
                  <a:pt x="1715" y="5855"/>
                  <a:pt x="1715" y="5928"/>
                </a:cubicBezTo>
                <a:cubicBezTo>
                  <a:pt x="1715" y="6000"/>
                  <a:pt x="1704" y="6072"/>
                  <a:pt x="1693" y="6090"/>
                </a:cubicBezTo>
                <a:cubicBezTo>
                  <a:pt x="1681" y="6108"/>
                  <a:pt x="1673" y="6194"/>
                  <a:pt x="1673" y="6281"/>
                </a:cubicBezTo>
                <a:cubicBezTo>
                  <a:pt x="1673" y="6368"/>
                  <a:pt x="1663" y="6443"/>
                  <a:pt x="1651" y="6443"/>
                </a:cubicBezTo>
                <a:cubicBezTo>
                  <a:pt x="1639" y="6443"/>
                  <a:pt x="1631" y="6511"/>
                  <a:pt x="1631" y="6600"/>
                </a:cubicBezTo>
                <a:cubicBezTo>
                  <a:pt x="1631" y="6689"/>
                  <a:pt x="1621" y="6763"/>
                  <a:pt x="1609" y="6763"/>
                </a:cubicBezTo>
                <a:cubicBezTo>
                  <a:pt x="1597" y="6763"/>
                  <a:pt x="1587" y="6846"/>
                  <a:pt x="1587" y="6948"/>
                </a:cubicBezTo>
                <a:cubicBezTo>
                  <a:pt x="1587" y="7049"/>
                  <a:pt x="1579" y="7148"/>
                  <a:pt x="1567" y="7166"/>
                </a:cubicBezTo>
                <a:cubicBezTo>
                  <a:pt x="1556" y="7184"/>
                  <a:pt x="1545" y="7258"/>
                  <a:pt x="1545" y="7329"/>
                </a:cubicBezTo>
                <a:cubicBezTo>
                  <a:pt x="1545" y="7399"/>
                  <a:pt x="1537" y="7473"/>
                  <a:pt x="1525" y="7491"/>
                </a:cubicBezTo>
                <a:cubicBezTo>
                  <a:pt x="1514" y="7509"/>
                  <a:pt x="1503" y="7581"/>
                  <a:pt x="1503" y="7654"/>
                </a:cubicBezTo>
                <a:cubicBezTo>
                  <a:pt x="1503" y="7785"/>
                  <a:pt x="1499" y="7825"/>
                  <a:pt x="1433" y="8147"/>
                </a:cubicBezTo>
                <a:cubicBezTo>
                  <a:pt x="1414" y="8240"/>
                  <a:pt x="1397" y="8366"/>
                  <a:pt x="1397" y="8427"/>
                </a:cubicBezTo>
                <a:cubicBezTo>
                  <a:pt x="1397" y="8487"/>
                  <a:pt x="1387" y="8549"/>
                  <a:pt x="1375" y="8567"/>
                </a:cubicBezTo>
                <a:cubicBezTo>
                  <a:pt x="1364" y="8585"/>
                  <a:pt x="1356" y="8659"/>
                  <a:pt x="1356" y="8729"/>
                </a:cubicBezTo>
                <a:cubicBezTo>
                  <a:pt x="1356" y="8800"/>
                  <a:pt x="1345" y="8874"/>
                  <a:pt x="1334" y="8892"/>
                </a:cubicBezTo>
                <a:cubicBezTo>
                  <a:pt x="1322" y="8910"/>
                  <a:pt x="1314" y="8995"/>
                  <a:pt x="1314" y="9082"/>
                </a:cubicBezTo>
                <a:cubicBezTo>
                  <a:pt x="1314" y="9169"/>
                  <a:pt x="1303" y="9239"/>
                  <a:pt x="1292" y="9239"/>
                </a:cubicBezTo>
                <a:cubicBezTo>
                  <a:pt x="1280" y="9239"/>
                  <a:pt x="1270" y="9301"/>
                  <a:pt x="1270" y="9374"/>
                </a:cubicBezTo>
                <a:cubicBezTo>
                  <a:pt x="1270" y="9446"/>
                  <a:pt x="1261" y="9518"/>
                  <a:pt x="1250" y="9536"/>
                </a:cubicBezTo>
                <a:cubicBezTo>
                  <a:pt x="1238" y="9555"/>
                  <a:pt x="1228" y="9641"/>
                  <a:pt x="1228" y="9727"/>
                </a:cubicBezTo>
                <a:cubicBezTo>
                  <a:pt x="1228" y="9812"/>
                  <a:pt x="1220" y="9893"/>
                  <a:pt x="1208" y="9912"/>
                </a:cubicBezTo>
                <a:cubicBezTo>
                  <a:pt x="1196" y="9930"/>
                  <a:pt x="1186" y="10008"/>
                  <a:pt x="1186" y="10080"/>
                </a:cubicBezTo>
                <a:cubicBezTo>
                  <a:pt x="1186" y="10152"/>
                  <a:pt x="1175" y="10209"/>
                  <a:pt x="1164" y="10209"/>
                </a:cubicBezTo>
                <a:cubicBezTo>
                  <a:pt x="1152" y="10209"/>
                  <a:pt x="1144" y="10296"/>
                  <a:pt x="1144" y="10399"/>
                </a:cubicBezTo>
                <a:cubicBezTo>
                  <a:pt x="1144" y="10503"/>
                  <a:pt x="1134" y="10584"/>
                  <a:pt x="1122" y="10584"/>
                </a:cubicBezTo>
                <a:cubicBezTo>
                  <a:pt x="1110" y="10584"/>
                  <a:pt x="1100" y="10646"/>
                  <a:pt x="1100" y="10719"/>
                </a:cubicBezTo>
                <a:cubicBezTo>
                  <a:pt x="1100" y="10791"/>
                  <a:pt x="1092" y="10863"/>
                  <a:pt x="1080" y="10881"/>
                </a:cubicBezTo>
                <a:cubicBezTo>
                  <a:pt x="1068" y="10899"/>
                  <a:pt x="1058" y="10986"/>
                  <a:pt x="1058" y="11072"/>
                </a:cubicBezTo>
                <a:cubicBezTo>
                  <a:pt x="1058" y="11157"/>
                  <a:pt x="1050" y="11238"/>
                  <a:pt x="1038" y="11256"/>
                </a:cubicBezTo>
                <a:cubicBezTo>
                  <a:pt x="1027" y="11275"/>
                  <a:pt x="1016" y="11348"/>
                  <a:pt x="1016" y="11419"/>
                </a:cubicBezTo>
                <a:cubicBezTo>
                  <a:pt x="1016" y="11489"/>
                  <a:pt x="1006" y="11563"/>
                  <a:pt x="994" y="11581"/>
                </a:cubicBezTo>
                <a:cubicBezTo>
                  <a:pt x="982" y="11600"/>
                  <a:pt x="974" y="11687"/>
                  <a:pt x="974" y="11772"/>
                </a:cubicBezTo>
                <a:cubicBezTo>
                  <a:pt x="974" y="11857"/>
                  <a:pt x="964" y="11939"/>
                  <a:pt x="952" y="11957"/>
                </a:cubicBezTo>
                <a:cubicBezTo>
                  <a:pt x="941" y="11975"/>
                  <a:pt x="932" y="12049"/>
                  <a:pt x="932" y="12119"/>
                </a:cubicBezTo>
                <a:cubicBezTo>
                  <a:pt x="932" y="12190"/>
                  <a:pt x="922" y="12264"/>
                  <a:pt x="910" y="12282"/>
                </a:cubicBezTo>
                <a:cubicBezTo>
                  <a:pt x="899" y="12300"/>
                  <a:pt x="888" y="12383"/>
                  <a:pt x="888" y="12467"/>
                </a:cubicBezTo>
                <a:cubicBezTo>
                  <a:pt x="888" y="12550"/>
                  <a:pt x="875" y="12648"/>
                  <a:pt x="857" y="12685"/>
                </a:cubicBezTo>
                <a:cubicBezTo>
                  <a:pt x="840" y="12722"/>
                  <a:pt x="827" y="12811"/>
                  <a:pt x="827" y="12881"/>
                </a:cubicBezTo>
                <a:cubicBezTo>
                  <a:pt x="827" y="12952"/>
                  <a:pt x="816" y="13058"/>
                  <a:pt x="805" y="13117"/>
                </a:cubicBezTo>
                <a:cubicBezTo>
                  <a:pt x="793" y="13176"/>
                  <a:pt x="774" y="13271"/>
                  <a:pt x="763" y="13330"/>
                </a:cubicBezTo>
                <a:cubicBezTo>
                  <a:pt x="751" y="13389"/>
                  <a:pt x="741" y="13485"/>
                  <a:pt x="741" y="13543"/>
                </a:cubicBezTo>
                <a:cubicBezTo>
                  <a:pt x="741" y="13601"/>
                  <a:pt x="732" y="13664"/>
                  <a:pt x="721" y="13683"/>
                </a:cubicBezTo>
                <a:cubicBezTo>
                  <a:pt x="709" y="13701"/>
                  <a:pt x="699" y="13782"/>
                  <a:pt x="699" y="13868"/>
                </a:cubicBezTo>
                <a:cubicBezTo>
                  <a:pt x="699" y="13953"/>
                  <a:pt x="688" y="14040"/>
                  <a:pt x="677" y="14058"/>
                </a:cubicBezTo>
                <a:cubicBezTo>
                  <a:pt x="665" y="14076"/>
                  <a:pt x="657" y="14148"/>
                  <a:pt x="657" y="14221"/>
                </a:cubicBezTo>
                <a:cubicBezTo>
                  <a:pt x="657" y="14293"/>
                  <a:pt x="646" y="14355"/>
                  <a:pt x="635" y="14355"/>
                </a:cubicBezTo>
                <a:cubicBezTo>
                  <a:pt x="623" y="14355"/>
                  <a:pt x="615" y="14436"/>
                  <a:pt x="615" y="14540"/>
                </a:cubicBezTo>
                <a:cubicBezTo>
                  <a:pt x="615" y="14644"/>
                  <a:pt x="605" y="14731"/>
                  <a:pt x="593" y="14731"/>
                </a:cubicBezTo>
                <a:cubicBezTo>
                  <a:pt x="581" y="14731"/>
                  <a:pt x="571" y="14787"/>
                  <a:pt x="571" y="14859"/>
                </a:cubicBezTo>
                <a:cubicBezTo>
                  <a:pt x="571" y="14932"/>
                  <a:pt x="563" y="15009"/>
                  <a:pt x="551" y="15028"/>
                </a:cubicBezTo>
                <a:cubicBezTo>
                  <a:pt x="539" y="15046"/>
                  <a:pt x="529" y="15127"/>
                  <a:pt x="529" y="15212"/>
                </a:cubicBezTo>
                <a:cubicBezTo>
                  <a:pt x="529" y="15298"/>
                  <a:pt x="521" y="15385"/>
                  <a:pt x="509" y="15403"/>
                </a:cubicBezTo>
                <a:cubicBezTo>
                  <a:pt x="498" y="15421"/>
                  <a:pt x="487" y="15493"/>
                  <a:pt x="487" y="15565"/>
                </a:cubicBezTo>
                <a:cubicBezTo>
                  <a:pt x="487" y="15638"/>
                  <a:pt x="477" y="15700"/>
                  <a:pt x="465" y="15700"/>
                </a:cubicBezTo>
                <a:cubicBezTo>
                  <a:pt x="453" y="15700"/>
                  <a:pt x="445" y="15773"/>
                  <a:pt x="445" y="15862"/>
                </a:cubicBezTo>
                <a:cubicBezTo>
                  <a:pt x="445" y="15952"/>
                  <a:pt x="435" y="16073"/>
                  <a:pt x="423" y="16131"/>
                </a:cubicBezTo>
                <a:cubicBezTo>
                  <a:pt x="412" y="16190"/>
                  <a:pt x="393" y="16286"/>
                  <a:pt x="381" y="16344"/>
                </a:cubicBezTo>
                <a:cubicBezTo>
                  <a:pt x="370" y="16403"/>
                  <a:pt x="359" y="16520"/>
                  <a:pt x="359" y="16608"/>
                </a:cubicBezTo>
                <a:cubicBezTo>
                  <a:pt x="359" y="16695"/>
                  <a:pt x="351" y="16786"/>
                  <a:pt x="339" y="16804"/>
                </a:cubicBezTo>
                <a:cubicBezTo>
                  <a:pt x="328" y="16822"/>
                  <a:pt x="317" y="16879"/>
                  <a:pt x="317" y="16933"/>
                </a:cubicBezTo>
                <a:cubicBezTo>
                  <a:pt x="317" y="16987"/>
                  <a:pt x="304" y="17064"/>
                  <a:pt x="287" y="17101"/>
                </a:cubicBezTo>
                <a:cubicBezTo>
                  <a:pt x="269" y="17138"/>
                  <a:pt x="253" y="17221"/>
                  <a:pt x="253" y="17291"/>
                </a:cubicBezTo>
                <a:cubicBezTo>
                  <a:pt x="253" y="17362"/>
                  <a:pt x="245" y="17473"/>
                  <a:pt x="234" y="17532"/>
                </a:cubicBezTo>
                <a:cubicBezTo>
                  <a:pt x="222" y="17591"/>
                  <a:pt x="201" y="17686"/>
                  <a:pt x="190" y="17745"/>
                </a:cubicBezTo>
                <a:cubicBezTo>
                  <a:pt x="178" y="17804"/>
                  <a:pt x="170" y="17921"/>
                  <a:pt x="170" y="18009"/>
                </a:cubicBezTo>
                <a:cubicBezTo>
                  <a:pt x="170" y="18096"/>
                  <a:pt x="159" y="18181"/>
                  <a:pt x="148" y="18199"/>
                </a:cubicBezTo>
                <a:cubicBezTo>
                  <a:pt x="136" y="18217"/>
                  <a:pt x="128" y="18295"/>
                  <a:pt x="128" y="18367"/>
                </a:cubicBezTo>
                <a:cubicBezTo>
                  <a:pt x="128" y="18439"/>
                  <a:pt x="117" y="18496"/>
                  <a:pt x="106" y="18496"/>
                </a:cubicBezTo>
                <a:cubicBezTo>
                  <a:pt x="94" y="18496"/>
                  <a:pt x="84" y="18583"/>
                  <a:pt x="84" y="18687"/>
                </a:cubicBezTo>
                <a:cubicBezTo>
                  <a:pt x="84" y="18790"/>
                  <a:pt x="76" y="18877"/>
                  <a:pt x="64" y="18877"/>
                </a:cubicBezTo>
                <a:cubicBezTo>
                  <a:pt x="52" y="18877"/>
                  <a:pt x="42" y="18945"/>
                  <a:pt x="42" y="19034"/>
                </a:cubicBezTo>
                <a:cubicBezTo>
                  <a:pt x="42" y="19123"/>
                  <a:pt x="34" y="19196"/>
                  <a:pt x="22" y="19196"/>
                </a:cubicBezTo>
                <a:cubicBezTo>
                  <a:pt x="10" y="19196"/>
                  <a:pt x="0" y="19259"/>
                  <a:pt x="0" y="19331"/>
                </a:cubicBezTo>
                <a:cubicBezTo>
                  <a:pt x="0" y="19422"/>
                  <a:pt x="25" y="19505"/>
                  <a:pt x="84" y="19611"/>
                </a:cubicBezTo>
                <a:cubicBezTo>
                  <a:pt x="130" y="19694"/>
                  <a:pt x="169" y="19793"/>
                  <a:pt x="170" y="19830"/>
                </a:cubicBezTo>
                <a:cubicBezTo>
                  <a:pt x="170" y="19866"/>
                  <a:pt x="212" y="20064"/>
                  <a:pt x="264" y="20272"/>
                </a:cubicBezTo>
                <a:cubicBezTo>
                  <a:pt x="361" y="20655"/>
                  <a:pt x="378" y="20778"/>
                  <a:pt x="339" y="20838"/>
                </a:cubicBezTo>
                <a:cubicBezTo>
                  <a:pt x="328" y="20857"/>
                  <a:pt x="317" y="20965"/>
                  <a:pt x="317" y="21079"/>
                </a:cubicBezTo>
                <a:cubicBezTo>
                  <a:pt x="317" y="21257"/>
                  <a:pt x="325" y="21293"/>
                  <a:pt x="375" y="21337"/>
                </a:cubicBezTo>
                <a:cubicBezTo>
                  <a:pt x="410" y="21368"/>
                  <a:pt x="1369" y="21385"/>
                  <a:pt x="2817" y="21382"/>
                </a:cubicBezTo>
                <a:cubicBezTo>
                  <a:pt x="4822" y="21377"/>
                  <a:pt x="5206" y="21367"/>
                  <a:pt x="5250" y="21303"/>
                </a:cubicBezTo>
                <a:cubicBezTo>
                  <a:pt x="5315" y="21211"/>
                  <a:pt x="5398" y="20969"/>
                  <a:pt x="5398" y="20877"/>
                </a:cubicBezTo>
                <a:cubicBezTo>
                  <a:pt x="5398" y="20840"/>
                  <a:pt x="5408" y="20810"/>
                  <a:pt x="5420" y="20810"/>
                </a:cubicBezTo>
                <a:cubicBezTo>
                  <a:pt x="5432" y="20810"/>
                  <a:pt x="5442" y="20754"/>
                  <a:pt x="5442" y="20681"/>
                </a:cubicBezTo>
                <a:cubicBezTo>
                  <a:pt x="5442" y="20609"/>
                  <a:pt x="5450" y="20532"/>
                  <a:pt x="5462" y="20513"/>
                </a:cubicBezTo>
                <a:cubicBezTo>
                  <a:pt x="5474" y="20495"/>
                  <a:pt x="5484" y="20400"/>
                  <a:pt x="5484" y="20300"/>
                </a:cubicBezTo>
                <a:cubicBezTo>
                  <a:pt x="5484" y="20200"/>
                  <a:pt x="5492" y="20106"/>
                  <a:pt x="5504" y="20087"/>
                </a:cubicBezTo>
                <a:cubicBezTo>
                  <a:pt x="5515" y="20069"/>
                  <a:pt x="5526" y="19995"/>
                  <a:pt x="5526" y="19925"/>
                </a:cubicBezTo>
                <a:cubicBezTo>
                  <a:pt x="5526" y="19854"/>
                  <a:pt x="5536" y="19781"/>
                  <a:pt x="5548" y="19762"/>
                </a:cubicBezTo>
                <a:cubicBezTo>
                  <a:pt x="5560" y="19744"/>
                  <a:pt x="5568" y="19662"/>
                  <a:pt x="5568" y="19577"/>
                </a:cubicBezTo>
                <a:cubicBezTo>
                  <a:pt x="5568" y="19447"/>
                  <a:pt x="5608" y="19196"/>
                  <a:pt x="5698" y="18754"/>
                </a:cubicBezTo>
                <a:cubicBezTo>
                  <a:pt x="5739" y="18550"/>
                  <a:pt x="5719" y="18354"/>
                  <a:pt x="5643" y="18205"/>
                </a:cubicBezTo>
                <a:cubicBezTo>
                  <a:pt x="5602" y="18126"/>
                  <a:pt x="5568" y="18028"/>
                  <a:pt x="5568" y="17986"/>
                </a:cubicBezTo>
                <a:cubicBezTo>
                  <a:pt x="5568" y="17944"/>
                  <a:pt x="5549" y="17823"/>
                  <a:pt x="5526" y="17717"/>
                </a:cubicBezTo>
                <a:cubicBezTo>
                  <a:pt x="5503" y="17612"/>
                  <a:pt x="5484" y="17492"/>
                  <a:pt x="5484" y="17448"/>
                </a:cubicBezTo>
                <a:cubicBezTo>
                  <a:pt x="5484" y="17405"/>
                  <a:pt x="5476" y="17370"/>
                  <a:pt x="5466" y="17370"/>
                </a:cubicBezTo>
                <a:cubicBezTo>
                  <a:pt x="5457" y="17370"/>
                  <a:pt x="5436" y="17285"/>
                  <a:pt x="5420" y="17185"/>
                </a:cubicBezTo>
                <a:cubicBezTo>
                  <a:pt x="5363" y="16817"/>
                  <a:pt x="5420" y="16832"/>
                  <a:pt x="3747" y="16832"/>
                </a:cubicBezTo>
                <a:cubicBezTo>
                  <a:pt x="2897" y="16832"/>
                  <a:pt x="2242" y="16808"/>
                  <a:pt x="2235" y="16781"/>
                </a:cubicBezTo>
                <a:cubicBezTo>
                  <a:pt x="2229" y="16755"/>
                  <a:pt x="2238" y="16706"/>
                  <a:pt x="2255" y="16669"/>
                </a:cubicBezTo>
                <a:cubicBezTo>
                  <a:pt x="2272" y="16633"/>
                  <a:pt x="2286" y="16531"/>
                  <a:pt x="2286" y="16445"/>
                </a:cubicBezTo>
                <a:cubicBezTo>
                  <a:pt x="2286" y="16360"/>
                  <a:pt x="2296" y="16241"/>
                  <a:pt x="2308" y="16182"/>
                </a:cubicBezTo>
                <a:cubicBezTo>
                  <a:pt x="2319" y="16123"/>
                  <a:pt x="2338" y="16028"/>
                  <a:pt x="2350" y="15969"/>
                </a:cubicBezTo>
                <a:cubicBezTo>
                  <a:pt x="2361" y="15910"/>
                  <a:pt x="2372" y="15801"/>
                  <a:pt x="2372" y="15728"/>
                </a:cubicBezTo>
                <a:cubicBezTo>
                  <a:pt x="2372" y="15655"/>
                  <a:pt x="2380" y="15584"/>
                  <a:pt x="2392" y="15565"/>
                </a:cubicBezTo>
                <a:cubicBezTo>
                  <a:pt x="2403" y="15547"/>
                  <a:pt x="2414" y="15470"/>
                  <a:pt x="2414" y="15397"/>
                </a:cubicBezTo>
                <a:cubicBezTo>
                  <a:pt x="2414" y="15325"/>
                  <a:pt x="2424" y="15268"/>
                  <a:pt x="2436" y="15268"/>
                </a:cubicBezTo>
                <a:cubicBezTo>
                  <a:pt x="2447" y="15268"/>
                  <a:pt x="2455" y="15174"/>
                  <a:pt x="2455" y="15056"/>
                </a:cubicBezTo>
                <a:cubicBezTo>
                  <a:pt x="2455" y="14937"/>
                  <a:pt x="2466" y="14837"/>
                  <a:pt x="2477" y="14837"/>
                </a:cubicBezTo>
                <a:cubicBezTo>
                  <a:pt x="2489" y="14837"/>
                  <a:pt x="2497" y="14780"/>
                  <a:pt x="2497" y="14708"/>
                </a:cubicBezTo>
                <a:cubicBezTo>
                  <a:pt x="2497" y="14636"/>
                  <a:pt x="2508" y="14558"/>
                  <a:pt x="2519" y="14540"/>
                </a:cubicBezTo>
                <a:cubicBezTo>
                  <a:pt x="2531" y="14522"/>
                  <a:pt x="2541" y="14437"/>
                  <a:pt x="2541" y="14350"/>
                </a:cubicBezTo>
                <a:cubicBezTo>
                  <a:pt x="2541" y="14262"/>
                  <a:pt x="2550" y="14193"/>
                  <a:pt x="2561" y="14193"/>
                </a:cubicBezTo>
                <a:cubicBezTo>
                  <a:pt x="2573" y="14193"/>
                  <a:pt x="2583" y="14119"/>
                  <a:pt x="2583" y="14030"/>
                </a:cubicBezTo>
                <a:cubicBezTo>
                  <a:pt x="2583" y="13941"/>
                  <a:pt x="2591" y="13868"/>
                  <a:pt x="2603" y="13868"/>
                </a:cubicBezTo>
                <a:cubicBezTo>
                  <a:pt x="2615" y="13868"/>
                  <a:pt x="2625" y="13786"/>
                  <a:pt x="2625" y="13683"/>
                </a:cubicBezTo>
                <a:cubicBezTo>
                  <a:pt x="2625" y="13579"/>
                  <a:pt x="2636" y="13492"/>
                  <a:pt x="2647" y="13492"/>
                </a:cubicBezTo>
                <a:cubicBezTo>
                  <a:pt x="2659" y="13492"/>
                  <a:pt x="2667" y="13422"/>
                  <a:pt x="2667" y="13335"/>
                </a:cubicBezTo>
                <a:cubicBezTo>
                  <a:pt x="2667" y="13248"/>
                  <a:pt x="2677" y="13163"/>
                  <a:pt x="2689" y="13145"/>
                </a:cubicBezTo>
                <a:cubicBezTo>
                  <a:pt x="2701" y="13127"/>
                  <a:pt x="2711" y="13053"/>
                  <a:pt x="2711" y="12982"/>
                </a:cubicBezTo>
                <a:cubicBezTo>
                  <a:pt x="2711" y="12912"/>
                  <a:pt x="2719" y="12838"/>
                  <a:pt x="2731" y="12820"/>
                </a:cubicBezTo>
                <a:cubicBezTo>
                  <a:pt x="2743" y="12802"/>
                  <a:pt x="2753" y="12738"/>
                  <a:pt x="2753" y="12680"/>
                </a:cubicBezTo>
                <a:cubicBezTo>
                  <a:pt x="2753" y="12622"/>
                  <a:pt x="2760" y="12535"/>
                  <a:pt x="2771" y="12484"/>
                </a:cubicBezTo>
                <a:cubicBezTo>
                  <a:pt x="2781" y="12432"/>
                  <a:pt x="2806" y="12281"/>
                  <a:pt x="2826" y="12147"/>
                </a:cubicBezTo>
                <a:cubicBezTo>
                  <a:pt x="2846" y="12014"/>
                  <a:pt x="2870" y="11863"/>
                  <a:pt x="2881" y="11811"/>
                </a:cubicBezTo>
                <a:cubicBezTo>
                  <a:pt x="2891" y="11760"/>
                  <a:pt x="2901" y="11660"/>
                  <a:pt x="2901" y="11587"/>
                </a:cubicBezTo>
                <a:cubicBezTo>
                  <a:pt x="2901" y="11514"/>
                  <a:pt x="2911" y="11437"/>
                  <a:pt x="2923" y="11419"/>
                </a:cubicBezTo>
                <a:cubicBezTo>
                  <a:pt x="2934" y="11401"/>
                  <a:pt x="2943" y="11329"/>
                  <a:pt x="2943" y="11256"/>
                </a:cubicBezTo>
                <a:cubicBezTo>
                  <a:pt x="2943" y="11184"/>
                  <a:pt x="2953" y="11122"/>
                  <a:pt x="2965" y="11122"/>
                </a:cubicBezTo>
                <a:cubicBezTo>
                  <a:pt x="2976" y="11122"/>
                  <a:pt x="2984" y="11039"/>
                  <a:pt x="2984" y="10937"/>
                </a:cubicBezTo>
                <a:cubicBezTo>
                  <a:pt x="2984" y="10835"/>
                  <a:pt x="2995" y="10737"/>
                  <a:pt x="3006" y="10719"/>
                </a:cubicBezTo>
                <a:cubicBezTo>
                  <a:pt x="3018" y="10700"/>
                  <a:pt x="3029" y="10627"/>
                  <a:pt x="3029" y="10556"/>
                </a:cubicBezTo>
                <a:cubicBezTo>
                  <a:pt x="3029" y="10486"/>
                  <a:pt x="3037" y="10417"/>
                  <a:pt x="3048" y="10399"/>
                </a:cubicBezTo>
                <a:cubicBezTo>
                  <a:pt x="3060" y="10381"/>
                  <a:pt x="3070" y="10307"/>
                  <a:pt x="3070" y="10237"/>
                </a:cubicBezTo>
                <a:cubicBezTo>
                  <a:pt x="3070" y="10166"/>
                  <a:pt x="3079" y="10092"/>
                  <a:pt x="3090" y="10074"/>
                </a:cubicBezTo>
                <a:cubicBezTo>
                  <a:pt x="3102" y="10056"/>
                  <a:pt x="3112" y="9971"/>
                  <a:pt x="3112" y="9884"/>
                </a:cubicBezTo>
                <a:cubicBezTo>
                  <a:pt x="3112" y="9797"/>
                  <a:pt x="3123" y="9727"/>
                  <a:pt x="3134" y="9727"/>
                </a:cubicBezTo>
                <a:cubicBezTo>
                  <a:pt x="3146" y="9727"/>
                  <a:pt x="3154" y="9640"/>
                  <a:pt x="3154" y="9536"/>
                </a:cubicBezTo>
                <a:cubicBezTo>
                  <a:pt x="3154" y="9433"/>
                  <a:pt x="3165" y="9346"/>
                  <a:pt x="3176" y="9346"/>
                </a:cubicBezTo>
                <a:cubicBezTo>
                  <a:pt x="3188" y="9346"/>
                  <a:pt x="3196" y="9289"/>
                  <a:pt x="3196" y="9217"/>
                </a:cubicBezTo>
                <a:cubicBezTo>
                  <a:pt x="3196" y="9145"/>
                  <a:pt x="3206" y="9073"/>
                  <a:pt x="3218" y="9054"/>
                </a:cubicBezTo>
                <a:cubicBezTo>
                  <a:pt x="3230" y="9036"/>
                  <a:pt x="3240" y="8962"/>
                  <a:pt x="3240" y="8892"/>
                </a:cubicBezTo>
                <a:cubicBezTo>
                  <a:pt x="3240" y="8821"/>
                  <a:pt x="3248" y="8748"/>
                  <a:pt x="3260" y="8729"/>
                </a:cubicBezTo>
                <a:cubicBezTo>
                  <a:pt x="3272" y="8711"/>
                  <a:pt x="3282" y="8624"/>
                  <a:pt x="3282" y="8539"/>
                </a:cubicBezTo>
                <a:cubicBezTo>
                  <a:pt x="3282" y="8454"/>
                  <a:pt x="3290" y="8372"/>
                  <a:pt x="3302" y="8354"/>
                </a:cubicBezTo>
                <a:cubicBezTo>
                  <a:pt x="3313" y="8336"/>
                  <a:pt x="3324" y="8275"/>
                  <a:pt x="3324" y="8219"/>
                </a:cubicBezTo>
                <a:cubicBezTo>
                  <a:pt x="3324" y="8164"/>
                  <a:pt x="3340" y="8038"/>
                  <a:pt x="3359" y="7939"/>
                </a:cubicBezTo>
                <a:cubicBezTo>
                  <a:pt x="3425" y="7603"/>
                  <a:pt x="3430" y="7570"/>
                  <a:pt x="3430" y="7435"/>
                </a:cubicBezTo>
                <a:cubicBezTo>
                  <a:pt x="3430" y="7361"/>
                  <a:pt x="3440" y="7301"/>
                  <a:pt x="3452" y="7301"/>
                </a:cubicBezTo>
                <a:cubicBezTo>
                  <a:pt x="3463" y="7301"/>
                  <a:pt x="3472" y="7231"/>
                  <a:pt x="3472" y="7144"/>
                </a:cubicBezTo>
                <a:cubicBezTo>
                  <a:pt x="3472" y="7057"/>
                  <a:pt x="3482" y="6971"/>
                  <a:pt x="3494" y="6953"/>
                </a:cubicBezTo>
                <a:cubicBezTo>
                  <a:pt x="3505" y="6935"/>
                  <a:pt x="3516" y="6848"/>
                  <a:pt x="3516" y="6763"/>
                </a:cubicBezTo>
                <a:cubicBezTo>
                  <a:pt x="3516" y="6677"/>
                  <a:pt x="3524" y="6596"/>
                  <a:pt x="3535" y="6578"/>
                </a:cubicBezTo>
                <a:cubicBezTo>
                  <a:pt x="3547" y="6559"/>
                  <a:pt x="3558" y="6486"/>
                  <a:pt x="3558" y="6415"/>
                </a:cubicBezTo>
                <a:cubicBezTo>
                  <a:pt x="3558" y="6345"/>
                  <a:pt x="3566" y="6271"/>
                  <a:pt x="3577" y="6253"/>
                </a:cubicBezTo>
                <a:cubicBezTo>
                  <a:pt x="3589" y="6234"/>
                  <a:pt x="3599" y="6162"/>
                  <a:pt x="3599" y="6090"/>
                </a:cubicBezTo>
                <a:cubicBezTo>
                  <a:pt x="3599" y="6018"/>
                  <a:pt x="3610" y="5956"/>
                  <a:pt x="3621" y="5956"/>
                </a:cubicBezTo>
                <a:cubicBezTo>
                  <a:pt x="3633" y="5956"/>
                  <a:pt x="3641" y="5886"/>
                  <a:pt x="3641" y="5799"/>
                </a:cubicBezTo>
                <a:cubicBezTo>
                  <a:pt x="3641" y="5712"/>
                  <a:pt x="3652" y="5627"/>
                  <a:pt x="3663" y="5608"/>
                </a:cubicBezTo>
                <a:cubicBezTo>
                  <a:pt x="3675" y="5590"/>
                  <a:pt x="3683" y="5505"/>
                  <a:pt x="3683" y="5418"/>
                </a:cubicBezTo>
                <a:cubicBezTo>
                  <a:pt x="3683" y="5331"/>
                  <a:pt x="3694" y="5255"/>
                  <a:pt x="3705" y="5255"/>
                </a:cubicBezTo>
                <a:cubicBezTo>
                  <a:pt x="3717" y="5255"/>
                  <a:pt x="3727" y="5199"/>
                  <a:pt x="3727" y="5126"/>
                </a:cubicBezTo>
                <a:cubicBezTo>
                  <a:pt x="3727" y="5054"/>
                  <a:pt x="3735" y="4982"/>
                  <a:pt x="3747" y="4964"/>
                </a:cubicBezTo>
                <a:cubicBezTo>
                  <a:pt x="3759" y="4946"/>
                  <a:pt x="3769" y="4855"/>
                  <a:pt x="3769" y="4768"/>
                </a:cubicBezTo>
                <a:cubicBezTo>
                  <a:pt x="3769" y="4681"/>
                  <a:pt x="3777" y="4611"/>
                  <a:pt x="3789" y="4611"/>
                </a:cubicBezTo>
                <a:cubicBezTo>
                  <a:pt x="3801" y="4611"/>
                  <a:pt x="3811" y="4541"/>
                  <a:pt x="3811" y="4454"/>
                </a:cubicBezTo>
                <a:cubicBezTo>
                  <a:pt x="3811" y="4367"/>
                  <a:pt x="3821" y="4282"/>
                  <a:pt x="3833" y="4263"/>
                </a:cubicBezTo>
                <a:cubicBezTo>
                  <a:pt x="3845" y="4245"/>
                  <a:pt x="3853" y="4168"/>
                  <a:pt x="3853" y="4095"/>
                </a:cubicBezTo>
                <a:cubicBezTo>
                  <a:pt x="3853" y="3964"/>
                  <a:pt x="3857" y="3930"/>
                  <a:pt x="3923" y="3608"/>
                </a:cubicBezTo>
                <a:cubicBezTo>
                  <a:pt x="3943" y="3515"/>
                  <a:pt x="3959" y="3388"/>
                  <a:pt x="3959" y="3328"/>
                </a:cubicBezTo>
                <a:cubicBezTo>
                  <a:pt x="3959" y="3267"/>
                  <a:pt x="3969" y="3206"/>
                  <a:pt x="3981" y="3188"/>
                </a:cubicBezTo>
                <a:cubicBezTo>
                  <a:pt x="3992" y="3169"/>
                  <a:pt x="4001" y="3096"/>
                  <a:pt x="4001" y="3025"/>
                </a:cubicBezTo>
                <a:cubicBezTo>
                  <a:pt x="4001" y="2955"/>
                  <a:pt x="4011" y="2881"/>
                  <a:pt x="4023" y="2863"/>
                </a:cubicBezTo>
                <a:cubicBezTo>
                  <a:pt x="4034" y="2844"/>
                  <a:pt x="4045" y="2757"/>
                  <a:pt x="4045" y="2672"/>
                </a:cubicBezTo>
                <a:cubicBezTo>
                  <a:pt x="4045" y="2587"/>
                  <a:pt x="4053" y="2506"/>
                  <a:pt x="4064" y="2487"/>
                </a:cubicBezTo>
                <a:cubicBezTo>
                  <a:pt x="4076" y="2469"/>
                  <a:pt x="4087" y="2395"/>
                  <a:pt x="4087" y="2325"/>
                </a:cubicBezTo>
                <a:cubicBezTo>
                  <a:pt x="4087" y="2254"/>
                  <a:pt x="4095" y="2181"/>
                  <a:pt x="4106" y="2162"/>
                </a:cubicBezTo>
                <a:cubicBezTo>
                  <a:pt x="4149" y="2096"/>
                  <a:pt x="4130" y="1876"/>
                  <a:pt x="4071" y="1770"/>
                </a:cubicBezTo>
                <a:cubicBezTo>
                  <a:pt x="4039" y="1712"/>
                  <a:pt x="3989" y="1558"/>
                  <a:pt x="3963" y="1434"/>
                </a:cubicBezTo>
                <a:cubicBezTo>
                  <a:pt x="3937" y="1309"/>
                  <a:pt x="3903" y="1142"/>
                  <a:pt x="3886" y="1064"/>
                </a:cubicBezTo>
                <a:cubicBezTo>
                  <a:pt x="3869" y="986"/>
                  <a:pt x="3844" y="846"/>
                  <a:pt x="3829" y="750"/>
                </a:cubicBezTo>
                <a:cubicBezTo>
                  <a:pt x="3813" y="654"/>
                  <a:pt x="3793" y="576"/>
                  <a:pt x="3785" y="576"/>
                </a:cubicBezTo>
                <a:cubicBezTo>
                  <a:pt x="3776" y="576"/>
                  <a:pt x="3769" y="540"/>
                  <a:pt x="3769" y="498"/>
                </a:cubicBezTo>
                <a:cubicBezTo>
                  <a:pt x="3769" y="355"/>
                  <a:pt x="3639" y="308"/>
                  <a:pt x="3271" y="308"/>
                </a:cubicBezTo>
                <a:cubicBezTo>
                  <a:pt x="2925" y="308"/>
                  <a:pt x="2905" y="303"/>
                  <a:pt x="2894" y="201"/>
                </a:cubicBezTo>
                <a:cubicBezTo>
                  <a:pt x="2880" y="60"/>
                  <a:pt x="2782" y="-33"/>
                  <a:pt x="2689" y="11"/>
                </a:cubicBezTo>
                <a:close/>
                <a:moveTo>
                  <a:pt x="19586" y="251"/>
                </a:moveTo>
                <a:cubicBezTo>
                  <a:pt x="19338" y="252"/>
                  <a:pt x="19085" y="330"/>
                  <a:pt x="18877" y="470"/>
                </a:cubicBezTo>
                <a:cubicBezTo>
                  <a:pt x="18757" y="551"/>
                  <a:pt x="18295" y="1054"/>
                  <a:pt x="18226" y="1176"/>
                </a:cubicBezTo>
                <a:cubicBezTo>
                  <a:pt x="18195" y="1231"/>
                  <a:pt x="18164" y="1277"/>
                  <a:pt x="18156" y="1277"/>
                </a:cubicBezTo>
                <a:cubicBezTo>
                  <a:pt x="18137" y="1277"/>
                  <a:pt x="17711" y="1999"/>
                  <a:pt x="17620" y="2185"/>
                </a:cubicBezTo>
                <a:cubicBezTo>
                  <a:pt x="17582" y="2262"/>
                  <a:pt x="17524" y="2395"/>
                  <a:pt x="17492" y="2482"/>
                </a:cubicBezTo>
                <a:cubicBezTo>
                  <a:pt x="17460" y="2568"/>
                  <a:pt x="17393" y="2737"/>
                  <a:pt x="17340" y="2857"/>
                </a:cubicBezTo>
                <a:cubicBezTo>
                  <a:pt x="17185" y="3214"/>
                  <a:pt x="16891" y="3977"/>
                  <a:pt x="16811" y="4230"/>
                </a:cubicBezTo>
                <a:cubicBezTo>
                  <a:pt x="16770" y="4359"/>
                  <a:pt x="16659" y="4675"/>
                  <a:pt x="16564" y="4930"/>
                </a:cubicBezTo>
                <a:cubicBezTo>
                  <a:pt x="16294" y="5656"/>
                  <a:pt x="16288" y="5666"/>
                  <a:pt x="16101" y="6281"/>
                </a:cubicBezTo>
                <a:cubicBezTo>
                  <a:pt x="16043" y="6472"/>
                  <a:pt x="15979" y="6677"/>
                  <a:pt x="15958" y="6735"/>
                </a:cubicBezTo>
                <a:cubicBezTo>
                  <a:pt x="15938" y="6792"/>
                  <a:pt x="15921" y="6861"/>
                  <a:pt x="15921" y="6886"/>
                </a:cubicBezTo>
                <a:cubicBezTo>
                  <a:pt x="15921" y="6911"/>
                  <a:pt x="15902" y="6985"/>
                  <a:pt x="15879" y="7048"/>
                </a:cubicBezTo>
                <a:cubicBezTo>
                  <a:pt x="15856" y="7112"/>
                  <a:pt x="15837" y="7194"/>
                  <a:pt x="15837" y="7233"/>
                </a:cubicBezTo>
                <a:cubicBezTo>
                  <a:pt x="15837" y="7272"/>
                  <a:pt x="15827" y="7301"/>
                  <a:pt x="15815" y="7301"/>
                </a:cubicBezTo>
                <a:cubicBezTo>
                  <a:pt x="15803" y="7301"/>
                  <a:pt x="15795" y="7340"/>
                  <a:pt x="15795" y="7385"/>
                </a:cubicBezTo>
                <a:cubicBezTo>
                  <a:pt x="15795" y="7429"/>
                  <a:pt x="15787" y="7463"/>
                  <a:pt x="15777" y="7463"/>
                </a:cubicBezTo>
                <a:cubicBezTo>
                  <a:pt x="15768" y="7463"/>
                  <a:pt x="15747" y="7550"/>
                  <a:pt x="15731" y="7654"/>
                </a:cubicBezTo>
                <a:cubicBezTo>
                  <a:pt x="15715" y="7757"/>
                  <a:pt x="15697" y="7838"/>
                  <a:pt x="15689" y="7838"/>
                </a:cubicBezTo>
                <a:cubicBezTo>
                  <a:pt x="15682" y="7838"/>
                  <a:pt x="15661" y="7925"/>
                  <a:pt x="15645" y="8029"/>
                </a:cubicBezTo>
                <a:cubicBezTo>
                  <a:pt x="15629" y="8133"/>
                  <a:pt x="15612" y="8219"/>
                  <a:pt x="15606" y="8219"/>
                </a:cubicBezTo>
                <a:cubicBezTo>
                  <a:pt x="15599" y="8219"/>
                  <a:pt x="15580" y="8297"/>
                  <a:pt x="15564" y="8393"/>
                </a:cubicBezTo>
                <a:cubicBezTo>
                  <a:pt x="15547" y="8489"/>
                  <a:pt x="15501" y="8697"/>
                  <a:pt x="15462" y="8853"/>
                </a:cubicBezTo>
                <a:cubicBezTo>
                  <a:pt x="15423" y="9009"/>
                  <a:pt x="15392" y="9173"/>
                  <a:pt x="15392" y="9217"/>
                </a:cubicBezTo>
                <a:cubicBezTo>
                  <a:pt x="15392" y="9261"/>
                  <a:pt x="15384" y="9295"/>
                  <a:pt x="15372" y="9295"/>
                </a:cubicBezTo>
                <a:cubicBezTo>
                  <a:pt x="15360" y="9295"/>
                  <a:pt x="15350" y="9343"/>
                  <a:pt x="15350" y="9402"/>
                </a:cubicBezTo>
                <a:cubicBezTo>
                  <a:pt x="15350" y="9460"/>
                  <a:pt x="15331" y="9593"/>
                  <a:pt x="15308" y="9699"/>
                </a:cubicBezTo>
                <a:cubicBezTo>
                  <a:pt x="15285" y="9804"/>
                  <a:pt x="15266" y="9924"/>
                  <a:pt x="15266" y="9968"/>
                </a:cubicBezTo>
                <a:cubicBezTo>
                  <a:pt x="15266" y="10011"/>
                  <a:pt x="15256" y="10046"/>
                  <a:pt x="15244" y="10046"/>
                </a:cubicBezTo>
                <a:cubicBezTo>
                  <a:pt x="15232" y="10046"/>
                  <a:pt x="15222" y="10108"/>
                  <a:pt x="15222" y="10181"/>
                </a:cubicBezTo>
                <a:cubicBezTo>
                  <a:pt x="15222" y="10253"/>
                  <a:pt x="15214" y="10325"/>
                  <a:pt x="15202" y="10343"/>
                </a:cubicBezTo>
                <a:cubicBezTo>
                  <a:pt x="15191" y="10361"/>
                  <a:pt x="15180" y="10435"/>
                  <a:pt x="15180" y="10506"/>
                </a:cubicBezTo>
                <a:cubicBezTo>
                  <a:pt x="15180" y="10576"/>
                  <a:pt x="15172" y="10650"/>
                  <a:pt x="15160" y="10668"/>
                </a:cubicBezTo>
                <a:cubicBezTo>
                  <a:pt x="15149" y="10686"/>
                  <a:pt x="15138" y="10772"/>
                  <a:pt x="15138" y="10859"/>
                </a:cubicBezTo>
                <a:cubicBezTo>
                  <a:pt x="15138" y="10946"/>
                  <a:pt x="15128" y="11016"/>
                  <a:pt x="15116" y="11016"/>
                </a:cubicBezTo>
                <a:cubicBezTo>
                  <a:pt x="15105" y="11016"/>
                  <a:pt x="15096" y="11089"/>
                  <a:pt x="15096" y="11178"/>
                </a:cubicBezTo>
                <a:cubicBezTo>
                  <a:pt x="15096" y="11267"/>
                  <a:pt x="15086" y="11341"/>
                  <a:pt x="15074" y="11341"/>
                </a:cubicBezTo>
                <a:cubicBezTo>
                  <a:pt x="15063" y="11341"/>
                  <a:pt x="15054" y="11435"/>
                  <a:pt x="15054" y="11553"/>
                </a:cubicBezTo>
                <a:cubicBezTo>
                  <a:pt x="15054" y="11672"/>
                  <a:pt x="15044" y="11772"/>
                  <a:pt x="15032" y="11772"/>
                </a:cubicBezTo>
                <a:cubicBezTo>
                  <a:pt x="15021" y="11772"/>
                  <a:pt x="15010" y="11863"/>
                  <a:pt x="15010" y="11979"/>
                </a:cubicBezTo>
                <a:cubicBezTo>
                  <a:pt x="15010" y="12096"/>
                  <a:pt x="15002" y="12208"/>
                  <a:pt x="14991" y="12226"/>
                </a:cubicBezTo>
                <a:cubicBezTo>
                  <a:pt x="14979" y="12244"/>
                  <a:pt x="14969" y="12412"/>
                  <a:pt x="14969" y="12596"/>
                </a:cubicBezTo>
                <a:cubicBezTo>
                  <a:pt x="14968" y="12803"/>
                  <a:pt x="14955" y="12968"/>
                  <a:pt x="14935" y="13033"/>
                </a:cubicBezTo>
                <a:cubicBezTo>
                  <a:pt x="14915" y="13100"/>
                  <a:pt x="14905" y="13263"/>
                  <a:pt x="14905" y="13492"/>
                </a:cubicBezTo>
                <a:cubicBezTo>
                  <a:pt x="14905" y="13688"/>
                  <a:pt x="14895" y="13875"/>
                  <a:pt x="14883" y="13907"/>
                </a:cubicBezTo>
                <a:cubicBezTo>
                  <a:pt x="14843" y="14007"/>
                  <a:pt x="14895" y="15587"/>
                  <a:pt x="14942" y="15706"/>
                </a:cubicBezTo>
                <a:cubicBezTo>
                  <a:pt x="14957" y="15742"/>
                  <a:pt x="14969" y="15888"/>
                  <a:pt x="14969" y="16031"/>
                </a:cubicBezTo>
                <a:cubicBezTo>
                  <a:pt x="14969" y="16173"/>
                  <a:pt x="14979" y="16288"/>
                  <a:pt x="14991" y="16288"/>
                </a:cubicBezTo>
                <a:cubicBezTo>
                  <a:pt x="15002" y="16288"/>
                  <a:pt x="15010" y="16402"/>
                  <a:pt x="15010" y="16535"/>
                </a:cubicBezTo>
                <a:cubicBezTo>
                  <a:pt x="15010" y="16668"/>
                  <a:pt x="15021" y="16776"/>
                  <a:pt x="15032" y="16776"/>
                </a:cubicBezTo>
                <a:cubicBezTo>
                  <a:pt x="15044" y="16776"/>
                  <a:pt x="15054" y="16836"/>
                  <a:pt x="15054" y="16910"/>
                </a:cubicBezTo>
                <a:cubicBezTo>
                  <a:pt x="15054" y="16984"/>
                  <a:pt x="15063" y="17045"/>
                  <a:pt x="15074" y="17045"/>
                </a:cubicBezTo>
                <a:cubicBezTo>
                  <a:pt x="15086" y="17045"/>
                  <a:pt x="15096" y="17115"/>
                  <a:pt x="15096" y="17202"/>
                </a:cubicBezTo>
                <a:cubicBezTo>
                  <a:pt x="15096" y="17289"/>
                  <a:pt x="15105" y="17374"/>
                  <a:pt x="15116" y="17392"/>
                </a:cubicBezTo>
                <a:cubicBezTo>
                  <a:pt x="15128" y="17410"/>
                  <a:pt x="15138" y="17475"/>
                  <a:pt x="15138" y="17532"/>
                </a:cubicBezTo>
                <a:cubicBezTo>
                  <a:pt x="15138" y="17590"/>
                  <a:pt x="15149" y="17639"/>
                  <a:pt x="15160" y="17639"/>
                </a:cubicBezTo>
                <a:cubicBezTo>
                  <a:pt x="15172" y="17639"/>
                  <a:pt x="15180" y="17672"/>
                  <a:pt x="15180" y="17717"/>
                </a:cubicBezTo>
                <a:cubicBezTo>
                  <a:pt x="15180" y="17792"/>
                  <a:pt x="15219" y="18001"/>
                  <a:pt x="15244" y="18065"/>
                </a:cubicBezTo>
                <a:cubicBezTo>
                  <a:pt x="15250" y="18079"/>
                  <a:pt x="15268" y="18166"/>
                  <a:pt x="15286" y="18255"/>
                </a:cubicBezTo>
                <a:cubicBezTo>
                  <a:pt x="15303" y="18344"/>
                  <a:pt x="15334" y="18461"/>
                  <a:pt x="15354" y="18518"/>
                </a:cubicBezTo>
                <a:cubicBezTo>
                  <a:pt x="15375" y="18576"/>
                  <a:pt x="15392" y="18646"/>
                  <a:pt x="15392" y="18670"/>
                </a:cubicBezTo>
                <a:cubicBezTo>
                  <a:pt x="15392" y="18712"/>
                  <a:pt x="15431" y="18839"/>
                  <a:pt x="15539" y="19140"/>
                </a:cubicBezTo>
                <a:cubicBezTo>
                  <a:pt x="15569" y="19222"/>
                  <a:pt x="15607" y="19336"/>
                  <a:pt x="15625" y="19393"/>
                </a:cubicBezTo>
                <a:cubicBezTo>
                  <a:pt x="15666" y="19519"/>
                  <a:pt x="15907" y="20051"/>
                  <a:pt x="15982" y="20183"/>
                </a:cubicBezTo>
                <a:cubicBezTo>
                  <a:pt x="16313" y="20758"/>
                  <a:pt x="16716" y="21160"/>
                  <a:pt x="17096" y="21292"/>
                </a:cubicBezTo>
                <a:cubicBezTo>
                  <a:pt x="17314" y="21368"/>
                  <a:pt x="17953" y="21321"/>
                  <a:pt x="18156" y="21214"/>
                </a:cubicBezTo>
                <a:cubicBezTo>
                  <a:pt x="18430" y="21069"/>
                  <a:pt x="18890" y="20679"/>
                  <a:pt x="18971" y="20519"/>
                </a:cubicBezTo>
                <a:cubicBezTo>
                  <a:pt x="18989" y="20485"/>
                  <a:pt x="19067" y="20374"/>
                  <a:pt x="19145" y="20278"/>
                </a:cubicBezTo>
                <a:cubicBezTo>
                  <a:pt x="19224" y="20182"/>
                  <a:pt x="19314" y="20053"/>
                  <a:pt x="19346" y="19987"/>
                </a:cubicBezTo>
                <a:cubicBezTo>
                  <a:pt x="19378" y="19920"/>
                  <a:pt x="19427" y="19826"/>
                  <a:pt x="19456" y="19779"/>
                </a:cubicBezTo>
                <a:cubicBezTo>
                  <a:pt x="19542" y="19640"/>
                  <a:pt x="19796" y="19030"/>
                  <a:pt x="19796" y="18961"/>
                </a:cubicBezTo>
                <a:cubicBezTo>
                  <a:pt x="19796" y="18926"/>
                  <a:pt x="19862" y="18735"/>
                  <a:pt x="19943" y="18535"/>
                </a:cubicBezTo>
                <a:cubicBezTo>
                  <a:pt x="20025" y="18336"/>
                  <a:pt x="20093" y="18137"/>
                  <a:pt x="20093" y="18093"/>
                </a:cubicBezTo>
                <a:cubicBezTo>
                  <a:pt x="20093" y="18049"/>
                  <a:pt x="20101" y="18014"/>
                  <a:pt x="20113" y="18014"/>
                </a:cubicBezTo>
                <a:cubicBezTo>
                  <a:pt x="20125" y="18014"/>
                  <a:pt x="20135" y="17980"/>
                  <a:pt x="20135" y="17941"/>
                </a:cubicBezTo>
                <a:cubicBezTo>
                  <a:pt x="20135" y="17903"/>
                  <a:pt x="20203" y="17729"/>
                  <a:pt x="20285" y="17555"/>
                </a:cubicBezTo>
                <a:cubicBezTo>
                  <a:pt x="20495" y="17110"/>
                  <a:pt x="20515" y="16981"/>
                  <a:pt x="20389" y="16910"/>
                </a:cubicBezTo>
                <a:cubicBezTo>
                  <a:pt x="20320" y="16872"/>
                  <a:pt x="20174" y="17016"/>
                  <a:pt x="20102" y="17190"/>
                </a:cubicBezTo>
                <a:cubicBezTo>
                  <a:pt x="19971" y="17508"/>
                  <a:pt x="19619" y="18023"/>
                  <a:pt x="19394" y="18227"/>
                </a:cubicBezTo>
                <a:cubicBezTo>
                  <a:pt x="19185" y="18417"/>
                  <a:pt x="18827" y="18616"/>
                  <a:pt x="18612" y="18664"/>
                </a:cubicBezTo>
                <a:cubicBezTo>
                  <a:pt x="18065" y="18786"/>
                  <a:pt x="17629" y="18523"/>
                  <a:pt x="17159" y="17784"/>
                </a:cubicBezTo>
                <a:cubicBezTo>
                  <a:pt x="16995" y="17526"/>
                  <a:pt x="16728" y="16928"/>
                  <a:pt x="16617" y="16574"/>
                </a:cubicBezTo>
                <a:cubicBezTo>
                  <a:pt x="16562" y="16398"/>
                  <a:pt x="16366" y="15655"/>
                  <a:pt x="16366" y="15622"/>
                </a:cubicBezTo>
                <a:cubicBezTo>
                  <a:pt x="16366" y="15605"/>
                  <a:pt x="16342" y="15492"/>
                  <a:pt x="16313" y="15375"/>
                </a:cubicBezTo>
                <a:cubicBezTo>
                  <a:pt x="16284" y="15258"/>
                  <a:pt x="16260" y="15129"/>
                  <a:pt x="16260" y="15084"/>
                </a:cubicBezTo>
                <a:cubicBezTo>
                  <a:pt x="16260" y="15039"/>
                  <a:pt x="16250" y="15000"/>
                  <a:pt x="16238" y="15000"/>
                </a:cubicBezTo>
                <a:cubicBezTo>
                  <a:pt x="16226" y="15000"/>
                  <a:pt x="16218" y="14926"/>
                  <a:pt x="16218" y="14837"/>
                </a:cubicBezTo>
                <a:cubicBezTo>
                  <a:pt x="16218" y="14748"/>
                  <a:pt x="16208" y="14675"/>
                  <a:pt x="16196" y="14675"/>
                </a:cubicBezTo>
                <a:cubicBezTo>
                  <a:pt x="16185" y="14675"/>
                  <a:pt x="16176" y="14618"/>
                  <a:pt x="16176" y="14546"/>
                </a:cubicBezTo>
                <a:cubicBezTo>
                  <a:pt x="16176" y="14473"/>
                  <a:pt x="16166" y="14396"/>
                  <a:pt x="16154" y="14378"/>
                </a:cubicBezTo>
                <a:cubicBezTo>
                  <a:pt x="16143" y="14359"/>
                  <a:pt x="16132" y="14278"/>
                  <a:pt x="16132" y="14193"/>
                </a:cubicBezTo>
                <a:cubicBezTo>
                  <a:pt x="16132" y="14107"/>
                  <a:pt x="16124" y="14020"/>
                  <a:pt x="16112" y="14002"/>
                </a:cubicBezTo>
                <a:cubicBezTo>
                  <a:pt x="16101" y="13984"/>
                  <a:pt x="16090" y="13865"/>
                  <a:pt x="16090" y="13733"/>
                </a:cubicBezTo>
                <a:cubicBezTo>
                  <a:pt x="16090" y="13602"/>
                  <a:pt x="16082" y="13492"/>
                  <a:pt x="16071" y="13492"/>
                </a:cubicBezTo>
                <a:cubicBezTo>
                  <a:pt x="16059" y="13492"/>
                  <a:pt x="16049" y="13375"/>
                  <a:pt x="16049" y="13229"/>
                </a:cubicBezTo>
                <a:cubicBezTo>
                  <a:pt x="16049" y="13083"/>
                  <a:pt x="16038" y="12945"/>
                  <a:pt x="16027" y="12926"/>
                </a:cubicBezTo>
                <a:cubicBezTo>
                  <a:pt x="16014" y="12906"/>
                  <a:pt x="16007" y="12515"/>
                  <a:pt x="16007" y="11929"/>
                </a:cubicBezTo>
                <a:cubicBezTo>
                  <a:pt x="16007" y="11321"/>
                  <a:pt x="16013" y="10965"/>
                  <a:pt x="16027" y="10965"/>
                </a:cubicBezTo>
                <a:cubicBezTo>
                  <a:pt x="16038" y="10965"/>
                  <a:pt x="16049" y="10817"/>
                  <a:pt x="16049" y="10640"/>
                </a:cubicBezTo>
                <a:cubicBezTo>
                  <a:pt x="16049" y="10464"/>
                  <a:pt x="16059" y="10305"/>
                  <a:pt x="16071" y="10287"/>
                </a:cubicBezTo>
                <a:cubicBezTo>
                  <a:pt x="16082" y="10269"/>
                  <a:pt x="16090" y="10123"/>
                  <a:pt x="16090" y="9962"/>
                </a:cubicBezTo>
                <a:cubicBezTo>
                  <a:pt x="16090" y="9801"/>
                  <a:pt x="16101" y="9671"/>
                  <a:pt x="16112" y="9671"/>
                </a:cubicBezTo>
                <a:cubicBezTo>
                  <a:pt x="16124" y="9671"/>
                  <a:pt x="16132" y="9576"/>
                  <a:pt x="16132" y="9458"/>
                </a:cubicBezTo>
                <a:cubicBezTo>
                  <a:pt x="16132" y="9339"/>
                  <a:pt x="16143" y="9239"/>
                  <a:pt x="16154" y="9239"/>
                </a:cubicBezTo>
                <a:cubicBezTo>
                  <a:pt x="16166" y="9239"/>
                  <a:pt x="16176" y="9166"/>
                  <a:pt x="16176" y="9077"/>
                </a:cubicBezTo>
                <a:cubicBezTo>
                  <a:pt x="16176" y="8988"/>
                  <a:pt x="16185" y="8920"/>
                  <a:pt x="16196" y="8920"/>
                </a:cubicBezTo>
                <a:cubicBezTo>
                  <a:pt x="16208" y="8920"/>
                  <a:pt x="16218" y="8833"/>
                  <a:pt x="16218" y="8729"/>
                </a:cubicBezTo>
                <a:cubicBezTo>
                  <a:pt x="16218" y="8626"/>
                  <a:pt x="16226" y="8539"/>
                  <a:pt x="16238" y="8539"/>
                </a:cubicBezTo>
                <a:cubicBezTo>
                  <a:pt x="16250" y="8539"/>
                  <a:pt x="16260" y="8495"/>
                  <a:pt x="16260" y="8438"/>
                </a:cubicBezTo>
                <a:cubicBezTo>
                  <a:pt x="16260" y="8381"/>
                  <a:pt x="16271" y="8316"/>
                  <a:pt x="16282" y="8298"/>
                </a:cubicBezTo>
                <a:cubicBezTo>
                  <a:pt x="16294" y="8280"/>
                  <a:pt x="16302" y="8218"/>
                  <a:pt x="16302" y="8158"/>
                </a:cubicBezTo>
                <a:cubicBezTo>
                  <a:pt x="16302" y="8098"/>
                  <a:pt x="16315" y="7979"/>
                  <a:pt x="16331" y="7900"/>
                </a:cubicBezTo>
                <a:cubicBezTo>
                  <a:pt x="16347" y="7821"/>
                  <a:pt x="16370" y="7700"/>
                  <a:pt x="16381" y="7626"/>
                </a:cubicBezTo>
                <a:cubicBezTo>
                  <a:pt x="16453" y="7171"/>
                  <a:pt x="16585" y="6470"/>
                  <a:pt x="16604" y="6449"/>
                </a:cubicBezTo>
                <a:cubicBezTo>
                  <a:pt x="16613" y="6439"/>
                  <a:pt x="16619" y="6388"/>
                  <a:pt x="16619" y="6331"/>
                </a:cubicBezTo>
                <a:cubicBezTo>
                  <a:pt x="16619" y="6274"/>
                  <a:pt x="16628" y="6225"/>
                  <a:pt x="16637" y="6225"/>
                </a:cubicBezTo>
                <a:cubicBezTo>
                  <a:pt x="16646" y="6225"/>
                  <a:pt x="16676" y="6090"/>
                  <a:pt x="16705" y="5928"/>
                </a:cubicBezTo>
                <a:cubicBezTo>
                  <a:pt x="16735" y="5765"/>
                  <a:pt x="16764" y="5636"/>
                  <a:pt x="16772" y="5636"/>
                </a:cubicBezTo>
                <a:cubicBezTo>
                  <a:pt x="16779" y="5636"/>
                  <a:pt x="16791" y="5593"/>
                  <a:pt x="16798" y="5541"/>
                </a:cubicBezTo>
                <a:cubicBezTo>
                  <a:pt x="16805" y="5489"/>
                  <a:pt x="16843" y="5338"/>
                  <a:pt x="16884" y="5205"/>
                </a:cubicBezTo>
                <a:cubicBezTo>
                  <a:pt x="16925" y="5072"/>
                  <a:pt x="16968" y="4911"/>
                  <a:pt x="16979" y="4852"/>
                </a:cubicBezTo>
                <a:cubicBezTo>
                  <a:pt x="16989" y="4793"/>
                  <a:pt x="17014" y="4692"/>
                  <a:pt x="17036" y="4628"/>
                </a:cubicBezTo>
                <a:cubicBezTo>
                  <a:pt x="17058" y="4563"/>
                  <a:pt x="17112" y="4401"/>
                  <a:pt x="17155" y="4269"/>
                </a:cubicBezTo>
                <a:cubicBezTo>
                  <a:pt x="17247" y="3992"/>
                  <a:pt x="17664" y="3206"/>
                  <a:pt x="17845" y="2969"/>
                </a:cubicBezTo>
                <a:cubicBezTo>
                  <a:pt x="17913" y="2880"/>
                  <a:pt x="17985" y="2774"/>
                  <a:pt x="18004" y="2734"/>
                </a:cubicBezTo>
                <a:cubicBezTo>
                  <a:pt x="18023" y="2694"/>
                  <a:pt x="18069" y="2641"/>
                  <a:pt x="18107" y="2616"/>
                </a:cubicBezTo>
                <a:cubicBezTo>
                  <a:pt x="18145" y="2592"/>
                  <a:pt x="18259" y="2498"/>
                  <a:pt x="18361" y="2409"/>
                </a:cubicBezTo>
                <a:cubicBezTo>
                  <a:pt x="19005" y="1844"/>
                  <a:pt x="19553" y="2169"/>
                  <a:pt x="20082" y="3423"/>
                </a:cubicBezTo>
                <a:cubicBezTo>
                  <a:pt x="20117" y="3506"/>
                  <a:pt x="20160" y="3645"/>
                  <a:pt x="20177" y="3731"/>
                </a:cubicBezTo>
                <a:cubicBezTo>
                  <a:pt x="20194" y="3817"/>
                  <a:pt x="20225" y="3932"/>
                  <a:pt x="20245" y="3989"/>
                </a:cubicBezTo>
                <a:cubicBezTo>
                  <a:pt x="20266" y="4046"/>
                  <a:pt x="20283" y="4124"/>
                  <a:pt x="20283" y="4163"/>
                </a:cubicBezTo>
                <a:cubicBezTo>
                  <a:pt x="20283" y="4201"/>
                  <a:pt x="20289" y="4235"/>
                  <a:pt x="20298" y="4235"/>
                </a:cubicBezTo>
                <a:cubicBezTo>
                  <a:pt x="20320" y="4236"/>
                  <a:pt x="20367" y="4502"/>
                  <a:pt x="20367" y="4622"/>
                </a:cubicBezTo>
                <a:cubicBezTo>
                  <a:pt x="20367" y="4675"/>
                  <a:pt x="20375" y="4717"/>
                  <a:pt x="20384" y="4717"/>
                </a:cubicBezTo>
                <a:cubicBezTo>
                  <a:pt x="20406" y="4718"/>
                  <a:pt x="20452" y="4985"/>
                  <a:pt x="20452" y="5104"/>
                </a:cubicBezTo>
                <a:cubicBezTo>
                  <a:pt x="20452" y="5156"/>
                  <a:pt x="20471" y="5284"/>
                  <a:pt x="20494" y="5390"/>
                </a:cubicBezTo>
                <a:cubicBezTo>
                  <a:pt x="20518" y="5495"/>
                  <a:pt x="20536" y="5653"/>
                  <a:pt x="20536" y="5737"/>
                </a:cubicBezTo>
                <a:cubicBezTo>
                  <a:pt x="20536" y="5821"/>
                  <a:pt x="20552" y="5919"/>
                  <a:pt x="20569" y="5956"/>
                </a:cubicBezTo>
                <a:cubicBezTo>
                  <a:pt x="20587" y="5993"/>
                  <a:pt x="20600" y="6066"/>
                  <a:pt x="20600" y="6118"/>
                </a:cubicBezTo>
                <a:cubicBezTo>
                  <a:pt x="20600" y="6234"/>
                  <a:pt x="20641" y="6281"/>
                  <a:pt x="20748" y="6281"/>
                </a:cubicBezTo>
                <a:cubicBezTo>
                  <a:pt x="20814" y="6281"/>
                  <a:pt x="20856" y="6226"/>
                  <a:pt x="20968" y="5995"/>
                </a:cubicBezTo>
                <a:cubicBezTo>
                  <a:pt x="21044" y="5840"/>
                  <a:pt x="21124" y="5681"/>
                  <a:pt x="21147" y="5636"/>
                </a:cubicBezTo>
                <a:cubicBezTo>
                  <a:pt x="21253" y="5425"/>
                  <a:pt x="21321" y="5260"/>
                  <a:pt x="21321" y="5216"/>
                </a:cubicBezTo>
                <a:cubicBezTo>
                  <a:pt x="21321" y="5189"/>
                  <a:pt x="21345" y="5139"/>
                  <a:pt x="21376" y="5104"/>
                </a:cubicBezTo>
                <a:cubicBezTo>
                  <a:pt x="21446" y="5023"/>
                  <a:pt x="21552" y="4768"/>
                  <a:pt x="21552" y="4684"/>
                </a:cubicBezTo>
                <a:cubicBezTo>
                  <a:pt x="21552" y="4649"/>
                  <a:pt x="21564" y="4607"/>
                  <a:pt x="21579" y="4594"/>
                </a:cubicBezTo>
                <a:cubicBezTo>
                  <a:pt x="21600" y="4575"/>
                  <a:pt x="21600" y="4551"/>
                  <a:pt x="21579" y="4460"/>
                </a:cubicBezTo>
                <a:cubicBezTo>
                  <a:pt x="21564" y="4397"/>
                  <a:pt x="21552" y="4269"/>
                  <a:pt x="21552" y="4179"/>
                </a:cubicBezTo>
                <a:cubicBezTo>
                  <a:pt x="21552" y="4090"/>
                  <a:pt x="21544" y="3969"/>
                  <a:pt x="21533" y="3910"/>
                </a:cubicBezTo>
                <a:cubicBezTo>
                  <a:pt x="21521" y="3852"/>
                  <a:pt x="21502" y="3756"/>
                  <a:pt x="21491" y="3698"/>
                </a:cubicBezTo>
                <a:cubicBezTo>
                  <a:pt x="21479" y="3639"/>
                  <a:pt x="21469" y="3555"/>
                  <a:pt x="21469" y="3513"/>
                </a:cubicBezTo>
                <a:cubicBezTo>
                  <a:pt x="21469" y="3438"/>
                  <a:pt x="21389" y="2996"/>
                  <a:pt x="21328" y="2728"/>
                </a:cubicBezTo>
                <a:cubicBezTo>
                  <a:pt x="21311" y="2654"/>
                  <a:pt x="21292" y="2550"/>
                  <a:pt x="21286" y="2498"/>
                </a:cubicBezTo>
                <a:cubicBezTo>
                  <a:pt x="21279" y="2447"/>
                  <a:pt x="21265" y="2403"/>
                  <a:pt x="21255" y="2403"/>
                </a:cubicBezTo>
                <a:cubicBezTo>
                  <a:pt x="21245" y="2403"/>
                  <a:pt x="21235" y="2366"/>
                  <a:pt x="21235" y="2319"/>
                </a:cubicBezTo>
                <a:cubicBezTo>
                  <a:pt x="21235" y="2273"/>
                  <a:pt x="21223" y="2201"/>
                  <a:pt x="21209" y="2162"/>
                </a:cubicBezTo>
                <a:cubicBezTo>
                  <a:pt x="21194" y="2123"/>
                  <a:pt x="21153" y="2002"/>
                  <a:pt x="21116" y="1888"/>
                </a:cubicBezTo>
                <a:cubicBezTo>
                  <a:pt x="21001" y="1530"/>
                  <a:pt x="20973" y="1464"/>
                  <a:pt x="20854" y="1243"/>
                </a:cubicBezTo>
                <a:cubicBezTo>
                  <a:pt x="20472" y="540"/>
                  <a:pt x="20105" y="250"/>
                  <a:pt x="19586" y="251"/>
                </a:cubicBezTo>
                <a:close/>
                <a:moveTo>
                  <a:pt x="9482" y="263"/>
                </a:moveTo>
                <a:cubicBezTo>
                  <a:pt x="9274" y="300"/>
                  <a:pt x="9061" y="629"/>
                  <a:pt x="9061" y="913"/>
                </a:cubicBezTo>
                <a:cubicBezTo>
                  <a:pt x="9061" y="964"/>
                  <a:pt x="9053" y="1008"/>
                  <a:pt x="9042" y="1008"/>
                </a:cubicBezTo>
                <a:cubicBezTo>
                  <a:pt x="9030" y="1008"/>
                  <a:pt x="9019" y="1125"/>
                  <a:pt x="9019" y="1271"/>
                </a:cubicBezTo>
                <a:cubicBezTo>
                  <a:pt x="9019" y="1418"/>
                  <a:pt x="9009" y="1550"/>
                  <a:pt x="8997" y="1568"/>
                </a:cubicBezTo>
                <a:cubicBezTo>
                  <a:pt x="8986" y="1587"/>
                  <a:pt x="8978" y="1651"/>
                  <a:pt x="8978" y="1708"/>
                </a:cubicBezTo>
                <a:cubicBezTo>
                  <a:pt x="8978" y="1766"/>
                  <a:pt x="8967" y="1815"/>
                  <a:pt x="8956" y="1815"/>
                </a:cubicBezTo>
                <a:cubicBezTo>
                  <a:pt x="8944" y="1815"/>
                  <a:pt x="8936" y="1871"/>
                  <a:pt x="8936" y="1944"/>
                </a:cubicBezTo>
                <a:cubicBezTo>
                  <a:pt x="8936" y="2016"/>
                  <a:pt x="8925" y="2088"/>
                  <a:pt x="8914" y="2106"/>
                </a:cubicBezTo>
                <a:cubicBezTo>
                  <a:pt x="8902" y="2124"/>
                  <a:pt x="8892" y="2202"/>
                  <a:pt x="8892" y="2274"/>
                </a:cubicBezTo>
                <a:cubicBezTo>
                  <a:pt x="8892" y="2347"/>
                  <a:pt x="8881" y="2460"/>
                  <a:pt x="8867" y="2526"/>
                </a:cubicBezTo>
                <a:cubicBezTo>
                  <a:pt x="8815" y="2786"/>
                  <a:pt x="8808" y="2836"/>
                  <a:pt x="8808" y="2941"/>
                </a:cubicBezTo>
                <a:cubicBezTo>
                  <a:pt x="8808" y="3050"/>
                  <a:pt x="8803" y="3085"/>
                  <a:pt x="8737" y="3417"/>
                </a:cubicBezTo>
                <a:cubicBezTo>
                  <a:pt x="8718" y="3516"/>
                  <a:pt x="8702" y="3646"/>
                  <a:pt x="8702" y="3703"/>
                </a:cubicBezTo>
                <a:cubicBezTo>
                  <a:pt x="8702" y="3804"/>
                  <a:pt x="8695" y="3854"/>
                  <a:pt x="8643" y="4112"/>
                </a:cubicBezTo>
                <a:cubicBezTo>
                  <a:pt x="8629" y="4178"/>
                  <a:pt x="8616" y="4292"/>
                  <a:pt x="8616" y="4364"/>
                </a:cubicBezTo>
                <a:cubicBezTo>
                  <a:pt x="8616" y="4437"/>
                  <a:pt x="8608" y="4514"/>
                  <a:pt x="8596" y="4532"/>
                </a:cubicBezTo>
                <a:cubicBezTo>
                  <a:pt x="8585" y="4551"/>
                  <a:pt x="8574" y="4619"/>
                  <a:pt x="8574" y="4689"/>
                </a:cubicBezTo>
                <a:cubicBezTo>
                  <a:pt x="8574" y="4760"/>
                  <a:pt x="8566" y="4834"/>
                  <a:pt x="8554" y="4852"/>
                </a:cubicBezTo>
                <a:cubicBezTo>
                  <a:pt x="8543" y="4870"/>
                  <a:pt x="8532" y="4957"/>
                  <a:pt x="8532" y="5042"/>
                </a:cubicBezTo>
                <a:cubicBezTo>
                  <a:pt x="8532" y="5128"/>
                  <a:pt x="8522" y="5215"/>
                  <a:pt x="8510" y="5233"/>
                </a:cubicBezTo>
                <a:cubicBezTo>
                  <a:pt x="8499" y="5251"/>
                  <a:pt x="8490" y="5323"/>
                  <a:pt x="8490" y="5395"/>
                </a:cubicBezTo>
                <a:cubicBezTo>
                  <a:pt x="8490" y="5468"/>
                  <a:pt x="8480" y="5524"/>
                  <a:pt x="8468" y="5524"/>
                </a:cubicBezTo>
                <a:cubicBezTo>
                  <a:pt x="8457" y="5524"/>
                  <a:pt x="8449" y="5611"/>
                  <a:pt x="8449" y="5715"/>
                </a:cubicBezTo>
                <a:cubicBezTo>
                  <a:pt x="8449" y="5818"/>
                  <a:pt x="8438" y="5905"/>
                  <a:pt x="8427" y="5905"/>
                </a:cubicBezTo>
                <a:cubicBezTo>
                  <a:pt x="8415" y="5905"/>
                  <a:pt x="8405" y="5975"/>
                  <a:pt x="8405" y="6062"/>
                </a:cubicBezTo>
                <a:cubicBezTo>
                  <a:pt x="8405" y="6149"/>
                  <a:pt x="8396" y="6234"/>
                  <a:pt x="8385" y="6253"/>
                </a:cubicBezTo>
                <a:cubicBezTo>
                  <a:pt x="8373" y="6271"/>
                  <a:pt x="8363" y="6358"/>
                  <a:pt x="8363" y="6443"/>
                </a:cubicBezTo>
                <a:cubicBezTo>
                  <a:pt x="8363" y="6529"/>
                  <a:pt x="8354" y="6610"/>
                  <a:pt x="8343" y="6628"/>
                </a:cubicBezTo>
                <a:cubicBezTo>
                  <a:pt x="8331" y="6646"/>
                  <a:pt x="8321" y="6724"/>
                  <a:pt x="8321" y="6796"/>
                </a:cubicBezTo>
                <a:cubicBezTo>
                  <a:pt x="8321" y="6868"/>
                  <a:pt x="8310" y="6925"/>
                  <a:pt x="8299" y="6925"/>
                </a:cubicBezTo>
                <a:cubicBezTo>
                  <a:pt x="8287" y="6925"/>
                  <a:pt x="8279" y="7012"/>
                  <a:pt x="8279" y="7116"/>
                </a:cubicBezTo>
                <a:cubicBezTo>
                  <a:pt x="8279" y="7219"/>
                  <a:pt x="8268" y="7301"/>
                  <a:pt x="8257" y="7301"/>
                </a:cubicBezTo>
                <a:cubicBezTo>
                  <a:pt x="8245" y="7301"/>
                  <a:pt x="8237" y="7363"/>
                  <a:pt x="8237" y="7435"/>
                </a:cubicBezTo>
                <a:cubicBezTo>
                  <a:pt x="8237" y="7507"/>
                  <a:pt x="8227" y="7579"/>
                  <a:pt x="8215" y="7597"/>
                </a:cubicBezTo>
                <a:cubicBezTo>
                  <a:pt x="8203" y="7616"/>
                  <a:pt x="8193" y="7683"/>
                  <a:pt x="8193" y="7743"/>
                </a:cubicBezTo>
                <a:cubicBezTo>
                  <a:pt x="8193" y="7803"/>
                  <a:pt x="8179" y="7930"/>
                  <a:pt x="8160" y="8023"/>
                </a:cubicBezTo>
                <a:cubicBezTo>
                  <a:pt x="8094" y="8346"/>
                  <a:pt x="8087" y="8375"/>
                  <a:pt x="8087" y="8511"/>
                </a:cubicBezTo>
                <a:cubicBezTo>
                  <a:pt x="8087" y="8642"/>
                  <a:pt x="8081" y="8696"/>
                  <a:pt x="8028" y="8959"/>
                </a:cubicBezTo>
                <a:cubicBezTo>
                  <a:pt x="8014" y="9025"/>
                  <a:pt x="8003" y="9139"/>
                  <a:pt x="8003" y="9211"/>
                </a:cubicBezTo>
                <a:cubicBezTo>
                  <a:pt x="8003" y="9284"/>
                  <a:pt x="7993" y="9355"/>
                  <a:pt x="7981" y="9374"/>
                </a:cubicBezTo>
                <a:cubicBezTo>
                  <a:pt x="7970" y="9392"/>
                  <a:pt x="7961" y="9477"/>
                  <a:pt x="7961" y="9564"/>
                </a:cubicBezTo>
                <a:cubicBezTo>
                  <a:pt x="7961" y="9651"/>
                  <a:pt x="7951" y="9727"/>
                  <a:pt x="7939" y="9727"/>
                </a:cubicBezTo>
                <a:cubicBezTo>
                  <a:pt x="7928" y="9727"/>
                  <a:pt x="7917" y="9795"/>
                  <a:pt x="7917" y="9884"/>
                </a:cubicBezTo>
                <a:cubicBezTo>
                  <a:pt x="7917" y="9972"/>
                  <a:pt x="7909" y="10046"/>
                  <a:pt x="7898" y="10046"/>
                </a:cubicBezTo>
                <a:cubicBezTo>
                  <a:pt x="7886" y="10046"/>
                  <a:pt x="7876" y="10116"/>
                  <a:pt x="7876" y="10203"/>
                </a:cubicBezTo>
                <a:cubicBezTo>
                  <a:pt x="7876" y="10290"/>
                  <a:pt x="7867" y="10381"/>
                  <a:pt x="7856" y="10399"/>
                </a:cubicBezTo>
                <a:cubicBezTo>
                  <a:pt x="7844" y="10417"/>
                  <a:pt x="7834" y="10499"/>
                  <a:pt x="7834" y="10584"/>
                </a:cubicBezTo>
                <a:cubicBezTo>
                  <a:pt x="7834" y="10669"/>
                  <a:pt x="7823" y="10756"/>
                  <a:pt x="7812" y="10775"/>
                </a:cubicBezTo>
                <a:cubicBezTo>
                  <a:pt x="7800" y="10793"/>
                  <a:pt x="7792" y="10867"/>
                  <a:pt x="7792" y="10937"/>
                </a:cubicBezTo>
                <a:cubicBezTo>
                  <a:pt x="7792" y="11008"/>
                  <a:pt x="7781" y="11081"/>
                  <a:pt x="7770" y="11100"/>
                </a:cubicBezTo>
                <a:cubicBezTo>
                  <a:pt x="7758" y="11118"/>
                  <a:pt x="7750" y="11190"/>
                  <a:pt x="7750" y="11262"/>
                </a:cubicBezTo>
                <a:cubicBezTo>
                  <a:pt x="7750" y="11334"/>
                  <a:pt x="7739" y="11391"/>
                  <a:pt x="7728" y="11391"/>
                </a:cubicBezTo>
                <a:cubicBezTo>
                  <a:pt x="7716" y="11391"/>
                  <a:pt x="7706" y="11446"/>
                  <a:pt x="7706" y="11514"/>
                </a:cubicBezTo>
                <a:cubicBezTo>
                  <a:pt x="7706" y="11582"/>
                  <a:pt x="7694" y="11706"/>
                  <a:pt x="7679" y="11789"/>
                </a:cubicBezTo>
                <a:lnTo>
                  <a:pt x="7653" y="11940"/>
                </a:lnTo>
                <a:lnTo>
                  <a:pt x="7358" y="11906"/>
                </a:lnTo>
                <a:cubicBezTo>
                  <a:pt x="6473" y="11805"/>
                  <a:pt x="6022" y="11610"/>
                  <a:pt x="5424" y="11066"/>
                </a:cubicBezTo>
                <a:cubicBezTo>
                  <a:pt x="5057" y="10732"/>
                  <a:pt x="4633" y="10142"/>
                  <a:pt x="4677" y="10029"/>
                </a:cubicBezTo>
                <a:cubicBezTo>
                  <a:pt x="4690" y="9998"/>
                  <a:pt x="4699" y="9918"/>
                  <a:pt x="4699" y="9850"/>
                </a:cubicBezTo>
                <a:cubicBezTo>
                  <a:pt x="4699" y="9782"/>
                  <a:pt x="4710" y="9727"/>
                  <a:pt x="4721" y="9727"/>
                </a:cubicBezTo>
                <a:cubicBezTo>
                  <a:pt x="4733" y="9727"/>
                  <a:pt x="4743" y="9606"/>
                  <a:pt x="4743" y="9458"/>
                </a:cubicBezTo>
                <a:cubicBezTo>
                  <a:pt x="4743" y="9310"/>
                  <a:pt x="4733" y="9189"/>
                  <a:pt x="4721" y="9189"/>
                </a:cubicBezTo>
                <a:cubicBezTo>
                  <a:pt x="4710" y="9189"/>
                  <a:pt x="4699" y="9138"/>
                  <a:pt x="4699" y="9082"/>
                </a:cubicBezTo>
                <a:cubicBezTo>
                  <a:pt x="4699" y="8940"/>
                  <a:pt x="4559" y="8610"/>
                  <a:pt x="4457" y="8511"/>
                </a:cubicBezTo>
                <a:cubicBezTo>
                  <a:pt x="4402" y="8458"/>
                  <a:pt x="4321" y="8433"/>
                  <a:pt x="4234" y="8444"/>
                </a:cubicBezTo>
                <a:cubicBezTo>
                  <a:pt x="4109" y="8459"/>
                  <a:pt x="4095" y="8448"/>
                  <a:pt x="4071" y="8332"/>
                </a:cubicBezTo>
                <a:cubicBezTo>
                  <a:pt x="4039" y="8179"/>
                  <a:pt x="4034" y="7215"/>
                  <a:pt x="4064" y="7166"/>
                </a:cubicBezTo>
                <a:cubicBezTo>
                  <a:pt x="4076" y="7148"/>
                  <a:pt x="4087" y="7076"/>
                  <a:pt x="4087" y="7004"/>
                </a:cubicBezTo>
                <a:cubicBezTo>
                  <a:pt x="4087" y="6931"/>
                  <a:pt x="4095" y="6869"/>
                  <a:pt x="4106" y="6869"/>
                </a:cubicBezTo>
                <a:cubicBezTo>
                  <a:pt x="4118" y="6869"/>
                  <a:pt x="4128" y="6809"/>
                  <a:pt x="4128" y="6735"/>
                </a:cubicBezTo>
                <a:cubicBezTo>
                  <a:pt x="4128" y="6661"/>
                  <a:pt x="4136" y="6600"/>
                  <a:pt x="4146" y="6600"/>
                </a:cubicBezTo>
                <a:cubicBezTo>
                  <a:pt x="4156" y="6600"/>
                  <a:pt x="4185" y="6492"/>
                  <a:pt x="4212" y="6359"/>
                </a:cubicBezTo>
                <a:cubicBezTo>
                  <a:pt x="4239" y="6226"/>
                  <a:pt x="4271" y="6118"/>
                  <a:pt x="4280" y="6118"/>
                </a:cubicBezTo>
                <a:cubicBezTo>
                  <a:pt x="4290" y="6118"/>
                  <a:pt x="4298" y="6089"/>
                  <a:pt x="4298" y="6051"/>
                </a:cubicBezTo>
                <a:cubicBezTo>
                  <a:pt x="4298" y="5852"/>
                  <a:pt x="4804" y="4825"/>
                  <a:pt x="5184" y="4252"/>
                </a:cubicBezTo>
                <a:cubicBezTo>
                  <a:pt x="5579" y="3658"/>
                  <a:pt x="6337" y="2821"/>
                  <a:pt x="6743" y="2538"/>
                </a:cubicBezTo>
                <a:cubicBezTo>
                  <a:pt x="6812" y="2489"/>
                  <a:pt x="6889" y="2414"/>
                  <a:pt x="6912" y="2370"/>
                </a:cubicBezTo>
                <a:lnTo>
                  <a:pt x="6954" y="2291"/>
                </a:lnTo>
                <a:lnTo>
                  <a:pt x="6912" y="2207"/>
                </a:lnTo>
                <a:cubicBezTo>
                  <a:pt x="6858" y="2101"/>
                  <a:pt x="6647" y="2140"/>
                  <a:pt x="6467" y="2291"/>
                </a:cubicBezTo>
                <a:cubicBezTo>
                  <a:pt x="5873" y="2789"/>
                  <a:pt x="5058" y="3747"/>
                  <a:pt x="4593" y="4488"/>
                </a:cubicBezTo>
                <a:cubicBezTo>
                  <a:pt x="4226" y="5073"/>
                  <a:pt x="4022" y="5487"/>
                  <a:pt x="3875" y="5950"/>
                </a:cubicBezTo>
                <a:cubicBezTo>
                  <a:pt x="3834" y="6078"/>
                  <a:pt x="3792" y="6214"/>
                  <a:pt x="3780" y="6247"/>
                </a:cubicBezTo>
                <a:cubicBezTo>
                  <a:pt x="3759" y="6308"/>
                  <a:pt x="3727" y="6466"/>
                  <a:pt x="3668" y="6819"/>
                </a:cubicBezTo>
                <a:cubicBezTo>
                  <a:pt x="3650" y="6922"/>
                  <a:pt x="3627" y="7047"/>
                  <a:pt x="3617" y="7099"/>
                </a:cubicBezTo>
                <a:cubicBezTo>
                  <a:pt x="3607" y="7150"/>
                  <a:pt x="3599" y="7455"/>
                  <a:pt x="3599" y="7777"/>
                </a:cubicBezTo>
                <a:cubicBezTo>
                  <a:pt x="3599" y="8373"/>
                  <a:pt x="3605" y="8428"/>
                  <a:pt x="3705" y="8836"/>
                </a:cubicBezTo>
                <a:cubicBezTo>
                  <a:pt x="3733" y="8949"/>
                  <a:pt x="3744" y="9104"/>
                  <a:pt x="3745" y="9357"/>
                </a:cubicBezTo>
                <a:cubicBezTo>
                  <a:pt x="3746" y="9555"/>
                  <a:pt x="3757" y="9731"/>
                  <a:pt x="3769" y="9749"/>
                </a:cubicBezTo>
                <a:cubicBezTo>
                  <a:pt x="3781" y="9767"/>
                  <a:pt x="3789" y="9828"/>
                  <a:pt x="3789" y="9878"/>
                </a:cubicBezTo>
                <a:cubicBezTo>
                  <a:pt x="3789" y="10000"/>
                  <a:pt x="3868" y="10215"/>
                  <a:pt x="3965" y="10366"/>
                </a:cubicBezTo>
                <a:cubicBezTo>
                  <a:pt x="4021" y="10451"/>
                  <a:pt x="4097" y="10498"/>
                  <a:pt x="4219" y="10528"/>
                </a:cubicBezTo>
                <a:cubicBezTo>
                  <a:pt x="4350" y="10561"/>
                  <a:pt x="4422" y="10615"/>
                  <a:pt x="4510" y="10735"/>
                </a:cubicBezTo>
                <a:cubicBezTo>
                  <a:pt x="4708" y="11008"/>
                  <a:pt x="5376" y="11702"/>
                  <a:pt x="5632" y="11901"/>
                </a:cubicBezTo>
                <a:cubicBezTo>
                  <a:pt x="6177" y="12324"/>
                  <a:pt x="6713" y="12584"/>
                  <a:pt x="7230" y="12685"/>
                </a:cubicBezTo>
                <a:cubicBezTo>
                  <a:pt x="7404" y="12720"/>
                  <a:pt x="7553" y="12757"/>
                  <a:pt x="7558" y="12769"/>
                </a:cubicBezTo>
                <a:cubicBezTo>
                  <a:pt x="7563" y="12782"/>
                  <a:pt x="7554" y="12824"/>
                  <a:pt x="7540" y="12859"/>
                </a:cubicBezTo>
                <a:cubicBezTo>
                  <a:pt x="7527" y="12894"/>
                  <a:pt x="7516" y="12976"/>
                  <a:pt x="7516" y="13044"/>
                </a:cubicBezTo>
                <a:cubicBezTo>
                  <a:pt x="7516" y="13112"/>
                  <a:pt x="7506" y="13167"/>
                  <a:pt x="7494" y="13167"/>
                </a:cubicBezTo>
                <a:cubicBezTo>
                  <a:pt x="7483" y="13167"/>
                  <a:pt x="7474" y="13241"/>
                  <a:pt x="7474" y="13330"/>
                </a:cubicBezTo>
                <a:cubicBezTo>
                  <a:pt x="7474" y="13419"/>
                  <a:pt x="7464" y="13492"/>
                  <a:pt x="7452" y="13492"/>
                </a:cubicBezTo>
                <a:cubicBezTo>
                  <a:pt x="7441" y="13492"/>
                  <a:pt x="7432" y="13566"/>
                  <a:pt x="7432" y="13655"/>
                </a:cubicBezTo>
                <a:cubicBezTo>
                  <a:pt x="7432" y="13744"/>
                  <a:pt x="7422" y="13817"/>
                  <a:pt x="7410" y="13817"/>
                </a:cubicBezTo>
                <a:cubicBezTo>
                  <a:pt x="7399" y="13817"/>
                  <a:pt x="7388" y="13899"/>
                  <a:pt x="7388" y="14002"/>
                </a:cubicBezTo>
                <a:cubicBezTo>
                  <a:pt x="7388" y="14106"/>
                  <a:pt x="7380" y="14193"/>
                  <a:pt x="7369" y="14193"/>
                </a:cubicBezTo>
                <a:cubicBezTo>
                  <a:pt x="7357" y="14193"/>
                  <a:pt x="7346" y="14266"/>
                  <a:pt x="7346" y="14355"/>
                </a:cubicBezTo>
                <a:cubicBezTo>
                  <a:pt x="7346" y="14444"/>
                  <a:pt x="7338" y="14512"/>
                  <a:pt x="7327" y="14512"/>
                </a:cubicBezTo>
                <a:cubicBezTo>
                  <a:pt x="7315" y="14512"/>
                  <a:pt x="7305" y="14587"/>
                  <a:pt x="7305" y="14675"/>
                </a:cubicBezTo>
                <a:cubicBezTo>
                  <a:pt x="7305" y="14762"/>
                  <a:pt x="7294" y="14847"/>
                  <a:pt x="7283" y="14865"/>
                </a:cubicBezTo>
                <a:cubicBezTo>
                  <a:pt x="7271" y="14883"/>
                  <a:pt x="7263" y="14968"/>
                  <a:pt x="7263" y="15056"/>
                </a:cubicBezTo>
                <a:cubicBezTo>
                  <a:pt x="7263" y="15143"/>
                  <a:pt x="7252" y="15212"/>
                  <a:pt x="7241" y="15212"/>
                </a:cubicBezTo>
                <a:cubicBezTo>
                  <a:pt x="7229" y="15212"/>
                  <a:pt x="7219" y="15288"/>
                  <a:pt x="7219" y="15375"/>
                </a:cubicBezTo>
                <a:cubicBezTo>
                  <a:pt x="7219" y="15462"/>
                  <a:pt x="7210" y="15547"/>
                  <a:pt x="7199" y="15565"/>
                </a:cubicBezTo>
                <a:cubicBezTo>
                  <a:pt x="7187" y="15584"/>
                  <a:pt x="7177" y="15657"/>
                  <a:pt x="7177" y="15728"/>
                </a:cubicBezTo>
                <a:cubicBezTo>
                  <a:pt x="7177" y="15798"/>
                  <a:pt x="7169" y="15867"/>
                  <a:pt x="7157" y="15885"/>
                </a:cubicBezTo>
                <a:cubicBezTo>
                  <a:pt x="7145" y="15903"/>
                  <a:pt x="7135" y="15980"/>
                  <a:pt x="7135" y="16053"/>
                </a:cubicBezTo>
                <a:cubicBezTo>
                  <a:pt x="7135" y="16185"/>
                  <a:pt x="7130" y="16218"/>
                  <a:pt x="7064" y="16540"/>
                </a:cubicBezTo>
                <a:cubicBezTo>
                  <a:pt x="7045" y="16634"/>
                  <a:pt x="7029" y="16760"/>
                  <a:pt x="7029" y="16821"/>
                </a:cubicBezTo>
                <a:cubicBezTo>
                  <a:pt x="7029" y="16881"/>
                  <a:pt x="7019" y="16948"/>
                  <a:pt x="7007" y="16966"/>
                </a:cubicBezTo>
                <a:cubicBezTo>
                  <a:pt x="6995" y="16985"/>
                  <a:pt x="6987" y="17057"/>
                  <a:pt x="6987" y="17129"/>
                </a:cubicBezTo>
                <a:cubicBezTo>
                  <a:pt x="6987" y="17201"/>
                  <a:pt x="6977" y="17258"/>
                  <a:pt x="6965" y="17258"/>
                </a:cubicBezTo>
                <a:cubicBezTo>
                  <a:pt x="6954" y="17258"/>
                  <a:pt x="6945" y="17333"/>
                  <a:pt x="6945" y="17420"/>
                </a:cubicBezTo>
                <a:cubicBezTo>
                  <a:pt x="6945" y="17507"/>
                  <a:pt x="6935" y="17592"/>
                  <a:pt x="6923" y="17611"/>
                </a:cubicBezTo>
                <a:cubicBezTo>
                  <a:pt x="6912" y="17629"/>
                  <a:pt x="6901" y="17714"/>
                  <a:pt x="6901" y="17801"/>
                </a:cubicBezTo>
                <a:cubicBezTo>
                  <a:pt x="6901" y="17888"/>
                  <a:pt x="6893" y="17958"/>
                  <a:pt x="6881" y="17958"/>
                </a:cubicBezTo>
                <a:cubicBezTo>
                  <a:pt x="6870" y="17958"/>
                  <a:pt x="6859" y="18028"/>
                  <a:pt x="6859" y="18115"/>
                </a:cubicBezTo>
                <a:cubicBezTo>
                  <a:pt x="6859" y="18202"/>
                  <a:pt x="6851" y="18293"/>
                  <a:pt x="6840" y="18311"/>
                </a:cubicBezTo>
                <a:cubicBezTo>
                  <a:pt x="6828" y="18329"/>
                  <a:pt x="6817" y="18397"/>
                  <a:pt x="6817" y="18468"/>
                </a:cubicBezTo>
                <a:cubicBezTo>
                  <a:pt x="6817" y="18539"/>
                  <a:pt x="6807" y="18612"/>
                  <a:pt x="6795" y="18631"/>
                </a:cubicBezTo>
                <a:cubicBezTo>
                  <a:pt x="6784" y="18649"/>
                  <a:pt x="6776" y="18736"/>
                  <a:pt x="6776" y="18821"/>
                </a:cubicBezTo>
                <a:cubicBezTo>
                  <a:pt x="6776" y="18906"/>
                  <a:pt x="6765" y="18993"/>
                  <a:pt x="6754" y="19012"/>
                </a:cubicBezTo>
                <a:cubicBezTo>
                  <a:pt x="6742" y="19030"/>
                  <a:pt x="6734" y="19102"/>
                  <a:pt x="6734" y="19174"/>
                </a:cubicBezTo>
                <a:cubicBezTo>
                  <a:pt x="6734" y="19246"/>
                  <a:pt x="6723" y="19303"/>
                  <a:pt x="6712" y="19303"/>
                </a:cubicBezTo>
                <a:cubicBezTo>
                  <a:pt x="6700" y="19303"/>
                  <a:pt x="6690" y="19403"/>
                  <a:pt x="6690" y="19521"/>
                </a:cubicBezTo>
                <a:cubicBezTo>
                  <a:pt x="6690" y="19640"/>
                  <a:pt x="6681" y="19734"/>
                  <a:pt x="6670" y="19734"/>
                </a:cubicBezTo>
                <a:cubicBezTo>
                  <a:pt x="6658" y="19734"/>
                  <a:pt x="6648" y="19795"/>
                  <a:pt x="6648" y="19869"/>
                </a:cubicBezTo>
                <a:cubicBezTo>
                  <a:pt x="6648" y="19943"/>
                  <a:pt x="6640" y="20003"/>
                  <a:pt x="6628" y="20003"/>
                </a:cubicBezTo>
                <a:cubicBezTo>
                  <a:pt x="6616" y="20003"/>
                  <a:pt x="6606" y="20103"/>
                  <a:pt x="6606" y="20222"/>
                </a:cubicBezTo>
                <a:cubicBezTo>
                  <a:pt x="6606" y="20340"/>
                  <a:pt x="6596" y="20435"/>
                  <a:pt x="6584" y="20435"/>
                </a:cubicBezTo>
                <a:cubicBezTo>
                  <a:pt x="6572" y="20435"/>
                  <a:pt x="6564" y="20484"/>
                  <a:pt x="6564" y="20541"/>
                </a:cubicBezTo>
                <a:cubicBezTo>
                  <a:pt x="6564" y="20599"/>
                  <a:pt x="6554" y="20657"/>
                  <a:pt x="6542" y="20676"/>
                </a:cubicBezTo>
                <a:cubicBezTo>
                  <a:pt x="6530" y="20694"/>
                  <a:pt x="6520" y="20771"/>
                  <a:pt x="6520" y="20844"/>
                </a:cubicBezTo>
                <a:cubicBezTo>
                  <a:pt x="6520" y="20916"/>
                  <a:pt x="6510" y="21026"/>
                  <a:pt x="6496" y="21085"/>
                </a:cubicBezTo>
                <a:cubicBezTo>
                  <a:pt x="6457" y="21241"/>
                  <a:pt x="6496" y="21357"/>
                  <a:pt x="6619" y="21471"/>
                </a:cubicBezTo>
                <a:cubicBezTo>
                  <a:pt x="6707" y="21552"/>
                  <a:pt x="6769" y="21567"/>
                  <a:pt x="7022" y="21544"/>
                </a:cubicBezTo>
                <a:cubicBezTo>
                  <a:pt x="7353" y="21515"/>
                  <a:pt x="7474" y="21433"/>
                  <a:pt x="7474" y="21247"/>
                </a:cubicBezTo>
                <a:cubicBezTo>
                  <a:pt x="7474" y="21188"/>
                  <a:pt x="7483" y="21125"/>
                  <a:pt x="7494" y="21107"/>
                </a:cubicBezTo>
                <a:cubicBezTo>
                  <a:pt x="7506" y="21089"/>
                  <a:pt x="7516" y="21015"/>
                  <a:pt x="7516" y="20945"/>
                </a:cubicBezTo>
                <a:cubicBezTo>
                  <a:pt x="7516" y="20874"/>
                  <a:pt x="7527" y="20806"/>
                  <a:pt x="7538" y="20788"/>
                </a:cubicBezTo>
                <a:cubicBezTo>
                  <a:pt x="7550" y="20770"/>
                  <a:pt x="7558" y="20696"/>
                  <a:pt x="7558" y="20625"/>
                </a:cubicBezTo>
                <a:cubicBezTo>
                  <a:pt x="7558" y="20555"/>
                  <a:pt x="7568" y="20481"/>
                  <a:pt x="7580" y="20463"/>
                </a:cubicBezTo>
                <a:cubicBezTo>
                  <a:pt x="7592" y="20445"/>
                  <a:pt x="7600" y="20358"/>
                  <a:pt x="7600" y="20272"/>
                </a:cubicBezTo>
                <a:cubicBezTo>
                  <a:pt x="7600" y="20187"/>
                  <a:pt x="7610" y="20106"/>
                  <a:pt x="7622" y="20087"/>
                </a:cubicBezTo>
                <a:cubicBezTo>
                  <a:pt x="7634" y="20069"/>
                  <a:pt x="7644" y="19978"/>
                  <a:pt x="7644" y="19891"/>
                </a:cubicBezTo>
                <a:cubicBezTo>
                  <a:pt x="7644" y="19804"/>
                  <a:pt x="7652" y="19734"/>
                  <a:pt x="7664" y="19734"/>
                </a:cubicBezTo>
                <a:cubicBezTo>
                  <a:pt x="7676" y="19734"/>
                  <a:pt x="7686" y="19653"/>
                  <a:pt x="7686" y="19549"/>
                </a:cubicBezTo>
                <a:cubicBezTo>
                  <a:pt x="7686" y="19446"/>
                  <a:pt x="7694" y="19359"/>
                  <a:pt x="7706" y="19359"/>
                </a:cubicBezTo>
                <a:cubicBezTo>
                  <a:pt x="7717" y="19359"/>
                  <a:pt x="7728" y="19285"/>
                  <a:pt x="7728" y="19196"/>
                </a:cubicBezTo>
                <a:cubicBezTo>
                  <a:pt x="7728" y="19108"/>
                  <a:pt x="7738" y="19034"/>
                  <a:pt x="7750" y="19034"/>
                </a:cubicBezTo>
                <a:cubicBezTo>
                  <a:pt x="7762" y="19034"/>
                  <a:pt x="7770" y="18964"/>
                  <a:pt x="7770" y="18877"/>
                </a:cubicBezTo>
                <a:cubicBezTo>
                  <a:pt x="7770" y="18790"/>
                  <a:pt x="7780" y="18705"/>
                  <a:pt x="7792" y="18687"/>
                </a:cubicBezTo>
                <a:cubicBezTo>
                  <a:pt x="7803" y="18668"/>
                  <a:pt x="7812" y="18595"/>
                  <a:pt x="7812" y="18524"/>
                </a:cubicBezTo>
                <a:cubicBezTo>
                  <a:pt x="7812" y="18454"/>
                  <a:pt x="7822" y="18380"/>
                  <a:pt x="7834" y="18362"/>
                </a:cubicBezTo>
                <a:cubicBezTo>
                  <a:pt x="7845" y="18343"/>
                  <a:pt x="7856" y="18282"/>
                  <a:pt x="7856" y="18221"/>
                </a:cubicBezTo>
                <a:cubicBezTo>
                  <a:pt x="7856" y="18161"/>
                  <a:pt x="7870" y="18035"/>
                  <a:pt x="7889" y="17941"/>
                </a:cubicBezTo>
                <a:cubicBezTo>
                  <a:pt x="7955" y="17619"/>
                  <a:pt x="7961" y="17585"/>
                  <a:pt x="7961" y="17454"/>
                </a:cubicBezTo>
                <a:cubicBezTo>
                  <a:pt x="7961" y="17381"/>
                  <a:pt x="7970" y="17304"/>
                  <a:pt x="7981" y="17286"/>
                </a:cubicBezTo>
                <a:cubicBezTo>
                  <a:pt x="7993" y="17267"/>
                  <a:pt x="8003" y="17182"/>
                  <a:pt x="8003" y="17095"/>
                </a:cubicBezTo>
                <a:cubicBezTo>
                  <a:pt x="8003" y="17008"/>
                  <a:pt x="8012" y="16938"/>
                  <a:pt x="8023" y="16938"/>
                </a:cubicBezTo>
                <a:cubicBezTo>
                  <a:pt x="8035" y="16938"/>
                  <a:pt x="8045" y="16865"/>
                  <a:pt x="8045" y="16776"/>
                </a:cubicBezTo>
                <a:cubicBezTo>
                  <a:pt x="8045" y="16687"/>
                  <a:pt x="8056" y="16613"/>
                  <a:pt x="8067" y="16613"/>
                </a:cubicBezTo>
                <a:cubicBezTo>
                  <a:pt x="8079" y="16613"/>
                  <a:pt x="8087" y="16543"/>
                  <a:pt x="8087" y="16456"/>
                </a:cubicBezTo>
                <a:cubicBezTo>
                  <a:pt x="8087" y="16369"/>
                  <a:pt x="8097" y="16284"/>
                  <a:pt x="8109" y="16266"/>
                </a:cubicBezTo>
                <a:cubicBezTo>
                  <a:pt x="8121" y="16248"/>
                  <a:pt x="8131" y="16161"/>
                  <a:pt x="8131" y="16075"/>
                </a:cubicBezTo>
                <a:cubicBezTo>
                  <a:pt x="8131" y="15990"/>
                  <a:pt x="8139" y="15903"/>
                  <a:pt x="8151" y="15885"/>
                </a:cubicBezTo>
                <a:cubicBezTo>
                  <a:pt x="8163" y="15867"/>
                  <a:pt x="8173" y="15798"/>
                  <a:pt x="8173" y="15728"/>
                </a:cubicBezTo>
                <a:cubicBezTo>
                  <a:pt x="8173" y="15657"/>
                  <a:pt x="8181" y="15584"/>
                  <a:pt x="8193" y="15565"/>
                </a:cubicBezTo>
                <a:cubicBezTo>
                  <a:pt x="8205" y="15547"/>
                  <a:pt x="8215" y="15473"/>
                  <a:pt x="8215" y="15403"/>
                </a:cubicBezTo>
                <a:cubicBezTo>
                  <a:pt x="8215" y="15332"/>
                  <a:pt x="8225" y="15259"/>
                  <a:pt x="8237" y="15240"/>
                </a:cubicBezTo>
                <a:cubicBezTo>
                  <a:pt x="8249" y="15222"/>
                  <a:pt x="8257" y="15137"/>
                  <a:pt x="8257" y="15050"/>
                </a:cubicBezTo>
                <a:cubicBezTo>
                  <a:pt x="8257" y="14963"/>
                  <a:pt x="8267" y="14893"/>
                  <a:pt x="8279" y="14893"/>
                </a:cubicBezTo>
                <a:cubicBezTo>
                  <a:pt x="8291" y="14893"/>
                  <a:pt x="8299" y="14806"/>
                  <a:pt x="8299" y="14703"/>
                </a:cubicBezTo>
                <a:cubicBezTo>
                  <a:pt x="8299" y="14599"/>
                  <a:pt x="8309" y="14512"/>
                  <a:pt x="8321" y="14512"/>
                </a:cubicBezTo>
                <a:cubicBezTo>
                  <a:pt x="8332" y="14512"/>
                  <a:pt x="8343" y="14442"/>
                  <a:pt x="8343" y="14355"/>
                </a:cubicBezTo>
                <a:cubicBezTo>
                  <a:pt x="8343" y="14268"/>
                  <a:pt x="8351" y="14183"/>
                  <a:pt x="8363" y="14165"/>
                </a:cubicBezTo>
                <a:cubicBezTo>
                  <a:pt x="8374" y="14146"/>
                  <a:pt x="8385" y="14082"/>
                  <a:pt x="8385" y="14025"/>
                </a:cubicBezTo>
                <a:cubicBezTo>
                  <a:pt x="8385" y="13919"/>
                  <a:pt x="8390" y="13886"/>
                  <a:pt x="8455" y="13554"/>
                </a:cubicBezTo>
                <a:cubicBezTo>
                  <a:pt x="8475" y="13455"/>
                  <a:pt x="8490" y="13329"/>
                  <a:pt x="8490" y="13274"/>
                </a:cubicBezTo>
                <a:cubicBezTo>
                  <a:pt x="8490" y="13219"/>
                  <a:pt x="8499" y="13163"/>
                  <a:pt x="8510" y="13145"/>
                </a:cubicBezTo>
                <a:cubicBezTo>
                  <a:pt x="8522" y="13127"/>
                  <a:pt x="8532" y="13056"/>
                  <a:pt x="8532" y="12988"/>
                </a:cubicBezTo>
                <a:lnTo>
                  <a:pt x="8532" y="12865"/>
                </a:lnTo>
                <a:lnTo>
                  <a:pt x="8982" y="12825"/>
                </a:lnTo>
                <a:cubicBezTo>
                  <a:pt x="9394" y="12792"/>
                  <a:pt x="10426" y="12605"/>
                  <a:pt x="10501" y="12551"/>
                </a:cubicBezTo>
                <a:cubicBezTo>
                  <a:pt x="10518" y="12538"/>
                  <a:pt x="10610" y="12503"/>
                  <a:pt x="10703" y="12472"/>
                </a:cubicBezTo>
                <a:cubicBezTo>
                  <a:pt x="10946" y="12393"/>
                  <a:pt x="11557" y="12119"/>
                  <a:pt x="11792" y="11985"/>
                </a:cubicBezTo>
                <a:cubicBezTo>
                  <a:pt x="12456" y="11606"/>
                  <a:pt x="12734" y="11418"/>
                  <a:pt x="13148" y="11060"/>
                </a:cubicBezTo>
                <a:cubicBezTo>
                  <a:pt x="13282" y="10945"/>
                  <a:pt x="13419" y="10832"/>
                  <a:pt x="13454" y="10808"/>
                </a:cubicBezTo>
                <a:cubicBezTo>
                  <a:pt x="13592" y="10715"/>
                  <a:pt x="14294" y="9909"/>
                  <a:pt x="14503" y="9603"/>
                </a:cubicBezTo>
                <a:cubicBezTo>
                  <a:pt x="14720" y="9287"/>
                  <a:pt x="15000" y="8810"/>
                  <a:pt x="15085" y="8612"/>
                </a:cubicBezTo>
                <a:cubicBezTo>
                  <a:pt x="15109" y="8557"/>
                  <a:pt x="15185" y="8394"/>
                  <a:pt x="15255" y="8247"/>
                </a:cubicBezTo>
                <a:cubicBezTo>
                  <a:pt x="15496" y="7740"/>
                  <a:pt x="15607" y="7378"/>
                  <a:pt x="15764" y="6600"/>
                </a:cubicBezTo>
                <a:cubicBezTo>
                  <a:pt x="15833" y="6258"/>
                  <a:pt x="15837" y="6227"/>
                  <a:pt x="15837" y="6040"/>
                </a:cubicBezTo>
                <a:cubicBezTo>
                  <a:pt x="15837" y="5937"/>
                  <a:pt x="15847" y="5840"/>
                  <a:pt x="15859" y="5821"/>
                </a:cubicBezTo>
                <a:cubicBezTo>
                  <a:pt x="15871" y="5803"/>
                  <a:pt x="15879" y="5695"/>
                  <a:pt x="15879" y="5580"/>
                </a:cubicBezTo>
                <a:cubicBezTo>
                  <a:pt x="15879" y="5465"/>
                  <a:pt x="15871" y="5358"/>
                  <a:pt x="15859" y="5339"/>
                </a:cubicBezTo>
                <a:cubicBezTo>
                  <a:pt x="15847" y="5321"/>
                  <a:pt x="15837" y="5149"/>
                  <a:pt x="15837" y="4958"/>
                </a:cubicBezTo>
                <a:cubicBezTo>
                  <a:pt x="15837" y="4763"/>
                  <a:pt x="15847" y="4611"/>
                  <a:pt x="15859" y="4611"/>
                </a:cubicBezTo>
                <a:cubicBezTo>
                  <a:pt x="15871" y="4611"/>
                  <a:pt x="15879" y="4541"/>
                  <a:pt x="15879" y="4454"/>
                </a:cubicBezTo>
                <a:cubicBezTo>
                  <a:pt x="15879" y="4367"/>
                  <a:pt x="15889" y="4282"/>
                  <a:pt x="15901" y="4263"/>
                </a:cubicBezTo>
                <a:cubicBezTo>
                  <a:pt x="15913" y="4245"/>
                  <a:pt x="15921" y="4147"/>
                  <a:pt x="15921" y="4045"/>
                </a:cubicBezTo>
                <a:cubicBezTo>
                  <a:pt x="15921" y="3943"/>
                  <a:pt x="15913" y="3860"/>
                  <a:pt x="15901" y="3860"/>
                </a:cubicBezTo>
                <a:cubicBezTo>
                  <a:pt x="15889" y="3860"/>
                  <a:pt x="15879" y="3819"/>
                  <a:pt x="15879" y="3770"/>
                </a:cubicBezTo>
                <a:cubicBezTo>
                  <a:pt x="15879" y="3639"/>
                  <a:pt x="15785" y="3347"/>
                  <a:pt x="15698" y="3210"/>
                </a:cubicBezTo>
                <a:cubicBezTo>
                  <a:pt x="15639" y="3117"/>
                  <a:pt x="15579" y="3085"/>
                  <a:pt x="15427" y="3064"/>
                </a:cubicBezTo>
                <a:cubicBezTo>
                  <a:pt x="15230" y="3038"/>
                  <a:pt x="15220" y="3032"/>
                  <a:pt x="14999" y="2689"/>
                </a:cubicBezTo>
                <a:cubicBezTo>
                  <a:pt x="14703" y="2229"/>
                  <a:pt x="14030" y="1519"/>
                  <a:pt x="13635" y="1254"/>
                </a:cubicBezTo>
                <a:cubicBezTo>
                  <a:pt x="12559" y="532"/>
                  <a:pt x="11321" y="292"/>
                  <a:pt x="10263" y="604"/>
                </a:cubicBezTo>
                <a:cubicBezTo>
                  <a:pt x="9976" y="689"/>
                  <a:pt x="9947" y="689"/>
                  <a:pt x="9912" y="610"/>
                </a:cubicBezTo>
                <a:cubicBezTo>
                  <a:pt x="9892" y="563"/>
                  <a:pt x="9819" y="459"/>
                  <a:pt x="9749" y="380"/>
                </a:cubicBezTo>
                <a:cubicBezTo>
                  <a:pt x="9642" y="259"/>
                  <a:pt x="9603" y="241"/>
                  <a:pt x="9482" y="263"/>
                </a:cubicBezTo>
                <a:close/>
                <a:moveTo>
                  <a:pt x="10144" y="1327"/>
                </a:moveTo>
                <a:cubicBezTo>
                  <a:pt x="10233" y="1327"/>
                  <a:pt x="10374" y="1354"/>
                  <a:pt x="10576" y="1406"/>
                </a:cubicBezTo>
                <a:cubicBezTo>
                  <a:pt x="11529" y="1649"/>
                  <a:pt x="12270" y="2118"/>
                  <a:pt x="12830" y="2835"/>
                </a:cubicBezTo>
                <a:cubicBezTo>
                  <a:pt x="13141" y="3232"/>
                  <a:pt x="13557" y="4090"/>
                  <a:pt x="13644" y="4510"/>
                </a:cubicBezTo>
                <a:cubicBezTo>
                  <a:pt x="13659" y="4582"/>
                  <a:pt x="13680" y="4686"/>
                  <a:pt x="13692" y="4745"/>
                </a:cubicBezTo>
                <a:cubicBezTo>
                  <a:pt x="13705" y="4805"/>
                  <a:pt x="13727" y="4926"/>
                  <a:pt x="13741" y="5014"/>
                </a:cubicBezTo>
                <a:cubicBezTo>
                  <a:pt x="13755" y="5103"/>
                  <a:pt x="13780" y="5244"/>
                  <a:pt x="13796" y="5328"/>
                </a:cubicBezTo>
                <a:cubicBezTo>
                  <a:pt x="13835" y="5529"/>
                  <a:pt x="13834" y="6012"/>
                  <a:pt x="13794" y="6146"/>
                </a:cubicBezTo>
                <a:cubicBezTo>
                  <a:pt x="13777" y="6204"/>
                  <a:pt x="13763" y="6309"/>
                  <a:pt x="13763" y="6376"/>
                </a:cubicBezTo>
                <a:cubicBezTo>
                  <a:pt x="13762" y="6443"/>
                  <a:pt x="13753" y="6537"/>
                  <a:pt x="13743" y="6589"/>
                </a:cubicBezTo>
                <a:cubicBezTo>
                  <a:pt x="13733" y="6640"/>
                  <a:pt x="13710" y="6758"/>
                  <a:pt x="13695" y="6847"/>
                </a:cubicBezTo>
                <a:cubicBezTo>
                  <a:pt x="13679" y="6935"/>
                  <a:pt x="13663" y="7017"/>
                  <a:pt x="13657" y="7032"/>
                </a:cubicBezTo>
                <a:cubicBezTo>
                  <a:pt x="13651" y="7046"/>
                  <a:pt x="13630" y="7133"/>
                  <a:pt x="13613" y="7222"/>
                </a:cubicBezTo>
                <a:cubicBezTo>
                  <a:pt x="13596" y="7311"/>
                  <a:pt x="13577" y="7398"/>
                  <a:pt x="13571" y="7413"/>
                </a:cubicBezTo>
                <a:cubicBezTo>
                  <a:pt x="13565" y="7427"/>
                  <a:pt x="13537" y="7516"/>
                  <a:pt x="13512" y="7609"/>
                </a:cubicBezTo>
                <a:cubicBezTo>
                  <a:pt x="13425" y="7923"/>
                  <a:pt x="13168" y="8519"/>
                  <a:pt x="12967" y="8869"/>
                </a:cubicBezTo>
                <a:cubicBezTo>
                  <a:pt x="12909" y="8971"/>
                  <a:pt x="12858" y="9066"/>
                  <a:pt x="12853" y="9082"/>
                </a:cubicBezTo>
                <a:cubicBezTo>
                  <a:pt x="12838" y="9124"/>
                  <a:pt x="12661" y="9380"/>
                  <a:pt x="12471" y="9632"/>
                </a:cubicBezTo>
                <a:cubicBezTo>
                  <a:pt x="12384" y="9747"/>
                  <a:pt x="12302" y="9859"/>
                  <a:pt x="12290" y="9884"/>
                </a:cubicBezTo>
                <a:cubicBezTo>
                  <a:pt x="12266" y="9935"/>
                  <a:pt x="12058" y="10162"/>
                  <a:pt x="11856" y="10354"/>
                </a:cubicBezTo>
                <a:cubicBezTo>
                  <a:pt x="10936" y="11232"/>
                  <a:pt x="10180" y="11661"/>
                  <a:pt x="9227" y="11850"/>
                </a:cubicBezTo>
                <a:cubicBezTo>
                  <a:pt x="8711" y="11953"/>
                  <a:pt x="8660" y="11955"/>
                  <a:pt x="8660" y="11856"/>
                </a:cubicBezTo>
                <a:cubicBezTo>
                  <a:pt x="8660" y="11813"/>
                  <a:pt x="8668" y="11762"/>
                  <a:pt x="8680" y="11744"/>
                </a:cubicBezTo>
                <a:cubicBezTo>
                  <a:pt x="8692" y="11726"/>
                  <a:pt x="8702" y="11652"/>
                  <a:pt x="8702" y="11581"/>
                </a:cubicBezTo>
                <a:cubicBezTo>
                  <a:pt x="8702" y="11511"/>
                  <a:pt x="8710" y="11437"/>
                  <a:pt x="8722" y="11419"/>
                </a:cubicBezTo>
                <a:cubicBezTo>
                  <a:pt x="8734" y="11401"/>
                  <a:pt x="8744" y="11316"/>
                  <a:pt x="8744" y="11228"/>
                </a:cubicBezTo>
                <a:cubicBezTo>
                  <a:pt x="8744" y="11141"/>
                  <a:pt x="8754" y="11072"/>
                  <a:pt x="8766" y="11072"/>
                </a:cubicBezTo>
                <a:cubicBezTo>
                  <a:pt x="8778" y="11072"/>
                  <a:pt x="8786" y="10985"/>
                  <a:pt x="8786" y="10881"/>
                </a:cubicBezTo>
                <a:cubicBezTo>
                  <a:pt x="8786" y="10777"/>
                  <a:pt x="8796" y="10691"/>
                  <a:pt x="8808" y="10691"/>
                </a:cubicBezTo>
                <a:cubicBezTo>
                  <a:pt x="8820" y="10691"/>
                  <a:pt x="8828" y="10622"/>
                  <a:pt x="8828" y="10534"/>
                </a:cubicBezTo>
                <a:cubicBezTo>
                  <a:pt x="8828" y="10445"/>
                  <a:pt x="8838" y="10371"/>
                  <a:pt x="8850" y="10371"/>
                </a:cubicBezTo>
                <a:cubicBezTo>
                  <a:pt x="8861" y="10371"/>
                  <a:pt x="8872" y="10298"/>
                  <a:pt x="8872" y="10209"/>
                </a:cubicBezTo>
                <a:cubicBezTo>
                  <a:pt x="8872" y="10119"/>
                  <a:pt x="8880" y="9998"/>
                  <a:pt x="8892" y="9940"/>
                </a:cubicBezTo>
                <a:cubicBezTo>
                  <a:pt x="8903" y="9881"/>
                  <a:pt x="8924" y="9786"/>
                  <a:pt x="8936" y="9727"/>
                </a:cubicBezTo>
                <a:cubicBezTo>
                  <a:pt x="8947" y="9668"/>
                  <a:pt x="8956" y="9571"/>
                  <a:pt x="8956" y="9514"/>
                </a:cubicBezTo>
                <a:cubicBezTo>
                  <a:pt x="8956" y="9457"/>
                  <a:pt x="8971" y="9332"/>
                  <a:pt x="8991" y="9234"/>
                </a:cubicBezTo>
                <a:cubicBezTo>
                  <a:pt x="9057" y="8898"/>
                  <a:pt x="9061" y="8867"/>
                  <a:pt x="9061" y="8735"/>
                </a:cubicBezTo>
                <a:cubicBezTo>
                  <a:pt x="9061" y="8662"/>
                  <a:pt x="9072" y="8585"/>
                  <a:pt x="9083" y="8567"/>
                </a:cubicBezTo>
                <a:cubicBezTo>
                  <a:pt x="9095" y="8549"/>
                  <a:pt x="9103" y="8477"/>
                  <a:pt x="9103" y="8404"/>
                </a:cubicBezTo>
                <a:cubicBezTo>
                  <a:pt x="9103" y="8332"/>
                  <a:pt x="9114" y="8270"/>
                  <a:pt x="9125" y="8270"/>
                </a:cubicBezTo>
                <a:cubicBezTo>
                  <a:pt x="9137" y="8270"/>
                  <a:pt x="9147" y="8200"/>
                  <a:pt x="9147" y="8113"/>
                </a:cubicBezTo>
                <a:cubicBezTo>
                  <a:pt x="9147" y="8026"/>
                  <a:pt x="9156" y="7941"/>
                  <a:pt x="9167" y="7922"/>
                </a:cubicBezTo>
                <a:cubicBezTo>
                  <a:pt x="9179" y="7904"/>
                  <a:pt x="9189" y="7817"/>
                  <a:pt x="9189" y="7732"/>
                </a:cubicBezTo>
                <a:cubicBezTo>
                  <a:pt x="9189" y="7647"/>
                  <a:pt x="9197" y="7565"/>
                  <a:pt x="9209" y="7547"/>
                </a:cubicBezTo>
                <a:cubicBezTo>
                  <a:pt x="9221" y="7529"/>
                  <a:pt x="9231" y="7455"/>
                  <a:pt x="9231" y="7385"/>
                </a:cubicBezTo>
                <a:cubicBezTo>
                  <a:pt x="9231" y="7314"/>
                  <a:pt x="9241" y="7240"/>
                  <a:pt x="9253" y="7222"/>
                </a:cubicBezTo>
                <a:cubicBezTo>
                  <a:pt x="9265" y="7204"/>
                  <a:pt x="9273" y="7130"/>
                  <a:pt x="9273" y="7060"/>
                </a:cubicBezTo>
                <a:cubicBezTo>
                  <a:pt x="9273" y="6989"/>
                  <a:pt x="9283" y="6915"/>
                  <a:pt x="9295" y="6897"/>
                </a:cubicBezTo>
                <a:cubicBezTo>
                  <a:pt x="9307" y="6879"/>
                  <a:pt x="9315" y="6794"/>
                  <a:pt x="9315" y="6707"/>
                </a:cubicBezTo>
                <a:cubicBezTo>
                  <a:pt x="9315" y="6619"/>
                  <a:pt x="9325" y="6550"/>
                  <a:pt x="9337" y="6550"/>
                </a:cubicBezTo>
                <a:cubicBezTo>
                  <a:pt x="9349" y="6550"/>
                  <a:pt x="9359" y="6463"/>
                  <a:pt x="9359" y="6359"/>
                </a:cubicBezTo>
                <a:cubicBezTo>
                  <a:pt x="9359" y="6256"/>
                  <a:pt x="9367" y="6174"/>
                  <a:pt x="9379" y="6174"/>
                </a:cubicBezTo>
                <a:cubicBezTo>
                  <a:pt x="9390" y="6174"/>
                  <a:pt x="9401" y="6099"/>
                  <a:pt x="9401" y="6012"/>
                </a:cubicBezTo>
                <a:cubicBezTo>
                  <a:pt x="9401" y="5925"/>
                  <a:pt x="9409" y="5840"/>
                  <a:pt x="9421" y="5821"/>
                </a:cubicBezTo>
                <a:cubicBezTo>
                  <a:pt x="9432" y="5803"/>
                  <a:pt x="9443" y="5729"/>
                  <a:pt x="9443" y="5659"/>
                </a:cubicBezTo>
                <a:cubicBezTo>
                  <a:pt x="9443" y="5588"/>
                  <a:pt x="9453" y="5520"/>
                  <a:pt x="9465" y="5502"/>
                </a:cubicBezTo>
                <a:cubicBezTo>
                  <a:pt x="9476" y="5484"/>
                  <a:pt x="9485" y="5410"/>
                  <a:pt x="9485" y="5339"/>
                </a:cubicBezTo>
                <a:cubicBezTo>
                  <a:pt x="9485" y="5269"/>
                  <a:pt x="9495" y="5195"/>
                  <a:pt x="9507" y="5177"/>
                </a:cubicBezTo>
                <a:cubicBezTo>
                  <a:pt x="9518" y="5159"/>
                  <a:pt x="9528" y="5090"/>
                  <a:pt x="9529" y="5026"/>
                </a:cubicBezTo>
                <a:cubicBezTo>
                  <a:pt x="9529" y="4961"/>
                  <a:pt x="9542" y="4859"/>
                  <a:pt x="9559" y="4801"/>
                </a:cubicBezTo>
                <a:cubicBezTo>
                  <a:pt x="9577" y="4744"/>
                  <a:pt x="9590" y="4644"/>
                  <a:pt x="9590" y="4577"/>
                </a:cubicBezTo>
                <a:cubicBezTo>
                  <a:pt x="9590" y="4511"/>
                  <a:pt x="9601" y="4439"/>
                  <a:pt x="9612" y="4420"/>
                </a:cubicBezTo>
                <a:cubicBezTo>
                  <a:pt x="9624" y="4402"/>
                  <a:pt x="9634" y="4334"/>
                  <a:pt x="9634" y="4263"/>
                </a:cubicBezTo>
                <a:cubicBezTo>
                  <a:pt x="9634" y="4193"/>
                  <a:pt x="9643" y="4119"/>
                  <a:pt x="9654" y="4101"/>
                </a:cubicBezTo>
                <a:cubicBezTo>
                  <a:pt x="9666" y="4083"/>
                  <a:pt x="9676" y="3998"/>
                  <a:pt x="9676" y="3910"/>
                </a:cubicBezTo>
                <a:cubicBezTo>
                  <a:pt x="9676" y="3823"/>
                  <a:pt x="9685" y="3748"/>
                  <a:pt x="9696" y="3748"/>
                </a:cubicBezTo>
                <a:cubicBezTo>
                  <a:pt x="9708" y="3748"/>
                  <a:pt x="9718" y="3678"/>
                  <a:pt x="9718" y="3591"/>
                </a:cubicBezTo>
                <a:cubicBezTo>
                  <a:pt x="9718" y="3504"/>
                  <a:pt x="9729" y="3419"/>
                  <a:pt x="9740" y="3401"/>
                </a:cubicBezTo>
                <a:cubicBezTo>
                  <a:pt x="9752" y="3382"/>
                  <a:pt x="9760" y="3295"/>
                  <a:pt x="9760" y="3210"/>
                </a:cubicBezTo>
                <a:cubicBezTo>
                  <a:pt x="9760" y="3125"/>
                  <a:pt x="9770" y="3043"/>
                  <a:pt x="9782" y="3025"/>
                </a:cubicBezTo>
                <a:cubicBezTo>
                  <a:pt x="9794" y="3007"/>
                  <a:pt x="9802" y="2933"/>
                  <a:pt x="9802" y="2863"/>
                </a:cubicBezTo>
                <a:cubicBezTo>
                  <a:pt x="9802" y="2792"/>
                  <a:pt x="9812" y="2718"/>
                  <a:pt x="9824" y="2700"/>
                </a:cubicBezTo>
                <a:cubicBezTo>
                  <a:pt x="9836" y="2682"/>
                  <a:pt x="9846" y="2576"/>
                  <a:pt x="9846" y="2465"/>
                </a:cubicBezTo>
                <a:cubicBezTo>
                  <a:pt x="9846" y="2337"/>
                  <a:pt x="9861" y="2218"/>
                  <a:pt x="9888" y="2145"/>
                </a:cubicBezTo>
                <a:cubicBezTo>
                  <a:pt x="9911" y="2082"/>
                  <a:pt x="9930" y="1995"/>
                  <a:pt x="9930" y="1949"/>
                </a:cubicBezTo>
                <a:cubicBezTo>
                  <a:pt x="9930" y="1904"/>
                  <a:pt x="9940" y="1865"/>
                  <a:pt x="9952" y="1865"/>
                </a:cubicBezTo>
                <a:cubicBezTo>
                  <a:pt x="9963" y="1865"/>
                  <a:pt x="9972" y="1784"/>
                  <a:pt x="9972" y="1680"/>
                </a:cubicBezTo>
                <a:cubicBezTo>
                  <a:pt x="9972" y="1577"/>
                  <a:pt x="9982" y="1490"/>
                  <a:pt x="9994" y="1490"/>
                </a:cubicBezTo>
                <a:cubicBezTo>
                  <a:pt x="10005" y="1490"/>
                  <a:pt x="10014" y="1456"/>
                  <a:pt x="10014" y="1411"/>
                </a:cubicBezTo>
                <a:cubicBezTo>
                  <a:pt x="10014" y="1359"/>
                  <a:pt x="10054" y="1328"/>
                  <a:pt x="10144" y="1327"/>
                </a:cubicBezTo>
                <a:close/>
                <a:moveTo>
                  <a:pt x="11603" y="1333"/>
                </a:moveTo>
                <a:cubicBezTo>
                  <a:pt x="11765" y="1330"/>
                  <a:pt x="12227" y="1464"/>
                  <a:pt x="12498" y="1596"/>
                </a:cubicBezTo>
                <a:cubicBezTo>
                  <a:pt x="13222" y="1951"/>
                  <a:pt x="13801" y="2569"/>
                  <a:pt x="14157" y="3361"/>
                </a:cubicBezTo>
                <a:cubicBezTo>
                  <a:pt x="14349" y="3788"/>
                  <a:pt x="14427" y="3987"/>
                  <a:pt x="14462" y="4157"/>
                </a:cubicBezTo>
                <a:cubicBezTo>
                  <a:pt x="14479" y="4244"/>
                  <a:pt x="14498" y="4327"/>
                  <a:pt x="14503" y="4342"/>
                </a:cubicBezTo>
                <a:cubicBezTo>
                  <a:pt x="14532" y="4413"/>
                  <a:pt x="14567" y="4623"/>
                  <a:pt x="14567" y="4717"/>
                </a:cubicBezTo>
                <a:cubicBezTo>
                  <a:pt x="14567" y="4775"/>
                  <a:pt x="14576" y="4834"/>
                  <a:pt x="14587" y="4852"/>
                </a:cubicBezTo>
                <a:cubicBezTo>
                  <a:pt x="14599" y="4870"/>
                  <a:pt x="14609" y="5121"/>
                  <a:pt x="14609" y="5418"/>
                </a:cubicBezTo>
                <a:cubicBezTo>
                  <a:pt x="14609" y="5714"/>
                  <a:pt x="14599" y="5965"/>
                  <a:pt x="14587" y="5984"/>
                </a:cubicBezTo>
                <a:cubicBezTo>
                  <a:pt x="14576" y="6002"/>
                  <a:pt x="14567" y="6066"/>
                  <a:pt x="14567" y="6124"/>
                </a:cubicBezTo>
                <a:cubicBezTo>
                  <a:pt x="14567" y="6218"/>
                  <a:pt x="14532" y="6422"/>
                  <a:pt x="14503" y="6494"/>
                </a:cubicBezTo>
                <a:cubicBezTo>
                  <a:pt x="14498" y="6508"/>
                  <a:pt x="14480" y="6587"/>
                  <a:pt x="14464" y="6667"/>
                </a:cubicBezTo>
                <a:cubicBezTo>
                  <a:pt x="14431" y="6830"/>
                  <a:pt x="14407" y="6858"/>
                  <a:pt x="14338" y="6830"/>
                </a:cubicBezTo>
                <a:cubicBezTo>
                  <a:pt x="14289" y="6810"/>
                  <a:pt x="14274" y="6688"/>
                  <a:pt x="14312" y="6628"/>
                </a:cubicBezTo>
                <a:cubicBezTo>
                  <a:pt x="14324" y="6609"/>
                  <a:pt x="14334" y="6354"/>
                  <a:pt x="14334" y="6040"/>
                </a:cubicBezTo>
                <a:cubicBezTo>
                  <a:pt x="14334" y="5725"/>
                  <a:pt x="14324" y="5465"/>
                  <a:pt x="14312" y="5446"/>
                </a:cubicBezTo>
                <a:cubicBezTo>
                  <a:pt x="14300" y="5428"/>
                  <a:pt x="14292" y="5342"/>
                  <a:pt x="14292" y="5255"/>
                </a:cubicBezTo>
                <a:cubicBezTo>
                  <a:pt x="14292" y="5168"/>
                  <a:pt x="14281" y="5098"/>
                  <a:pt x="14270" y="5098"/>
                </a:cubicBezTo>
                <a:cubicBezTo>
                  <a:pt x="14258" y="5098"/>
                  <a:pt x="14248" y="5055"/>
                  <a:pt x="14248" y="5009"/>
                </a:cubicBezTo>
                <a:cubicBezTo>
                  <a:pt x="14248" y="4750"/>
                  <a:pt x="13885" y="3759"/>
                  <a:pt x="13646" y="3367"/>
                </a:cubicBezTo>
                <a:cubicBezTo>
                  <a:pt x="13379" y="2930"/>
                  <a:pt x="13264" y="2777"/>
                  <a:pt x="12947" y="2431"/>
                </a:cubicBezTo>
                <a:cubicBezTo>
                  <a:pt x="12653" y="2110"/>
                  <a:pt x="12293" y="1808"/>
                  <a:pt x="11887" y="1540"/>
                </a:cubicBezTo>
                <a:cubicBezTo>
                  <a:pt x="11712" y="1425"/>
                  <a:pt x="11585" y="1333"/>
                  <a:pt x="11603" y="1333"/>
                </a:cubicBezTo>
                <a:close/>
                <a:moveTo>
                  <a:pt x="3802" y="19684"/>
                </a:moveTo>
                <a:lnTo>
                  <a:pt x="3917" y="19684"/>
                </a:lnTo>
                <a:lnTo>
                  <a:pt x="3917" y="19925"/>
                </a:lnTo>
                <a:lnTo>
                  <a:pt x="3917" y="20166"/>
                </a:lnTo>
                <a:lnTo>
                  <a:pt x="3782" y="20166"/>
                </a:lnTo>
                <a:cubicBezTo>
                  <a:pt x="3656" y="20166"/>
                  <a:pt x="3648" y="20157"/>
                  <a:pt x="3652" y="20043"/>
                </a:cubicBezTo>
                <a:cubicBezTo>
                  <a:pt x="3663" y="19724"/>
                  <a:pt x="3681" y="19684"/>
                  <a:pt x="3802" y="19684"/>
                </a:cubicBezTo>
                <a:close/>
                <a:moveTo>
                  <a:pt x="2872" y="19695"/>
                </a:moveTo>
                <a:cubicBezTo>
                  <a:pt x="2921" y="19683"/>
                  <a:pt x="2937" y="19710"/>
                  <a:pt x="2958" y="19824"/>
                </a:cubicBezTo>
                <a:cubicBezTo>
                  <a:pt x="2972" y="19903"/>
                  <a:pt x="2980" y="19989"/>
                  <a:pt x="2973" y="20015"/>
                </a:cubicBezTo>
                <a:cubicBezTo>
                  <a:pt x="2959" y="20073"/>
                  <a:pt x="2883" y="20066"/>
                  <a:pt x="2821" y="20003"/>
                </a:cubicBezTo>
                <a:cubicBezTo>
                  <a:pt x="2752" y="19933"/>
                  <a:pt x="2788" y="19716"/>
                  <a:pt x="2872" y="19695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98EAE44-BE93-CA83-7404-0607CC046CC3}"/>
              </a:ext>
            </a:extLst>
          </p:cNvPr>
          <p:cNvSpPr txBox="1"/>
          <p:nvPr/>
        </p:nvSpPr>
        <p:spPr>
          <a:xfrm>
            <a:off x="10021152" y="446729"/>
            <a:ext cx="517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1EC099"/>
                </a:solidFill>
              </a:rPr>
              <a:t>Lattice</a:t>
            </a:r>
            <a:r>
              <a:rPr kumimoji="1" lang="zh-CN" altLang="en-US" sz="4000" dirty="0"/>
              <a:t> </a:t>
            </a:r>
            <a:r>
              <a:rPr kumimoji="1" lang="en-US" altLang="zh-CN" sz="4000" dirty="0">
                <a:solidFill>
                  <a:srgbClr val="C00000"/>
                </a:solidFill>
              </a:rPr>
              <a:t>Parton</a:t>
            </a:r>
            <a:br>
              <a:rPr kumimoji="1" lang="en-US" altLang="zh-CN" sz="4000" dirty="0">
                <a:solidFill>
                  <a:srgbClr val="C00000"/>
                </a:solidFill>
              </a:rPr>
            </a:br>
            <a:r>
              <a:rPr kumimoji="1" lang="en-US" altLang="zh-CN" sz="4000" dirty="0">
                <a:solidFill>
                  <a:schemeClr val="accent5">
                    <a:lumMod val="75000"/>
                  </a:schemeClr>
                </a:solidFill>
              </a:rPr>
              <a:t>Collaboration</a:t>
            </a:r>
            <a:endParaRPr kumimoji="1" lang="zh-CN" alt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932A51-6B8A-5EF1-3DBB-C9BE2B8001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9096" cy="20937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A487776-979E-F501-B7AD-6F9C251AC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35" y="2901971"/>
            <a:ext cx="5811061" cy="695422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1C5A3CB-E269-1187-03DE-6C8ED5131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1774"/>
            <a:ext cx="5811062" cy="6921455"/>
          </a:xfrm>
          <a:prstGeom prst="rect">
            <a:avLst/>
          </a:prstGeom>
        </p:spPr>
      </p:pic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5" name="Determination of linear divergence factors">
            <a:extLst>
              <a:ext uri="{FF2B5EF4-FFF2-40B4-BE49-F238E27FC236}">
                <a16:creationId xmlns:a16="http://schemas.microsoft.com/office/drawing/2014/main" id="{558F480D-E70E-2D64-C4DF-61F01EFF45B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02062" y="272351"/>
            <a:ext cx="21971001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Lattice verification: quasi-DA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A73599-75BD-CB3A-B84B-7CA36A3D2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219" y="10982810"/>
            <a:ext cx="5449016" cy="724494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87CA0102-0FD4-1E99-F017-4D4E01B7CBDB}"/>
              </a:ext>
            </a:extLst>
          </p:cNvPr>
          <p:cNvSpPr/>
          <p:nvPr/>
        </p:nvSpPr>
        <p:spPr>
          <a:xfrm>
            <a:off x="5943019" y="9812399"/>
            <a:ext cx="2334210" cy="607102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A3B587E6-A47B-556E-E174-0D64403B6056}"/>
              </a:ext>
            </a:extLst>
          </p:cNvPr>
          <p:cNvSpPr/>
          <p:nvPr/>
        </p:nvSpPr>
        <p:spPr>
          <a:xfrm>
            <a:off x="15784374" y="9516127"/>
            <a:ext cx="1940046" cy="607102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140D8CB-4A89-D653-574E-C9445C780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4420" y="4820298"/>
            <a:ext cx="6302037" cy="36844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DE6D8BF-C962-B83C-62A7-4F58D1230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61931" y="11719621"/>
            <a:ext cx="4420895" cy="90486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66A6637-E20E-F2C0-1EF4-91E58DA8BFD9}"/>
              </a:ext>
            </a:extLst>
          </p:cNvPr>
          <p:cNvSpPr txBox="1"/>
          <p:nvPr/>
        </p:nvSpPr>
        <p:spPr>
          <a:xfrm>
            <a:off x="18999426" y="3973062"/>
            <a:ext cx="294211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quasi-DA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68DF9CD-8C48-93EC-B286-F39F228C4287}"/>
              </a:ext>
            </a:extLst>
          </p:cNvPr>
          <p:cNvSpPr txBox="1"/>
          <p:nvPr/>
        </p:nvSpPr>
        <p:spPr>
          <a:xfrm>
            <a:off x="5457115" y="12464591"/>
            <a:ext cx="385812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u="sng" dirty="0">
                <a:solidFill>
                  <a:srgbClr val="1EC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2008.03886</a:t>
            </a:r>
            <a:endParaRPr lang="zh-CN" altLang="en-US" sz="2000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8B72375-AEA7-FB43-05EC-2AEA7C3DA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17777" y="10645897"/>
            <a:ext cx="6773220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309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5" name="Determination of linear divergence factors">
            <a:extLst>
              <a:ext uri="{FF2B5EF4-FFF2-40B4-BE49-F238E27FC236}">
                <a16:creationId xmlns:a16="http://schemas.microsoft.com/office/drawing/2014/main" id="{558F480D-E70E-2D64-C4DF-61F01EFF45B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02062" y="272351"/>
            <a:ext cx="21971001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Lattice verification: 2-step matching</a:t>
            </a:r>
            <a:endParaRPr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CAD249-9F2D-C80E-2C6C-A81312887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88" y="2401602"/>
            <a:ext cx="7007139" cy="4096634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E6E717CB-FA59-54B6-3191-300AEB653B1F}"/>
              </a:ext>
            </a:extLst>
          </p:cNvPr>
          <p:cNvSpPr/>
          <p:nvPr/>
        </p:nvSpPr>
        <p:spPr>
          <a:xfrm>
            <a:off x="8626257" y="3842817"/>
            <a:ext cx="4655027" cy="607102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265987-4063-42BB-F589-9B09C268EA84}"/>
              </a:ext>
            </a:extLst>
          </p:cNvPr>
          <p:cNvSpPr txBox="1"/>
          <p:nvPr/>
        </p:nvSpPr>
        <p:spPr>
          <a:xfrm>
            <a:off x="7060829" y="1716765"/>
            <a:ext cx="7119866" cy="64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宋体" panose="02010600030101010101" pitchFamily="2" charset="-122"/>
                <a:cs typeface="Cavolini" panose="03000502040302020204" pitchFamily="66" charset="0"/>
              </a:rPr>
              <a:t>Liu, Wang, Xu, Zhang, Zhao, 2019; </a:t>
            </a:r>
            <a:br>
              <a:rPr kumimoji="0" lang="en-US" altLang="zh-CN" sz="20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宋体" panose="02010600030101010101" pitchFamily="2" charset="-122"/>
                <a:cs typeface="Cavolini" panose="03000502040302020204" pitchFamily="66" charset="0"/>
              </a:rPr>
            </a:br>
            <a:r>
              <a:rPr kumimoji="0" lang="en-US" altLang="zh-CN" sz="200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宋体" panose="02010600030101010101" pitchFamily="2" charset="-122"/>
                <a:cs typeface="Cavolini" panose="03000502040302020204" pitchFamily="66" charset="0"/>
              </a:rPr>
              <a:t>han</a:t>
            </a:r>
            <a:r>
              <a:rPr kumimoji="0" lang="en-US" altLang="zh-CN" sz="20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宋体" panose="02010600030101010101" pitchFamily="2" charset="-122"/>
                <a:cs typeface="Cavolini" panose="03000502040302020204" pitchFamily="66" charset="0"/>
              </a:rPr>
              <a:t>, Hua, Ji, Lu, Wang, Xu, </a:t>
            </a:r>
            <a:r>
              <a:rPr lang="en-US" altLang="zh-CN" sz="2000" i="1" dirty="0">
                <a:solidFill>
                  <a:srgbClr val="0070C0"/>
                </a:solidFill>
                <a:latin typeface="Cavolini" panose="03000502040302020204" pitchFamily="66" charset="0"/>
                <a:ea typeface="宋体" panose="02010600030101010101" pitchFamily="2" charset="-122"/>
                <a:cs typeface="Cavolini" panose="03000502040302020204" pitchFamily="66" charset="0"/>
              </a:rPr>
              <a:t>Zhang</a:t>
            </a:r>
            <a:r>
              <a:rPr kumimoji="0" lang="en-US" altLang="zh-CN" sz="20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volini" panose="03000502040302020204" pitchFamily="66" charset="0"/>
                <a:ea typeface="宋体" panose="02010600030101010101" pitchFamily="2" charset="-122"/>
                <a:cs typeface="Cavolini" panose="03000502040302020204" pitchFamily="66" charset="0"/>
              </a:rPr>
              <a:t>, Zhao, 2024</a:t>
            </a:r>
            <a:endParaRPr lang="zh-CN" altLang="en-US" sz="2000" i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9A06D5-785D-3180-CE15-0A2CC3F47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27" y="4449919"/>
            <a:ext cx="6461843" cy="23372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FDA8D6-3E21-8A6A-7705-21DFA85C4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3114" y="2281681"/>
            <a:ext cx="6750914" cy="421655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ED8754C-E4DE-310F-53D0-0922F5C4E071}"/>
              </a:ext>
            </a:extLst>
          </p:cNvPr>
          <p:cNvSpPr txBox="1"/>
          <p:nvPr/>
        </p:nvSpPr>
        <p:spPr>
          <a:xfrm>
            <a:off x="15181789" y="1587629"/>
            <a:ext cx="7753162" cy="535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3200" dirty="0"/>
              <a:t>Grey band: </a:t>
            </a:r>
            <a:r>
              <a:rPr lang="zh-CN" altLang="en-US" sz="3200" dirty="0"/>
              <a:t>the matching in </a:t>
            </a:r>
            <a:r>
              <a:rPr lang="en-US" altLang="zh-CN" sz="3200" dirty="0" err="1"/>
              <a:t>LaMET</a:t>
            </a:r>
            <a:r>
              <a:rPr lang="en-US" altLang="zh-CN" sz="3200" dirty="0"/>
              <a:t> failed</a:t>
            </a:r>
            <a:endParaRPr lang="zh-CN" altLang="en-US" sz="32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4C57D4C-ABE7-1692-7C48-89179BB97945}"/>
              </a:ext>
            </a:extLst>
          </p:cNvPr>
          <p:cNvSpPr/>
          <p:nvPr/>
        </p:nvSpPr>
        <p:spPr>
          <a:xfrm>
            <a:off x="14470818" y="8586611"/>
            <a:ext cx="1806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bHQET</a:t>
            </a:r>
            <a:endParaRPr lang="zh-CN" altLang="en-US" sz="4000" dirty="0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8BF1CECE-147D-1C63-398E-903C5FEEB935}"/>
              </a:ext>
            </a:extLst>
          </p:cNvPr>
          <p:cNvSpPr/>
          <p:nvPr/>
        </p:nvSpPr>
        <p:spPr>
          <a:xfrm rot="5400000">
            <a:off x="16649706" y="7974970"/>
            <a:ext cx="3166370" cy="529944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6E0DC33-9391-46E8-B4E4-ACAF7E094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9898" y="7394284"/>
            <a:ext cx="5651516" cy="79034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CC4AFA1-752D-38C7-CCD1-B013B6899EB5}"/>
              </a:ext>
            </a:extLst>
          </p:cNvPr>
          <p:cNvSpPr txBox="1"/>
          <p:nvPr/>
        </p:nvSpPr>
        <p:spPr>
          <a:xfrm>
            <a:off x="12192000" y="8125648"/>
            <a:ext cx="385812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u="sng" dirty="0">
                <a:solidFill>
                  <a:srgbClr val="1EC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2305.06401</a:t>
            </a:r>
            <a:endParaRPr lang="zh-CN" altLang="en-US" sz="20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DAF7ECD-1D94-3758-C2B4-2AD0EEE07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819" y="12685390"/>
            <a:ext cx="6315956" cy="76210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5D0E007-7573-28A9-A903-2AAF5C147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906" y="9523357"/>
            <a:ext cx="6098612" cy="354308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709D8D5-D05B-C984-6867-5DF53ACB1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1120" y="10059046"/>
            <a:ext cx="5439534" cy="1228896"/>
          </a:xfrm>
          <a:prstGeom prst="rect">
            <a:avLst/>
          </a:prstGeom>
        </p:spPr>
      </p:pic>
      <p:sp>
        <p:nvSpPr>
          <p:cNvPr id="35" name="箭头: 右 34">
            <a:extLst>
              <a:ext uri="{FF2B5EF4-FFF2-40B4-BE49-F238E27FC236}">
                <a16:creationId xmlns:a16="http://schemas.microsoft.com/office/drawing/2014/main" id="{313D0C2E-7A0E-9E04-F9AA-0623791E64CB}"/>
              </a:ext>
            </a:extLst>
          </p:cNvPr>
          <p:cNvSpPr/>
          <p:nvPr/>
        </p:nvSpPr>
        <p:spPr>
          <a:xfrm rot="10800000">
            <a:off x="7787399" y="11617377"/>
            <a:ext cx="4579485" cy="634261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DF527A5F-4524-099F-5E77-297013FA67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6253" y="9908642"/>
            <a:ext cx="616353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49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5" name="Determination of linear divergence factors">
            <a:extLst>
              <a:ext uri="{FF2B5EF4-FFF2-40B4-BE49-F238E27FC236}">
                <a16:creationId xmlns:a16="http://schemas.microsoft.com/office/drawing/2014/main" id="{558F480D-E70E-2D64-C4DF-61F01EFF45B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656342" y="272351"/>
            <a:ext cx="21971001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825500">
              <a:defRPr sz="5500"/>
            </a:lvl1pPr>
          </a:lstStyle>
          <a:p>
            <a:r>
              <a:rPr lang="en-US" altLang="zh-CN" dirty="0"/>
              <a:t>Phenomenological discussions</a:t>
            </a:r>
            <a:r>
              <a:rPr lang="zh-CN" altLang="en-US" dirty="0"/>
              <a:t>： </a:t>
            </a:r>
            <a:r>
              <a:rPr lang="en-US" altLang="zh-CN" dirty="0"/>
              <a:t>comparison with</a:t>
            </a:r>
            <a:r>
              <a:rPr lang="en-US" dirty="0"/>
              <a:t> </a:t>
            </a:r>
            <a:r>
              <a:rPr lang="en-US" altLang="zh-CN" dirty="0"/>
              <a:t>models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5FA0A3-A47F-6F50-D13E-93AC48BF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8" y="2499379"/>
            <a:ext cx="9866753" cy="56655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EDFBF0-CA13-A5AE-8ED4-CA1F9EFD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679" y="2850303"/>
            <a:ext cx="8719562" cy="53145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26A14AE-B5C2-1B9C-F5CC-CA9D7B751B0F}"/>
              </a:ext>
            </a:extLst>
          </p:cNvPr>
          <p:cNvSpPr txBox="1"/>
          <p:nvPr/>
        </p:nvSpPr>
        <p:spPr>
          <a:xfrm>
            <a:off x="10038571" y="1364756"/>
            <a:ext cx="10631115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Some models of heavy meson LCDAs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11A460-9FBC-CD76-8D31-24C222B58201}"/>
              </a:ext>
            </a:extLst>
          </p:cNvPr>
          <p:cNvSpPr txBox="1"/>
          <p:nvPr/>
        </p:nvSpPr>
        <p:spPr>
          <a:xfrm>
            <a:off x="630961" y="8741365"/>
            <a:ext cx="22783228" cy="424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4000" dirty="0"/>
              <a:t>Our results are consistent with the model estimates. Especially agree with model V, which constrained by the RG evolution of HQET LCDA.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zh-CN" sz="4000" dirty="0"/>
              <a:t>Result from ﬁrst-principles of QCD will help to </a:t>
            </a:r>
            <a:r>
              <a:rPr kumimoji="1" lang="en" altLang="zh-CN" sz="4000" dirty="0">
                <a:solidFill>
                  <a:srgbClr val="FF0000"/>
                </a:solidFill>
              </a:rPr>
              <a:t>remove the uncertainty </a:t>
            </a:r>
            <a:r>
              <a:rPr kumimoji="1" lang="en" altLang="zh-CN" sz="4000" dirty="0"/>
              <a:t>arising from the model parametrizations.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118323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etermination of linear divergence facto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sz="5400" dirty="0"/>
              <a:t>Summary and prospect</a:t>
            </a:r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5FDD95-9608-9A09-6578-D3B05E9C4F33}"/>
              </a:ext>
            </a:extLst>
          </p:cNvPr>
          <p:cNvSpPr txBox="1"/>
          <p:nvPr/>
        </p:nvSpPr>
        <p:spPr>
          <a:xfrm>
            <a:off x="656342" y="2984240"/>
            <a:ext cx="23727658" cy="639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>
              <a:buFont typeface="Wingdings" panose="05000000000000000000" pitchFamily="2" charset="2"/>
              <a:buChar char="l"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We present a lattice-implementable method to extract heavy meson LCDAs, and implement it on a CLQCD ensemble.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From one lattice spacing (a=0.05187 </a:t>
            </a: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fm</a:t>
            </a:r>
            <a:r>
              <a:rPr lang="en-US" altLang="zh-CN" dirty="0"/>
              <a:t>)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to</a:t>
            </a: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many lattice spacings (a=0.1053 </a:t>
            </a: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fm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0.0775 </a:t>
            </a: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fm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0.6826 </a:t>
            </a:r>
            <a:r>
              <a:rPr kumimoji="0" lang="en-US" altLang="zh-CN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fm</a:t>
            </a: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) ,we expect to achieve improved results.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More importantly, improving the reliability of our results for the next stage:</a:t>
            </a:r>
          </a:p>
          <a:p>
            <a:pPr marL="685800" lvl="1" indent="-685800">
              <a:buFont typeface="Wingdings" panose="05000000000000000000" pitchFamily="2" charset="2"/>
              <a:buChar char="l"/>
            </a:pPr>
            <a:endParaRPr kumimoji="0" lang="en-US" altLang="zh-CN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8D2C51-D00A-9FB4-1547-4DC333437DEB}"/>
              </a:ext>
            </a:extLst>
          </p:cNvPr>
          <p:cNvSpPr txBox="1"/>
          <p:nvPr/>
        </p:nvSpPr>
        <p:spPr>
          <a:xfrm>
            <a:off x="1497330" y="8736372"/>
            <a:ext cx="16683990" cy="1666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/>
              <a:t>How to properly control the power corrections within two step </a:t>
            </a:r>
            <a:r>
              <a:rPr lang="en-US" altLang="zh-CN" sz="3600" dirty="0"/>
              <a:t>match</a:t>
            </a:r>
            <a:r>
              <a:rPr lang="zh-CN" altLang="en-US" sz="3600" dirty="0"/>
              <a:t>?</a:t>
            </a:r>
            <a:endParaRPr lang="en-US" altLang="zh-CN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How to better estimate systematic error</a:t>
            </a:r>
            <a:endParaRPr lang="zh-CN" altLang="en-US" sz="3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1025EE-A87F-542F-F5EF-3B3A7285C8BA}"/>
              </a:ext>
            </a:extLst>
          </p:cNvPr>
          <p:cNvSpPr txBox="1"/>
          <p:nvPr/>
        </p:nvSpPr>
        <p:spPr>
          <a:xfrm>
            <a:off x="6617970" y="11161051"/>
            <a:ext cx="12230100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Thanks For Your Attention ！</a:t>
            </a:r>
          </a:p>
        </p:txBody>
      </p:sp>
    </p:spTree>
    <p:extLst>
      <p:ext uri="{BB962C8B-B14F-4D97-AF65-F5344CB8AC3E}">
        <p14:creationId xmlns:p14="http://schemas.microsoft.com/office/powerpoint/2010/main" val="5623020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etermination of linear divergence facto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Outline</a:t>
            </a:r>
            <a:endParaRPr dirty="0"/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8A3257-F8B6-B54C-A7B9-14E93B21BED2}"/>
              </a:ext>
            </a:extLst>
          </p:cNvPr>
          <p:cNvSpPr txBox="1"/>
          <p:nvPr/>
        </p:nvSpPr>
        <p:spPr>
          <a:xfrm>
            <a:off x="914401" y="2117396"/>
            <a:ext cx="21069300" cy="83202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2438338" rtl="0" fontAlgn="auto" latinLnBrk="0" hangingPunct="0">
              <a:lnSpc>
                <a:spcPct val="2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zh-CN" dirty="0"/>
              <a:t>Motivation</a:t>
            </a:r>
          </a:p>
          <a:p>
            <a:pPr marL="685800" marR="0" indent="-685800" algn="l" defTabSz="2438338" rtl="0" fontAlgn="auto" latinLnBrk="0" hangingPunct="0">
              <a:lnSpc>
                <a:spcPct val="2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zh-CN" dirty="0"/>
              <a:t>Theoretical framework</a:t>
            </a:r>
          </a:p>
          <a:p>
            <a:pPr marL="685800" marR="0" indent="-685800" algn="l" defTabSz="2438338" rtl="0" fontAlgn="auto" latinLnBrk="0" hangingPunct="0">
              <a:lnSpc>
                <a:spcPct val="2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zh-CN" dirty="0"/>
              <a:t>Lattice verification</a:t>
            </a:r>
          </a:p>
          <a:p>
            <a:pPr marL="685800" marR="0" indent="-685800" algn="l" defTabSz="2438338" rtl="0" fontAlgn="auto" latinLnBrk="0" hangingPunct="0">
              <a:lnSpc>
                <a:spcPct val="2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Summary and prospect</a:t>
            </a:r>
          </a:p>
        </p:txBody>
      </p:sp>
    </p:spTree>
    <p:extLst>
      <p:ext uri="{BB962C8B-B14F-4D97-AF65-F5344CB8AC3E}">
        <p14:creationId xmlns:p14="http://schemas.microsoft.com/office/powerpoint/2010/main" val="6499025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etermination of linear divergence facto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Motivation: Why heavy meson LCDAs</a:t>
            </a:r>
            <a:endParaRPr dirty="0"/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1491FC6-35CB-92D3-2CC7-FBD02F4409F0}"/>
              </a:ext>
            </a:extLst>
          </p:cNvPr>
          <p:cNvSpPr txBox="1"/>
          <p:nvPr/>
        </p:nvSpPr>
        <p:spPr>
          <a:xfrm>
            <a:off x="656342" y="2021881"/>
            <a:ext cx="14738009" cy="4049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indent="-360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48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Weak decays of heavy mesons play a crucial role in</a:t>
            </a:r>
            <a:endParaRPr lang="en-US" altLang="zh-CN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sz="48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-3600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CN" sz="48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A2CAA2-D685-3CF4-E95D-DC50FDB53419}"/>
              </a:ext>
            </a:extLst>
          </p:cNvPr>
          <p:cNvSpPr txBox="1"/>
          <p:nvPr/>
        </p:nvSpPr>
        <p:spPr>
          <a:xfrm>
            <a:off x="1221303" y="4314415"/>
            <a:ext cx="9759082" cy="2364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uFillTx/>
                <a:sym typeface="Helvetica Neue"/>
              </a:rPr>
              <a:t>Precise tests of Standard Model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3600" dirty="0">
                <a:solidFill>
                  <a:srgbClr val="FF0000"/>
                </a:solidFill>
              </a:rPr>
              <a:t>Searching for New Physics in the </a:t>
            </a:r>
            <a:r>
              <a:rPr lang="en-US" altLang="zh-CN" sz="3600">
                <a:solidFill>
                  <a:srgbClr val="FF0000"/>
                </a:solidFill>
              </a:rPr>
              <a:t>rare decay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0749CB-C8E9-F06D-1D6A-C222B991335F}"/>
              </a:ext>
            </a:extLst>
          </p:cNvPr>
          <p:cNvSpPr txBox="1"/>
          <p:nvPr/>
        </p:nvSpPr>
        <p:spPr>
          <a:xfrm>
            <a:off x="1221303" y="1207130"/>
            <a:ext cx="1188145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LCDAs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Light-Cone Distribution Amplitudes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59E5F2-BF23-7598-4EAB-05DAB700E968}"/>
              </a:ext>
            </a:extLst>
          </p:cNvPr>
          <p:cNvSpPr txBox="1"/>
          <p:nvPr/>
        </p:nvSpPr>
        <p:spPr>
          <a:xfrm>
            <a:off x="12368463" y="383175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AAFE0B9-44B2-9F82-5218-28C01504A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548"/>
          <a:stretch/>
        </p:blipFill>
        <p:spPr>
          <a:xfrm>
            <a:off x="1021821" y="8773298"/>
            <a:ext cx="10620021" cy="1148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9685D2-8E11-6D76-231E-6784B882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63" t="50363"/>
          <a:stretch/>
        </p:blipFill>
        <p:spPr>
          <a:xfrm>
            <a:off x="3818944" y="9870011"/>
            <a:ext cx="6686175" cy="103862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8F7C5FE-1C67-CDA9-A646-7E1EC116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08" y="7810245"/>
            <a:ext cx="5713552" cy="389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23">
            <a:extLst>
              <a:ext uri="{FF2B5EF4-FFF2-40B4-BE49-F238E27FC236}">
                <a16:creationId xmlns:a16="http://schemas.microsoft.com/office/drawing/2014/main" id="{E07D480A-BE79-FBB8-ABD4-87E34935DB80}"/>
              </a:ext>
            </a:extLst>
          </p:cNvPr>
          <p:cNvSpPr/>
          <p:nvPr/>
        </p:nvSpPr>
        <p:spPr>
          <a:xfrm>
            <a:off x="7647709" y="8870243"/>
            <a:ext cx="935182" cy="793302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23">
            <a:extLst>
              <a:ext uri="{FF2B5EF4-FFF2-40B4-BE49-F238E27FC236}">
                <a16:creationId xmlns:a16="http://schemas.microsoft.com/office/drawing/2014/main" id="{A526F7BB-0E4E-9A95-F8DB-EE2A59E6D3A7}"/>
              </a:ext>
            </a:extLst>
          </p:cNvPr>
          <p:cNvSpPr/>
          <p:nvPr/>
        </p:nvSpPr>
        <p:spPr>
          <a:xfrm>
            <a:off x="6033654" y="10040952"/>
            <a:ext cx="1738746" cy="703248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25">
            <a:extLst>
              <a:ext uri="{FF2B5EF4-FFF2-40B4-BE49-F238E27FC236}">
                <a16:creationId xmlns:a16="http://schemas.microsoft.com/office/drawing/2014/main" id="{465014FD-6A3A-4F96-8166-8B929814A030}"/>
              </a:ext>
            </a:extLst>
          </p:cNvPr>
          <p:cNvSpPr/>
          <p:nvPr/>
        </p:nvSpPr>
        <p:spPr>
          <a:xfrm>
            <a:off x="8518505" y="8915400"/>
            <a:ext cx="999568" cy="76892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5">
            <a:extLst>
              <a:ext uri="{FF2B5EF4-FFF2-40B4-BE49-F238E27FC236}">
                <a16:creationId xmlns:a16="http://schemas.microsoft.com/office/drawing/2014/main" id="{C1EA380B-DA74-D7BB-4EE3-249E0FFC8337}"/>
              </a:ext>
            </a:extLst>
          </p:cNvPr>
          <p:cNvSpPr/>
          <p:nvPr/>
        </p:nvSpPr>
        <p:spPr>
          <a:xfrm>
            <a:off x="7777287" y="10065327"/>
            <a:ext cx="2821440" cy="678873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8AB46D-412C-6031-FD8E-6AF349E525A3}"/>
              </a:ext>
            </a:extLst>
          </p:cNvPr>
          <p:cNvSpPr txBox="1"/>
          <p:nvPr/>
        </p:nvSpPr>
        <p:spPr>
          <a:xfrm>
            <a:off x="2789959" y="11134562"/>
            <a:ext cx="71853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7030A0"/>
                </a:solidFill>
              </a:rPr>
              <a:t>Hard kernel </a:t>
            </a:r>
            <a:r>
              <a:rPr lang="zh-CN" altLang="en-US" sz="4000" dirty="0"/>
              <a:t>⊗ </a:t>
            </a:r>
            <a:r>
              <a:rPr lang="zh-CN" altLang="en-US" sz="4000" dirty="0">
                <a:solidFill>
                  <a:srgbClr val="FF0000"/>
                </a:solidFill>
              </a:rPr>
              <a:t>LCDA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661FF3D-33B7-4153-73D8-0F6A48DE88B5}"/>
              </a:ext>
            </a:extLst>
          </p:cNvPr>
          <p:cNvSpPr txBox="1"/>
          <p:nvPr/>
        </p:nvSpPr>
        <p:spPr>
          <a:xfrm>
            <a:off x="2769178" y="11841145"/>
            <a:ext cx="122301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7030A0"/>
                </a:solidFill>
              </a:rPr>
              <a:t>Hard kernel: Perturbative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9F224EC-6D55-410C-4A3F-1FC0D9299DF8}"/>
              </a:ext>
            </a:extLst>
          </p:cNvPr>
          <p:cNvSpPr txBox="1"/>
          <p:nvPr/>
        </p:nvSpPr>
        <p:spPr>
          <a:xfrm>
            <a:off x="2789959" y="12610071"/>
            <a:ext cx="122301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Meson LCDAs: Nonperturbative</a:t>
            </a:r>
          </a:p>
        </p:txBody>
      </p:sp>
      <p:cxnSp>
        <p:nvCxnSpPr>
          <p:cNvPr id="30" name="直线连接符 28">
            <a:extLst>
              <a:ext uri="{FF2B5EF4-FFF2-40B4-BE49-F238E27FC236}">
                <a16:creationId xmlns:a16="http://schemas.microsoft.com/office/drawing/2014/main" id="{5AAEFA92-5DC4-17D6-9E61-94CF77B73749}"/>
              </a:ext>
            </a:extLst>
          </p:cNvPr>
          <p:cNvCxnSpPr>
            <a:cxnSpLocks/>
          </p:cNvCxnSpPr>
          <p:nvPr/>
        </p:nvCxnSpPr>
        <p:spPr>
          <a:xfrm>
            <a:off x="7859844" y="10856327"/>
            <a:ext cx="74382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13">
            <a:extLst>
              <a:ext uri="{FF2B5EF4-FFF2-40B4-BE49-F238E27FC236}">
                <a16:creationId xmlns:a16="http://schemas.microsoft.com/office/drawing/2014/main" id="{94481E17-D35A-670E-A43B-CC2A8BF0993E}"/>
              </a:ext>
            </a:extLst>
          </p:cNvPr>
          <p:cNvCxnSpPr>
            <a:cxnSpLocks/>
          </p:cNvCxnSpPr>
          <p:nvPr/>
        </p:nvCxnSpPr>
        <p:spPr>
          <a:xfrm>
            <a:off x="8243635" y="10856390"/>
            <a:ext cx="1461474" cy="594391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A445ABF1-DA8C-B5E3-EF88-80F05F449314}"/>
              </a:ext>
            </a:extLst>
          </p:cNvPr>
          <p:cNvSpPr txBox="1"/>
          <p:nvPr/>
        </p:nvSpPr>
        <p:spPr>
          <a:xfrm>
            <a:off x="5595504" y="11612544"/>
            <a:ext cx="122301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ea typeface="楷体" panose="02010609060101010101" pitchFamily="49" charset="-122"/>
                <a:cs typeface="Cavolini" panose="03000502040302020204" pitchFamily="66" charset="0"/>
              </a:rPr>
              <a:t>Heavy meson LCDA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5BF6F16-918F-C6DA-3239-9DDC62F63692}"/>
                  </a:ext>
                </a:extLst>
              </p:cNvPr>
              <p:cNvSpPr txBox="1"/>
              <p:nvPr/>
            </p:nvSpPr>
            <p:spPr>
              <a:xfrm>
                <a:off x="11710554" y="6518493"/>
                <a:ext cx="12233188" cy="4462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628650" lvl="1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5C92C8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Courier New" panose="02070309020205020404" pitchFamily="49" charset="0"/>
                      </a:rPr>
                      <m:t>𝐵</m:t>
                    </m:r>
                    <m:r>
                      <a:rPr lang="en-US" altLang="zh-CN" sz="2000" b="0" i="1" smtClean="0">
                        <a:solidFill>
                          <a:srgbClr val="5C92C8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Courier New" panose="02070309020205020404" pitchFamily="49" charset="0"/>
                      </a:rPr>
                      <m:t>→</m:t>
                    </m:r>
                    <m:r>
                      <a:rPr lang="en-US" altLang="zh-CN" sz="2000" b="0" i="1" smtClean="0">
                        <a:solidFill>
                          <a:srgbClr val="5C92C8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Courier New" panose="02070309020205020404" pitchFamily="49" charset="0"/>
                      </a:rPr>
                      <m:t>𝜋𝜋</m:t>
                    </m:r>
                  </m:oMath>
                </a14:m>
                <a:r>
                  <a:rPr lang="en-US" altLang="zh-CN" sz="2000" dirty="0">
                    <a:solidFill>
                      <a:srgbClr val="5C92C8"/>
                    </a:solidFill>
                    <a:latin typeface="Courier New" panose="02070309020205020404" pitchFamily="49" charset="0"/>
                    <a:ea typeface="STKaiti" panose="02010600040101010101" pitchFamily="2" charset="-122"/>
                    <a:cs typeface="Courier New" panose="02070309020205020404" pitchFamily="49" charset="0"/>
                  </a:rPr>
                  <a:t>: </a:t>
                </a:r>
                <a:r>
                  <a:rPr lang="en-US" altLang="zh-CN" sz="2000" dirty="0" err="1">
                    <a:solidFill>
                      <a:srgbClr val="5C92C8"/>
                    </a:solidFill>
                    <a:latin typeface="MV Boli" panose="02000500030200090000" pitchFamily="2" charset="0"/>
                    <a:ea typeface="STKaiti" panose="02010600040101010101" pitchFamily="2" charset="-122"/>
                    <a:cs typeface="MV Boli" panose="02000500030200090000" pitchFamily="2" charset="0"/>
                  </a:rPr>
                  <a:t>Beneke</a:t>
                </a:r>
                <a:r>
                  <a:rPr lang="en-US" altLang="zh-CN" sz="2000" dirty="0">
                    <a:solidFill>
                      <a:srgbClr val="5C92C8"/>
                    </a:solidFill>
                    <a:latin typeface="MV Boli" panose="02000500030200090000" pitchFamily="2" charset="0"/>
                    <a:ea typeface="STKaiti" panose="02010600040101010101" pitchFamily="2" charset="-122"/>
                    <a:cs typeface="MV Boli" panose="02000500030200090000" pitchFamily="2" charset="0"/>
                  </a:rPr>
                  <a:t>, </a:t>
                </a:r>
                <a:r>
                  <a:rPr lang="en-US" altLang="zh-CN" sz="2000" dirty="0" err="1">
                    <a:solidFill>
                      <a:srgbClr val="5C92C8"/>
                    </a:solidFill>
                    <a:latin typeface="MV Boli" panose="02000500030200090000" pitchFamily="2" charset="0"/>
                    <a:ea typeface="STKaiti" panose="02010600040101010101" pitchFamily="2" charset="-122"/>
                    <a:cs typeface="MV Boli" panose="02000500030200090000" pitchFamily="2" charset="0"/>
                  </a:rPr>
                  <a:t>Buchalla</a:t>
                </a:r>
                <a:r>
                  <a:rPr lang="en-US" altLang="zh-CN" sz="2000" dirty="0">
                    <a:solidFill>
                      <a:srgbClr val="5C92C8"/>
                    </a:solidFill>
                    <a:latin typeface="MV Boli" panose="02000500030200090000" pitchFamily="2" charset="0"/>
                    <a:ea typeface="STKaiti" panose="02010600040101010101" pitchFamily="2" charset="-122"/>
                    <a:cs typeface="MV Boli" panose="02000500030200090000" pitchFamily="2" charset="0"/>
                  </a:rPr>
                  <a:t>, Neubert, </a:t>
                </a:r>
                <a:r>
                  <a:rPr lang="en-US" altLang="zh-CN" sz="2000" dirty="0" err="1">
                    <a:solidFill>
                      <a:srgbClr val="5C92C8"/>
                    </a:solidFill>
                    <a:latin typeface="MV Boli" panose="02000500030200090000" pitchFamily="2" charset="0"/>
                    <a:ea typeface="STKaiti" panose="02010600040101010101" pitchFamily="2" charset="-122"/>
                    <a:cs typeface="MV Boli" panose="02000500030200090000" pitchFamily="2" charset="0"/>
                  </a:rPr>
                  <a:t>Sachrajda</a:t>
                </a:r>
                <a:r>
                  <a:rPr lang="en-US" altLang="zh-CN" sz="2000" dirty="0">
                    <a:solidFill>
                      <a:srgbClr val="5C92C8"/>
                    </a:solidFill>
                    <a:latin typeface="MV Boli" panose="02000500030200090000" pitchFamily="2" charset="0"/>
                    <a:ea typeface="STKaiti" panose="02010600040101010101" pitchFamily="2" charset="-122"/>
                    <a:cs typeface="MV Boli" panose="02000500030200090000" pitchFamily="2" charset="0"/>
                  </a:rPr>
                  <a:t>, 1999; 1422 citations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5BF6F16-918F-C6DA-3239-9DDC62F63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554" y="6518493"/>
                <a:ext cx="12233188" cy="446276"/>
              </a:xfrm>
              <a:prstGeom prst="rect">
                <a:avLst/>
              </a:prstGeom>
              <a:blipFill>
                <a:blip r:embed="rId5"/>
                <a:stretch>
                  <a:fillRect b="-243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1757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etermination of linear divergence facto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Motivation: Why LQCD</a:t>
            </a:r>
            <a:endParaRPr dirty="0"/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59E5F2-BF23-7598-4EAB-05DAB700E968}"/>
              </a:ext>
            </a:extLst>
          </p:cNvPr>
          <p:cNvSpPr txBox="1"/>
          <p:nvPr/>
        </p:nvSpPr>
        <p:spPr>
          <a:xfrm>
            <a:off x="12368463" y="4350743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8B9CA18-94D4-0EFE-F817-303E9ED2C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32" y="3533506"/>
            <a:ext cx="16531626" cy="3386278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701EC6C1-0711-EBD0-8B6F-C65AF2959100}"/>
              </a:ext>
            </a:extLst>
          </p:cNvPr>
          <p:cNvSpPr/>
          <p:nvPr/>
        </p:nvSpPr>
        <p:spPr>
          <a:xfrm>
            <a:off x="14345184" y="3368788"/>
            <a:ext cx="2841380" cy="13273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endParaRPr kumimoji="1" lang="zh-CN" altLang="en-US" sz="2800" b="1" dirty="0">
              <a:solidFill>
                <a:srgbClr val="001C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19868D3-C16F-AA2D-D223-F2901A40BF0C}"/>
              </a:ext>
            </a:extLst>
          </p:cNvPr>
          <p:cNvSpPr/>
          <p:nvPr/>
        </p:nvSpPr>
        <p:spPr>
          <a:xfrm>
            <a:off x="5673436" y="3407657"/>
            <a:ext cx="2597727" cy="11222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endParaRPr kumimoji="1" lang="zh-CN" altLang="en-US" sz="2800" b="1" dirty="0">
              <a:solidFill>
                <a:srgbClr val="001C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CD0DF81-FB53-7205-3EB0-C0694AF313AE}"/>
              </a:ext>
            </a:extLst>
          </p:cNvPr>
          <p:cNvSpPr/>
          <p:nvPr/>
        </p:nvSpPr>
        <p:spPr>
          <a:xfrm>
            <a:off x="8775276" y="5529144"/>
            <a:ext cx="4234142" cy="14737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endParaRPr kumimoji="1" lang="zh-CN" altLang="en-US" sz="2800" b="1" dirty="0">
              <a:solidFill>
                <a:srgbClr val="001CB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65DFE07-A73B-3E48-3A71-12422513D405}"/>
              </a:ext>
            </a:extLst>
          </p:cNvPr>
          <p:cNvSpPr txBox="1"/>
          <p:nvPr/>
        </p:nvSpPr>
        <p:spPr>
          <a:xfrm>
            <a:off x="1272747" y="1662767"/>
            <a:ext cx="18028508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In current theoretical predictions, the uncertainty of heavy meson LCDA plays a dominant role: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09D89A8-8DF5-92FD-CFED-943997C28FD9}"/>
              </a:ext>
            </a:extLst>
          </p:cNvPr>
          <p:cNvSpPr txBox="1"/>
          <p:nvPr/>
        </p:nvSpPr>
        <p:spPr>
          <a:xfrm>
            <a:off x="1272747" y="11622148"/>
            <a:ext cx="22196522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Without reliable 𝐵 LCDA, it is impossible to discuss precision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21DEC3E-F738-8D3E-C1C7-C8DF990D6638}"/>
                  </a:ext>
                </a:extLst>
              </p:cNvPr>
              <p:cNvSpPr txBox="1"/>
              <p:nvPr/>
            </p:nvSpPr>
            <p:spPr>
              <a:xfrm>
                <a:off x="1272747" y="8030865"/>
                <a:ext cx="19517068" cy="250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zh-CN" sz="4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: the </a:t>
                </a:r>
                <a:r>
                  <a:rPr lang="en-US" altLang="zh-CN" sz="4000" u="sng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first inverse moment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4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4000" u="sng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inverse-logarithmic moments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;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n-US" altLang="zh-CN" sz="4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4000" u="sng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different models 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of the </a:t>
                </a:r>
                <a:r>
                  <a:rPr lang="en-US" altLang="zh-CN" sz="4000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B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meson LCDA.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21DEC3E-F738-8D3E-C1C7-C8DF990D6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47" y="8030865"/>
                <a:ext cx="19517068" cy="2506135"/>
              </a:xfrm>
              <a:prstGeom prst="rect">
                <a:avLst/>
              </a:prstGeom>
              <a:blipFill>
                <a:blip r:embed="rId4"/>
                <a:stretch>
                  <a:fillRect b="-8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55BAF3B5-DC09-D541-B1BD-19DBAFA55C3C}"/>
              </a:ext>
            </a:extLst>
          </p:cNvPr>
          <p:cNvSpPr/>
          <p:nvPr/>
        </p:nvSpPr>
        <p:spPr>
          <a:xfrm>
            <a:off x="13808691" y="2776064"/>
            <a:ext cx="9207934" cy="46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[Gao, Lu, Shen, Wang, Wei, 2020; Cui, Huang, Shen, Wang, 2023]</a:t>
            </a:r>
            <a:endParaRPr lang="zh-CN" altLang="en-US" sz="2000" i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5A679E-5692-4EE3-EB7E-3341FFD1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134" y="6858000"/>
            <a:ext cx="6396905" cy="39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659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6B3D8C-2B17-27E9-6362-D5094E56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45" y="5737722"/>
            <a:ext cx="14046624" cy="4016884"/>
          </a:xfrm>
          <a:prstGeom prst="rect">
            <a:avLst/>
          </a:prstGeom>
        </p:spPr>
      </p:pic>
      <p:sp>
        <p:nvSpPr>
          <p:cNvPr id="226" name="Determination of linear divergence facto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Theoretical framework</a:t>
            </a:r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AF76A7-608B-BD21-9FC1-FBE76CB7617D}"/>
              </a:ext>
            </a:extLst>
          </p:cNvPr>
          <p:cNvSpPr txBox="1"/>
          <p:nvPr/>
        </p:nvSpPr>
        <p:spPr>
          <a:xfrm>
            <a:off x="656342" y="2141610"/>
            <a:ext cx="10858742" cy="38282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Problem 1: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LCDAs: defined on the light cone.</a:t>
            </a:r>
          </a:p>
          <a:p>
            <a:r>
              <a:rPr lang="zh-CN" altLang="en-US" dirty="0"/>
              <a:t>LQCD</a:t>
            </a:r>
            <a:r>
              <a:rPr lang="en-US" altLang="zh-CN" dirty="0"/>
              <a:t>: </a:t>
            </a:r>
            <a:r>
              <a:rPr lang="zh-CN" altLang="en-US" dirty="0"/>
              <a:t>defined in Euclidean spacetime.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602BF4A-26E2-B1F1-4959-46D0F9445902}"/>
              </a:ext>
            </a:extLst>
          </p:cNvPr>
          <p:cNvSpPr txBox="1"/>
          <p:nvPr/>
        </p:nvSpPr>
        <p:spPr>
          <a:xfrm>
            <a:off x="12838671" y="5212707"/>
            <a:ext cx="1223318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Definition of HQET LCDA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C077819-FF9A-DC90-797A-C61CD05EDBAE}"/>
                  </a:ext>
                </a:extLst>
              </p:cNvPr>
              <p:cNvSpPr txBox="1"/>
              <p:nvPr/>
            </p:nvSpPr>
            <p:spPr>
              <a:xfrm>
                <a:off x="656342" y="7413161"/>
                <a:ext cx="8386655" cy="4382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Problem 2:</a:t>
                </a:r>
              </a:p>
              <a:p>
                <a:r>
                  <a:rPr lang="zh-CN" altLang="en-US" dirty="0"/>
                  <a:t>LQCD</a:t>
                </a:r>
                <a:r>
                  <a:rPr lang="en-US" altLang="zh-CN" dirty="0"/>
                  <a:t>: a momentum cutoff </a:t>
                </a:r>
                <a:r>
                  <a:rPr lang="en-US" altLang="zh-CN" b="0" i="0" dirty="0">
                    <a:effectLst/>
                    <a:latin typeface="Ubuntu" panose="020B0504030602030204" pitchFamily="34" charset="0"/>
                  </a:rPr>
                  <a:t>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kumimoji="0" lang="en-US" altLang="zh-CN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  <a:p>
                <a:r>
                  <a:rPr kumimoji="0" lang="en-US" altLang="zh-CN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LCDAs: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n-US" altLang="zh-CN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𝐻</m:t>
                        </m:r>
                      </m:sub>
                    </m:sSub>
                  </m:oMath>
                </a14:m>
                <a:r>
                  <a:rPr kumimoji="0" lang="en-US" altLang="zh-CN" sz="4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&gt;</a:t>
                </a:r>
                <a:r>
                  <a:rPr kumimoji="0" lang="en-US" altLang="zh-CN" sz="4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C077819-FF9A-DC90-797A-C61CD05E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42" y="7413161"/>
                <a:ext cx="8386655" cy="4382995"/>
              </a:xfrm>
              <a:prstGeom prst="rect">
                <a:avLst/>
              </a:prstGeom>
              <a:blipFill>
                <a:blip r:embed="rId5"/>
                <a:stretch>
                  <a:fillRect l="-3782" b="-33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4597343-FB0F-93F0-E081-68116DC0B5EE}"/>
              </a:ext>
            </a:extLst>
          </p:cNvPr>
          <p:cNvSpPr txBox="1"/>
          <p:nvPr/>
        </p:nvSpPr>
        <p:spPr>
          <a:xfrm>
            <a:off x="14065178" y="9975414"/>
            <a:ext cx="7715530" cy="37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[Braun, Ivanov, </a:t>
            </a:r>
            <a:r>
              <a:rPr lang="en-US" altLang="zh-CN" sz="2000" i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Korchemsky</a:t>
            </a:r>
            <a:r>
              <a:rPr lang="en-US" altLang="zh-CN" sz="2000" i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2004]</a:t>
            </a:r>
            <a:endParaRPr lang="zh-CN" altLang="en-US" sz="2000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788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etermination of linear divergence facto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Theoretical framework</a:t>
            </a:r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3748F3F-1901-4379-9065-1CEDC6BEE896}"/>
              </a:ext>
            </a:extLst>
          </p:cNvPr>
          <p:cNvGrpSpPr/>
          <p:nvPr/>
        </p:nvGrpSpPr>
        <p:grpSpPr>
          <a:xfrm>
            <a:off x="1857462" y="4469552"/>
            <a:ext cx="19568760" cy="4183770"/>
            <a:chOff x="1335716" y="2539311"/>
            <a:chExt cx="7752399" cy="134367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DDC2BA-1297-4E6C-ACE7-BCE71E96E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723" y="3346321"/>
              <a:ext cx="1956600" cy="53666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11A4BB7-0880-8C64-E0FF-8B53FA35D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3533" y="3395677"/>
              <a:ext cx="891714" cy="434711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73B211B-423F-2F0E-9F5A-C3979E1CD47A}"/>
                </a:ext>
              </a:extLst>
            </p:cNvPr>
            <p:cNvSpPr txBox="1"/>
            <p:nvPr/>
          </p:nvSpPr>
          <p:spPr>
            <a:xfrm>
              <a:off x="1795789" y="2539311"/>
              <a:ext cx="851979" cy="6064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Quasi</a:t>
              </a:r>
            </a:p>
            <a:p>
              <a:pPr algn="ctr"/>
              <a:r>
                <a:rPr lang="en-US" altLang="zh-CN" sz="4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  <a:endPara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F58B37A-38AF-BE84-098B-6A215B95C550}"/>
                </a:ext>
              </a:extLst>
            </p:cNvPr>
            <p:cNvSpPr txBox="1"/>
            <p:nvPr/>
          </p:nvSpPr>
          <p:spPr>
            <a:xfrm>
              <a:off x="5007804" y="2540478"/>
              <a:ext cx="851979" cy="6064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QCD</a:t>
              </a:r>
            </a:p>
            <a:p>
              <a:pPr algn="ctr"/>
              <a:r>
                <a:rPr lang="en-US" altLang="zh-CN" sz="4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LCDA</a:t>
              </a:r>
              <a:endPara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09A0135-C4C6-7AE3-7B39-7625D4FBE501}"/>
                </a:ext>
              </a:extLst>
            </p:cNvPr>
            <p:cNvSpPr txBox="1"/>
            <p:nvPr/>
          </p:nvSpPr>
          <p:spPr>
            <a:xfrm>
              <a:off x="8072115" y="2553445"/>
              <a:ext cx="1016000" cy="6064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HQET</a:t>
              </a:r>
            </a:p>
            <a:p>
              <a:pPr algn="ctr"/>
              <a:r>
                <a:rPr lang="en-US" altLang="zh-CN" sz="4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LCDA</a:t>
              </a:r>
              <a:endParaRPr lang="zh-CN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8100CD2-7832-CF34-9F14-68BA9A8DB7C8}"/>
                    </a:ext>
                  </a:extLst>
                </p:cNvPr>
                <p:cNvSpPr txBox="1"/>
                <p:nvPr/>
              </p:nvSpPr>
              <p:spPr>
                <a:xfrm>
                  <a:off x="1335716" y="3203178"/>
                  <a:ext cx="1413847" cy="220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4000" b="0" i="0" smtClean="0">
                                <a:latin typeface="Cambria Math" panose="02040503050406030204" pitchFamily="18" charset="0"/>
                              </a:rPr>
                              <m:t>QCD</m:t>
                            </m:r>
                          </m:sub>
                        </m:sSub>
                        <m:r>
                          <a:rPr lang="en-US" altLang="zh-CN" sz="4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8100CD2-7832-CF34-9F14-68BA9A8DB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716" y="3203178"/>
                  <a:ext cx="1413847" cy="2208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24DB71A-0984-AE71-B8D3-FA364090AC6C}"/>
                    </a:ext>
                  </a:extLst>
                </p:cNvPr>
                <p:cNvSpPr txBox="1"/>
                <p:nvPr/>
              </p:nvSpPr>
              <p:spPr>
                <a:xfrm>
                  <a:off x="4838949" y="3197710"/>
                  <a:ext cx="1111158" cy="220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4000" b="0" i="0" smtClean="0">
                                <a:latin typeface="Cambria Math" panose="02040503050406030204" pitchFamily="18" charset="0"/>
                              </a:rPr>
                              <m:t>QCD</m:t>
                            </m:r>
                          </m:sub>
                        </m:sSub>
                        <m:r>
                          <a:rPr lang="en-US" altLang="zh-CN" sz="4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24DB71A-0984-AE71-B8D3-FA364090A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949" y="3197710"/>
                  <a:ext cx="1111158" cy="2208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CF95361-702C-BA58-A2AE-648548212CCD}"/>
                    </a:ext>
                  </a:extLst>
                </p:cNvPr>
                <p:cNvSpPr txBox="1"/>
                <p:nvPr/>
              </p:nvSpPr>
              <p:spPr>
                <a:xfrm>
                  <a:off x="8215909" y="3193560"/>
                  <a:ext cx="741000" cy="220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4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4000" b="0" i="0" smtClean="0">
                                <a:latin typeface="Cambria Math" panose="02040503050406030204" pitchFamily="18" charset="0"/>
                              </a:rPr>
                              <m:t>QCD</m:t>
                            </m:r>
                          </m:sub>
                        </m:sSub>
                        <m:r>
                          <a:rPr lang="en-US" altLang="zh-CN" sz="4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CF95361-702C-BA58-A2AE-648548212C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5909" y="3193560"/>
                  <a:ext cx="741000" cy="2208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62551D5C-414A-5DC2-405D-A3B27D4F3B87}"/>
                </a:ext>
              </a:extLst>
            </p:cNvPr>
            <p:cNvSpPr/>
            <p:nvPr/>
          </p:nvSpPr>
          <p:spPr>
            <a:xfrm>
              <a:off x="2647768" y="2759046"/>
              <a:ext cx="2360036" cy="227540"/>
            </a:xfrm>
            <a:prstGeom prst="rightArrow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68C6691F-BA31-E91C-0E6E-019CEEFE9F76}"/>
                </a:ext>
              </a:extLst>
            </p:cNvPr>
            <p:cNvSpPr/>
            <p:nvPr/>
          </p:nvSpPr>
          <p:spPr>
            <a:xfrm>
              <a:off x="5880934" y="2728355"/>
              <a:ext cx="2191181" cy="282919"/>
            </a:xfrm>
            <a:prstGeom prst="rightArrow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921CA8F-4126-839C-561C-E57594B753FF}"/>
                </a:ext>
              </a:extLst>
            </p:cNvPr>
            <p:cNvSpPr txBox="1"/>
            <p:nvPr/>
          </p:nvSpPr>
          <p:spPr>
            <a:xfrm>
              <a:off x="3330464" y="2984856"/>
              <a:ext cx="772347" cy="207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LaMET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07B0CCF-1BB1-B221-87BF-9E7F72C17D70}"/>
                </a:ext>
              </a:extLst>
            </p:cNvPr>
            <p:cNvSpPr txBox="1"/>
            <p:nvPr/>
          </p:nvSpPr>
          <p:spPr>
            <a:xfrm>
              <a:off x="6529756" y="2966936"/>
              <a:ext cx="772981" cy="207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bHQET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3D78034-5D7C-DA79-76F1-8A8531BEBBC7}"/>
              </a:ext>
            </a:extLst>
          </p:cNvPr>
          <p:cNvSpPr txBox="1"/>
          <p:nvPr/>
        </p:nvSpPr>
        <p:spPr>
          <a:xfrm>
            <a:off x="656342" y="1948662"/>
            <a:ext cx="1223318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Start from quasi DA, calculable from LQCD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6D4FDA-42E1-7B5A-75F4-B7CF0E3D1A31}"/>
              </a:ext>
            </a:extLst>
          </p:cNvPr>
          <p:cNvSpPr txBox="1"/>
          <p:nvPr/>
        </p:nvSpPr>
        <p:spPr>
          <a:xfrm>
            <a:off x="656342" y="8866687"/>
            <a:ext cx="1223318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A multi-scale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56D8634-9E57-FBBF-15F1-A74F592AA564}"/>
                  </a:ext>
                </a:extLst>
              </p:cNvPr>
              <p:cNvSpPr/>
              <p:nvPr/>
            </p:nvSpPr>
            <p:spPr>
              <a:xfrm>
                <a:off x="1214749" y="9627399"/>
                <a:ext cx="22538290" cy="2951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LaMET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QCD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and finally integrate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ea typeface="Tahoma" panose="020B0604030504040204" pitchFamily="34" charset="0"/>
                    <a:cs typeface="Times New Roman" panose="02020603050405020304" pitchFamily="18" charset="0"/>
                  </a:rPr>
                  <a:t>bHQET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QCD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ea typeface="Tahoma" panose="020B0604030504040204" pitchFamily="34" charset="0"/>
                    <a:cs typeface="Times New Roman" panose="02020603050405020304" pitchFamily="18" charset="0"/>
                  </a:rPr>
                  <a:t>and integrate 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56D8634-9E57-FBBF-15F1-A74F592AA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49" y="9627399"/>
                <a:ext cx="22538290" cy="2951257"/>
              </a:xfrm>
              <a:prstGeom prst="rect">
                <a:avLst/>
              </a:prstGeom>
              <a:blipFill>
                <a:blip r:embed="rId8"/>
                <a:stretch>
                  <a:fillRect l="-1109" b="-7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388686D-5D57-A4D7-16D2-D538C21BC247}"/>
                  </a:ext>
                </a:extLst>
              </p:cNvPr>
              <p:cNvSpPr/>
              <p:nvPr/>
            </p:nvSpPr>
            <p:spPr>
              <a:xfrm>
                <a:off x="656342" y="12451670"/>
                <a:ext cx="15945485" cy="1184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 Hierarchy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𝐐𝐂𝐃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388686D-5D57-A4D7-16D2-D538C21BC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42" y="12451670"/>
                <a:ext cx="15945485" cy="1184812"/>
              </a:xfrm>
              <a:prstGeom prst="rect">
                <a:avLst/>
              </a:prstGeom>
              <a:blipFill>
                <a:blip r:embed="rId9"/>
                <a:stretch>
                  <a:fillRect b="-20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6242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etermination of linear divergence facto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Theoretical framework</a:t>
            </a:r>
          </a:p>
        </p:txBody>
      </p:sp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D8E2DBB-905E-9E61-52E1-C2FD1C95DD2D}"/>
              </a:ext>
            </a:extLst>
          </p:cNvPr>
          <p:cNvGrpSpPr/>
          <p:nvPr/>
        </p:nvGrpSpPr>
        <p:grpSpPr>
          <a:xfrm>
            <a:off x="1565155" y="1713347"/>
            <a:ext cx="21253689" cy="4546624"/>
            <a:chOff x="1401418" y="2156791"/>
            <a:chExt cx="8627166" cy="19833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9D2E06B-EFD2-53B2-94C4-AE230A3948DA}"/>
                </a:ext>
              </a:extLst>
            </p:cNvPr>
            <p:cNvSpPr/>
            <p:nvPr/>
          </p:nvSpPr>
          <p:spPr>
            <a:xfrm>
              <a:off x="1881662" y="2745047"/>
              <a:ext cx="1123205" cy="330271"/>
            </a:xfrm>
            <a:prstGeom prst="rect">
              <a:avLst/>
            </a:prstGeom>
            <a:ln>
              <a:solidFill>
                <a:schemeClr val="accent4">
                  <a:shade val="95000"/>
                  <a:satMod val="10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Quasi DA</a:t>
              </a:r>
              <a:endParaRPr lang="zh-CN" altLang="en-US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D73936B-1AB7-9E70-F32A-48D59030F515}"/>
                </a:ext>
              </a:extLst>
            </p:cNvPr>
            <p:cNvSpPr/>
            <p:nvPr/>
          </p:nvSpPr>
          <p:spPr>
            <a:xfrm>
              <a:off x="4670607" y="2745047"/>
              <a:ext cx="1671079" cy="330271"/>
            </a:xfrm>
            <a:prstGeom prst="rect">
              <a:avLst/>
            </a:prstGeom>
            <a:ln>
              <a:solidFill>
                <a:schemeClr val="accent4">
                  <a:shade val="95000"/>
                  <a:satMod val="10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LCDA in QCD</a:t>
              </a:r>
              <a:endParaRPr lang="zh-CN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390A2D1-E2CC-F137-A755-8304520F3C40}"/>
                </a:ext>
              </a:extLst>
            </p:cNvPr>
            <p:cNvSpPr/>
            <p:nvPr/>
          </p:nvSpPr>
          <p:spPr>
            <a:xfrm>
              <a:off x="7922225" y="2745047"/>
              <a:ext cx="1838304" cy="330271"/>
            </a:xfrm>
            <a:prstGeom prst="rect">
              <a:avLst/>
            </a:prstGeom>
            <a:ln>
              <a:solidFill>
                <a:schemeClr val="accent4">
                  <a:shade val="95000"/>
                  <a:satMod val="10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LCDA in HQET</a:t>
              </a:r>
              <a:endParaRPr lang="zh-CN" altLang="en-US" b="1" dirty="0"/>
            </a:p>
          </p:txBody>
        </p:sp>
        <p:cxnSp>
          <p:nvCxnSpPr>
            <p:cNvPr id="12" name="直线箭头连接符 40">
              <a:extLst>
                <a:ext uri="{FF2B5EF4-FFF2-40B4-BE49-F238E27FC236}">
                  <a16:creationId xmlns:a16="http://schemas.microsoft.com/office/drawing/2014/main" id="{7466B038-35A4-F408-D5D7-92A7DEA0DB4A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 bwMode="auto">
            <a:xfrm>
              <a:off x="3004867" y="2910183"/>
              <a:ext cx="1665740" cy="0"/>
            </a:xfrm>
            <a:prstGeom prst="straightConnector1">
              <a:avLst/>
            </a:prstGeom>
            <a:ln>
              <a:tailEnd type="triangle"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线箭头连接符 41">
              <a:extLst>
                <a:ext uri="{FF2B5EF4-FFF2-40B4-BE49-F238E27FC236}">
                  <a16:creationId xmlns:a16="http://schemas.microsoft.com/office/drawing/2014/main" id="{911B72B8-8E14-1379-E82E-8AF973E4AB9F}"/>
                </a:ext>
              </a:extLst>
            </p:cNvPr>
            <p:cNvCxnSpPr/>
            <p:nvPr/>
          </p:nvCxnSpPr>
          <p:spPr bwMode="auto">
            <a:xfrm>
              <a:off x="6322380" y="2925233"/>
              <a:ext cx="1599845" cy="0"/>
            </a:xfrm>
            <a:prstGeom prst="straightConnector1">
              <a:avLst/>
            </a:prstGeom>
            <a:ln>
              <a:tailEnd type="triangle"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96E89B8-13DB-1285-3E94-F7E47EA2AF11}"/>
                </a:ext>
              </a:extLst>
            </p:cNvPr>
            <p:cNvSpPr/>
            <p:nvPr/>
          </p:nvSpPr>
          <p:spPr>
            <a:xfrm>
              <a:off x="3326311" y="2925233"/>
              <a:ext cx="935159" cy="330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LaMET</a:t>
              </a:r>
              <a:endParaRPr lang="zh-CN" altLang="en-US" b="1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A5839DA-EA17-D8BC-7524-1EFA35A7AF76}"/>
                </a:ext>
              </a:extLst>
            </p:cNvPr>
            <p:cNvSpPr/>
            <p:nvPr/>
          </p:nvSpPr>
          <p:spPr>
            <a:xfrm>
              <a:off x="6636088" y="2925233"/>
              <a:ext cx="936460" cy="330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bHQET</a:t>
              </a:r>
              <a:endParaRPr lang="zh-CN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AF51331-BAB6-0EFE-7D03-15FB22A3026A}"/>
                    </a:ext>
                  </a:extLst>
                </p:cNvPr>
                <p:cNvSpPr txBox="1"/>
                <p:nvPr/>
              </p:nvSpPr>
              <p:spPr>
                <a:xfrm>
                  <a:off x="1665070" y="2273758"/>
                  <a:ext cx="1606583" cy="344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sz="4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altLang="zh-CN" sz="4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altLang="zh-CN" sz="4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4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44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QCD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sz="44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AF51331-BAB6-0EFE-7D03-15FB22A30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070" y="2273758"/>
                  <a:ext cx="1606583" cy="3449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B374A769-BD60-9122-8968-549D81370BF6}"/>
                    </a:ext>
                  </a:extLst>
                </p:cNvPr>
                <p:cNvSpPr txBox="1"/>
                <p:nvPr/>
              </p:nvSpPr>
              <p:spPr>
                <a:xfrm>
                  <a:off x="4807412" y="2276917"/>
                  <a:ext cx="1265913" cy="344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sz="4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altLang="zh-CN" sz="4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4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44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QCD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sz="44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B374A769-BD60-9122-8968-549D81370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412" y="2276917"/>
                  <a:ext cx="1265913" cy="3449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170D6C6-9625-0B57-728A-FBDD960DAB3F}"/>
                    </a:ext>
                  </a:extLst>
                </p:cNvPr>
                <p:cNvSpPr txBox="1"/>
                <p:nvPr/>
              </p:nvSpPr>
              <p:spPr>
                <a:xfrm>
                  <a:off x="8254555" y="2280288"/>
                  <a:ext cx="849373" cy="344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sz="4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4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44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440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QCD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sz="44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170D6C6-9625-0B57-728A-FBDD960DA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4555" y="2280288"/>
                  <a:ext cx="849373" cy="3449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7B92A10-7195-2971-562A-5E01225F6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4938" y="3382489"/>
              <a:ext cx="2222500" cy="6096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C557BA9-0095-BC8B-B3CF-66EF05EE8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5649" y="3399205"/>
              <a:ext cx="1016000" cy="495300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BBF633E-7404-F472-EB04-6C9C6D7703A0}"/>
                </a:ext>
              </a:extLst>
            </p:cNvPr>
            <p:cNvSpPr/>
            <p:nvPr/>
          </p:nvSpPr>
          <p:spPr>
            <a:xfrm>
              <a:off x="1401418" y="2156791"/>
              <a:ext cx="8627166" cy="1983300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Wingdings" pitchFamily="2" charset="2"/>
                <a:buChar char="Ø"/>
              </a:pPr>
              <a:endParaRPr kumimoji="1" lang="zh-CN" altLang="en-US" sz="2800" b="1" dirty="0">
                <a:solidFill>
                  <a:srgbClr val="001CB6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345D61EE-4F60-0B35-C4A5-DA8EB2DD46F9}"/>
              </a:ext>
            </a:extLst>
          </p:cNvPr>
          <p:cNvSpPr txBox="1"/>
          <p:nvPr/>
        </p:nvSpPr>
        <p:spPr>
          <a:xfrm>
            <a:off x="1659454" y="6895343"/>
            <a:ext cx="21930421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⇒  Hierarchy 𝜦_𝐐𝐂𝐃≪𝒎_𝑯≪𝑷^𝒛: A big challenge for lattice simulation 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AA7A95A-6AA0-3CDC-0FE3-08E4A2A883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7781" y="7987087"/>
            <a:ext cx="21580944" cy="3433804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CEF03D8E-FE1B-AB18-C602-04996AB55AE6}"/>
              </a:ext>
            </a:extLst>
          </p:cNvPr>
          <p:cNvSpPr txBox="1"/>
          <p:nvPr/>
        </p:nvSpPr>
        <p:spPr>
          <a:xfrm>
            <a:off x="884921" y="11719542"/>
            <a:ext cx="22614155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At this stage, the heavy meson could be 𝐷, but by no means be the 𝐵 meson!</a:t>
            </a:r>
          </a:p>
        </p:txBody>
      </p:sp>
    </p:spTree>
    <p:extLst>
      <p:ext uri="{BB962C8B-B14F-4D97-AF65-F5344CB8AC3E}">
        <p14:creationId xmlns:p14="http://schemas.microsoft.com/office/powerpoint/2010/main" val="27264753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5" name="Determination of linear divergence factors">
            <a:extLst>
              <a:ext uri="{FF2B5EF4-FFF2-40B4-BE49-F238E27FC236}">
                <a16:creationId xmlns:a16="http://schemas.microsoft.com/office/drawing/2014/main" id="{558F480D-E70E-2D64-C4DF-61F01EFF45B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02062" y="272351"/>
            <a:ext cx="21971001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Lattice verification: lattice setup</a:t>
            </a:r>
            <a:endParaRPr dirty="0"/>
          </a:p>
        </p:txBody>
      </p:sp>
      <p:pic>
        <p:nvPicPr>
          <p:cNvPr id="3" name="图片 2" descr="图表, 气泡图&#10;&#10;AI 生成的内容可能不正确。">
            <a:extLst>
              <a:ext uri="{FF2B5EF4-FFF2-40B4-BE49-F238E27FC236}">
                <a16:creationId xmlns:a16="http://schemas.microsoft.com/office/drawing/2014/main" id="{41665DF3-4F74-6AEA-0BAA-277C1B0C0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230" y="3906066"/>
            <a:ext cx="10008452" cy="80759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ACD487-008B-C1B0-E0A5-BE5FDFAE2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590" y="10124209"/>
            <a:ext cx="4083410" cy="744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D10D3019-A788-3B11-7BDE-26F41E6E80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177320"/>
                  </p:ext>
                </p:extLst>
              </p:nvPr>
            </p:nvGraphicFramePr>
            <p:xfrm>
              <a:off x="245635" y="5096683"/>
              <a:ext cx="13415382" cy="5400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235897">
                      <a:extLst>
                        <a:ext uri="{9D8B030D-6E8A-4147-A177-3AD203B41FA5}">
                          <a16:colId xmlns:a16="http://schemas.microsoft.com/office/drawing/2014/main" val="2196468198"/>
                        </a:ext>
                      </a:extLst>
                    </a:gridCol>
                    <a:gridCol w="2235897">
                      <a:extLst>
                        <a:ext uri="{9D8B030D-6E8A-4147-A177-3AD203B41FA5}">
                          <a16:colId xmlns:a16="http://schemas.microsoft.com/office/drawing/2014/main" val="1333953751"/>
                        </a:ext>
                      </a:extLst>
                    </a:gridCol>
                    <a:gridCol w="2235897">
                      <a:extLst>
                        <a:ext uri="{9D8B030D-6E8A-4147-A177-3AD203B41FA5}">
                          <a16:colId xmlns:a16="http://schemas.microsoft.com/office/drawing/2014/main" val="2332652690"/>
                        </a:ext>
                      </a:extLst>
                    </a:gridCol>
                    <a:gridCol w="2124772">
                      <a:extLst>
                        <a:ext uri="{9D8B030D-6E8A-4147-A177-3AD203B41FA5}">
                          <a16:colId xmlns:a16="http://schemas.microsoft.com/office/drawing/2014/main" val="2563475535"/>
                        </a:ext>
                      </a:extLst>
                    </a:gridCol>
                    <a:gridCol w="2347022">
                      <a:extLst>
                        <a:ext uri="{9D8B030D-6E8A-4147-A177-3AD203B41FA5}">
                          <a16:colId xmlns:a16="http://schemas.microsoft.com/office/drawing/2014/main" val="2949345577"/>
                        </a:ext>
                      </a:extLst>
                    </a:gridCol>
                    <a:gridCol w="2235897">
                      <a:extLst>
                        <a:ext uri="{9D8B030D-6E8A-4147-A177-3AD203B41FA5}">
                          <a16:colId xmlns:a16="http://schemas.microsoft.com/office/drawing/2014/main" val="3077161100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Ensemble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Volume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Lattice spacing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Pion mass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measurement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err="1"/>
                            <a:t>Pz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065604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C24P29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24</m:t>
                                  </m:r>
                                </m:e>
                                <m:sup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x72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0.1053fm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293MeV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440*4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9430653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F32P30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  <m:sup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x96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0.0775fm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303MeV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900*27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1348195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G36P29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</m:t>
                                  </m:r>
                                </m:e>
                                <m:sup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x108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0.6826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295MeV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600*4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2597886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H48P32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e>
                                <m:sup>
                                  <m:r>
                                    <a:rPr lang="en-US" altLang="zh-CN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x144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0.5187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317MeV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550*27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15971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D10D3019-A788-3B11-7BDE-26F41E6E80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1177320"/>
                  </p:ext>
                </p:extLst>
              </p:nvPr>
            </p:nvGraphicFramePr>
            <p:xfrm>
              <a:off x="245635" y="5096683"/>
              <a:ext cx="13415382" cy="540000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235897">
                      <a:extLst>
                        <a:ext uri="{9D8B030D-6E8A-4147-A177-3AD203B41FA5}">
                          <a16:colId xmlns:a16="http://schemas.microsoft.com/office/drawing/2014/main" val="2196468198"/>
                        </a:ext>
                      </a:extLst>
                    </a:gridCol>
                    <a:gridCol w="2235897">
                      <a:extLst>
                        <a:ext uri="{9D8B030D-6E8A-4147-A177-3AD203B41FA5}">
                          <a16:colId xmlns:a16="http://schemas.microsoft.com/office/drawing/2014/main" val="1333953751"/>
                        </a:ext>
                      </a:extLst>
                    </a:gridCol>
                    <a:gridCol w="2235897">
                      <a:extLst>
                        <a:ext uri="{9D8B030D-6E8A-4147-A177-3AD203B41FA5}">
                          <a16:colId xmlns:a16="http://schemas.microsoft.com/office/drawing/2014/main" val="2332652690"/>
                        </a:ext>
                      </a:extLst>
                    </a:gridCol>
                    <a:gridCol w="2124772">
                      <a:extLst>
                        <a:ext uri="{9D8B030D-6E8A-4147-A177-3AD203B41FA5}">
                          <a16:colId xmlns:a16="http://schemas.microsoft.com/office/drawing/2014/main" val="2563475535"/>
                        </a:ext>
                      </a:extLst>
                    </a:gridCol>
                    <a:gridCol w="2347022">
                      <a:extLst>
                        <a:ext uri="{9D8B030D-6E8A-4147-A177-3AD203B41FA5}">
                          <a16:colId xmlns:a16="http://schemas.microsoft.com/office/drawing/2014/main" val="2949345577"/>
                        </a:ext>
                      </a:extLst>
                    </a:gridCol>
                    <a:gridCol w="2235897">
                      <a:extLst>
                        <a:ext uri="{9D8B030D-6E8A-4147-A177-3AD203B41FA5}">
                          <a16:colId xmlns:a16="http://schemas.microsoft.com/office/drawing/2014/main" val="3077161100"/>
                        </a:ext>
                      </a:extLst>
                    </a:gridCol>
                  </a:tblGrid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Ensemble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Volume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Lattice spacing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Pion mass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measurement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err="1"/>
                            <a:t>Pz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065604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C24P29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72" t="-100565" r="-400545" b="-3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0.1053fm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293MeV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440*4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9430653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F32P30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72" t="-199438" r="-40054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0.0775fm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303MeV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900*27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1348195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G36P29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72" t="-301130" r="-400545" b="-10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0.6826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295MeV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600*4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92597886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H48P32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72" t="-401130" r="-400545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0.5187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317MeV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550*27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84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0-4GeV</a:t>
                          </a:r>
                          <a:endParaRPr lang="zh-CN" altLang="en-US" sz="2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15971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C1A55EA-50E0-7CC0-DF45-18A2352DE002}"/>
              </a:ext>
            </a:extLst>
          </p:cNvPr>
          <p:cNvSpPr txBox="1"/>
          <p:nvPr/>
        </p:nvSpPr>
        <p:spPr>
          <a:xfrm>
            <a:off x="702062" y="2352775"/>
            <a:ext cx="1223288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CLQCD Ensembles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65BF70E-8990-73E4-1572-F3D69B0E3244}"/>
              </a:ext>
            </a:extLst>
          </p:cNvPr>
          <p:cNvCxnSpPr/>
          <p:nvPr/>
        </p:nvCxnSpPr>
        <p:spPr>
          <a:xfrm flipV="1">
            <a:off x="14075764" y="7480092"/>
            <a:ext cx="1409075" cy="4856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534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23469269" y="12813393"/>
            <a:ext cx="283770" cy="4613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5" name="Determination of linear divergence factors">
            <a:extLst>
              <a:ext uri="{FF2B5EF4-FFF2-40B4-BE49-F238E27FC236}">
                <a16:creationId xmlns:a16="http://schemas.microsoft.com/office/drawing/2014/main" id="{558F480D-E70E-2D64-C4DF-61F01EFF45B0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02062" y="272351"/>
            <a:ext cx="21971001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altLang="zh-CN" dirty="0"/>
              <a:t>Lattice verification: self renormalization</a:t>
            </a:r>
            <a:endParaRPr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9D31D8F-210C-B890-C3D9-C31F7CE9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249" y="1615987"/>
            <a:ext cx="9518851" cy="13444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CA16130-93D0-1897-3DE8-A74F3EB7102C}"/>
              </a:ext>
            </a:extLst>
          </p:cNvPr>
          <p:cNvSpPr txBox="1"/>
          <p:nvPr/>
        </p:nvSpPr>
        <p:spPr>
          <a:xfrm>
            <a:off x="702062" y="1416993"/>
            <a:ext cx="833700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Bare matrix element</a:t>
            </a:r>
            <a:r>
              <a:rPr lang="en-US" altLang="zh-CN" dirty="0"/>
              <a:t>: 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01C8962-1CE5-A9F4-C0D0-5126B331F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528" y="3306161"/>
            <a:ext cx="10458014" cy="241726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B1674F8-A077-7B7C-B8B7-27007937421A}"/>
              </a:ext>
            </a:extLst>
          </p:cNvPr>
          <p:cNvSpPr txBox="1"/>
          <p:nvPr/>
        </p:nvSpPr>
        <p:spPr>
          <a:xfrm>
            <a:off x="702062" y="3249474"/>
            <a:ext cx="7776168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Self renormalization factor</a:t>
            </a:r>
            <a:r>
              <a:rPr lang="en-US" altLang="zh-CN" dirty="0"/>
              <a:t>: </a:t>
            </a:r>
            <a:r>
              <a:rPr lang="zh-CN" altLang="en-US" dirty="0"/>
              <a:t> 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71034B2-1287-7FF4-2EB3-71C4E2FC2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848" y="8781824"/>
            <a:ext cx="7939190" cy="282184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B259078-26DB-C7D2-9954-CD96EE84EDC8}"/>
              </a:ext>
            </a:extLst>
          </p:cNvPr>
          <p:cNvSpPr txBox="1"/>
          <p:nvPr/>
        </p:nvSpPr>
        <p:spPr>
          <a:xfrm>
            <a:off x="702062" y="6485569"/>
            <a:ext cx="5648982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Renormalized MEs: </a:t>
            </a:r>
            <a:endParaRPr kumimoji="0" lang="zh-CN" alt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620AB63-0EE4-B480-12A5-CD07C61E8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534" y="5822162"/>
            <a:ext cx="6712557" cy="722806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A3D669C-5986-5E23-5F6D-B00C2580CAAE}"/>
              </a:ext>
            </a:extLst>
          </p:cNvPr>
          <p:cNvSpPr txBox="1"/>
          <p:nvPr/>
        </p:nvSpPr>
        <p:spPr>
          <a:xfrm>
            <a:off x="21540209" y="9033706"/>
            <a:ext cx="385812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u="sng" dirty="0">
                <a:solidFill>
                  <a:srgbClr val="1EC09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2410.18654</a:t>
            </a:r>
            <a:endParaRPr lang="zh-CN" altLang="en-US" sz="2000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0EB14FDD-389E-155D-328A-90FD816D593D}"/>
              </a:ext>
            </a:extLst>
          </p:cNvPr>
          <p:cNvSpPr/>
          <p:nvPr/>
        </p:nvSpPr>
        <p:spPr>
          <a:xfrm>
            <a:off x="11043251" y="9436193"/>
            <a:ext cx="2334210" cy="607102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504DFCA-2A26-A5D7-F802-E795E922754B}"/>
              </a:ext>
            </a:extLst>
          </p:cNvPr>
          <p:cNvSpPr txBox="1"/>
          <p:nvPr/>
        </p:nvSpPr>
        <p:spPr>
          <a:xfrm>
            <a:off x="17097938" y="3036793"/>
            <a:ext cx="7715530" cy="37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[Huo, Su, Ji, Wang, 2004]</a:t>
            </a:r>
            <a:endParaRPr lang="zh-CN" altLang="en-US" sz="2000" i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468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662</Words>
  <Application>Microsoft Office PowerPoint</Application>
  <PresentationFormat>自定义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Helvetica Neue</vt:lpstr>
      <vt:lpstr>Helvetica Neue Medium</vt:lpstr>
      <vt:lpstr>等线</vt:lpstr>
      <vt:lpstr>楷体</vt:lpstr>
      <vt:lpstr>Arial</vt:lpstr>
      <vt:lpstr>Cambria Math</vt:lpstr>
      <vt:lpstr>Cavolini</vt:lpstr>
      <vt:lpstr>Courier New</vt:lpstr>
      <vt:lpstr>MV Boli</vt:lpstr>
      <vt:lpstr>Tahoma</vt:lpstr>
      <vt:lpstr>Times New Roman</vt:lpstr>
      <vt:lpstr>Ubuntu</vt:lpstr>
      <vt:lpstr>Wingdings</vt:lpstr>
      <vt:lpstr>21_BasicWhite</vt:lpstr>
      <vt:lpstr>Heavy meson LCDAs from lattice QCD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renormalization of  light and heavy meson LCDAs </dc:title>
  <cp:lastModifiedBy>浩飞 高</cp:lastModifiedBy>
  <cp:revision>626</cp:revision>
  <dcterms:modified xsi:type="dcterms:W3CDTF">2025-03-29T09:27:16Z</dcterms:modified>
</cp:coreProperties>
</file>