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43" r:id="rId2"/>
  </p:sldMasterIdLst>
  <p:notesMasterIdLst>
    <p:notesMasterId r:id="rId39"/>
  </p:notesMasterIdLst>
  <p:handoutMasterIdLst>
    <p:handoutMasterId r:id="rId40"/>
  </p:handoutMasterIdLst>
  <p:sldIdLst>
    <p:sldId id="256" r:id="rId3"/>
    <p:sldId id="334" r:id="rId4"/>
    <p:sldId id="336" r:id="rId5"/>
    <p:sldId id="428" r:id="rId6"/>
    <p:sldId id="429" r:id="rId7"/>
    <p:sldId id="337" r:id="rId8"/>
    <p:sldId id="557" r:id="rId9"/>
    <p:sldId id="550" r:id="rId10"/>
    <p:sldId id="553" r:id="rId11"/>
    <p:sldId id="555" r:id="rId12"/>
    <p:sldId id="425" r:id="rId13"/>
    <p:sldId id="391" r:id="rId14"/>
    <p:sldId id="469" r:id="rId15"/>
    <p:sldId id="341" r:id="rId16"/>
    <p:sldId id="548" r:id="rId17"/>
    <p:sldId id="392" r:id="rId18"/>
    <p:sldId id="423" r:id="rId19"/>
    <p:sldId id="422" r:id="rId20"/>
    <p:sldId id="546" r:id="rId21"/>
    <p:sldId id="523" r:id="rId22"/>
    <p:sldId id="543" r:id="rId23"/>
    <p:sldId id="541" r:id="rId24"/>
    <p:sldId id="544" r:id="rId25"/>
    <p:sldId id="467" r:id="rId26"/>
    <p:sldId id="288" r:id="rId27"/>
    <p:sldId id="463" r:id="rId28"/>
    <p:sldId id="465" r:id="rId29"/>
    <p:sldId id="556" r:id="rId30"/>
    <p:sldId id="409" r:id="rId31"/>
    <p:sldId id="464" r:id="rId32"/>
    <p:sldId id="508" r:id="rId33"/>
    <p:sldId id="466" r:id="rId34"/>
    <p:sldId id="307" r:id="rId35"/>
    <p:sldId id="517" r:id="rId36"/>
    <p:sldId id="518" r:id="rId37"/>
    <p:sldId id="549" r:id="rId38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0" userDrawn="1">
          <p15:clr>
            <a:srgbClr val="A4A3A4"/>
          </p15:clr>
        </p15:guide>
        <p15:guide id="2" pos="42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4">
          <p15:clr>
            <a:srgbClr val="A4A3A4"/>
          </p15:clr>
        </p15:guide>
        <p15:guide id="2" pos="216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69105968" name="后来多美" initials="后" lastIdx="1" clrIdx="1"/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14954"/>
    <a:srgbClr val="646F81"/>
    <a:srgbClr val="C4CDDC"/>
    <a:srgbClr val="838FA4"/>
    <a:srgbClr val="F9F9F8"/>
    <a:srgbClr val="FBFAF8"/>
    <a:srgbClr val="CFD8E1"/>
    <a:srgbClr val="D8DDE3"/>
    <a:srgbClr val="DCE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669" autoAdjust="0"/>
  </p:normalViewPr>
  <p:slideViewPr>
    <p:cSldViewPr snapToGrid="0" showGuides="1">
      <p:cViewPr varScale="1">
        <p:scale>
          <a:sx n="118" d="100"/>
          <a:sy n="118" d="100"/>
        </p:scale>
        <p:origin x="81" y="249"/>
      </p:cViewPr>
      <p:guideLst>
        <p:guide orient="horz" pos="590"/>
        <p:guide pos="42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280" y="-96"/>
      </p:cViewPr>
      <p:guideLst>
        <p:guide orient="horz" pos="2824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汉仪旗黑-55简" panose="00020600040101010101" charset="-128"/>
              </a:rPr>
              <a:t>2025/3/27</a:t>
            </a:fld>
            <a:endParaRPr lang="zh-CN" altLang="en-US">
              <a:cs typeface="汉仪旗黑-55简" panose="00020600040101010101" charset="-128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旗黑-55简" panose="00020600040101010101" charset="-128"/>
              <a:ea typeface="汉仪旗黑-55简" panose="00020600040101010101" charset="-128"/>
              <a:cs typeface="汉仪旗黑-55简" panose="00020600040101010101" charset="-128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汉仪旗黑-55简" panose="00020600040101010101" charset="-128"/>
              </a:rPr>
              <a:t>‹#›</a:t>
            </a:fld>
            <a:endParaRPr lang="zh-CN" altLang="en-US">
              <a:cs typeface="汉仪旗黑-55简" panose="00020600040101010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defRPr>
            </a:lvl1pPr>
          </a:lstStyle>
          <a:p>
            <a:fld id="{D2A48B96-639E-45A3-A0BA-2464DFDB1FAA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汉仪旗黑-55简" panose="00020600040101010101" charset="-128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汉仪旗黑-55简" panose="00020600040101010101" charset="-128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汉仪旗黑-55简" panose="00020600040101010101" charset="-128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汉仪旗黑-55简" panose="00020600040101010101" charset="-128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汉仪旗黑-55简" panose="00020600040101010101" charset="-128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4D53A-EBD1-4578-9F09-8A6CB50B917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4D53A-EBD1-4578-9F09-8A6CB50B917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4D53A-EBD1-4578-9F09-8A6CB50B917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4D53A-EBD1-4578-9F09-8A6CB50B917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55600" y="355600"/>
            <a:ext cx="11480800" cy="6146800"/>
          </a:xfrm>
          <a:prstGeom prst="rect">
            <a:avLst/>
          </a:prstGeom>
          <a:noFill/>
          <a:ln w="9525">
            <a:solidFill>
              <a:srgbClr val="41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>
              <a:cs typeface="汉仪旗黑-55简" panose="00020600040101010101" charset="-128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55600" y="659595"/>
            <a:ext cx="259492" cy="532713"/>
          </a:xfrm>
          <a:prstGeom prst="rect">
            <a:avLst/>
          </a:prstGeom>
          <a:solidFill>
            <a:srgbClr val="414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>
              <a:cs typeface="汉仪旗黑-55简" panose="00020600040101010101" charset="-128"/>
            </a:endParaRPr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65"/>
            </a:lvl2pPr>
            <a:lvl3pPr marL="914400" indent="0">
              <a:buNone/>
              <a:defRPr sz="1600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  <a:lvl6pPr marL="2286000" indent="0">
              <a:buNone/>
              <a:defRPr sz="1465"/>
            </a:lvl6pPr>
            <a:lvl7pPr marL="2743200" indent="0">
              <a:buNone/>
              <a:defRPr sz="1465"/>
            </a:lvl7pPr>
            <a:lvl8pPr marL="3200400" indent="0">
              <a:buNone/>
              <a:defRPr sz="1465"/>
            </a:lvl8pPr>
            <a:lvl9pPr marL="3657600" indent="0">
              <a:buNone/>
              <a:defRPr sz="14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1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1">
              <a:rPr lang="zh-CN" altLang="en-US" sz="1800" smtClean="0">
                <a:solidFill>
                  <a:prstClr val="black"/>
                </a:solidFill>
              </a:rPr>
              <a:t>2025/3/27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zh-CN" altLang="en-US" sz="1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1">
              <a:rPr lang="zh-CN" altLang="en-US" sz="1800" smtClean="0">
                <a:solidFill>
                  <a:prstClr val="black"/>
                </a:solidFill>
              </a:rPr>
              <a:t>2025/3/27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zh-CN" altLang="en-US" sz="18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defRPr>
            </a:lvl1pPr>
          </a:lstStyle>
          <a:p>
            <a:fld id="{82F288E0-7875-42C4-84C8-98DBBD3BF4D2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defRPr>
            </a:lvl1pPr>
          </a:lstStyle>
          <a:p>
            <a:r>
              <a:rPr lang="zh-CN" altLang="en-US"/>
              <a:t>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汉仪旗黑-55简" panose="00020600040101010101" charset="-128"/>
                <a:ea typeface="汉仪旗黑-55简" panose="00020600040101010101" charset="-128"/>
                <a:cs typeface="汉仪旗黑-55简" panose="00020600040101010101" charset="-128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汉仪旗黑-55简" panose="00020600040101010101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汉仪旗黑-55简" panose="00020600040101010101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汉仪旗黑-55简" panose="00020600040101010101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汉仪旗黑-55简" panose="00020600040101010101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汉仪旗黑-55简" panose="00020600040101010101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汉仪旗黑-55简" panose="00020600040101010101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25.jpeg"/><Relationship Id="rId21" Type="http://schemas.openxmlformats.org/officeDocument/2006/relationships/image" Target="../media/image43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image" Target="../media/image24.jpeg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23" Type="http://schemas.openxmlformats.org/officeDocument/2006/relationships/image" Target="../media/image6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Relationship Id="rId22" Type="http://schemas.openxmlformats.org/officeDocument/2006/relationships/image" Target="../media/image36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9" Type="http://schemas.openxmlformats.org/officeDocument/2006/relationships/image" Target="../media/image73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6.jpeg"/><Relationship Id="rId2" Type="http://schemas.openxmlformats.org/officeDocument/2006/relationships/image" Target="../media/image62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40" Type="http://schemas.openxmlformats.org/officeDocument/2006/relationships/image" Target="../media/image74.png"/><Relationship Id="rId5" Type="http://schemas.openxmlformats.org/officeDocument/2006/relationships/image" Target="../media/image40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0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0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8" Type="http://schemas.openxmlformats.org/officeDocument/2006/relationships/image" Target="../media/image43.png"/><Relationship Id="rId3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4.sv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11" Type="http://schemas.openxmlformats.org/officeDocument/2006/relationships/image" Target="../media/image820.png"/><Relationship Id="rId5" Type="http://schemas.openxmlformats.org/officeDocument/2006/relationships/image" Target="../media/image78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88.png"/><Relationship Id="rId10" Type="http://schemas.openxmlformats.org/officeDocument/2006/relationships/image" Target="../media/image79.jpeg"/><Relationship Id="rId4" Type="http://schemas.openxmlformats.org/officeDocument/2006/relationships/image" Target="../media/image87.png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image" Target="../media/image92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image" Target="../media/image950.png"/><Relationship Id="rId2" Type="http://schemas.openxmlformats.org/officeDocument/2006/relationships/tags" Target="../tags/tag27.xml"/><Relationship Id="rId16" Type="http://schemas.openxmlformats.org/officeDocument/2006/relationships/image" Target="../media/image940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image" Target="../media/image91.png"/><Relationship Id="rId10" Type="http://schemas.openxmlformats.org/officeDocument/2006/relationships/tags" Target="../tags/tag35.xml"/><Relationship Id="rId19" Type="http://schemas.openxmlformats.org/officeDocument/2006/relationships/image" Target="../media/image6.jpe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0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26.png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08.png"/><Relationship Id="rId4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6.jpeg"/><Relationship Id="rId4" Type="http://schemas.openxmlformats.org/officeDocument/2006/relationships/image" Target="../media/image115.png"/><Relationship Id="rId9" Type="http://schemas.openxmlformats.org/officeDocument/2006/relationships/image" Target="../media/image1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6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7.png"/><Relationship Id="rId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3" Type="http://schemas.openxmlformats.org/officeDocument/2006/relationships/image" Target="../media/image1010.png"/><Relationship Id="rId7" Type="http://schemas.openxmlformats.org/officeDocument/2006/relationships/image" Target="../media/image134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6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7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4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3.sv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2.png"/><Relationship Id="rId5" Type="http://schemas.openxmlformats.org/officeDocument/2006/relationships/tags" Target="../tags/tag22.xml"/><Relationship Id="rId15" Type="http://schemas.openxmlformats.org/officeDocument/2006/relationships/image" Target="../media/image6.jpeg"/><Relationship Id="rId10" Type="http://schemas.openxmlformats.org/officeDocument/2006/relationships/notesSlide" Target="../notesSlides/notesSlide4.xml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3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emf"/><Relationship Id="rId4" Type="http://schemas.openxmlformats.org/officeDocument/2006/relationships/image" Target="../media/image13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73139" y="535460"/>
            <a:ext cx="11045723" cy="5787081"/>
            <a:chOff x="429854" y="401595"/>
            <a:chExt cx="8284292" cy="4340311"/>
          </a:xfrm>
        </p:grpSpPr>
        <p:sp>
          <p:nvSpPr>
            <p:cNvPr id="7" name="任意多边形 6"/>
            <p:cNvSpPr/>
            <p:nvPr/>
          </p:nvSpPr>
          <p:spPr>
            <a:xfrm>
              <a:off x="429854" y="401595"/>
              <a:ext cx="8284292" cy="4340311"/>
            </a:xfrm>
            <a:custGeom>
              <a:avLst/>
              <a:gdLst>
                <a:gd name="connsiteX0" fmla="*/ 543697 w 8180173"/>
                <a:gd name="connsiteY0" fmla="*/ 12357 h 4053016"/>
                <a:gd name="connsiteX1" fmla="*/ 24714 w 8180173"/>
                <a:gd name="connsiteY1" fmla="*/ 679622 h 4053016"/>
                <a:gd name="connsiteX2" fmla="*/ 0 w 8180173"/>
                <a:gd name="connsiteY2" fmla="*/ 3336324 h 4053016"/>
                <a:gd name="connsiteX3" fmla="*/ 543697 w 8180173"/>
                <a:gd name="connsiteY3" fmla="*/ 4053016 h 4053016"/>
                <a:gd name="connsiteX4" fmla="*/ 7624119 w 8180173"/>
                <a:gd name="connsiteY4" fmla="*/ 4028303 h 4053016"/>
                <a:gd name="connsiteX5" fmla="*/ 8180173 w 8180173"/>
                <a:gd name="connsiteY5" fmla="*/ 3336324 h 4053016"/>
                <a:gd name="connsiteX6" fmla="*/ 8167816 w 8180173"/>
                <a:gd name="connsiteY6" fmla="*/ 667265 h 4053016"/>
                <a:gd name="connsiteX7" fmla="*/ 7648832 w 8180173"/>
                <a:gd name="connsiteY7" fmla="*/ 0 h 4053016"/>
                <a:gd name="connsiteX8" fmla="*/ 543697 w 8180173"/>
                <a:gd name="connsiteY8" fmla="*/ 12357 h 405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173" h="4053016">
                  <a:moveTo>
                    <a:pt x="543697" y="12357"/>
                  </a:moveTo>
                  <a:lnTo>
                    <a:pt x="24714" y="679622"/>
                  </a:lnTo>
                  <a:lnTo>
                    <a:pt x="0" y="3336324"/>
                  </a:lnTo>
                  <a:lnTo>
                    <a:pt x="543697" y="4053016"/>
                  </a:lnTo>
                  <a:lnTo>
                    <a:pt x="7624119" y="4028303"/>
                  </a:lnTo>
                  <a:lnTo>
                    <a:pt x="8180173" y="3336324"/>
                  </a:lnTo>
                  <a:lnTo>
                    <a:pt x="8167816" y="667265"/>
                  </a:lnTo>
                  <a:lnTo>
                    <a:pt x="7648832" y="0"/>
                  </a:lnTo>
                  <a:lnTo>
                    <a:pt x="543697" y="12357"/>
                  </a:lnTo>
                  <a:close/>
                </a:path>
              </a:pathLst>
            </a:custGeom>
            <a:noFill/>
            <a:ln w="9525">
              <a:solidFill>
                <a:srgbClr val="4149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61252" y="526707"/>
              <a:ext cx="8021497" cy="4090086"/>
            </a:xfrm>
            <a:prstGeom prst="rect">
              <a:avLst/>
            </a:prstGeom>
            <a:noFill/>
            <a:ln w="9525">
              <a:solidFill>
                <a:srgbClr val="4149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880745" y="959485"/>
                <a:ext cx="10455910" cy="8255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400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400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b</m:t>
                        </m:r>
                      </m:sub>
                    </m:sSub>
                    <m:r>
                      <a:rPr lang="en-US" altLang="zh-CN" sz="40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sSub>
                      <m:sSubPr>
                        <m:ctrlPr>
                          <a:rPr lang="en-US" altLang="zh-CN" sz="4000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400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400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altLang="zh-CN" sz="40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transition form factors in the </a:t>
                </a:r>
              </a:p>
              <a:p>
                <a:pPr algn="ctr"/>
                <a:r>
                  <a:rPr lang="en-US" altLang="zh-CN" sz="40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perturbative QCD approach</a:t>
                </a:r>
                <a:endParaRPr lang="en-US" altLang="zh-CN" sz="4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altLang="zh-CN" sz="40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45" y="959485"/>
                <a:ext cx="10455910" cy="825500"/>
              </a:xfrm>
              <a:prstGeom prst="rect">
                <a:avLst/>
              </a:prstGeom>
              <a:blipFill rotWithShape="1">
                <a:blip r:embed="rId3"/>
                <a:stretch>
                  <a:fillRect b="-127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圆角矩形 2"/>
          <p:cNvSpPr/>
          <p:nvPr/>
        </p:nvSpPr>
        <p:spPr>
          <a:xfrm>
            <a:off x="4804410" y="3483610"/>
            <a:ext cx="2900045" cy="482600"/>
          </a:xfrm>
          <a:prstGeom prst="roundRect">
            <a:avLst/>
          </a:prstGeom>
          <a:noFill/>
          <a:ln w="9525">
            <a:solidFill>
              <a:srgbClr val="41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735" dirty="0">
                <a:solidFill>
                  <a:srgbClr val="414954"/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sym typeface="+mn-lt"/>
              </a:rPr>
              <a:t>汇报人：邹芝田</a:t>
            </a:r>
            <a:endParaRPr lang="zh-CN" altLang="en-US" sz="2400" dirty="0">
              <a:solidFill>
                <a:srgbClr val="414954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936953" y="3588726"/>
            <a:ext cx="198097" cy="265004"/>
            <a:chOff x="5823704" y="503688"/>
            <a:chExt cx="198097" cy="265004"/>
          </a:xfrm>
          <a:solidFill>
            <a:srgbClr val="3A4660"/>
          </a:solidFill>
        </p:grpSpPr>
        <p:sp>
          <p:nvSpPr>
            <p:cNvPr id="13" name="Oval 33"/>
            <p:cNvSpPr>
              <a:spLocks noChangeArrowheads="1"/>
            </p:cNvSpPr>
            <p:nvPr/>
          </p:nvSpPr>
          <p:spPr bwMode="auto">
            <a:xfrm>
              <a:off x="5872244" y="503688"/>
              <a:ext cx="101016" cy="1075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  <p:sp>
          <p:nvSpPr>
            <p:cNvPr id="14" name="Freeform 34"/>
            <p:cNvSpPr/>
            <p:nvPr/>
          </p:nvSpPr>
          <p:spPr bwMode="auto">
            <a:xfrm>
              <a:off x="5823704" y="616511"/>
              <a:ext cx="198097" cy="152181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1" y="26"/>
                  </a:cubicBezTo>
                  <a:cubicBezTo>
                    <a:pt x="7" y="27"/>
                    <a:pt x="12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655820" y="4222115"/>
            <a:ext cx="33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sym typeface="+mn-ea"/>
              </a:rPr>
              <a:t>合作者：李营、王亚鑫</a:t>
            </a:r>
          </a:p>
        </p:txBody>
      </p:sp>
      <p:pic>
        <p:nvPicPr>
          <p:cNvPr id="9" name="图片 8" descr="03-校徽彩色横向中英文右侧合用"/>
          <p:cNvPicPr>
            <a:picLocks noChangeAspect="1"/>
          </p:cNvPicPr>
          <p:nvPr/>
        </p:nvPicPr>
        <p:blipFill>
          <a:blip r:embed="rId4"/>
          <a:srcRect l="520" t="31521" b="33441"/>
          <a:stretch>
            <a:fillRect/>
          </a:stretch>
        </p:blipFill>
        <p:spPr>
          <a:xfrm>
            <a:off x="4135120" y="4938395"/>
            <a:ext cx="4079875" cy="10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E71BDC3-FD00-0258-42D7-3BB3979785C0}"/>
                  </a:ext>
                </a:extLst>
              </p:cNvPr>
              <p:cNvSpPr txBox="1"/>
              <p:nvPr/>
            </p:nvSpPr>
            <p:spPr>
              <a:xfrm>
                <a:off x="726748" y="2384590"/>
                <a:ext cx="1023707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 err="1"/>
                  <a:t>semileptonic</a:t>
                </a:r>
                <a:r>
                  <a:rPr lang="en-US" altLang="zh-CN" sz="2000" dirty="0"/>
                  <a:t> B decays induced by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𝑐𝑙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CN" sz="2000" b="0" dirty="0">
                    <a:ea typeface="Cambria Math" panose="02040503050406030204" pitchFamily="18" charset="0"/>
                  </a:rPr>
                  <a:t>;</a:t>
                </a:r>
              </a:p>
              <a:p>
                <a:r>
                  <a:rPr lang="zh-CN" altLang="en-US" sz="2000" dirty="0"/>
                  <a:t> </a:t>
                </a:r>
                <a:r>
                  <a:rPr lang="en-US" altLang="zh-CN" sz="2000" dirty="0"/>
                  <a:t>SM predictions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dirty="0"/>
                  <a:t>deviate from data at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∼3)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level;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kumimoji="0" lang="zh-CN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are also mediated by the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𝑐𝑙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 transition, which my provide further hints to make this anomaly more transparent</a:t>
                </a:r>
                <a:r>
                  <a:rPr lang="en-US" altLang="zh-CN" sz="2000" dirty="0"/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E71BDC3-FD00-0258-42D7-3BB397978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48" y="2384590"/>
                <a:ext cx="10237076" cy="1323439"/>
              </a:xfrm>
              <a:prstGeom prst="rect">
                <a:avLst/>
              </a:prstGeom>
              <a:blipFill>
                <a:blip r:embed="rId2"/>
                <a:stretch>
                  <a:fillRect l="-595" t="-2304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8F8DCD1C-85FB-06CF-0109-C4FE5FC36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363" y="3701051"/>
            <a:ext cx="6035661" cy="3332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004EBFD-D36F-E9B9-43AF-B189AE4F58AB}"/>
              </a:ext>
            </a:extLst>
          </p:cNvPr>
          <p:cNvSpPr txBox="1"/>
          <p:nvPr/>
        </p:nvSpPr>
        <p:spPr>
          <a:xfrm>
            <a:off x="7368024" y="3738426"/>
            <a:ext cx="27169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C00000"/>
                </a:solidFill>
              </a:rPr>
              <a:t>Phys.Rev.D</a:t>
            </a:r>
            <a:r>
              <a:rPr lang="en-US" altLang="zh-CN" dirty="0">
                <a:solidFill>
                  <a:srgbClr val="C00000"/>
                </a:solidFill>
              </a:rPr>
              <a:t> 100 (2019) 11, 113004</a:t>
            </a:r>
            <a:endParaRPr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E75AC3F-C8C1-281B-3C74-4E0F9A304554}"/>
                  </a:ext>
                </a:extLst>
              </p:cNvPr>
              <p:cNvSpPr txBox="1"/>
              <p:nvPr/>
            </p:nvSpPr>
            <p:spPr>
              <a:xfrm>
                <a:off x="726748" y="4145254"/>
                <a:ext cx="111041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In 2000, </a:t>
                </a:r>
                <a:r>
                  <a:rPr lang="en-US" altLang="zh-CN" sz="2000" dirty="0" err="1"/>
                  <a:t>H.n</a:t>
                </a:r>
                <a:r>
                  <a:rPr lang="en-US" altLang="zh-CN" sz="2000" dirty="0"/>
                  <a:t>. Li   </a:t>
                </a:r>
                <a:r>
                  <a:rPr lang="en-US" altLang="zh-CN" sz="2000" i="1" dirty="0"/>
                  <a:t>Applicability of Perturbative QCD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000" i="1" dirty="0"/>
                  <a:t> decay</a:t>
                </a:r>
                <a:r>
                  <a:rPr lang="en-US" altLang="zh-CN" i="1" dirty="0"/>
                  <a:t>       </a:t>
                </a:r>
                <a:r>
                  <a:rPr lang="en-US" altLang="zh-CN" dirty="0"/>
                  <a:t>[</a:t>
                </a:r>
                <a:r>
                  <a:rPr lang="en-US" altLang="zh-CN" dirty="0" err="1"/>
                  <a:t>Phy</a:t>
                </a:r>
                <a:r>
                  <a:rPr lang="en-US" altLang="zh-CN" dirty="0"/>
                  <a:t>. Rev. D 61,114002(2000)]  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E75AC3F-C8C1-281B-3C74-4E0F9A304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48" y="4145254"/>
                <a:ext cx="11104181" cy="400110"/>
              </a:xfrm>
              <a:prstGeom prst="rect">
                <a:avLst/>
              </a:prstGeom>
              <a:blipFill>
                <a:blip r:embed="rId4"/>
                <a:stretch>
                  <a:fillRect l="-494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446CC08A-57AD-7C62-D4D8-0059E07BBD15}"/>
              </a:ext>
            </a:extLst>
          </p:cNvPr>
          <p:cNvSpPr txBox="1"/>
          <p:nvPr/>
        </p:nvSpPr>
        <p:spPr>
          <a:xfrm>
            <a:off x="1822474" y="4586341"/>
            <a:ext cx="8471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In the heavy to heavy transition form factor, the power correction effect is much greater in the baryon transition process than in the meson transition process</a:t>
            </a:r>
            <a:endParaRPr lang="zh-CN" altLang="en-US" sz="18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B76DBB8-F67E-DDF5-06D8-FD33E6E7089B}"/>
              </a:ext>
            </a:extLst>
          </p:cNvPr>
          <p:cNvSpPr txBox="1"/>
          <p:nvPr/>
        </p:nvSpPr>
        <p:spPr>
          <a:xfrm>
            <a:off x="8317311" y="5092221"/>
            <a:ext cx="25750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Phys. Rev. D 94 (2016) 7, 073008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2B2CE0C-88E2-4A5E-A48B-BFC34468082C}"/>
              </a:ext>
            </a:extLst>
          </p:cNvPr>
          <p:cNvSpPr txBox="1"/>
          <p:nvPr/>
        </p:nvSpPr>
        <p:spPr>
          <a:xfrm>
            <a:off x="755071" y="5542765"/>
            <a:ext cx="10237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/>
              <a:t>To reduce model dependence ,it is useful to calculate the from factor in the large recoil region directly.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2576B1-2407-E1C8-46CD-1C52BB638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422" y="758233"/>
            <a:ext cx="7081889" cy="16144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DB6343-AD55-5C6E-ED37-C2B1CD4D2230}"/>
              </a:ext>
            </a:extLst>
          </p:cNvPr>
          <p:cNvSpPr/>
          <p:nvPr/>
        </p:nvSpPr>
        <p:spPr>
          <a:xfrm>
            <a:off x="4826898" y="1947492"/>
            <a:ext cx="368188" cy="1456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BB8524F-2EA0-3B06-E2D6-6A5C7ADC12C3}"/>
                  </a:ext>
                </a:extLst>
              </p:cNvPr>
              <p:cNvSpPr txBox="1"/>
              <p:nvPr/>
            </p:nvSpPr>
            <p:spPr>
              <a:xfrm>
                <a:off x="604243" y="431917"/>
                <a:ext cx="126235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r>
                        <a:rPr lang="en-US" altLang="zh-CN" sz="20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2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BB8524F-2EA0-3B06-E2D6-6A5C7ADC1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43" y="431917"/>
                <a:ext cx="1262358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06C6D99-4298-D91C-6013-BB54CC217B6D}"/>
                  </a:ext>
                </a:extLst>
              </p:cNvPr>
              <p:cNvSpPr txBox="1"/>
              <p:nvPr/>
            </p:nvSpPr>
            <p:spPr>
              <a:xfrm>
                <a:off x="1436206" y="832027"/>
                <a:ext cx="1149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 sz="1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zh-CN" altLang="en-US" sz="18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06C6D99-4298-D91C-6013-BB54CC217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06" y="832027"/>
                <a:ext cx="1149200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48219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4637"/>
            <a:ext cx="12192000" cy="5472608"/>
          </a:xfrm>
          <a:prstGeom prst="rect">
            <a:avLst/>
          </a:prstGeom>
          <a:solidFill>
            <a:srgbClr val="3A46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  <p:sp>
        <p:nvSpPr>
          <p:cNvPr id="3" name="矩形 2"/>
          <p:cNvSpPr/>
          <p:nvPr/>
        </p:nvSpPr>
        <p:spPr>
          <a:xfrm>
            <a:off x="0" y="-27384"/>
            <a:ext cx="12192000" cy="5472608"/>
          </a:xfrm>
          <a:prstGeom prst="rect">
            <a:avLst/>
          </a:prstGeom>
          <a:solidFill>
            <a:srgbClr val="3A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  <p:sp>
        <p:nvSpPr>
          <p:cNvPr id="5" name="圆角矩形 4"/>
          <p:cNvSpPr/>
          <p:nvPr/>
        </p:nvSpPr>
        <p:spPr>
          <a:xfrm>
            <a:off x="2104624" y="2182722"/>
            <a:ext cx="1082035" cy="1082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  <p:sp>
        <p:nvSpPr>
          <p:cNvPr id="6" name="矩形 5"/>
          <p:cNvSpPr/>
          <p:nvPr/>
        </p:nvSpPr>
        <p:spPr>
          <a:xfrm>
            <a:off x="3529495" y="2120517"/>
            <a:ext cx="7852417" cy="993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5865" b="1" dirty="0">
                <a:solidFill>
                  <a:schemeClr val="bg1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Recent progress</a:t>
            </a:r>
            <a:endParaRPr lang="zh-CN" altLang="en-US" sz="5865" b="1" dirty="0">
              <a:solidFill>
                <a:schemeClr val="bg1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399955" y="3264257"/>
            <a:ext cx="6536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159981" y="2360947"/>
            <a:ext cx="1437960" cy="8299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800" b="1">
                <a:solidFill>
                  <a:srgbClr val="3A46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800" b="1">
              <a:solidFill>
                <a:srgbClr val="3A46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8"/>
    </mc:Choice>
    <mc:Fallback xmlns="">
      <p:transition spd="slow" advTm="1584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ntit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1110615"/>
            <a:ext cx="1923415" cy="781050"/>
          </a:xfrm>
          <a:prstGeom prst="rect">
            <a:avLst/>
          </a:prstGeom>
        </p:spPr>
      </p:pic>
      <p:pic>
        <p:nvPicPr>
          <p:cNvPr id="5" name="图片 4" descr="Untitled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045" y="1110615"/>
            <a:ext cx="1906905" cy="9677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36370" y="1891665"/>
            <a:ext cx="421640" cy="291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</a:p>
        </p:txBody>
      </p:sp>
      <p:pic>
        <p:nvPicPr>
          <p:cNvPr id="7" name="图片 6" descr="Untitleda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1111250"/>
            <a:ext cx="1905000" cy="967105"/>
          </a:xfrm>
          <a:prstGeom prst="rect">
            <a:avLst/>
          </a:prstGeom>
        </p:spPr>
      </p:pic>
      <p:pic>
        <p:nvPicPr>
          <p:cNvPr id="9" name="图片 8" descr="Untitleda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200" y="1110615"/>
            <a:ext cx="1925320" cy="977265"/>
          </a:xfrm>
          <a:prstGeom prst="rect">
            <a:avLst/>
          </a:prstGeom>
        </p:spPr>
      </p:pic>
      <p:pic>
        <p:nvPicPr>
          <p:cNvPr id="10" name="图片 9" descr="Untitleda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7110" y="1110615"/>
            <a:ext cx="1896745" cy="963295"/>
          </a:xfrm>
          <a:prstGeom prst="rect">
            <a:avLst/>
          </a:prstGeom>
        </p:spPr>
      </p:pic>
      <p:pic>
        <p:nvPicPr>
          <p:cNvPr id="2" name="图片 1" descr="Untitledb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490" y="2431415"/>
            <a:ext cx="1990725" cy="1010285"/>
          </a:xfrm>
          <a:prstGeom prst="rect">
            <a:avLst/>
          </a:prstGeom>
        </p:spPr>
      </p:pic>
      <p:pic>
        <p:nvPicPr>
          <p:cNvPr id="3" name="图片 2" descr="Untitledb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7045" y="2409825"/>
            <a:ext cx="1991360" cy="1010920"/>
          </a:xfrm>
          <a:prstGeom prst="rect">
            <a:avLst/>
          </a:prstGeom>
        </p:spPr>
      </p:pic>
      <p:pic>
        <p:nvPicPr>
          <p:cNvPr id="8" name="图片 7" descr="Untitledb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9235" y="2446655"/>
            <a:ext cx="1960245" cy="995045"/>
          </a:xfrm>
          <a:prstGeom prst="rect">
            <a:avLst/>
          </a:prstGeom>
        </p:spPr>
      </p:pic>
      <p:pic>
        <p:nvPicPr>
          <p:cNvPr id="11" name="图片 10" descr="Untitledb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0310" y="2431415"/>
            <a:ext cx="1959610" cy="995045"/>
          </a:xfrm>
          <a:prstGeom prst="rect">
            <a:avLst/>
          </a:prstGeom>
        </p:spPr>
      </p:pic>
      <p:pic>
        <p:nvPicPr>
          <p:cNvPr id="12" name="图片 11" descr="Untitledb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0750" y="2446655"/>
            <a:ext cx="1972945" cy="1002030"/>
          </a:xfrm>
          <a:prstGeom prst="rect">
            <a:avLst/>
          </a:prstGeom>
        </p:spPr>
      </p:pic>
      <p:pic>
        <p:nvPicPr>
          <p:cNvPr id="13" name="图片 12" descr="Untitledc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490" y="3905250"/>
            <a:ext cx="2023110" cy="1026795"/>
          </a:xfrm>
          <a:prstGeom prst="rect">
            <a:avLst/>
          </a:prstGeom>
        </p:spPr>
      </p:pic>
      <p:pic>
        <p:nvPicPr>
          <p:cNvPr id="14" name="图片 13" descr="Untitledc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27045" y="3909695"/>
            <a:ext cx="2014220" cy="1022350"/>
          </a:xfrm>
          <a:prstGeom prst="rect">
            <a:avLst/>
          </a:prstGeom>
        </p:spPr>
      </p:pic>
      <p:pic>
        <p:nvPicPr>
          <p:cNvPr id="15" name="图片 14" descr="Untitledc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11140" y="3909695"/>
            <a:ext cx="2019935" cy="1049655"/>
          </a:xfrm>
          <a:prstGeom prst="rect">
            <a:avLst/>
          </a:prstGeom>
        </p:spPr>
      </p:pic>
      <p:pic>
        <p:nvPicPr>
          <p:cNvPr id="16" name="图片 15" descr="Untitledc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00950" y="3936365"/>
            <a:ext cx="1968500" cy="1022985"/>
          </a:xfrm>
          <a:prstGeom prst="rect">
            <a:avLst/>
          </a:prstGeom>
        </p:spPr>
      </p:pic>
      <p:pic>
        <p:nvPicPr>
          <p:cNvPr id="17" name="图片 16" descr="Untitledc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39325" y="3964940"/>
            <a:ext cx="1958975" cy="994410"/>
          </a:xfrm>
          <a:prstGeom prst="rect">
            <a:avLst/>
          </a:prstGeom>
        </p:spPr>
      </p:pic>
      <p:pic>
        <p:nvPicPr>
          <p:cNvPr id="18" name="图片 17" descr="Untitledd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4380" y="5259070"/>
            <a:ext cx="2042795" cy="1036955"/>
          </a:xfrm>
          <a:prstGeom prst="rect">
            <a:avLst/>
          </a:prstGeom>
        </p:spPr>
      </p:pic>
      <p:pic>
        <p:nvPicPr>
          <p:cNvPr id="19" name="图片 18" descr="Untitledd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27045" y="5266690"/>
            <a:ext cx="2028825" cy="1029335"/>
          </a:xfrm>
          <a:prstGeom prst="rect">
            <a:avLst/>
          </a:prstGeom>
        </p:spPr>
      </p:pic>
      <p:pic>
        <p:nvPicPr>
          <p:cNvPr id="20" name="图片 19" descr="Untitledd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11140" y="5266690"/>
            <a:ext cx="2056130" cy="1068070"/>
          </a:xfrm>
          <a:prstGeom prst="rect">
            <a:avLst/>
          </a:prstGeom>
        </p:spPr>
      </p:pic>
      <p:pic>
        <p:nvPicPr>
          <p:cNvPr id="21" name="图片 20" descr="Untitledd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53655" y="5313045"/>
            <a:ext cx="2007870" cy="1019175"/>
          </a:xfrm>
          <a:prstGeom prst="rect">
            <a:avLst/>
          </a:prstGeom>
        </p:spPr>
      </p:pic>
      <p:pic>
        <p:nvPicPr>
          <p:cNvPr id="22" name="图片 21" descr="Untitledd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47580" y="5334000"/>
            <a:ext cx="1950085" cy="101346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1456055" y="2109470"/>
            <a:ext cx="25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826510" y="2125980"/>
            <a:ext cx="2114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078855" y="2134235"/>
            <a:ext cx="2114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0691495" y="2128520"/>
            <a:ext cx="2114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74800" y="3448685"/>
            <a:ext cx="2114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867785" y="3448685"/>
            <a:ext cx="2114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415655" y="3470910"/>
            <a:ext cx="2114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4224020" y="555625"/>
                <a:ext cx="3743960" cy="398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NewRomanPS-BoldMT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TimesNewRomanPS-BoldMT"/>
                            <a:cs typeface="Cambria Math" panose="0204050305040603020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TimesNewRomanPS-BoldMT"/>
                            <a:cs typeface="Cambria Math" panose="02040503050406030204" charset="0"/>
                          </a:rPr>
                          <m:t>𝐛</m:t>
                        </m:r>
                      </m:sub>
                    </m:sSub>
                    <m:r>
                      <a:rPr lang="en-US" altLang="zh-CN" sz="2000" b="1">
                        <a:solidFill>
                          <a:srgbClr val="C00000"/>
                        </a:solidFill>
                        <a:latin typeface="Cambria Math" panose="02040503050406030204" charset="0"/>
                        <a:ea typeface="TimesNewRomanPS-BoldMT"/>
                        <a:cs typeface="Cambria Math" panose="02040503050406030204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NewRomanPS-BoldMT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TimesNewRomanPS-BoldMT"/>
                            <a:cs typeface="Cambria Math" panose="02040503050406030204" charset="0"/>
                          </a:rPr>
                          <m:t>𝚲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TimesNewRomanPS-BoldMT"/>
                            <a:cs typeface="Cambria Math" panose="02040503050406030204" charset="0"/>
                          </a:rPr>
                          <m:t>𝐜</m:t>
                        </m:r>
                      </m:sub>
                    </m:sSub>
                  </m:oMath>
                </a14:m>
                <a:r>
                  <a:rPr lang="en-US" altLang="zh-CN" sz="18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NewRomanPS-BoldMT"/>
                    <a:cs typeface="Times New Roman" panose="02020603050405020304" pitchFamily="18" charset="0"/>
                  </a:rPr>
                  <a:t>  FEYNMAN DIAGRAMS</a:t>
                </a: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020" y="555625"/>
                <a:ext cx="3743960" cy="39878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图片 30" descr="05-校徽线稿中英文右侧合用"/>
          <p:cNvPicPr>
            <a:picLocks noChangeAspect="1"/>
          </p:cNvPicPr>
          <p:nvPr/>
        </p:nvPicPr>
        <p:blipFill>
          <a:blip r:embed="rId23"/>
          <a:srcRect l="2275" t="33287" r="2833" b="33658"/>
          <a:stretch>
            <a:fillRect/>
          </a:stretch>
        </p:blipFill>
        <p:spPr>
          <a:xfrm>
            <a:off x="10640695" y="40005"/>
            <a:ext cx="1183005" cy="29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617594" y="444500"/>
                <a:ext cx="5142777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b</m:t>
                        </m:r>
                      </m:sub>
                    </m:sSub>
                    <m:box>
                      <m:boxPr>
                        <m:noBreak m:val="on"/>
                        <m:ctrl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boxPr>
                      <m:e>
                        <m:r>
                          <a:rPr lang="en-US" altLang="zh-CN" sz="2400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solidFill>
                                  <a:srgbClr val="0070C0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70C0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c</m:t>
                            </m:r>
                          </m:sub>
                        </m:sSub>
                      </m:e>
                    </m:box>
                  </m:oMath>
                </a14:m>
                <a:r>
                  <a:rPr lang="en-US" altLang="zh-C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 factors in PQCD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594" y="444500"/>
                <a:ext cx="5142777" cy="460375"/>
              </a:xfrm>
              <a:prstGeom prst="rect">
                <a:avLst/>
              </a:prstGeom>
              <a:blipFill>
                <a:blip r:embed="rId2"/>
                <a:stretch>
                  <a:fillRect l="-237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 descr="Untitled23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260" y="1259205"/>
            <a:ext cx="4624705" cy="2056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3639185" y="2673985"/>
                <a:ext cx="408305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𝒍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US" altLang="zh-CN" b="1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185" y="2673985"/>
                <a:ext cx="408305" cy="3067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5093906" y="1696339"/>
                <a:ext cx="415925" cy="3067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𝒍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altLang="zh-CN" b="1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906" y="1696339"/>
                <a:ext cx="415925" cy="306705"/>
              </a:xfrm>
              <a:prstGeom prst="rect">
                <a:avLst/>
              </a:prstGeom>
              <a:blipFill rotWithShape="1">
                <a:blip r:embed="rId5"/>
                <a:stretch>
                  <a:fillRect l="-137" t="-83" r="137" b="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5158105" y="1259205"/>
                <a:ext cx="367665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105" y="1259205"/>
                <a:ext cx="367665" cy="3067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3055620" y="1158875"/>
                <a:ext cx="421640" cy="3371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charset="0"/>
                          <a:cs typeface="Cambria Math" panose="02040503050406030204" charset="0"/>
                        </a:rPr>
                        <m:t>𝑏</m:t>
                      </m:r>
                    </m:oMath>
                  </m:oMathPara>
                </a14:m>
                <a:endParaRPr lang="en-US" altLang="zh-CN" sz="16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620" y="1158875"/>
                <a:ext cx="421640" cy="3371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3079750" y="2118360"/>
                <a:ext cx="290195" cy="3371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charset="0"/>
                          <a:cs typeface="Cambria Math" panose="02040503050406030204" charset="0"/>
                        </a:rPr>
                        <m:t>𝑢</m:t>
                      </m:r>
                    </m:oMath>
                  </m:oMathPara>
                </a14:m>
                <a:endParaRPr lang="en-US" altLang="zh-CN" sz="16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0" y="2118360"/>
                <a:ext cx="290195" cy="3371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5215191" y="952754"/>
                <a:ext cx="1035050" cy="3067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(1−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91" y="952754"/>
                <a:ext cx="1035050" cy="306705"/>
              </a:xfrm>
              <a:prstGeom prst="rect">
                <a:avLst/>
              </a:prstGeom>
              <a:blipFill rotWithShape="1">
                <a:blip r:embed="rId9"/>
                <a:stretch>
                  <a:fillRect l="-55" t="-83" r="55" b="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4799965" y="2301240"/>
                <a:ext cx="358140" cy="27241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𝜎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965" y="2301240"/>
                <a:ext cx="358140" cy="27241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4799965" y="1011555"/>
                <a:ext cx="357505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𝜎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965" y="1011555"/>
                <a:ext cx="357505" cy="30670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3968750" y="3275330"/>
                <a:ext cx="372745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𝜌</m:t>
                      </m:r>
                    </m:oMath>
                  </m:oMathPara>
                </a14:m>
                <a:endParaRPr lang="en-US" altLang="zh-CN" i="1">
                  <a:solidFill>
                    <a:srgbClr val="FF0000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3275330"/>
                <a:ext cx="372745" cy="30670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3968750" y="1994535"/>
                <a:ext cx="372745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𝜌</m:t>
                      </m:r>
                    </m:oMath>
                  </m:oMathPara>
                </a14:m>
                <a:endParaRPr lang="en-US" altLang="zh-CN" i="1">
                  <a:solidFill>
                    <a:srgbClr val="FF0000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0" y="1994535"/>
                <a:ext cx="372745" cy="30670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/>
              <p:cNvSpPr txBox="1"/>
              <p:nvPr/>
            </p:nvSpPr>
            <p:spPr>
              <a:xfrm>
                <a:off x="4386580" y="2266950"/>
                <a:ext cx="367665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43" name="文本框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580" y="2266950"/>
                <a:ext cx="367665" cy="30670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3096895" y="3127375"/>
                <a:ext cx="231775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𝑑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895" y="3127375"/>
                <a:ext cx="231775" cy="30670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/>
              <p:cNvSpPr txBox="1"/>
              <p:nvPr/>
            </p:nvSpPr>
            <p:spPr>
              <a:xfrm>
                <a:off x="8250555" y="2118360"/>
                <a:ext cx="290195" cy="3371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charset="0"/>
                          <a:cs typeface="Cambria Math" panose="02040503050406030204" charset="0"/>
                        </a:rPr>
                        <m:t>𝑢</m:t>
                      </m:r>
                    </m:oMath>
                  </m:oMathPara>
                </a14:m>
                <a:endParaRPr lang="en-US" altLang="zh-CN" sz="16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46" name="文本框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555" y="2118360"/>
                <a:ext cx="290195" cy="3371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/>
              <p:cNvSpPr txBox="1"/>
              <p:nvPr/>
            </p:nvSpPr>
            <p:spPr>
              <a:xfrm>
                <a:off x="8250555" y="3127375"/>
                <a:ext cx="231775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𝑑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555" y="3127375"/>
                <a:ext cx="231775" cy="30670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>
                <a:off x="7927911" y="1140079"/>
                <a:ext cx="934720" cy="3067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𝑐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911" y="1140079"/>
                <a:ext cx="934720" cy="306705"/>
              </a:xfrm>
              <a:prstGeom prst="rect">
                <a:avLst/>
              </a:prstGeom>
              <a:blipFill rotWithShape="1">
                <a:blip r:embed="rId15"/>
                <a:stretch>
                  <a:fillRect l="-61" t="-83" r="61" b="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/>
              <p:cNvSpPr txBox="1"/>
              <p:nvPr/>
            </p:nvSpPr>
            <p:spPr>
              <a:xfrm>
                <a:off x="2823210" y="1197610"/>
                <a:ext cx="342900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accent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𝑖</m:t>
                      </m:r>
                    </m:oMath>
                  </m:oMathPara>
                </a14:m>
                <a:endParaRPr lang="en-US" altLang="zh-CN" i="1">
                  <a:solidFill>
                    <a:schemeClr val="accent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210" y="1197610"/>
                <a:ext cx="342900" cy="30670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/>
              <p:cNvSpPr txBox="1"/>
              <p:nvPr/>
            </p:nvSpPr>
            <p:spPr>
              <a:xfrm>
                <a:off x="2823210" y="2145030"/>
                <a:ext cx="342900" cy="32004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accent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𝑗</m:t>
                      </m:r>
                    </m:oMath>
                  </m:oMathPara>
                </a14:m>
                <a:endParaRPr lang="en-US" altLang="zh-CN" i="1">
                  <a:solidFill>
                    <a:schemeClr val="accent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50" name="文本框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210" y="2145030"/>
                <a:ext cx="342900" cy="32004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/>
              <p:cNvSpPr txBox="1"/>
              <p:nvPr/>
            </p:nvSpPr>
            <p:spPr>
              <a:xfrm>
                <a:off x="2807970" y="3138805"/>
                <a:ext cx="342900" cy="32004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accent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𝑘</m:t>
                      </m:r>
                    </m:oMath>
                  </m:oMathPara>
                </a14:m>
                <a:endParaRPr lang="en-US" altLang="zh-CN" i="1">
                  <a:solidFill>
                    <a:schemeClr val="accent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51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970" y="3138805"/>
                <a:ext cx="342900" cy="32004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/>
              <p:cNvSpPr txBox="1"/>
              <p:nvPr/>
            </p:nvSpPr>
            <p:spPr>
              <a:xfrm>
                <a:off x="2505075" y="1192530"/>
                <a:ext cx="376555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7030A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𝛼</m:t>
                      </m:r>
                    </m:oMath>
                  </m:oMathPara>
                </a14:m>
                <a:endParaRPr lang="en-US" altLang="zh-CN" i="1">
                  <a:solidFill>
                    <a:srgbClr val="7030A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52" name="文本框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075" y="1192530"/>
                <a:ext cx="376555" cy="30670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/>
              <p:cNvSpPr txBox="1"/>
              <p:nvPr/>
            </p:nvSpPr>
            <p:spPr>
              <a:xfrm>
                <a:off x="2505075" y="2158365"/>
                <a:ext cx="376555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7030A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𝛽</m:t>
                      </m:r>
                    </m:oMath>
                  </m:oMathPara>
                </a14:m>
                <a:endParaRPr lang="en-US" altLang="zh-CN" i="1">
                  <a:solidFill>
                    <a:srgbClr val="7030A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53" name="文本框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075" y="2158365"/>
                <a:ext cx="376555" cy="30670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/>
              <p:cNvSpPr txBox="1"/>
              <p:nvPr/>
            </p:nvSpPr>
            <p:spPr>
              <a:xfrm>
                <a:off x="2527935" y="3114040"/>
                <a:ext cx="376555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7030A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𝛾</m:t>
                      </m:r>
                    </m:oMath>
                  </m:oMathPara>
                </a14:m>
                <a:endParaRPr lang="en-US" altLang="zh-CN" i="1">
                  <a:solidFill>
                    <a:srgbClr val="7030A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54" name="文本框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935" y="3114040"/>
                <a:ext cx="376555" cy="30670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/>
              <p:cNvSpPr txBox="1"/>
              <p:nvPr/>
            </p:nvSpPr>
            <p:spPr>
              <a:xfrm>
                <a:off x="2185670" y="1202690"/>
                <a:ext cx="419735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solidFill>
                    <a:srgbClr val="00B05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55" name="文本框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670" y="1202690"/>
                <a:ext cx="419735" cy="30670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/>
              <p:cNvSpPr txBox="1"/>
              <p:nvPr/>
            </p:nvSpPr>
            <p:spPr>
              <a:xfrm>
                <a:off x="2147570" y="2158365"/>
                <a:ext cx="419735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solidFill>
                    <a:srgbClr val="00B05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56" name="文本框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570" y="2158365"/>
                <a:ext cx="419735" cy="30670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/>
              <p:cNvSpPr txBox="1"/>
              <p:nvPr/>
            </p:nvSpPr>
            <p:spPr>
              <a:xfrm>
                <a:off x="2147570" y="3114040"/>
                <a:ext cx="419735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solidFill>
                    <a:srgbClr val="00B05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57" name="文本框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570" y="3114040"/>
                <a:ext cx="419735" cy="30670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/>
              <p:cNvSpPr txBox="1"/>
              <p:nvPr/>
            </p:nvSpPr>
            <p:spPr>
              <a:xfrm>
                <a:off x="4341495" y="2002790"/>
                <a:ext cx="397510" cy="3067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</m:oMath>
                  </m:oMathPara>
                </a14:m>
                <a:endParaRPr lang="en-US" altLang="zh-CN" i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58" name="文本框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495" y="2002790"/>
                <a:ext cx="397510" cy="30670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文本框 58"/>
          <p:cNvSpPr txBox="1"/>
          <p:nvPr/>
        </p:nvSpPr>
        <p:spPr>
          <a:xfrm>
            <a:off x="5022850" y="1011555"/>
            <a:ext cx="39751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>
                <a:solidFill>
                  <a:schemeClr val="accent2">
                    <a:lumMod val="60000"/>
                    <a:lumOff val="40000"/>
                  </a:schemeClr>
                </a:solidFill>
                <a:latin typeface="Cambria Math" panose="02040503050406030204" charset="0"/>
                <a:cs typeface="Cambria Math" panose="0204050305040603020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/>
              <p:cNvSpPr txBox="1"/>
              <p:nvPr/>
            </p:nvSpPr>
            <p:spPr>
              <a:xfrm>
                <a:off x="9269095" y="1160780"/>
                <a:ext cx="419735" cy="31051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bSup>
                    </m:oMath>
                  </m:oMathPara>
                </a14:m>
                <a:endParaRPr lang="en-US" altLang="zh-CN" i="1">
                  <a:solidFill>
                    <a:srgbClr val="00B05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64" name="文本框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95" y="1160780"/>
                <a:ext cx="419735" cy="31051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/>
              <p:cNvSpPr txBox="1"/>
              <p:nvPr/>
            </p:nvSpPr>
            <p:spPr>
              <a:xfrm>
                <a:off x="9295765" y="2157095"/>
                <a:ext cx="419735" cy="3111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bSup>
                    </m:oMath>
                  </m:oMathPara>
                </a14:m>
                <a:endParaRPr lang="en-US" altLang="zh-CN" i="1">
                  <a:solidFill>
                    <a:srgbClr val="00B05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65" name="文本框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765" y="2157095"/>
                <a:ext cx="419735" cy="31115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/>
              <p:cNvSpPr txBox="1"/>
              <p:nvPr/>
            </p:nvSpPr>
            <p:spPr>
              <a:xfrm>
                <a:off x="9304020" y="3104515"/>
                <a:ext cx="419735" cy="3124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00B05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bSup>
                    </m:oMath>
                  </m:oMathPara>
                </a14:m>
                <a:endParaRPr lang="en-US" altLang="zh-CN" i="1">
                  <a:solidFill>
                    <a:srgbClr val="00B05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66" name="文本框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020" y="3104515"/>
                <a:ext cx="419735" cy="31242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/>
              <p:cNvSpPr txBox="1"/>
              <p:nvPr/>
            </p:nvSpPr>
            <p:spPr>
              <a:xfrm>
                <a:off x="8540750" y="1162050"/>
                <a:ext cx="365760" cy="3086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</m:oMath>
                  </m:oMathPara>
                </a14:m>
                <a:endParaRPr lang="en-US" altLang="zh-CN" i="1">
                  <a:solidFill>
                    <a:srgbClr val="00B0F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67" name="文本框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750" y="1162050"/>
                <a:ext cx="365760" cy="30861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67"/>
              <p:cNvSpPr txBox="1"/>
              <p:nvPr/>
            </p:nvSpPr>
            <p:spPr>
              <a:xfrm>
                <a:off x="8540750" y="2158365"/>
                <a:ext cx="365760" cy="3079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𝑗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</m:oMath>
                  </m:oMathPara>
                </a14:m>
                <a:endParaRPr lang="en-US" altLang="zh-CN" i="1">
                  <a:solidFill>
                    <a:srgbClr val="00B0F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68" name="文本框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750" y="2158365"/>
                <a:ext cx="365760" cy="307975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/>
              <p:cNvSpPr txBox="1"/>
              <p:nvPr/>
            </p:nvSpPr>
            <p:spPr>
              <a:xfrm>
                <a:off x="8540750" y="3103245"/>
                <a:ext cx="365760" cy="3086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00B0F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</m:oMath>
                  </m:oMathPara>
                </a14:m>
                <a:endParaRPr lang="en-US" altLang="zh-CN" i="1">
                  <a:solidFill>
                    <a:srgbClr val="00B0F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69" name="文本框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750" y="3103245"/>
                <a:ext cx="365760" cy="30861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/>
              <p:cNvSpPr txBox="1"/>
              <p:nvPr/>
            </p:nvSpPr>
            <p:spPr>
              <a:xfrm>
                <a:off x="8856980" y="1157605"/>
                <a:ext cx="376555" cy="3086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</m:oMath>
                  </m:oMathPara>
                </a14:m>
                <a:endParaRPr lang="en-US" altLang="zh-CN" i="1">
                  <a:solidFill>
                    <a:srgbClr val="7030A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70" name="文本框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980" y="1157605"/>
                <a:ext cx="376555" cy="30861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/>
              <p:cNvSpPr txBox="1"/>
              <p:nvPr/>
            </p:nvSpPr>
            <p:spPr>
              <a:xfrm>
                <a:off x="8908415" y="2158365"/>
                <a:ext cx="376555" cy="3060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</m:oMath>
                  </m:oMathPara>
                </a14:m>
                <a:endParaRPr lang="en-US" altLang="zh-CN" i="1">
                  <a:solidFill>
                    <a:srgbClr val="7030A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71" name="文本框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415" y="2158365"/>
                <a:ext cx="376555" cy="30607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/>
              <p:cNvSpPr txBox="1"/>
              <p:nvPr/>
            </p:nvSpPr>
            <p:spPr>
              <a:xfrm>
                <a:off x="8924290" y="3100705"/>
                <a:ext cx="376555" cy="3035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</m:oMath>
                  </m:oMathPara>
                </a14:m>
                <a:endParaRPr lang="en-US" altLang="zh-CN" i="1">
                  <a:solidFill>
                    <a:srgbClr val="7030A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72" name="文本框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290" y="3100705"/>
                <a:ext cx="376555" cy="30353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图片 7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276465" y="4871720"/>
            <a:ext cx="4305935" cy="60515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01015" y="4819015"/>
            <a:ext cx="6659880" cy="6578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/>
              <p:cNvSpPr txBox="1"/>
              <p:nvPr/>
            </p:nvSpPr>
            <p:spPr>
              <a:xfrm>
                <a:off x="545465" y="4098290"/>
                <a:ext cx="903605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charset="0"/>
                            <a:cs typeface="Cambria Math" panose="02040503050406030204" charset="0"/>
                          </a:rPr>
                          <m:t>b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transition matrix elements can be parameterized in the following form</a:t>
                </a:r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:</a:t>
                </a:r>
              </a:p>
            </p:txBody>
          </p:sp>
        </mc:Choice>
        <mc:Fallback xmlns="">
          <p:sp>
            <p:nvSpPr>
              <p:cNvPr id="81" name="文本框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65" y="4098290"/>
                <a:ext cx="9036050" cy="398780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 descr="05-校徽线稿中英文右侧合用"/>
          <p:cNvPicPr>
            <a:picLocks noChangeAspect="1"/>
          </p:cNvPicPr>
          <p:nvPr/>
        </p:nvPicPr>
        <p:blipFill>
          <a:blip r:embed="rId38"/>
          <a:srcRect l="2275" t="33287" r="2833" b="33658"/>
          <a:stretch>
            <a:fillRect/>
          </a:stretch>
        </p:blipFill>
        <p:spPr>
          <a:xfrm>
            <a:off x="10640695" y="40005"/>
            <a:ext cx="1183005" cy="291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395730" y="2122805"/>
                <a:ext cx="70421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730" y="2122805"/>
                <a:ext cx="704215" cy="368300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9815766" y="2102104"/>
                <a:ext cx="868045" cy="3714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𝛬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18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766" y="2102104"/>
                <a:ext cx="868045" cy="371475"/>
              </a:xfrm>
              <a:prstGeom prst="rect">
                <a:avLst/>
              </a:prstGeom>
              <a:blipFill rotWithShape="1">
                <a:blip r:embed="rId40"/>
                <a:stretch>
                  <a:fillRect l="-66" t="-68" r="66" b="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4424045" y="5590540"/>
            <a:ext cx="8591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316470" y="5490210"/>
            <a:ext cx="4244975" cy="3873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905760" y="5521960"/>
            <a:ext cx="4112895" cy="889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906510" y="5816600"/>
            <a:ext cx="1488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axial-vector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]W5YU5}IMJ5H9[@T2{90D0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45" y="2282190"/>
            <a:ext cx="8233410" cy="1407795"/>
          </a:xfrm>
          <a:prstGeom prst="rect">
            <a:avLst/>
          </a:prstGeom>
        </p:spPr>
      </p:pic>
      <p:pic>
        <p:nvPicPr>
          <p:cNvPr id="4" name="图片 3" descr="2%`AB[M5BYYWQ)AAKNYOS4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" y="901065"/>
            <a:ext cx="7173595" cy="929640"/>
          </a:xfrm>
          <a:prstGeom prst="rect">
            <a:avLst/>
          </a:prstGeom>
        </p:spPr>
      </p:pic>
      <p:pic>
        <p:nvPicPr>
          <p:cNvPr id="5" name="图片 4" descr="}LHSJ$66Q(7S[NQ[91C~22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085" y="3756025"/>
            <a:ext cx="4431030" cy="4362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0535" y="3805555"/>
            <a:ext cx="3355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They obey the conservation laws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5" y="1843405"/>
            <a:ext cx="5187315" cy="348615"/>
          </a:xfrm>
          <a:prstGeom prst="rect">
            <a:avLst/>
          </a:prstGeom>
        </p:spPr>
      </p:pic>
      <p:pic>
        <p:nvPicPr>
          <p:cNvPr id="13" name="图片 12" descr="test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9470" y="1043940"/>
            <a:ext cx="3275965" cy="11582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9770" y="4074160"/>
            <a:ext cx="7070090" cy="1360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435984" y="461010"/>
                <a:ext cx="4751705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b</m:t>
                        </m:r>
                      </m:sub>
                    </m:sSub>
                    <m:box>
                      <m:boxPr>
                        <m:noBreak m:val="on"/>
                        <m:ctrl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boxPr>
                      <m:e>
                        <m:r>
                          <a:rPr lang="en-US" altLang="zh-CN" sz="2400">
                            <a:solidFill>
                              <a:srgbClr val="0070C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solidFill>
                                  <a:srgbClr val="0070C0"/>
                                </a:solidFill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70C0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c</m:t>
                            </m:r>
                          </m:sub>
                        </m:sSub>
                      </m:e>
                    </m:box>
                  </m:oMath>
                </a14:m>
                <a:r>
                  <a:rPr lang="en-US" altLang="zh-C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 factors in PQCD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984" y="461010"/>
                <a:ext cx="4751705" cy="460375"/>
              </a:xfrm>
              <a:prstGeom prst="rect">
                <a:avLst/>
              </a:prstGeom>
              <a:blipFill>
                <a:blip r:embed="rId8"/>
                <a:stretch>
                  <a:fillRect l="-385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 descr="05-校徽线稿中英文右侧合用"/>
          <p:cNvPicPr>
            <a:picLocks noChangeAspect="1"/>
          </p:cNvPicPr>
          <p:nvPr/>
        </p:nvPicPr>
        <p:blipFill>
          <a:blip r:embed="rId9"/>
          <a:srcRect l="2275" t="33287" r="2833" b="33658"/>
          <a:stretch>
            <a:fillRect/>
          </a:stretch>
        </p:blipFill>
        <p:spPr>
          <a:xfrm>
            <a:off x="10640695" y="31750"/>
            <a:ext cx="1183005" cy="2914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360" y="5878195"/>
            <a:ext cx="10704830" cy="6102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/>
              <p:cNvSpPr txBox="1"/>
              <p:nvPr/>
            </p:nvSpPr>
            <p:spPr>
              <a:xfrm>
                <a:off x="300355" y="5959475"/>
                <a:ext cx="877570" cy="38163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18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80" name="文本框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55" y="5959475"/>
                <a:ext cx="877570" cy="38163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1007745" y="54413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PQCD formula for two-body decays</a:t>
            </a:r>
          </a:p>
        </p:txBody>
      </p:sp>
      <p:pic>
        <p:nvPicPr>
          <p:cNvPr id="11" name="图片 10" descr="手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0545" y="5420995"/>
            <a:ext cx="388620" cy="3886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465" y="805180"/>
            <a:ext cx="7420610" cy="2254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95" y="3375025"/>
            <a:ext cx="11270615" cy="7385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90" y="4250055"/>
            <a:ext cx="10192385" cy="5607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485" y="4886325"/>
            <a:ext cx="4323715" cy="476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904875" y="4947285"/>
                <a:ext cx="509270" cy="3143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×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4947285"/>
                <a:ext cx="509270" cy="3143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095" y="5735955"/>
            <a:ext cx="6010275" cy="3905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0835" y="4965065"/>
            <a:ext cx="5095875" cy="1435735"/>
          </a:xfrm>
          <a:prstGeom prst="rect">
            <a:avLst/>
          </a:prstGeom>
        </p:spPr>
      </p:pic>
      <p:pic>
        <p:nvPicPr>
          <p:cNvPr id="10" name="图片 9" descr="05-校徽线稿中英文右侧合用"/>
          <p:cNvPicPr>
            <a:picLocks noChangeAspect="1"/>
          </p:cNvPicPr>
          <p:nvPr/>
        </p:nvPicPr>
        <p:blipFill>
          <a:blip r:embed="rId9"/>
          <a:srcRect l="2275" t="33287" r="2833" b="33658"/>
          <a:stretch>
            <a:fillRect/>
          </a:stretch>
        </p:blipFill>
        <p:spPr>
          <a:xfrm>
            <a:off x="10640695" y="31750"/>
            <a:ext cx="1183005" cy="291465"/>
          </a:xfrm>
          <a:prstGeom prst="rect">
            <a:avLst/>
          </a:prstGeom>
        </p:spPr>
      </p:pic>
      <p:pic>
        <p:nvPicPr>
          <p:cNvPr id="13" name="图片 12" descr="test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225" y="1282065"/>
            <a:ext cx="3578225" cy="12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4712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1200" y="341630"/>
            <a:ext cx="7859395" cy="29083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64770" y="5038725"/>
            <a:ext cx="4578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[1]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64770" y="5409565"/>
            <a:ext cx="4578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[2]</a:t>
            </a: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27355" y="5417820"/>
            <a:ext cx="43681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Z.X.Zhao,R.H.Li,Y.L.Shen et al,arXiv:2010.07150[hep-ph]</a:t>
            </a: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64770" y="5780405"/>
            <a:ext cx="4578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[3]</a:t>
            </a: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27355" y="5780405"/>
            <a:ext cx="44532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J,Zhu,Z.T.Wei,and H.W.Ke,Phys.Rev.D 99(5),054020(2019)</a:t>
            </a: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427355" y="5038725"/>
            <a:ext cx="36576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Yan Miao et al 2022 Chinese Phys.C 46 113107</a:t>
            </a: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64770" y="6142990"/>
            <a:ext cx="4578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[4]</a:t>
            </a:r>
          </a:p>
        </p:txBody>
      </p: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427355" y="6142990"/>
            <a:ext cx="50038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Y.S.Li,X.Liu,and F.S.Yu,Phys.Rev.D 104(1),013005(2021)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5880" y="6505575"/>
            <a:ext cx="4578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[5]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27355" y="6484620"/>
            <a:ext cx="5283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R. N. Faustov and V.O.Galkin,Phys.Rev.D 94(7) 073008(2016)</a:t>
            </a:r>
          </a:p>
        </p:txBody>
      </p:sp>
      <p:sp>
        <p:nvSpPr>
          <p:cNvPr id="26" name="文本框 25"/>
          <p:cNvSpPr txBox="1"/>
          <p:nvPr>
            <p:custDataLst>
              <p:tags r:id="rId9"/>
            </p:custDataLst>
          </p:nvPr>
        </p:nvSpPr>
        <p:spPr>
          <a:xfrm>
            <a:off x="5320030" y="5045710"/>
            <a:ext cx="4578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[6]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5728335" y="5037455"/>
                <a:ext cx="5418455" cy="30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T.Gutsche,M.A.Ivanov,J.G.K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rner et al,Phys.Rev.D 91(7),074001(2015)</a:t>
                </a: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335" y="5037455"/>
                <a:ext cx="5418455" cy="30670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/>
          <p:cNvSpPr txBox="1"/>
          <p:nvPr>
            <p:custDataLst>
              <p:tags r:id="rId10"/>
            </p:custDataLst>
          </p:nvPr>
        </p:nvSpPr>
        <p:spPr>
          <a:xfrm>
            <a:off x="5320030" y="5383530"/>
            <a:ext cx="4578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[7]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728335" y="5385435"/>
            <a:ext cx="50876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W.Detmold,C.Lehner,and S.Meinel,Phys.Rev.D 92(3),034503(2015)</a:t>
            </a:r>
          </a:p>
        </p:txBody>
      </p:sp>
      <p:sp>
        <p:nvSpPr>
          <p:cNvPr id="33" name="文本框 32"/>
          <p:cNvSpPr txBox="1"/>
          <p:nvPr>
            <p:custDataLst>
              <p:tags r:id="rId11"/>
            </p:custDataLst>
          </p:nvPr>
        </p:nvSpPr>
        <p:spPr>
          <a:xfrm>
            <a:off x="5320030" y="5722620"/>
            <a:ext cx="4578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[8]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5738495" y="5739765"/>
                <a:ext cx="6022340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H.W.Ke,X.Q.Li,and Z.T.Wei,Diquarks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sub>
                    </m:sSub>
                    <m:r>
                      <a:rPr lang="en-US" altLang="zh-CN" sz="12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weak decays,Phys. Rev.D 77,014020(2008)</a:t>
                </a:r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495" y="5739765"/>
                <a:ext cx="6022340" cy="27559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35"/>
          <p:cNvSpPr txBox="1"/>
          <p:nvPr>
            <p:custDataLst>
              <p:tags r:id="rId12"/>
            </p:custDataLst>
          </p:nvPr>
        </p:nvSpPr>
        <p:spPr>
          <a:xfrm>
            <a:off x="5323205" y="6031230"/>
            <a:ext cx="4578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[9]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744845" y="6019165"/>
            <a:ext cx="63125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Times New Roman" panose="02020603050405020304" pitchFamily="18" charset="0"/>
                <a:cs typeface="Times New Roman" panose="02020603050405020304" pitchFamily="18" charset="0"/>
              </a:rPr>
              <a:t>Z.X.Zhao,Weak decays of heavy barons in the light-front approach,Chin.Phys.C 42,093101(2018)</a:t>
            </a:r>
          </a:p>
        </p:txBody>
      </p:sp>
      <p:sp>
        <p:nvSpPr>
          <p:cNvPr id="42" name="文本框 41"/>
          <p:cNvSpPr txBox="1"/>
          <p:nvPr>
            <p:custDataLst>
              <p:tags r:id="rId13"/>
            </p:custDataLst>
          </p:nvPr>
        </p:nvSpPr>
        <p:spPr>
          <a:xfrm>
            <a:off x="5286375" y="6447155"/>
            <a:ext cx="4578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[10]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764530" y="6298565"/>
            <a:ext cx="6003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C.K.Chua,Color-allowed bottom baryon to s-wave and p-wave charmed baryon nonleptonic decays,Phys.Rev.D 100,034025(2019)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61490" y="648335"/>
            <a:ext cx="8388985" cy="43510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21990" y="1151255"/>
            <a:ext cx="6553200" cy="23685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05-校徽线稿中英文右侧合用"/>
          <p:cNvPicPr>
            <a:picLocks noChangeAspect="1"/>
          </p:cNvPicPr>
          <p:nvPr/>
        </p:nvPicPr>
        <p:blipFill>
          <a:blip r:embed="rId19"/>
          <a:srcRect l="2275" t="33287" r="2833" b="33658"/>
          <a:stretch>
            <a:fillRect/>
          </a:stretch>
        </p:blipFill>
        <p:spPr>
          <a:xfrm>
            <a:off x="10640695" y="48260"/>
            <a:ext cx="1183005" cy="29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4996" t="4349" r="3257" b="3062"/>
          <a:stretch>
            <a:fillRect/>
          </a:stretch>
        </p:blipFill>
        <p:spPr>
          <a:xfrm>
            <a:off x="616585" y="1036955"/>
            <a:ext cx="11120120" cy="5445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765810" y="714375"/>
                <a:ext cx="4064000" cy="40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dependencies of the form factors.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10" y="714375"/>
                <a:ext cx="4064000" cy="4076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 descr="05-校徽线稿中英文右侧合用"/>
          <p:cNvPicPr>
            <a:picLocks noChangeAspect="1"/>
          </p:cNvPicPr>
          <p:nvPr/>
        </p:nvPicPr>
        <p:blipFill>
          <a:blip r:embed="rId5"/>
          <a:srcRect l="2275" t="33287" r="2833" b="33658"/>
          <a:stretch>
            <a:fillRect/>
          </a:stretch>
        </p:blipFill>
        <p:spPr>
          <a:xfrm>
            <a:off x="10640695" y="40005"/>
            <a:ext cx="1183005" cy="29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9219" t="9659" r="10782" b="3889"/>
          <a:stretch>
            <a:fillRect/>
          </a:stretch>
        </p:blipFill>
        <p:spPr>
          <a:xfrm>
            <a:off x="2670175" y="789305"/>
            <a:ext cx="6605270" cy="5464810"/>
          </a:xfrm>
          <a:prstGeom prst="rect">
            <a:avLst/>
          </a:prstGeom>
        </p:spPr>
      </p:pic>
      <p:pic>
        <p:nvPicPr>
          <p:cNvPr id="10" name="图片 9" descr="05-校徽线稿中英文右侧合用"/>
          <p:cNvPicPr>
            <a:picLocks noChangeAspect="1"/>
          </p:cNvPicPr>
          <p:nvPr/>
        </p:nvPicPr>
        <p:blipFill>
          <a:blip r:embed="rId3"/>
          <a:srcRect l="2275" t="33287" r="2833" b="33658"/>
          <a:stretch>
            <a:fillRect/>
          </a:stretch>
        </p:blipFill>
        <p:spPr>
          <a:xfrm>
            <a:off x="10640695" y="40005"/>
            <a:ext cx="1183005" cy="29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3095" y="1641365"/>
            <a:ext cx="3658870" cy="738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2440305" y="2756852"/>
                <a:ext cx="6245860" cy="614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[1]X.-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Q.Li,Y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.-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D.Yang,and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X.Zhang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𝜏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 in scalar and vector leptoquark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scenarios,J.High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Energy Phys.02068(2017) </a:t>
                </a:r>
                <a:r>
                  <a:rPr lang="en-US" altLang="zh-CN" sz="18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0.26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rgbClr val="00B0F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~0.30</m:t>
                    </m:r>
                  </m:oMath>
                </a14:m>
                <a:r>
                  <a:rPr lang="en-US" altLang="zh-CN" sz="1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305" y="2756852"/>
                <a:ext cx="6245860" cy="614045"/>
              </a:xfrm>
              <a:prstGeom prst="rect">
                <a:avLst/>
              </a:prstGeom>
              <a:blipFill>
                <a:blip r:embed="rId3"/>
                <a:stretch>
                  <a:fillRect l="-488" t="-2970" b="-148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2440305" y="3610908"/>
                <a:ext cx="6174105" cy="78168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[2]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T.Gutsche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M.A.Ivanov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J.G.Körner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V.E.Lyubovitskij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P.Santorelli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N.Habyl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Semileptonic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+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+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covariant confined quark model,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Phys.Rev.D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91,074001(2015).           </a:t>
                </a:r>
                <a:r>
                  <a:rPr lang="en-US" altLang="zh-CN" sz="18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0.29</a:t>
                </a: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305" y="3610908"/>
                <a:ext cx="6174105" cy="781685"/>
              </a:xfrm>
              <a:prstGeom prst="rect">
                <a:avLst/>
              </a:prstGeom>
              <a:blipFill>
                <a:blip r:embed="rId4"/>
                <a:stretch>
                  <a:fillRect l="-494" t="-2326" b="-20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859790" y="918745"/>
                <a:ext cx="4142740" cy="404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ratio of the branching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ea typeface="MS Mincho" charset="0"/>
                                <a:cs typeface="Cambria Math" panose="02040503050406030204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000" i="1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90" y="918745"/>
                <a:ext cx="4142740" cy="404495"/>
              </a:xfrm>
              <a:prstGeom prst="rect">
                <a:avLst/>
              </a:prstGeom>
              <a:blipFill>
                <a:blip r:embed="rId5"/>
                <a:stretch>
                  <a:fillRect l="-1471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32614" y="1587073"/>
            <a:ext cx="3865880" cy="8470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473960" y="4632604"/>
                <a:ext cx="6212205" cy="83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[3]F. U.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Bernlochner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Z. Ligeti, D. J. Robinson, and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W.L.Sutcliffe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Precise predictions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semileptonic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decays, Phys. Rev. D 99, 055008 (2019).                                                                    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0.324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00B0F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±0.004</m:t>
                    </m:r>
                  </m:oMath>
                </a14:m>
                <a:endParaRPr lang="en-US" altLang="zh-CN" sz="16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960" y="4632604"/>
                <a:ext cx="6212205" cy="838835"/>
              </a:xfrm>
              <a:prstGeom prst="rect">
                <a:avLst/>
              </a:prstGeom>
              <a:blipFill>
                <a:blip r:embed="rId6"/>
                <a:stretch>
                  <a:fillRect l="-589" t="-2174" b="-72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440305" y="5711450"/>
                <a:ext cx="6132830" cy="592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[4]K. Azizi and J. Y. Süngü, Semileptonic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ℓ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  <m:r>
                          <a:rPr lang="en-US" altLang="zh-CN" sz="160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 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transition in full QCD,  Phys. Rev. D 97, 074007 (2018).    </a:t>
                </a:r>
                <a:r>
                  <a:rPr lang="en-US" altLang="zh-CN" sz="160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0.31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00B0F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±</m:t>
                    </m:r>
                  </m:oMath>
                </a14:m>
                <a:r>
                  <a:rPr lang="en-US" altLang="zh-CN" sz="160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0.11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305" y="5711450"/>
                <a:ext cx="6132830" cy="592455"/>
              </a:xfrm>
              <a:prstGeom prst="rect">
                <a:avLst/>
              </a:prstGeom>
              <a:blipFill>
                <a:blip r:embed="rId7"/>
                <a:stretch>
                  <a:fillRect l="-497" t="-3093" r="-1392" b="-11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CA3A62E-9156-1AA3-26AA-46FBE6FD77DF}"/>
                  </a:ext>
                </a:extLst>
              </p:cNvPr>
              <p:cNvSpPr txBox="1"/>
              <p:nvPr/>
            </p:nvSpPr>
            <p:spPr>
              <a:xfrm>
                <a:off x="543177" y="402788"/>
                <a:ext cx="88354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observables of the </a:t>
                </a:r>
                <a:r>
                  <a:rPr lang="en-US" altLang="zh-CN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semileptonic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7030A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7030A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7030A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7030A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7030A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7030A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ℓ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rgbClr val="7030A0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solidFill>
                              <a:srgbClr val="7030A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 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CA3A62E-9156-1AA3-26AA-46FBE6FD7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77" y="402788"/>
                <a:ext cx="8835491" cy="461665"/>
              </a:xfrm>
              <a:prstGeom prst="rect">
                <a:avLst/>
              </a:prstGeom>
              <a:blipFill>
                <a:blip r:embed="rId8"/>
                <a:stretch>
                  <a:fillRect l="-1035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4559829" cy="6858000"/>
          </a:xfrm>
          <a:prstGeom prst="rect">
            <a:avLst/>
          </a:prstGeom>
          <a:solidFill>
            <a:srgbClr val="3A46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4397963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  <p:sp>
        <p:nvSpPr>
          <p:cNvPr id="4" name="矩形 3"/>
          <p:cNvSpPr/>
          <p:nvPr/>
        </p:nvSpPr>
        <p:spPr>
          <a:xfrm>
            <a:off x="1031667" y="2666371"/>
            <a:ext cx="3456384" cy="107632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6400" b="1" dirty="0">
                <a:solidFill>
                  <a:schemeClr val="bg1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Outline</a:t>
            </a:r>
            <a:endParaRPr lang="zh-CN" altLang="en-US" sz="6400" b="1" dirty="0">
              <a:solidFill>
                <a:schemeClr val="bg1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>
            <p:custDataLst>
              <p:tags r:id="rId1"/>
            </p:custDataLst>
          </p:nvPr>
        </p:nvGrpSpPr>
        <p:grpSpPr>
          <a:xfrm>
            <a:off x="5782635" y="1559223"/>
            <a:ext cx="4864649" cy="666115"/>
            <a:chOff x="4512816" y="1223038"/>
            <a:chExt cx="3648487" cy="499586"/>
          </a:xfrm>
        </p:grpSpPr>
        <p:sp>
          <p:nvSpPr>
            <p:cNvPr id="6" name="圆角矩形 5"/>
            <p:cNvSpPr/>
            <p:nvPr>
              <p:custDataLst>
                <p:tags r:id="rId15"/>
              </p:custDataLst>
            </p:nvPr>
          </p:nvSpPr>
          <p:spPr>
            <a:xfrm>
              <a:off x="4512816" y="1329227"/>
              <a:ext cx="288032" cy="288032"/>
            </a:xfrm>
            <a:prstGeom prst="roundRect">
              <a:avLst/>
            </a:prstGeom>
            <a:solidFill>
              <a:srgbClr val="3A4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  <p:sp>
          <p:nvSpPr>
            <p:cNvPr id="7" name="矩形 6"/>
            <p:cNvSpPr/>
            <p:nvPr>
              <p:custDataLst>
                <p:tags r:id="rId16"/>
              </p:custDataLst>
            </p:nvPr>
          </p:nvSpPr>
          <p:spPr>
            <a:xfrm>
              <a:off x="4920943" y="1223038"/>
              <a:ext cx="3240360" cy="499586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3735" b="1" dirty="0">
                  <a:solidFill>
                    <a:srgbClr val="3A4660"/>
                  </a:solidFill>
                  <a:latin typeface="Times New Roman" panose="02020603050405020304" pitchFamily="18" charset="0"/>
                  <a:ea typeface="Hannotate SC" panose="03000500000000000000" pitchFamily="66" charset="-122"/>
                  <a:cs typeface="Times New Roman" panose="02020603050405020304" pitchFamily="18" charset="0"/>
                </a:rPr>
                <a:t>Motivation</a:t>
              </a:r>
              <a:endParaRPr lang="zh-CN" altLang="en-US" sz="3735" b="1" dirty="0">
                <a:solidFill>
                  <a:srgbClr val="3A466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5780895" y="2599467"/>
            <a:ext cx="6101050" cy="667106"/>
            <a:chOff x="4294833" y="2789186"/>
            <a:chExt cx="4293246" cy="500329"/>
          </a:xfrm>
        </p:grpSpPr>
        <p:sp>
          <p:nvSpPr>
            <p:cNvPr id="8" name="矩形 7"/>
            <p:cNvSpPr/>
            <p:nvPr>
              <p:custDataLst>
                <p:tags r:id="rId13"/>
              </p:custDataLst>
            </p:nvPr>
          </p:nvSpPr>
          <p:spPr>
            <a:xfrm>
              <a:off x="4704265" y="2789186"/>
              <a:ext cx="3883814" cy="500329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3735" b="1" dirty="0">
                  <a:solidFill>
                    <a:srgbClr val="3A4660"/>
                  </a:solidFill>
                  <a:latin typeface="Times New Roman" panose="02020603050405020304" pitchFamily="18" charset="0"/>
                  <a:ea typeface="Hannotate SC" panose="03000500000000000000" pitchFamily="66" charset="-122"/>
                  <a:cs typeface="Times New Roman" panose="02020603050405020304" pitchFamily="18" charset="0"/>
                </a:rPr>
                <a:t>Baryon decay</a:t>
              </a:r>
              <a:r>
                <a:rPr lang="zh-CN" altLang="en-US" sz="3735" b="1" dirty="0">
                  <a:solidFill>
                    <a:srgbClr val="3A4660"/>
                  </a:solidFill>
                  <a:latin typeface="Times New Roman" panose="02020603050405020304" pitchFamily="18" charset="0"/>
                  <a:ea typeface="Hannotate SC" panose="03000500000000000000" pitchFamily="66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5" b="1" dirty="0">
                  <a:solidFill>
                    <a:srgbClr val="3A4660"/>
                  </a:solidFill>
                  <a:latin typeface="Times New Roman" panose="02020603050405020304" pitchFamily="18" charset="0"/>
                  <a:ea typeface="Hannotate SC" panose="03000500000000000000" pitchFamily="66" charset="-122"/>
                  <a:cs typeface="Times New Roman" panose="02020603050405020304" pitchFamily="18" charset="0"/>
                </a:rPr>
                <a:t>in</a:t>
              </a:r>
              <a:r>
                <a:rPr lang="zh-CN" altLang="en-US" sz="3735" b="1" dirty="0">
                  <a:solidFill>
                    <a:srgbClr val="3A4660"/>
                  </a:solidFill>
                  <a:latin typeface="Times New Roman" panose="02020603050405020304" pitchFamily="18" charset="0"/>
                  <a:ea typeface="Hannotate SC" panose="03000500000000000000" pitchFamily="66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735" b="1" dirty="0">
                  <a:solidFill>
                    <a:srgbClr val="3A4660"/>
                  </a:solidFill>
                  <a:latin typeface="Times New Roman" panose="02020603050405020304" pitchFamily="18" charset="0"/>
                  <a:ea typeface="Hannotate SC" panose="03000500000000000000" pitchFamily="66" charset="-122"/>
                  <a:cs typeface="Times New Roman" panose="02020603050405020304" pitchFamily="18" charset="0"/>
                </a:rPr>
                <a:t>PQCD</a:t>
              </a:r>
              <a:endParaRPr lang="zh-CN" altLang="en-US" sz="3735" b="1" dirty="0">
                <a:solidFill>
                  <a:srgbClr val="3A466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圆角矩形 15"/>
            <p:cNvSpPr/>
            <p:nvPr>
              <p:custDataLst>
                <p:tags r:id="rId14"/>
              </p:custDataLst>
            </p:nvPr>
          </p:nvSpPr>
          <p:spPr>
            <a:xfrm>
              <a:off x="4294833" y="2925468"/>
              <a:ext cx="288032" cy="288032"/>
            </a:xfrm>
            <a:prstGeom prst="roundRect">
              <a:avLst/>
            </a:prstGeom>
            <a:solidFill>
              <a:srgbClr val="3A4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</p:grpSp>
      <p:grpSp>
        <p:nvGrpSpPr>
          <p:cNvPr id="19" name="组合 18"/>
          <p:cNvGrpSpPr/>
          <p:nvPr>
            <p:custDataLst>
              <p:tags r:id="rId3"/>
            </p:custDataLst>
          </p:nvPr>
        </p:nvGrpSpPr>
        <p:grpSpPr>
          <a:xfrm>
            <a:off x="5782635" y="3539240"/>
            <a:ext cx="4895841" cy="666115"/>
            <a:chOff x="4296138" y="2704096"/>
            <a:chExt cx="3671881" cy="499586"/>
          </a:xfrm>
        </p:grpSpPr>
        <p:sp>
          <p:nvSpPr>
            <p:cNvPr id="20" name="矩形 19"/>
            <p:cNvSpPr/>
            <p:nvPr>
              <p:custDataLst>
                <p:tags r:id="rId11"/>
              </p:custDataLst>
            </p:nvPr>
          </p:nvSpPr>
          <p:spPr>
            <a:xfrm>
              <a:off x="4727659" y="2704096"/>
              <a:ext cx="3240360" cy="499586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3735" b="1" dirty="0">
                  <a:solidFill>
                    <a:srgbClr val="3A4660"/>
                  </a:solidFill>
                  <a:latin typeface="Times New Roman" panose="02020603050405020304" pitchFamily="18" charset="0"/>
                  <a:ea typeface="Hannotate SC" panose="03000500000000000000" pitchFamily="66" charset="-122"/>
                  <a:cs typeface="Times New Roman" panose="02020603050405020304" pitchFamily="18" charset="0"/>
                </a:rPr>
                <a:t>Recent progress</a:t>
              </a:r>
              <a:endParaRPr lang="zh-CN" altLang="en-US" sz="3735" b="1" dirty="0">
                <a:solidFill>
                  <a:srgbClr val="3A466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圆角矩形 21"/>
            <p:cNvSpPr/>
            <p:nvPr>
              <p:custDataLst>
                <p:tags r:id="rId12"/>
              </p:custDataLst>
            </p:nvPr>
          </p:nvSpPr>
          <p:spPr>
            <a:xfrm>
              <a:off x="4296138" y="2839738"/>
              <a:ext cx="288032" cy="288032"/>
            </a:xfrm>
            <a:prstGeom prst="roundRect">
              <a:avLst/>
            </a:prstGeom>
            <a:solidFill>
              <a:srgbClr val="3A4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</p:grpSp>
      <p:grpSp>
        <p:nvGrpSpPr>
          <p:cNvPr id="23" name="组合 22"/>
          <p:cNvGrpSpPr/>
          <p:nvPr>
            <p:custDataLst>
              <p:tags r:id="rId4"/>
            </p:custDataLst>
          </p:nvPr>
        </p:nvGrpSpPr>
        <p:grpSpPr>
          <a:xfrm>
            <a:off x="5782635" y="4479499"/>
            <a:ext cx="4911992" cy="666115"/>
            <a:chOff x="4296138" y="2654058"/>
            <a:chExt cx="3683994" cy="499586"/>
          </a:xfrm>
        </p:grpSpPr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4739772" y="2654058"/>
              <a:ext cx="3240360" cy="499586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3735" b="1" dirty="0">
                  <a:solidFill>
                    <a:srgbClr val="3A4660"/>
                  </a:solidFill>
                  <a:latin typeface="Times New Roman" panose="02020603050405020304" pitchFamily="18" charset="0"/>
                  <a:ea typeface="Hannotate SC" panose="03000500000000000000" pitchFamily="66" charset="-122"/>
                  <a:cs typeface="Times New Roman" panose="02020603050405020304" pitchFamily="18" charset="0"/>
                </a:rPr>
                <a:t>Summary</a:t>
              </a:r>
              <a:endParaRPr lang="zh-CN" altLang="en-US" sz="3735" b="1" dirty="0">
                <a:solidFill>
                  <a:srgbClr val="3A4660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圆角矩形 25"/>
            <p:cNvSpPr/>
            <p:nvPr>
              <p:custDataLst>
                <p:tags r:id="rId10"/>
              </p:custDataLst>
            </p:nvPr>
          </p:nvSpPr>
          <p:spPr>
            <a:xfrm>
              <a:off x="4296138" y="2760111"/>
              <a:ext cx="288032" cy="288032"/>
            </a:xfrm>
            <a:prstGeom prst="roundRect">
              <a:avLst/>
            </a:prstGeom>
            <a:solidFill>
              <a:srgbClr val="3A4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/>
            </a:p>
          </p:txBody>
        </p:sp>
      </p:grpSp>
      <p:sp>
        <p:nvSpPr>
          <p:cNvPr id="31" name="矩形 30"/>
          <p:cNvSpPr/>
          <p:nvPr>
            <p:custDataLst>
              <p:tags r:id="rId5"/>
            </p:custDataLst>
          </p:nvPr>
        </p:nvSpPr>
        <p:spPr>
          <a:xfrm>
            <a:off x="5757301" y="1725779"/>
            <a:ext cx="1632181" cy="358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7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7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>
            <p:custDataLst>
              <p:tags r:id="rId6"/>
            </p:custDataLst>
          </p:nvPr>
        </p:nvSpPr>
        <p:spPr>
          <a:xfrm>
            <a:off x="5746075" y="2818631"/>
            <a:ext cx="1632181" cy="358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7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7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>
            <p:custDataLst>
              <p:tags r:id="rId7"/>
            </p:custDataLst>
          </p:nvPr>
        </p:nvSpPr>
        <p:spPr>
          <a:xfrm>
            <a:off x="5757301" y="3721733"/>
            <a:ext cx="1632181" cy="358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7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7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>
            <p:custDataLst>
              <p:tags r:id="rId8"/>
            </p:custDataLst>
          </p:nvPr>
        </p:nvSpPr>
        <p:spPr>
          <a:xfrm>
            <a:off x="5757301" y="4608417"/>
            <a:ext cx="1632181" cy="358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7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7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2"/>
    </mc:Choice>
    <mc:Fallback xmlns="">
      <p:transition spd="slow" advTm="455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9080" t="10175" r="12210" b="5624"/>
          <a:stretch>
            <a:fillRect/>
          </a:stretch>
        </p:blipFill>
        <p:spPr>
          <a:xfrm>
            <a:off x="481330" y="1358900"/>
            <a:ext cx="6110605" cy="50063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06625" y="805180"/>
            <a:ext cx="2844800" cy="4165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decay widths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0395" y="4933950"/>
            <a:ext cx="4278630" cy="6432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338695" y="973455"/>
            <a:ext cx="3976370" cy="787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/>
              <a:t>由于电子和谬子的质量都远远小于两个重子的质量，所以在标准模型下的预期结果应该二者几乎相同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905" y="2131060"/>
            <a:ext cx="5168900" cy="6527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8005" y="2920365"/>
            <a:ext cx="4589780" cy="188277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948170" y="4924425"/>
            <a:ext cx="4395470" cy="69723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6553" t="9660" r="12122" b="6097"/>
          <a:stretch>
            <a:fillRect/>
          </a:stretch>
        </p:blipFill>
        <p:spPr>
          <a:xfrm>
            <a:off x="419735" y="1370965"/>
            <a:ext cx="6155055" cy="48825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1195" y="1012190"/>
            <a:ext cx="4566920" cy="696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480810" y="4958080"/>
                <a:ext cx="5304155" cy="363220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lstStyle/>
              <a:p>
                <a:pPr algn="l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1/2,1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−1/2,−1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1/2,0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−1/2,0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1/2,</m:t>
                        </m:r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−1/2,</m:t>
                        </m:r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sz="16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endParaRPr lang="en-US" altLang="zh-CN" sz="16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810" y="4958080"/>
                <a:ext cx="5304155" cy="36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6668135" y="4444365"/>
            <a:ext cx="1621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800">
                <a:latin typeface="Cambria Math" panose="02040503050406030204" charset="0"/>
                <a:cs typeface="Cambria Math" panose="02040503050406030204" charset="0"/>
                <a:sym typeface="+mn-ea"/>
              </a:rPr>
              <a:t>At  zero recoil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106930" y="847090"/>
                <a:ext cx="3300730" cy="37528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hadron polarization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𝑧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sz="2000">
                            <a:latin typeface="Cambria Math" panose="02040503050406030204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sub>
                    </m:sSub>
                  </m:oMath>
                </a14:m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930" y="847090"/>
                <a:ext cx="3300730" cy="3752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5142" b="41980"/>
          <a:stretch>
            <a:fillRect/>
          </a:stretch>
        </p:blipFill>
        <p:spPr>
          <a:xfrm>
            <a:off x="7021195" y="1896110"/>
            <a:ext cx="4516120" cy="22396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938010" y="908685"/>
            <a:ext cx="4721860" cy="838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53509" t="50859" r="3787" b="4350"/>
          <a:stretch>
            <a:fillRect/>
          </a:stretch>
        </p:blipFill>
        <p:spPr>
          <a:xfrm>
            <a:off x="440690" y="1304290"/>
            <a:ext cx="5915660" cy="5017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317625" y="925830"/>
                <a:ext cx="491299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leptonic forward-backward asymmetry(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𝐹𝐵</m:t>
                        </m:r>
                      </m:sub>
                    </m:sSub>
                  </m:oMath>
                </a14:m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625" y="925830"/>
                <a:ext cx="4912995" cy="3987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045" t="6132"/>
          <a:stretch>
            <a:fillRect/>
          </a:stretch>
        </p:blipFill>
        <p:spPr>
          <a:xfrm>
            <a:off x="6605905" y="1021715"/>
            <a:ext cx="4791075" cy="1103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941185" y="5310505"/>
                <a:ext cx="4121150" cy="44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zero recoil,one finds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1/2,1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1/2,</m:t>
                        </m:r>
                        <m:r>
                          <a: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185" y="5310505"/>
                <a:ext cx="4121150" cy="4400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5905" y="2371725"/>
            <a:ext cx="5083810" cy="6419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1965" y="3187700"/>
            <a:ext cx="4589780" cy="188277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682105" y="1146810"/>
            <a:ext cx="4678045" cy="10064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6318" t="9441" r="12481" b="4957"/>
          <a:stretch>
            <a:fillRect/>
          </a:stretch>
        </p:blipFill>
        <p:spPr>
          <a:xfrm>
            <a:off x="509270" y="1396365"/>
            <a:ext cx="5953125" cy="480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269490" y="929005"/>
                <a:ext cx="2678430" cy="4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lepton  polarization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𝑧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</m:sup>
                    </m:sSubSup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490" y="929005"/>
                <a:ext cx="2678430" cy="4146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1510" y="1504950"/>
            <a:ext cx="4474845" cy="7131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047" t="58473"/>
          <a:stretch>
            <a:fillRect/>
          </a:stretch>
        </p:blipFill>
        <p:spPr>
          <a:xfrm>
            <a:off x="7001510" y="2643505"/>
            <a:ext cx="4749165" cy="1616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7794625" y="4889500"/>
                <a:ext cx="2272030" cy="40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=−1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625" y="4889500"/>
                <a:ext cx="2272030" cy="4089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7009130" y="1438275"/>
            <a:ext cx="4536440" cy="838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76090" y="560070"/>
            <a:ext cx="37604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>
                <a:solidFill>
                  <a:srgbClr val="0433FF"/>
                </a:solidFill>
                <a:latin typeface="Times New Roman" panose="02020603050405020304" pitchFamily="18" charset="0"/>
                <a:ea typeface="Helvetica-Bold"/>
                <a:cs typeface="Times New Roman" panose="02020603050405020304" pitchFamily="18" charset="0"/>
              </a:rPr>
              <a:t>Summary and outlook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6765" y="2352675"/>
            <a:ext cx="645223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PQCD is a powerful tool to analyze the heavy baryon decays. The applications of the PQCD formalism extension to other b-baryon decays are in progress.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786765" y="1261110"/>
                <a:ext cx="10660380" cy="706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calculate the form factors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B05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00B05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b</m:t>
                        </m:r>
                      </m:sub>
                    </m:sSub>
                    <m:r>
                      <a:rPr lang="en-US" altLang="zh-CN" sz="2000">
                        <a:solidFill>
                          <a:srgbClr val="00B05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solidFill>
                              <a:srgbClr val="00B05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00B05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transition within the framework of PQCD with the DAs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00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-baryon and further investigate experimental observables.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65" y="1261110"/>
                <a:ext cx="10660380" cy="7067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786765" y="3752215"/>
            <a:ext cx="41751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0B050"/>
                </a:solidFill>
                <a:latin typeface="Times New Roman" panose="02020603050405020304"/>
                <a:ea typeface="Times New Roman" panose="02020603050405020304"/>
              </a:rPr>
              <a:t>But we still have a long way to realize.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345" y="2207260"/>
            <a:ext cx="4371975" cy="3114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6765" y="4535805"/>
            <a:ext cx="61906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pitchFamily="18" charset="0"/>
              </a:rPr>
              <a:t>How to reliably compute the non-factorizable contribution in particular the W-exchange one?</a:t>
            </a:r>
          </a:p>
        </p:txBody>
      </p:sp>
      <p:pic>
        <p:nvPicPr>
          <p:cNvPr id="10" name="图片 9" descr="05-校徽线稿中英文右侧合用"/>
          <p:cNvPicPr>
            <a:picLocks noChangeAspect="1"/>
          </p:cNvPicPr>
          <p:nvPr/>
        </p:nvPicPr>
        <p:blipFill>
          <a:blip r:embed="rId5"/>
          <a:srcRect l="2275" t="33287" r="2833" b="33658"/>
          <a:stretch>
            <a:fillRect/>
          </a:stretch>
        </p:blipFill>
        <p:spPr>
          <a:xfrm>
            <a:off x="10640695" y="40005"/>
            <a:ext cx="1183005" cy="29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247708" y="2440642"/>
            <a:ext cx="5696585" cy="15684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defRPr/>
            </a:pPr>
            <a:r>
              <a:rPr lang="en-US" altLang="zh-CN" sz="9600" b="1" dirty="0">
                <a:solidFill>
                  <a:srgbClr val="414954"/>
                </a:solidFill>
                <a:cs typeface="+mn-ea"/>
                <a:sym typeface="+mn-lt"/>
              </a:rPr>
              <a:t>THANKS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73139" y="535460"/>
            <a:ext cx="11045723" cy="5787081"/>
            <a:chOff x="429854" y="401595"/>
            <a:chExt cx="8284292" cy="4340311"/>
          </a:xfrm>
        </p:grpSpPr>
        <p:sp>
          <p:nvSpPr>
            <p:cNvPr id="7" name="任意多边形 6"/>
            <p:cNvSpPr/>
            <p:nvPr/>
          </p:nvSpPr>
          <p:spPr>
            <a:xfrm>
              <a:off x="429854" y="401595"/>
              <a:ext cx="8284292" cy="4340311"/>
            </a:xfrm>
            <a:custGeom>
              <a:avLst/>
              <a:gdLst>
                <a:gd name="connsiteX0" fmla="*/ 543697 w 8180173"/>
                <a:gd name="connsiteY0" fmla="*/ 12357 h 4053016"/>
                <a:gd name="connsiteX1" fmla="*/ 24714 w 8180173"/>
                <a:gd name="connsiteY1" fmla="*/ 679622 h 4053016"/>
                <a:gd name="connsiteX2" fmla="*/ 0 w 8180173"/>
                <a:gd name="connsiteY2" fmla="*/ 3336324 h 4053016"/>
                <a:gd name="connsiteX3" fmla="*/ 543697 w 8180173"/>
                <a:gd name="connsiteY3" fmla="*/ 4053016 h 4053016"/>
                <a:gd name="connsiteX4" fmla="*/ 7624119 w 8180173"/>
                <a:gd name="connsiteY4" fmla="*/ 4028303 h 4053016"/>
                <a:gd name="connsiteX5" fmla="*/ 8180173 w 8180173"/>
                <a:gd name="connsiteY5" fmla="*/ 3336324 h 4053016"/>
                <a:gd name="connsiteX6" fmla="*/ 8167816 w 8180173"/>
                <a:gd name="connsiteY6" fmla="*/ 667265 h 4053016"/>
                <a:gd name="connsiteX7" fmla="*/ 7648832 w 8180173"/>
                <a:gd name="connsiteY7" fmla="*/ 0 h 4053016"/>
                <a:gd name="connsiteX8" fmla="*/ 543697 w 8180173"/>
                <a:gd name="connsiteY8" fmla="*/ 12357 h 405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173" h="4053016">
                  <a:moveTo>
                    <a:pt x="543697" y="12357"/>
                  </a:moveTo>
                  <a:lnTo>
                    <a:pt x="24714" y="679622"/>
                  </a:lnTo>
                  <a:lnTo>
                    <a:pt x="0" y="3336324"/>
                  </a:lnTo>
                  <a:lnTo>
                    <a:pt x="543697" y="4053016"/>
                  </a:lnTo>
                  <a:lnTo>
                    <a:pt x="7624119" y="4028303"/>
                  </a:lnTo>
                  <a:lnTo>
                    <a:pt x="8180173" y="3336324"/>
                  </a:lnTo>
                  <a:lnTo>
                    <a:pt x="8167816" y="667265"/>
                  </a:lnTo>
                  <a:lnTo>
                    <a:pt x="7648832" y="0"/>
                  </a:lnTo>
                  <a:lnTo>
                    <a:pt x="543697" y="12357"/>
                  </a:lnTo>
                  <a:close/>
                </a:path>
              </a:pathLst>
            </a:custGeom>
            <a:noFill/>
            <a:ln w="9525">
              <a:solidFill>
                <a:srgbClr val="4149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61252" y="526707"/>
              <a:ext cx="8021497" cy="4090086"/>
            </a:xfrm>
            <a:prstGeom prst="rect">
              <a:avLst/>
            </a:prstGeom>
            <a:noFill/>
            <a:ln w="9525">
              <a:solidFill>
                <a:srgbClr val="4149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C2DAEF">
                <a:alpha val="100000"/>
              </a:srgbClr>
            </a:gs>
            <a:gs pos="76000">
              <a:srgbClr val="B5D2EC">
                <a:alpha val="100000"/>
              </a:srgb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56000" y="3044508"/>
            <a:ext cx="508000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44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Backup Slides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008380" y="709295"/>
                <a:ext cx="4089400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b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𝛬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c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240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Baryon wave functions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80" y="709295"/>
                <a:ext cx="4089400" cy="4603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596900"/>
            <a:ext cx="4791075" cy="68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80" y="1356360"/>
            <a:ext cx="7524750" cy="1590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85" y="3219450"/>
            <a:ext cx="7482205" cy="1468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135" y="2035810"/>
            <a:ext cx="3291840" cy="11836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3110" y="3702050"/>
            <a:ext cx="3184525" cy="1200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25" y="5029200"/>
            <a:ext cx="3825875" cy="1371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1795" y="5113655"/>
            <a:ext cx="1857375" cy="561975"/>
          </a:xfrm>
          <a:prstGeom prst="rect">
            <a:avLst/>
          </a:prstGeom>
        </p:spPr>
      </p:pic>
      <p:pic>
        <p:nvPicPr>
          <p:cNvPr id="12" name="图片 11" descr="05-校徽线稿中英文右侧合用"/>
          <p:cNvPicPr>
            <a:picLocks noChangeAspect="1"/>
          </p:cNvPicPr>
          <p:nvPr/>
        </p:nvPicPr>
        <p:blipFill>
          <a:blip r:embed="rId10"/>
          <a:srcRect l="2275" t="33287" r="2833" b="33658"/>
          <a:stretch>
            <a:fillRect/>
          </a:stretch>
        </p:blipFill>
        <p:spPr>
          <a:xfrm>
            <a:off x="10640695" y="31750"/>
            <a:ext cx="1183005" cy="29146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54380" y="1356360"/>
            <a:ext cx="7549515" cy="338518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09188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B7E04-A6AE-FB0E-FD78-8A6246278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83597c85dcc4fbd5050f0a34b9ff9b">
            <a:extLst>
              <a:ext uri="{FF2B5EF4-FFF2-40B4-BE49-F238E27FC236}">
                <a16:creationId xmlns:a16="http://schemas.microsoft.com/office/drawing/2014/main" id="{E508762C-0CBD-BF19-8DA5-C93BCBA77D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389" t="46239" r="11669" b="1509"/>
          <a:stretch>
            <a:fillRect/>
          </a:stretch>
        </p:blipFill>
        <p:spPr>
          <a:xfrm>
            <a:off x="7844155" y="4650105"/>
            <a:ext cx="3100070" cy="162750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B8A82D3-95D6-FCE4-A72A-6F22266CE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0" y="3349625"/>
            <a:ext cx="11383010" cy="7258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C4AB919-3FF4-DF5E-C865-5663CE141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795" y="915035"/>
            <a:ext cx="6010275" cy="3905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1874027-92C1-C27F-8CA9-A93C53077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0" y="2093595"/>
            <a:ext cx="6991350" cy="8286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1160212-9B2C-219C-C452-4A1CE8FFF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7465" y="1348740"/>
            <a:ext cx="4154170" cy="10236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669BFD4-C74D-A788-1306-782C16FC95C2}"/>
              </a:ext>
            </a:extLst>
          </p:cNvPr>
          <p:cNvSpPr/>
          <p:nvPr/>
        </p:nvSpPr>
        <p:spPr>
          <a:xfrm>
            <a:off x="7750810" y="1305560"/>
            <a:ext cx="4051935" cy="1091565"/>
          </a:xfrm>
          <a:prstGeom prst="rect">
            <a:avLst/>
          </a:prstGeom>
          <a:noFill/>
          <a:ln w="12700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05-校徽线稿中英文右侧合用">
            <a:extLst>
              <a:ext uri="{FF2B5EF4-FFF2-40B4-BE49-F238E27FC236}">
                <a16:creationId xmlns:a16="http://schemas.microsoft.com/office/drawing/2014/main" id="{977FA18F-17F7-96A1-F289-DF1DE4F15FD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75" t="33287" r="2833" b="33658"/>
          <a:stretch>
            <a:fillRect/>
          </a:stretch>
        </p:blipFill>
        <p:spPr>
          <a:xfrm>
            <a:off x="10640695" y="31750"/>
            <a:ext cx="1183005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5993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" y="2143760"/>
            <a:ext cx="6236970" cy="4201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753110" y="727710"/>
                <a:ext cx="691007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observables of the </a:t>
                </a:r>
                <a:r>
                  <a:rPr lang="en-US" altLang="zh-CN" sz="20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semileptonic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7030A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7030A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7030A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7030A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7030A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7030A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ℓ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srgbClr val="7030A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 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10" y="727710"/>
                <a:ext cx="6910070" cy="3987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05-校徽线稿中英文右侧合用"/>
          <p:cNvPicPr>
            <a:picLocks noChangeAspect="1"/>
          </p:cNvPicPr>
          <p:nvPr/>
        </p:nvPicPr>
        <p:blipFill>
          <a:blip r:embed="rId4"/>
          <a:srcRect l="2275" t="33287" r="2833" b="33658"/>
          <a:stretch>
            <a:fillRect/>
          </a:stretch>
        </p:blipFill>
        <p:spPr>
          <a:xfrm>
            <a:off x="10640695" y="40005"/>
            <a:ext cx="1183005" cy="2914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7415" y="2966085"/>
            <a:ext cx="3975735" cy="5969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6670" y="3982720"/>
            <a:ext cx="2682240" cy="5175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110" y="1427480"/>
            <a:ext cx="3991610" cy="49784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7296785" y="3667760"/>
            <a:ext cx="3936365" cy="8890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7846060" y="2350135"/>
                <a:ext cx="2272665" cy="364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𝜆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𝑏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𝜆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en-US" altLang="zh-CN" sz="1800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𝜆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altLang="zh-CN" sz="18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060" y="2350135"/>
                <a:ext cx="2272665" cy="3644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7895590" y="2279650"/>
            <a:ext cx="2062480" cy="505460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65881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4637"/>
            <a:ext cx="12192000" cy="5472608"/>
          </a:xfrm>
          <a:prstGeom prst="rect">
            <a:avLst/>
          </a:prstGeom>
          <a:solidFill>
            <a:srgbClr val="3A46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  <p:sp>
        <p:nvSpPr>
          <p:cNvPr id="3" name="矩形 2"/>
          <p:cNvSpPr/>
          <p:nvPr/>
        </p:nvSpPr>
        <p:spPr>
          <a:xfrm>
            <a:off x="0" y="-27384"/>
            <a:ext cx="12192000" cy="547260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  <p:sp>
        <p:nvSpPr>
          <p:cNvPr id="5" name="圆角矩形 4"/>
          <p:cNvSpPr/>
          <p:nvPr/>
        </p:nvSpPr>
        <p:spPr>
          <a:xfrm>
            <a:off x="2227081" y="1962920"/>
            <a:ext cx="1082035" cy="1082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  <p:sp>
        <p:nvSpPr>
          <p:cNvPr id="6" name="矩形 5"/>
          <p:cNvSpPr/>
          <p:nvPr/>
        </p:nvSpPr>
        <p:spPr>
          <a:xfrm>
            <a:off x="3492612" y="2036816"/>
            <a:ext cx="7852417" cy="993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5865" b="1" dirty="0">
                <a:solidFill>
                  <a:schemeClr val="bg1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Motivation</a:t>
            </a:r>
            <a:endParaRPr lang="zh-CN" altLang="en-US" sz="5865" b="1" dirty="0">
              <a:solidFill>
                <a:schemeClr val="bg1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495959" y="3044957"/>
            <a:ext cx="39262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284865" y="2117949"/>
            <a:ext cx="7852417" cy="8299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800" b="1">
                <a:solidFill>
                  <a:srgbClr val="3A46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800" b="1">
              <a:solidFill>
                <a:srgbClr val="3A46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"/>
    </mc:Choice>
    <mc:Fallback xmlns="">
      <p:transition spd="slow" advTm="111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615" y="1424940"/>
            <a:ext cx="4772025" cy="10096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58545" y="753745"/>
            <a:ext cx="8746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form factors in the space-like region can be parameterized in a three-parameter form as </a:t>
            </a:r>
          </a:p>
        </p:txBody>
      </p:sp>
      <p:pic>
        <p:nvPicPr>
          <p:cNvPr id="10" name="图片 9" descr="05-校徽线稿中英文右侧合用"/>
          <p:cNvPicPr>
            <a:picLocks noChangeAspect="1"/>
          </p:cNvPicPr>
          <p:nvPr/>
        </p:nvPicPr>
        <p:blipFill>
          <a:blip r:embed="rId4"/>
          <a:srcRect l="2275" t="33287" r="2833" b="33658"/>
          <a:stretch>
            <a:fillRect/>
          </a:stretch>
        </p:blipFill>
        <p:spPr>
          <a:xfrm>
            <a:off x="10640695" y="40005"/>
            <a:ext cx="1183005" cy="291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125" y="2936240"/>
            <a:ext cx="9512935" cy="27216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1395730"/>
            <a:ext cx="5340985" cy="40220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2c2e4edf664238d7bd335296e0c48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4257675"/>
            <a:ext cx="3905250" cy="2190750"/>
          </a:xfrm>
          <a:prstGeom prst="rect">
            <a:avLst/>
          </a:prstGeom>
        </p:spPr>
      </p:pic>
      <p:pic>
        <p:nvPicPr>
          <p:cNvPr id="17" name="图片 16" descr="0e11a64a11f47424cc8ee1f8ad6209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1134745"/>
            <a:ext cx="8790940" cy="5937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19760" y="38741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Exponential model</a:t>
            </a:r>
          </a:p>
        </p:txBody>
      </p:sp>
      <p:pic>
        <p:nvPicPr>
          <p:cNvPr id="20" name="图片 19" descr="8f54907d599427d09141be9f8c3ecb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350" y="4000500"/>
            <a:ext cx="7162800" cy="244792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683760" y="356806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Gegenbauer-1 model</a:t>
            </a:r>
          </a:p>
        </p:txBody>
      </p:sp>
      <p:pic>
        <p:nvPicPr>
          <p:cNvPr id="22" name="图片 21" descr="763da074bb3a6a9ecd22ef22041a8f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415" y="2178050"/>
            <a:ext cx="4195445" cy="1065530"/>
          </a:xfrm>
          <a:prstGeom prst="rect">
            <a:avLst/>
          </a:prstGeom>
        </p:spPr>
      </p:pic>
      <p:pic>
        <p:nvPicPr>
          <p:cNvPr id="10" name="图片 9" descr="05-校徽线稿中英文右侧合用"/>
          <p:cNvPicPr>
            <a:picLocks noChangeAspect="1"/>
          </p:cNvPicPr>
          <p:nvPr/>
        </p:nvPicPr>
        <p:blipFill>
          <a:blip r:embed="rId6"/>
          <a:srcRect l="2275" t="33287" r="2833" b="33658"/>
          <a:stretch>
            <a:fillRect/>
          </a:stretch>
        </p:blipFill>
        <p:spPr>
          <a:xfrm>
            <a:off x="10640695" y="40005"/>
            <a:ext cx="1183005" cy="29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6b97a4f84617a7534b6c622bfb74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815" y="641350"/>
            <a:ext cx="7620635" cy="3384550"/>
          </a:xfrm>
          <a:prstGeom prst="rect">
            <a:avLst/>
          </a:prstGeom>
        </p:spPr>
      </p:pic>
      <p:pic>
        <p:nvPicPr>
          <p:cNvPr id="7" name="图片 6" descr="8cc2080a33eec54c8e2519a5b34276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" y="4248150"/>
            <a:ext cx="6690360" cy="21996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9760" y="1964690"/>
            <a:ext cx="3308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Gegenbauer-2 model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32675" y="497903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Free-parton approximation</a:t>
            </a:r>
          </a:p>
        </p:txBody>
      </p:sp>
      <p:pic>
        <p:nvPicPr>
          <p:cNvPr id="10" name="图片 9" descr="05-校徽线稿中英文右侧合用"/>
          <p:cNvPicPr>
            <a:picLocks noChangeAspect="1"/>
          </p:cNvPicPr>
          <p:nvPr/>
        </p:nvPicPr>
        <p:blipFill>
          <a:blip r:embed="rId4"/>
          <a:srcRect l="2275" t="33287" r="2833" b="33658"/>
          <a:stretch>
            <a:fillRect/>
          </a:stretch>
        </p:blipFill>
        <p:spPr>
          <a:xfrm>
            <a:off x="10640695" y="40005"/>
            <a:ext cx="1183005" cy="29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81380" y="636905"/>
            <a:ext cx="104298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In the standard model, low-energy effective Hamiltonian is given:</a:t>
            </a:r>
          </a:p>
        </p:txBody>
      </p:sp>
      <p:sp>
        <p:nvSpPr>
          <p:cNvPr id="15" name="矩形 14"/>
          <p:cNvSpPr/>
          <p:nvPr/>
        </p:nvSpPr>
        <p:spPr>
          <a:xfrm>
            <a:off x="1885950" y="1254125"/>
            <a:ext cx="27546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Fermi coupling constant</a:t>
            </a:r>
          </a:p>
        </p:txBody>
      </p:sp>
      <p:sp>
        <p:nvSpPr>
          <p:cNvPr id="13" name="矩形 12"/>
          <p:cNvSpPr/>
          <p:nvPr/>
        </p:nvSpPr>
        <p:spPr>
          <a:xfrm>
            <a:off x="3356610" y="3427095"/>
            <a:ext cx="24625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accent1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CKM matrix elements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64805" y="1293495"/>
            <a:ext cx="3006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Local four-quark operators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204835" y="3371850"/>
            <a:ext cx="1992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accent1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Wilson coefficient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5145" y="4125595"/>
            <a:ext cx="1129728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For two-body nonleptonic B meson decays, the key step is to calculate the hadronic matrix elements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15" y="5188585"/>
            <a:ext cx="9391015" cy="752475"/>
          </a:xfrm>
          <a:prstGeom prst="rect">
            <a:avLst/>
          </a:prstGeom>
        </p:spPr>
      </p:pic>
      <p:cxnSp>
        <p:nvCxnSpPr>
          <p:cNvPr id="16" name="直接连接符 13"/>
          <p:cNvCxnSpPr/>
          <p:nvPr/>
        </p:nvCxnSpPr>
        <p:spPr>
          <a:xfrm>
            <a:off x="8480243" y="5824638"/>
            <a:ext cx="2353945" cy="8255"/>
          </a:xfrm>
          <a:prstGeom prst="line">
            <a:avLst/>
          </a:prstGeom>
          <a:ln w="31750">
            <a:gradFill>
              <a:gsLst>
                <a:gs pos="0">
                  <a:schemeClr val="accent5">
                    <a:hueOff val="-4200000"/>
                  </a:schemeClr>
                </a:gs>
                <a:gs pos="100000">
                  <a:schemeClr val="accent5"/>
                </a:gs>
              </a:gsLst>
            </a:gradFill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" name="图片 3" descr="05-校徽线稿中英文右侧合用"/>
          <p:cNvPicPr>
            <a:picLocks noChangeAspect="1"/>
          </p:cNvPicPr>
          <p:nvPr/>
        </p:nvPicPr>
        <p:blipFill>
          <a:blip r:embed="rId3"/>
          <a:srcRect l="2275" t="33287" r="2833" b="33658"/>
          <a:stretch>
            <a:fillRect/>
          </a:stretch>
        </p:blipFill>
        <p:spPr>
          <a:xfrm>
            <a:off x="10640695" y="40005"/>
            <a:ext cx="1183005" cy="2914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l="940" t="7499" r="383" b="8278"/>
          <a:stretch>
            <a:fillRect/>
          </a:stretch>
        </p:blipFill>
        <p:spPr>
          <a:xfrm>
            <a:off x="1954530" y="2079625"/>
            <a:ext cx="7736205" cy="877570"/>
          </a:xfrm>
          <a:prstGeom prst="rect">
            <a:avLst/>
          </a:prstGeom>
        </p:spPr>
      </p:pic>
      <p:sp>
        <p:nvSpPr>
          <p:cNvPr id="17" name="上箭头 16"/>
          <p:cNvSpPr/>
          <p:nvPr/>
        </p:nvSpPr>
        <p:spPr>
          <a:xfrm>
            <a:off x="9231630" y="1739265"/>
            <a:ext cx="76200" cy="502285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8937625" y="2726690"/>
            <a:ext cx="75565" cy="59753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4425950" y="2795905"/>
            <a:ext cx="75565" cy="64960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上箭头 19"/>
          <p:cNvSpPr/>
          <p:nvPr/>
        </p:nvSpPr>
        <p:spPr>
          <a:xfrm>
            <a:off x="3213735" y="1652905"/>
            <a:ext cx="75565" cy="476250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-192" b="27058"/>
          <a:stretch>
            <a:fillRect/>
          </a:stretch>
        </p:blipFill>
        <p:spPr>
          <a:xfrm>
            <a:off x="469265" y="2058035"/>
            <a:ext cx="11275695" cy="1569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849370" y="955675"/>
                <a:ext cx="430593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两体非轻衰变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的衰变振幅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370" y="955675"/>
                <a:ext cx="4305935" cy="3987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下箭头 4"/>
          <p:cNvSpPr/>
          <p:nvPr/>
        </p:nvSpPr>
        <p:spPr>
          <a:xfrm>
            <a:off x="4670425" y="3757930"/>
            <a:ext cx="93345" cy="52768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930140" y="3770630"/>
            <a:ext cx="1848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35" y="4415790"/>
            <a:ext cx="10966450" cy="6045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3145" y="810895"/>
            <a:ext cx="2314575" cy="19812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19760" y="641350"/>
            <a:ext cx="2816225" cy="617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>
                <a:solidFill>
                  <a:srgbClr val="414954"/>
                </a:solidFill>
                <a:cs typeface="+mn-ea"/>
                <a:sym typeface="+mn-lt"/>
              </a:rPr>
              <a:t>研究成果与进展</a:t>
            </a:r>
            <a:endParaRPr lang="en-US" altLang="zh-CN" sz="2400" dirty="0">
              <a:solidFill>
                <a:srgbClr val="414954"/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rgbClr val="414954"/>
                </a:solidFill>
                <a:cs typeface="+mn-ea"/>
                <a:sym typeface="+mn-lt"/>
              </a:rPr>
              <a:t>Research achievements and progress</a:t>
            </a:r>
          </a:p>
        </p:txBody>
      </p:sp>
      <p:pic>
        <p:nvPicPr>
          <p:cNvPr id="10" name="图片 9" descr="05-校徽线稿中英文右侧合用"/>
          <p:cNvPicPr>
            <a:picLocks noChangeAspect="1"/>
          </p:cNvPicPr>
          <p:nvPr/>
        </p:nvPicPr>
        <p:blipFill>
          <a:blip r:embed="rId7"/>
          <a:srcRect l="2275" t="33287" r="2833" b="33658"/>
          <a:stretch>
            <a:fillRect/>
          </a:stretch>
        </p:blipFill>
        <p:spPr>
          <a:xfrm>
            <a:off x="10640695" y="40005"/>
            <a:ext cx="1183005" cy="29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83597c85dcc4fbd5050f0a34b9ff9b"/>
          <p:cNvPicPr>
            <a:picLocks noChangeAspect="1"/>
          </p:cNvPicPr>
          <p:nvPr/>
        </p:nvPicPr>
        <p:blipFill>
          <a:blip r:embed="rId2"/>
          <a:srcRect l="51389" t="46239" r="11669" b="1509"/>
          <a:stretch>
            <a:fillRect/>
          </a:stretch>
        </p:blipFill>
        <p:spPr>
          <a:xfrm>
            <a:off x="7844155" y="4650105"/>
            <a:ext cx="3100070" cy="16275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0" y="3349625"/>
            <a:ext cx="11383010" cy="725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795" y="915035"/>
            <a:ext cx="6010275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0" y="2093595"/>
            <a:ext cx="6991350" cy="8286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7465" y="1348740"/>
            <a:ext cx="4154170" cy="10236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750810" y="1305560"/>
            <a:ext cx="4051935" cy="1091565"/>
          </a:xfrm>
          <a:prstGeom prst="rect">
            <a:avLst/>
          </a:prstGeom>
          <a:noFill/>
          <a:ln w="12700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05-校徽线稿中英文右侧合用"/>
          <p:cNvPicPr>
            <a:picLocks noChangeAspect="1"/>
          </p:cNvPicPr>
          <p:nvPr/>
        </p:nvPicPr>
        <p:blipFill>
          <a:blip r:embed="rId7"/>
          <a:srcRect l="2275" t="33287" r="2833" b="33658"/>
          <a:stretch>
            <a:fillRect/>
          </a:stretch>
        </p:blipFill>
        <p:spPr>
          <a:xfrm>
            <a:off x="10640695" y="31750"/>
            <a:ext cx="1183005" cy="29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箭头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8210" y="1096645"/>
            <a:ext cx="265430" cy="2393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9530" y="1032510"/>
            <a:ext cx="795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flavor physics has achieved great progress in heavy meson systems,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3"/>
          <a:srcRect l="661" t="3105" b="2760"/>
          <a:stretch>
            <a:fillRect/>
          </a:stretch>
        </p:blipFill>
        <p:spPr>
          <a:xfrm>
            <a:off x="7645400" y="1431290"/>
            <a:ext cx="4152265" cy="217678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353185" y="2740775"/>
            <a:ext cx="618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CPV is one of the necessary conditions for baryogenesis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decays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6" name="图片 5" descr="箭头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8210" y="1672590"/>
            <a:ext cx="265430" cy="2393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49065" y="486410"/>
            <a:ext cx="42938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Heavy flavor physics and CPV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19529" y="5285871"/>
            <a:ext cx="805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However, no CPV has been observed in baryon sector yet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319529" y="1583492"/>
            <a:ext cx="6489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CKM mechanism has been established for CPV in B meson decays,</a:t>
            </a:r>
          </a:p>
          <a:p>
            <a:endParaRPr lang="en-US" altLang="zh-CN" sz="180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2" name="图片 11" descr="箭头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8210" y="2248535"/>
            <a:ext cx="265430" cy="2393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78950" y="3923665"/>
            <a:ext cx="2314575" cy="2286000"/>
          </a:xfrm>
          <a:prstGeom prst="rect">
            <a:avLst/>
          </a:prstGeom>
        </p:spPr>
      </p:pic>
      <p:pic>
        <p:nvPicPr>
          <p:cNvPr id="14" name="图片 13" descr="箭头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V="1">
            <a:off x="885856" y="5347312"/>
            <a:ext cx="308769" cy="279222"/>
          </a:xfrm>
          <a:prstGeom prst="rect">
            <a:avLst/>
          </a:prstGeom>
        </p:spPr>
      </p:pic>
      <p:pic>
        <p:nvPicPr>
          <p:cNvPr id="16" name="图片 15" descr="箭头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8210" y="2820035"/>
            <a:ext cx="265430" cy="23939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1353185" y="2196545"/>
            <a:ext cx="6359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studies on heavy flavor baryon are limited.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53185" y="3305901"/>
            <a:ext cx="6857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CPV is well established in meson decays</a:t>
            </a:r>
          </a:p>
        </p:txBody>
      </p:sp>
      <p:pic>
        <p:nvPicPr>
          <p:cNvPr id="20" name="图片 19" descr="箭头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8211" y="3395980"/>
            <a:ext cx="265430" cy="239395"/>
          </a:xfrm>
          <a:prstGeom prst="rect">
            <a:avLst/>
          </a:prstGeom>
        </p:spPr>
      </p:pic>
      <p:pic>
        <p:nvPicPr>
          <p:cNvPr id="22" name="图片 21" descr="箭头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9195" y="4406037"/>
            <a:ext cx="265430" cy="239395"/>
          </a:xfrm>
          <a:prstGeom prst="rect">
            <a:avLst/>
          </a:prstGeom>
        </p:spPr>
      </p:pic>
      <p:pic>
        <p:nvPicPr>
          <p:cNvPr id="9" name="图片 8" descr="05-校徽线稿中英文右侧合用"/>
          <p:cNvPicPr>
            <a:picLocks noChangeAspect="1"/>
          </p:cNvPicPr>
          <p:nvPr/>
        </p:nvPicPr>
        <p:blipFill>
          <a:blip r:embed="rId15"/>
          <a:srcRect l="2275" t="33287" r="2833" b="33658"/>
          <a:stretch>
            <a:fillRect/>
          </a:stretch>
        </p:blipFill>
        <p:spPr>
          <a:xfrm>
            <a:off x="10655935" y="41275"/>
            <a:ext cx="1183005" cy="29146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E20493A-9F5E-9396-5917-DC700BD2AA22}"/>
              </a:ext>
            </a:extLst>
          </p:cNvPr>
          <p:cNvSpPr txBox="1"/>
          <p:nvPr/>
        </p:nvSpPr>
        <p:spPr>
          <a:xfrm>
            <a:off x="1400513" y="3704524"/>
            <a:ext cx="6095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no significant deviation from SM prediction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not strong enough to account for the baryogenesis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1D63EC4-BEEB-26C1-B5A2-6B9B8FAE2104}"/>
              </a:ext>
            </a:extLst>
          </p:cNvPr>
          <p:cNvSpPr txBox="1"/>
          <p:nvPr/>
        </p:nvSpPr>
        <p:spPr>
          <a:xfrm>
            <a:off x="1378052" y="4308471"/>
            <a:ext cx="7500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mesons, only direct CPV occurs in baryon decays due to baryon number conservation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16630" y="462280"/>
            <a:ext cx="4626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and Challenges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443355" y="952500"/>
                <a:ext cx="10311764" cy="1029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 is a baryon factory, has large production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DengXian-Bold"/>
                    <a:cs typeface="Times New Roman" panose="02020603050405020304" pitchFamily="18" charset="0"/>
                  </a:rPr>
                  <a:t>Huge experimental progress has been made during the past two decades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DengXian-Bold"/>
                    <a:cs typeface="Times New Roman" panose="02020603050405020304" pitchFamily="18" charset="0"/>
                  </a:rPr>
                  <a:t>：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DengXian-Bold"/>
                    <a:cs typeface="Times New Roman" panose="02020603050405020304" pitchFamily="18" charset="0"/>
                  </a:rPr>
                  <a:t>74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engXian-Bold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ea typeface="DengXian-Bold"/>
                            <a:cs typeface="Cambria Math" panose="02040503050406030204" charset="0"/>
                          </a:rPr>
                          <m:t>𝛬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ea typeface="DengXian-Bold"/>
                            <a:cs typeface="Cambria Math" panose="0204050305040603020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12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𝛯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𝑏</m:t>
                        </m:r>
                      </m:sub>
                      <m:sup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15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𝛯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𝑏</m:t>
                        </m:r>
                      </m:sub>
                      <m:sup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  <m:r>
                      <a:rPr kumimoji="0" lang="en-US" altLang="zh-C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 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and 7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𝛺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𝑏</m:t>
                        </m:r>
                      </m:sub>
                      <m:sup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 decay modes have been observed and measured [PDG review]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；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355" y="952500"/>
                <a:ext cx="10311764" cy="1029769"/>
              </a:xfrm>
              <a:prstGeom prst="rect">
                <a:avLst/>
              </a:prstGeom>
              <a:blipFill>
                <a:blip r:embed="rId3"/>
                <a:stretch>
                  <a:fillRect l="-651" t="-2959" b="-94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箭头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210" y="1062990"/>
            <a:ext cx="265430" cy="239395"/>
          </a:xfrm>
          <a:prstGeom prst="rect">
            <a:avLst/>
          </a:prstGeom>
        </p:spPr>
      </p:pic>
      <p:pic>
        <p:nvPicPr>
          <p:cNvPr id="7" name="图片 6" descr="箭头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210" y="2075245"/>
            <a:ext cx="265430" cy="2393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0672" y="3087500"/>
            <a:ext cx="72415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DengXian-Bold"/>
                <a:cs typeface="Times New Roman" panose="02020603050405020304" pitchFamily="18" charset="0"/>
              </a:rPr>
              <a:t>However, baryons are more challenging for theory than Mesons!</a:t>
            </a:r>
            <a:r>
              <a:rPr lang="en-US" altLang="zh-CN" sz="1600" b="1" dirty="0">
                <a:solidFill>
                  <a:srgbClr val="C00000"/>
                </a:solidFill>
                <a:latin typeface="DengXian-Bold"/>
                <a:ea typeface="DengXian-Bold"/>
              </a:rPr>
              <a:t>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26770" y="3486543"/>
            <a:ext cx="448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1&gt;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43355" y="3486543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Times New Roman" panose="02020603050405020304" pitchFamily="18" charset="0"/>
                <a:ea typeface="DengXian-Bold"/>
                <a:cs typeface="Times New Roman" panose="02020603050405020304" pitchFamily="18" charset="0"/>
              </a:rPr>
              <a:t>More Complex dynamics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43355" y="3842197"/>
            <a:ext cx="1013904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2FA3EE"/>
                </a:solidFill>
                <a:latin typeface="Times New Roman" panose="02020603050405020304" pitchFamily="18" charset="0"/>
                <a:ea typeface="DengXian-Bold"/>
                <a:cs typeface="Times New Roman" panose="02020603050405020304" pitchFamily="18" charset="0"/>
              </a:rPr>
              <a:t>Baryons are made of three quarks. Compared to meson decays, one more quark requires one more gluon.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43355" y="4559918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Times New Roman" panose="02020603050405020304" pitchFamily="18" charset="0"/>
                <a:ea typeface="DengXian-Bold"/>
                <a:cs typeface="Times New Roman" panose="02020603050405020304" pitchFamily="18" charset="0"/>
              </a:rPr>
              <a:t>Baryon LCDAs are not well determined</a:t>
            </a:r>
            <a:r>
              <a:rPr lang="en-US" altLang="zh-CN" sz="1600" b="1" dirty="0">
                <a:solidFill>
                  <a:srgbClr val="FFC000"/>
                </a:solidFill>
                <a:latin typeface="DengXian-Bold"/>
                <a:ea typeface="DengXian-Bold"/>
              </a:rPr>
              <a:t>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26770" y="4560235"/>
            <a:ext cx="448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2&gt;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443355" y="4949366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2FA3EE"/>
                </a:solidFill>
                <a:latin typeface="Times New Roman" panose="02020603050405020304" pitchFamily="18" charset="0"/>
                <a:ea typeface="DengXian-Bold"/>
                <a:cs typeface="Times New Roman" panose="02020603050405020304" pitchFamily="18" charset="0"/>
              </a:rPr>
              <a:t>A major source of theoretical uncertainties.</a:t>
            </a:r>
            <a:r>
              <a:rPr lang="en-US" altLang="zh-CN" sz="1600" b="1" dirty="0">
                <a:solidFill>
                  <a:srgbClr val="2FA3EE"/>
                </a:solidFill>
                <a:latin typeface="DengXian-Bold"/>
                <a:ea typeface="DengXian-Bold"/>
              </a:rPr>
              <a:t>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43355" y="5390027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Times New Roman" panose="02020603050405020304" pitchFamily="18" charset="0"/>
                <a:ea typeface="DengXian-Bold"/>
                <a:cs typeface="Times New Roman" panose="02020603050405020304" pitchFamily="18" charset="0"/>
              </a:rPr>
              <a:t>Factorization assumption may not work well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26770" y="5390344"/>
            <a:ext cx="448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3&gt;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443354" y="5788807"/>
            <a:ext cx="1031176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2FA3EE"/>
                </a:solidFill>
                <a:latin typeface="Times New Roman" panose="02020603050405020304" pitchFamily="18" charset="0"/>
                <a:ea typeface="DengXian-Bold"/>
                <a:cs typeface="Times New Roman" panose="02020603050405020304" pitchFamily="18" charset="0"/>
              </a:rPr>
              <a:t>Large nonfactorizable effects exist in the color-suppressed and penguin-dominated decays.</a:t>
            </a:r>
          </a:p>
        </p:txBody>
      </p:sp>
      <p:pic>
        <p:nvPicPr>
          <p:cNvPr id="32" name="图片 31" descr="Untitled111111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4821" y="4463740"/>
            <a:ext cx="2057375" cy="955508"/>
          </a:xfrm>
          <a:prstGeom prst="rect">
            <a:avLst/>
          </a:prstGeom>
        </p:spPr>
      </p:pic>
      <p:pic>
        <p:nvPicPr>
          <p:cNvPr id="10" name="图片 9" descr="05-校徽线稿中英文右侧合用"/>
          <p:cNvPicPr>
            <a:picLocks noChangeAspect="1"/>
          </p:cNvPicPr>
          <p:nvPr/>
        </p:nvPicPr>
        <p:blipFill>
          <a:blip r:embed="rId7"/>
          <a:srcRect l="2275" t="33287" r="2833" b="33658"/>
          <a:stretch>
            <a:fillRect/>
          </a:stretch>
        </p:blipFill>
        <p:spPr>
          <a:xfrm>
            <a:off x="10640695" y="40005"/>
            <a:ext cx="1183005" cy="2914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733540" y="5548630"/>
            <a:ext cx="427736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References: 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10"/>
                <a:cs typeface="Times New Roman" panose="02020603050405020304" pitchFamily="18" charset="0"/>
              </a:rPr>
              <a:t>Phys. Rev. D 105 (7) (2022) 073005. 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27EADB4-7874-FD46-9322-B80B6619DE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4112" y="516379"/>
            <a:ext cx="981946" cy="6363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12C55F6-6955-A2A1-D36C-14C2A2E52D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7926" y="745936"/>
            <a:ext cx="1858085" cy="3368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3E707A0-D89D-5FAB-1668-4066B5DA6135}"/>
              </a:ext>
            </a:extLst>
          </p:cNvPr>
          <p:cNvSpPr txBox="1"/>
          <p:nvPr/>
        </p:nvSpPr>
        <p:spPr>
          <a:xfrm>
            <a:off x="1460607" y="2001078"/>
            <a:ext cx="7089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Precision of b-baryon CPV measurement reached of order 1%</a:t>
            </a:r>
            <a:endParaRPr lang="zh-CN" altLang="en-US" sz="20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B313E23-5C0B-1203-CD36-FB486D20AE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9641" y="2051172"/>
            <a:ext cx="2217327" cy="62322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77DEBE39-9B33-F4CB-3F27-ABF10346C50B}"/>
              </a:ext>
            </a:extLst>
          </p:cNvPr>
          <p:cNvSpPr txBox="1"/>
          <p:nvPr/>
        </p:nvSpPr>
        <p:spPr>
          <a:xfrm>
            <a:off x="1443355" y="2498349"/>
            <a:ext cx="6095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non-zero polarization, more observables</a:t>
            </a:r>
            <a:endParaRPr lang="zh-CN" altLang="en-US" sz="2000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3398638-3A7B-5960-745C-4D5165B6AB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210" y="2597363"/>
            <a:ext cx="262151" cy="243861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E0F14D4D-2E9A-3361-C45C-5CC4D79A0C68}"/>
              </a:ext>
            </a:extLst>
          </p:cNvPr>
          <p:cNvSpPr txBox="1"/>
          <p:nvPr/>
        </p:nvSpPr>
        <p:spPr>
          <a:xfrm>
            <a:off x="826770" y="6198870"/>
            <a:ext cx="60951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•	</a:t>
            </a:r>
            <a:r>
              <a:rPr lang="en-US" altLang="zh-CN" sz="1600" dirty="0"/>
              <a:t>power counting of baryon is different from meson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FB23C00-0543-342A-BD7C-23495E12B3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38842" y="2684152"/>
            <a:ext cx="3389634" cy="28774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4637"/>
            <a:ext cx="12192000" cy="5472608"/>
          </a:xfrm>
          <a:prstGeom prst="rect">
            <a:avLst/>
          </a:prstGeom>
          <a:solidFill>
            <a:srgbClr val="3A46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  <p:sp>
        <p:nvSpPr>
          <p:cNvPr id="3" name="矩形 2"/>
          <p:cNvSpPr/>
          <p:nvPr/>
        </p:nvSpPr>
        <p:spPr>
          <a:xfrm>
            <a:off x="0" y="-27384"/>
            <a:ext cx="12192000" cy="547260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  <p:sp>
        <p:nvSpPr>
          <p:cNvPr id="5" name="圆角矩形 4"/>
          <p:cNvSpPr/>
          <p:nvPr/>
        </p:nvSpPr>
        <p:spPr>
          <a:xfrm>
            <a:off x="2227081" y="1962920"/>
            <a:ext cx="1082035" cy="1082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/>
          </a:p>
        </p:txBody>
      </p:sp>
      <p:sp>
        <p:nvSpPr>
          <p:cNvPr id="6" name="矩形 5"/>
          <p:cNvSpPr/>
          <p:nvPr/>
        </p:nvSpPr>
        <p:spPr>
          <a:xfrm>
            <a:off x="3495959" y="1933111"/>
            <a:ext cx="7852417" cy="993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5865" b="1" dirty="0">
                <a:solidFill>
                  <a:schemeClr val="bg1"/>
                </a:solidFill>
                <a:latin typeface="Times New Roman" panose="02020603050405020304" pitchFamily="18" charset="0"/>
                <a:ea typeface="Hannotate SC" panose="03000500000000000000" pitchFamily="66" charset="-122"/>
                <a:cs typeface="Times New Roman" panose="02020603050405020304" pitchFamily="18" charset="0"/>
              </a:rPr>
              <a:t>Baryon decay in PQCD</a:t>
            </a:r>
            <a:endParaRPr lang="zh-CN" altLang="en-US" sz="5865" b="1" dirty="0">
              <a:solidFill>
                <a:schemeClr val="bg1"/>
              </a:solidFill>
              <a:latin typeface="Times New Roman" panose="02020603050405020304" pitchFamily="18" charset="0"/>
              <a:ea typeface="Hannotate SC" panose="03000500000000000000" pitchFamily="66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495959" y="3044957"/>
            <a:ext cx="39262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284865" y="2117949"/>
            <a:ext cx="1698900" cy="8299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800" b="1">
                <a:solidFill>
                  <a:srgbClr val="3A46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800" b="1">
              <a:solidFill>
                <a:srgbClr val="3A46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8"/>
    </mc:Choice>
    <mc:Fallback xmlns="">
      <p:transition spd="slow" advTm="287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FC5A553-16F3-4212-D12E-2C3C627A7CBE}"/>
              </a:ext>
            </a:extLst>
          </p:cNvPr>
          <p:cNvSpPr txBox="1"/>
          <p:nvPr/>
        </p:nvSpPr>
        <p:spPr>
          <a:xfrm>
            <a:off x="755151" y="1059119"/>
            <a:ext cx="10941977" cy="3472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	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•	</a:t>
            </a:r>
            <a:r>
              <a:rPr lang="en-US" altLang="zh-CN" sz="2800" dirty="0"/>
              <a:t>GFA (Hsiao,Yao,Geng,2017; Liu,Geng,2021)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•	QCDF (Zhu,Ke,Wei,2016,2018)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•	PQCD (Lü,Wang,Zou,Ali,Kramer,2009; Zhou, zou,li,et.al.,2022~2023)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•	quark model(Geng,Liu,Tsai,et.al.,2019~2022)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•	Light-cone Sum rule (</a:t>
            </a:r>
            <a:r>
              <a:rPr lang="en-US" altLang="zh-CN" sz="2800" dirty="0" err="1"/>
              <a:t>Jiang,Cheng,Khodjamirian,Yu</a:t>
            </a:r>
            <a:r>
              <a:rPr lang="en-US" altLang="zh-CN" sz="2800" dirty="0"/>
              <a:t>, in progress)</a:t>
            </a:r>
            <a:endParaRPr lang="zh-CN" altLang="en-US" sz="2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4597818-7C9E-EA9E-B0F8-33B53180853F}"/>
              </a:ext>
            </a:extLst>
          </p:cNvPr>
          <p:cNvSpPr txBox="1"/>
          <p:nvPr/>
        </p:nvSpPr>
        <p:spPr>
          <a:xfrm>
            <a:off x="1198224" y="422345"/>
            <a:ext cx="6095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QCD studies on baryon are limited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9233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8E7106B-8741-6EEA-1D4E-E5ABEF9A840A}"/>
                  </a:ext>
                </a:extLst>
              </p:cNvPr>
              <p:cNvSpPr txBox="1"/>
              <p:nvPr/>
            </p:nvSpPr>
            <p:spPr>
              <a:xfrm>
                <a:off x="662152" y="662152"/>
                <a:ext cx="89653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002060"/>
                    </a:solidFill>
                  </a:rPr>
                  <a:t>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𝜦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2800" b="1" dirty="0">
                    <a:solidFill>
                      <a:srgbClr val="002060"/>
                    </a:solidFill>
                  </a:rPr>
                  <a:t>in PQCD</a:t>
                </a:r>
                <a:endParaRPr lang="zh-CN" altLang="en-US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8E7106B-8741-6EEA-1D4E-E5ABEF9A8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2" y="662152"/>
                <a:ext cx="8965324" cy="523220"/>
              </a:xfrm>
              <a:prstGeom prst="rect">
                <a:avLst/>
              </a:prstGeom>
              <a:blipFill>
                <a:blip r:embed="rId2"/>
                <a:stretch>
                  <a:fillRect l="-1429" t="-11765" b="-34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FA58F5-3923-3921-A712-EF41D0BF3FA1}"/>
                  </a:ext>
                </a:extLst>
              </p:cNvPr>
              <p:cNvSpPr txBox="1"/>
              <p:nvPr/>
            </p:nvSpPr>
            <p:spPr>
              <a:xfrm>
                <a:off x="662150" y="2056787"/>
                <a:ext cx="10993822" cy="478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/>
                    </a:solidFill>
                  </a:rPr>
                  <a:t>In 2009:     Cai-Dian </a:t>
                </a:r>
                <a:r>
                  <a:rPr lang="en-US" altLang="zh-CN" sz="2400" dirty="0" err="1">
                    <a:solidFill>
                      <a:schemeClr val="tx1"/>
                    </a:solidFill>
                  </a:rPr>
                  <a:t>Lv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, Yu-Ming Wang,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zh-CN" altLang="en-US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zh-CN" altLang="en-US" sz="24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zh-CN" altLang="en-US" sz="2400" i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zh-CN" altLang="en-US" sz="2400" i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zh-CN" altLang="en-US" sz="24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𝑝𝐾</m:t>
                    </m:r>
                  </m:oMath>
                </a14:m>
                <a:r>
                  <a:rPr lang="zh-CN" altLang="en-US" sz="2400" dirty="0"/>
                  <a:t>      </a:t>
                </a:r>
                <a:r>
                  <a:rPr lang="en-US" altLang="zh-CN" dirty="0"/>
                  <a:t>[Phys. Rev. D 80 (2009) 034011]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FA58F5-3923-3921-A712-EF41D0BF3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0" y="2056787"/>
                <a:ext cx="10993822" cy="478593"/>
              </a:xfrm>
              <a:prstGeom prst="rect">
                <a:avLst/>
              </a:prstGeom>
              <a:blipFill>
                <a:blip r:embed="rId3"/>
                <a:stretch>
                  <a:fillRect l="-887" t="-6329" b="-27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C7E30F70-F575-959E-0E45-97CC19DB7356}"/>
              </a:ext>
            </a:extLst>
          </p:cNvPr>
          <p:cNvSpPr txBox="1"/>
          <p:nvPr/>
        </p:nvSpPr>
        <p:spPr>
          <a:xfrm>
            <a:off x="1119351" y="2568662"/>
            <a:ext cx="9995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the form factors are two orders of magnitude smaller than Lattice QCD/experiments, considering only the leading twist of LCDAs of baryons.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EC2D5D2-75C8-523B-7C65-2AED0705FC58}"/>
                  </a:ext>
                </a:extLst>
              </p:cNvPr>
              <p:cNvSpPr txBox="1"/>
              <p:nvPr/>
            </p:nvSpPr>
            <p:spPr>
              <a:xfrm>
                <a:off x="1319048" y="3222112"/>
                <a:ext cx="5376042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→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→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dirty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≈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−0.26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EC2D5D2-75C8-523B-7C65-2AED0705F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48" y="3222112"/>
                <a:ext cx="5376042" cy="423770"/>
              </a:xfrm>
              <a:prstGeom prst="rect">
                <a:avLst/>
              </a:prstGeom>
              <a:blipFill>
                <a:blip r:embed="rId4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F443EC5-A861-80C5-0B4E-BB5C3B47B470}"/>
              </a:ext>
            </a:extLst>
          </p:cNvPr>
          <p:cNvSpPr txBox="1"/>
          <p:nvPr/>
        </p:nvSpPr>
        <p:spPr>
          <a:xfrm>
            <a:off x="662151" y="3678115"/>
            <a:ext cx="108361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In 2022, when consider contributions of high-twist LCDAs, they are consistent with </a:t>
            </a:r>
            <a:r>
              <a:rPr lang="en-US" altLang="zh-CN" sz="2400" dirty="0" err="1"/>
              <a:t>LatticeQCD</a:t>
            </a:r>
            <a:r>
              <a:rPr lang="en-US" altLang="zh-CN" sz="2400" dirty="0"/>
              <a:t>.   [</a:t>
            </a:r>
            <a:r>
              <a:rPr lang="en-US" altLang="zh-CN" sz="2400" dirty="0" err="1"/>
              <a:t>Y.Li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Y.L.Shen</a:t>
            </a:r>
            <a:r>
              <a:rPr lang="en-US" altLang="zh-CN" sz="2400" dirty="0"/>
              <a:t>, FSY,] </a:t>
            </a:r>
            <a:endParaRPr lang="zh-CN" altLang="en-US" sz="24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B69C3B8-05C5-1D86-5CC4-D6377E99B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136" y="4646728"/>
            <a:ext cx="7036305" cy="1076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FDBDC87-79A2-4E4A-9F6E-7C729A63FAE0}"/>
                  </a:ext>
                </a:extLst>
              </p:cNvPr>
              <p:cNvSpPr txBox="1"/>
              <p:nvPr/>
            </p:nvSpPr>
            <p:spPr>
              <a:xfrm>
                <a:off x="662149" y="1502979"/>
                <a:ext cx="11104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In 2000, </a:t>
                </a:r>
                <a:r>
                  <a:rPr lang="en-US" altLang="zh-CN" sz="2400" dirty="0" err="1"/>
                  <a:t>H.n</a:t>
                </a:r>
                <a:r>
                  <a:rPr lang="en-US" altLang="zh-CN" sz="2400" dirty="0"/>
                  <a:t>. Li   </a:t>
                </a:r>
                <a:r>
                  <a:rPr lang="en-US" altLang="zh-CN" sz="2400" i="1" dirty="0"/>
                  <a:t>Applicability of Perturbative QCD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i="1" dirty="0"/>
                  <a:t> decay   </a:t>
                </a:r>
                <a:r>
                  <a:rPr lang="en-US" altLang="zh-CN" i="1" dirty="0"/>
                  <a:t>    </a:t>
                </a:r>
                <a:r>
                  <a:rPr lang="en-US" altLang="zh-CN" dirty="0"/>
                  <a:t>[</a:t>
                </a:r>
                <a:r>
                  <a:rPr lang="en-US" altLang="zh-CN" dirty="0" err="1"/>
                  <a:t>Phy</a:t>
                </a:r>
                <a:r>
                  <a:rPr lang="en-US" altLang="zh-CN" dirty="0"/>
                  <a:t>. Rev. D 61,114002(2000)]  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FDBDC87-79A2-4E4A-9F6E-7C729A63F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49" y="1502979"/>
                <a:ext cx="11104181" cy="461665"/>
              </a:xfrm>
              <a:prstGeom prst="rect">
                <a:avLst/>
              </a:prstGeom>
              <a:blipFill>
                <a:blip r:embed="rId6"/>
                <a:stretch>
                  <a:fillRect l="-879" t="-10667" r="-714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96A6CDD-7BF5-1CEF-E871-3FBBE0EA14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408" y="2922605"/>
            <a:ext cx="3186136" cy="8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38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180BAE1-2407-F5F7-E853-6782DF6C5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06" y="885342"/>
            <a:ext cx="10326414" cy="15566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D435E92-93A4-C6BD-ABF8-23502BFE3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548" y="2371541"/>
            <a:ext cx="7372868" cy="188798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4E01581-DE30-486D-67B9-26C62070E58E}"/>
              </a:ext>
            </a:extLst>
          </p:cNvPr>
          <p:cNvSpPr txBox="1"/>
          <p:nvPr/>
        </p:nvSpPr>
        <p:spPr>
          <a:xfrm>
            <a:off x="813250" y="512191"/>
            <a:ext cx="521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070C0"/>
                </a:solidFill>
              </a:rPr>
              <a:t>韩佳杰，于福升等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3201CF1-5A86-9169-343C-F549D9C9B377}"/>
              </a:ext>
            </a:extLst>
          </p:cNvPr>
          <p:cNvSpPr txBox="1"/>
          <p:nvPr/>
        </p:nvSpPr>
        <p:spPr>
          <a:xfrm>
            <a:off x="813250" y="4416032"/>
            <a:ext cx="6095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0070C0"/>
                </a:solidFill>
              </a:rPr>
              <a:t>周锐，邹芝田，李营：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7EB068-114B-A4A8-B58C-94AC47E0F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153" y="4769085"/>
            <a:ext cx="9072851" cy="15267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5C241E8-26B2-7F84-B8AF-D1DBCC30A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94602"/>
            <a:ext cx="2327679" cy="252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4EC8862-EC52-4AC8-21AA-2C5AF96325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012" y="1600864"/>
            <a:ext cx="2411653" cy="22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61793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U2MjQ5M2FmNjhlODkwNmY2MTY0YzFlN2I0ZWExMmMifQ=="/>
  <p:tag name="RESOURCE_RECORD_KEY" val="{&quot;10&quot;:[50048990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0863779527559,&quot;left&quot;:339.33511811023624,&quot;top&quot;:95.08007874015748,&quot;width&quot;:502.7614960629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0863779527559,&quot;left&quot;:339.33511811023624,&quot;top&quot;:95.08007874015748,&quot;width&quot;:502.7614960629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0863779527559,&quot;left&quot;:339.33511811023624,&quot;top&quot;:95.08007874015748,&quot;width&quot;:502.7614960629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0863779527559,&quot;left&quot;:339.33511811023624,&quot;top&quot;:95.08007874015748,&quot;width&quot;:502.7614960629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0863779527559,&quot;left&quot;:339.33511811023624,&quot;top&quot;:95.08007874015748,&quot;width&quot;:502.7614960629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0863779527559,&quot;left&quot;:339.33511811023624,&quot;top&quot;:95.08007874015748,&quot;width&quot;:502.7614960629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0863779527559,&quot;left&quot;:339.33511811023624,&quot;top&quot;:95.08007874015748,&quot;width&quot;:502.7614960629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0863779527559,&quot;left&quot;:339.33511811023624,&quot;top&quot;:95.08007874015748,&quot;width&quot;:502.7614960629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5.3,&quot;left&quot;:72.3,&quot;top&quot;:126.65,&quot;width&quot;:532.4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5.3,&quot;left&quot;:72.3,&quot;top&quot;:126.65,&quot;width&quot;:532.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0863779527559,&quot;left&quot;:339.33511811023624,&quot;top&quot;:95.08007874015748,&quot;width&quot;:502.7614960629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5.3,&quot;left&quot;:72.3,&quot;top&quot;:126.65,&quot;width&quot;:532.4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5.3,&quot;left&quot;:72.3,&quot;top&quot;:126.65,&quot;width&quot;:532.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5.3,&quot;left&quot;:72.3,&quot;top&quot;:126.65,&quot;width&quot;:532.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5.3,&quot;left&quot;:72.3,&quot;top&quot;:126.65,&quot;width&quot;:532.4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0.6,&quot;left&quot;:72.3,&quot;top&quot;:126.65,&quot;width&quot;:532.35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0.6,&quot;left&quot;:72.3,&quot;top&quot;:126.65,&quot;width&quot;:532.35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1.1,&quot;left&quot;:4.45,&quot;top&quot;:396.75,&quot;width&quot;:423.2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1.1,&quot;left&quot;:4.45,&quot;top&quot;:396.75,&quot;width&quot;:423.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1.1,&quot;left&quot;:4.45,&quot;top&quot;:396.75,&quot;width&quot;:423.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1.1,&quot;left&quot;:4.45,&quot;top&quot;:396.75,&quot;width&quot;:423.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0863779527559,&quot;left&quot;:339.33511811023624,&quot;top&quot;:95.08007874015748,&quot;width&quot;:502.76149606299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1.1,&quot;left&quot;:4.45,&quot;top&quot;:396.75,&quot;width&quot;:423.2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1.1,&quot;left&quot;:4.45,&quot;top&quot;:396.75,&quot;width&quot;:423.2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1.1,&quot;left&quot;:4.45,&quot;top&quot;:396.75,&quot;width&quot;:423.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1.1,&quot;left&quot;:4.45,&quot;top&quot;:396.75,&quot;width&quot;:423.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1.1,&quot;left&quot;:4.4,&quot;top&quot;:404.9,&quot;width&quot;:422.55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1.1,&quot;left&quot;:4.4,&quot;top&quot;:404.9,&quot;width&quot;:422.55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1.1,&quot;left&quot;:4.4,&quot;top&quot;:404.9,&quot;width&quot;:422.55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1.1,&quot;left&quot;:4.4,&quot;top&quot;:404.9,&quot;width&quot;:422.55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11.1,&quot;left&quot;:4.4,&quot;top&quot;:404.9,&quot;width&quot;:422.5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0863779527559,&quot;left&quot;:339.33511811023624,&quot;top&quot;:95.08007874015748,&quot;width&quot;:502.7614960629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0863779527559,&quot;left&quot;:339.33511811023624,&quot;top&quot;:95.08007874015748,&quot;width&quot;:502.7614960629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0863779527559,&quot;left&quot;:339.33511811023624,&quot;top&quot;:95.08007874015748,&quot;width&quot;:502.7614960629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0863779527559,&quot;left&quot;:339.33511811023624,&quot;top&quot;:95.08007874015748,&quot;width&quot;:502.7614960629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0863779527559,&quot;left&quot;:339.33511811023624,&quot;top&quot;:95.08007874015748,&quot;width&quot;:502.7614960629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0.0863779527559,&quot;left&quot;:339.33511811023624,&quot;top&quot;:95.08007874015748,&quot;width&quot;:502.761496062992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st21vn2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st21vn2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汉仪旗黑-55简"/>
        <a:font script="Hebr" typeface="汉仪旗黑-5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旗黑-5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汉仪旗黑-55简"/>
        <a:font script="Hebr" typeface="汉仪旗黑-5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旗黑-5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1547</Words>
  <Application>Microsoft Office PowerPoint</Application>
  <PresentationFormat>宽屏</PresentationFormat>
  <Paragraphs>184</Paragraphs>
  <Slides>36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DengXian-Bold</vt:lpstr>
      <vt:lpstr>汉仪旗黑-55简</vt:lpstr>
      <vt:lpstr>宋体</vt:lpstr>
      <vt:lpstr>微软雅黑</vt:lpstr>
      <vt:lpstr>幼圆</vt:lpstr>
      <vt:lpstr>Arial</vt:lpstr>
      <vt:lpstr>Cambria Math</vt:lpstr>
      <vt:lpstr>Times New Roman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毕业答辩</dc:title>
  <dc:creator>第一PPT</dc:creator>
  <cp:keywords>www.1ppt.com</cp:keywords>
  <dc:description>www.1ppt.com</dc:description>
  <cp:lastModifiedBy>z'z't</cp:lastModifiedBy>
  <cp:revision>196</cp:revision>
  <dcterms:created xsi:type="dcterms:W3CDTF">2016-05-20T12:59:00Z</dcterms:created>
  <dcterms:modified xsi:type="dcterms:W3CDTF">2025-03-27T09:16:05Z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F77B120A7B99451AB5C266205EEA64F7_13</vt:lpwstr>
  </property>
  <property fmtid="{D5CDD505-2E9C-101B-9397-08002B2CF9AE}" pid="3" name="KSOProductBuildVer">
    <vt:lpwstr>2052-12.1.0.18608</vt:lpwstr>
  </property>
</Properties>
</file>