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9"/>
  </p:handoutMasterIdLst>
  <p:sldIdLst>
    <p:sldId id="256" r:id="rId3"/>
    <p:sldId id="257" r:id="rId5"/>
    <p:sldId id="404" r:id="rId6"/>
    <p:sldId id="407" r:id="rId7"/>
    <p:sldId id="265" r:id="rId8"/>
    <p:sldId id="266" r:id="rId9"/>
    <p:sldId id="307" r:id="rId10"/>
    <p:sldId id="308" r:id="rId11"/>
    <p:sldId id="411" r:id="rId12"/>
    <p:sldId id="305" r:id="rId13"/>
    <p:sldId id="413" r:id="rId14"/>
    <p:sldId id="303" r:id="rId15"/>
    <p:sldId id="310" r:id="rId16"/>
    <p:sldId id="304" r:id="rId17"/>
    <p:sldId id="270" r:id="rId18"/>
    <p:sldId id="271" r:id="rId19"/>
    <p:sldId id="272" r:id="rId20"/>
    <p:sldId id="345" r:id="rId21"/>
    <p:sldId id="356" r:id="rId22"/>
    <p:sldId id="349" r:id="rId23"/>
    <p:sldId id="358" r:id="rId24"/>
    <p:sldId id="274" r:id="rId25"/>
    <p:sldId id="408" r:id="rId26"/>
    <p:sldId id="275" r:id="rId27"/>
    <p:sldId id="359" r:id="rId28"/>
    <p:sldId id="277" r:id="rId29"/>
    <p:sldId id="360" r:id="rId30"/>
    <p:sldId id="365" r:id="rId31"/>
    <p:sldId id="368" r:id="rId32"/>
    <p:sldId id="369" r:id="rId33"/>
    <p:sldId id="363" r:id="rId34"/>
    <p:sldId id="403" r:id="rId35"/>
    <p:sldId id="412" r:id="rId36"/>
    <p:sldId id="297" r:id="rId37"/>
    <p:sldId id="410" r:id="rId38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首页目录" id="{30E1129F-848F-4A89-817E-664FB1457F24}">
          <p14:sldIdLst>
            <p14:sldId id="256"/>
            <p14:sldId id="257"/>
          </p14:sldIdLst>
        </p14:section>
        <p14:section name="第一章" id="{2DE6DA9B-CE9F-41D9-BC02-62946A1D3202}">
          <p14:sldIdLst>
            <p14:sldId id="404"/>
            <p14:sldId id="407"/>
          </p14:sldIdLst>
        </p14:section>
        <p14:section name="第二章" id="{6FD7448B-77EC-49AF-AA07-EA6E2D96B283}">
          <p14:sldIdLst>
            <p14:sldId id="265"/>
            <p14:sldId id="266"/>
            <p14:sldId id="307"/>
            <p14:sldId id="308"/>
            <p14:sldId id="411"/>
            <p14:sldId id="305"/>
            <p14:sldId id="413"/>
          </p14:sldIdLst>
        </p14:section>
        <p14:section name="第三张" id="{57486B04-7562-4FDA-A6C2-BA22D4E2BB4D}">
          <p14:sldIdLst>
            <p14:sldId id="303"/>
            <p14:sldId id="310"/>
            <p14:sldId id="304"/>
            <p14:sldId id="270"/>
            <p14:sldId id="271"/>
            <p14:sldId id="272"/>
            <p14:sldId id="345"/>
            <p14:sldId id="356"/>
            <p14:sldId id="349"/>
            <p14:sldId id="358"/>
          </p14:sldIdLst>
        </p14:section>
        <p14:section name="第四章" id="{4ACDACC7-95F5-4657-A2F8-F2F9384CA5D8}">
          <p14:sldIdLst>
            <p14:sldId id="274"/>
            <p14:sldId id="408"/>
            <p14:sldId id="275"/>
            <p14:sldId id="359"/>
            <p14:sldId id="277"/>
            <p14:sldId id="360"/>
            <p14:sldId id="365"/>
            <p14:sldId id="368"/>
            <p14:sldId id="369"/>
            <p14:sldId id="363"/>
            <p14:sldId id="403"/>
          </p14:sldIdLst>
        </p14:section>
        <p14:section name="第五章" id="{AA30C4B8-FE6A-47BC-A2A1-0F347636983D}">
          <p14:sldIdLst>
            <p14:sldId id="412"/>
          </p14:sldIdLst>
        </p14:section>
        <p14:section name="第六章" id="{FC5942A4-C4D7-4516-A106-3CAA326ACA53}">
          <p14:sldIdLst/>
        </p14:section>
        <p14:section name="图标尾页" id="{08C8AA65-14E5-4C0A-928F-FE0BFFE65AE9}">
          <p14:sldIdLst>
            <p14:sldId id="297"/>
            <p14:sldId id="410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付 庆娇" initials="付" lastIdx="1" clrIdx="0"/>
  <p:cmAuthor id="2" name="李欣洋" initials="李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1318"/>
    <a:srgbClr val="C00000"/>
    <a:srgbClr val="C73D2D"/>
    <a:srgbClr val="C74030"/>
    <a:srgbClr val="0062AD"/>
    <a:srgbClr val="0C4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gs" Target="tags/tag137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5-03-10T15:15:20.391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4.vml.rels><?xml version="1.0" encoding="UTF-8" standalone="yes"?>
<Relationships xmlns="http://schemas.openxmlformats.org/package/2006/relationships"><Relationship Id="rId4" Type="http://schemas.openxmlformats.org/officeDocument/2006/relationships/image" Target="../media/image65.wmf"/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5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87F81-F693-4D61-96C3-51640B3E97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F7DB9-3AC9-45BF-BBE5-11AD8F5E63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F7DB9-3AC9-45BF-BBE5-11AD8F5E63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F7DB9-3AC9-45BF-BBE5-11AD8F5E63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jpe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6" Type="http://schemas.openxmlformats.org/officeDocument/2006/relationships/tags" Target="../tags/tag7.xml"/><Relationship Id="rId5" Type="http://schemas.openxmlformats.org/officeDocument/2006/relationships/image" Target="../media/image2.jpeg"/><Relationship Id="rId4" Type="http://schemas.openxmlformats.org/officeDocument/2006/relationships/tags" Target="../tags/tag6.xml"/><Relationship Id="rId3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pic>
        <p:nvPicPr>
          <p:cNvPr id="9" name="图片 8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23655" y="180975"/>
            <a:ext cx="1771650" cy="493395"/>
          </a:xfrm>
          <a:prstGeom prst="rect">
            <a:avLst/>
          </a:prstGeom>
        </p:spPr>
      </p:pic>
      <p:pic>
        <p:nvPicPr>
          <p:cNvPr id="23" name="图片 22" descr="物电学院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clrChange>
              <a:clrFrom>
                <a:srgbClr val="FEFDF9">
                  <a:alpha val="100000"/>
                </a:srgbClr>
              </a:clrFrom>
              <a:clrTo>
                <a:srgbClr val="FEFDF9">
                  <a:alpha val="100000"/>
                  <a:alpha val="0"/>
                </a:srgbClr>
              </a:clrTo>
            </a:clrChange>
          </a:blip>
          <a:srcRect t="12334"/>
          <a:stretch>
            <a:fillRect/>
          </a:stretch>
        </p:blipFill>
        <p:spPr>
          <a:xfrm>
            <a:off x="10819130" y="141605"/>
            <a:ext cx="648335" cy="56896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1509" b="17132"/>
          <a:stretch>
            <a:fillRect/>
          </a:stretch>
        </p:blipFill>
        <p:spPr>
          <a:xfrm>
            <a:off x="11382375" y="128270"/>
            <a:ext cx="875665" cy="554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>
            <p:custDataLst>
              <p:tags r:id="rId2"/>
            </p:custDataLst>
          </p:nvPr>
        </p:nvSpPr>
        <p:spPr>
          <a:xfrm>
            <a:off x="243205" y="6376670"/>
            <a:ext cx="2943225" cy="339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>
                <a:solidFill>
                  <a:srgbClr val="8C1515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厚德博学、为人师表</a:t>
            </a:r>
            <a:endParaRPr lang="zh-CN" altLang="en-US" dirty="0">
              <a:solidFill>
                <a:srgbClr val="8C1515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506460" y="182880"/>
            <a:ext cx="1951355" cy="543560"/>
          </a:xfrm>
          <a:prstGeom prst="rect">
            <a:avLst/>
          </a:prstGeom>
        </p:spPr>
      </p:pic>
      <p:pic>
        <p:nvPicPr>
          <p:cNvPr id="23" name="图片 22" descr="物电学院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>
            <a:clrChange>
              <a:clrFrom>
                <a:srgbClr val="FEFDF9">
                  <a:alpha val="100000"/>
                </a:srgbClr>
              </a:clrFrom>
              <a:clrTo>
                <a:srgbClr val="FEFDF9">
                  <a:alpha val="100000"/>
                  <a:alpha val="0"/>
                </a:srgbClr>
              </a:clrTo>
            </a:clrChange>
          </a:blip>
          <a:srcRect t="12334"/>
          <a:stretch>
            <a:fillRect/>
          </a:stretch>
        </p:blipFill>
        <p:spPr>
          <a:xfrm>
            <a:off x="10516235" y="143510"/>
            <a:ext cx="713740" cy="62674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1509" b="17132"/>
          <a:stretch>
            <a:fillRect/>
          </a:stretch>
        </p:blipFill>
        <p:spPr>
          <a:xfrm>
            <a:off x="11056620" y="130175"/>
            <a:ext cx="963930" cy="6102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图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1.xml"/><Relationship Id="rId7" Type="http://schemas.openxmlformats.org/officeDocument/2006/relationships/image" Target="../media/image3.png"/><Relationship Id="rId6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tags" Target="../tags/tag9.xml"/><Relationship Id="rId3" Type="http://schemas.openxmlformats.org/officeDocument/2006/relationships/image" Target="../media/image2.jpeg"/><Relationship Id="rId2" Type="http://schemas.openxmlformats.org/officeDocument/2006/relationships/tags" Target="../tags/tag8.xml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8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tags" Target="../tags/tag62.xml"/><Relationship Id="rId7" Type="http://schemas.openxmlformats.org/officeDocument/2006/relationships/image" Target="../media/image52.png"/><Relationship Id="rId6" Type="http://schemas.openxmlformats.org/officeDocument/2006/relationships/image" Target="../media/image5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0.png"/><Relationship Id="rId3" Type="http://schemas.openxmlformats.org/officeDocument/2006/relationships/tags" Target="../tags/tag61.xml"/><Relationship Id="rId25" Type="http://schemas.openxmlformats.org/officeDocument/2006/relationships/vmlDrawing" Target="../drawings/vmlDrawing3.vml"/><Relationship Id="rId24" Type="http://schemas.openxmlformats.org/officeDocument/2006/relationships/slideLayout" Target="../slideLayouts/slideLayout5.xml"/><Relationship Id="rId23" Type="http://schemas.openxmlformats.org/officeDocument/2006/relationships/tags" Target="../tags/tag67.xml"/><Relationship Id="rId22" Type="http://schemas.openxmlformats.org/officeDocument/2006/relationships/image" Target="../media/image61.png"/><Relationship Id="rId21" Type="http://schemas.openxmlformats.org/officeDocument/2006/relationships/image" Target="../media/image60.png"/><Relationship Id="rId20" Type="http://schemas.openxmlformats.org/officeDocument/2006/relationships/image" Target="../media/image59.png"/><Relationship Id="rId2" Type="http://schemas.openxmlformats.org/officeDocument/2006/relationships/tags" Target="../tags/tag60.xml"/><Relationship Id="rId19" Type="http://schemas.openxmlformats.org/officeDocument/2006/relationships/tags" Target="../tags/tag66.xml"/><Relationship Id="rId18" Type="http://schemas.openxmlformats.org/officeDocument/2006/relationships/oleObject" Target="../embeddings/oleObject5.bin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image" Target="../media/image58.png"/><Relationship Id="rId13" Type="http://schemas.openxmlformats.org/officeDocument/2006/relationships/image" Target="../media/image57.png"/><Relationship Id="rId12" Type="http://schemas.openxmlformats.org/officeDocument/2006/relationships/image" Target="../media/image56.png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1" Type="http://schemas.openxmlformats.org/officeDocument/2006/relationships/tags" Target="../tags/tag5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8.xml"/><Relationship Id="rId2" Type="http://schemas.openxmlformats.org/officeDocument/2006/relationships/image" Target="../media/image52.png"/><Relationship Id="rId1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7.bin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tags" Target="../tags/tag69.xml"/><Relationship Id="rId2" Type="http://schemas.openxmlformats.org/officeDocument/2006/relationships/image" Target="../media/image51.wmf"/><Relationship Id="rId19" Type="http://schemas.openxmlformats.org/officeDocument/2006/relationships/notesSlide" Target="../notesSlides/notesSlide3.xml"/><Relationship Id="rId18" Type="http://schemas.openxmlformats.org/officeDocument/2006/relationships/vmlDrawing" Target="../drawings/vmlDrawing4.vml"/><Relationship Id="rId17" Type="http://schemas.openxmlformats.org/officeDocument/2006/relationships/slideLayout" Target="../slideLayouts/slideLayout5.xml"/><Relationship Id="rId16" Type="http://schemas.openxmlformats.org/officeDocument/2006/relationships/tags" Target="../tags/tag72.xml"/><Relationship Id="rId15" Type="http://schemas.openxmlformats.org/officeDocument/2006/relationships/image" Target="../media/image66.png"/><Relationship Id="rId14" Type="http://schemas.openxmlformats.org/officeDocument/2006/relationships/image" Target="../media/image65.wmf"/><Relationship Id="rId13" Type="http://schemas.openxmlformats.org/officeDocument/2006/relationships/oleObject" Target="../embeddings/oleObject9.bin"/><Relationship Id="rId12" Type="http://schemas.openxmlformats.org/officeDocument/2006/relationships/image" Target="../media/image64.wmf"/><Relationship Id="rId11" Type="http://schemas.openxmlformats.org/officeDocument/2006/relationships/oleObject" Target="../embeddings/oleObject8.bin"/><Relationship Id="rId10" Type="http://schemas.openxmlformats.org/officeDocument/2006/relationships/image" Target="../media/image63.wmf"/><Relationship Id="rId1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tags" Target="../tags/tag73.xml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74.xml"/><Relationship Id="rId4" Type="http://schemas.openxmlformats.org/officeDocument/2006/relationships/image" Target="../media/image70.pn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5.xml"/><Relationship Id="rId1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76.xml"/><Relationship Id="rId7" Type="http://schemas.openxmlformats.org/officeDocument/2006/relationships/image" Target="../media/image81.png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tags" Target="../tags/tag77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6" Type="http://schemas.openxmlformats.org/officeDocument/2006/relationships/notesSlide" Target="../notesSlides/notesSlide2.xml"/><Relationship Id="rId35" Type="http://schemas.openxmlformats.org/officeDocument/2006/relationships/slideLayout" Target="../slideLayouts/slideLayout3.xml"/><Relationship Id="rId34" Type="http://schemas.openxmlformats.org/officeDocument/2006/relationships/tags" Target="../tags/tag44.xml"/><Relationship Id="rId33" Type="http://schemas.openxmlformats.org/officeDocument/2006/relationships/tags" Target="../tags/tag43.xml"/><Relationship Id="rId32" Type="http://schemas.openxmlformats.org/officeDocument/2006/relationships/tags" Target="../tags/tag42.xml"/><Relationship Id="rId31" Type="http://schemas.openxmlformats.org/officeDocument/2006/relationships/tags" Target="../tags/tag41.xml"/><Relationship Id="rId30" Type="http://schemas.openxmlformats.org/officeDocument/2006/relationships/tags" Target="../tags/tag40.xml"/><Relationship Id="rId3" Type="http://schemas.openxmlformats.org/officeDocument/2006/relationships/tags" Target="../tags/tag14.xml"/><Relationship Id="rId29" Type="http://schemas.openxmlformats.org/officeDocument/2006/relationships/tags" Target="../tags/tag39.xml"/><Relationship Id="rId28" Type="http://schemas.openxmlformats.org/officeDocument/2006/relationships/tags" Target="../tags/tag38.xml"/><Relationship Id="rId27" Type="http://schemas.openxmlformats.org/officeDocument/2006/relationships/tags" Target="../tags/tag37.xml"/><Relationship Id="rId26" Type="http://schemas.openxmlformats.org/officeDocument/2006/relationships/tags" Target="../tags/tag36.xml"/><Relationship Id="rId25" Type="http://schemas.openxmlformats.org/officeDocument/2006/relationships/tags" Target="../tags/tag35.xml"/><Relationship Id="rId24" Type="http://schemas.openxmlformats.org/officeDocument/2006/relationships/tags" Target="../tags/tag34.xml"/><Relationship Id="rId23" Type="http://schemas.openxmlformats.org/officeDocument/2006/relationships/tags" Target="../tags/tag33.xml"/><Relationship Id="rId22" Type="http://schemas.openxmlformats.org/officeDocument/2006/relationships/tags" Target="../tags/tag32.xml"/><Relationship Id="rId21" Type="http://schemas.openxmlformats.org/officeDocument/2006/relationships/tags" Target="../tags/tag31.xml"/><Relationship Id="rId20" Type="http://schemas.openxmlformats.org/officeDocument/2006/relationships/tags" Target="../tags/tag30.xml"/><Relationship Id="rId2" Type="http://schemas.openxmlformats.org/officeDocument/2006/relationships/tags" Target="../tags/tag13.xml"/><Relationship Id="rId19" Type="http://schemas.openxmlformats.org/officeDocument/2006/relationships/tags" Target="../tags/tag29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image" Target="../media/image5.png"/><Relationship Id="rId14" Type="http://schemas.openxmlformats.org/officeDocument/2006/relationships/tags" Target="../tags/tag25.xml"/><Relationship Id="rId13" Type="http://schemas.openxmlformats.org/officeDocument/2006/relationships/tags" Target="../tags/tag24.xml"/><Relationship Id="rId12" Type="http://schemas.openxmlformats.org/officeDocument/2006/relationships/tags" Target="../tags/tag23.xml"/><Relationship Id="rId11" Type="http://schemas.openxmlformats.org/officeDocument/2006/relationships/tags" Target="../tags/tag22.xml"/><Relationship Id="rId10" Type="http://schemas.openxmlformats.org/officeDocument/2006/relationships/tags" Target="../tags/tag21.xml"/><Relationship Id="rId1" Type="http://schemas.openxmlformats.org/officeDocument/2006/relationships/tags" Target="../tags/tag1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79.xml"/><Relationship Id="rId7" Type="http://schemas.openxmlformats.org/officeDocument/2006/relationships/image" Target="../media/image87.png"/><Relationship Id="rId6" Type="http://schemas.openxmlformats.org/officeDocument/2006/relationships/image" Target="../media/image57.png"/><Relationship Id="rId5" Type="http://schemas.openxmlformats.org/officeDocument/2006/relationships/tags" Target="../tags/tag78.xml"/><Relationship Id="rId4" Type="http://schemas.openxmlformats.org/officeDocument/2006/relationships/image" Target="../media/image70.png"/><Relationship Id="rId3" Type="http://schemas.openxmlformats.org/officeDocument/2006/relationships/image" Target="../media/image73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77.png"/><Relationship Id="rId6" Type="http://schemas.openxmlformats.org/officeDocument/2006/relationships/tags" Target="../tags/tag80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9.png"/><Relationship Id="rId8" Type="http://schemas.openxmlformats.org/officeDocument/2006/relationships/image" Target="../media/image98.png"/><Relationship Id="rId7" Type="http://schemas.openxmlformats.org/officeDocument/2006/relationships/image" Target="../media/image97.png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tags" Target="../tags/tag82.xml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101.png"/><Relationship Id="rId10" Type="http://schemas.openxmlformats.org/officeDocument/2006/relationships/image" Target="../media/image100.png"/><Relationship Id="rId1" Type="http://schemas.openxmlformats.org/officeDocument/2006/relationships/tags" Target="../tags/tag81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tags" Target="../tags/tag85.xml"/><Relationship Id="rId7" Type="http://schemas.openxmlformats.org/officeDocument/2006/relationships/image" Target="../media/image105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3" Type="http://schemas.openxmlformats.org/officeDocument/2006/relationships/image" Target="../media/image93.png"/><Relationship Id="rId2" Type="http://schemas.openxmlformats.org/officeDocument/2006/relationships/tags" Target="../tags/tag84.xml"/><Relationship Id="rId13" Type="http://schemas.openxmlformats.org/officeDocument/2006/relationships/slideLayout" Target="../slideLayouts/slideLayout5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image" Target="../media/image55.png"/><Relationship Id="rId1" Type="http://schemas.openxmlformats.org/officeDocument/2006/relationships/tags" Target="../tags/tag8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image" Target="../media/image108.wmf"/><Relationship Id="rId7" Type="http://schemas.openxmlformats.org/officeDocument/2006/relationships/oleObject" Target="../embeddings/oleObject10.bin"/><Relationship Id="rId6" Type="http://schemas.openxmlformats.org/officeDocument/2006/relationships/tags" Target="../tags/tag90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3" Type="http://schemas.openxmlformats.org/officeDocument/2006/relationships/image" Target="../media/image93.png"/><Relationship Id="rId2" Type="http://schemas.openxmlformats.org/officeDocument/2006/relationships/tags" Target="../tags/tag89.xml"/><Relationship Id="rId18" Type="http://schemas.openxmlformats.org/officeDocument/2006/relationships/vmlDrawing" Target="../drawings/vmlDrawing5.vml"/><Relationship Id="rId17" Type="http://schemas.openxmlformats.org/officeDocument/2006/relationships/slideLayout" Target="../slideLayouts/slideLayout5.xml"/><Relationship Id="rId16" Type="http://schemas.openxmlformats.org/officeDocument/2006/relationships/image" Target="../media/image100.png"/><Relationship Id="rId15" Type="http://schemas.openxmlformats.org/officeDocument/2006/relationships/image" Target="../media/image99.png"/><Relationship Id="rId14" Type="http://schemas.openxmlformats.org/officeDocument/2006/relationships/image" Target="../media/image112.png"/><Relationship Id="rId13" Type="http://schemas.openxmlformats.org/officeDocument/2006/relationships/image" Target="../media/image111.png"/><Relationship Id="rId12" Type="http://schemas.openxmlformats.org/officeDocument/2006/relationships/image" Target="../media/image110.png"/><Relationship Id="rId11" Type="http://schemas.openxmlformats.org/officeDocument/2006/relationships/image" Target="../media/image109.wmf"/><Relationship Id="rId10" Type="http://schemas.openxmlformats.org/officeDocument/2006/relationships/oleObject" Target="../embeddings/oleObject11.bin"/><Relationship Id="rId1" Type="http://schemas.openxmlformats.org/officeDocument/2006/relationships/tags" Target="../tags/tag8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102.png"/><Relationship Id="rId6" Type="http://schemas.openxmlformats.org/officeDocument/2006/relationships/image" Target="../media/image53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3" Type="http://schemas.openxmlformats.org/officeDocument/2006/relationships/image" Target="../media/image93.png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8.png"/><Relationship Id="rId8" Type="http://schemas.openxmlformats.org/officeDocument/2006/relationships/image" Target="../media/image100.png"/><Relationship Id="rId7" Type="http://schemas.openxmlformats.org/officeDocument/2006/relationships/image" Target="../media/image99.png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3" Type="http://schemas.openxmlformats.org/officeDocument/2006/relationships/image" Target="../media/image93.png"/><Relationship Id="rId2" Type="http://schemas.openxmlformats.org/officeDocument/2006/relationships/tags" Target="../tags/tag95.xml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119.png"/><Relationship Id="rId1" Type="http://schemas.openxmlformats.org/officeDocument/2006/relationships/tags" Target="../tags/tag94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93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125.png"/><Relationship Id="rId7" Type="http://schemas.openxmlformats.org/officeDocument/2006/relationships/image" Target="../media/image124.png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3" Type="http://schemas.openxmlformats.org/officeDocument/2006/relationships/image" Target="../media/image93.png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1.png"/><Relationship Id="rId8" Type="http://schemas.openxmlformats.org/officeDocument/2006/relationships/image" Target="../media/image130.png"/><Relationship Id="rId7" Type="http://schemas.openxmlformats.org/officeDocument/2006/relationships/image" Target="../media/image129.png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3" Type="http://schemas.openxmlformats.org/officeDocument/2006/relationships/image" Target="../media/image93.png"/><Relationship Id="rId2" Type="http://schemas.openxmlformats.org/officeDocument/2006/relationships/tags" Target="../tags/tag101.xml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132.png"/><Relationship Id="rId1" Type="http://schemas.openxmlformats.org/officeDocument/2006/relationships/tags" Target="../tags/tag10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33.png"/><Relationship Id="rId3" Type="http://schemas.openxmlformats.org/officeDocument/2006/relationships/image" Target="../media/image93.png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138.png"/><Relationship Id="rId7" Type="http://schemas.openxmlformats.org/officeDocument/2006/relationships/image" Target="../media/image137.png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3" Type="http://schemas.openxmlformats.org/officeDocument/2006/relationships/image" Target="../media/image93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3.png"/><Relationship Id="rId8" Type="http://schemas.openxmlformats.org/officeDocument/2006/relationships/image" Target="../media/image142.png"/><Relationship Id="rId7" Type="http://schemas.openxmlformats.org/officeDocument/2006/relationships/image" Target="../media/image141.png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4.png"/><Relationship Id="rId3" Type="http://schemas.openxmlformats.org/officeDocument/2006/relationships/image" Target="../media/image93.png"/><Relationship Id="rId2" Type="http://schemas.openxmlformats.org/officeDocument/2006/relationships/tags" Target="../tags/tag107.xml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106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5.png"/><Relationship Id="rId8" Type="http://schemas.openxmlformats.org/officeDocument/2006/relationships/tags" Target="../tags/tag114.xml"/><Relationship Id="rId7" Type="http://schemas.openxmlformats.org/officeDocument/2006/relationships/image" Target="../media/image144.png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2" Type="http://schemas.openxmlformats.org/officeDocument/2006/relationships/slideLayout" Target="../slideLayouts/slideLayout5.xml"/><Relationship Id="rId41" Type="http://schemas.openxmlformats.org/officeDocument/2006/relationships/tags" Target="../tags/tag133.xml"/><Relationship Id="rId40" Type="http://schemas.openxmlformats.org/officeDocument/2006/relationships/tags" Target="../tags/tag132.xml"/><Relationship Id="rId4" Type="http://schemas.openxmlformats.org/officeDocument/2006/relationships/tags" Target="../tags/tag111.xml"/><Relationship Id="rId39" Type="http://schemas.openxmlformats.org/officeDocument/2006/relationships/tags" Target="../tags/tag131.xml"/><Relationship Id="rId38" Type="http://schemas.openxmlformats.org/officeDocument/2006/relationships/image" Target="../media/image156.png"/><Relationship Id="rId37" Type="http://schemas.openxmlformats.org/officeDocument/2006/relationships/image" Target="../media/image155.png"/><Relationship Id="rId36" Type="http://schemas.openxmlformats.org/officeDocument/2006/relationships/tags" Target="../tags/tag130.xml"/><Relationship Id="rId35" Type="http://schemas.openxmlformats.org/officeDocument/2006/relationships/image" Target="../media/image154.png"/><Relationship Id="rId34" Type="http://schemas.openxmlformats.org/officeDocument/2006/relationships/image" Target="../media/image153.png"/><Relationship Id="rId33" Type="http://schemas.openxmlformats.org/officeDocument/2006/relationships/tags" Target="../tags/tag129.xml"/><Relationship Id="rId32" Type="http://schemas.openxmlformats.org/officeDocument/2006/relationships/tags" Target="../tags/tag128.xml"/><Relationship Id="rId31" Type="http://schemas.openxmlformats.org/officeDocument/2006/relationships/tags" Target="../tags/tag127.xml"/><Relationship Id="rId30" Type="http://schemas.openxmlformats.org/officeDocument/2006/relationships/tags" Target="../tags/tag126.xml"/><Relationship Id="rId3" Type="http://schemas.openxmlformats.org/officeDocument/2006/relationships/tags" Target="../tags/tag110.xml"/><Relationship Id="rId29" Type="http://schemas.openxmlformats.org/officeDocument/2006/relationships/tags" Target="../tags/tag125.xml"/><Relationship Id="rId28" Type="http://schemas.openxmlformats.org/officeDocument/2006/relationships/image" Target="../media/image152.png"/><Relationship Id="rId27" Type="http://schemas.openxmlformats.org/officeDocument/2006/relationships/tags" Target="../tags/tag124.xml"/><Relationship Id="rId26" Type="http://schemas.openxmlformats.org/officeDocument/2006/relationships/image" Target="../media/image151.png"/><Relationship Id="rId25" Type="http://schemas.openxmlformats.org/officeDocument/2006/relationships/tags" Target="../tags/tag123.xml"/><Relationship Id="rId24" Type="http://schemas.openxmlformats.org/officeDocument/2006/relationships/image" Target="../media/image150.png"/><Relationship Id="rId23" Type="http://schemas.openxmlformats.org/officeDocument/2006/relationships/tags" Target="../tags/tag122.xml"/><Relationship Id="rId22" Type="http://schemas.openxmlformats.org/officeDocument/2006/relationships/image" Target="../media/image149.png"/><Relationship Id="rId21" Type="http://schemas.openxmlformats.org/officeDocument/2006/relationships/tags" Target="../tags/tag121.xml"/><Relationship Id="rId20" Type="http://schemas.openxmlformats.org/officeDocument/2006/relationships/image" Target="../media/image148.png"/><Relationship Id="rId2" Type="http://schemas.openxmlformats.org/officeDocument/2006/relationships/tags" Target="../tags/tag109.xml"/><Relationship Id="rId19" Type="http://schemas.openxmlformats.org/officeDocument/2006/relationships/tags" Target="../tags/tag120.xml"/><Relationship Id="rId18" Type="http://schemas.openxmlformats.org/officeDocument/2006/relationships/image" Target="../media/image147.png"/><Relationship Id="rId17" Type="http://schemas.openxmlformats.org/officeDocument/2006/relationships/tags" Target="../tags/tag119.xml"/><Relationship Id="rId16" Type="http://schemas.openxmlformats.org/officeDocument/2006/relationships/image" Target="../media/image146.png"/><Relationship Id="rId15" Type="http://schemas.openxmlformats.org/officeDocument/2006/relationships/tags" Target="../tags/tag118.xml"/><Relationship Id="rId14" Type="http://schemas.openxmlformats.org/officeDocument/2006/relationships/image" Target="../media/image94.png"/><Relationship Id="rId13" Type="http://schemas.openxmlformats.org/officeDocument/2006/relationships/image" Target="../media/image52.png"/><Relationship Id="rId12" Type="http://schemas.openxmlformats.org/officeDocument/2006/relationships/tags" Target="../tags/tag117.xml"/><Relationship Id="rId11" Type="http://schemas.openxmlformats.org/officeDocument/2006/relationships/tags" Target="../tags/tag116.xml"/><Relationship Id="rId10" Type="http://schemas.openxmlformats.org/officeDocument/2006/relationships/tags" Target="../tags/tag115.xml"/><Relationship Id="rId1" Type="http://schemas.openxmlformats.org/officeDocument/2006/relationships/tags" Target="../tags/tag10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7.png"/><Relationship Id="rId1" Type="http://schemas.openxmlformats.org/officeDocument/2006/relationships/tags" Target="../tags/tag134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58.png"/><Relationship Id="rId3" Type="http://schemas.openxmlformats.org/officeDocument/2006/relationships/image" Target="../media/image93.png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oleObject" Target="../embeddings/oleObject2.bin"/><Relationship Id="rId2" Type="http://schemas.openxmlformats.org/officeDocument/2006/relationships/image" Target="../media/image6.wmf"/><Relationship Id="rId10" Type="http://schemas.openxmlformats.org/officeDocument/2006/relationships/vmlDrawing" Target="../drawings/vmlDrawing1.vml"/><Relationship Id="rId1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.bin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4" Type="http://schemas.openxmlformats.org/officeDocument/2006/relationships/comments" Target="../comments/comment1.xml"/><Relationship Id="rId13" Type="http://schemas.openxmlformats.org/officeDocument/2006/relationships/vmlDrawing" Target="../drawings/vmlDrawing2.vml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1.png"/><Relationship Id="rId10" Type="http://schemas.openxmlformats.org/officeDocument/2006/relationships/image" Target="../media/image20.wmf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tags" Target="../tags/tag54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40.png"/><Relationship Id="rId1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tags" Target="../tags/tag5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2016125"/>
            <a:ext cx="12278360" cy="2138680"/>
          </a:xfrm>
          <a:prstGeom prst="rect">
            <a:avLst/>
          </a:prstGeom>
          <a:solidFill>
            <a:srgbClr val="9613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9"/>
              <p:cNvSpPr/>
              <p:nvPr/>
            </p:nvSpPr>
            <p:spPr>
              <a:xfrm>
                <a:off x="880110" y="2454275"/>
                <a:ext cx="10833735" cy="1778000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en-US" altLang="zh-CN" sz="3600" b="1" dirty="0">
                    <a:solidFill>
                      <a:prstClr val="white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Probing the couplings of axion-like particle with leptons at future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3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sz="3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3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3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sz="3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3600" b="1" dirty="0">
                    <a:solidFill>
                      <a:prstClr val="white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3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sz="36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−</m:t>
                        </m:r>
                      </m:sup>
                    </m:sSup>
                    <m:r>
                      <a:rPr lang="en-US" sz="36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黑体" panose="02010609060101010101" charset="-122"/>
                        <a:cs typeface="Cambria Math" panose="02040503050406030204" pitchFamily="18" charset="0"/>
                        <a:sym typeface="+mn-ea"/>
                      </a:rPr>
                      <m:t>𝒑</m:t>
                    </m:r>
                  </m:oMath>
                </a14:m>
                <a:r>
                  <a:rPr lang="en-US" altLang="zh-CN" sz="3600" b="1" dirty="0">
                    <a:solidFill>
                      <a:prstClr val="white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 c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</a:rPr>
                  <a:t>olliders</a:t>
                </a:r>
                <a:endParaRPr lang="en-US" altLang="zh-CN" sz="3600" b="1" dirty="0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16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110" y="2454275"/>
                <a:ext cx="10833735" cy="1778000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接连接符 17"/>
          <p:cNvCxnSpPr/>
          <p:nvPr/>
        </p:nvCxnSpPr>
        <p:spPr>
          <a:xfrm flipV="1">
            <a:off x="-260433" y="4267193"/>
            <a:ext cx="12712065" cy="31115"/>
          </a:xfrm>
          <a:prstGeom prst="line">
            <a:avLst/>
          </a:prstGeom>
          <a:noFill/>
          <a:ln w="38100" cap="flat" cmpd="sng" algn="ctr">
            <a:solidFill>
              <a:srgbClr val="961318"/>
            </a:solidFill>
            <a:prstDash val="solid"/>
            <a:miter lim="800000"/>
          </a:ln>
          <a:effectLst/>
        </p:spPr>
      </p:cxnSp>
      <p:pic>
        <p:nvPicPr>
          <p:cNvPr id="9" name="图片 8" descr="物电学院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EFDF9">
                  <a:alpha val="100000"/>
                </a:srgbClr>
              </a:clrFrom>
              <a:clrTo>
                <a:srgbClr val="FEFDF9">
                  <a:alpha val="100000"/>
                  <a:alpha val="0"/>
                </a:srgbClr>
              </a:clrTo>
            </a:clrChange>
          </a:blip>
          <a:srcRect t="12334"/>
          <a:stretch>
            <a:fillRect/>
          </a:stretch>
        </p:blipFill>
        <p:spPr>
          <a:xfrm>
            <a:off x="209550" y="107950"/>
            <a:ext cx="909955" cy="798830"/>
          </a:xfrm>
          <a:prstGeom prst="rect">
            <a:avLst/>
          </a:prstGeom>
        </p:spPr>
      </p:pic>
      <p:pic>
        <p:nvPicPr>
          <p:cNvPr id="7" name="图片 6" descr="图片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506595" y="88900"/>
            <a:ext cx="2856230" cy="7956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1509" b="17132"/>
          <a:stretch>
            <a:fillRect/>
          </a:stretch>
        </p:blipFill>
        <p:spPr>
          <a:xfrm>
            <a:off x="10965180" y="130175"/>
            <a:ext cx="1226820" cy="77660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3895725" y="4465320"/>
            <a:ext cx="4487545" cy="1442720"/>
            <a:chOff x="4037" y="5276"/>
            <a:chExt cx="7067" cy="2272"/>
          </a:xfrm>
        </p:grpSpPr>
        <p:sp>
          <p:nvSpPr>
            <p:cNvPr id="22" name="文本框 21"/>
            <p:cNvSpPr txBox="1"/>
            <p:nvPr/>
          </p:nvSpPr>
          <p:spPr>
            <a:xfrm>
              <a:off x="4037" y="5276"/>
              <a:ext cx="7067" cy="102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 fontAlgn="auto">
                <a:lnSpc>
                  <a:spcPct val="150000"/>
                </a:lnSpc>
              </a:pPr>
              <a:r>
                <a:rPr lang="en-US" altLang="zh-CN" sz="2400" b="1" dirty="0">
                  <a:solidFill>
                    <a:schemeClr val="tx1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</a:t>
              </a:r>
              <a:r>
                <a:rPr lang="en-US" altLang="zh-CN" sz="2400" b="1" dirty="0">
                  <a:solidFill>
                    <a:srgbClr val="961318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   </a:t>
              </a:r>
              <a:r>
                <a:rPr lang="en-US" altLang="zh-CN" sz="24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Xin-Yang Li</a:t>
              </a:r>
              <a:r>
                <a:rPr lang="zh-CN" altLang="zh-CN" sz="22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（</a:t>
              </a:r>
              <a:r>
                <a:rPr lang="zh-CN" altLang="en-US" sz="2200" b="1" dirty="0">
                  <a:solidFill>
                    <a:srgbClr val="961318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李欣洋</a:t>
              </a:r>
              <a:r>
                <a:rPr lang="zh-CN" altLang="zh-CN" sz="22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）</a:t>
              </a:r>
              <a:r>
                <a:rPr lang="en-US" altLang="zh-CN" sz="2400" b="1" dirty="0">
                  <a:solidFill>
                    <a:srgbClr val="C00000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   </a:t>
              </a:r>
              <a:endPara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C00000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</a:t>
              </a:r>
              <a:endPara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C00000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</a:rPr>
                <a:t>  </a:t>
              </a:r>
              <a:endParaRPr lang="en-US" altLang="zh-CN" sz="2400" b="1" dirty="0">
                <a:solidFill>
                  <a:srgbClr val="C00000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4534" y="6246"/>
              <a:ext cx="6074" cy="1302"/>
              <a:chOff x="4534" y="5521"/>
              <a:chExt cx="6074" cy="1302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4534" y="5521"/>
                <a:ext cx="6074" cy="7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en-US" altLang="zh-CN" sz="2400" b="1" dirty="0">
                    <a:solidFill>
                      <a:srgbClr val="961318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Liaoning Normal University</a:t>
                </a:r>
                <a:endParaRPr lang="en-US" altLang="zh-CN" sz="2400" b="1" dirty="0">
                  <a:solidFill>
                    <a:srgbClr val="961318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6128" y="5945"/>
                <a:ext cx="2448" cy="878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p>
                <a:pPr algn="l" fontAlgn="auto">
                  <a:lnSpc>
                    <a:spcPct val="150000"/>
                  </a:lnSpc>
                </a:pPr>
                <a:r>
                  <a:rPr lang="en-US" altLang="zh-CN" sz="2400" b="1" dirty="0">
                    <a:solidFill>
                      <a:srgbClr val="961318"/>
                    </a:solidFill>
                    <a:latin typeface="Times New Roman" panose="02020603050405020304" charset="0"/>
                    <a:ea typeface="黑体" panose="02010609060101010101" charset="-122"/>
                    <a:cs typeface="Times New Roman" panose="02020603050405020304" charset="0"/>
                    <a:sym typeface="+mn-ea"/>
                  </a:rPr>
                  <a:t>2025.03.30</a:t>
                </a:r>
                <a:endParaRPr lang="en-US" altLang="zh-CN" sz="2400" b="1" dirty="0">
                  <a:solidFill>
                    <a:srgbClr val="961318"/>
                  </a:solidFill>
                  <a:latin typeface="Times New Roman" panose="02020603050405020304" charset="0"/>
                  <a:ea typeface="黑体" panose="02010609060101010101" charset="-122"/>
                  <a:cs typeface="Times New Roman" panose="02020603050405020304" charset="0"/>
                  <a:sym typeface="+mn-ea"/>
                </a:endParaRPr>
              </a:p>
            </p:txBody>
          </p:sp>
        </p:grpSp>
      </p:grpSp>
      <p:sp>
        <p:nvSpPr>
          <p:cNvPr id="43" name="文本框 42"/>
          <p:cNvSpPr txBox="1"/>
          <p:nvPr>
            <p:custDataLst>
              <p:tags r:id="rId8"/>
            </p:custDataLst>
          </p:nvPr>
        </p:nvSpPr>
        <p:spPr>
          <a:xfrm>
            <a:off x="2346960" y="6022340"/>
            <a:ext cx="85083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algn="l">
              <a:buClrTx/>
              <a:buSzTx/>
              <a:buFontTx/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Based on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Eur.Phys.J.C 84 (2024) 10, 1033</a:t>
            </a: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</a:t>
            </a: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C.-X. Yue</a:t>
            </a: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and X.-C. Sun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  <a:p>
            <a:pPr marL="0" algn="l">
              <a:buClrTx/>
              <a:buSzTx/>
              <a:buFontTx/>
            </a:pP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61995" y="6349365"/>
            <a:ext cx="7903210" cy="3606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arxiv:2503.03179 with</a:t>
            </a: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C.-X. Yue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zh-CN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M.-S.-Y. Wang and Y.-Y. Bu</a:t>
            </a:r>
            <a:endParaRPr lang="en-US" altLang="zh-CN">
              <a:solidFill>
                <a:srgbClr val="000000"/>
              </a:solidFill>
              <a:latin typeface="Times New Roman" panose="02020603050405020304" charset="0"/>
              <a:ea typeface="CMR12"/>
              <a:cs typeface="Times New Roman" panose="02020603050405020304" charset="0"/>
            </a:endParaRPr>
          </a:p>
          <a:p>
            <a:endParaRPr lang="zh-CN" alt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5" name="文本占位符 5"/>
          <p:cNvSpPr txBox="1"/>
          <p:nvPr/>
        </p:nvSpPr>
        <p:spPr>
          <a:xfrm>
            <a:off x="1127448" y="193957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2. </a:t>
            </a:r>
            <a:r>
              <a:rPr lang="en-US" altLang="zh-CN" sz="280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The theory framework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9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/>
          <a:srcRect b="27754"/>
          <a:stretch>
            <a:fillRect/>
          </a:stretch>
        </p:blipFill>
        <p:spPr>
          <a:xfrm>
            <a:off x="1127760" y="2407920"/>
            <a:ext cx="8985885" cy="2997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/>
              <p:cNvSpPr txBox="1"/>
              <p:nvPr/>
            </p:nvSpPr>
            <p:spPr>
              <a:xfrm>
                <a:off x="1181100" y="1671320"/>
                <a:ext cx="11820525" cy="447675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p>
                <a:r>
                  <a:rPr lang="en-US" altLang="zh-CN" sz="22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</a:rPr>
                  <a:t>If </a:t>
                </a:r>
                <a:r>
                  <a:rPr lang="en-US" altLang="zh-CN" sz="2200">
                    <a:solidFill>
                      <a:srgbClr val="000000"/>
                    </a:solidFill>
                    <a:latin typeface="Times New Roman" panose="02020603050405020304" charset="0"/>
                    <a:ea typeface="CMMI12"/>
                    <a:cs typeface="Times New Roman" panose="02020603050405020304" charset="0"/>
                  </a:rPr>
                  <a:t>m</a:t>
                </a:r>
                <a:r>
                  <a:rPr lang="en-US" altLang="zh-CN" sz="2200" i="1" baseline="-25000">
                    <a:solidFill>
                      <a:srgbClr val="000000"/>
                    </a:solidFill>
                    <a:latin typeface="Times New Roman" panose="02020603050405020304" charset="0"/>
                    <a:ea typeface="CMMI8"/>
                    <a:cs typeface="Times New Roman" panose="02020603050405020304" charset="0"/>
                  </a:rPr>
                  <a:t>a</a:t>
                </a:r>
                <a:r>
                  <a:rPr lang="en-US" altLang="zh-CN" sz="2200" i="1">
                    <a:solidFill>
                      <a:srgbClr val="000000"/>
                    </a:solidFill>
                    <a:latin typeface="Times New Roman" panose="02020603050405020304" charset="0"/>
                    <a:ea typeface="CMMI8"/>
                    <a:cs typeface="Times New Roman" panose="02020603050405020304" charset="0"/>
                  </a:rPr>
                  <a:t> </a:t>
                </a:r>
                <a:r>
                  <a:rPr lang="en-US" altLang="zh-CN" sz="22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</a:rPr>
                  <a:t>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MMI1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rgbClr val="000000"/>
                            </a:solidFill>
                            <a:latin typeface="Times New Roman" panose="02020603050405020304" charset="0"/>
                            <a:ea typeface="CMMI12"/>
                            <a:cs typeface="Times New Roman" panose="02020603050405020304" charset="0"/>
                            <a:sym typeface="+mn-ea"/>
                          </a:rPr>
                          <m:t>𝑚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MMI12"/>
                            <a:cs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altLang="zh-CN" sz="2200" i="1" baseline="-25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MMI12"/>
                        <a:cs typeface="Cambria Math" panose="02040503050406030204" pitchFamily="18" charset="0"/>
                      </a:rPr>
                      <m:t> </m:t>
                    </m:r>
                    <m:r>
                      <a:rPr lang="en-US" altLang="zh-C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sz="2200">
                        <a:solidFill>
                          <a:srgbClr val="000000"/>
                        </a:solidFill>
                        <a:latin typeface="Times New Roman" panose="02020603050405020304" charset="0"/>
                        <a:ea typeface="NimbusRomNo9L-Regu"/>
                        <a:cs typeface="Times New Roman" panose="02020603050405020304" charset="0"/>
                        <a:sym typeface="+mn-ea"/>
                      </a:rPr>
                      <m:t>the</m:t>
                    </m:r>
                    <m:r>
                      <a:rPr lang="en-US" altLang="zh-CN" sz="2200">
                        <a:solidFill>
                          <a:srgbClr val="000000"/>
                        </a:solidFill>
                        <a:latin typeface="Times New Roman" panose="02020603050405020304" charset="0"/>
                        <a:ea typeface="NimbusRomNo9L-Regu"/>
                        <a:cs typeface="Times New Roman" panose="02020603050405020304" charset="0"/>
                        <a:sym typeface="+mn-ea"/>
                      </a:rPr>
                      <m:t> </m:t>
                    </m:r>
                  </m:oMath>
                </a14:m>
                <a:r>
                  <a:rPr lang="en-US" altLang="zh-CN" sz="22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ALP-EW gauge boson</a:t>
                </a:r>
                <a:r>
                  <a:rPr lang="en-US" altLang="zh-CN" sz="22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  <a:sym typeface="+mn-ea"/>
                  </a:rPr>
                  <a:t> effective couplings can be approximated as:</a:t>
                </a:r>
                <a:endParaRPr lang="en-US" altLang="zh-CN" sz="2200">
                  <a:solidFill>
                    <a:srgbClr val="000000"/>
                  </a:solidFill>
                  <a:latin typeface="Times New Roman" panose="02020603050405020304" charset="0"/>
                  <a:ea typeface="NimbusRomNo9L-Regu"/>
                  <a:cs typeface="Times New Roman" panose="02020603050405020304" charset="0"/>
                </a:endParaRPr>
              </a:p>
              <a:p>
                <a:endParaRPr lang="en-US" altLang="zh-CN" sz="2200" i="1">
                  <a:solidFill>
                    <a:srgbClr val="000000"/>
                  </a:solidFill>
                  <a:latin typeface="Times New Roman" panose="02020603050405020304" charset="0"/>
                  <a:ea typeface="CMMI12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100" y="1671320"/>
                <a:ext cx="11820525" cy="447675"/>
              </a:xfrm>
              <a:prstGeom prst="rect">
                <a:avLst/>
              </a:prstGeom>
              <a:blipFill rotWithShape="1">
                <a:blip r:embed="rId2"/>
                <a:stretch>
                  <a:fillRect b="-6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/>
          <p:cNvSpPr/>
          <p:nvPr>
            <p:custDataLst>
              <p:tags r:id="rId3"/>
            </p:custDataLst>
          </p:nvPr>
        </p:nvSpPr>
        <p:spPr>
          <a:xfrm>
            <a:off x="1062355" y="185737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5" name="文本占位符 5"/>
          <p:cNvSpPr txBox="1"/>
          <p:nvPr/>
        </p:nvSpPr>
        <p:spPr>
          <a:xfrm>
            <a:off x="1127448" y="193957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2. </a:t>
            </a:r>
            <a:r>
              <a:rPr lang="en-US" altLang="zh-CN" sz="280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The theory framework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8798" y="944880"/>
            <a:ext cx="1143127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2200" b="0" i="0">
                <a:solidFill>
                  <a:srgbClr val="404040"/>
                </a:solidFill>
                <a:latin typeface="Times New Roman" panose="02020603050405020304" charset="0"/>
                <a:ea typeface="Inter"/>
                <a:cs typeface="Times New Roman" panose="02020603050405020304" charset="0"/>
              </a:rPr>
              <a:t>The </a:t>
            </a:r>
            <a:r>
              <a:rPr lang="en-US" altLang="zh-CN" sz="2200">
                <a:solidFill>
                  <a:srgbClr val="131413"/>
                </a:solidFill>
                <a:latin typeface="Times-Roman"/>
                <a:ea typeface="Times-Roman"/>
                <a:sym typeface="+mn-ea"/>
              </a:rPr>
              <a:t>relevant </a:t>
            </a:r>
            <a:r>
              <a:rPr lang="en-US" altLang="zh-CN" sz="2200" b="0" i="0">
                <a:solidFill>
                  <a:srgbClr val="404040"/>
                </a:solidFill>
                <a:latin typeface="Times New Roman" panose="02020603050405020304" charset="0"/>
                <a:ea typeface="Inter"/>
                <a:cs typeface="Times New Roman" panose="02020603050405020304" charset="0"/>
              </a:rPr>
              <a:t>decay widths of ALP into 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charged </a:t>
            </a:r>
            <a:r>
              <a:rPr lang="en-US" altLang="zh-CN" sz="2200" b="0" i="0">
                <a:solidFill>
                  <a:srgbClr val="404040"/>
                </a:solidFill>
                <a:latin typeface="Times New Roman" panose="02020603050405020304" charset="0"/>
                <a:ea typeface="Inter"/>
                <a:cs typeface="Times New Roman" panose="02020603050405020304" charset="0"/>
              </a:rPr>
              <a:t>leptons and 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EW gauge bosons</a:t>
            </a:r>
            <a:r>
              <a:rPr lang="zh-CN" altLang="en-US" sz="2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：</a:t>
            </a:r>
            <a:endParaRPr lang="zh-CN" altLang="en-US" sz="2200" b="0" i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6890" y="5553710"/>
            <a:ext cx="6153785" cy="4298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The specific branching ratios for these decay modes</a:t>
            </a:r>
            <a:r>
              <a:rPr lang="zh-CN" altLang="en-US" sz="2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：</a:t>
            </a:r>
            <a:endParaRPr lang="zh-CN" altLang="en-US" sz="2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462915" y="573087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456248" y="110172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2830" t="894"/>
          <a:stretch>
            <a:fillRect/>
          </a:stretch>
        </p:blipFill>
        <p:spPr>
          <a:xfrm>
            <a:off x="6373495" y="1590040"/>
            <a:ext cx="4864735" cy="39262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10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50" y="1645285"/>
            <a:ext cx="4953635" cy="347154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9" grpId="0" bldLvl="0" animBg="1"/>
      <p:bldP spid="16" grpId="0"/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  <p:sp>
          <p:nvSpPr>
            <p:cNvPr id="10" name="文本占位符 5"/>
            <p:cNvSpPr txBox="1"/>
            <p:nvPr/>
          </p:nvSpPr>
          <p:spPr>
            <a:xfrm>
              <a:off x="1127448" y="193957"/>
              <a:ext cx="5040313" cy="61277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rgbClr val="024282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1900" dirty="0">
                  <a:solidFill>
                    <a:srgbClr val="961318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3. Prospects for detecting the couplings of axion-like particle with neutrinos at the CEPC</a:t>
              </a:r>
              <a:endPara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544320" y="977265"/>
            <a:ext cx="6664325" cy="817880"/>
            <a:chOff x="4487" y="1736"/>
            <a:chExt cx="10634" cy="1317"/>
          </a:xfrm>
        </p:grpSpPr>
        <p:grpSp>
          <p:nvGrpSpPr>
            <p:cNvPr id="42" name="组合 41"/>
            <p:cNvGrpSpPr/>
            <p:nvPr/>
          </p:nvGrpSpPr>
          <p:grpSpPr>
            <a:xfrm>
              <a:off x="4487" y="1736"/>
              <a:ext cx="10634" cy="1317"/>
              <a:chOff x="10956" y="2002"/>
              <a:chExt cx="5662" cy="779"/>
            </a:xfrm>
          </p:grpSpPr>
          <p:sp>
            <p:nvSpPr>
              <p:cNvPr id="43" name="文本框 42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119" y="2237"/>
                <a:ext cx="4838" cy="35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marL="0" algn="l">
                  <a:buClrTx/>
                  <a:buSzTx/>
                  <a:buFontTx/>
                </a:pPr>
                <a:r>
                  <a:rPr lang="en-US" altLang="zh-CN" b="1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Eur.Phys.J.C 84 (2024) 10, 1033  </a:t>
                </a:r>
                <a:endParaRPr lang="en-US" altLang="zh-CN" b="1"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45" name="圆角矩形 44"/>
              <p:cNvSpPr/>
              <p:nvPr>
                <p:custDataLst>
                  <p:tags r:id="rId2"/>
                </p:custDataLst>
              </p:nvPr>
            </p:nvSpPr>
            <p:spPr>
              <a:xfrm>
                <a:off x="10956" y="2002"/>
                <a:ext cx="5662" cy="779"/>
              </a:xfrm>
              <a:prstGeom prst="roundRect">
                <a:avLst/>
              </a:prstGeom>
              <a:noFill/>
              <a:ln w="28575"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46" name="文本框 45"/>
            <p:cNvSpPr txBox="1"/>
            <p:nvPr>
              <p:custDataLst>
                <p:tags r:id="rId3"/>
              </p:custDataLst>
            </p:nvPr>
          </p:nvSpPr>
          <p:spPr>
            <a:xfrm>
              <a:off x="10065" y="1984"/>
              <a:ext cx="5056" cy="94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Chong-Xing Yue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,  </a:t>
              </a:r>
              <a:r>
                <a:rPr lang="en-US" altLang="zh-CN" sz="1600" b="1">
                  <a:latin typeface="Times New Roman" panose="02020603050405020304" charset="0"/>
                  <a:cs typeface="Times New Roman" panose="02020603050405020304" charset="0"/>
                </a:rPr>
                <a:t>Xin-Yang Li*</a:t>
              </a:r>
              <a:r>
                <a:rPr lang="en-US" altLang="zh-CN" sz="1600">
                  <a:latin typeface="Times New Roman" panose="02020603050405020304" charset="0"/>
                  <a:cs typeface="Times New Roman" panose="02020603050405020304" charset="0"/>
                </a:rPr>
                <a:t> and  Xiao-Chen Sun</a:t>
              </a:r>
              <a:endParaRPr lang="en-US" altLang="zh-CN" sz="16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965200" y="2459355"/>
            <a:ext cx="931037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Feynman diagrams for the signal process                      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induced by ALPs.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                                                     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6" name="图片 15" descr="f546cc71f747f5a3a3fa4c6a13d862e"/>
          <p:cNvPicPr>
            <a:picLocks noChangeAspect="1"/>
          </p:cNvPicPr>
          <p:nvPr/>
        </p:nvPicPr>
        <p:blipFill>
          <a:blip r:embed="rId4"/>
          <a:srcRect t="22231"/>
          <a:stretch>
            <a:fillRect/>
          </a:stretch>
        </p:blipFill>
        <p:spPr>
          <a:xfrm>
            <a:off x="392430" y="2947670"/>
            <a:ext cx="11677015" cy="2097405"/>
          </a:xfrm>
          <a:prstGeom prst="rect">
            <a:avLst/>
          </a:prstGeom>
        </p:spPr>
      </p:pic>
      <p:graphicFrame>
        <p:nvGraphicFramePr>
          <p:cNvPr id="17" name="对象 16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695950" y="2459355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5" imgW="114300" imgH="215900" progId="Equation.KSEE3">
                  <p:embed/>
                </p:oleObj>
              </mc:Choice>
              <mc:Fallback>
                <p:oleObj name="" r:id="rId5" imgW="1143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95950" y="2459355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2365" y="2539365"/>
            <a:ext cx="1483360" cy="296545"/>
          </a:xfrm>
          <a:prstGeom prst="rect">
            <a:avLst/>
          </a:prstGeom>
        </p:spPr>
      </p:pic>
      <p:sp>
        <p:nvSpPr>
          <p:cNvPr id="22" name="椭圆 21"/>
          <p:cNvSpPr/>
          <p:nvPr>
            <p:custDataLst>
              <p:tags r:id="rId8"/>
            </p:custDataLst>
          </p:nvPr>
        </p:nvSpPr>
        <p:spPr>
          <a:xfrm>
            <a:off x="832168" y="265684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7465" y="5384165"/>
            <a:ext cx="978535" cy="34099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329180" y="5295265"/>
            <a:ext cx="377825" cy="40957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zh-CN" altLang="en-US" sz="2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：</a:t>
            </a:r>
            <a:endParaRPr lang="zh-CN" altLang="en-US" sz="2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0"/>
          <a:srcRect l="13649" t="-314"/>
          <a:stretch>
            <a:fillRect/>
          </a:stretch>
        </p:blipFill>
        <p:spPr>
          <a:xfrm>
            <a:off x="2599690" y="5388610"/>
            <a:ext cx="3082925" cy="35877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9695" y="5856605"/>
            <a:ext cx="916305" cy="36322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2"/>
          <a:srcRect l="24317" t="-17636"/>
          <a:stretch>
            <a:fillRect/>
          </a:stretch>
        </p:blipFill>
        <p:spPr>
          <a:xfrm>
            <a:off x="2599690" y="5789930"/>
            <a:ext cx="1654175" cy="41084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8145" y="5388610"/>
            <a:ext cx="1186180" cy="30226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4"/>
          <a:srcRect l="23983" t="-9699"/>
          <a:stretch>
            <a:fillRect/>
          </a:stretch>
        </p:blipFill>
        <p:spPr>
          <a:xfrm>
            <a:off x="8208645" y="5337810"/>
            <a:ext cx="1517650" cy="367665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2327910" y="5790565"/>
            <a:ext cx="337185" cy="4298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：</a:t>
            </a:r>
            <a:endParaRPr lang="zh-CN" altLang="en-US" sz="2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908925" y="5303520"/>
            <a:ext cx="254000" cy="40068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zh-CN" altLang="en-US" sz="22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：</a:t>
            </a:r>
            <a:endParaRPr lang="zh-CN" altLang="en-US" sz="22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7" name="椭圆 46"/>
          <p:cNvSpPr/>
          <p:nvPr>
            <p:custDataLst>
              <p:tags r:id="rId15"/>
            </p:custDataLst>
          </p:nvPr>
        </p:nvSpPr>
        <p:spPr>
          <a:xfrm>
            <a:off x="1098868" y="554863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椭圆 47"/>
          <p:cNvSpPr/>
          <p:nvPr>
            <p:custDataLst>
              <p:tags r:id="rId16"/>
            </p:custDataLst>
          </p:nvPr>
        </p:nvSpPr>
        <p:spPr>
          <a:xfrm>
            <a:off x="1098868" y="606107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9" name="椭圆 48"/>
          <p:cNvSpPr/>
          <p:nvPr>
            <p:custDataLst>
              <p:tags r:id="rId17"/>
            </p:custDataLst>
          </p:nvPr>
        </p:nvSpPr>
        <p:spPr>
          <a:xfrm>
            <a:off x="6618923" y="551624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395720" y="2112645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18" imgW="114300" imgH="215900" progId="Equation.KSEE3">
                  <p:embed/>
                </p:oleObj>
              </mc:Choice>
              <mc:Fallback>
                <p:oleObj name="" r:id="rId18" imgW="1143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95720" y="2112645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文本框 62"/>
          <p:cNvSpPr txBox="1"/>
          <p:nvPr>
            <p:custDataLst>
              <p:tags r:id="rId19"/>
            </p:custDataLst>
          </p:nvPr>
        </p:nvSpPr>
        <p:spPr>
          <a:xfrm>
            <a:off x="965200" y="1921510"/>
            <a:ext cx="973455" cy="4121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CEPC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39595" y="1953895"/>
            <a:ext cx="1786890" cy="3467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63415" y="1953895"/>
            <a:ext cx="2153285" cy="3467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14845" y="1941195"/>
            <a:ext cx="3752215" cy="364490"/>
          </a:xfrm>
          <a:prstGeom prst="rect">
            <a:avLst/>
          </a:prstGeom>
        </p:spPr>
      </p:pic>
      <p:sp>
        <p:nvSpPr>
          <p:cNvPr id="18" name="椭圆 17"/>
          <p:cNvSpPr/>
          <p:nvPr>
            <p:custDataLst>
              <p:tags r:id="rId23"/>
            </p:custDataLst>
          </p:nvPr>
        </p:nvSpPr>
        <p:spPr>
          <a:xfrm>
            <a:off x="832168" y="212598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3553460" y="1934845"/>
            <a:ext cx="77470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GeV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11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  <p:sp>
          <p:nvSpPr>
            <p:cNvPr id="10" name="文本占位符 5"/>
            <p:cNvSpPr txBox="1"/>
            <p:nvPr/>
          </p:nvSpPr>
          <p:spPr>
            <a:xfrm>
              <a:off x="1127448" y="193957"/>
              <a:ext cx="5040313" cy="61277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rgbClr val="024282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1900" dirty="0">
                  <a:solidFill>
                    <a:srgbClr val="961318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3. Prospects for detecting the couplings of axion-like particle with neutrinos at the CEPC</a:t>
              </a:r>
              <a:endParaRPr kumimoji="0" lang="en-US" altLang="zh-CN" sz="900" b="1" i="0" u="none" strike="noStrike" kern="1200" cap="none" spc="0" normalizeH="0" baseline="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endParaRPr>
            </a:p>
          </p:txBody>
        </p:sp>
      </p:grpSp>
      <p:pic>
        <p:nvPicPr>
          <p:cNvPr id="50" name="图片 49"/>
          <p:cNvPicPr>
            <a:picLocks noChangeAspect="1"/>
          </p:cNvPicPr>
          <p:nvPr/>
        </p:nvPicPr>
        <p:blipFill>
          <a:blip r:embed="rId1"/>
          <a:srcRect l="3860" r="2327"/>
          <a:stretch>
            <a:fillRect/>
          </a:stretch>
        </p:blipFill>
        <p:spPr>
          <a:xfrm>
            <a:off x="175895" y="2654300"/>
            <a:ext cx="11579225" cy="2430780"/>
          </a:xfrm>
          <a:prstGeom prst="rect">
            <a:avLst/>
          </a:prstGeom>
        </p:spPr>
      </p:pic>
      <p:sp>
        <p:nvSpPr>
          <p:cNvPr id="51" name="文本框 50"/>
          <p:cNvSpPr txBox="1"/>
          <p:nvPr/>
        </p:nvSpPr>
        <p:spPr>
          <a:xfrm>
            <a:off x="870585" y="1477010"/>
            <a:ext cx="8634730" cy="4298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The typical Feynman diagrams for the SM background of the process</a:t>
            </a:r>
            <a:endParaRPr lang="en-US" altLang="zh-CN" sz="2200">
              <a:solidFill>
                <a:srgbClr val="131413"/>
              </a:solidFill>
              <a:latin typeface="Times New Roman" panose="02020603050405020304" charset="0"/>
              <a:ea typeface="Times-Roman"/>
              <a:cs typeface="Times New Roman" panose="02020603050405020304" charset="0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895" y="1572895"/>
            <a:ext cx="1483360" cy="29654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12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" name="椭圆 1"/>
          <p:cNvSpPr/>
          <p:nvPr>
            <p:custDataLst>
              <p:tags r:id="rId3"/>
            </p:custDataLst>
          </p:nvPr>
        </p:nvSpPr>
        <p:spPr>
          <a:xfrm>
            <a:off x="794385" y="168275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7" name="文本框 6"/>
          <p:cNvSpPr txBox="1"/>
          <p:nvPr/>
        </p:nvSpPr>
        <p:spPr>
          <a:xfrm>
            <a:off x="3665855" y="3306445"/>
            <a:ext cx="835342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         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文本占位符 5"/>
          <p:cNvSpPr txBox="1"/>
          <p:nvPr/>
        </p:nvSpPr>
        <p:spPr>
          <a:xfrm>
            <a:off x="1127448" y="193957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9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Prospects for detecting the couplings of axion-like particle with neutrinos at the CEPC</a:t>
            </a:r>
            <a:endParaRPr kumimoji="0" lang="en-US" altLang="zh-CN" sz="9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graphicFrame>
        <p:nvGraphicFramePr>
          <p:cNvPr id="5" name="对象 4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6439535" y="110363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114300" imgH="215900" progId="Equation.KSEE3">
                  <p:embed/>
                </p:oleObj>
              </mc:Choice>
              <mc:Fallback>
                <p:oleObj name="" r:id="rId1" imgW="1143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439535" y="1103630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文本框 62"/>
          <p:cNvSpPr txBox="1"/>
          <p:nvPr>
            <p:custDataLst>
              <p:tags r:id="rId3"/>
            </p:custDataLst>
          </p:nvPr>
        </p:nvSpPr>
        <p:spPr>
          <a:xfrm>
            <a:off x="807085" y="889635"/>
            <a:ext cx="1036955" cy="4184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CEPC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410" y="944880"/>
            <a:ext cx="1786890" cy="3467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230" y="944880"/>
            <a:ext cx="2153285" cy="34671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6900" y="889635"/>
            <a:ext cx="3752215" cy="364490"/>
          </a:xfrm>
          <a:prstGeom prst="rect">
            <a:avLst/>
          </a:prstGeom>
        </p:spPr>
      </p:pic>
      <p:sp>
        <p:nvSpPr>
          <p:cNvPr id="10" name="椭圆 9"/>
          <p:cNvSpPr/>
          <p:nvPr>
            <p:custDataLst>
              <p:tags r:id="rId7"/>
            </p:custDataLst>
          </p:nvPr>
        </p:nvSpPr>
        <p:spPr>
          <a:xfrm>
            <a:off x="640398" y="110363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8"/>
            </p:custDataLst>
          </p:nvPr>
        </p:nvSpPr>
        <p:spPr>
          <a:xfrm>
            <a:off x="676593" y="556450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845185" y="1560830"/>
            <a:ext cx="1065339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FeynRules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</a:t>
            </a: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generate the model file for the effective Lagrangian</a:t>
            </a:r>
            <a:endParaRPr lang="en-US" altLang="zh-CN" sz="22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609600" algn="l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Madgraph5-aMC@NLO</a:t>
            </a:r>
            <a:r>
              <a:rPr lang="en-US" altLang="zh-CN" sz="2400" i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g</a:t>
            </a:r>
            <a:r>
              <a:rPr lang="en-US" altLang="zh-CN" sz="2400">
                <a:solidFill>
                  <a:srgbClr val="404040"/>
                </a:solidFill>
                <a:latin typeface="Times New Roman" panose="02020603050405020304" charset="0"/>
                <a:ea typeface="Inter"/>
                <a:cs typeface="Times New Roman" panose="02020603050405020304" charset="0"/>
                <a:sym typeface="+mn-ea"/>
              </a:rPr>
              <a:t>enerate signal and background events and        calculate the production cross sections of both the signal and background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Pythia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8               the parton shower</a:t>
            </a:r>
            <a:endParaRPr lang="en-US" altLang="zh-CN" sz="240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Delphes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the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detector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simulation 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Madanalysis5               the signal and background analysis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2927985" y="1800225"/>
            <a:ext cx="888365" cy="278765"/>
          </a:xfrm>
          <a:prstGeom prst="rightArrow">
            <a:avLst/>
          </a:prstGeom>
          <a:solidFill>
            <a:srgbClr val="961318"/>
          </a:solidFill>
          <a:ln>
            <a:solidFill>
              <a:srgbClr val="96131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/>
        </p:nvSpPr>
        <p:spPr>
          <a:xfrm>
            <a:off x="4636135" y="2371090"/>
            <a:ext cx="888365" cy="278765"/>
          </a:xfrm>
          <a:prstGeom prst="rightArrow">
            <a:avLst/>
          </a:prstGeom>
          <a:solidFill>
            <a:srgbClr val="961318"/>
          </a:solidFill>
          <a:ln>
            <a:solidFill>
              <a:srgbClr val="96131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右箭头 34"/>
          <p:cNvSpPr/>
          <p:nvPr/>
        </p:nvSpPr>
        <p:spPr>
          <a:xfrm>
            <a:off x="2643505" y="3451225"/>
            <a:ext cx="888365" cy="278765"/>
          </a:xfrm>
          <a:prstGeom prst="rightArrow">
            <a:avLst/>
          </a:prstGeom>
          <a:solidFill>
            <a:srgbClr val="961318"/>
          </a:solidFill>
          <a:ln>
            <a:solidFill>
              <a:srgbClr val="96131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右箭头 35"/>
          <p:cNvSpPr/>
          <p:nvPr/>
        </p:nvSpPr>
        <p:spPr>
          <a:xfrm>
            <a:off x="2643505" y="4013200"/>
            <a:ext cx="888365" cy="278765"/>
          </a:xfrm>
          <a:prstGeom prst="rightArrow">
            <a:avLst/>
          </a:prstGeom>
          <a:solidFill>
            <a:srgbClr val="961318"/>
          </a:solidFill>
          <a:ln>
            <a:solidFill>
              <a:srgbClr val="96131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右箭头 36"/>
          <p:cNvSpPr/>
          <p:nvPr/>
        </p:nvSpPr>
        <p:spPr>
          <a:xfrm>
            <a:off x="3362960" y="4544060"/>
            <a:ext cx="888365" cy="278765"/>
          </a:xfrm>
          <a:prstGeom prst="rightArrow">
            <a:avLst/>
          </a:prstGeom>
          <a:solidFill>
            <a:srgbClr val="961318"/>
          </a:solidFill>
          <a:ln>
            <a:solidFill>
              <a:srgbClr val="961318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852805" y="5370830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Basic cuts: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26" name="对象 2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581276" y="5370513"/>
          <a:ext cx="1572260" cy="461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" name="" r:id="rId9" imgW="825500" imgH="241300" progId="Equation.DSMT4">
                  <p:embed/>
                </p:oleObj>
              </mc:Choice>
              <mc:Fallback>
                <p:oleObj name="" r:id="rId9" imgW="825500" imgH="241300" progId="Equation.DSMT4">
                  <p:embed/>
                  <p:pic>
                    <p:nvPicPr>
                      <p:cNvPr id="0" name="图片 204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81276" y="5370513"/>
                        <a:ext cx="1572260" cy="4610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对象 2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310380" y="5350510"/>
          <a:ext cx="1057275" cy="518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" name="" r:id="rId11" imgW="571500" imgH="279400" progId="Equation.DSMT4">
                  <p:embed/>
                </p:oleObj>
              </mc:Choice>
              <mc:Fallback>
                <p:oleObj name="" r:id="rId11" imgW="571500" imgH="279400" progId="Equation.DSMT4">
                  <p:embed/>
                  <p:pic>
                    <p:nvPicPr>
                      <p:cNvPr id="0" name="图片 204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10380" y="5350510"/>
                        <a:ext cx="1057275" cy="518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对象 2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251700" y="5350510"/>
          <a:ext cx="2528570" cy="480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" name="" r:id="rId13" imgW="1473200" imgH="279400" progId="Equation.DSMT4">
                  <p:embed/>
                </p:oleObj>
              </mc:Choice>
              <mc:Fallback>
                <p:oleObj name="" r:id="rId13" imgW="1473200" imgH="279400" progId="Equation.DSMT4">
                  <p:embed/>
                  <p:pic>
                    <p:nvPicPr>
                      <p:cNvPr id="0" name="图片 204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251700" y="5350510"/>
                        <a:ext cx="2528570" cy="480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图片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24500" y="5414645"/>
            <a:ext cx="1520825" cy="37592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597275" y="925830"/>
            <a:ext cx="77470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GeV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13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2165" y="5977890"/>
            <a:ext cx="11400790" cy="4298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The SM background:  </a:t>
            </a:r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0.067 (1</a:t>
            </a:r>
            <a:r>
              <a:rPr lang="en-US" altLang="zh-CN" sz="2200" i="1">
                <a:solidFill>
                  <a:srgbClr val="131413"/>
                </a:solidFill>
                <a:latin typeface="Times New Roman" panose="02020603050405020304" charset="0"/>
                <a:ea typeface="MTMI"/>
                <a:cs typeface="Times New Roman" panose="02020603050405020304" charset="0"/>
              </a:rPr>
              <a:t>.</a:t>
            </a:r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311</a:t>
            </a:r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MTSYN"/>
                <a:cs typeface="Times New Roman" panose="02020603050405020304" charset="0"/>
              </a:rPr>
              <a:t>×</a:t>
            </a:r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10</a:t>
            </a:r>
            <a:r>
              <a:rPr lang="en-US" altLang="zh-CN" sz="2200" baseline="300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-4</a:t>
            </a:r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) pb          </a:t>
            </a:r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240 (91) GeV CEPC</a:t>
            </a:r>
            <a:endParaRPr lang="en-US" altLang="zh-CN" sz="2200">
              <a:solidFill>
                <a:srgbClr val="131413"/>
              </a:solidFill>
              <a:latin typeface="Times New Roman" panose="02020603050405020304" charset="0"/>
              <a:ea typeface="Times-Roman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6"/>
            </p:custDataLst>
          </p:nvPr>
        </p:nvSpPr>
        <p:spPr>
          <a:xfrm>
            <a:off x="676593" y="615505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25" grpId="0"/>
      <p:bldP spid="2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b="13539"/>
          <a:stretch>
            <a:fillRect/>
          </a:stretch>
        </p:blipFill>
        <p:spPr>
          <a:xfrm>
            <a:off x="277495" y="2529205"/>
            <a:ext cx="11914505" cy="32035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70" y="1564005"/>
            <a:ext cx="3079115" cy="3575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rcRect l="67560" r="10791"/>
          <a:stretch>
            <a:fillRect/>
          </a:stretch>
        </p:blipFill>
        <p:spPr>
          <a:xfrm>
            <a:off x="10131425" y="2145030"/>
            <a:ext cx="840740" cy="4368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 r="86511" b="-12064"/>
          <a:stretch>
            <a:fillRect/>
          </a:stretch>
        </p:blipFill>
        <p:spPr>
          <a:xfrm>
            <a:off x="1975485" y="2092325"/>
            <a:ext cx="523875" cy="4895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l="27077" r="56867" b="-2471"/>
          <a:stretch>
            <a:fillRect/>
          </a:stretch>
        </p:blipFill>
        <p:spPr>
          <a:xfrm>
            <a:off x="6087745" y="2092325"/>
            <a:ext cx="652145" cy="468630"/>
          </a:xfrm>
          <a:prstGeom prst="rect">
            <a:avLst/>
          </a:prstGeom>
        </p:spPr>
      </p:pic>
      <p:sp>
        <p:nvSpPr>
          <p:cNvPr id="33" name="文本占位符 5"/>
          <p:cNvSpPr txBox="1"/>
          <p:nvPr/>
        </p:nvSpPr>
        <p:spPr>
          <a:xfrm>
            <a:off x="1127448" y="193957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9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Prospects for detecting the couplings of axion-like particle with neutrinos at the CEPC</a:t>
            </a:r>
            <a:endParaRPr kumimoji="0" lang="en-US" altLang="zh-CN" sz="9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475" y="1600200"/>
            <a:ext cx="4147185" cy="285115"/>
          </a:xfrm>
          <a:prstGeom prst="rect">
            <a:avLst/>
          </a:prstGeom>
        </p:spPr>
      </p:pic>
      <p:sp>
        <p:nvSpPr>
          <p:cNvPr id="30" name="椭圆 29"/>
          <p:cNvSpPr/>
          <p:nvPr>
            <p:custDataLst>
              <p:tags r:id="rId5"/>
            </p:custDataLst>
          </p:nvPr>
        </p:nvSpPr>
        <p:spPr>
          <a:xfrm>
            <a:off x="744538" y="170497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14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62610" y="944880"/>
            <a:ext cx="3140710" cy="478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dist">
              <a:defRPr sz="2400" b="1">
                <a:solidFill>
                  <a:srgbClr val="A5353A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3.1 In the case</a:t>
            </a:r>
            <a:endParaRPr kumimoji="0" lang="en-US" altLang="zh-CN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635" y="971550"/>
            <a:ext cx="1073785" cy="37401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07403" y="176626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rcRect r="48283" b="12219"/>
          <a:stretch>
            <a:fillRect/>
          </a:stretch>
        </p:blipFill>
        <p:spPr>
          <a:xfrm>
            <a:off x="2857500" y="1392555"/>
            <a:ext cx="6630035" cy="26714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l="51717" b="12265"/>
          <a:stretch>
            <a:fillRect/>
          </a:stretch>
        </p:blipFill>
        <p:spPr>
          <a:xfrm>
            <a:off x="3007360" y="4129405"/>
            <a:ext cx="6325235" cy="27285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10" y="1005840"/>
            <a:ext cx="3274060" cy="3390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 r="88277" b="-14040"/>
          <a:stretch>
            <a:fillRect/>
          </a:stretch>
        </p:blipFill>
        <p:spPr>
          <a:xfrm>
            <a:off x="2292350" y="2430145"/>
            <a:ext cx="565150" cy="5467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l="25072" r="63484" b="346"/>
          <a:stretch>
            <a:fillRect/>
          </a:stretch>
        </p:blipFill>
        <p:spPr>
          <a:xfrm>
            <a:off x="9344660" y="2569210"/>
            <a:ext cx="548640" cy="476250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3"/>
          <a:srcRect l="50517" r="36028" b="-10077"/>
          <a:stretch>
            <a:fillRect/>
          </a:stretch>
        </p:blipFill>
        <p:spPr>
          <a:xfrm>
            <a:off x="2279650" y="5044440"/>
            <a:ext cx="670560" cy="546100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3"/>
          <a:srcRect l="88107" r="662" b="7136"/>
          <a:stretch>
            <a:fillRect/>
          </a:stretch>
        </p:blipFill>
        <p:spPr>
          <a:xfrm>
            <a:off x="9389745" y="5175885"/>
            <a:ext cx="503555" cy="414655"/>
          </a:xfrm>
          <a:prstGeom prst="rect">
            <a:avLst/>
          </a:prstGeom>
        </p:spPr>
      </p:pic>
      <p:sp>
        <p:nvSpPr>
          <p:cNvPr id="74" name="文本占位符 5"/>
          <p:cNvSpPr txBox="1"/>
          <p:nvPr/>
        </p:nvSpPr>
        <p:spPr>
          <a:xfrm>
            <a:off x="1127448" y="193957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9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Prospects for detecting the couplings of axion-like particle with neutrinos at the CEPC</a:t>
            </a:r>
            <a:endParaRPr kumimoji="0" lang="en-US" altLang="zh-CN" sz="9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105" y="1042035"/>
            <a:ext cx="4147185" cy="285115"/>
          </a:xfrm>
          <a:prstGeom prst="rect">
            <a:avLst/>
          </a:prstGeom>
        </p:spPr>
      </p:pic>
      <p:sp>
        <p:nvSpPr>
          <p:cNvPr id="30" name="椭圆 29"/>
          <p:cNvSpPr/>
          <p:nvPr>
            <p:custDataLst>
              <p:tags r:id="rId5"/>
            </p:custDataLst>
          </p:nvPr>
        </p:nvSpPr>
        <p:spPr>
          <a:xfrm>
            <a:off x="722948" y="113728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15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2" name="文本框 11"/>
          <p:cNvSpPr txBox="1"/>
          <p:nvPr/>
        </p:nvSpPr>
        <p:spPr>
          <a:xfrm>
            <a:off x="832485" y="1419225"/>
            <a:ext cx="26282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The improved cuts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4" name="文本占位符 5"/>
          <p:cNvSpPr txBox="1"/>
          <p:nvPr/>
        </p:nvSpPr>
        <p:spPr>
          <a:xfrm>
            <a:off x="1127448" y="193957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9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Prospects for detecting the couplings of axion-like particle with neutrinos at the CEPC</a:t>
            </a:r>
            <a:endParaRPr kumimoji="0" lang="en-US" altLang="zh-CN" sz="9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960" y="2099310"/>
            <a:ext cx="11518900" cy="2707640"/>
          </a:xfrm>
          <a:prstGeom prst="rect">
            <a:avLst/>
          </a:prstGeom>
        </p:spPr>
      </p:pic>
      <p:sp>
        <p:nvSpPr>
          <p:cNvPr id="30" name="椭圆 29"/>
          <p:cNvSpPr/>
          <p:nvPr>
            <p:custDataLst>
              <p:tags r:id="rId2"/>
            </p:custDataLst>
          </p:nvPr>
        </p:nvSpPr>
        <p:spPr>
          <a:xfrm>
            <a:off x="756285" y="164973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16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33" name="文本占位符 5"/>
          <p:cNvSpPr txBox="1"/>
          <p:nvPr/>
        </p:nvSpPr>
        <p:spPr>
          <a:xfrm>
            <a:off x="1127448" y="193957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9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Prospects for detecting the couplings of axion-like particle with neutrinos at the CEPC</a:t>
            </a:r>
            <a:endParaRPr kumimoji="0" lang="en-US" altLang="zh-CN" sz="9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51535" y="973455"/>
            <a:ext cx="1124966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The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projected </a:t>
            </a:r>
            <a:r>
              <a:rPr lang="en-US" altLang="zh-CN" sz="24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400" i="1">
                <a:solidFill>
                  <a:srgbClr val="131413"/>
                </a:solidFill>
                <a:latin typeface="Times New Roman" panose="02020603050405020304" charset="0"/>
                <a:ea typeface="MTMI"/>
                <a:cs typeface="Times New Roman" panose="02020603050405020304" charset="0"/>
                <a:sym typeface="+mn-ea"/>
              </a:rPr>
              <a:t>σ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sensitivities of the 240 (91) GeV CEPC to the ALP-neutrino couplings</a:t>
            </a:r>
            <a:r>
              <a:rPr lang="zh-CN" altLang="en-US" sz="2400">
                <a:solidFill>
                  <a:srgbClr val="131413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：</a:t>
            </a:r>
            <a:endParaRPr lang="en-US" altLang="zh-CN" sz="2400">
              <a:solidFill>
                <a:srgbClr val="131413"/>
              </a:solidFill>
              <a:latin typeface="Times New Roman" panose="02020603050405020304" charset="0"/>
              <a:ea typeface="Times-Roman"/>
              <a:cs typeface="Times New Roman" panose="02020603050405020304" charset="0"/>
            </a:endParaRPr>
          </a:p>
          <a:p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2715"/>
          <a:stretch>
            <a:fillRect/>
          </a:stretch>
        </p:blipFill>
        <p:spPr>
          <a:xfrm>
            <a:off x="189230" y="1481455"/>
            <a:ext cx="6249035" cy="46520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74165" y="24701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485" y="2700655"/>
            <a:ext cx="2343785" cy="2990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305" y="3149600"/>
            <a:ext cx="4298315" cy="36703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112125" y="2165350"/>
            <a:ext cx="29800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91 GeV CEPC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825" y="4462780"/>
            <a:ext cx="2556510" cy="28765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275" y="4956175"/>
            <a:ext cx="4359275" cy="33845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8074025" y="3901440"/>
            <a:ext cx="29800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240 GeV CEPC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035" y="6138545"/>
            <a:ext cx="8633460" cy="260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035" y="6429375"/>
            <a:ext cx="8457565" cy="236855"/>
          </a:xfrm>
          <a:prstGeom prst="rect">
            <a:avLst/>
          </a:prstGeom>
        </p:spPr>
      </p:pic>
      <p:sp>
        <p:nvSpPr>
          <p:cNvPr id="30" name="椭圆 29"/>
          <p:cNvSpPr/>
          <p:nvPr>
            <p:custDataLst>
              <p:tags r:id="rId8"/>
            </p:custDataLst>
          </p:nvPr>
        </p:nvSpPr>
        <p:spPr>
          <a:xfrm>
            <a:off x="714058" y="119951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981633" y="234251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7944168" y="407860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17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H="1" flipV="1">
            <a:off x="4995545" y="3559810"/>
            <a:ext cx="359410" cy="41846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11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33" name="文本占位符 5"/>
          <p:cNvSpPr txBox="1"/>
          <p:nvPr/>
        </p:nvSpPr>
        <p:spPr>
          <a:xfrm>
            <a:off x="1127448" y="193957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9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Prospects for detecting the couplings of axion-like particle with neutrinos at the CEPC</a:t>
            </a:r>
            <a:endParaRPr kumimoji="0" lang="en-US" altLang="zh-CN" sz="9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51535" y="1468755"/>
            <a:ext cx="1105471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The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projected </a:t>
            </a:r>
            <a:r>
              <a:rPr lang="en-US" altLang="zh-CN" sz="24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400" i="1">
                <a:solidFill>
                  <a:srgbClr val="131413"/>
                </a:solidFill>
                <a:latin typeface="Times New Roman" panose="02020603050405020304" charset="0"/>
                <a:ea typeface="MTMI"/>
                <a:cs typeface="Times New Roman" panose="02020603050405020304" charset="0"/>
                <a:sym typeface="+mn-ea"/>
              </a:rPr>
              <a:t>σ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sensitivities of </a:t>
            </a:r>
            <a:r>
              <a:rPr lang="en-US" altLang="zh-CN" sz="24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the 240 (91) GeV CEPC</a:t>
            </a:r>
            <a:r>
              <a:rPr lang="en-US" altLang="zh-CN" sz="24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 to the ALP-</a:t>
            </a:r>
            <a:r>
              <a:rPr lang="en-US" altLang="zh-CN" sz="24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lepton couplings</a:t>
            </a:r>
            <a:endParaRPr lang="en-US" altLang="zh-CN" sz="2400">
              <a:solidFill>
                <a:srgbClr val="131413"/>
              </a:solidFill>
              <a:latin typeface="Times New Roman" panose="02020603050405020304" charset="0"/>
              <a:ea typeface="Times-Roman"/>
              <a:cs typeface="Times New Roman" panose="02020603050405020304" charset="0"/>
            </a:endParaRPr>
          </a:p>
          <a:p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74165" y="24701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228965" y="3035300"/>
            <a:ext cx="29800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240 GeV CEPC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rcRect l="3643" t="2648" r="1804"/>
          <a:stretch>
            <a:fillRect/>
          </a:stretch>
        </p:blipFill>
        <p:spPr>
          <a:xfrm>
            <a:off x="462280" y="1990090"/>
            <a:ext cx="6489065" cy="47390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3630930"/>
            <a:ext cx="2459990" cy="2921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330" y="4088765"/>
            <a:ext cx="4159250" cy="333375"/>
          </a:xfrm>
          <a:prstGeom prst="rect">
            <a:avLst/>
          </a:prstGeom>
        </p:spPr>
      </p:pic>
      <p:sp>
        <p:nvSpPr>
          <p:cNvPr id="30" name="椭圆 29"/>
          <p:cNvSpPr/>
          <p:nvPr>
            <p:custDataLst>
              <p:tags r:id="rId4"/>
            </p:custDataLst>
          </p:nvPr>
        </p:nvSpPr>
        <p:spPr>
          <a:xfrm>
            <a:off x="775018" y="168021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8152448" y="321246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18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H="1" flipV="1">
            <a:off x="5808345" y="3800475"/>
            <a:ext cx="359410" cy="41846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530" y="934720"/>
            <a:ext cx="916305" cy="363220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462280" y="875030"/>
            <a:ext cx="2296160" cy="478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dist">
              <a:defRPr sz="2400" b="1">
                <a:solidFill>
                  <a:srgbClr val="A5353A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3.2 In the case</a:t>
            </a:r>
            <a:endParaRPr kumimoji="0" lang="en-US" altLang="zh-CN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-矩形 8"/>
          <p:cNvSpPr/>
          <p:nvPr>
            <p:custDataLst>
              <p:tags r:id="rId1"/>
            </p:custDataLst>
          </p:nvPr>
        </p:nvSpPr>
        <p:spPr>
          <a:xfrm>
            <a:off x="37465" y="-56515"/>
            <a:ext cx="4103370" cy="6858000"/>
          </a:xfrm>
          <a:prstGeom prst="rect">
            <a:avLst/>
          </a:prstGeom>
          <a:solidFill>
            <a:srgbClr val="9613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4" name="PA-组合 20"/>
          <p:cNvGrpSpPr/>
          <p:nvPr>
            <p:custDataLst>
              <p:tags r:id="rId2"/>
            </p:custDataLst>
          </p:nvPr>
        </p:nvGrpSpPr>
        <p:grpSpPr>
          <a:xfrm>
            <a:off x="4268058" y="498460"/>
            <a:ext cx="653990" cy="923330"/>
            <a:chOff x="7138670" y="999472"/>
            <a:chExt cx="653990" cy="923330"/>
          </a:xfrm>
        </p:grpSpPr>
        <p:sp>
          <p:nvSpPr>
            <p:cNvPr id="5" name="PA-任意多边形 9"/>
            <p:cNvSpPr/>
            <p:nvPr>
              <p:custDataLst>
                <p:tags r:id="rId3"/>
              </p:custDataLst>
            </p:nvPr>
          </p:nvSpPr>
          <p:spPr>
            <a:xfrm>
              <a:off x="7138670" y="1555752"/>
              <a:ext cx="360050" cy="202528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1 h 6858000"/>
                <a:gd name="connsiteX3" fmla="*/ 8438627 w 12192000"/>
                <a:gd name="connsiteY3" fmla="*/ 1 h 6858000"/>
                <a:gd name="connsiteX4" fmla="*/ 12192000 w 12192000"/>
                <a:gd name="connsiteY4" fmla="*/ 5623285 h 6858000"/>
                <a:gd name="connsiteX5" fmla="*/ 12192000 w 12192000"/>
                <a:gd name="connsiteY5" fmla="*/ 6858000 h 6858000"/>
                <a:gd name="connsiteX6" fmla="*/ 0 w 12192000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1"/>
                  </a:lnTo>
                  <a:lnTo>
                    <a:pt x="8438627" y="1"/>
                  </a:lnTo>
                  <a:lnTo>
                    <a:pt x="12192000" y="5623285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2000">
                  <a:srgbClr val="961318"/>
                </a:gs>
                <a:gs pos="72000">
                  <a:srgbClr val="961318">
                    <a:alpha val="40000"/>
                  </a:srgbClr>
                </a:gs>
                <a:gs pos="100000">
                  <a:srgbClr val="961318">
                    <a:alpha val="0"/>
                  </a:srgbClr>
                </a:gs>
              </a:gsLst>
              <a:lin ang="8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6" name="PA-文本框 13"/>
            <p:cNvSpPr txBox="1"/>
            <p:nvPr>
              <p:custDataLst>
                <p:tags r:id="rId4"/>
              </p:custDataLst>
            </p:nvPr>
          </p:nvSpPr>
          <p:spPr>
            <a:xfrm>
              <a:off x="7167950" y="999472"/>
              <a:ext cx="6247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1" u="none" strike="noStrike" kern="0" cap="none" spc="0" normalizeH="0" baseline="0" noProof="0" dirty="0">
                  <a:ln>
                    <a:noFill/>
                  </a:ln>
                  <a:solidFill>
                    <a:srgbClr val="961318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1</a:t>
              </a:r>
              <a:endParaRPr kumimoji="0" lang="zh-CN" altLang="en-US" sz="5400" b="1" i="1" u="none" strike="noStrike" kern="0" cap="none" spc="0" normalizeH="0" baseline="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8" name="PA-任意多边形 10"/>
          <p:cNvSpPr/>
          <p:nvPr>
            <p:custDataLst>
              <p:tags r:id="rId5"/>
            </p:custDataLst>
          </p:nvPr>
        </p:nvSpPr>
        <p:spPr>
          <a:xfrm>
            <a:off x="4265930" y="3260090"/>
            <a:ext cx="360045" cy="20256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8438627 w 12192000"/>
              <a:gd name="connsiteY3" fmla="*/ 1 h 6858000"/>
              <a:gd name="connsiteX4" fmla="*/ 12192000 w 12192000"/>
              <a:gd name="connsiteY4" fmla="*/ 5623285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8438627" y="1"/>
                </a:lnTo>
                <a:lnTo>
                  <a:pt x="12192000" y="5623285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2000">
                <a:srgbClr val="961318"/>
              </a:gs>
              <a:gs pos="72000">
                <a:srgbClr val="961318">
                  <a:alpha val="40000"/>
                </a:srgbClr>
              </a:gs>
              <a:gs pos="100000">
                <a:srgbClr val="961318">
                  <a:alpha val="0"/>
                </a:srgbClr>
              </a:gs>
            </a:gsLst>
            <a:lin ang="84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PA-任意多边形 11"/>
          <p:cNvSpPr/>
          <p:nvPr>
            <p:custDataLst>
              <p:tags r:id="rId6"/>
            </p:custDataLst>
          </p:nvPr>
        </p:nvSpPr>
        <p:spPr>
          <a:xfrm>
            <a:off x="4297268" y="4523586"/>
            <a:ext cx="360050" cy="202528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8438627 w 12192000"/>
              <a:gd name="connsiteY3" fmla="*/ 1 h 6858000"/>
              <a:gd name="connsiteX4" fmla="*/ 12192000 w 12192000"/>
              <a:gd name="connsiteY4" fmla="*/ 5623285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8438627" y="1"/>
                </a:lnTo>
                <a:lnTo>
                  <a:pt x="12192000" y="5623285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2000">
                <a:srgbClr val="961318"/>
              </a:gs>
              <a:gs pos="72000">
                <a:srgbClr val="961318">
                  <a:alpha val="40000"/>
                </a:srgbClr>
              </a:gs>
              <a:gs pos="100000">
                <a:srgbClr val="961318">
                  <a:alpha val="0"/>
                </a:srgbClr>
              </a:gs>
            </a:gsLst>
            <a:lin ang="84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PA-文本框 15"/>
          <p:cNvSpPr txBox="1"/>
          <p:nvPr>
            <p:custDataLst>
              <p:tags r:id="rId7"/>
            </p:custDataLst>
          </p:nvPr>
        </p:nvSpPr>
        <p:spPr>
          <a:xfrm>
            <a:off x="4313848" y="3997767"/>
            <a:ext cx="6247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>
                <a:solidFill>
                  <a:srgbClr val="961318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4</a:t>
            </a:r>
            <a:endParaRPr lang="en-US" altLang="zh-CN" sz="5400" b="1" i="1" dirty="0">
              <a:solidFill>
                <a:srgbClr val="961318"/>
              </a:solidFill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12" name="PA-组合 17"/>
          <p:cNvGrpSpPr/>
          <p:nvPr>
            <p:custDataLst>
              <p:tags r:id="rId8"/>
            </p:custDataLst>
          </p:nvPr>
        </p:nvGrpSpPr>
        <p:grpSpPr>
          <a:xfrm>
            <a:off x="4271645" y="5198110"/>
            <a:ext cx="593090" cy="797560"/>
            <a:chOff x="7120325" y="5189438"/>
            <a:chExt cx="624710" cy="829945"/>
          </a:xfrm>
        </p:grpSpPr>
        <p:sp>
          <p:nvSpPr>
            <p:cNvPr id="13" name="PA-任意多边形 12"/>
            <p:cNvSpPr/>
            <p:nvPr>
              <p:custDataLst>
                <p:tags r:id="rId9"/>
              </p:custDataLst>
            </p:nvPr>
          </p:nvSpPr>
          <p:spPr>
            <a:xfrm>
              <a:off x="7138670" y="5792070"/>
              <a:ext cx="360050" cy="202528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1 h 6858000"/>
                <a:gd name="connsiteX3" fmla="*/ 8438627 w 12192000"/>
                <a:gd name="connsiteY3" fmla="*/ 1 h 6858000"/>
                <a:gd name="connsiteX4" fmla="*/ 12192000 w 12192000"/>
                <a:gd name="connsiteY4" fmla="*/ 5623285 h 6858000"/>
                <a:gd name="connsiteX5" fmla="*/ 12192000 w 12192000"/>
                <a:gd name="connsiteY5" fmla="*/ 6858000 h 6858000"/>
                <a:gd name="connsiteX6" fmla="*/ 0 w 12192000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1"/>
                  </a:lnTo>
                  <a:lnTo>
                    <a:pt x="8438627" y="1"/>
                  </a:lnTo>
                  <a:lnTo>
                    <a:pt x="12192000" y="5623285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2000">
                  <a:srgbClr val="961318"/>
                </a:gs>
                <a:gs pos="72000">
                  <a:srgbClr val="961318">
                    <a:alpha val="40000"/>
                  </a:srgbClr>
                </a:gs>
                <a:gs pos="100000">
                  <a:srgbClr val="961318">
                    <a:alpha val="0"/>
                  </a:srgbClr>
                </a:gs>
              </a:gsLst>
              <a:lin ang="8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14" name="PA-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7120325" y="5189438"/>
              <a:ext cx="624710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4800" b="1" i="1" u="none" strike="noStrike" kern="0" cap="none" spc="0" normalizeH="0" baseline="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15" name="PA-文本框 21"/>
          <p:cNvSpPr txBox="1"/>
          <p:nvPr>
            <p:custDataLst>
              <p:tags r:id="rId11"/>
            </p:custDataLst>
          </p:nvPr>
        </p:nvSpPr>
        <p:spPr>
          <a:xfrm>
            <a:off x="4938559" y="737547"/>
            <a:ext cx="361112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Introduction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PA-文本框 22"/>
          <p:cNvSpPr txBox="1"/>
          <p:nvPr>
            <p:custDataLst>
              <p:tags r:id="rId12"/>
            </p:custDataLst>
          </p:nvPr>
        </p:nvSpPr>
        <p:spPr>
          <a:xfrm>
            <a:off x="4921885" y="2752725"/>
            <a:ext cx="70319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lt"/>
              </a:rPr>
              <a:t>Prospects for detecting the couplings of axion-like particle with neutrinos at the CEPC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PA-文本框 23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4916170" y="3999230"/>
                <a:ext cx="7339330" cy="1198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Probing the couplings of axion-like </a:t>
                </a:r>
                <a:r>
                  <a:rPr lang="en-US" altLang="zh-CN" sz="2400" b="1" dirty="0"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particle with leptons via three-lepton final state processes at future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sz="24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−</m:t>
                        </m:r>
                      </m:sup>
                    </m:sSup>
                    <m:r>
                      <a:rPr lang="en-US" sz="2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 panose="02010609060101010101" charset="-122"/>
                        <a:cs typeface="Cambria Math" panose="02040503050406030204" pitchFamily="18" charset="0"/>
                        <a:sym typeface="+mn-ea"/>
                      </a:rPr>
                      <m:t>𝒑</m:t>
                    </m:r>
                  </m:oMath>
                </a14:m>
                <a:r>
                  <a:rPr lang="en-US" altLang="zh-CN" sz="2400" b="1" dirty="0">
                    <a:solidFill>
                      <a:schemeClr val="tx1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 colliders</a:t>
                </a:r>
                <a:endParaRPr lang="en-US" altLang="zh-CN" sz="2400" b="1" dirty="0">
                  <a:solidFill>
                    <a:schemeClr val="tx1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17" name="PA-文本框 2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4"/>
                </p:custDataLst>
              </p:nvPr>
            </p:nvSpPr>
            <p:spPr>
              <a:xfrm>
                <a:off x="4916170" y="3999230"/>
                <a:ext cx="7339330" cy="1198880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PA-文本框 24"/>
          <p:cNvSpPr txBox="1"/>
          <p:nvPr>
            <p:custDataLst>
              <p:tags r:id="rId16"/>
            </p:custDataLst>
          </p:nvPr>
        </p:nvSpPr>
        <p:spPr>
          <a:xfrm>
            <a:off x="4938558" y="5510317"/>
            <a:ext cx="361112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Conclusion</a:t>
            </a: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</a:t>
            </a:r>
            <a:endParaRPr lang="en-US" altLang="zh-CN" sz="2400" b="1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-196109" y="1647268"/>
            <a:ext cx="4069715" cy="3207306"/>
            <a:chOff x="1043940" y="2140627"/>
            <a:chExt cx="3718459" cy="2930484"/>
          </a:xfrm>
        </p:grpSpPr>
        <p:sp>
          <p:nvSpPr>
            <p:cNvPr id="25" name="PA-右中括号 1"/>
            <p:cNvSpPr/>
            <p:nvPr>
              <p:custDataLst>
                <p:tags r:id="rId17"/>
              </p:custDataLst>
            </p:nvPr>
          </p:nvSpPr>
          <p:spPr>
            <a:xfrm rot="16200000">
              <a:off x="2712720" y="1310047"/>
              <a:ext cx="662940" cy="2324100"/>
            </a:xfrm>
            <a:prstGeom prst="rightBracket">
              <a:avLst>
                <a:gd name="adj" fmla="val 0"/>
              </a:avLst>
            </a:prstGeom>
            <a:noFill/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6" name="PA-右中括号 3"/>
            <p:cNvSpPr/>
            <p:nvPr>
              <p:custDataLst>
                <p:tags r:id="rId18"/>
              </p:custDataLst>
            </p:nvPr>
          </p:nvSpPr>
          <p:spPr>
            <a:xfrm rot="5400000" flipV="1">
              <a:off x="2712720" y="3577591"/>
              <a:ext cx="662940" cy="2324100"/>
            </a:xfrm>
            <a:prstGeom prst="rightBracket">
              <a:avLst>
                <a:gd name="adj" fmla="val 0"/>
              </a:avLst>
            </a:prstGeom>
            <a:noFill/>
            <a:ln w="381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7" name="PA-矩形 4"/>
            <p:cNvSpPr/>
            <p:nvPr>
              <p:custDataLst>
                <p:tags r:id="rId19"/>
              </p:custDataLst>
            </p:nvPr>
          </p:nvSpPr>
          <p:spPr>
            <a:xfrm>
              <a:off x="1043940" y="2951737"/>
              <a:ext cx="3718459" cy="1087282"/>
            </a:xfrm>
            <a:prstGeom prst="rect">
              <a:avLst/>
            </a:prstGeom>
            <a:solidFill>
              <a:srgbClr val="FFFFFF">
                <a:alpha val="55000"/>
              </a:srgbClr>
            </a:solidFill>
            <a:ln w="12700" cap="flat" cmpd="sng" algn="ctr">
              <a:gradFill>
                <a:gsLst>
                  <a:gs pos="0">
                    <a:srgbClr val="00723E">
                      <a:lumMod val="5000"/>
                      <a:lumOff val="95000"/>
                    </a:srgbClr>
                  </a:gs>
                  <a:gs pos="69400">
                    <a:srgbClr val="FAFFFD">
                      <a:alpha val="33000"/>
                    </a:srgbClr>
                  </a:gs>
                  <a:gs pos="32000">
                    <a:srgbClr val="F3FFFA">
                      <a:alpha val="0"/>
                    </a:srgbClr>
                  </a:gs>
                  <a:gs pos="100000">
                    <a:srgbClr val="FFFFFF">
                      <a:alpha val="94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28" name="PA-文本框 5"/>
            <p:cNvSpPr txBox="1"/>
            <p:nvPr>
              <p:custDataLst>
                <p:tags r:id="rId20"/>
              </p:custDataLst>
            </p:nvPr>
          </p:nvSpPr>
          <p:spPr>
            <a:xfrm>
              <a:off x="1984617" y="3123286"/>
              <a:ext cx="2100580" cy="70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defRPr/>
              </a:pPr>
              <a:r>
                <a:rPr lang="en-US" sz="4400" b="1" dirty="0">
                  <a:solidFill>
                    <a:schemeClr val="bg1"/>
                  </a:solidFill>
                  <a:latin typeface="阿里巴巴普惠体 B" panose="00020600040101010101" pitchFamily="18" charset="-122"/>
                  <a:ea typeface="阿里巴巴普惠体 B" panose="00020600040101010101" pitchFamily="18" charset="-122"/>
                  <a:cs typeface="阿里巴巴普惠体 B" panose="00020600040101010101" pitchFamily="18" charset="-122"/>
                  <a:sym typeface="+mn-ea"/>
                </a:rPr>
                <a:t>Outline</a:t>
              </a:r>
              <a:endParaRPr lang="en-US" altLang="en-US" sz="4400" b="1" kern="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  <a:sym typeface="+mn-ea"/>
              </a:endParaRPr>
            </a:p>
          </p:txBody>
        </p:sp>
        <p:sp>
          <p:nvSpPr>
            <p:cNvPr id="29" name="PA-文本框 6"/>
            <p:cNvSpPr txBox="1"/>
            <p:nvPr>
              <p:custDataLst>
                <p:tags r:id="rId21"/>
              </p:custDataLst>
            </p:nvPr>
          </p:nvSpPr>
          <p:spPr>
            <a:xfrm>
              <a:off x="2094230" y="4223504"/>
              <a:ext cx="1899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>
                <a:defRPr/>
              </a:pPr>
              <a:r>
                <a:rPr lang="en-US" altLang="zh-CN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CONTEXT</a:t>
              </a:r>
              <a:endParaRPr lang="zh-CN" altLang="en-US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cxnSp>
          <p:nvCxnSpPr>
            <p:cNvPr id="30" name="PA-直接连接符 42"/>
            <p:cNvCxnSpPr/>
            <p:nvPr>
              <p:custDataLst>
                <p:tags r:id="rId22"/>
              </p:custDataLst>
            </p:nvPr>
          </p:nvCxnSpPr>
          <p:spPr>
            <a:xfrm>
              <a:off x="2170176" y="4174352"/>
              <a:ext cx="1737360" cy="0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grpSp>
          <p:nvGrpSpPr>
            <p:cNvPr id="31" name="PA-组合 54"/>
            <p:cNvGrpSpPr/>
            <p:nvPr>
              <p:custDataLst>
                <p:tags r:id="rId23"/>
              </p:custDataLst>
            </p:nvPr>
          </p:nvGrpSpPr>
          <p:grpSpPr>
            <a:xfrm>
              <a:off x="4200650" y="3381742"/>
              <a:ext cx="221996" cy="292636"/>
              <a:chOff x="4206240" y="3385284"/>
              <a:chExt cx="221996" cy="292636"/>
            </a:xfrm>
          </p:grpSpPr>
          <p:cxnSp>
            <p:nvCxnSpPr>
              <p:cNvPr id="36" name="PA-直接连接符 47"/>
              <p:cNvCxnSpPr/>
              <p:nvPr>
                <p:custDataLst>
                  <p:tags r:id="rId24"/>
                </p:custDataLst>
              </p:nvPr>
            </p:nvCxnSpPr>
            <p:spPr>
              <a:xfrm>
                <a:off x="4206240" y="3385284"/>
                <a:ext cx="0" cy="292636"/>
              </a:xfrm>
              <a:prstGeom prst="line">
                <a:avLst/>
              </a:prstGeom>
              <a:noFill/>
              <a:ln w="22225" cap="rnd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" name="PA-直接连接符 48"/>
              <p:cNvCxnSpPr/>
              <p:nvPr>
                <p:custDataLst>
                  <p:tags r:id="rId25"/>
                </p:custDataLst>
              </p:nvPr>
            </p:nvCxnSpPr>
            <p:spPr>
              <a:xfrm>
                <a:off x="4322064" y="3429000"/>
                <a:ext cx="0" cy="198120"/>
              </a:xfrm>
              <a:prstGeom prst="line">
                <a:avLst/>
              </a:prstGeom>
              <a:noFill/>
              <a:ln w="22225" cap="rnd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PA-直接连接符 49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4428236" y="3459480"/>
                <a:ext cx="0" cy="144561"/>
              </a:xfrm>
              <a:prstGeom prst="line">
                <a:avLst/>
              </a:prstGeom>
              <a:noFill/>
              <a:ln w="22225" cap="rnd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32" name="PA-组合 55"/>
            <p:cNvGrpSpPr/>
            <p:nvPr>
              <p:custDataLst>
                <p:tags r:id="rId27"/>
              </p:custDataLst>
            </p:nvPr>
          </p:nvGrpSpPr>
          <p:grpSpPr>
            <a:xfrm flipH="1">
              <a:off x="1665733" y="3381742"/>
              <a:ext cx="221996" cy="292636"/>
              <a:chOff x="4206240" y="3385284"/>
              <a:chExt cx="221996" cy="292636"/>
            </a:xfrm>
          </p:grpSpPr>
          <p:cxnSp>
            <p:nvCxnSpPr>
              <p:cNvPr id="33" name="PA-直接连接符 56"/>
              <p:cNvCxnSpPr/>
              <p:nvPr>
                <p:custDataLst>
                  <p:tags r:id="rId28"/>
                </p:custDataLst>
              </p:nvPr>
            </p:nvCxnSpPr>
            <p:spPr>
              <a:xfrm>
                <a:off x="4206240" y="3385284"/>
                <a:ext cx="0" cy="292636"/>
              </a:xfrm>
              <a:prstGeom prst="line">
                <a:avLst/>
              </a:prstGeom>
              <a:noFill/>
              <a:ln w="22225" cap="rnd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" name="PA-直接连接符 57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4322064" y="3429000"/>
                <a:ext cx="0" cy="198120"/>
              </a:xfrm>
              <a:prstGeom prst="line">
                <a:avLst/>
              </a:prstGeom>
              <a:noFill/>
              <a:ln w="22225" cap="rnd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" name="PA-直接连接符 58"/>
              <p:cNvCxnSpPr/>
              <p:nvPr>
                <p:custDataLst>
                  <p:tags r:id="rId30"/>
                </p:custDataLst>
              </p:nvPr>
            </p:nvCxnSpPr>
            <p:spPr>
              <a:xfrm>
                <a:off x="4428236" y="3459480"/>
                <a:ext cx="0" cy="144561"/>
              </a:xfrm>
              <a:prstGeom prst="line">
                <a:avLst/>
              </a:prstGeom>
              <a:noFill/>
              <a:ln w="22225" cap="rnd" cmpd="sng" algn="ctr">
                <a:solidFill>
                  <a:srgbClr val="FFFFFF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2" name="PA-文本框 13"/>
          <p:cNvSpPr txBox="1"/>
          <p:nvPr>
            <p:custDataLst>
              <p:tags r:id="rId31"/>
            </p:custDataLst>
          </p:nvPr>
        </p:nvSpPr>
        <p:spPr>
          <a:xfrm>
            <a:off x="4313848" y="2725405"/>
            <a:ext cx="6247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3</a:t>
            </a:r>
            <a:endParaRPr kumimoji="0" lang="en-US" altLang="zh-CN" sz="5400" b="1" i="1" u="none" strike="noStrike" kern="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1624627" y="6406826"/>
            <a:ext cx="2984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defRPr/>
            </a:pPr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</a:rPr>
              <a:t>1</a:t>
            </a:r>
            <a:endParaRPr lang="zh-CN" altLang="en-US" b="1" baseline="30000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PA-任意多边形 10"/>
          <p:cNvSpPr/>
          <p:nvPr>
            <p:custDataLst>
              <p:tags r:id="rId32"/>
            </p:custDataLst>
          </p:nvPr>
        </p:nvSpPr>
        <p:spPr>
          <a:xfrm>
            <a:off x="4249420" y="2065020"/>
            <a:ext cx="360045" cy="20256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 h 6858000"/>
              <a:gd name="connsiteX3" fmla="*/ 8438627 w 12192000"/>
              <a:gd name="connsiteY3" fmla="*/ 1 h 6858000"/>
              <a:gd name="connsiteX4" fmla="*/ 12192000 w 12192000"/>
              <a:gd name="connsiteY4" fmla="*/ 5623285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"/>
                </a:lnTo>
                <a:lnTo>
                  <a:pt x="8438627" y="1"/>
                </a:lnTo>
                <a:lnTo>
                  <a:pt x="12192000" y="5623285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2000">
                <a:srgbClr val="961318"/>
              </a:gs>
              <a:gs pos="72000">
                <a:srgbClr val="961318">
                  <a:alpha val="40000"/>
                </a:srgbClr>
              </a:gs>
              <a:gs pos="100000">
                <a:srgbClr val="961318">
                  <a:alpha val="0"/>
                </a:srgbClr>
              </a:gs>
            </a:gsLst>
            <a:lin ang="84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rtlCol="0" anchor="ctr"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" name="PA-文本框 13"/>
          <p:cNvSpPr txBox="1"/>
          <p:nvPr>
            <p:custDataLst>
              <p:tags r:id="rId33"/>
            </p:custDataLst>
          </p:nvPr>
        </p:nvSpPr>
        <p:spPr>
          <a:xfrm>
            <a:off x="4297338" y="1530335"/>
            <a:ext cx="6247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2</a:t>
            </a:r>
            <a:endParaRPr kumimoji="0" lang="en-US" altLang="zh-CN" sz="5400" b="1" i="1" u="none" strike="noStrike" kern="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9" name="PA-文本框 21"/>
          <p:cNvSpPr txBox="1"/>
          <p:nvPr>
            <p:custDataLst>
              <p:tags r:id="rId34"/>
            </p:custDataLst>
          </p:nvPr>
        </p:nvSpPr>
        <p:spPr>
          <a:xfrm>
            <a:off x="4916334" y="1780217"/>
            <a:ext cx="361112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The theory framework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292600" y="5270500"/>
            <a:ext cx="623570" cy="804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i="1" kern="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5</a:t>
            </a:r>
            <a:endParaRPr lang="en-US" altLang="zh-CN" sz="5400" b="1" i="1" kern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33" name="文本占位符 5"/>
          <p:cNvSpPr txBox="1"/>
          <p:nvPr/>
        </p:nvSpPr>
        <p:spPr>
          <a:xfrm>
            <a:off x="1127448" y="193957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9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Prospects for detecting the couplings of axion-like particle with neutrinos at the CEPC</a:t>
            </a:r>
            <a:endParaRPr kumimoji="0" lang="en-US" altLang="zh-CN" sz="9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b="8392"/>
          <a:stretch>
            <a:fillRect/>
          </a:stretch>
        </p:blipFill>
        <p:spPr>
          <a:xfrm>
            <a:off x="2581275" y="1774190"/>
            <a:ext cx="6717665" cy="26593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55" y="1431925"/>
            <a:ext cx="2740025" cy="2749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rcRect r="88277" b="-14040"/>
          <a:stretch>
            <a:fillRect/>
          </a:stretch>
        </p:blipFill>
        <p:spPr>
          <a:xfrm>
            <a:off x="1896110" y="2948305"/>
            <a:ext cx="565150" cy="546735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3"/>
          <a:srcRect l="88107" r="662" b="7136"/>
          <a:stretch>
            <a:fillRect/>
          </a:stretch>
        </p:blipFill>
        <p:spPr>
          <a:xfrm>
            <a:off x="9418955" y="3014345"/>
            <a:ext cx="503555" cy="4146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780" y="1431925"/>
            <a:ext cx="3821430" cy="262890"/>
          </a:xfrm>
          <a:prstGeom prst="rect">
            <a:avLst/>
          </a:prstGeom>
        </p:spPr>
      </p:pic>
      <p:sp>
        <p:nvSpPr>
          <p:cNvPr id="30" name="椭圆 29"/>
          <p:cNvSpPr/>
          <p:nvPr>
            <p:custDataLst>
              <p:tags r:id="rId5"/>
            </p:custDataLst>
          </p:nvPr>
        </p:nvSpPr>
        <p:spPr>
          <a:xfrm>
            <a:off x="832168" y="153797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19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2220" y="1021715"/>
            <a:ext cx="1183005" cy="301625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495935" y="932815"/>
            <a:ext cx="2296160" cy="478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dist">
              <a:defRPr sz="2400" b="1">
                <a:solidFill>
                  <a:srgbClr val="A5353A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3.3 In the case</a:t>
            </a:r>
            <a:endParaRPr kumimoji="0" lang="en-US" altLang="zh-CN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595" y="4749165"/>
            <a:ext cx="8455660" cy="162750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08685" y="4308475"/>
            <a:ext cx="260286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200">
                <a:latin typeface="Times New Roman" panose="02020603050405020304" charset="0"/>
                <a:cs typeface="Times New Roman" panose="02020603050405020304" charset="0"/>
              </a:rPr>
              <a:t>The improved cuts</a:t>
            </a:r>
            <a:endParaRPr lang="en-US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椭圆 10"/>
          <p:cNvSpPr/>
          <p:nvPr>
            <p:custDataLst>
              <p:tags r:id="rId8"/>
            </p:custDataLst>
          </p:nvPr>
        </p:nvSpPr>
        <p:spPr>
          <a:xfrm>
            <a:off x="832168" y="448500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33" name="文本占位符 5"/>
          <p:cNvSpPr txBox="1"/>
          <p:nvPr/>
        </p:nvSpPr>
        <p:spPr>
          <a:xfrm>
            <a:off x="1127448" y="193957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9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3. Prospects for detecting the couplings of axion-like particle with neutrinos at the CEPC</a:t>
            </a:r>
            <a:endParaRPr kumimoji="0" lang="en-US" altLang="zh-CN" sz="9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57885" y="944880"/>
            <a:ext cx="11230610" cy="4927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The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projected </a:t>
            </a:r>
            <a:r>
              <a:rPr lang="en-US" altLang="zh-CN" sz="24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400" i="1">
                <a:solidFill>
                  <a:srgbClr val="131413"/>
                </a:solidFill>
                <a:latin typeface="Times New Roman" panose="02020603050405020304" charset="0"/>
                <a:ea typeface="MTMI"/>
                <a:cs typeface="Times New Roman" panose="02020603050405020304" charset="0"/>
                <a:sym typeface="+mn-ea"/>
              </a:rPr>
              <a:t>σ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sensitivities of </a:t>
            </a:r>
            <a:r>
              <a:rPr lang="en-US" altLang="zh-CN" sz="24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the 240 (91) GeV CEPC </a:t>
            </a:r>
            <a:r>
              <a:rPr lang="en-US" altLang="zh-CN" sz="24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to the ALP-neutrino couplings </a:t>
            </a:r>
            <a:endParaRPr lang="en-US" altLang="zh-CN" sz="2400">
              <a:solidFill>
                <a:srgbClr val="131413"/>
              </a:solidFill>
              <a:latin typeface="Times New Roman" panose="02020603050405020304" charset="0"/>
              <a:ea typeface="Times-Roman"/>
              <a:cs typeface="Times New Roman" panose="02020603050405020304" charset="0"/>
            </a:endParaRPr>
          </a:p>
          <a:p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74165" y="24701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7939405" y="3819525"/>
            <a:ext cx="29800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240 GeV CEPC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2931"/>
          <a:stretch>
            <a:fillRect/>
          </a:stretch>
        </p:blipFill>
        <p:spPr>
          <a:xfrm>
            <a:off x="285115" y="1457325"/>
            <a:ext cx="6188075" cy="49714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990" y="2482215"/>
            <a:ext cx="2635250" cy="3130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rcRect l="26843" t="-7566"/>
          <a:stretch>
            <a:fillRect/>
          </a:stretch>
        </p:blipFill>
        <p:spPr>
          <a:xfrm>
            <a:off x="7996555" y="2917825"/>
            <a:ext cx="4151630" cy="4152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015" y="4342130"/>
            <a:ext cx="2489835" cy="2997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rcRect l="31121"/>
          <a:stretch>
            <a:fillRect/>
          </a:stretch>
        </p:blipFill>
        <p:spPr>
          <a:xfrm>
            <a:off x="8210550" y="4813300"/>
            <a:ext cx="3551555" cy="3397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996555" y="1900555"/>
            <a:ext cx="29800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91 GeV CEPC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椭圆 29"/>
          <p:cNvSpPr/>
          <p:nvPr>
            <p:custDataLst>
              <p:tags r:id="rId6"/>
            </p:custDataLst>
          </p:nvPr>
        </p:nvSpPr>
        <p:spPr>
          <a:xfrm>
            <a:off x="781368" y="115316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920038" y="207772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862888" y="399669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20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7" name="流程图: 联系 16"/>
          <p:cNvSpPr/>
          <p:nvPr/>
        </p:nvSpPr>
        <p:spPr>
          <a:xfrm>
            <a:off x="5232400" y="3383280"/>
            <a:ext cx="664845" cy="653415"/>
          </a:xfrm>
          <a:prstGeom prst="flowChartConnector">
            <a:avLst/>
          </a:prstGeom>
          <a:ln w="28575">
            <a:solidFill>
              <a:srgbClr val="96131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2" name="直接箭头连接符 21"/>
          <p:cNvCxnSpPr/>
          <p:nvPr/>
        </p:nvCxnSpPr>
        <p:spPr>
          <a:xfrm flipH="1" flipV="1">
            <a:off x="5325745" y="4502150"/>
            <a:ext cx="359410" cy="41846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rcRect r="63746" b="-19896"/>
          <a:stretch>
            <a:fillRect/>
          </a:stretch>
        </p:blipFill>
        <p:spPr>
          <a:xfrm>
            <a:off x="6438265" y="2943225"/>
            <a:ext cx="1558290" cy="4400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rcRect r="63746" b="-19896"/>
          <a:stretch>
            <a:fillRect/>
          </a:stretch>
        </p:blipFill>
        <p:spPr>
          <a:xfrm>
            <a:off x="6562725" y="4813300"/>
            <a:ext cx="1558290" cy="44005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 animBg="1"/>
      <p:bldP spid="17" grpId="0" animBg="1"/>
      <p:bldP spid="20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PA-文本框 2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4. Probing the couplings of axion-like particle with leptons via 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lt"/>
                </a:endParaRPr>
              </a:p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three-lepton final state processes at future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−</m:t>
                        </m:r>
                      </m:sup>
                    </m:sSup>
                    <m:r>
                      <a:rPr lang="en-US" sz="1900" b="1" i="1" dirty="0">
                        <a:solidFill>
                          <a:srgbClr val="961318"/>
                        </a:solidFill>
                        <a:latin typeface="Cambria Math" panose="02040503050406030204" pitchFamily="18" charset="0"/>
                        <a:ea typeface="黑体" panose="02010609060101010101" charset="-122"/>
                        <a:cs typeface="Cambria Math" panose="02040503050406030204" pitchFamily="18" charset="0"/>
                        <a:sym typeface="+mn-ea"/>
                      </a:rPr>
                      <m:t>𝒑</m:t>
                    </m:r>
                  </m:oMath>
                </a14:m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 colliders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2" name="PA-文本框 2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圆角矩形 2"/>
          <p:cNvSpPr/>
          <p:nvPr/>
        </p:nvSpPr>
        <p:spPr>
          <a:xfrm>
            <a:off x="1425575" y="1241425"/>
            <a:ext cx="6219190" cy="75755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541145" y="1280160"/>
            <a:ext cx="3457575" cy="3771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     arxiv:2503.03179</a:t>
            </a:r>
            <a:endParaRPr lang="en-US" altLang="zh-CN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1600" b="1">
                <a:latin typeface="Times New Roman" panose="02020603050405020304" charset="0"/>
                <a:cs typeface="Times New Roman" panose="02020603050405020304" charset="0"/>
              </a:rPr>
              <a:t>accepted by Physical Review D</a:t>
            </a:r>
            <a:endParaRPr lang="en-US" altLang="zh-CN" sz="1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87850" y="1321435"/>
            <a:ext cx="3415665" cy="598170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Chong-Xing Yue</a:t>
            </a: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 </a:t>
            </a:r>
            <a:r>
              <a:rPr lang="en-US" altLang="zh-CN" sz="16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Xin-Yang Li*,</a:t>
            </a:r>
            <a:r>
              <a:rPr lang="en-US" altLang="zh-CN" sz="1600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</a:rPr>
              <a:t> </a:t>
            </a:r>
            <a:endParaRPr lang="en-US" altLang="zh-CN" sz="1600">
              <a:solidFill>
                <a:srgbClr val="000000"/>
              </a:solidFill>
              <a:latin typeface="Times New Roman" panose="02020603050405020304" charset="0"/>
              <a:ea typeface="CMR12"/>
              <a:cs typeface="Times New Roman" panose="02020603050405020304" charset="0"/>
            </a:endParaRPr>
          </a:p>
          <a:p>
            <a:r>
              <a:rPr lang="en-US" altLang="zh-CN" sz="1600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</a:rPr>
              <a:t>Mei-Shu-Yu Wang and Yang-Yang Bu</a:t>
            </a:r>
            <a:endParaRPr lang="en-US" altLang="zh-CN" sz="1600">
              <a:solidFill>
                <a:srgbClr val="000000"/>
              </a:solidFill>
              <a:latin typeface="Times New Roman" panose="02020603050405020304" charset="0"/>
              <a:ea typeface="CMR12"/>
              <a:cs typeface="Times New Roman" panose="02020603050405020304" charset="0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430" y="2856865"/>
            <a:ext cx="4199890" cy="348615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rcRect l="54531" r="3776" b="-1014"/>
          <a:stretch>
            <a:fillRect/>
          </a:stretch>
        </p:blipFill>
        <p:spPr>
          <a:xfrm>
            <a:off x="995045" y="3479165"/>
            <a:ext cx="1228725" cy="350520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0645" y="3429000"/>
            <a:ext cx="2557145" cy="371475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045" y="4058285"/>
            <a:ext cx="1303020" cy="264160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2385" y="4025900"/>
            <a:ext cx="2726690" cy="308610"/>
          </a:xfrm>
          <a:prstGeom prst="rect">
            <a:avLst/>
          </a:prstGeom>
        </p:spPr>
      </p:pic>
      <p:sp>
        <p:nvSpPr>
          <p:cNvPr id="71" name="文本框 70"/>
          <p:cNvSpPr txBox="1"/>
          <p:nvPr/>
        </p:nvSpPr>
        <p:spPr>
          <a:xfrm>
            <a:off x="2346960" y="3470275"/>
            <a:ext cx="273685" cy="363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2331720" y="3957955"/>
            <a:ext cx="273685" cy="363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20180" y="3170555"/>
            <a:ext cx="929005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LHeC</a:t>
            </a:r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8405" y="3146425"/>
            <a:ext cx="3855720" cy="41592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521450" y="3629660"/>
            <a:ext cx="1218565" cy="44767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FCC-eh</a:t>
            </a:r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  <a:p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1300" y="3630295"/>
            <a:ext cx="3736975" cy="39560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371080" y="3195320"/>
            <a:ext cx="273685" cy="363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539990" y="3662680"/>
            <a:ext cx="273685" cy="363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62560" y="4534853"/>
            <a:ext cx="5080000" cy="429895"/>
          </a:xfrm>
          <a:prstGeom prst="rect">
            <a:avLst/>
          </a:prstGeom>
        </p:spPr>
        <p:txBody>
          <a:bodyPr>
            <a:spAutoFit/>
          </a:bodyPr>
          <a:p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The leptonic decays of taus</a:t>
            </a:r>
            <a:endParaRPr lang="en-US" altLang="zh-CN" sz="22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1"/>
          <a:srcRect l="49450" t="-10987" r="1503" b="-2607"/>
          <a:stretch>
            <a:fillRect/>
          </a:stretch>
        </p:blipFill>
        <p:spPr>
          <a:xfrm>
            <a:off x="3332480" y="4577715"/>
            <a:ext cx="3314700" cy="387350"/>
          </a:xfrm>
          <a:prstGeom prst="rect">
            <a:avLst/>
          </a:prstGeom>
        </p:spPr>
      </p:pic>
      <p:sp>
        <p:nvSpPr>
          <p:cNvPr id="30" name="椭圆 29"/>
          <p:cNvSpPr/>
          <p:nvPr/>
        </p:nvSpPr>
        <p:spPr>
          <a:xfrm>
            <a:off x="1006158" y="299339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443663" y="339407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6443663" y="380047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21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1" grpId="0"/>
      <p:bldP spid="72" grpId="0"/>
      <p:bldP spid="6" grpId="0"/>
      <p:bldP spid="15" grpId="0"/>
      <p:bldP spid="19" grpId="0"/>
      <p:bldP spid="20" grpId="0"/>
      <p:bldP spid="30" grpId="0" animBg="1"/>
      <p:bldP spid="12" grpId="0" animBg="1"/>
      <p:bldP spid="21" grpId="0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PA-文本框 2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4. Probing the couplings of axion-like particle with leptons via 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lt"/>
                </a:endParaRPr>
              </a:p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three-lepton final state processes at future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−</m:t>
                        </m:r>
                      </m:sup>
                    </m:sSup>
                    <m:r>
                      <a:rPr lang="en-US" sz="1900" b="1" i="1" dirty="0">
                        <a:solidFill>
                          <a:srgbClr val="961318"/>
                        </a:solidFill>
                        <a:latin typeface="Cambria Math" panose="02040503050406030204" pitchFamily="18" charset="0"/>
                        <a:ea typeface="黑体" panose="02010609060101010101" charset="-122"/>
                        <a:cs typeface="Cambria Math" panose="02040503050406030204" pitchFamily="18" charset="0"/>
                        <a:sym typeface="+mn-ea"/>
                      </a:rPr>
                      <m:t>𝒑</m:t>
                    </m:r>
                  </m:oMath>
                </a14:m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 colliders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7" name="PA-文本框 2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/>
          <p:cNvSpPr txBox="1"/>
          <p:nvPr/>
        </p:nvSpPr>
        <p:spPr>
          <a:xfrm>
            <a:off x="636905" y="102235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Probing the ALP-lepton couplings via 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215" y="1094105"/>
            <a:ext cx="3502025" cy="3822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rcRect r="-1709" b="15102"/>
          <a:stretch>
            <a:fillRect/>
          </a:stretch>
        </p:blipFill>
        <p:spPr>
          <a:xfrm>
            <a:off x="2018030" y="1525905"/>
            <a:ext cx="8814435" cy="222123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065" y="4235450"/>
            <a:ext cx="9853930" cy="19919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94690" y="363283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Probing the ALP-lepton couplings via 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2435" y="3691890"/>
            <a:ext cx="6344285" cy="341630"/>
          </a:xfrm>
          <a:prstGeom prst="rect">
            <a:avLst/>
          </a:prstGeom>
        </p:spPr>
      </p:pic>
      <p:sp>
        <p:nvSpPr>
          <p:cNvPr id="14" name="椭圆 13"/>
          <p:cNvSpPr/>
          <p:nvPr>
            <p:custDataLst>
              <p:tags r:id="rId8"/>
            </p:custDataLst>
          </p:nvPr>
        </p:nvSpPr>
        <p:spPr>
          <a:xfrm>
            <a:off x="560388" y="382524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560388" y="124714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22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5135" y="6341745"/>
            <a:ext cx="978535" cy="34099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7910" y="6323965"/>
            <a:ext cx="904875" cy="358775"/>
          </a:xfrm>
          <a:prstGeom prst="rect">
            <a:avLst/>
          </a:prstGeom>
        </p:spPr>
      </p:pic>
      <p:sp>
        <p:nvSpPr>
          <p:cNvPr id="6" name="椭圆 5"/>
          <p:cNvSpPr/>
          <p:nvPr>
            <p:custDataLst>
              <p:tags r:id="rId11"/>
            </p:custDataLst>
          </p:nvPr>
        </p:nvSpPr>
        <p:spPr>
          <a:xfrm>
            <a:off x="5976938" y="648779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12"/>
            </p:custDataLst>
          </p:nvPr>
        </p:nvSpPr>
        <p:spPr>
          <a:xfrm>
            <a:off x="4102418" y="651510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3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PA-文本框 2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4. Probing the couplings of axion-like particle with leptons via 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lt"/>
                </a:endParaRPr>
              </a:p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three-lepton final state processes at future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−</m:t>
                        </m:r>
                      </m:sup>
                    </m:sSup>
                    <m:r>
                      <a:rPr lang="en-US" sz="1900" b="1" i="1" dirty="0">
                        <a:solidFill>
                          <a:srgbClr val="961318"/>
                        </a:solidFill>
                        <a:latin typeface="Cambria Math" panose="02040503050406030204" pitchFamily="18" charset="0"/>
                        <a:ea typeface="黑体" panose="02010609060101010101" charset="-122"/>
                        <a:cs typeface="Cambria Math" panose="02040503050406030204" pitchFamily="18" charset="0"/>
                        <a:sym typeface="+mn-ea"/>
                      </a:rPr>
                      <m:t>𝒑</m:t>
                    </m:r>
                  </m:oMath>
                </a14:m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 colliders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7" name="PA-文本框 2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3" name="图片 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165" y="2750820"/>
            <a:ext cx="2037080" cy="462280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5"/>
          <a:srcRect r="510"/>
          <a:stretch>
            <a:fillRect/>
          </a:stretch>
        </p:blipFill>
        <p:spPr>
          <a:xfrm>
            <a:off x="5648325" y="2767965"/>
            <a:ext cx="1825625" cy="419735"/>
          </a:xfrm>
          <a:prstGeom prst="rect">
            <a:avLst/>
          </a:prstGeom>
        </p:spPr>
      </p:pic>
      <p:graphicFrame>
        <p:nvGraphicFramePr>
          <p:cNvPr id="76" name="对象 75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7820025" y="2736215"/>
          <a:ext cx="1174115" cy="534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" r:id="rId7" imgW="558800" imgH="254000" progId="Equation.DSMT4">
                  <p:embed/>
                </p:oleObj>
              </mc:Choice>
              <mc:Fallback>
                <p:oleObj name="" r:id="rId7" imgW="558800" imgH="254000" progId="Equation.DSMT4">
                  <p:embed/>
                  <p:pic>
                    <p:nvPicPr>
                      <p:cNvPr id="0" name="图片 204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20025" y="2736215"/>
                        <a:ext cx="1174115" cy="5346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" name="对象 76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9235440" y="2686050"/>
          <a:ext cx="920750" cy="563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" name="" r:id="rId10" imgW="457200" imgH="279400" progId="Equation.DSMT4">
                  <p:embed/>
                </p:oleObj>
              </mc:Choice>
              <mc:Fallback>
                <p:oleObj name="" r:id="rId10" imgW="457200" imgH="279400" progId="Equation.DSMT4">
                  <p:embed/>
                  <p:pic>
                    <p:nvPicPr>
                      <p:cNvPr id="0" name="图片 204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235440" y="2686050"/>
                        <a:ext cx="920750" cy="563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8" name="图片 7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7100" y="3385185"/>
            <a:ext cx="1699260" cy="40640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9730" y="3401060"/>
            <a:ext cx="1572895" cy="401320"/>
          </a:xfrm>
          <a:prstGeom prst="rect">
            <a:avLst/>
          </a:prstGeom>
        </p:spPr>
      </p:pic>
      <p:sp>
        <p:nvSpPr>
          <p:cNvPr id="80" name="文本框 79"/>
          <p:cNvSpPr txBox="1"/>
          <p:nvPr/>
        </p:nvSpPr>
        <p:spPr>
          <a:xfrm>
            <a:off x="1182370" y="2225675"/>
            <a:ext cx="15405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Basic cuts: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82" name="图片 8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2965" y="2750820"/>
            <a:ext cx="2289175" cy="4413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02055" y="1122680"/>
            <a:ext cx="929005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LHeC</a:t>
            </a:r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40280" y="1098550"/>
            <a:ext cx="3855720" cy="41592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03325" y="1581785"/>
            <a:ext cx="1218565" cy="44767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FCC-eh</a:t>
            </a:r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  <a:p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43175" y="1582420"/>
            <a:ext cx="3736975" cy="39560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052955" y="1147445"/>
            <a:ext cx="273685" cy="363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221865" y="1614805"/>
            <a:ext cx="273685" cy="3638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76325" y="4015105"/>
            <a:ext cx="1068705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NimbusMonL-Regu"/>
                <a:cs typeface="Times New Roman" panose="02020603050405020304" charset="0"/>
              </a:rPr>
              <a:t>NN23LO1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Parton Distribution Functions (PDFs)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82370" y="4699000"/>
            <a:ext cx="11008995" cy="8299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Factorization and renormalization scales for the signal and background simulations 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are set to the default dynamic scales provided by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ea typeface="NimbusMonL-Regu"/>
                <a:cs typeface="Times New Roman" panose="02020603050405020304" charset="0"/>
              </a:rPr>
              <a:t>MadGraph5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076008" y="131508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076008" y="176784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076008" y="246570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076008" y="419798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076008" y="491744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23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30" grpId="0" bldLvl="0" animBg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PA-文本框 2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4. Probing the couplings of axion-like particle with leptons via 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lt"/>
                </a:endParaRPr>
              </a:p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three-lepton final state processes at future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−</m:t>
                        </m:r>
                      </m:sup>
                    </m:sSup>
                    <m:r>
                      <a:rPr lang="en-US" sz="1900" b="1" i="1" dirty="0">
                        <a:solidFill>
                          <a:srgbClr val="961318"/>
                        </a:solidFill>
                        <a:latin typeface="Cambria Math" panose="02040503050406030204" pitchFamily="18" charset="0"/>
                        <a:ea typeface="黑体" panose="02010609060101010101" charset="-122"/>
                        <a:cs typeface="Cambria Math" panose="02040503050406030204" pitchFamily="18" charset="0"/>
                        <a:sym typeface="+mn-ea"/>
                      </a:rPr>
                      <m:t>𝒑</m:t>
                    </m:r>
                  </m:oMath>
                </a14:m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 colliders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2" name="PA-文本框 2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430530" y="2414905"/>
            <a:ext cx="926528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The typical Feynman diagrams for the SM background of the process</a:t>
            </a:r>
            <a:endParaRPr lang="en-US" altLang="zh-CN" sz="2200">
              <a:solidFill>
                <a:srgbClr val="131413"/>
              </a:solidFill>
              <a:latin typeface="Times New Roman" panose="02020603050405020304" charset="0"/>
              <a:ea typeface="Times-Roman"/>
              <a:cs typeface="Times New Roman" panose="02020603050405020304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1195" y="2457450"/>
            <a:ext cx="3305810" cy="355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730" y="2938780"/>
            <a:ext cx="7467600" cy="25133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4140" y="1026160"/>
            <a:ext cx="1162558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400" b="1">
                <a:solidFill>
                  <a:srgbClr val="000000"/>
                </a:solidFill>
                <a:latin typeface="Times New Roman" panose="02020603050405020304" charset="0"/>
                <a:ea typeface="NimbusRomNo9L-Medi"/>
                <a:cs typeface="Times New Roman" panose="02020603050405020304" charset="0"/>
              </a:rPr>
              <a:t>4.1 Searching for the ALP-lepton couplings via three-lepton final state processes for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Medi"/>
                <a:cs typeface="Times New Roman" panose="02020603050405020304" charset="0"/>
              </a:rPr>
              <a:t> </a:t>
            </a:r>
            <a:endParaRPr lang="en-US" altLang="zh-CN" sz="2200">
              <a:solidFill>
                <a:srgbClr val="000000"/>
              </a:solidFill>
              <a:latin typeface="Times New Roman" panose="02020603050405020304" charset="0"/>
              <a:ea typeface="NimbusRomNo9L-Medi"/>
              <a:cs typeface="Times New Roman" panose="02020603050405020304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2650" y="1096645"/>
            <a:ext cx="914400" cy="3187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67665" y="1617980"/>
            <a:ext cx="327025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4.1.1 The process</a:t>
            </a:r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5065" y="1680845"/>
            <a:ext cx="3134360" cy="342265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354013" y="259143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24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65120" y="562673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1.3 (3.5)TeV LHeC (FCC-eh)         0.041 (0.095) pb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18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PA-文本框 2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4. Probing the couplings of axion-like particle with leptons via 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lt"/>
                </a:endParaRPr>
              </a:p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three-lepton final state processes at future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−</m:t>
                        </m:r>
                      </m:sup>
                    </m:sSup>
                    <m:r>
                      <a:rPr lang="en-US" sz="1900" b="1" i="1" dirty="0">
                        <a:solidFill>
                          <a:srgbClr val="961318"/>
                        </a:solidFill>
                        <a:latin typeface="Cambria Math" panose="02040503050406030204" pitchFamily="18" charset="0"/>
                        <a:ea typeface="黑体" panose="02010609060101010101" charset="-122"/>
                        <a:cs typeface="Cambria Math" panose="02040503050406030204" pitchFamily="18" charset="0"/>
                        <a:sym typeface="+mn-ea"/>
                      </a:rPr>
                      <m:t>𝒑</m:t>
                    </m:r>
                  </m:oMath>
                </a14:m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 colliders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2" name="PA-文本框 2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35" y="992505"/>
            <a:ext cx="2773045" cy="34417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595" y="6435090"/>
            <a:ext cx="802005" cy="28892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6815" y="6451600"/>
            <a:ext cx="741045" cy="2660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3510" y="1897380"/>
            <a:ext cx="2395220" cy="349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1.3 TeV LHeC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rcRect l="62121" t="-11603"/>
          <a:stretch>
            <a:fillRect/>
          </a:stretch>
        </p:blipFill>
        <p:spPr>
          <a:xfrm>
            <a:off x="2277745" y="1879600"/>
            <a:ext cx="1151890" cy="36703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44145" y="4195445"/>
            <a:ext cx="2776855" cy="4133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3.5 TeV FCC-eh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rcRect l="62243" t="1445"/>
          <a:stretch>
            <a:fillRect/>
          </a:stretch>
        </p:blipFill>
        <p:spPr>
          <a:xfrm>
            <a:off x="2467610" y="4238625"/>
            <a:ext cx="1178560" cy="3263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rcRect t="4685"/>
          <a:stretch>
            <a:fillRect/>
          </a:stretch>
        </p:blipFill>
        <p:spPr>
          <a:xfrm>
            <a:off x="3768090" y="967105"/>
            <a:ext cx="6842125" cy="26771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/>
          <a:srcRect l="1434" t="841"/>
          <a:stretch>
            <a:fillRect/>
          </a:stretch>
        </p:blipFill>
        <p:spPr>
          <a:xfrm>
            <a:off x="3768090" y="3609340"/>
            <a:ext cx="6900545" cy="2755900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392113" y="112649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25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17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2" name="文本框 11"/>
          <p:cNvSpPr txBox="1"/>
          <p:nvPr/>
        </p:nvSpPr>
        <p:spPr>
          <a:xfrm>
            <a:off x="908685" y="1073150"/>
            <a:ext cx="84016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The improved cuts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665" y="2068830"/>
            <a:ext cx="11421745" cy="25774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PA-文本框 23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4. Probing the couplings of axion-like particle with leptons via 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lt"/>
                </a:endParaRPr>
              </a:p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three-lepton final state processes at future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−</m:t>
                        </m:r>
                      </m:sup>
                    </m:sSup>
                    <m:r>
                      <a:rPr lang="en-US" sz="1900" b="1" i="1" dirty="0">
                        <a:solidFill>
                          <a:srgbClr val="961318"/>
                        </a:solidFill>
                        <a:latin typeface="Cambria Math" panose="02040503050406030204" pitchFamily="18" charset="0"/>
                        <a:ea typeface="黑体" panose="02010609060101010101" charset="-122"/>
                        <a:cs typeface="Cambria Math" panose="02040503050406030204" pitchFamily="18" charset="0"/>
                        <a:sym typeface="+mn-ea"/>
                      </a:rPr>
                      <m:t>𝒑</m:t>
                    </m:r>
                  </m:oMath>
                </a14:m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 colliders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3" name="PA-文本框 2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3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椭圆 17"/>
          <p:cNvSpPr/>
          <p:nvPr/>
        </p:nvSpPr>
        <p:spPr>
          <a:xfrm>
            <a:off x="832168" y="130365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26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12" grpId="0"/>
      <p:bldP spid="12" grpId="1"/>
      <p:bldP spid="1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PA-文本框 2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4. Probing the couplings of axion-like particle with leptons via 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lt"/>
                </a:endParaRPr>
              </a:p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three-lepton final state processes at future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−</m:t>
                        </m:r>
                      </m:sup>
                    </m:sSup>
                    <m:r>
                      <a:rPr lang="en-US" sz="1900" b="1" i="1" dirty="0">
                        <a:solidFill>
                          <a:srgbClr val="961318"/>
                        </a:solidFill>
                        <a:latin typeface="Cambria Math" panose="02040503050406030204" pitchFamily="18" charset="0"/>
                        <a:ea typeface="黑体" panose="02010609060101010101" charset="-122"/>
                        <a:cs typeface="Cambria Math" panose="02040503050406030204" pitchFamily="18" charset="0"/>
                        <a:sym typeface="+mn-ea"/>
                      </a:rPr>
                      <m:t>𝒑</m:t>
                    </m:r>
                  </m:oMath>
                </a14:m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 colliders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7" name="PA-文本框 2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本框 21"/>
          <p:cNvSpPr txBox="1"/>
          <p:nvPr/>
        </p:nvSpPr>
        <p:spPr>
          <a:xfrm>
            <a:off x="367665" y="932180"/>
            <a:ext cx="327025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4.1.2 The process</a:t>
            </a:r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460" y="1005205"/>
            <a:ext cx="4892675" cy="28384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27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6135" y="1564640"/>
            <a:ext cx="926528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The typical Feynman diagrams for the SM background</a:t>
            </a:r>
            <a:r>
              <a:rPr lang="zh-CN" altLang="en-US" sz="2200">
                <a:solidFill>
                  <a:srgbClr val="131413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：</a:t>
            </a:r>
            <a:r>
              <a:rPr lang="en-US" altLang="zh-CN" sz="22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 </a:t>
            </a:r>
            <a:endParaRPr lang="en-US" altLang="zh-CN" sz="2200">
              <a:solidFill>
                <a:srgbClr val="131413"/>
              </a:solidFill>
              <a:latin typeface="Times New Roman" panose="02020603050405020304" charset="0"/>
              <a:ea typeface="Times-Roman"/>
              <a:cs typeface="Times New Roman" panose="02020603050405020304" charset="0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r="46956" b="1414"/>
          <a:stretch>
            <a:fillRect/>
          </a:stretch>
        </p:blipFill>
        <p:spPr>
          <a:xfrm>
            <a:off x="593090" y="1988820"/>
            <a:ext cx="6353810" cy="20167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rcRect l="52566"/>
          <a:stretch>
            <a:fillRect/>
          </a:stretch>
        </p:blipFill>
        <p:spPr>
          <a:xfrm>
            <a:off x="718820" y="4062095"/>
            <a:ext cx="6017260" cy="2166620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749618" y="174180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064895" y="6228715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1.3 (3.5)TeV LHeC (FCC-eh)        0.011 (0.037) pb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4590" y="3056890"/>
            <a:ext cx="3653155" cy="33972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4595" y="3428365"/>
            <a:ext cx="3883025" cy="2755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4590" y="3787140"/>
            <a:ext cx="2918460" cy="330200"/>
          </a:xfrm>
          <a:prstGeom prst="rect">
            <a:avLst/>
          </a:prstGeom>
        </p:spPr>
      </p:pic>
      <p:sp>
        <p:nvSpPr>
          <p:cNvPr id="30" name="椭圆 29"/>
          <p:cNvSpPr/>
          <p:nvPr/>
        </p:nvSpPr>
        <p:spPr>
          <a:xfrm>
            <a:off x="7394258" y="322389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7394258" y="356997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7394258" y="395986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PA-文本框 2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4. Probing the couplings of axion-like particle with leptons via 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lt"/>
                </a:endParaRPr>
              </a:p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three-lepton final state processes at future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−</m:t>
                        </m:r>
                      </m:sup>
                    </m:sSup>
                    <m:r>
                      <a:rPr lang="en-US" sz="1900" b="1" i="1" dirty="0">
                        <a:solidFill>
                          <a:srgbClr val="961318"/>
                        </a:solidFill>
                        <a:latin typeface="Cambria Math" panose="02040503050406030204" pitchFamily="18" charset="0"/>
                        <a:ea typeface="黑体" panose="02010609060101010101" charset="-122"/>
                        <a:cs typeface="Cambria Math" panose="02040503050406030204" pitchFamily="18" charset="0"/>
                        <a:sym typeface="+mn-ea"/>
                      </a:rPr>
                      <m:t>𝒑</m:t>
                    </m:r>
                  </m:oMath>
                </a14:m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 colliders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2" name="PA-文本框 2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文本框 51"/>
          <p:cNvSpPr txBox="1"/>
          <p:nvPr/>
        </p:nvSpPr>
        <p:spPr>
          <a:xfrm>
            <a:off x="3936365" y="872490"/>
            <a:ext cx="7322820" cy="431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1.3 (3.5)TeV LHeC (FCC-eh)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with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590" y="6428740"/>
            <a:ext cx="575310" cy="2971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75" y="6428740"/>
            <a:ext cx="307340" cy="26606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250" y="6410325"/>
            <a:ext cx="338455" cy="2844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960" y="929005"/>
            <a:ext cx="2915285" cy="3187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t="3036"/>
          <a:stretch>
            <a:fillRect/>
          </a:stretch>
        </p:blipFill>
        <p:spPr>
          <a:xfrm>
            <a:off x="1767840" y="1367155"/>
            <a:ext cx="9088120" cy="24542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rcRect t="3029"/>
          <a:stretch>
            <a:fillRect/>
          </a:stretch>
        </p:blipFill>
        <p:spPr>
          <a:xfrm>
            <a:off x="1767840" y="3869690"/>
            <a:ext cx="9166225" cy="2428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l="25328" t="-1093"/>
          <a:stretch>
            <a:fillRect/>
          </a:stretch>
        </p:blipFill>
        <p:spPr>
          <a:xfrm>
            <a:off x="7977505" y="916940"/>
            <a:ext cx="1718945" cy="342900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492443" y="108267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28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0" name="文本框 9"/>
          <p:cNvSpPr txBox="1"/>
          <p:nvPr/>
        </p:nvSpPr>
        <p:spPr>
          <a:xfrm>
            <a:off x="11675745" y="6376670"/>
            <a:ext cx="308610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820420" y="1663700"/>
            <a:ext cx="10998835" cy="1285240"/>
            <a:chOff x="1389" y="2925"/>
            <a:chExt cx="17321" cy="2024"/>
          </a:xfrm>
        </p:grpSpPr>
        <p:sp>
          <p:nvSpPr>
            <p:cNvPr id="75" name="椭圆 74"/>
            <p:cNvSpPr/>
            <p:nvPr>
              <p:custDataLst>
                <p:tags r:id="rId1"/>
              </p:custDataLst>
            </p:nvPr>
          </p:nvSpPr>
          <p:spPr>
            <a:xfrm>
              <a:off x="1485" y="3610"/>
              <a:ext cx="132" cy="15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1389" y="3423"/>
              <a:ext cx="4717" cy="4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altLang="zh-CN" sz="2200" b="1" dirty="0" smtClean="0">
                  <a:latin typeface="Times New Roman" panose="02020603050405020304" charset="0"/>
                  <a:cs typeface="Times New Roman" panose="02020603050405020304" charset="0"/>
                </a:rPr>
                <a:t>The Standard Model </a:t>
              </a:r>
              <a:r>
                <a:rPr lang="zh-CN" altLang="en-US" sz="2200" b="1" dirty="0" smtClean="0">
                  <a:latin typeface="Times New Roman" panose="02020603050405020304" charset="0"/>
                  <a:cs typeface="Times New Roman" panose="02020603050405020304" charset="0"/>
                </a:rPr>
                <a:t>（SM）</a:t>
              </a:r>
              <a:r>
                <a:rPr lang="zh-CN" altLang="en-US" sz="2400" dirty="0" smtClean="0"/>
                <a:t> </a:t>
              </a:r>
              <a:endParaRPr lang="zh-CN" altLang="en-US" sz="2400" dirty="0" smtClean="0"/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6152" y="2925"/>
              <a:ext cx="6076" cy="727"/>
              <a:chOff x="6152" y="2925"/>
              <a:chExt cx="6076" cy="727"/>
            </a:xfrm>
          </p:grpSpPr>
          <p:sp>
            <p:nvSpPr>
              <p:cNvPr id="78" name="右箭头 77"/>
              <p:cNvSpPr/>
              <p:nvPr>
                <p:custDataLst>
                  <p:tags r:id="rId2"/>
                </p:custDataLst>
              </p:nvPr>
            </p:nvSpPr>
            <p:spPr>
              <a:xfrm rot="20280000" flipV="1">
                <a:off x="6152" y="3305"/>
                <a:ext cx="994" cy="120"/>
              </a:xfrm>
              <a:prstGeom prst="rightArrow">
                <a:avLst/>
              </a:prstGeom>
              <a:ln>
                <a:solidFill>
                  <a:srgbClr val="961318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n>
                    <a:solidFill>
                      <a:srgbClr val="961318"/>
                    </a:solidFill>
                  </a:ln>
                </a:endParaRPr>
              </a:p>
            </p:txBody>
          </p:sp>
          <p:sp>
            <p:nvSpPr>
              <p:cNvPr id="79" name="文本框 78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7283" y="2925"/>
                <a:ext cx="4945" cy="7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/>
                <a:r>
                  <a:rPr lang="en-US" altLang="zh-CN" sz="2200" b="1" dirty="0" smtClean="0">
                    <a:latin typeface="Times New Roman" panose="02020603050405020304" charset="0"/>
                    <a:cs typeface="Times New Roman" panose="02020603050405020304" charset="0"/>
                  </a:rPr>
                  <a:t>the effective theory</a:t>
                </a:r>
                <a:r>
                  <a:rPr lang="en-US" altLang="zh-CN" sz="2200" dirty="0" smtClean="0">
                    <a:latin typeface="Times New Roman" panose="02020603050405020304" charset="0"/>
                    <a:cs typeface="Times New Roman" panose="02020603050405020304" charset="0"/>
                  </a:rPr>
                  <a:t> </a:t>
                </a:r>
                <a:endParaRPr lang="en-US" altLang="zh-CN" sz="2200" dirty="0" smtClean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80" name="组合 79"/>
            <p:cNvGrpSpPr/>
            <p:nvPr/>
          </p:nvGrpSpPr>
          <p:grpSpPr>
            <a:xfrm>
              <a:off x="6129" y="3763"/>
              <a:ext cx="6944" cy="1186"/>
              <a:chOff x="6129" y="3763"/>
              <a:chExt cx="6944" cy="1186"/>
            </a:xfrm>
          </p:grpSpPr>
          <p:sp>
            <p:nvSpPr>
              <p:cNvPr id="81" name="右箭头 80"/>
              <p:cNvSpPr/>
              <p:nvPr>
                <p:custDataLst>
                  <p:tags r:id="rId4"/>
                </p:custDataLst>
              </p:nvPr>
            </p:nvSpPr>
            <p:spPr>
              <a:xfrm rot="1800000" flipV="1">
                <a:off x="6129" y="4238"/>
                <a:ext cx="994" cy="120"/>
              </a:xfrm>
              <a:prstGeom prst="rightArrow">
                <a:avLst/>
              </a:prstGeom>
              <a:ln>
                <a:solidFill>
                  <a:srgbClr val="961318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乘号 81"/>
              <p:cNvSpPr/>
              <p:nvPr/>
            </p:nvSpPr>
            <p:spPr>
              <a:xfrm>
                <a:off x="6306" y="3763"/>
                <a:ext cx="494" cy="968"/>
              </a:xfrm>
              <a:prstGeom prst="mathMultiply">
                <a:avLst/>
              </a:prstGeom>
              <a:solidFill>
                <a:srgbClr val="961318"/>
              </a:solidFill>
              <a:ln>
                <a:solidFill>
                  <a:srgbClr val="961318"/>
                </a:solidFill>
              </a:ln>
            </p:spPr>
            <p:style>
              <a:lnRef idx="0">
                <a:srgbClr val="FFFFFF"/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961318"/>
                  </a:solidFill>
                </a:endParaRPr>
              </a:p>
            </p:txBody>
          </p:sp>
          <p:sp>
            <p:nvSpPr>
              <p:cNvPr id="83" name="文本框 8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7283" y="4222"/>
                <a:ext cx="5790" cy="7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l"/>
                <a:r>
                  <a:rPr lang="en-US" altLang="zh-CN" sz="2200" b="1" dirty="0" smtClean="0">
                    <a:latin typeface="Times New Roman" panose="02020603050405020304" charset="0"/>
                    <a:cs typeface="Times New Roman" panose="02020603050405020304" charset="0"/>
                  </a:rPr>
                  <a:t>ultimate theory of nature</a:t>
                </a:r>
                <a:r>
                  <a:rPr lang="zh-CN" altLang="en-US" sz="2400" b="1" dirty="0" smtClean="0"/>
                  <a:t> </a:t>
                </a:r>
                <a:endParaRPr lang="zh-CN" altLang="en-US" sz="2400" b="1" dirty="0" smtClean="0"/>
              </a:p>
            </p:txBody>
          </p:sp>
        </p:grpSp>
        <p:grpSp>
          <p:nvGrpSpPr>
            <p:cNvPr id="84" name="组合 83"/>
            <p:cNvGrpSpPr/>
            <p:nvPr/>
          </p:nvGrpSpPr>
          <p:grpSpPr>
            <a:xfrm>
              <a:off x="11366" y="3423"/>
              <a:ext cx="7344" cy="1066"/>
              <a:chOff x="8452" y="3407"/>
              <a:chExt cx="7344" cy="1066"/>
            </a:xfrm>
          </p:grpSpPr>
          <p:sp>
            <p:nvSpPr>
              <p:cNvPr id="85" name="文本框 84"/>
              <p:cNvSpPr txBox="1"/>
              <p:nvPr/>
            </p:nvSpPr>
            <p:spPr>
              <a:xfrm>
                <a:off x="9572" y="3407"/>
                <a:ext cx="6224" cy="106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altLang="zh-CN" sz="2200" b="1" dirty="0" smtClean="0">
                    <a:latin typeface="Times New Roman" panose="02020603050405020304" charset="0"/>
                    <a:cs typeface="Times New Roman" panose="02020603050405020304" charset="0"/>
                  </a:rPr>
                  <a:t>Beyond the Standard Model     </a:t>
                </a:r>
                <a:r>
                  <a:rPr lang="zh-CN" altLang="en-US" sz="2200" b="1" dirty="0" smtClean="0">
                    <a:latin typeface="Times New Roman" panose="02020603050405020304" charset="0"/>
                    <a:cs typeface="Times New Roman" panose="02020603050405020304" charset="0"/>
                  </a:rPr>
                  <a:t>（BSM）</a:t>
                </a:r>
                <a:endParaRPr lang="zh-CN" altLang="en-US" sz="2200" b="1" dirty="0" smtClean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  <p:sp>
            <p:nvSpPr>
              <p:cNvPr id="86" name="右箭头 85"/>
              <p:cNvSpPr/>
              <p:nvPr>
                <p:custDataLst>
                  <p:tags r:id="rId6"/>
                </p:custDataLst>
              </p:nvPr>
            </p:nvSpPr>
            <p:spPr>
              <a:xfrm flipV="1">
                <a:off x="8452" y="3656"/>
                <a:ext cx="1324" cy="256"/>
              </a:xfrm>
              <a:prstGeom prst="rightArrow">
                <a:avLst/>
              </a:prstGeom>
              <a:ln>
                <a:solidFill>
                  <a:srgbClr val="961318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4" name="圆角矩形 103"/>
          <p:cNvSpPr/>
          <p:nvPr/>
        </p:nvSpPr>
        <p:spPr>
          <a:xfrm>
            <a:off x="1241425" y="3093085"/>
            <a:ext cx="7762240" cy="54673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961318"/>
                </a:solidFill>
              </a14:hiddenFill>
            </a:ext>
          </a:ex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文本占位符 5"/>
          <p:cNvSpPr txBox="1"/>
          <p:nvPr/>
        </p:nvSpPr>
        <p:spPr>
          <a:xfrm>
            <a:off x="1127448" y="193957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1. Introduction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6" name="圆角矩形 6"/>
          <p:cNvSpPr/>
          <p:nvPr/>
        </p:nvSpPr>
        <p:spPr>
          <a:xfrm>
            <a:off x="735965" y="1012825"/>
            <a:ext cx="4698365" cy="493395"/>
          </a:xfrm>
          <a:prstGeom prst="roundRect">
            <a:avLst>
              <a:gd name="adj" fmla="val 37046"/>
            </a:avLst>
          </a:prstGeom>
          <a:solidFill>
            <a:srgbClr val="9613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86130" y="1017905"/>
            <a:ext cx="4379595" cy="478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dist">
              <a:defRPr sz="2400" b="1">
                <a:solidFill>
                  <a:srgbClr val="A5353A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1.1 Axion-Like Particles (ALPs) </a:t>
            </a:r>
            <a:endParaRPr lang="en-US" altLang="zh-CN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80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703185" y="4488815"/>
            <a:ext cx="4236085" cy="4298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200" dirty="0" smtClean="0">
                <a:latin typeface="Times New Roman" panose="02020603050405020304" charset="0"/>
                <a:cs typeface="Times New Roman" panose="02020603050405020304" charset="0"/>
              </a:rPr>
              <a:t>low- and high-energy experiments</a:t>
            </a:r>
            <a:endParaRPr lang="en-US" altLang="zh-CN" sz="2200" dirty="0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左大括号 5"/>
          <p:cNvSpPr/>
          <p:nvPr/>
        </p:nvSpPr>
        <p:spPr>
          <a:xfrm>
            <a:off x="1794510" y="3958590"/>
            <a:ext cx="399415" cy="2254250"/>
          </a:xfrm>
          <a:prstGeom prst="leftBrace">
            <a:avLst/>
          </a:prstGeom>
          <a:ln w="28575">
            <a:solidFill>
              <a:srgbClr val="961318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03300" y="4915535"/>
            <a:ext cx="636270" cy="41529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r>
              <a:rPr lang="en-US" altLang="zh-CN" sz="2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ALP</a:t>
            </a:r>
            <a:endParaRPr lang="en-US" altLang="zh-CN" sz="2400" b="1" dirty="0" smtClean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04465" y="4576445"/>
            <a:ext cx="4529455" cy="4375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CP-odd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neutral pseudoscalars </a:t>
            </a:r>
            <a:endParaRPr lang="zh-CN" altLang="en-US" sz="2200" b="1" dirty="0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348865" y="475678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2348865" y="544639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2348865" y="6117590"/>
            <a:ext cx="8128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>
            <a:off x="2855772" y="5294763"/>
            <a:ext cx="4337050" cy="971019"/>
            <a:chOff x="4434" y="7477"/>
            <a:chExt cx="9600" cy="4279"/>
          </a:xfrm>
        </p:grpSpPr>
        <p:sp>
          <p:nvSpPr>
            <p:cNvPr id="48" name="文本框 47"/>
            <p:cNvSpPr txBox="1"/>
            <p:nvPr>
              <p:custDataLst>
                <p:tags r:id="rId7"/>
              </p:custDataLst>
            </p:nvPr>
          </p:nvSpPr>
          <p:spPr>
            <a:xfrm>
              <a:off x="4434" y="7477"/>
              <a:ext cx="4713" cy="162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p>
              <a:pPr algn="l"/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the masses </a:t>
              </a:r>
              <a:r>
                <a:rPr lang="en-US" sz="2400" b="1" dirty="0" smtClean="0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endParaRPr sz="2400" b="1" dirty="0" smtClean="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4434" y="10130"/>
              <a:ext cx="9600" cy="162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p>
              <a:pPr algn="l"/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couplings to the SM particles</a:t>
              </a:r>
              <a:r>
                <a:rPr lang="en-US" altLang="zh-CN" sz="24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endParaRPr lang="zh-CN" altLang="en-US" sz="24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6341745" y="5476875"/>
            <a:ext cx="3314700" cy="3676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l"/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independent parameters</a:t>
            </a:r>
            <a:endParaRPr lang="zh-CN" altLang="en-US" sz="2200" b="1" dirty="0" smtClean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2" name="右箭头 51"/>
          <p:cNvSpPr/>
          <p:nvPr/>
        </p:nvSpPr>
        <p:spPr>
          <a:xfrm flipV="1">
            <a:off x="5384165" y="5573395"/>
            <a:ext cx="659130" cy="179705"/>
          </a:xfrm>
          <a:prstGeom prst="rightArrow">
            <a:avLst/>
          </a:prstGeom>
          <a:ln>
            <a:solidFill>
              <a:srgbClr val="96131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2348865" y="407606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640965" y="3869690"/>
            <a:ext cx="4488815" cy="410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generalizations of QCD axions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4" name="右箭头 13"/>
          <p:cNvSpPr/>
          <p:nvPr/>
        </p:nvSpPr>
        <p:spPr>
          <a:xfrm rot="18000000" flipV="1">
            <a:off x="7930787" y="5138668"/>
            <a:ext cx="576000" cy="180000"/>
          </a:xfrm>
          <a:prstGeom prst="rightArrow">
            <a:avLst/>
          </a:prstGeom>
          <a:ln>
            <a:solidFill>
              <a:srgbClr val="961318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1290955" y="3154045"/>
            <a:ext cx="7894320" cy="436245"/>
          </a:xfrm>
          <a:prstGeom prst="rect">
            <a:avLst/>
          </a:prstGeom>
          <a:noFill/>
          <a:ln w="25400">
            <a:noFill/>
          </a:ln>
          <a:effectLst/>
        </p:spPr>
        <p:txBody>
          <a:bodyPr wrap="square">
            <a:noAutofit/>
          </a:bodyPr>
          <a:p>
            <a:pPr indent="0"/>
            <a:r>
              <a:rPr lang="en-US" altLang="zh-CN" sz="2200" dirty="0" smtClean="0">
                <a:latin typeface="Times New Roman" panose="02020603050405020304" charset="0"/>
                <a:cs typeface="Times New Roman" panose="02020603050405020304" charset="0"/>
              </a:rPr>
              <a:t>Axion-Like Particles (</a:t>
            </a:r>
            <a:r>
              <a:rPr lang="zh-CN" altLang="en-US" sz="2200" dirty="0" smtClean="0">
                <a:latin typeface="Times New Roman" panose="02020603050405020304" charset="0"/>
                <a:cs typeface="Times New Roman" panose="02020603050405020304" charset="0"/>
              </a:rPr>
              <a:t>ALP</a:t>
            </a:r>
            <a:r>
              <a:rPr lang="en-US" altLang="zh-CN" sz="2200" dirty="0" smtClean="0">
                <a:latin typeface="Times New Roman" panose="02020603050405020304" charset="0"/>
                <a:cs typeface="Times New Roman" panose="02020603050405020304" charset="0"/>
              </a:rPr>
              <a:t>s) appear in many extensions of the SM</a:t>
            </a:r>
            <a:endParaRPr lang="en-US" altLang="zh-CN" sz="2200" dirty="0" smtClean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81380" y="3320415"/>
            <a:ext cx="83820" cy="977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5" grpId="0" animBg="1"/>
      <p:bldP spid="17" grpId="0" animBg="1"/>
      <p:bldP spid="6" grpId="0" animBg="1"/>
      <p:bldP spid="7" grpId="0"/>
      <p:bldP spid="11" grpId="0"/>
      <p:bldP spid="41" grpId="0" animBg="1"/>
      <p:bldP spid="43" grpId="0" animBg="1"/>
      <p:bldP spid="44" grpId="0" animBg="1"/>
      <p:bldP spid="52" grpId="0" animBg="1"/>
      <p:bldP spid="53" grpId="0" animBg="1"/>
      <p:bldP spid="12" grpId="0"/>
      <p:bldP spid="50" grpId="0"/>
      <p:bldP spid="5" grpId="0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12" name="文本框 11"/>
          <p:cNvSpPr txBox="1"/>
          <p:nvPr/>
        </p:nvSpPr>
        <p:spPr>
          <a:xfrm>
            <a:off x="908685" y="1073150"/>
            <a:ext cx="84016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400">
                <a:latin typeface="Times New Roman" panose="02020603050405020304" charset="0"/>
                <a:cs typeface="Times New Roman" panose="02020603050405020304" charset="0"/>
              </a:rPr>
              <a:t>The improved cuts</a:t>
            </a:r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PA-文本框 2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4. Probing the couplings of axion-like particle with leptons via 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lt"/>
                </a:endParaRPr>
              </a:p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three-lepton final state processes at future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−</m:t>
                        </m:r>
                      </m:sup>
                    </m:sSup>
                    <m:r>
                      <a:rPr lang="en-US" sz="1900" b="1" i="1" dirty="0">
                        <a:solidFill>
                          <a:srgbClr val="961318"/>
                        </a:solidFill>
                        <a:latin typeface="Cambria Math" panose="02040503050406030204" pitchFamily="18" charset="0"/>
                        <a:ea typeface="黑体" panose="02010609060101010101" charset="-122"/>
                        <a:cs typeface="Cambria Math" panose="02040503050406030204" pitchFamily="18" charset="0"/>
                        <a:sym typeface="+mn-ea"/>
                      </a:rPr>
                      <m:t>𝒑</m:t>
                    </m:r>
                  </m:oMath>
                </a14:m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 colliders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3" name="PA-文本框 2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020" y="1904365"/>
            <a:ext cx="10688320" cy="3429635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832168" y="130365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29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12" grpId="0"/>
      <p:bldP spid="12" grpId="1"/>
      <p:bldP spid="18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31" name="文本框 30"/>
          <p:cNvSpPr txBox="1"/>
          <p:nvPr/>
        </p:nvSpPr>
        <p:spPr>
          <a:xfrm>
            <a:off x="851535" y="826770"/>
            <a:ext cx="109105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The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projected </a:t>
            </a:r>
            <a:r>
              <a:rPr lang="en-US" altLang="zh-CN" sz="24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400" i="1">
                <a:solidFill>
                  <a:srgbClr val="131413"/>
                </a:solidFill>
                <a:latin typeface="Times New Roman" panose="02020603050405020304" charset="0"/>
                <a:ea typeface="MTMI"/>
                <a:cs typeface="Times New Roman" panose="02020603050405020304" charset="0"/>
                <a:sym typeface="+mn-ea"/>
              </a:rPr>
              <a:t>σ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sensitivities to the ALP-lepton coupling                   and other results </a:t>
            </a:r>
            <a:endParaRPr lang="en-US" altLang="zh-CN" sz="2400">
              <a:solidFill>
                <a:srgbClr val="131413"/>
              </a:solidFill>
              <a:latin typeface="Times New Roman" panose="02020603050405020304" charset="0"/>
              <a:ea typeface="Times-Roman"/>
              <a:cs typeface="Times New Roman" panose="02020603050405020304" charset="0"/>
            </a:endParaRPr>
          </a:p>
          <a:p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74165" y="24701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75" name="椭圆 74"/>
          <p:cNvSpPr/>
          <p:nvPr/>
        </p:nvSpPr>
        <p:spPr>
          <a:xfrm flipV="1">
            <a:off x="675005" y="1014730"/>
            <a:ext cx="113665" cy="11938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PA-文本框 2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4. Probing the couplings of axion-like particle with leptons via 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lt"/>
                </a:endParaRPr>
              </a:p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three-lepton final state processes at future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−</m:t>
                        </m:r>
                      </m:sup>
                    </m:sSup>
                    <m:r>
                      <a:rPr lang="en-US" sz="1900" b="1" i="1" dirty="0">
                        <a:solidFill>
                          <a:srgbClr val="961318"/>
                        </a:solidFill>
                        <a:latin typeface="Cambria Math" panose="02040503050406030204" pitchFamily="18" charset="0"/>
                        <a:ea typeface="黑体" panose="02010609060101010101" charset="-122"/>
                        <a:cs typeface="Cambria Math" panose="02040503050406030204" pitchFamily="18" charset="0"/>
                        <a:sym typeface="+mn-ea"/>
                      </a:rPr>
                      <m:t>𝒑</m:t>
                    </m:r>
                  </m:oMath>
                </a14:m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 colliders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10" name="PA-文本框 2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405" y="944880"/>
            <a:ext cx="1348105" cy="334645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6675755" y="5613400"/>
            <a:ext cx="2611755" cy="2895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LHeC (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FCC-eh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椭圆 39"/>
          <p:cNvSpPr/>
          <p:nvPr/>
        </p:nvSpPr>
        <p:spPr>
          <a:xfrm flipV="1">
            <a:off x="6599555" y="578040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500" y="5614035"/>
            <a:ext cx="2694940" cy="31686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3460" y="6014720"/>
            <a:ext cx="2939415" cy="3270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rcRect l="2296" t="218" b="-436"/>
          <a:stretch>
            <a:fillRect/>
          </a:stretch>
        </p:blipFill>
        <p:spPr>
          <a:xfrm>
            <a:off x="65405" y="1339215"/>
            <a:ext cx="6139180" cy="46456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9490" y="1444625"/>
            <a:ext cx="6045200" cy="3946525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6134735" y="4382770"/>
            <a:ext cx="5941060" cy="100838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30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 flipV="1">
            <a:off x="5281295" y="3010535"/>
            <a:ext cx="212725" cy="504000"/>
          </a:xfrm>
          <a:prstGeom prst="straightConnector1">
            <a:avLst/>
          </a:prstGeom>
          <a:ln w="444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5425440" y="3010535"/>
            <a:ext cx="212725" cy="504000"/>
          </a:xfrm>
          <a:prstGeom prst="straightConnector1">
            <a:avLst/>
          </a:prstGeom>
          <a:ln w="444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31" name="文本框 30"/>
          <p:cNvSpPr txBox="1"/>
          <p:nvPr/>
        </p:nvSpPr>
        <p:spPr>
          <a:xfrm>
            <a:off x="851535" y="826770"/>
            <a:ext cx="109105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The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projected </a:t>
            </a:r>
            <a:r>
              <a:rPr lang="en-US" altLang="zh-CN" sz="24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400" i="1">
                <a:solidFill>
                  <a:srgbClr val="131413"/>
                </a:solidFill>
                <a:latin typeface="Times New Roman" panose="02020603050405020304" charset="0"/>
                <a:ea typeface="MTMI"/>
                <a:cs typeface="Times New Roman" panose="02020603050405020304" charset="0"/>
                <a:sym typeface="+mn-ea"/>
              </a:rPr>
              <a:t>σ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4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sensitivities to the ALP-lepton coupling                   and other results </a:t>
            </a:r>
            <a:endParaRPr lang="en-US" altLang="zh-CN" sz="2400">
              <a:solidFill>
                <a:srgbClr val="131413"/>
              </a:solidFill>
              <a:latin typeface="Times New Roman" panose="02020603050405020304" charset="0"/>
              <a:ea typeface="Times-Roman"/>
              <a:cs typeface="Times New Roman" panose="02020603050405020304" charset="0"/>
            </a:endParaRPr>
          </a:p>
          <a:p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74165" y="24701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75" name="椭圆 74"/>
          <p:cNvSpPr/>
          <p:nvPr/>
        </p:nvSpPr>
        <p:spPr>
          <a:xfrm flipV="1">
            <a:off x="675005" y="1014730"/>
            <a:ext cx="113665" cy="11938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PA-文本框 2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4. Probing the couplings of axion-like particle with leptons via 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lt"/>
                </a:endParaRPr>
              </a:p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three-lepton final state processes at future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−</m:t>
                        </m:r>
                      </m:sup>
                    </m:sSup>
                    <m:r>
                      <a:rPr lang="en-US" sz="1900" b="1" i="1" dirty="0">
                        <a:solidFill>
                          <a:srgbClr val="961318"/>
                        </a:solidFill>
                        <a:latin typeface="Cambria Math" panose="02040503050406030204" pitchFamily="18" charset="0"/>
                        <a:ea typeface="黑体" panose="02010609060101010101" charset="-122"/>
                        <a:cs typeface="Cambria Math" panose="02040503050406030204" pitchFamily="18" charset="0"/>
                        <a:sym typeface="+mn-ea"/>
                      </a:rPr>
                      <m:t>𝒑</m:t>
                    </m:r>
                  </m:oMath>
                </a14:m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 colliders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10" name="PA-文本框 2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9405" y="944880"/>
            <a:ext cx="1348105" cy="334645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6748780" y="5806440"/>
            <a:ext cx="1957070" cy="2895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LHeC (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FCC-eh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0" name="椭圆 39"/>
          <p:cNvSpPr/>
          <p:nvPr/>
        </p:nvSpPr>
        <p:spPr>
          <a:xfrm flipV="1">
            <a:off x="6672580" y="596900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3460" y="5492750"/>
            <a:ext cx="2469515" cy="3136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2200" y="6227445"/>
            <a:ext cx="2416810" cy="27241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9020" y="5879465"/>
            <a:ext cx="2453640" cy="2749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3455" y="1410335"/>
            <a:ext cx="6057900" cy="40824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rcRect l="3507" t="-248" r="233" b="-352"/>
          <a:stretch>
            <a:fillRect/>
          </a:stretch>
        </p:blipFill>
        <p:spPr>
          <a:xfrm>
            <a:off x="69850" y="1323975"/>
            <a:ext cx="6026150" cy="471424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31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H="1" flipV="1">
            <a:off x="4233545" y="3514725"/>
            <a:ext cx="212725" cy="504000"/>
          </a:xfrm>
          <a:prstGeom prst="straightConnector1">
            <a:avLst/>
          </a:prstGeom>
          <a:ln w="444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 flipV="1">
            <a:off x="5054600" y="3179890"/>
            <a:ext cx="184150" cy="535940"/>
          </a:xfrm>
          <a:prstGeom prst="straightConnector1">
            <a:avLst/>
          </a:prstGeom>
          <a:ln w="444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 flipV="1">
            <a:off x="5302250" y="3016695"/>
            <a:ext cx="216000" cy="540000"/>
          </a:xfrm>
          <a:prstGeom prst="straightConnector1">
            <a:avLst/>
          </a:prstGeom>
          <a:ln w="4445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圆角矩形 4"/>
          <p:cNvSpPr/>
          <p:nvPr/>
        </p:nvSpPr>
        <p:spPr>
          <a:xfrm>
            <a:off x="6108065" y="4446270"/>
            <a:ext cx="5949315" cy="104648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  <p:sp>
          <p:nvSpPr>
            <p:cNvPr id="10" name="文本占位符 5"/>
            <p:cNvSpPr txBox="1"/>
            <p:nvPr/>
          </p:nvSpPr>
          <p:spPr>
            <a:xfrm>
              <a:off x="1127448" y="193957"/>
              <a:ext cx="5040313" cy="61277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rgbClr val="024282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en-US" altLang="zh-CN" dirty="0">
                  <a:solidFill>
                    <a:srgbClr val="961318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5. Conclusions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138" name="文本框 137"/>
          <p:cNvSpPr txBox="1"/>
          <p:nvPr>
            <p:custDataLst>
              <p:tags r:id="rId1"/>
            </p:custDataLst>
          </p:nvPr>
        </p:nvSpPr>
        <p:spPr>
          <a:xfrm>
            <a:off x="11616055" y="6445885"/>
            <a:ext cx="48831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000" b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53</a:t>
            </a:r>
            <a:endParaRPr lang="en-US" altLang="en-US" sz="2000" b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240030" y="1724660"/>
            <a:ext cx="58293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240 (91) GeV CEPC:                         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induced by ALP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3"/>
            </p:custDataLst>
          </p:nvPr>
        </p:nvSpPr>
        <p:spPr>
          <a:xfrm>
            <a:off x="240030" y="3639820"/>
            <a:ext cx="3441065" cy="2895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1.3 (3.5) TeV LHeC (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FCC-eh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):  </a:t>
            </a:r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                                                                  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右箭头 2"/>
          <p:cNvSpPr/>
          <p:nvPr>
            <p:custDataLst>
              <p:tags r:id="rId4"/>
            </p:custDataLst>
          </p:nvPr>
        </p:nvSpPr>
        <p:spPr>
          <a:xfrm rot="10800000" flipH="1">
            <a:off x="1127900" y="1147785"/>
            <a:ext cx="612000" cy="180000"/>
          </a:xfrm>
          <a:prstGeom prst="rightArrow">
            <a:avLst/>
          </a:prstGeom>
          <a:solidFill>
            <a:srgbClr val="961318"/>
          </a:solidFill>
          <a:ln>
            <a:solidFill>
              <a:srgbClr val="9613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384175" y="1078865"/>
            <a:ext cx="659130" cy="33845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r>
              <a:rPr lang="zh-CN" altLang="en-US" sz="2200" b="1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ALP</a:t>
            </a:r>
            <a:endParaRPr lang="zh-CN" altLang="en-US" sz="2200" b="1" dirty="0" smtClean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1910715" y="1051560"/>
            <a:ext cx="3148330" cy="33464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high energy </a:t>
            </a:r>
            <a:r>
              <a:rPr lang="zh-CN" altLang="en-US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experiments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zh-CN" altLang="en-US" b="1" dirty="0" smtClean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4993005" y="1202055"/>
                <a:ext cx="3547745" cy="42989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 algn="ctr"/>
                <a:r>
                  <a:rPr lang="en-US" altLang="zh-CN" sz="2200" dirty="0"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future</a:t>
                </a:r>
                <a:r>
                  <a:rPr lang="en-US" altLang="zh-CN" sz="2200" dirty="0">
                    <a:solidFill>
                      <a:schemeClr val="tx1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𝑒</m:t>
                        </m:r>
                      </m:e>
                      <m:sup>
                        <m: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−</m:t>
                        </m:r>
                      </m:sup>
                    </m:sSup>
                    <m:r>
                      <a:rPr lang="en-US" sz="22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黑体" panose="02010609060101010101" charset="-122"/>
                        <a:cs typeface="Cambria Math" panose="02040503050406030204" pitchFamily="18" charset="0"/>
                        <a:sym typeface="+mn-ea"/>
                      </a:rPr>
                      <m:t>𝑝</m:t>
                    </m:r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 colliders</a:t>
                </a:r>
                <a:endParaRPr lang="en-US" altLang="zh-CN" sz="2200" dirty="0" smtClean="0">
                  <a:solidFill>
                    <a:schemeClr val="tx1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005" y="1202055"/>
                <a:ext cx="3547745" cy="42989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椭圆 133"/>
          <p:cNvSpPr/>
          <p:nvPr>
            <p:custDataLst>
              <p:tags r:id="rId8"/>
            </p:custDataLst>
          </p:nvPr>
        </p:nvSpPr>
        <p:spPr>
          <a:xfrm>
            <a:off x="203835" y="1209675"/>
            <a:ext cx="83820" cy="9715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5023485" y="920750"/>
                <a:ext cx="3581400" cy="43370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pPr algn="ctr"/>
                <a:r>
                  <a:rPr lang="en-US" altLang="zh-CN" sz="2200" dirty="0"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future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𝑒</m:t>
                        </m:r>
                      </m:e>
                      <m:sup>
                        <m: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𝑒</m:t>
                        </m:r>
                      </m:e>
                      <m:sup>
                        <m:r>
                          <a:rPr lang="en-US" sz="2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200" dirty="0"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colliders</a:t>
                </a:r>
                <a:endParaRPr lang="en-US" altLang="zh-CN" sz="2200" dirty="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3485" y="920750"/>
                <a:ext cx="3581400" cy="43370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右箭头 19"/>
          <p:cNvSpPr/>
          <p:nvPr>
            <p:custDataLst>
              <p:tags r:id="rId10"/>
            </p:custDataLst>
          </p:nvPr>
        </p:nvSpPr>
        <p:spPr>
          <a:xfrm rot="10800000" flipH="1">
            <a:off x="4844555" y="1170010"/>
            <a:ext cx="612000" cy="180000"/>
          </a:xfrm>
          <a:prstGeom prst="rightArrow">
            <a:avLst/>
          </a:prstGeom>
          <a:solidFill>
            <a:srgbClr val="961318"/>
          </a:solidFill>
          <a:ln>
            <a:solidFill>
              <a:srgbClr val="9613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1193780" y="6392545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32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5400" y="2178050"/>
            <a:ext cx="12255500" cy="11430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900">
                <a:solidFill>
                  <a:srgbClr val="131413"/>
                </a:solidFill>
                <a:latin typeface="Times New Roman" panose="02020603050405020304" charset="0"/>
                <a:ea typeface="Times-Italic"/>
                <a:cs typeface="Times New Roman" panose="02020603050405020304" charset="0"/>
                <a:sym typeface="+mn-ea"/>
              </a:rPr>
              <a:t>(1) For</a:t>
            </a:r>
            <a:r>
              <a:rPr lang="en-US" altLang="zh-CN" sz="1900" i="1">
                <a:solidFill>
                  <a:srgbClr val="131413"/>
                </a:solidFill>
                <a:latin typeface="Times New Roman" panose="02020603050405020304" charset="0"/>
                <a:ea typeface="Times-Italic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900" b="1">
                <a:solidFill>
                  <a:srgbClr val="131413"/>
                </a:solidFill>
                <a:latin typeface="Times New Roman" panose="02020603050405020304" charset="0"/>
                <a:ea typeface="Times-Italic"/>
                <a:cs typeface="Times New Roman" panose="02020603050405020304" charset="0"/>
                <a:sym typeface="+mn-ea"/>
              </a:rPr>
              <a:t>c</a:t>
            </a:r>
            <a:r>
              <a:rPr lang="en-US" altLang="zh-CN" sz="1900" b="1" baseline="-25000">
                <a:solidFill>
                  <a:srgbClr val="131413"/>
                </a:solidFill>
                <a:latin typeface="Times New Roman" panose="02020603050405020304" charset="0"/>
                <a:ea typeface="Times-Italic"/>
                <a:cs typeface="Times New Roman" panose="02020603050405020304" charset="0"/>
                <a:sym typeface="+mn-ea"/>
              </a:rPr>
              <a:t>R</a:t>
            </a:r>
            <a:r>
              <a:rPr lang="en-US" altLang="zh-CN" sz="1900" b="1" i="1" baseline="-25000">
                <a:solidFill>
                  <a:srgbClr val="131413"/>
                </a:solidFill>
                <a:latin typeface="Times New Roman" panose="02020603050405020304" charset="0"/>
                <a:ea typeface="Times-Italic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900" b="1">
                <a:solidFill>
                  <a:srgbClr val="131413"/>
                </a:solidFill>
                <a:latin typeface="Times New Roman" panose="02020603050405020304" charset="0"/>
                <a:ea typeface="MTSYN"/>
                <a:cs typeface="Times New Roman" panose="02020603050405020304" charset="0"/>
                <a:sym typeface="+mn-ea"/>
              </a:rPr>
              <a:t>= </a:t>
            </a:r>
            <a:r>
              <a:rPr lang="en-US" altLang="zh-CN" sz="1900" b="1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0</a:t>
            </a:r>
            <a:r>
              <a:rPr lang="en-US" altLang="zh-CN" sz="19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 and                                             ,                                                                                                             </a:t>
            </a:r>
            <a:r>
              <a:rPr lang="en-US" altLang="zh-CN" sz="1900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                         </a:t>
            </a:r>
            <a:r>
              <a:rPr lang="en-US" altLang="zh-CN" sz="1900" b="1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                                                                     </a:t>
            </a:r>
            <a:endParaRPr lang="en-US" altLang="zh-CN" sz="1900">
              <a:solidFill>
                <a:srgbClr val="000000"/>
              </a:solidFill>
              <a:latin typeface="Times New Roman" panose="02020603050405020304" charset="0"/>
              <a:ea typeface="CMR12"/>
              <a:cs typeface="Times New Roman" panose="02020603050405020304" charset="0"/>
              <a:sym typeface="+mn-ea"/>
            </a:endParaRPr>
          </a:p>
          <a:p>
            <a:pPr>
              <a:lnSpc>
                <a:spcPct val="3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900">
              <a:solidFill>
                <a:srgbClr val="131413"/>
              </a:solidFill>
              <a:latin typeface="Times New Roman" panose="02020603050405020304" charset="0"/>
              <a:ea typeface="Times-Italic"/>
              <a:cs typeface="Times New Roman" panose="02020603050405020304" charset="0"/>
              <a:sym typeface="+mn-ea"/>
            </a:endParaRPr>
          </a:p>
          <a:p>
            <a:r>
              <a:rPr lang="en-US" altLang="zh-CN" sz="1900">
                <a:solidFill>
                  <a:srgbClr val="131413"/>
                </a:solidFill>
                <a:latin typeface="Times New Roman" panose="02020603050405020304" charset="0"/>
                <a:ea typeface="Times-Italic"/>
                <a:cs typeface="Times New Roman" panose="02020603050405020304" charset="0"/>
                <a:sym typeface="+mn-ea"/>
              </a:rPr>
              <a:t>(2) </a:t>
            </a:r>
            <a:r>
              <a:rPr lang="en-US" altLang="zh-CN" sz="19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For</a:t>
            </a:r>
            <a:r>
              <a:rPr lang="en-US" altLang="zh-CN" sz="1900" baseline="300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 </a:t>
            </a:r>
            <a:r>
              <a:rPr lang="en-US" altLang="zh-CN" sz="1900" b="1">
                <a:solidFill>
                  <a:srgbClr val="131413"/>
                </a:solidFill>
                <a:latin typeface="Times New Roman" panose="02020603050405020304" charset="0"/>
                <a:ea typeface="Times-Italic"/>
                <a:cs typeface="Times New Roman" panose="02020603050405020304" charset="0"/>
              </a:rPr>
              <a:t>c</a:t>
            </a:r>
            <a:r>
              <a:rPr lang="en-US" altLang="zh-CN" sz="1900" b="1" baseline="-25000">
                <a:solidFill>
                  <a:srgbClr val="131413"/>
                </a:solidFill>
                <a:latin typeface="Times New Roman" panose="02020603050405020304" charset="0"/>
                <a:ea typeface="Times-Italic"/>
                <a:cs typeface="Times New Roman" panose="02020603050405020304" charset="0"/>
              </a:rPr>
              <a:t>L</a:t>
            </a:r>
            <a:r>
              <a:rPr lang="en-US" altLang="zh-CN" sz="1900" b="1">
                <a:solidFill>
                  <a:srgbClr val="131413"/>
                </a:solidFill>
                <a:latin typeface="Times New Roman" panose="02020603050405020304" charset="0"/>
                <a:ea typeface="Times-Italic"/>
                <a:cs typeface="Times New Roman" panose="02020603050405020304" charset="0"/>
              </a:rPr>
              <a:t> </a:t>
            </a:r>
            <a:r>
              <a:rPr lang="en-US" altLang="zh-CN" sz="1900" b="1">
                <a:solidFill>
                  <a:srgbClr val="131413"/>
                </a:solidFill>
                <a:latin typeface="Times New Roman" panose="02020603050405020304" charset="0"/>
                <a:ea typeface="MTSYN"/>
                <a:cs typeface="Times New Roman" panose="02020603050405020304" charset="0"/>
              </a:rPr>
              <a:t>= </a:t>
            </a:r>
            <a:r>
              <a:rPr lang="en-US" altLang="zh-CN" sz="1900" b="1">
                <a:solidFill>
                  <a:srgbClr val="131413"/>
                </a:solidFill>
                <a:latin typeface="Times New Roman" panose="02020603050405020304" charset="0"/>
                <a:ea typeface="Times-Italic"/>
                <a:cs typeface="Times New Roman" panose="02020603050405020304" charset="0"/>
              </a:rPr>
              <a:t>c</a:t>
            </a:r>
            <a:r>
              <a:rPr lang="en-US" altLang="zh-CN" sz="1900" b="1" baseline="-25000">
                <a:solidFill>
                  <a:srgbClr val="131413"/>
                </a:solidFill>
                <a:latin typeface="Times New Roman" panose="02020603050405020304" charset="0"/>
                <a:ea typeface="Times-Italic"/>
                <a:cs typeface="Times New Roman" panose="02020603050405020304" charset="0"/>
              </a:rPr>
              <a:t>R</a:t>
            </a:r>
            <a:r>
              <a:rPr lang="en-US" altLang="zh-CN" sz="1900" i="1">
                <a:solidFill>
                  <a:srgbClr val="131413"/>
                </a:solidFill>
                <a:latin typeface="Times New Roman" panose="02020603050405020304" charset="0"/>
                <a:ea typeface="Times-Italic"/>
                <a:cs typeface="Times New Roman" panose="02020603050405020304" charset="0"/>
              </a:rPr>
              <a:t> </a:t>
            </a:r>
            <a:r>
              <a:rPr lang="en-US" altLang="zh-CN" sz="19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and                                            ,                                                                                                        </a:t>
            </a:r>
            <a:endParaRPr lang="en-US" altLang="zh-CN" sz="1900">
              <a:solidFill>
                <a:srgbClr val="131413"/>
              </a:solidFill>
              <a:latin typeface="Times New Roman" panose="02020603050405020304" charset="0"/>
              <a:ea typeface="Times-Roman"/>
              <a:cs typeface="Times New Roman" panose="02020603050405020304" charset="0"/>
            </a:endParaRPr>
          </a:p>
          <a:p>
            <a:r>
              <a:rPr lang="en-US" altLang="zh-CN" sz="19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           </a:t>
            </a:r>
            <a:endParaRPr lang="en-US" altLang="zh-CN" sz="1900">
              <a:solidFill>
                <a:srgbClr val="000000"/>
              </a:solidFill>
              <a:latin typeface="Times New Roman" panose="02020603050405020304" charset="0"/>
              <a:ea typeface="CMR12"/>
              <a:cs typeface="Times New Roman" panose="02020603050405020304" charset="0"/>
              <a:sym typeface="+mn-ea"/>
            </a:endParaRPr>
          </a:p>
          <a:p>
            <a:pPr>
              <a:lnSpc>
                <a:spcPct val="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900">
                <a:solidFill>
                  <a:srgbClr val="131413"/>
                </a:solidFill>
                <a:latin typeface="Times New Roman" panose="02020603050405020304" charset="0"/>
                <a:ea typeface="Times-Italic"/>
                <a:cs typeface="Times New Roman" panose="02020603050405020304" charset="0"/>
                <a:sym typeface="+mn-ea"/>
              </a:rPr>
              <a:t>(3) </a:t>
            </a:r>
            <a:r>
              <a:rPr lang="en-US" altLang="zh-CN" sz="19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For </a:t>
            </a:r>
            <a:r>
              <a:rPr lang="en-US" altLang="zh-CN" sz="1900" b="1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c</a:t>
            </a:r>
            <a:r>
              <a:rPr lang="en-US" altLang="zh-CN" sz="1900" b="1" baseline="-25000">
                <a:solidFill>
                  <a:schemeClr val="tx1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L</a:t>
            </a:r>
            <a:r>
              <a:rPr lang="en-US" altLang="zh-CN" sz="1900" b="1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 = 0</a:t>
            </a:r>
            <a:r>
              <a:rPr lang="en-US" altLang="zh-CN" sz="19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</a:rPr>
              <a:t> and                                </a:t>
            </a:r>
            <a:r>
              <a:rPr lang="en-US" altLang="zh-CN" sz="19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,                                                           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(</a:t>
            </a:r>
            <a:r>
              <a:rPr lang="en-US" altLang="zh-CN" sz="1700" b="1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LHC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700" b="1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and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700" b="1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LEP)</a:t>
            </a:r>
            <a:endParaRPr lang="en-US" altLang="zh-CN" sz="1700">
              <a:solidFill>
                <a:srgbClr val="131413"/>
              </a:solidFill>
              <a:latin typeface="Times New Roman" panose="02020603050405020304" charset="0"/>
              <a:ea typeface="Times-Roman"/>
              <a:cs typeface="Times New Roman" panose="0202060305040502030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5875" y="4017645"/>
            <a:ext cx="11468735" cy="1209040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900">
                <a:solidFill>
                  <a:srgbClr val="131413"/>
                </a:solidFill>
                <a:latin typeface="Times New Roman" panose="02020603050405020304" charset="0"/>
                <a:ea typeface="Times-Italic"/>
                <a:cs typeface="Times New Roman" panose="02020603050405020304" charset="0"/>
                <a:sym typeface="+mn-ea"/>
              </a:rPr>
              <a:t>(1) </a:t>
            </a:r>
            <a:r>
              <a:rPr lang="en-US" altLang="zh-CN" sz="1900">
                <a:solidFill>
                  <a:srgbClr val="131413"/>
                </a:solidFill>
                <a:latin typeface="Times New Roman" panose="02020603050405020304" charset="0"/>
                <a:ea typeface="Times-Italic"/>
                <a:cs typeface="Times New Roman" panose="02020603050405020304" charset="0"/>
                <a:sym typeface="+mn-ea"/>
              </a:rPr>
              <a:t>For </a:t>
            </a:r>
            <a:r>
              <a:rPr lang="en-US" altLang="zh-CN" sz="1900" b="1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c</a:t>
            </a:r>
            <a:r>
              <a:rPr lang="en-US" altLang="zh-CN" sz="1900" b="1" baseline="-250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1900" b="1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 = 0</a:t>
            </a:r>
            <a:r>
              <a:rPr lang="en-US" altLang="zh-CN" sz="19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 and                                         , </a:t>
            </a:r>
            <a:endParaRPr lang="en-US" altLang="zh-CN" sz="1900">
              <a:solidFill>
                <a:srgbClr val="000000"/>
              </a:solidFill>
              <a:latin typeface="Times New Roman" panose="02020603050405020304" charset="0"/>
              <a:ea typeface="CMR12"/>
              <a:cs typeface="Times New Roman" panose="02020603050405020304" charset="0"/>
              <a:sym typeface="+mn-ea"/>
            </a:endParaRPr>
          </a:p>
          <a:p>
            <a:pPr>
              <a:lnSpc>
                <a:spcPct val="3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900">
              <a:solidFill>
                <a:srgbClr val="131413"/>
              </a:solidFill>
              <a:latin typeface="Times New Roman" panose="02020603050405020304" charset="0"/>
              <a:ea typeface="Times-Italic"/>
              <a:cs typeface="Times New Roman" panose="02020603050405020304" charset="0"/>
              <a:sym typeface="+mn-ea"/>
            </a:endParaRPr>
          </a:p>
          <a:p>
            <a:r>
              <a:rPr lang="en-US" altLang="zh-CN" sz="1900">
                <a:solidFill>
                  <a:srgbClr val="131413"/>
                </a:solidFill>
                <a:latin typeface="Times New Roman" panose="02020603050405020304" charset="0"/>
                <a:ea typeface="Times-Italic"/>
                <a:cs typeface="Times New Roman" panose="02020603050405020304" charset="0"/>
                <a:sym typeface="+mn-ea"/>
              </a:rPr>
              <a:t>(2)</a:t>
            </a:r>
            <a:r>
              <a:rPr lang="en-US" altLang="zh-CN" sz="19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900">
                <a:solidFill>
                  <a:srgbClr val="131413"/>
                </a:solidFill>
                <a:latin typeface="Times New Roman" panose="02020603050405020304" charset="0"/>
                <a:ea typeface="Times-Italic"/>
                <a:cs typeface="Times New Roman" panose="02020603050405020304" charset="0"/>
                <a:sym typeface="+mn-ea"/>
              </a:rPr>
              <a:t>For </a:t>
            </a:r>
            <a:r>
              <a:rPr lang="en-US" altLang="zh-CN" sz="1900" b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  <a:sym typeface="+mn-ea"/>
              </a:rPr>
              <a:t>c</a:t>
            </a:r>
            <a:r>
              <a:rPr lang="en-US" altLang="zh-CN" sz="1900" b="1" baseline="-25000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  <a:sym typeface="+mn-ea"/>
              </a:rPr>
              <a:t>R</a:t>
            </a:r>
            <a:r>
              <a:rPr lang="en-US" altLang="zh-CN" sz="1900" b="1" i="1">
                <a:solidFill>
                  <a:srgbClr val="000000"/>
                </a:solidFill>
                <a:latin typeface="Times New Roman" panose="02020603050405020304" charset="0"/>
                <a:ea typeface="CMMI8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900" b="1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= 0</a:t>
            </a:r>
            <a:r>
              <a:rPr lang="en-US" altLang="zh-CN" sz="1900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 and                                         , </a:t>
            </a:r>
            <a:endParaRPr lang="en-US" altLang="zh-CN" sz="1900">
              <a:solidFill>
                <a:srgbClr val="000000"/>
              </a:solidFill>
              <a:latin typeface="Times New Roman" panose="02020603050405020304" charset="0"/>
              <a:ea typeface="CMR12"/>
              <a:cs typeface="Times New Roman" panose="02020603050405020304" charset="0"/>
              <a:sym typeface="+mn-ea"/>
            </a:endParaRPr>
          </a:p>
          <a:p>
            <a:pPr>
              <a:lnSpc>
                <a:spcPct val="3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900">
              <a:solidFill>
                <a:srgbClr val="131413"/>
              </a:solidFill>
              <a:latin typeface="Times New Roman" panose="02020603050405020304" charset="0"/>
              <a:ea typeface="Times-Italic"/>
              <a:cs typeface="Times New Roman" panose="02020603050405020304" charset="0"/>
              <a:sym typeface="+mn-ea"/>
            </a:endParaRPr>
          </a:p>
          <a:p>
            <a:r>
              <a:rPr lang="en-US" altLang="zh-CN" sz="1900">
                <a:solidFill>
                  <a:srgbClr val="131413"/>
                </a:solidFill>
                <a:latin typeface="Times New Roman" panose="02020603050405020304" charset="0"/>
                <a:ea typeface="Times-Italic"/>
                <a:cs typeface="Times New Roman" panose="02020603050405020304" charset="0"/>
                <a:sym typeface="+mn-ea"/>
              </a:rPr>
              <a:t>(3) </a:t>
            </a:r>
            <a:r>
              <a:rPr lang="en-US" altLang="zh-CN" sz="1900">
                <a:solidFill>
                  <a:srgbClr val="131413"/>
                </a:solidFill>
                <a:latin typeface="Times New Roman" panose="02020603050405020304" charset="0"/>
                <a:ea typeface="Times-Italic"/>
                <a:cs typeface="Times New Roman" panose="02020603050405020304" charset="0"/>
                <a:sym typeface="+mn-ea"/>
              </a:rPr>
              <a:t>For </a:t>
            </a:r>
            <a:r>
              <a:rPr lang="en-US" altLang="zh-CN" sz="1900" b="1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c</a:t>
            </a:r>
            <a:r>
              <a:rPr lang="en-US" altLang="zh-CN" sz="1900" b="1" baseline="-250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L</a:t>
            </a:r>
            <a:r>
              <a:rPr lang="en-US" altLang="zh-CN" sz="1900" b="1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 = 0</a:t>
            </a:r>
            <a:r>
              <a:rPr lang="en-US" altLang="zh-CN" sz="19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 and                                     ,                                   </a:t>
            </a:r>
            <a:r>
              <a:rPr lang="en-US" altLang="zh-CN" sz="19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 </a:t>
            </a:r>
            <a:r>
              <a:rPr lang="en-US" altLang="zh-CN" sz="1900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 </a:t>
            </a:r>
            <a:endParaRPr lang="en-US" altLang="zh-CN" sz="1900">
              <a:solidFill>
                <a:srgbClr val="000000"/>
              </a:solidFill>
              <a:latin typeface="Times New Roman" panose="02020603050405020304" charset="0"/>
              <a:ea typeface="CMR12"/>
              <a:cs typeface="Times New Roman" panose="02020603050405020304" charset="0"/>
              <a:sym typeface="+mn-ea"/>
            </a:endParaRPr>
          </a:p>
          <a:p>
            <a:endParaRPr lang="en-US" altLang="zh-CN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  <a:p>
            <a:endParaRPr lang="en-US" altLang="zh-CN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  <a:p>
            <a:endParaRPr lang="en-US" altLang="zh-CN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6" name="椭圆 5"/>
          <p:cNvSpPr/>
          <p:nvPr>
            <p:custDataLst>
              <p:tags r:id="rId11"/>
            </p:custDataLst>
          </p:nvPr>
        </p:nvSpPr>
        <p:spPr>
          <a:xfrm>
            <a:off x="201295" y="1883410"/>
            <a:ext cx="83820" cy="9715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12"/>
            </p:custDataLst>
          </p:nvPr>
        </p:nvSpPr>
        <p:spPr>
          <a:xfrm>
            <a:off x="203835" y="3783330"/>
            <a:ext cx="83820" cy="9715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32710" y="1759585"/>
            <a:ext cx="1578610" cy="31559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3635" y="3665855"/>
            <a:ext cx="3790315" cy="31432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r="64377" b="-11215"/>
          <a:stretch>
            <a:fillRect/>
          </a:stretch>
        </p:blipFill>
        <p:spPr>
          <a:xfrm>
            <a:off x="1865630" y="2223770"/>
            <a:ext cx="2696845" cy="3022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r="67127" b="-21900"/>
          <a:stretch>
            <a:fillRect/>
          </a:stretch>
        </p:blipFill>
        <p:spPr>
          <a:xfrm>
            <a:off x="1953260" y="2642235"/>
            <a:ext cx="2655570" cy="29464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r="65203" b="-4729"/>
          <a:stretch>
            <a:fillRect/>
          </a:stretch>
        </p:blipFill>
        <p:spPr>
          <a:xfrm>
            <a:off x="1906270" y="2996565"/>
            <a:ext cx="1871980" cy="29083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r="66928" b="-3333"/>
          <a:stretch>
            <a:fillRect/>
          </a:stretch>
        </p:blipFill>
        <p:spPr>
          <a:xfrm>
            <a:off x="1906270" y="4037330"/>
            <a:ext cx="2402840" cy="315595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880870" y="4408170"/>
            <a:ext cx="2447290" cy="271145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r="66734" b="-7366"/>
          <a:stretch>
            <a:fillRect/>
          </a:stretch>
        </p:blipFill>
        <p:spPr>
          <a:xfrm>
            <a:off x="1849755" y="4828540"/>
            <a:ext cx="2239010" cy="2736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46351" t="10018"/>
          <a:stretch>
            <a:fillRect/>
          </a:stretch>
        </p:blipFill>
        <p:spPr>
          <a:xfrm>
            <a:off x="6167755" y="2223770"/>
            <a:ext cx="3489325" cy="2686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20"/>
          <a:srcRect l="37297" t="-8333"/>
          <a:stretch>
            <a:fillRect/>
          </a:stretch>
        </p:blipFill>
        <p:spPr>
          <a:xfrm>
            <a:off x="3909060" y="2976245"/>
            <a:ext cx="3425825" cy="3054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18"/>
          <a:srcRect l="33931" t="-9044"/>
          <a:stretch>
            <a:fillRect/>
          </a:stretch>
        </p:blipFill>
        <p:spPr>
          <a:xfrm>
            <a:off x="4700270" y="2604135"/>
            <a:ext cx="5344795" cy="26416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20"/>
          <a:srcRect l="87552" t="-8558"/>
          <a:stretch>
            <a:fillRect/>
          </a:stretch>
        </p:blipFill>
        <p:spPr>
          <a:xfrm>
            <a:off x="10045065" y="2584450"/>
            <a:ext cx="622935" cy="28067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22"/>
          <a:srcRect l="34415" t="-1961"/>
          <a:stretch>
            <a:fillRect/>
          </a:stretch>
        </p:blipFill>
        <p:spPr>
          <a:xfrm>
            <a:off x="4413885" y="4011930"/>
            <a:ext cx="4994910" cy="32639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9657080" y="2173605"/>
            <a:ext cx="2414270" cy="352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700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(</a:t>
            </a:r>
            <a:r>
              <a:rPr lang="en-US" altLang="zh-CN" sz="1700" b="1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LHC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700" b="1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and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700" b="1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meson decay)</a:t>
            </a:r>
            <a:endParaRPr lang="en-US" altLang="zh-CN" sz="1700" b="1">
              <a:solidFill>
                <a:srgbClr val="000000"/>
              </a:solidFill>
              <a:latin typeface="Times New Roman" panose="02020603050405020304" charset="0"/>
              <a:ea typeface="CMR12"/>
              <a:cs typeface="Times New Roman" panose="02020603050405020304" charset="0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605770" y="2584450"/>
            <a:ext cx="1751330" cy="352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700">
                <a:solidFill>
                  <a:srgbClr val="131413"/>
                </a:solidFill>
                <a:latin typeface="Times New Roman" panose="02020603050405020304" charset="0"/>
                <a:ea typeface="Times-Roman"/>
                <a:cs typeface="Times New Roman" panose="02020603050405020304" charset="0"/>
                <a:sym typeface="+mn-ea"/>
              </a:rPr>
              <a:t>(</a:t>
            </a:r>
            <a:r>
              <a:rPr lang="en-US" altLang="zh-CN" sz="1700" b="1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LHC and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700" b="1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LEP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)</a:t>
            </a:r>
            <a:endParaRPr lang="en-US" altLang="zh-CN" sz="1700">
              <a:solidFill>
                <a:srgbClr val="000000"/>
              </a:solidFill>
              <a:latin typeface="Times New Roman" panose="02020603050405020304" charset="0"/>
              <a:ea typeface="CMR12"/>
              <a:cs typeface="Times New Roman" panose="02020603050405020304" charset="0"/>
              <a:sym typeface="+mn-ea"/>
            </a:endParaRPr>
          </a:p>
        </p:txBody>
      </p:sp>
      <p:pic>
        <p:nvPicPr>
          <p:cNvPr id="65" name="图片 64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43301" t="-16894"/>
          <a:stretch>
            <a:fillRect/>
          </a:stretch>
        </p:blipFill>
        <p:spPr>
          <a:xfrm>
            <a:off x="5544185" y="4408170"/>
            <a:ext cx="3550920" cy="2984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文本框 26"/>
              <p:cNvSpPr txBox="1"/>
              <p:nvPr/>
            </p:nvSpPr>
            <p:spPr>
              <a:xfrm>
                <a:off x="9095105" y="4408170"/>
                <a:ext cx="4164965" cy="35242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1700" b="1" dirty="0"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(future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7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17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sz="17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7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17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sz="17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700" b="1" dirty="0"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colliders and LHC)</a:t>
                </a:r>
                <a:endParaRPr lang="en-US" altLang="zh-CN" sz="1700" b="1" dirty="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27" name="文本框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5105" y="4408170"/>
                <a:ext cx="4164965" cy="352425"/>
              </a:xfrm>
              <a:prstGeom prst="rect">
                <a:avLst/>
              </a:prstGeom>
              <a:blipFill rotWithShape="1"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27"/>
          <p:cNvSpPr txBox="1"/>
          <p:nvPr/>
        </p:nvSpPr>
        <p:spPr>
          <a:xfrm>
            <a:off x="9472295" y="4000500"/>
            <a:ext cx="3545205" cy="352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700" b="1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(LHC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700" b="1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and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700" b="1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meson decay)</a:t>
            </a:r>
            <a:r>
              <a:rPr lang="en-US" altLang="zh-CN" sz="1700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 </a:t>
            </a:r>
            <a:endParaRPr lang="en-US" altLang="zh-CN" sz="1700">
              <a:solidFill>
                <a:srgbClr val="000000"/>
              </a:solidFill>
              <a:latin typeface="Times New Roman" panose="02020603050405020304" charset="0"/>
              <a:ea typeface="CMR12"/>
              <a:cs typeface="Times New Roman" panose="02020603050405020304" charset="0"/>
              <a:sym typeface="+mn-ea"/>
            </a:endParaRPr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26"/>
          <a:srcRect l="35075" t="-670"/>
          <a:stretch>
            <a:fillRect/>
          </a:stretch>
        </p:blipFill>
        <p:spPr>
          <a:xfrm>
            <a:off x="4189730" y="4836795"/>
            <a:ext cx="4518660" cy="2654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" name="文本框 29"/>
              <p:cNvSpPr txBox="1"/>
              <p:nvPr/>
            </p:nvSpPr>
            <p:spPr>
              <a:xfrm>
                <a:off x="8636000" y="4834890"/>
                <a:ext cx="4290060" cy="35242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CMR12"/>
                    <a:cs typeface="Times New Roman" panose="02020603050405020304" charset="0"/>
                    <a:sym typeface="+mn-ea"/>
                  </a:rPr>
                  <a:t>(</a:t>
                </a:r>
                <a:r>
                  <a:rPr lang="en-US" altLang="zh-CN" sz="1700" b="1" dirty="0"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future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7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17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sz="17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7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17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sz="17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700" b="1" dirty="0"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colliders</a:t>
                </a:r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CMR12"/>
                    <a:cs typeface="Times New Roman" panose="02020603050405020304" charset="0"/>
                    <a:sym typeface="+mn-ea"/>
                  </a:rPr>
                  <a:t>,</a:t>
                </a:r>
                <a:r>
                  <a:rPr lang="en-US" altLang="zh-CN" sz="1700" b="1">
                    <a:solidFill>
                      <a:srgbClr val="000000"/>
                    </a:solidFill>
                    <a:latin typeface="Times New Roman" panose="02020603050405020304" charset="0"/>
                    <a:ea typeface="CMR12"/>
                    <a:cs typeface="Times New Roman" panose="02020603050405020304" charset="0"/>
                    <a:sym typeface="+mn-ea"/>
                  </a:rPr>
                  <a:t>LHC and LEP)</a:t>
                </a:r>
                <a:r>
                  <a:rPr lang="en-US" altLang="zh-CN" sz="1700">
                    <a:solidFill>
                      <a:srgbClr val="000000"/>
                    </a:solidFill>
                    <a:latin typeface="Times New Roman" panose="02020603050405020304" charset="0"/>
                    <a:ea typeface="CMR12"/>
                    <a:cs typeface="Times New Roman" panose="02020603050405020304" charset="0"/>
                    <a:sym typeface="+mn-ea"/>
                  </a:rPr>
                  <a:t> </a:t>
                </a:r>
                <a:endParaRPr lang="en-US" altLang="zh-CN" sz="1700">
                  <a:solidFill>
                    <a:srgbClr val="000000"/>
                  </a:solidFill>
                  <a:latin typeface="Times New Roman" panose="02020603050405020304" charset="0"/>
                  <a:ea typeface="CMR12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30" name="文本框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0" y="4834890"/>
                <a:ext cx="4290060" cy="352425"/>
              </a:xfrm>
              <a:prstGeom prst="rect">
                <a:avLst/>
              </a:prstGeom>
              <a:blipFill rotWithShape="1"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文本框 30"/>
              <p:cNvSpPr txBox="1"/>
              <p:nvPr/>
            </p:nvSpPr>
            <p:spPr>
              <a:xfrm>
                <a:off x="287655" y="5344795"/>
                <a:ext cx="11526520" cy="70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algn="l"/>
                <a:r>
                  <a:rPr lang="en-US" altLang="zh-CN" sz="2000">
                    <a:solidFill>
                      <a:srgbClr val="000000"/>
                    </a:solidFill>
                    <a:latin typeface="Times New Roman" panose="02020603050405020304" charset="0"/>
                    <a:ea typeface="NimbusRomNo9L-Regu"/>
                    <a:cs typeface="Times New Roman" panose="02020603050405020304" charset="0"/>
                  </a:rPr>
                  <a:t>Our results are not only stronger than some existing bounds of the LHC and LEP but also complementary to the expected bounds of the </a:t>
                </a:r>
                <a:r>
                  <a:rPr lang="en-US" altLang="zh-CN" sz="2000" dirty="0"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future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𝑒</m:t>
                        </m:r>
                      </m:e>
                      <m:sup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𝑒</m:t>
                        </m:r>
                      </m:e>
                      <m:sup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colliders</a:t>
                </a:r>
                <a:r>
                  <a:rPr lang="en-US" altLang="zh-CN" dirty="0"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.</a:t>
                </a:r>
                <a:endParaRPr lang="en-US" altLang="zh-CN">
                  <a:solidFill>
                    <a:srgbClr val="000000"/>
                  </a:solidFill>
                  <a:latin typeface="Times New Roman" panose="02020603050405020304" charset="0"/>
                  <a:ea typeface="NimbusRomNo9L-Regu"/>
                  <a:cs typeface="Times New Roman" panose="02020603050405020304" charset="0"/>
                </a:endParaRPr>
              </a:p>
            </p:txBody>
          </p:sp>
        </mc:Choice>
        <mc:Fallback>
          <p:sp>
            <p:nvSpPr>
              <p:cNvPr id="31" name="文本框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55" y="5344795"/>
                <a:ext cx="11526520" cy="708660"/>
              </a:xfrm>
              <a:prstGeom prst="rect">
                <a:avLst/>
              </a:prstGeom>
              <a:blipFill rotWithShape="1"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椭圆 31"/>
          <p:cNvSpPr/>
          <p:nvPr>
            <p:custDataLst>
              <p:tags r:id="rId39"/>
            </p:custDataLst>
          </p:nvPr>
        </p:nvSpPr>
        <p:spPr>
          <a:xfrm>
            <a:off x="189230" y="5496560"/>
            <a:ext cx="83820" cy="9715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18"/>
          <a:srcRect l="33931" t="-9044" r="49499" b="-17824"/>
          <a:stretch>
            <a:fillRect/>
          </a:stretch>
        </p:blipFill>
        <p:spPr>
          <a:xfrm>
            <a:off x="4752340" y="2223770"/>
            <a:ext cx="1370965" cy="31432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26"/>
          <a:srcRect l="35075" t="-670" r="49132" b="-11079"/>
          <a:stretch>
            <a:fillRect/>
          </a:stretch>
        </p:blipFill>
        <p:spPr>
          <a:xfrm>
            <a:off x="4413885" y="4408170"/>
            <a:ext cx="1160145" cy="31115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995680"/>
            <a:ext cx="12215495" cy="4090035"/>
          </a:xfrm>
          <a:prstGeom prst="rect">
            <a:avLst/>
          </a:prstGeom>
          <a:solidFill>
            <a:srgbClr val="9613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7" name="Rectangle 10"/>
          <p:cNvSpPr/>
          <p:nvPr/>
        </p:nvSpPr>
        <p:spPr>
          <a:xfrm>
            <a:off x="-61594" y="4184741"/>
            <a:ext cx="1221544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Xin-Yang Li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李欣洋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zh-CN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Rectangle 9"/>
          <p:cNvSpPr/>
          <p:nvPr/>
        </p:nvSpPr>
        <p:spPr>
          <a:xfrm>
            <a:off x="0" y="2758130"/>
            <a:ext cx="12215443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 spc="2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思源黑体 CN Light"/>
                <a:cs typeface="Times New Roman" panose="02020603050405020304" charset="0"/>
                <a:sym typeface="+mn-ea"/>
              </a:rPr>
              <a:t>THANKS FOR YOUR LISTENING</a:t>
            </a:r>
            <a:r>
              <a:rPr lang="en-US" altLang="zh-CN" sz="4800" b="1" spc="2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思源黑体 CN Light"/>
                <a:cs typeface="Times New Roman" panose="02020603050405020304" charset="0"/>
                <a:sym typeface="+mn-ea"/>
              </a:rPr>
              <a:t>!</a:t>
            </a:r>
            <a:endParaRPr lang="en-US" altLang="zh-CN" sz="4800" b="1" spc="2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思源黑体 CN Light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图片 2" descr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73463" y="1353820"/>
            <a:ext cx="5045075" cy="1162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PA-文本框 23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4. Probing the couplings of axion-like particle with leptons via 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lt"/>
                </a:endParaRPr>
              </a:p>
              <a:p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lt"/>
                  </a:rPr>
                  <a:t>three-lepton final state processes at future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黑体" panose="02010609060101010101" charset="-122"/>
                            <a:cs typeface="Cambria Math" panose="02040503050406030204" pitchFamily="18" charset="0"/>
                            <a:sym typeface="+mn-ea"/>
                          </a:rPr>
                          <m:t>𝒆</m:t>
                        </m:r>
                      </m:e>
                      <m:sup>
                        <m:r>
                          <a:rPr lang="en-US" sz="1900" b="1" i="1" dirty="0">
                            <a:solidFill>
                              <a:srgbClr val="961318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  <a:sym typeface="+mn-ea"/>
                          </a:rPr>
                          <m:t>−</m:t>
                        </m:r>
                      </m:sup>
                    </m:sSup>
                    <m:r>
                      <a:rPr lang="en-US" sz="1900" b="1" i="1" dirty="0">
                        <a:solidFill>
                          <a:srgbClr val="961318"/>
                        </a:solidFill>
                        <a:latin typeface="Cambria Math" panose="02040503050406030204" pitchFamily="18" charset="0"/>
                        <a:ea typeface="黑体" panose="02010609060101010101" charset="-122"/>
                        <a:cs typeface="Cambria Math" panose="02040503050406030204" pitchFamily="18" charset="0"/>
                        <a:sym typeface="+mn-ea"/>
                      </a:rPr>
                      <m:t>𝒑</m:t>
                    </m:r>
                  </m:oMath>
                </a14:m>
                <a:r>
                  <a:rPr lang="en-US" altLang="zh-CN" sz="1900" b="1" dirty="0">
                    <a:solidFill>
                      <a:srgbClr val="961318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charset="0"/>
                    <a:sym typeface="+mn-ea"/>
                  </a:rPr>
                  <a:t> colliders</a:t>
                </a:r>
                <a:endParaRPr lang="en-US" altLang="zh-CN" sz="1900" b="1" dirty="0">
                  <a:solidFill>
                    <a:srgbClr val="961318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endParaRPr>
              </a:p>
            </p:txBody>
          </p:sp>
        </mc:Choice>
        <mc:Fallback>
          <p:sp>
            <p:nvSpPr>
              <p:cNvPr id="5" name="PA-文本框 2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2"/>
                </p:custDataLst>
              </p:nvPr>
            </p:nvSpPr>
            <p:spPr>
              <a:xfrm>
                <a:off x="1006475" y="116840"/>
                <a:ext cx="7954645" cy="67564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" y="1022350"/>
            <a:ext cx="7706360" cy="52787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32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  <p:sp>
          <p:nvSpPr>
            <p:cNvPr id="10" name="文本占位符 5"/>
            <p:cNvSpPr txBox="1"/>
            <p:nvPr/>
          </p:nvSpPr>
          <p:spPr>
            <a:xfrm>
              <a:off x="1127448" y="193957"/>
              <a:ext cx="5040313" cy="61277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rgbClr val="024282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dirty="0">
                  <a:solidFill>
                    <a:srgbClr val="961318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1. Introduction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36" name="圆角矩形 6"/>
          <p:cNvSpPr/>
          <p:nvPr/>
        </p:nvSpPr>
        <p:spPr>
          <a:xfrm>
            <a:off x="534035" y="1070610"/>
            <a:ext cx="10339705" cy="511810"/>
          </a:xfrm>
          <a:prstGeom prst="roundRect">
            <a:avLst>
              <a:gd name="adj" fmla="val 37046"/>
            </a:avLst>
          </a:prstGeom>
          <a:solidFill>
            <a:srgbClr val="9613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74065" y="1087120"/>
            <a:ext cx="10682605" cy="5308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dist">
              <a:defRPr sz="2400" b="1">
                <a:solidFill>
                  <a:srgbClr val="A5353A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1.2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constraints or 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projected constraints on the  ALP- lepton couplings</a:t>
            </a:r>
            <a:endParaRPr kumimoji="0" lang="en-US" altLang="zh-CN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675745" y="6376670"/>
            <a:ext cx="308610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3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12" name="对象 1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305425" y="2124075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" r:id="rId1" imgW="914400" imgH="215900" progId="Equation.KSEE3">
                  <p:embed/>
                </p:oleObj>
              </mc:Choice>
              <mc:Fallback>
                <p:oleObj name="" r:id="rId1" imgW="914400" imgH="215900" progId="Equation.KSEE3">
                  <p:embed/>
                  <p:pic>
                    <p:nvPicPr>
                      <p:cNvPr id="0" name="图片 205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305425" y="2124075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434330" y="2306320"/>
          <a:ext cx="912495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3" imgW="914400" imgH="215900" progId="Equation.KSEE3">
                  <p:embed/>
                </p:oleObj>
              </mc:Choice>
              <mc:Fallback>
                <p:oleObj name="" r:id="rId3" imgW="914400" imgH="215900" progId="Equation.KSEE3">
                  <p:embed/>
                  <p:pic>
                    <p:nvPicPr>
                      <p:cNvPr id="0" name="图片 205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434330" y="2306320"/>
                        <a:ext cx="912495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908685" y="1812925"/>
            <a:ext cx="11374755" cy="4298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Exploring the four-point couplings 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</a:rPr>
              <a:t>(</a:t>
            </a:r>
            <a:r>
              <a:rPr lang="en-US" altLang="zh-CN" sz="22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</a:rPr>
              <a:t>W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-</a:t>
            </a:r>
            <a:r>
              <a:rPr lang="en-US" altLang="zh-CN" sz="22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</a:rPr>
              <a:t>ℓ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-</a:t>
            </a:r>
            <a:r>
              <a:rPr lang="en-US" altLang="zh-CN" sz="22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</a:rPr>
              <a:t>ν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-</a:t>
            </a:r>
            <a:r>
              <a:rPr lang="en-US" altLang="zh-CN" sz="22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</a:rPr>
              <a:t>a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</a:rPr>
              <a:t>)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 for leptophilic ALPs at future high-energy colliders</a:t>
            </a:r>
            <a:endParaRPr lang="en-US" altLang="zh-CN" sz="22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774065" y="1978660"/>
            <a:ext cx="83820" cy="977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885190" y="3488690"/>
            <a:ext cx="10044430" cy="4298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Exploring the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 three-point couplings 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(</a:t>
            </a:r>
            <a:r>
              <a:rPr lang="en-US" altLang="zh-CN" sz="22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  <a:sym typeface="+mn-ea"/>
              </a:rPr>
              <a:t>a</a:t>
            </a:r>
            <a:r>
              <a:rPr lang="en-US" altLang="zh-CN" sz="22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  <a:sym typeface="+mn-ea"/>
              </a:rPr>
              <a:t>ℓℓ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CMR12"/>
                <a:cs typeface="Times New Roman" panose="02020603050405020304" charset="0"/>
                <a:sym typeface="+mn-ea"/>
              </a:rPr>
              <a:t>) 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  <a:sym typeface="+mn-ea"/>
              </a:rPr>
              <a:t>at future high-energy colliders</a:t>
            </a:r>
            <a:endParaRPr lang="en-US" altLang="zh-CN" sz="22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777875" y="3655060"/>
            <a:ext cx="83820" cy="977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00" y="4044315"/>
            <a:ext cx="9205595" cy="26416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350" y="4445000"/>
            <a:ext cx="9490075" cy="3067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8685" y="4916170"/>
            <a:ext cx="11183620" cy="76835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Exploring the possibility of detecting the </a:t>
            </a:r>
            <a:r>
              <a:rPr lang="en-US" altLang="zh-CN" sz="2200" i="1">
                <a:solidFill>
                  <a:srgbClr val="000000"/>
                </a:solidFill>
                <a:latin typeface="Times New Roman" panose="02020603050405020304" charset="0"/>
                <a:ea typeface="CMMI12"/>
                <a:cs typeface="Times New Roman" panose="02020603050405020304" charset="0"/>
                <a:sym typeface="+mn-ea"/>
              </a:rPr>
              <a:t>aℓℓ </a:t>
            </a:r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couplings from their loop-level impact on the ALP couplings to EW gauge bosons at current colliders</a:t>
            </a:r>
            <a:endParaRPr lang="en-US" altLang="zh-CN" sz="22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77875" y="5075555"/>
            <a:ext cx="83820" cy="977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045" y="5765800"/>
            <a:ext cx="10162540" cy="3321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045" y="2266950"/>
            <a:ext cx="5835650" cy="320040"/>
          </a:xfrm>
          <a:prstGeom prst="rect">
            <a:avLst/>
          </a:prstGeom>
        </p:spPr>
      </p:pic>
      <p:sp>
        <p:nvSpPr>
          <p:cNvPr id="4" name="右弧形箭头 3"/>
          <p:cNvSpPr/>
          <p:nvPr/>
        </p:nvSpPr>
        <p:spPr>
          <a:xfrm>
            <a:off x="10639425" y="4189730"/>
            <a:ext cx="577850" cy="780415"/>
          </a:xfrm>
          <a:prstGeom prst="curved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9350" y="2701290"/>
            <a:ext cx="7809230" cy="26987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122045" y="3037840"/>
            <a:ext cx="819785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X.-H.Jiang and C.-T.Lu, Phys.Rev.D111, 035035(2025), 2412.19195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5" grpId="0" animBg="1"/>
      <p:bldP spid="23" grpId="0"/>
      <p:bldP spid="26" grpId="0" animBg="1"/>
      <p:bldP spid="4" grpId="0" animBg="1"/>
      <p:bldP spid="5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3" name="组合 2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8" name="平行四边形 7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平行四边形 8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4" name="直接连接符 3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  <p:sp>
          <p:nvSpPr>
            <p:cNvPr id="5" name="文本占位符 5"/>
            <p:cNvSpPr txBox="1"/>
            <p:nvPr/>
          </p:nvSpPr>
          <p:spPr>
            <a:xfrm>
              <a:off x="1127448" y="193957"/>
              <a:ext cx="5040313" cy="61277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rgbClr val="024282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sz="2800" dirty="0">
                  <a:solidFill>
                    <a:srgbClr val="961318"/>
                  </a:solidFill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2. </a:t>
              </a:r>
              <a:r>
                <a:rPr lang="en-US" altLang="zh-CN" sz="2800" noProof="0" dirty="0">
                  <a:ln>
                    <a:noFill/>
                  </a:ln>
                  <a:solidFill>
                    <a:srgbClr val="961318"/>
                  </a:solidFill>
                  <a:effectLst/>
                  <a:uLnTx/>
                  <a:uFillTx/>
                  <a:latin typeface="Times New Roman" panose="02020603050405020304" charset="0"/>
                  <a:cs typeface="Times New Roman" panose="02020603050405020304" charset="0"/>
                  <a:sym typeface="+mn-lt"/>
                </a:rPr>
                <a:t>The theory framework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225" y="2953385"/>
            <a:ext cx="7859395" cy="68770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840990" y="3756025"/>
            <a:ext cx="4367530" cy="958301"/>
            <a:chOff x="4000" y="7499"/>
            <a:chExt cx="8000" cy="1726"/>
          </a:xfrm>
        </p:grpSpPr>
        <p:sp>
          <p:nvSpPr>
            <p:cNvPr id="40" name="文本框 39"/>
            <p:cNvSpPr txBox="1"/>
            <p:nvPr/>
          </p:nvSpPr>
          <p:spPr>
            <a:xfrm>
              <a:off x="4000" y="7499"/>
              <a:ext cx="7789" cy="77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>
                <a:buClrTx/>
                <a:buSzTx/>
                <a:buFontTx/>
              </a:pP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: the field strength tensors of 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4000" y="8451"/>
              <a:ext cx="8000" cy="77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: t</a:t>
              </a:r>
              <a:r>
                <a:rPr lang="en-US" altLang="zh-CN" sz="2200">
                  <a:solidFill>
                    <a:srgbClr val="000000"/>
                  </a:solidFill>
                  <a:latin typeface="Times New Roman" panose="02020603050405020304" charset="0"/>
                  <a:ea typeface="NimbusRomNo9L-Regu"/>
                  <a:cs typeface="Times New Roman" panose="02020603050405020304" charset="0"/>
                  <a:sym typeface="+mn-ea"/>
                </a:rPr>
                <a:t>he respective</a:t>
              </a:r>
              <a:r>
                <a:rPr lang="en-US" altLang="zh-CN" sz="2200">
                  <a:latin typeface="Times New Roman" panose="02020603050405020304" charset="0"/>
                  <a:cs typeface="Times New Roman" panose="02020603050405020304" charset="0"/>
                </a:rPr>
                <a:t> coupling constants</a:t>
              </a:r>
              <a:endParaRPr lang="en-US" altLang="zh-CN" sz="2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47" name="图片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65" y="3782060"/>
            <a:ext cx="2041525" cy="33020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375" y="3793490"/>
            <a:ext cx="3238500" cy="33782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4325620"/>
            <a:ext cx="1798320" cy="32893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685" y="4867275"/>
            <a:ext cx="3180715" cy="79629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9120" y="1510665"/>
            <a:ext cx="5826760" cy="715645"/>
          </a:xfrm>
          <a:prstGeom prst="rect">
            <a:avLst/>
          </a:prstGeom>
        </p:spPr>
      </p:pic>
      <p:sp>
        <p:nvSpPr>
          <p:cNvPr id="54" name="圆角矩形 53"/>
          <p:cNvSpPr/>
          <p:nvPr/>
        </p:nvSpPr>
        <p:spPr>
          <a:xfrm>
            <a:off x="2664460" y="1479550"/>
            <a:ext cx="6692900" cy="74676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55" name="圆角矩形 54"/>
          <p:cNvSpPr/>
          <p:nvPr/>
        </p:nvSpPr>
        <p:spPr>
          <a:xfrm>
            <a:off x="6736080" y="1543685"/>
            <a:ext cx="782320" cy="64579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875" y="5765165"/>
            <a:ext cx="438785" cy="288925"/>
          </a:xfrm>
          <a:prstGeom prst="rect">
            <a:avLst/>
          </a:prstGeom>
        </p:spPr>
      </p:pic>
      <p:sp>
        <p:nvSpPr>
          <p:cNvPr id="57" name="文本框 56"/>
          <p:cNvSpPr txBox="1"/>
          <p:nvPr/>
        </p:nvSpPr>
        <p:spPr>
          <a:xfrm>
            <a:off x="1388110" y="5680710"/>
            <a:ext cx="508000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: Hermitian matrices in flavor space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0" name="圆角矩形 59"/>
          <p:cNvSpPr/>
          <p:nvPr/>
        </p:nvSpPr>
        <p:spPr>
          <a:xfrm>
            <a:off x="7839075" y="1543685"/>
            <a:ext cx="1024890" cy="64579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1990" y="944880"/>
            <a:ext cx="81819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The e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ff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ective interactions of ALP with the SM particles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30905" y="2423795"/>
            <a:ext cx="247713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: the ALP field                            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4275" y="2553335"/>
            <a:ext cx="152400" cy="18605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401435" y="2408555"/>
            <a:ext cx="254444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the mass of ALP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18" name="对象 1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908040" y="2411730"/>
          <a:ext cx="493395" cy="42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" r:id="rId9" imgW="266700" imgH="228600" progId="Equation.DSMT4">
                  <p:embed/>
                </p:oleObj>
              </mc:Choice>
              <mc:Fallback>
                <p:oleObj name="" r:id="rId9" imgW="266700" imgH="228600" progId="Equation.DSMT4">
                  <p:embed/>
                  <p:pic>
                    <p:nvPicPr>
                      <p:cNvPr id="0" name="图片 307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08040" y="2411730"/>
                        <a:ext cx="493395" cy="42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7312660" y="4283710"/>
            <a:ext cx="549529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</a:rPr>
              <a:t>: the decay constant of ALP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2320" y="4368165"/>
            <a:ext cx="241935" cy="287655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605790" y="113728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784225" y="322770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784225" y="517017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1675745" y="6376670"/>
            <a:ext cx="308610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4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1" grpId="0"/>
      <p:bldP spid="7" grpId="0"/>
      <p:bldP spid="19" grpId="0"/>
      <p:bldP spid="16" grpId="0" animBg="1"/>
      <p:bldP spid="55" grpId="0" animBg="1"/>
      <p:bldP spid="21" grpId="0"/>
      <p:bldP spid="17" grpId="0" animBg="1"/>
      <p:bldP spid="60" grpId="0" animBg="1"/>
      <p:bldP spid="57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5" name="文本占位符 5"/>
          <p:cNvSpPr txBox="1"/>
          <p:nvPr/>
        </p:nvSpPr>
        <p:spPr>
          <a:xfrm>
            <a:off x="1127448" y="193957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2. </a:t>
            </a:r>
            <a:r>
              <a:rPr lang="en-US" altLang="zh-CN" sz="280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The theory framework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8685" y="1158875"/>
            <a:ext cx="7118985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The purely leptonic ALP couplings:</a:t>
            </a:r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96890" y="3302000"/>
            <a:ext cx="1788160" cy="4813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265" y="3340735"/>
            <a:ext cx="1852295" cy="39814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190" y="1642745"/>
            <a:ext cx="7955915" cy="1539240"/>
          </a:xfrm>
          <a:prstGeom prst="rect">
            <a:avLst/>
          </a:prstGeom>
        </p:spPr>
      </p:pic>
      <p:sp>
        <p:nvSpPr>
          <p:cNvPr id="55" name="圆角矩形 54"/>
          <p:cNvSpPr/>
          <p:nvPr/>
        </p:nvSpPr>
        <p:spPr>
          <a:xfrm>
            <a:off x="5186045" y="1823085"/>
            <a:ext cx="410845" cy="40005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08685" y="4036060"/>
            <a:ext cx="1050417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4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In the flavor-diagonal scenario,  the ALP-lepton effective couplings:</a:t>
            </a:r>
            <a:endParaRPr lang="en-US" altLang="zh-CN" sz="24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805" y="4538980"/>
            <a:ext cx="6950710" cy="79438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815" y="5574030"/>
            <a:ext cx="1913255" cy="38544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8985" y="5612130"/>
            <a:ext cx="2178685" cy="308610"/>
          </a:xfrm>
          <a:prstGeom prst="rect">
            <a:avLst/>
          </a:prstGeom>
        </p:spPr>
      </p:pic>
      <p:sp>
        <p:nvSpPr>
          <p:cNvPr id="39" name="圆角矩形 38"/>
          <p:cNvSpPr/>
          <p:nvPr/>
        </p:nvSpPr>
        <p:spPr>
          <a:xfrm>
            <a:off x="9923145" y="2596515"/>
            <a:ext cx="365760" cy="32385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832485" y="137223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832485" y="424942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675745" y="6376670"/>
            <a:ext cx="308610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5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3" grpId="0" animBg="1"/>
      <p:bldP spid="55" grpId="0" animBg="1"/>
      <p:bldP spid="39" grpId="0" animBg="1"/>
      <p:bldP spid="34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5" name="文本占位符 5"/>
          <p:cNvSpPr txBox="1"/>
          <p:nvPr/>
        </p:nvSpPr>
        <p:spPr>
          <a:xfrm>
            <a:off x="1127448" y="193957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2. </a:t>
            </a:r>
            <a:r>
              <a:rPr lang="en-US" altLang="zh-CN" sz="280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The theory framework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3090" y="1058545"/>
            <a:ext cx="52012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After electroweak symmetry breaking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altLang="zh-CN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2153" b="-1709"/>
          <a:stretch>
            <a:fillRect/>
          </a:stretch>
        </p:blipFill>
        <p:spPr>
          <a:xfrm>
            <a:off x="1543685" y="1698625"/>
            <a:ext cx="8258810" cy="13716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75" y="3397885"/>
            <a:ext cx="2719705" cy="40132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328670" y="3392805"/>
            <a:ext cx="794829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:  the </a:t>
            </a:r>
            <a:r>
              <a:rPr lang="en-US" altLang="zh-CN" sz="2200">
                <a:solidFill>
                  <a:srgbClr val="404040"/>
                </a:solidFill>
                <a:latin typeface="Times New Roman" panose="02020603050405020304" charset="0"/>
                <a:ea typeface="Inter"/>
                <a:cs typeface="Times New Roman" panose="02020603050405020304" charset="0"/>
                <a:sym typeface="+mn-ea"/>
              </a:rPr>
              <a:t>gluon</a:t>
            </a:r>
            <a:r>
              <a:rPr lang="en-US" altLang="zh-CN" sz="2200">
                <a:solidFill>
                  <a:srgbClr val="404040"/>
                </a:solidFill>
                <a:latin typeface="Times New Roman" panose="02020603050405020304" charset="0"/>
                <a:ea typeface="Inter"/>
                <a:cs typeface="Times New Roman" panose="02020603050405020304" charset="0"/>
                <a:sym typeface="+mn-ea"/>
              </a:rPr>
              <a:t>, </a:t>
            </a:r>
            <a:r>
              <a:rPr lang="zh-CN" altLang="en-US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photon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zh-CN" altLang="en-US" sz="2200" i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Z</a:t>
            </a:r>
            <a:r>
              <a:rPr lang="zh-CN" altLang="en-US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boson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and </a:t>
            </a:r>
            <a:r>
              <a:rPr lang="en-US" altLang="zh-CN" sz="2200">
                <a:solidFill>
                  <a:srgbClr val="404040"/>
                </a:solidFill>
                <a:latin typeface="Times New Roman" panose="02020603050405020304" charset="0"/>
                <a:ea typeface="Inter"/>
                <a:cs typeface="Times New Roman" panose="02020603050405020304" charset="0"/>
                <a:sym typeface="+mn-ea"/>
              </a:rPr>
              <a:t>W boson </a:t>
            </a:r>
            <a:r>
              <a:rPr lang="zh-CN" altLang="en-US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field strength tensor</a:t>
            </a:r>
            <a:r>
              <a:rPr lang="en-US" altLang="zh-CN" sz="2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s</a:t>
            </a:r>
            <a:endParaRPr lang="en-US" altLang="zh-CN" sz="2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670" y="4682490"/>
            <a:ext cx="8873490" cy="13703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480" y="4145280"/>
            <a:ext cx="4018915" cy="36385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3090" y="4107180"/>
            <a:ext cx="3261995" cy="42545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/>
            <a:r>
              <a:rPr lang="en-US" altLang="zh-CN" sz="2200" b="0" i="0">
                <a:solidFill>
                  <a:srgbClr val="404040"/>
                </a:solidFill>
                <a:latin typeface="Times New Roman" panose="02020603050405020304" charset="0"/>
                <a:ea typeface="Inter"/>
                <a:cs typeface="Times New Roman" panose="02020603050405020304" charset="0"/>
              </a:rPr>
              <a:t>The coupling coefficients</a:t>
            </a:r>
            <a:endParaRPr lang="zh-CN" altLang="en-US" sz="2200" b="0" i="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35545" y="4117340"/>
            <a:ext cx="287655" cy="42545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/>
            <a:r>
              <a:rPr lang="en-US" altLang="zh-CN" sz="2200" b="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:</a:t>
            </a:r>
            <a:endParaRPr lang="en-US" altLang="zh-CN" sz="2200" b="0" i="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3" name="椭圆 52"/>
          <p:cNvSpPr/>
          <p:nvPr>
            <p:custDataLst>
              <p:tags r:id="rId5"/>
            </p:custDataLst>
          </p:nvPr>
        </p:nvSpPr>
        <p:spPr>
          <a:xfrm>
            <a:off x="516890" y="128778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6"/>
            </p:custDataLst>
          </p:nvPr>
        </p:nvSpPr>
        <p:spPr>
          <a:xfrm>
            <a:off x="516890" y="427164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6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5" name="文本占位符 5"/>
          <p:cNvSpPr txBox="1"/>
          <p:nvPr/>
        </p:nvSpPr>
        <p:spPr>
          <a:xfrm>
            <a:off x="1127448" y="193957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2. </a:t>
            </a:r>
            <a:r>
              <a:rPr lang="en-US" altLang="zh-CN" sz="280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The theory framework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265" y="1578610"/>
            <a:ext cx="3567430" cy="137795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07365" y="1017270"/>
            <a:ext cx="11210290" cy="55181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The ALP-lepton couplings give rise to the ALP-EW gauge boson effective couplings at one-loop:</a:t>
            </a:r>
            <a:endParaRPr lang="en-US" altLang="zh-CN" sz="22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520" y="2254250"/>
            <a:ext cx="1068070" cy="30289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5952490" y="2205990"/>
            <a:ext cx="2865120" cy="42989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200">
                <a:solidFill>
                  <a:srgbClr val="000000"/>
                </a:solidFill>
                <a:latin typeface="Times New Roman" panose="02020603050405020304" charset="0"/>
                <a:ea typeface="NimbusRomNo9L-Regu"/>
                <a:cs typeface="Times New Roman" panose="02020603050405020304" charset="0"/>
              </a:rPr>
              <a:t>: the EW gauge bosons</a:t>
            </a:r>
            <a:endParaRPr lang="en-US" altLang="zh-CN" sz="2200">
              <a:solidFill>
                <a:srgbClr val="000000"/>
              </a:solidFill>
              <a:latin typeface="Times New Roman" panose="02020603050405020304" charset="0"/>
              <a:ea typeface="NimbusRomNo9L-Regu"/>
              <a:cs typeface="Times New Roman" panose="0202060305040502030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2675" y="2254250"/>
            <a:ext cx="1200150" cy="335280"/>
          </a:xfrm>
          <a:prstGeom prst="rect">
            <a:avLst/>
          </a:prstGeom>
        </p:spPr>
      </p:pic>
      <p:sp>
        <p:nvSpPr>
          <p:cNvPr id="53" name="椭圆 52"/>
          <p:cNvSpPr/>
          <p:nvPr>
            <p:custDataLst>
              <p:tags r:id="rId4"/>
            </p:custDataLst>
          </p:nvPr>
        </p:nvSpPr>
        <p:spPr>
          <a:xfrm>
            <a:off x="431165" y="121158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7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70" y="4172585"/>
            <a:ext cx="2983230" cy="4381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5850" y="4108450"/>
            <a:ext cx="7868920" cy="5664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0690" y="5337810"/>
            <a:ext cx="3874135" cy="8566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87070" y="4807267"/>
            <a:ext cx="5080000" cy="398780"/>
          </a:xfrm>
          <a:prstGeom prst="rect">
            <a:avLst/>
          </a:prstGeom>
        </p:spPr>
        <p:txBody>
          <a:bodyPr>
            <a:spAutoFit/>
          </a:bodyPr>
          <a:p>
            <a:r>
              <a:rPr lang="en-US" altLang="zh-CN" sz="2000">
                <a:solidFill>
                  <a:srgbClr val="000000"/>
                </a:solidFill>
                <a:latin typeface="Times New Roman" panose="02020603050405020304" charset="0"/>
                <a:ea typeface="仿宋" panose="02010609060101010101" charset="-122"/>
                <a:cs typeface="Times New Roman" panose="02020603050405020304" charset="0"/>
              </a:rPr>
              <a:t>the scalar 3-point Passarino-Veltman function</a:t>
            </a:r>
            <a:endParaRPr lang="en-US" altLang="zh-CN" sz="2000">
              <a:solidFill>
                <a:srgbClr val="000000"/>
              </a:solidFill>
              <a:latin typeface="Times New Roman" panose="02020603050405020304" charset="0"/>
              <a:ea typeface="仿宋" panose="02010609060101010101" charset="-122"/>
              <a:cs typeface="Times New Roman" panose="0202060305040502030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5205" y="5631815"/>
            <a:ext cx="1465580" cy="340995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583565" y="357124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420" y="3221990"/>
            <a:ext cx="6521450" cy="75755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4720" y="3248025"/>
            <a:ext cx="4163695" cy="734060"/>
          </a:xfrm>
          <a:prstGeom prst="rect">
            <a:avLst/>
          </a:prstGeom>
        </p:spPr>
      </p:pic>
      <p:sp>
        <p:nvSpPr>
          <p:cNvPr id="27" name="圆角矩形 26"/>
          <p:cNvSpPr/>
          <p:nvPr/>
        </p:nvSpPr>
        <p:spPr>
          <a:xfrm>
            <a:off x="9474200" y="3321685"/>
            <a:ext cx="1816735" cy="654685"/>
          </a:xfrm>
          <a:prstGeom prst="roundRect">
            <a:avLst/>
          </a:prstGeom>
          <a:noFill/>
          <a:ln w="38100">
            <a:solidFill>
              <a:srgbClr val="0C49B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8369300" y="3384550"/>
            <a:ext cx="868680" cy="4318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8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35361" y="116633"/>
            <a:ext cx="11521279" cy="693041"/>
            <a:chOff x="335361" y="116633"/>
            <a:chExt cx="11521279" cy="693041"/>
          </a:xfrm>
        </p:grpSpPr>
        <p:grpSp>
          <p:nvGrpSpPr>
            <p:cNvPr id="8" name="组合 7"/>
            <p:cNvGrpSpPr/>
            <p:nvPr/>
          </p:nvGrpSpPr>
          <p:grpSpPr>
            <a:xfrm>
              <a:off x="335361" y="116633"/>
              <a:ext cx="629872" cy="612768"/>
              <a:chOff x="3070727" y="196457"/>
              <a:chExt cx="692047" cy="673255"/>
            </a:xfrm>
          </p:grpSpPr>
          <p:sp>
            <p:nvSpPr>
              <p:cNvPr id="13" name="平行四边形 12"/>
              <p:cNvSpPr/>
              <p:nvPr/>
            </p:nvSpPr>
            <p:spPr>
              <a:xfrm>
                <a:off x="3070727" y="196457"/>
                <a:ext cx="629587" cy="612775"/>
              </a:xfrm>
              <a:prstGeom prst="parallelogram">
                <a:avLst/>
              </a:prstGeom>
              <a:solidFill>
                <a:srgbClr val="961318"/>
              </a:solidFill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133187" y="256937"/>
                <a:ext cx="629587" cy="612775"/>
              </a:xfrm>
              <a:prstGeom prst="parallelogram">
                <a:avLst/>
              </a:prstGeom>
              <a:noFill/>
              <a:ln w="25400" cap="flat" cmpd="sng" algn="ctr">
                <a:solidFill>
                  <a:srgbClr val="961318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cxnSp>
          <p:nvCxnSpPr>
            <p:cNvPr id="9" name="直接连接符 8"/>
            <p:cNvCxnSpPr/>
            <p:nvPr/>
          </p:nvCxnSpPr>
          <p:spPr>
            <a:xfrm>
              <a:off x="367840" y="809674"/>
              <a:ext cx="11488800" cy="0"/>
            </a:xfrm>
            <a:prstGeom prst="line">
              <a:avLst/>
            </a:prstGeom>
            <a:noFill/>
            <a:ln w="9525" cap="flat" cmpd="sng" algn="ctr">
              <a:solidFill>
                <a:srgbClr val="961318"/>
              </a:solidFill>
              <a:prstDash val="solid"/>
            </a:ln>
            <a:effectLst/>
          </p:spPr>
        </p:cxnSp>
      </p:grpSp>
      <p:sp>
        <p:nvSpPr>
          <p:cNvPr id="5" name="文本占位符 5"/>
          <p:cNvSpPr txBox="1"/>
          <p:nvPr/>
        </p:nvSpPr>
        <p:spPr>
          <a:xfrm>
            <a:off x="1127448" y="193957"/>
            <a:ext cx="5040313" cy="61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02428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dirty="0">
                <a:solidFill>
                  <a:srgbClr val="961318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2. </a:t>
            </a:r>
            <a:r>
              <a:rPr lang="en-US" altLang="zh-CN" sz="2800" noProof="0" dirty="0">
                <a:ln>
                  <a:noFill/>
                </a:ln>
                <a:solidFill>
                  <a:srgbClr val="961318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The theory framework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61318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498580" y="6376670"/>
            <a:ext cx="485775" cy="393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b="1" dirty="0">
                <a:solidFill>
                  <a:srgbClr val="961318">
                    <a:alpha val="70000"/>
                  </a:srgbClr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8</a:t>
            </a:r>
            <a:endParaRPr lang="en-US" altLang="zh-CN" b="1" dirty="0">
              <a:solidFill>
                <a:srgbClr val="961318">
                  <a:alpha val="70000"/>
                </a:srgbClr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"/>
            </p:custDataLst>
          </p:nvPr>
        </p:nvSpPr>
        <p:spPr>
          <a:xfrm>
            <a:off x="264795" y="271526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>
            <p:custDataLst>
              <p:tags r:id="rId2"/>
            </p:custDataLst>
          </p:nvPr>
        </p:nvSpPr>
        <p:spPr>
          <a:xfrm>
            <a:off x="279400" y="4660900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2343785"/>
            <a:ext cx="9049385" cy="1518920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2122805" y="3255645"/>
            <a:ext cx="2143125" cy="48768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4501515" y="3156585"/>
            <a:ext cx="4156710" cy="706120"/>
          </a:xfrm>
          <a:prstGeom prst="roundRect">
            <a:avLst/>
          </a:prstGeom>
          <a:noFill/>
          <a:ln w="38100">
            <a:solidFill>
              <a:srgbClr val="0C49B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rcRect l="1962" t="-2185" r="2667"/>
          <a:stretch>
            <a:fillRect/>
          </a:stretch>
        </p:blipFill>
        <p:spPr>
          <a:xfrm>
            <a:off x="424815" y="4374515"/>
            <a:ext cx="5494655" cy="124714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085" y="5067935"/>
            <a:ext cx="6221095" cy="417195"/>
          </a:xfrm>
          <a:prstGeom prst="rect">
            <a:avLst/>
          </a:prstGeom>
        </p:spPr>
      </p:pic>
      <p:sp>
        <p:nvSpPr>
          <p:cNvPr id="29" name="圆角矩形 28"/>
          <p:cNvSpPr/>
          <p:nvPr/>
        </p:nvSpPr>
        <p:spPr>
          <a:xfrm>
            <a:off x="1166495" y="4998085"/>
            <a:ext cx="10814685" cy="623570"/>
          </a:xfrm>
          <a:prstGeom prst="roundRect">
            <a:avLst/>
          </a:prstGeom>
          <a:noFill/>
          <a:ln w="38100">
            <a:solidFill>
              <a:srgbClr val="0C49B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圆角矩形 29"/>
          <p:cNvSpPr/>
          <p:nvPr/>
        </p:nvSpPr>
        <p:spPr>
          <a:xfrm>
            <a:off x="1166495" y="4429760"/>
            <a:ext cx="4345305" cy="54038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椭圆 34"/>
          <p:cNvSpPr/>
          <p:nvPr>
            <p:custDataLst>
              <p:tags r:id="rId6"/>
            </p:custDataLst>
          </p:nvPr>
        </p:nvSpPr>
        <p:spPr>
          <a:xfrm>
            <a:off x="289560" y="1581785"/>
            <a:ext cx="76200" cy="762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rcRect l="989" t="2692" b="45253"/>
          <a:stretch>
            <a:fillRect/>
          </a:stretch>
        </p:blipFill>
        <p:spPr>
          <a:xfrm>
            <a:off x="466725" y="1268730"/>
            <a:ext cx="7520940" cy="72644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7085" y="1299210"/>
            <a:ext cx="6196330" cy="574040"/>
          </a:xfrm>
          <a:prstGeom prst="rect">
            <a:avLst/>
          </a:prstGeom>
        </p:spPr>
      </p:pic>
      <p:sp>
        <p:nvSpPr>
          <p:cNvPr id="38" name="圆角矩形 37"/>
          <p:cNvSpPr/>
          <p:nvPr/>
        </p:nvSpPr>
        <p:spPr>
          <a:xfrm>
            <a:off x="3220085" y="1220470"/>
            <a:ext cx="8730615" cy="730885"/>
          </a:xfrm>
          <a:prstGeom prst="roundRect">
            <a:avLst/>
          </a:prstGeom>
          <a:noFill/>
          <a:ln w="38100">
            <a:solidFill>
              <a:srgbClr val="0C49B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圆角矩形 38"/>
          <p:cNvSpPr/>
          <p:nvPr/>
        </p:nvSpPr>
        <p:spPr>
          <a:xfrm>
            <a:off x="2223770" y="1397000"/>
            <a:ext cx="804545" cy="44577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24" grpId="0" bldLvl="0" animBg="1"/>
      <p:bldP spid="30" grpId="0" bldLvl="0" animBg="1"/>
      <p:bldP spid="29" grpId="0" bldLvl="0" animBg="1"/>
      <p:bldP spid="39" grpId="0" bldLvl="0" animBg="1"/>
      <p:bldP spid="38" grpId="0" bldLvl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101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102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103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104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105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106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107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DIAGRAM_VIRTUALLY_FRAME" val="{&quot;height&quot;:345.2,&quot;left&quot;:2.55,&quot;top&quot;:120.95,&quot;width&quot;:957.05}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DIAGRAM_VIRTUALLY_FRAME" val="{&quot;height&quot;:345.2,&quot;left&quot;:2.55,&quot;top&quot;:120.95,&quot;width&quot;:957.05}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DIAGRAM_VIRTUALLY_FRAME" val="{&quot;height&quot;:345.2,&quot;left&quot;:2.55,&quot;top&quot;:120.95,&quot;width&quot;:957.05}"/>
</p:tagLst>
</file>

<file path=ppt/tags/tag119.xml><?xml version="1.0" encoding="utf-8"?>
<p:tagLst xmlns:p="http://schemas.openxmlformats.org/presentationml/2006/main">
  <p:tag name="KSO_WM_DIAGRAM_VIRTUALLY_FRAME" val="{&quot;height&quot;:345.2,&quot;left&quot;:2.55,&quot;top&quot;:120.95,&quot;width&quot;:957.05}"/>
</p:tagLst>
</file>

<file path=ppt/tags/tag12.xml><?xml version="1.0" encoding="utf-8"?>
<p:tagLst xmlns:p="http://schemas.openxmlformats.org/presentationml/2006/main">
  <p:tag name="PA" val="v5.2.9"/>
</p:tagLst>
</file>

<file path=ppt/tags/tag120.xml><?xml version="1.0" encoding="utf-8"?>
<p:tagLst xmlns:p="http://schemas.openxmlformats.org/presentationml/2006/main">
  <p:tag name="KSO_WM_DIAGRAM_VIRTUALLY_FRAME" val="{&quot;height&quot;:345.2,&quot;left&quot;:2.55,&quot;top&quot;:120.95,&quot;width&quot;:957.05}"/>
</p:tagLst>
</file>

<file path=ppt/tags/tag121.xml><?xml version="1.0" encoding="utf-8"?>
<p:tagLst xmlns:p="http://schemas.openxmlformats.org/presentationml/2006/main">
  <p:tag name="KSO_WM_DIAGRAM_VIRTUALLY_FRAME" val="{&quot;height&quot;:345.2,&quot;left&quot;:2.55,&quot;top&quot;:120.95,&quot;width&quot;:957.05}"/>
</p:tagLst>
</file>

<file path=ppt/tags/tag122.xml><?xml version="1.0" encoding="utf-8"?>
<p:tagLst xmlns:p="http://schemas.openxmlformats.org/presentationml/2006/main">
  <p:tag name="KSO_WM_DIAGRAM_VIRTUALLY_FRAME" val="{&quot;height&quot;:345.2,&quot;left&quot;:2.55,&quot;top&quot;:120.95,&quot;width&quot;:957.05}"/>
</p:tagLst>
</file>

<file path=ppt/tags/tag123.xml><?xml version="1.0" encoding="utf-8"?>
<p:tagLst xmlns:p="http://schemas.openxmlformats.org/presentationml/2006/main">
  <p:tag name="KSO_WM_DIAGRAM_VIRTUALLY_FRAME" val="{&quot;height&quot;:345.2,&quot;left&quot;:2.55,&quot;top&quot;:120.95,&quot;width&quot;:957.05}"/>
</p:tagLst>
</file>

<file path=ppt/tags/tag124.xml><?xml version="1.0" encoding="utf-8"?>
<p:tagLst xmlns:p="http://schemas.openxmlformats.org/presentationml/2006/main">
  <p:tag name="KSO_WM_DIAGRAM_VIRTUALLY_FRAME" val="{&quot;height&quot;:345.2,&quot;left&quot;:2.55,&quot;top&quot;:120.95,&quot;width&quot;:957.05}"/>
</p:tagLst>
</file>

<file path=ppt/tags/tag125.xml><?xml version="1.0" encoding="utf-8"?>
<p:tagLst xmlns:p="http://schemas.openxmlformats.org/presentationml/2006/main">
  <p:tag name="KSO_WM_DIAGRAM_VIRTUALLY_FRAME" val="{&quot;height&quot;:345.2,&quot;left&quot;:2.55,&quot;top&quot;:120.95,&quot;width&quot;:957.05}"/>
</p:tagLst>
</file>

<file path=ppt/tags/tag126.xml><?xml version="1.0" encoding="utf-8"?>
<p:tagLst xmlns:p="http://schemas.openxmlformats.org/presentationml/2006/main">
  <p:tag name="KSO_WM_DIAGRAM_VIRTUALLY_FRAME" val="{&quot;height&quot;:345.2,&quot;left&quot;:2.55,&quot;top&quot;:120.95,&quot;width&quot;:957.05}"/>
</p:tagLst>
</file>

<file path=ppt/tags/tag127.xml><?xml version="1.0" encoding="utf-8"?>
<p:tagLst xmlns:p="http://schemas.openxmlformats.org/presentationml/2006/main">
  <p:tag name="KSO_WM_DIAGRAM_VIRTUALLY_FRAME" val="{&quot;height&quot;:345.2,&quot;left&quot;:2.55,&quot;top&quot;:120.95,&quot;width&quot;:957.05}"/>
</p:tagLst>
</file>

<file path=ppt/tags/tag128.xml><?xml version="1.0" encoding="utf-8"?>
<p:tagLst xmlns:p="http://schemas.openxmlformats.org/presentationml/2006/main">
  <p:tag name="KSO_WM_DIAGRAM_VIRTUALLY_FRAME" val="{&quot;height&quot;:345.2,&quot;left&quot;:2.55,&quot;top&quot;:120.95,&quot;width&quot;:957.05}"/>
</p:tagLst>
</file>

<file path=ppt/tags/tag129.xml><?xml version="1.0" encoding="utf-8"?>
<p:tagLst xmlns:p="http://schemas.openxmlformats.org/presentationml/2006/main">
  <p:tag name="KSO_WM_DIAGRAM_VIRTUALLY_FRAME" val="{&quot;height&quot;:345.2,&quot;left&quot;:2.55,&quot;top&quot;:120.95,&quot;width&quot;:957.05}"/>
</p:tagLst>
</file>

<file path=ppt/tags/tag13.xml><?xml version="1.0" encoding="utf-8"?>
<p:tagLst xmlns:p="http://schemas.openxmlformats.org/presentationml/2006/main">
  <p:tag name="PA" val="v5.2.9"/>
</p:tagLst>
</file>

<file path=ppt/tags/tag130.xml><?xml version="1.0" encoding="utf-8"?>
<p:tagLst xmlns:p="http://schemas.openxmlformats.org/presentationml/2006/main">
  <p:tag name="KSO_WM_DIAGRAM_VIRTUALLY_FRAME" val="{&quot;height&quot;:345.2,&quot;left&quot;:2.55,&quot;top&quot;:120.95,&quot;width&quot;:957.05}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DIAGRAM_VIRTUALLY_FRAME" val="{&quot;height&quot;:345.2,&quot;left&quot;:2.55,&quot;top&quot;:120.95,&quot;width&quot;:957.05}"/>
</p:tagLst>
</file>

<file path=ppt/tags/tag133.xml><?xml version="1.0" encoding="utf-8"?>
<p:tagLst xmlns:p="http://schemas.openxmlformats.org/presentationml/2006/main">
  <p:tag name="KSO_WM_DIAGRAM_VIRTUALLY_FRAME" val="{&quot;height&quot;:345.2,&quot;left&quot;:2.55,&quot;top&quot;:120.95,&quot;width&quot;:957.05}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136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137.xml><?xml version="1.0" encoding="utf-8"?>
<p:tagLst xmlns:p="http://schemas.openxmlformats.org/presentationml/2006/main">
  <p:tag name="KSO_WPP_MARK_KEY" val="00dd180a-db4a-469a-b40a-450751c175c2"/>
  <p:tag name="COMMONDATA" val="eyJoZGlkIjoiNjc2Y2I4ZTQ1YjAxMzBjM2UzZDZjMGJkY2U3OTQ2NjAifQ=="/>
  <p:tag name="commondata" val="eyJoZGlkIjoiYzQ4MGJjMTVlN2VlZmZmNmM1ZTAyYzQyN2Q1YmNjMWIifQ=="/>
</p:tagLst>
</file>

<file path=ppt/tags/tag14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15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16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17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18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19.xml><?xml version="1.0" encoding="utf-8"?>
<p:tagLst xmlns:p="http://schemas.openxmlformats.org/presentationml/2006/main">
  <p:tag name="PA" val="v5.2.9"/>
</p:tagLst>
</file>

<file path=ppt/tags/tag2.xml><?xml version="1.0" encoding="utf-8"?>
<p:tagLst xmlns:p="http://schemas.openxmlformats.org/presentationml/2006/main">
  <p:tag name="KSO_WM_UNIT_PLACING_PICTURE_USER_VIEWPORT" val="{&quot;height&quot;:1357,&quot;width&quot;:1547}"/>
  <p:tag name="KSO_WM_BEAUTIFY_FLAG" val=""/>
</p:tagLst>
</file>

<file path=ppt/tags/tag20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21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22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23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24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25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26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27.xml><?xml version="1.0" encoding="utf-8"?>
<p:tagLst xmlns:p="http://schemas.openxmlformats.org/presentationml/2006/main">
  <p:tag name="PA" val="v5.2.9"/>
</p:tagLst>
</file>

<file path=ppt/tags/tag28.xml><?xml version="1.0" encoding="utf-8"?>
<p:tagLst xmlns:p="http://schemas.openxmlformats.org/presentationml/2006/main">
  <p:tag name="PA" val="v5.2.9"/>
</p:tagLst>
</file>

<file path=ppt/tags/tag29.xml><?xml version="1.0" encoding="utf-8"?>
<p:tagLst xmlns:p="http://schemas.openxmlformats.org/presentationml/2006/main">
  <p:tag name="PA" val="v5.2.9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PA" val="v5.2.9"/>
</p:tagLst>
</file>

<file path=ppt/tags/tag31.xml><?xml version="1.0" encoding="utf-8"?>
<p:tagLst xmlns:p="http://schemas.openxmlformats.org/presentationml/2006/main">
  <p:tag name="PA" val="v5.2.9"/>
</p:tagLst>
</file>

<file path=ppt/tags/tag32.xml><?xml version="1.0" encoding="utf-8"?>
<p:tagLst xmlns:p="http://schemas.openxmlformats.org/presentationml/2006/main">
  <p:tag name="PA" val="v5.2.9"/>
</p:tagLst>
</file>

<file path=ppt/tags/tag33.xml><?xml version="1.0" encoding="utf-8"?>
<p:tagLst xmlns:p="http://schemas.openxmlformats.org/presentationml/2006/main">
  <p:tag name="PA" val="v5.2.9"/>
</p:tagLst>
</file>

<file path=ppt/tags/tag34.xml><?xml version="1.0" encoding="utf-8"?>
<p:tagLst xmlns:p="http://schemas.openxmlformats.org/presentationml/2006/main">
  <p:tag name="PA" val="v5.2.9"/>
</p:tagLst>
</file>

<file path=ppt/tags/tag35.xml><?xml version="1.0" encoding="utf-8"?>
<p:tagLst xmlns:p="http://schemas.openxmlformats.org/presentationml/2006/main">
  <p:tag name="PA" val="v5.2.9"/>
</p:tagLst>
</file>

<file path=ppt/tags/tag36.xml><?xml version="1.0" encoding="utf-8"?>
<p:tagLst xmlns:p="http://schemas.openxmlformats.org/presentationml/2006/main">
  <p:tag name="PA" val="v5.2.9"/>
</p:tagLst>
</file>

<file path=ppt/tags/tag37.xml><?xml version="1.0" encoding="utf-8"?>
<p:tagLst xmlns:p="http://schemas.openxmlformats.org/presentationml/2006/main">
  <p:tag name="PA" val="v5.2.9"/>
</p:tagLst>
</file>

<file path=ppt/tags/tag38.xml><?xml version="1.0" encoding="utf-8"?>
<p:tagLst xmlns:p="http://schemas.openxmlformats.org/presentationml/2006/main">
  <p:tag name="PA" val="v5.2.9"/>
</p:tagLst>
</file>

<file path=ppt/tags/tag39.xml><?xml version="1.0" encoding="utf-8"?>
<p:tagLst xmlns:p="http://schemas.openxmlformats.org/presentationml/2006/main">
  <p:tag name="PA" val="v5.2.9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PA" val="v5.2.9"/>
</p:tagLst>
</file>

<file path=ppt/tags/tag41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42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43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44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357,&quot;width&quot;:1547}"/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PLACING_PICTURE_USER_VIEWPORT" val="{&quot;height&quot;:1357,&quot;width&quot;:1547}"/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82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83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84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89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93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94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95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96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97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98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ags/tag99.xml><?xml version="1.0" encoding="utf-8"?>
<p:tagLst xmlns:p="http://schemas.openxmlformats.org/presentationml/2006/main">
  <p:tag name="PA" val="v5.2.9"/>
  <p:tag name="KSO_WM_DIAGRAM_VIRTUALLY_FRAME" val="{&quot;height&quot;:313.4766929133858,&quot;left&quot;:512.0675590551181,&quot;top&quot;:118.59881889763778,&quot;width&quot;:337.0856692913386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8632</Words>
  <Application>WPS 演示</Application>
  <PresentationFormat>宽屏</PresentationFormat>
  <Paragraphs>445</Paragraphs>
  <Slides>35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11</vt:i4>
      </vt:variant>
      <vt:variant>
        <vt:lpstr>幻灯片标题</vt:lpstr>
      </vt:variant>
      <vt:variant>
        <vt:i4>35</vt:i4>
      </vt:variant>
    </vt:vector>
  </HeadingPairs>
  <TitlesOfParts>
    <vt:vector size="76" baseType="lpstr">
      <vt:lpstr>Arial</vt:lpstr>
      <vt:lpstr>宋体</vt:lpstr>
      <vt:lpstr>Wingdings</vt:lpstr>
      <vt:lpstr>华文行楷</vt:lpstr>
      <vt:lpstr>Arial</vt:lpstr>
      <vt:lpstr>微软雅黑</vt:lpstr>
      <vt:lpstr>Times New Roman</vt:lpstr>
      <vt:lpstr>Cambria Math</vt:lpstr>
      <vt:lpstr>黑体</vt:lpstr>
      <vt:lpstr>CMR12</vt:lpstr>
      <vt:lpstr>Segoe Print</vt:lpstr>
      <vt:lpstr>阿里巴巴普惠体 B</vt:lpstr>
      <vt:lpstr>Calibri</vt:lpstr>
      <vt:lpstr>NimbusRomNo9L-Regu</vt:lpstr>
      <vt:lpstr>CMMI12</vt:lpstr>
      <vt:lpstr>Inter</vt:lpstr>
      <vt:lpstr>仿宋</vt:lpstr>
      <vt:lpstr>CMMI8</vt:lpstr>
      <vt:lpstr>MS Mincho</vt:lpstr>
      <vt:lpstr>Arial Unicode MS</vt:lpstr>
      <vt:lpstr>等线</vt:lpstr>
      <vt:lpstr>Times-Roman</vt:lpstr>
      <vt:lpstr>MTMI</vt:lpstr>
      <vt:lpstr>MTSYN</vt:lpstr>
      <vt:lpstr>NimbusMonL-Regu</vt:lpstr>
      <vt:lpstr>NimbusRomNo9L-Medi</vt:lpstr>
      <vt:lpstr>Times-Italic</vt:lpstr>
      <vt:lpstr>思源黑体 CN Light</vt:lpstr>
      <vt:lpstr>等线 Light</vt:lpstr>
      <vt:lpstr>Office 主题​​</vt:lpstr>
      <vt:lpstr>Equation.KSEE3</vt:lpstr>
      <vt:lpstr>Equation.DSMT4</vt:lpstr>
      <vt:lpstr>Equation.DSMT4</vt:lpstr>
      <vt:lpstr>Equation.KSEE3</vt:lpstr>
      <vt:lpstr>Equation.DSMT4</vt:lpstr>
      <vt:lpstr>Equation.KSEE3</vt:lpstr>
      <vt:lpstr>Equation.KSEE3</vt:lpstr>
      <vt:lpstr>Equation.KSEE3</vt:lpstr>
      <vt:lpstr>Equation.DSMT4</vt:lpstr>
      <vt:lpstr>Equation.DSMT4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洋</cp:lastModifiedBy>
  <cp:revision>839</cp:revision>
  <dcterms:created xsi:type="dcterms:W3CDTF">2020-08-06T01:38:00Z</dcterms:created>
  <dcterms:modified xsi:type="dcterms:W3CDTF">2025-03-29T23:29:08Z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E80EF44FC1354B5E9F33063E76F25DC6_13</vt:lpwstr>
  </property>
  <property fmtid="{D5CDD505-2E9C-101B-9397-08002B2CF9AE}" pid="3" name="KSOProductBuildVer">
    <vt:lpwstr>2052-12.1.0.20305</vt:lpwstr>
  </property>
</Properties>
</file>