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624" r:id="rId2"/>
    <p:sldId id="677" r:id="rId3"/>
    <p:sldId id="670" r:id="rId4"/>
    <p:sldId id="653" r:id="rId5"/>
    <p:sldId id="647" r:id="rId6"/>
    <p:sldId id="743" r:id="rId7"/>
    <p:sldId id="672" r:id="rId8"/>
    <p:sldId id="676" r:id="rId9"/>
    <p:sldId id="742" r:id="rId10"/>
    <p:sldId id="724" r:id="rId11"/>
    <p:sldId id="65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9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2A0E2-DBAC-4B66-A790-52CCCC4C44C6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6356-0760-435E-BEE9-4625F846F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48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51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72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3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50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对电流镜来说，</a:t>
            </a:r>
            <a:r>
              <a:rPr lang="en-US" altLang="zh-CN" dirty="0"/>
              <a:t>m</a:t>
            </a:r>
            <a:r>
              <a:rPr lang="zh-CN" altLang="en-US" dirty="0"/>
              <a:t>要换为偶数，原因：画版图时，</a:t>
            </a:r>
            <a:r>
              <a:rPr lang="en-US" altLang="zh-CN" dirty="0"/>
              <a:t>d</a:t>
            </a:r>
            <a:r>
              <a:rPr lang="zh-CN" altLang="en-US" dirty="0"/>
              <a:t>和</a:t>
            </a:r>
            <a:r>
              <a:rPr lang="en-US" altLang="zh-CN" dirty="0"/>
              <a:t>s</a:t>
            </a:r>
            <a:r>
              <a:rPr lang="zh-CN" altLang="en-US" dirty="0"/>
              <a:t>是分开的，一个</a:t>
            </a:r>
            <a:r>
              <a:rPr lang="en-US" altLang="zh-CN" dirty="0"/>
              <a:t>d</a:t>
            </a:r>
            <a:r>
              <a:rPr lang="zh-CN" altLang="en-US" dirty="0"/>
              <a:t>，一个</a:t>
            </a:r>
            <a:r>
              <a:rPr lang="en-US" altLang="zh-CN" dirty="0"/>
              <a:t>s</a:t>
            </a:r>
            <a:r>
              <a:rPr lang="zh-CN" altLang="en-US" dirty="0"/>
              <a:t>，（</a:t>
            </a:r>
            <a:r>
              <a:rPr lang="en-US" altLang="zh-CN" dirty="0"/>
              <a:t>s</a:t>
            </a:r>
            <a:r>
              <a:rPr lang="zh-CN" altLang="en-US" dirty="0"/>
              <a:t>是寄生参数不敏感的，</a:t>
            </a:r>
            <a:r>
              <a:rPr lang="en-US" altLang="zh-CN" dirty="0"/>
              <a:t>d</a:t>
            </a:r>
            <a:r>
              <a:rPr lang="zh-CN" altLang="en-US" dirty="0"/>
              <a:t>是寄生参数敏感的），</a:t>
            </a:r>
            <a:r>
              <a:rPr lang="en-US" altLang="zh-CN" dirty="0"/>
              <a:t>m</a:t>
            </a:r>
            <a:r>
              <a:rPr lang="zh-CN" altLang="en-US" dirty="0"/>
              <a:t>为偶数的寄生参数小一点。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1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35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72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253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91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98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D827F-8FBB-4F90-86DB-59B38987B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72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D77DC-188B-4EA7-A42C-7D558A30D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3218B-AC24-4A30-811A-56E615F61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06C3BF-D658-45C1-9E49-70D105EAB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E185037F-BD5E-42FA-B80E-8AF94E3F05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082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30271D-234C-48E6-BD79-D212E0FDD6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AEB7-89AC-48A5-9D3B-A2E8FB8B5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397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892D49-6267-4042-9811-4AD587EEE5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8EAD-DF37-49B0-A367-DD4C6ADFA8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8236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F806D6-7891-4B82-ABCF-93B3FAEC94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270E-3B95-4597-AEFF-30CD5735CF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98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8012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441B9C-8E54-4779-859F-6010C316F0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EE52-8757-434C-A675-BFBBFF1670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479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B71592-40E6-4533-ACB7-3A717800FE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38D2-6DCE-4502-9849-BBBC107E74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2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944173-80E5-401E-831D-D3A96E8F81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B4DF-5796-4FFA-928C-4AD475BAD6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94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AC00-2901-4942-8512-54D3ED49A4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419A-44F1-4B8C-972F-9221ABA04E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698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198AB2F-40B1-4CE9-8A3E-AB419F79D0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3607-4D55-4290-91F2-CC7C94D3A6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575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14F38E4-A307-48DF-9696-11CB9E1276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1BF5-949C-40B0-A43D-B0B73E6717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915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5350E-3F25-442E-89DE-1D921F0C40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3197-96C3-4D2F-A970-8DA61C1B87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901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6D1B80-7036-4B20-A8B4-651ADD13C0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73AB-1C89-4EBE-9C55-E65984EEF4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82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FC444E-41BC-43F7-8828-350A9C91A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9A1B74-60E6-4783-90E2-42FD259B9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9013"/>
            <a:ext cx="109728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4CF5C5-0CD1-4CA9-A2A8-7679B0AAB4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608F95-5946-470B-BD02-622B21641A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Line 7">
            <a:extLst>
              <a:ext uri="{FF2B5EF4-FFF2-40B4-BE49-F238E27FC236}">
                <a16:creationId xmlns:a16="http://schemas.microsoft.com/office/drawing/2014/main" id="{FB3E5783-1E10-4371-B76B-D35BE9891A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2300" y="876300"/>
            <a:ext cx="11074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80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1F0F5E-6153-4BBF-A0F5-E32E00EFA1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1" y="260350"/>
            <a:ext cx="109008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6.png"/><Relationship Id="rId5" Type="http://schemas.openxmlformats.org/officeDocument/2006/relationships/tags" Target="../tags/tag5.xml"/><Relationship Id="rId10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91ED4B-F88E-447D-B5F2-EA89F4AD4C2E}"/>
              </a:ext>
            </a:extLst>
          </p:cNvPr>
          <p:cNvSpPr txBox="1"/>
          <p:nvPr/>
        </p:nvSpPr>
        <p:spPr>
          <a:xfrm>
            <a:off x="3987209" y="2659559"/>
            <a:ext cx="4217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~12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月考核报告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171C5D-29E2-4096-84AD-01D44D9D1FFD}"/>
              </a:ext>
            </a:extLst>
          </p:cNvPr>
          <p:cNvSpPr txBox="1"/>
          <p:nvPr/>
        </p:nvSpPr>
        <p:spPr>
          <a:xfrm>
            <a:off x="8129452" y="4147874"/>
            <a:ext cx="3484050" cy="260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报告人：张亮坤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导师：   常劲帆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副导师：魏微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汇报时间：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2024.12.27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987DD3-07B5-4152-9F67-046FB048A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9" y="278172"/>
            <a:ext cx="369449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7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1B24DD-03AC-4A4A-8120-8E190302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39" y="313048"/>
            <a:ext cx="11010122" cy="608012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</a:rPr>
              <a:t>下一步工作计划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018097-EEC4-4200-B7C1-3629A7F49A2C}"/>
              </a:ext>
            </a:extLst>
          </p:cNvPr>
          <p:cNvSpPr txBox="1"/>
          <p:nvPr/>
        </p:nvSpPr>
        <p:spPr>
          <a:xfrm>
            <a:off x="590939" y="1029167"/>
            <a:ext cx="4849742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hunt_1128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的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AD9695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调试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R="0"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     时钟芯片给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FPGA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的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250MHz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时钟正常输出，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R="0"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    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但是并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没有输出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1GHz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的时钟给到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AD9695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R="0"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    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猜测是对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lmk04828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的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SPI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配置代码存在问题。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R="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与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PMT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进行联合测试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R="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数据压缩算法的调研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AC3CF88-214F-4FDE-90FF-E29DF6DDE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1" y="1029167"/>
            <a:ext cx="4076896" cy="491898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65E791F-26BD-4013-9029-CE2BF36B01EA}"/>
              </a:ext>
            </a:extLst>
          </p:cNvPr>
          <p:cNvSpPr txBox="1"/>
          <p:nvPr/>
        </p:nvSpPr>
        <p:spPr>
          <a:xfrm>
            <a:off x="6610449" y="6056263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AD9695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测试程序</a:t>
            </a:r>
          </a:p>
        </p:txBody>
      </p:sp>
    </p:spTree>
    <p:extLst>
      <p:ext uri="{BB962C8B-B14F-4D97-AF65-F5344CB8AC3E}">
        <p14:creationId xmlns:p14="http://schemas.microsoft.com/office/powerpoint/2010/main" val="156947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987DD3-07B5-4152-9F67-046FB048A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9" y="278172"/>
            <a:ext cx="3694496" cy="54259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97A2A5D4-60C5-4D5D-935E-7982B1C7E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169" y="2834481"/>
            <a:ext cx="66976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汇报完毕 恳请指正！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2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1B24DD-03AC-4A4A-8120-8E190302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39" y="313048"/>
            <a:ext cx="11010122" cy="608012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</a:rPr>
              <a:t>目录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DAC09A-F2BC-4627-BE18-028456C8F561}"/>
              </a:ext>
            </a:extLst>
          </p:cNvPr>
          <p:cNvSpPr txBox="1"/>
          <p:nvPr/>
        </p:nvSpPr>
        <p:spPr>
          <a:xfrm>
            <a:off x="590939" y="921060"/>
            <a:ext cx="61271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课题背景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电子学样板的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DDR3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调试工作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5715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三通道 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 </a:t>
            </a:r>
            <a:r>
              <a:rPr lang="en-US" altLang="zh-CN" sz="2200" dirty="0" err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Gsps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波形采样电子学板的设计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6120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原理图设计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6120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PCB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的设计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715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hunt_1128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的调试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6120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DDR3 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的测试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6120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ADC 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的测试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82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025197CF-2281-455B-BD53-520C0D6F6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286" y="2230663"/>
            <a:ext cx="3844651" cy="1753394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31215" y="6524625"/>
            <a:ext cx="314217" cy="2301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606206-FB6C-4CE0-A59B-DE078B662425}"/>
              </a:ext>
            </a:extLst>
          </p:cNvPr>
          <p:cNvSpPr txBox="1"/>
          <p:nvPr/>
        </p:nvSpPr>
        <p:spPr>
          <a:xfrm>
            <a:off x="558506" y="348608"/>
            <a:ext cx="934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背景：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HUNT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项目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H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uge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 U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nderwater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high-energy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 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eutrino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 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elescope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）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itchFamily="49" charset="-122"/>
                <a:cs typeface="Times New Roman" pitchFamily="18" charset="0"/>
              </a:rPr>
              <a:t>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291C49-9F6D-4E57-B049-8C991BB034F8}"/>
              </a:ext>
            </a:extLst>
          </p:cNvPr>
          <p:cNvSpPr txBox="1"/>
          <p:nvPr/>
        </p:nvSpPr>
        <p:spPr>
          <a:xfrm>
            <a:off x="558506" y="952502"/>
            <a:ext cx="3470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水下高能中微子探测示意图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: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725C135-4B1A-4933-97BE-23318058B582}"/>
              </a:ext>
            </a:extLst>
          </p:cNvPr>
          <p:cNvSpPr txBox="1"/>
          <p:nvPr/>
        </p:nvSpPr>
        <p:spPr>
          <a:xfrm>
            <a:off x="558506" y="3272092"/>
            <a:ext cx="6096000" cy="78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在水下布置约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30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立方公里有效体积的高能中微子望远镜。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2304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串，每串由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24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个光学模块连接组成。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5CD12A0-1416-4665-9E90-56B25E3CC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988" y="4517694"/>
            <a:ext cx="1939288" cy="156780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CC06B6F-979B-4841-B7EB-47247131F813}"/>
              </a:ext>
            </a:extLst>
          </p:cNvPr>
          <p:cNvSpPr txBox="1"/>
          <p:nvPr/>
        </p:nvSpPr>
        <p:spPr>
          <a:xfrm>
            <a:off x="1040591" y="6168341"/>
            <a:ext cx="2498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光学模块示意图及实物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9195248-5772-4D74-A492-0788F3B56F32}"/>
              </a:ext>
            </a:extLst>
          </p:cNvPr>
          <p:cNvSpPr txBox="1"/>
          <p:nvPr/>
        </p:nvSpPr>
        <p:spPr>
          <a:xfrm>
            <a:off x="4285260" y="4488115"/>
            <a:ext cx="23692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玻璃密封舱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光敏器件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标定系统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机械支撑系统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电子学系统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（含电源）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传感器探头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5EE58E-B121-4AF6-80C4-D1767DEC3096}"/>
              </a:ext>
            </a:extLst>
          </p:cNvPr>
          <p:cNvSpPr txBox="1"/>
          <p:nvPr/>
        </p:nvSpPr>
        <p:spPr>
          <a:xfrm>
            <a:off x="6654506" y="1161668"/>
            <a:ext cx="5397240" cy="1152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读出电子学系统：完成波形采样和数据处理、数据传输。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方案：无硬件全局触发的前端数字化方案。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设计指标：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A37ED3A-2E0A-4ADB-BBA8-207A67D87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340" y="4071898"/>
            <a:ext cx="2308234" cy="210085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BF512E9-E381-4F3C-A351-9AF83043EB66}"/>
              </a:ext>
            </a:extLst>
          </p:cNvPr>
          <p:cNvSpPr txBox="1"/>
          <p:nvPr/>
        </p:nvSpPr>
        <p:spPr>
          <a:xfrm>
            <a:off x="8583112" y="6168341"/>
            <a:ext cx="123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电子学样板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D752AC2-1B31-492B-9D0F-251970D67D83}"/>
              </a:ext>
            </a:extLst>
          </p:cNvPr>
          <p:cNvSpPr txBox="1"/>
          <p:nvPr/>
        </p:nvSpPr>
        <p:spPr>
          <a:xfrm>
            <a:off x="6857221" y="5483394"/>
            <a:ext cx="1359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DDR3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芯片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4D4EA9D3-0F65-4D16-B8DA-EA536CF85A8E}"/>
              </a:ext>
            </a:extLst>
          </p:cNvPr>
          <p:cNvSpPr/>
          <p:nvPr/>
        </p:nvSpPr>
        <p:spPr bwMode="auto">
          <a:xfrm>
            <a:off x="9040994" y="5410470"/>
            <a:ext cx="173237" cy="145849"/>
          </a:xfrm>
          <a:prstGeom prst="ellipse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8C2B5ED-2CBA-4E98-A6EE-4324309C51B7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7978662" y="5483395"/>
            <a:ext cx="1062332" cy="160766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15537428-5208-496C-907F-0698D07D7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72" y="1342730"/>
            <a:ext cx="4443653" cy="19490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1CFAE3-C6F5-44E0-B763-ACD6F185E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58506" y="4460448"/>
            <a:ext cx="1675498" cy="162499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553FA45-1394-418F-8234-576F8182C8B5}"/>
              </a:ext>
            </a:extLst>
          </p:cNvPr>
          <p:cNvSpPr txBox="1"/>
          <p:nvPr/>
        </p:nvSpPr>
        <p:spPr>
          <a:xfrm>
            <a:off x="510074" y="4070220"/>
            <a:ext cx="2571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光学模块设计：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2BE1789-D3BC-46F0-A9A4-A9FAB7A9F9DD}"/>
              </a:ext>
            </a:extLst>
          </p:cNvPr>
          <p:cNvSpPr/>
          <p:nvPr/>
        </p:nvSpPr>
        <p:spPr bwMode="auto">
          <a:xfrm>
            <a:off x="9040995" y="2576253"/>
            <a:ext cx="1024662" cy="56609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193E630-F9B0-4A1F-A087-E7E1E76BF128}"/>
              </a:ext>
            </a:extLst>
          </p:cNvPr>
          <p:cNvSpPr/>
          <p:nvPr/>
        </p:nvSpPr>
        <p:spPr bwMode="auto">
          <a:xfrm>
            <a:off x="9454883" y="5501640"/>
            <a:ext cx="173237" cy="142521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7F3E740F-877F-4A9D-8965-86E29BCD562D}"/>
              </a:ext>
            </a:extLst>
          </p:cNvPr>
          <p:cNvSpPr/>
          <p:nvPr/>
        </p:nvSpPr>
        <p:spPr bwMode="auto">
          <a:xfrm>
            <a:off x="9454883" y="4906338"/>
            <a:ext cx="173237" cy="142521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525FA00-625E-4100-9CF0-2D45FB314C90}"/>
              </a:ext>
            </a:extLst>
          </p:cNvPr>
          <p:cNvCxnSpPr>
            <a:cxnSpLocks/>
          </p:cNvCxnSpPr>
          <p:nvPr/>
        </p:nvCxnSpPr>
        <p:spPr>
          <a:xfrm flipH="1" flipV="1">
            <a:off x="9656064" y="4956048"/>
            <a:ext cx="1170432" cy="166276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668DDA83-7B92-4F77-8404-B1B5FC647745}"/>
              </a:ext>
            </a:extLst>
          </p:cNvPr>
          <p:cNvCxnSpPr>
            <a:endCxn id="6" idx="6"/>
          </p:cNvCxnSpPr>
          <p:nvPr/>
        </p:nvCxnSpPr>
        <p:spPr>
          <a:xfrm flipH="1">
            <a:off x="9628120" y="5122324"/>
            <a:ext cx="1198376" cy="450577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DACEC7F4-1FD4-462A-A18A-C6245F16400E}"/>
              </a:ext>
            </a:extLst>
          </p:cNvPr>
          <p:cNvSpPr txBox="1"/>
          <p:nvPr/>
        </p:nvSpPr>
        <p:spPr>
          <a:xfrm>
            <a:off x="10811593" y="4957902"/>
            <a:ext cx="1359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ADC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芯片</a:t>
            </a:r>
          </a:p>
        </p:txBody>
      </p:sp>
    </p:spTree>
    <p:extLst>
      <p:ext uri="{BB962C8B-B14F-4D97-AF65-F5344CB8AC3E}">
        <p14:creationId xmlns:p14="http://schemas.microsoft.com/office/powerpoint/2010/main" val="267120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1B24DD-03AC-4A4A-8120-8E190302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39" y="313048"/>
            <a:ext cx="4111690" cy="608012"/>
          </a:xfrm>
        </p:spPr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</a:rPr>
              <a:t>DDR3L</a:t>
            </a:r>
            <a:r>
              <a:rPr lang="zh-CN" altLang="en-US" sz="2400" dirty="0">
                <a:latin typeface="Arial" panose="020B0604020202020204" pitchFamily="34" charset="0"/>
              </a:rPr>
              <a:t>的调试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B5311C0-679D-4E19-9FCE-CA67B07A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" y="5829058"/>
            <a:ext cx="5200261" cy="4463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6F7C0EF-ECB8-4B36-B004-9606D64C2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42" y="1355142"/>
            <a:ext cx="4970106" cy="36839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258B10F-47AE-4936-8C4D-CF7195C0B372}"/>
              </a:ext>
            </a:extLst>
          </p:cNvPr>
          <p:cNvSpPr txBox="1"/>
          <p:nvPr/>
        </p:nvSpPr>
        <p:spPr>
          <a:xfrm>
            <a:off x="590938" y="96882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MT41K1G8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TRF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-125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板子连接的修改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：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9A701C6-36A5-4FE4-8F33-38C4A8B3DC2A}"/>
              </a:ext>
            </a:extLst>
          </p:cNvPr>
          <p:cNvSpPr txBox="1"/>
          <p:nvPr/>
        </p:nvSpPr>
        <p:spPr>
          <a:xfrm>
            <a:off x="642489" y="5039042"/>
            <a:ext cx="5250025" cy="78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MIG IP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核配置中，将上面两个引脚的约束更改后，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读写结果一致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3153C5A-0486-47C4-AF1F-684ACA9B3855}"/>
              </a:ext>
            </a:extLst>
          </p:cNvPr>
          <p:cNvSpPr txBox="1"/>
          <p:nvPr/>
        </p:nvSpPr>
        <p:spPr>
          <a:xfrm>
            <a:off x="5974701" y="96882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MT41K1G8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SN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-125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板子连接的修改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：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3F92138-3F57-48DF-AEA2-1458007B3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703" y="1355142"/>
            <a:ext cx="5224762" cy="368390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5DC4D169-9508-4C21-9312-B4C80D674AE3}"/>
              </a:ext>
            </a:extLst>
          </p:cNvPr>
          <p:cNvSpPr txBox="1"/>
          <p:nvPr/>
        </p:nvSpPr>
        <p:spPr>
          <a:xfrm>
            <a:off x="6341703" y="5043032"/>
            <a:ext cx="5803730" cy="78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MT41K1G8SN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的封装引脚功能与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MT41K1G8TRF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有三处不一致；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需要在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MIG IP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核中对该型号的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DDR3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重新进行参数配置。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A87748-378D-4FCE-91F7-1B8E362ED3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47583" r="5204" b="19989"/>
          <a:stretch/>
        </p:blipFill>
        <p:spPr>
          <a:xfrm>
            <a:off x="6341703" y="5826195"/>
            <a:ext cx="4718260" cy="80502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B725A1C-159B-46D8-8A3D-A333D61E6E2E}"/>
              </a:ext>
            </a:extLst>
          </p:cNvPr>
          <p:cNvSpPr/>
          <p:nvPr/>
        </p:nvSpPr>
        <p:spPr bwMode="auto">
          <a:xfrm>
            <a:off x="6341703" y="6520699"/>
            <a:ext cx="4878279" cy="17113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7FD412C-45F2-4B69-A197-860EF623D5C6}"/>
              </a:ext>
            </a:extLst>
          </p:cNvPr>
          <p:cNvSpPr txBox="1"/>
          <p:nvPr/>
        </p:nvSpPr>
        <p:spPr>
          <a:xfrm>
            <a:off x="590938" y="6392072"/>
            <a:ext cx="5098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确保数据能正常存储进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DDR3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中并正确读出</a:t>
            </a:r>
          </a:p>
        </p:txBody>
      </p:sp>
    </p:spTree>
    <p:extLst>
      <p:ext uri="{BB962C8B-B14F-4D97-AF65-F5344CB8AC3E}">
        <p14:creationId xmlns:p14="http://schemas.microsoft.com/office/powerpoint/2010/main" val="410614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1B24DD-03AC-4A4A-8120-8E190302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39" y="313048"/>
            <a:ext cx="11010122" cy="608012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</a:rPr>
              <a:t>读出电子学板的设计</a:t>
            </a:r>
            <a:r>
              <a:rPr lang="en-US" altLang="zh-CN" sz="2400" dirty="0">
                <a:latin typeface="Arial" panose="020B0604020202020204" pitchFamily="34" charset="0"/>
              </a:rPr>
              <a:t>_</a:t>
            </a:r>
            <a:r>
              <a:rPr lang="zh-CN" altLang="en-US" sz="2400" dirty="0">
                <a:latin typeface="Arial" panose="020B0604020202020204" pitchFamily="34" charset="0"/>
              </a:rPr>
              <a:t>原理图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D7E3EA-A859-4F3F-8981-C2A9415569AD}"/>
              </a:ext>
            </a:extLst>
          </p:cNvPr>
          <p:cNvSpPr txBox="1"/>
          <p:nvPr/>
        </p:nvSpPr>
        <p:spPr>
          <a:xfrm>
            <a:off x="587033" y="4169743"/>
            <a:ext cx="5505061" cy="1891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采用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FADC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技术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，直接对输出信号进行采样和数字化。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选取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AD9695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作为采样芯片，采样频率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1.3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Gsps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，分辨率为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14 bit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为解决大动态范围测量问题，采取双量程电路设计。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为解决大数据量的问题，采用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DDR3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芯片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进行数据缓存。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CDC86E-0E1B-4C55-AA7A-F57AE76CE63B}"/>
              </a:ext>
            </a:extLst>
          </p:cNvPr>
          <p:cNvSpPr txBox="1"/>
          <p:nvPr/>
        </p:nvSpPr>
        <p:spPr>
          <a:xfrm>
            <a:off x="587033" y="1013161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设计方案：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6036D9F-4520-447D-A24D-08AE73948C54}"/>
              </a:ext>
            </a:extLst>
          </p:cNvPr>
          <p:cNvSpPr txBox="1"/>
          <p:nvPr/>
        </p:nvSpPr>
        <p:spPr>
          <a:xfrm>
            <a:off x="6095999" y="1059889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电子学板布局：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901754-5DC9-4CE7-AD62-61BEC0EE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33" y="1434650"/>
            <a:ext cx="5314623" cy="265215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677D7B0-176E-4865-8506-C95308F0E704}"/>
              </a:ext>
            </a:extLst>
          </p:cNvPr>
          <p:cNvSpPr txBox="1"/>
          <p:nvPr/>
        </p:nvSpPr>
        <p:spPr>
          <a:xfrm>
            <a:off x="6382999" y="4169743"/>
            <a:ext cx="5618501" cy="226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FPGA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芯片高速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GT BANK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数量有限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，暂时采用三通道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JUNOCC 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输入阻抗小，能较好的适应大信号的输入，有效预防冲击信号，且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JUNOCC 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有中、高双量程输出，可实现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大量程信号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测量需求及对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小信号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的分辨率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模拟电压：经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DCDC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LDO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后提供。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数字电压：由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DCDC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芯片直接提供。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557E4A2-F348-4428-AA1B-7FF4594F7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025" y="1351715"/>
            <a:ext cx="3915008" cy="27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1B24DD-03AC-4A4A-8120-8E190302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39" y="313048"/>
            <a:ext cx="11010122" cy="608012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</a:rPr>
              <a:t>读出电子学板的设计</a:t>
            </a:r>
            <a:r>
              <a:rPr lang="en-US" altLang="zh-CN" sz="2400" dirty="0">
                <a:latin typeface="Arial" panose="020B0604020202020204" pitchFamily="34" charset="0"/>
              </a:rPr>
              <a:t>_</a:t>
            </a:r>
            <a:r>
              <a:rPr lang="zh-CN" altLang="en-US" sz="2400" dirty="0">
                <a:latin typeface="Arial" panose="020B0604020202020204" pitchFamily="34" charset="0"/>
              </a:rPr>
              <a:t>原理图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989EEAB-452B-42AB-8B40-FBFB26127A1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2570" y="6459855"/>
            <a:ext cx="294830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JUNOCC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输入端仿真图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C018F7A-62BF-4779-8F9E-C89043B0E7A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33297" y="6457851"/>
            <a:ext cx="286258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巴伦电路差分端仿真输出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7ABAE4A-71D8-4611-B330-3C762C82EEC1}"/>
              </a:ext>
            </a:extLst>
          </p:cNvPr>
          <p:cNvSpPr txBox="1"/>
          <p:nvPr/>
        </p:nvSpPr>
        <p:spPr>
          <a:xfrm>
            <a:off x="590939" y="938486"/>
            <a:ext cx="4519541" cy="3474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PMT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输出信号预处理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+AD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采样：电路仿真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1791A71-33D5-472C-B3E0-00F5265CE2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645" y="1595755"/>
            <a:ext cx="4369891" cy="208457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5A012E9-4100-4C00-A35A-11EB7E51669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45272" y="3666672"/>
            <a:ext cx="286258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JUNOCC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输入端仿真电路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AD159C3-6522-42AC-A9A4-AC8DD69BE4B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0939" y="1285977"/>
            <a:ext cx="552577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输入负脉冲信号，观测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JUNOCC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前端等效电路的波形图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CF8F896-F549-442D-ADCA-AD23D392E6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645" y="4043045"/>
            <a:ext cx="4267835" cy="24155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3485565-7C6C-4A00-B5C7-0960D78DB5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1435" y="1628249"/>
            <a:ext cx="3505446" cy="205208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CE8244A-E8CF-415A-B58E-34D12D18E7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2384" y="4037551"/>
            <a:ext cx="4764405" cy="244983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ED30F43-A0E8-4C02-9B65-3E9D4590E8D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47572" y="3666672"/>
            <a:ext cx="294830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巴伦电路仿真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DB07095-BE20-4984-82D5-67A0FD60CE5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96000" y="1270955"/>
            <a:ext cx="552577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输入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1MHz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正弦信号，观测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AD9695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输入端等效电路的波形图</a:t>
            </a:r>
          </a:p>
        </p:txBody>
      </p:sp>
    </p:spTree>
    <p:extLst>
      <p:ext uri="{BB962C8B-B14F-4D97-AF65-F5344CB8AC3E}">
        <p14:creationId xmlns:p14="http://schemas.microsoft.com/office/powerpoint/2010/main" val="178122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1B24DD-03AC-4A4A-8120-8E190302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39" y="313048"/>
            <a:ext cx="11010122" cy="608012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</a:rPr>
              <a:t>读出电子学板的设计</a:t>
            </a:r>
            <a:r>
              <a:rPr lang="en-US" altLang="zh-CN" sz="2400" dirty="0">
                <a:latin typeface="Arial" panose="020B0604020202020204" pitchFamily="34" charset="0"/>
              </a:rPr>
              <a:t>_</a:t>
            </a:r>
            <a:r>
              <a:rPr lang="zh-CN" altLang="en-US" sz="2400" dirty="0">
                <a:latin typeface="Arial" panose="020B0604020202020204" pitchFamily="34" charset="0"/>
              </a:rPr>
              <a:t>原理图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EB4730A-6C55-4A94-AC4E-24D0B1A3856E}"/>
              </a:ext>
            </a:extLst>
          </p:cNvPr>
          <p:cNvSpPr txBox="1"/>
          <p:nvPr/>
        </p:nvSpPr>
        <p:spPr>
          <a:xfrm>
            <a:off x="587033" y="1013161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时钟系统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_LMK04828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0E4651C-025E-4FB6-B4E1-C3439A1C6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33" y="1443816"/>
            <a:ext cx="5925734" cy="36415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27E50FF-BAF4-4870-A5CF-D63C3A08C0AE}"/>
              </a:ext>
            </a:extLst>
          </p:cNvPr>
          <p:cNvSpPr txBox="1"/>
          <p:nvPr/>
        </p:nvSpPr>
        <p:spPr>
          <a:xfrm>
            <a:off x="587033" y="5173378"/>
            <a:ext cx="5925734" cy="1521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LMK04828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时钟芯片提供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14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个时钟输出，最多可配置为驱动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    7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对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device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时钟和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sysref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时钟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。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LMK04828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时钟芯片采用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零延迟双环路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PLL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模式，所有的时钟输出可以与时钟输入信号共享相同的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确定性相位关系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。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B171412-E479-4658-96BD-C5A52E73A5E6}"/>
              </a:ext>
            </a:extLst>
          </p:cNvPr>
          <p:cNvSpPr txBox="1"/>
          <p:nvPr/>
        </p:nvSpPr>
        <p:spPr>
          <a:xfrm>
            <a:off x="7005928" y="5173378"/>
            <a:ext cx="4443537" cy="1567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个时钟输入：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CLKin0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FPGA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芯片产生的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125M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时钟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CLKin1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：由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WR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的板子引入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125M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同步时钟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CLKin2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：作为外部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VCXO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的输出给到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FPGA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E376B4C-4F2A-4523-849B-0FD6BDE76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714" y="1443816"/>
            <a:ext cx="4695377" cy="364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9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1B24DD-03AC-4A4A-8120-8E190302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39" y="313048"/>
            <a:ext cx="11010122" cy="608012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</a:rPr>
              <a:t>读出电子学板的设计</a:t>
            </a:r>
            <a:r>
              <a:rPr lang="en-US" altLang="zh-CN" sz="2400" dirty="0">
                <a:latin typeface="Arial" panose="020B0604020202020204" pitchFamily="34" charset="0"/>
              </a:rPr>
              <a:t>_PCB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4DDD485-64F8-4579-B878-7FF417EB15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939" y="939878"/>
            <a:ext cx="3457955" cy="473011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7195E1A2-A430-45F7-A95B-90140C2A4DFD}"/>
              </a:ext>
            </a:extLst>
          </p:cNvPr>
          <p:cNvSpPr txBox="1"/>
          <p:nvPr/>
        </p:nvSpPr>
        <p:spPr>
          <a:xfrm>
            <a:off x="590939" y="5452063"/>
            <a:ext cx="3457955" cy="115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尺寸：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135mm * 220mm</a:t>
            </a:r>
          </a:p>
          <a:p>
            <a:pPr marR="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对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ADC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输出信号，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DDR3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信号及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R="0"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    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其他差分信号都做了等长处理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B71E9FA-A553-4319-B065-B74DA5CC31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r="12939"/>
          <a:stretch/>
        </p:blipFill>
        <p:spPr>
          <a:xfrm rot="10800000">
            <a:off x="4439039" y="1274747"/>
            <a:ext cx="2985215" cy="527020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4637C83-3DAB-4553-AADD-A1B934DA6B50}"/>
              </a:ext>
            </a:extLst>
          </p:cNvPr>
          <p:cNvSpPr/>
          <p:nvPr/>
        </p:nvSpPr>
        <p:spPr bwMode="auto">
          <a:xfrm>
            <a:off x="6148968" y="2245369"/>
            <a:ext cx="164592" cy="1950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5131FE7-BBF4-4CE4-8022-E56B4BDC713F}"/>
              </a:ext>
            </a:extLst>
          </p:cNvPr>
          <p:cNvCxnSpPr>
            <a:cxnSpLocks/>
          </p:cNvCxnSpPr>
          <p:nvPr/>
        </p:nvCxnSpPr>
        <p:spPr>
          <a:xfrm>
            <a:off x="6231264" y="1361449"/>
            <a:ext cx="0" cy="873803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9ADD9C92-A12A-42AA-8FFB-BD3ED99BB844}"/>
              </a:ext>
            </a:extLst>
          </p:cNvPr>
          <p:cNvSpPr txBox="1"/>
          <p:nvPr/>
        </p:nvSpPr>
        <p:spPr>
          <a:xfrm>
            <a:off x="5360759" y="939878"/>
            <a:ext cx="2063496" cy="37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Arial" panose="020B0604020202020204" pitchFamily="34" charset="0"/>
                <a:ea typeface="黑体" panose="02010609060101010101" pitchFamily="49" charset="-122"/>
              </a:rPr>
              <a:t>巴伦焊反，已修改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55C360-52DF-4B17-851B-07C6BD1FA014}"/>
              </a:ext>
            </a:extLst>
          </p:cNvPr>
          <p:cNvSpPr/>
          <p:nvPr/>
        </p:nvSpPr>
        <p:spPr bwMode="auto">
          <a:xfrm>
            <a:off x="6621408" y="2447585"/>
            <a:ext cx="164592" cy="14630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78DA27A-293C-427A-9B65-C535A2D9CDC1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703705" y="1788076"/>
            <a:ext cx="796748" cy="640173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93197FF2-986C-4DAC-ADEB-6F73B7117FED}"/>
              </a:ext>
            </a:extLst>
          </p:cNvPr>
          <p:cNvSpPr txBox="1"/>
          <p:nvPr/>
        </p:nvSpPr>
        <p:spPr>
          <a:xfrm>
            <a:off x="7500453" y="1211828"/>
            <a:ext cx="4554381" cy="115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给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TPS74401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提供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VCCBIS+5V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的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SPX5205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贴的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SPX5205M5-L-1-8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zh-CN" altLang="en-US" sz="1600" b="0" i="0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应为</a:t>
            </a:r>
            <a:r>
              <a:rPr lang="en-US" altLang="zh-CN" sz="1600" b="0" i="0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SPX5205-ADJ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现采用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电源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5V 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输出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+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飞线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的方式进行供电。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F55958-18A3-48EA-9DC7-B0E4DC3BB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751" y="2520737"/>
            <a:ext cx="4253786" cy="146755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C7191A6-30EC-4A96-87FE-6149FA548D6D}"/>
              </a:ext>
            </a:extLst>
          </p:cNvPr>
          <p:cNvSpPr txBox="1"/>
          <p:nvPr/>
        </p:nvSpPr>
        <p:spPr>
          <a:xfrm>
            <a:off x="7500454" y="4162336"/>
            <a:ext cx="4644979" cy="1891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SS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为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TPS74401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的软启动引脚（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Soft-start pin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）：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使用一个连接到地的电容器设置启动时间。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若此引脚悬空，则输出软启动斜率时间为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100 µs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将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SS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引脚断路后，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TPS74401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输出电压正常。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目前电源系统的输出电压均与预期相符。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4D2F22-DE75-4CC0-9154-2E8183C00F48}"/>
              </a:ext>
            </a:extLst>
          </p:cNvPr>
          <p:cNvSpPr/>
          <p:nvPr/>
        </p:nvSpPr>
        <p:spPr bwMode="auto">
          <a:xfrm>
            <a:off x="8900160" y="3055620"/>
            <a:ext cx="899160" cy="74676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85DC461-7E75-4332-BBD0-2FB7137A1C1A}"/>
              </a:ext>
            </a:extLst>
          </p:cNvPr>
          <p:cNvSpPr/>
          <p:nvPr/>
        </p:nvSpPr>
        <p:spPr bwMode="auto">
          <a:xfrm>
            <a:off x="7575046" y="4169956"/>
            <a:ext cx="4495794" cy="1500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8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FE77A-7A33-495C-8BA9-422227D1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EE52-8757-434C-A675-BFBBFF1670DB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1B24DD-03AC-4A4A-8120-8E190302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39" y="313048"/>
            <a:ext cx="11010122" cy="608012"/>
          </a:xfrm>
        </p:spPr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</a:rPr>
              <a:t>DDR3 (MT41K1G8SN) </a:t>
            </a:r>
            <a:r>
              <a:rPr lang="zh-CN" altLang="en-US" sz="2400" dirty="0">
                <a:latin typeface="Arial" panose="020B0604020202020204" pitchFamily="34" charset="0"/>
              </a:rPr>
              <a:t>的调试</a:t>
            </a:r>
            <a:r>
              <a:rPr lang="en-US" altLang="zh-CN" sz="2400" dirty="0">
                <a:latin typeface="Arial" panose="020B0604020202020204" pitchFamily="34" charset="0"/>
              </a:rPr>
              <a:t>_hunt1128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CCFAE1-6B17-410F-A4D8-7272F262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303" y="1395654"/>
            <a:ext cx="5646912" cy="14595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8D011B-7BF8-4FF1-BA04-E2B965A2E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303" y="3064811"/>
            <a:ext cx="5667326" cy="14706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7E1C758-A737-461D-9D81-742FE7E93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303" y="5219783"/>
            <a:ext cx="5672757" cy="4278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E9E8174-9BDC-42A8-935A-A37358EED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302" y="5780006"/>
            <a:ext cx="5646913" cy="36960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9E356AA-5F3C-467C-BF53-9B4A93131DBC}"/>
              </a:ext>
            </a:extLst>
          </p:cNvPr>
          <p:cNvSpPr txBox="1"/>
          <p:nvPr/>
        </p:nvSpPr>
        <p:spPr>
          <a:xfrm>
            <a:off x="5928303" y="971714"/>
            <a:ext cx="1103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写入：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AC1D67-829D-445B-90DB-FC2D1A11161E}"/>
              </a:ext>
            </a:extLst>
          </p:cNvPr>
          <p:cNvSpPr txBox="1"/>
          <p:nvPr/>
        </p:nvSpPr>
        <p:spPr>
          <a:xfrm>
            <a:off x="5928302" y="4745071"/>
            <a:ext cx="2157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读出：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F772704-0836-466A-9D95-963424876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785" y="1396812"/>
            <a:ext cx="3772335" cy="339903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D1F3B44-B62F-49AC-9D45-EDCFEFFA7FD9}"/>
              </a:ext>
            </a:extLst>
          </p:cNvPr>
          <p:cNvSpPr txBox="1"/>
          <p:nvPr/>
        </p:nvSpPr>
        <p:spPr>
          <a:xfrm>
            <a:off x="590939" y="4761200"/>
            <a:ext cx="5124061" cy="1521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100 MHz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晶振信号在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FPGA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中倍频至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125 MHz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，作  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    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为时钟芯片的输入信号。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经过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SPI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配置后产生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250 MHz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的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FPGA_GLBCLK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endParaRPr lang="en-US" altLang="zh-CN" sz="16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    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降频至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200MHz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作为 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DDR3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芯片的 </a:t>
            </a:r>
            <a:r>
              <a:rPr lang="en-US" altLang="zh-CN" sz="1600" dirty="0" err="1">
                <a:latin typeface="Arial" panose="020B0604020202020204" pitchFamily="34" charset="0"/>
                <a:ea typeface="黑体" panose="02010609060101010101" pitchFamily="49" charset="-122"/>
              </a:rPr>
              <a:t>sysclk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5FBEFB8-25E2-4082-99F2-0DBEBCBDFA65}"/>
              </a:ext>
            </a:extLst>
          </p:cNvPr>
          <p:cNvSpPr txBox="1"/>
          <p:nvPr/>
        </p:nvSpPr>
        <p:spPr>
          <a:xfrm>
            <a:off x="616785" y="985340"/>
            <a:ext cx="4808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对时钟芯片进行配置：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C5D8E5D-6ACD-4B57-8096-C3BA51B132E3}"/>
              </a:ext>
            </a:extLst>
          </p:cNvPr>
          <p:cNvSpPr txBox="1"/>
          <p:nvPr/>
        </p:nvSpPr>
        <p:spPr>
          <a:xfrm>
            <a:off x="5928302" y="6244196"/>
            <a:ext cx="4450080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读写数据一致，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DDR3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功能正常。</a:t>
            </a:r>
          </a:p>
        </p:txBody>
      </p:sp>
    </p:spTree>
    <p:extLst>
      <p:ext uri="{BB962C8B-B14F-4D97-AF65-F5344CB8AC3E}">
        <p14:creationId xmlns:p14="http://schemas.microsoft.com/office/powerpoint/2010/main" val="5144782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872</Words>
  <Application>Microsoft Office PowerPoint</Application>
  <PresentationFormat>宽屏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黑体</vt:lpstr>
      <vt:lpstr>Arial</vt:lpstr>
      <vt:lpstr>Times New Roman</vt:lpstr>
      <vt:lpstr>Wingdings</vt:lpstr>
      <vt:lpstr>内容</vt:lpstr>
      <vt:lpstr>PowerPoint 演示文稿</vt:lpstr>
      <vt:lpstr>目录</vt:lpstr>
      <vt:lpstr>PowerPoint 演示文稿</vt:lpstr>
      <vt:lpstr>DDR3L的调试</vt:lpstr>
      <vt:lpstr>读出电子学板的设计_原理图</vt:lpstr>
      <vt:lpstr>读出电子学板的设计_原理图</vt:lpstr>
      <vt:lpstr>读出电子学板的设计_原理图</vt:lpstr>
      <vt:lpstr>读出电子学板的设计_PCB</vt:lpstr>
      <vt:lpstr>DDR3 (MT41K1G8SN) 的调试_hunt1128</vt:lpstr>
      <vt:lpstr>下一步工作计划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lk zhang</dc:creator>
  <cp:lastModifiedBy>lk zhang</cp:lastModifiedBy>
  <cp:revision>18</cp:revision>
  <dcterms:created xsi:type="dcterms:W3CDTF">2024-12-26T13:15:55Z</dcterms:created>
  <dcterms:modified xsi:type="dcterms:W3CDTF">2024-12-27T00:51:15Z</dcterms:modified>
</cp:coreProperties>
</file>