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8" r:id="rId2"/>
    <p:sldId id="616" r:id="rId3"/>
    <p:sldId id="617" r:id="rId4"/>
    <p:sldId id="619" r:id="rId5"/>
    <p:sldId id="620" r:id="rId6"/>
    <p:sldId id="628" r:id="rId7"/>
    <p:sldId id="636" r:id="rId8"/>
    <p:sldId id="637" r:id="rId9"/>
    <p:sldId id="638" r:id="rId10"/>
    <p:sldId id="609" r:id="rId11"/>
  </p:sldIdLst>
  <p:sldSz cx="12192000" cy="6858000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CCFF"/>
    <a:srgbClr val="66FF99"/>
    <a:srgbClr val="CCFFFF"/>
    <a:srgbClr val="CC99FF"/>
    <a:srgbClr val="FF66FF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4" autoAdjust="0"/>
    <p:restoredTop sz="94784" autoAdjust="0"/>
  </p:normalViewPr>
  <p:slideViewPr>
    <p:cSldViewPr>
      <p:cViewPr varScale="1">
        <p:scale>
          <a:sx n="108" d="100"/>
          <a:sy n="108" d="100"/>
        </p:scale>
        <p:origin x="77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14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556ADB5-8E1C-4D10-8743-14E2C9A63C2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CA0637-545C-40FC-98F2-AD8FE5D3BF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A7D029C-0CCB-4213-BCCA-D9A4A6273C63}" type="datetimeFigureOut">
              <a:rPr lang="zh-CN" altLang="en-US"/>
              <a:pPr>
                <a:defRPr/>
              </a:pPr>
              <a:t>2024/12/26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4EE47E-EC50-4744-BA61-0C875D2A3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5441E1-00B2-4998-A602-390457DD1C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/>
            </a:lvl1pPr>
          </a:lstStyle>
          <a:p>
            <a:pPr>
              <a:defRPr/>
            </a:pPr>
            <a:fld id="{B63D6BB5-BE84-45E1-89B6-10375A423B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2347FEB-FD52-456E-88F1-C946481E42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8DB9B5F-8C57-482F-8C59-8181FFC36F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F9B3326-12B7-4C7F-A889-BB92B3881C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19FFB7BF-40F6-4DCD-A2B2-9119B266A8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BDF1B2CD-4F10-4FC8-9613-043917D1E3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47708E1E-8E9A-409D-95BF-D9EF05618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15" tIns="49058" rIns="98115" bIns="49058" numCol="1" anchor="b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ADA778-05C3-4628-AEAF-A80A9150DD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输入</a:t>
            </a:r>
            <a:r>
              <a:rPr lang="en-US" altLang="zh-CN" dirty="0"/>
              <a:t>2kV</a:t>
            </a:r>
            <a:r>
              <a:rPr lang="zh-CN" altLang="en-US" dirty="0"/>
              <a:t>的电压模拟人体静电放电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099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400" dirty="0"/>
              <a:t>时刻注意</a:t>
            </a:r>
            <a:r>
              <a:rPr lang="zh-CN" altLang="en-US" sz="2400" dirty="0">
                <a:solidFill>
                  <a:srgbClr val="FF0000"/>
                </a:solidFill>
              </a:rPr>
              <a:t>高压间距</a:t>
            </a:r>
            <a:r>
              <a:rPr lang="zh-CN" altLang="en-US" sz="2400" dirty="0"/>
              <a:t>，包括同层走线间距，层间间距以及器件间距。</a:t>
            </a:r>
            <a:r>
              <a:rPr lang="zh-CN" altLang="en-US" sz="2200" dirty="0"/>
              <a:t>比如：普通工艺的设计规则里，同层走线间距要求大于</a:t>
            </a:r>
            <a:r>
              <a:rPr lang="en-US" altLang="zh-CN" sz="2200" dirty="0"/>
              <a:t>0.2 </a:t>
            </a:r>
            <a:r>
              <a:rPr lang="en-US" altLang="zh-CN" sz="2200" dirty="0" err="1"/>
              <a:t>μm</a:t>
            </a:r>
            <a:r>
              <a:rPr lang="zh-CN" altLang="en-US" sz="2200" dirty="0"/>
              <a:t>，而在高压工艺里，要求至少为</a:t>
            </a:r>
            <a:r>
              <a:rPr lang="en-US" altLang="zh-CN" sz="2200" dirty="0"/>
              <a:t>0.6μm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高压走线拐角处使用</a:t>
            </a:r>
            <a:r>
              <a:rPr lang="en-US" altLang="zh-CN" sz="1200" dirty="0"/>
              <a:t>45</a:t>
            </a:r>
            <a:r>
              <a:rPr lang="zh-CN" altLang="en-US" sz="1200" dirty="0"/>
              <a:t>度转角，避免尖端放电</a:t>
            </a: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DA778-05C3-4628-AEAF-A80A9150DDCB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870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D77DC-188B-4EA7-A42C-7D558A30D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3218B-AC24-4A30-811A-56E615F61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06C3BF-D658-45C1-9E49-70D105EAB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E185037F-BD5E-42FA-B80E-8AF94E3F05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91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30271D-234C-48E6-BD79-D212E0FDD6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AEB7-89AC-48A5-9D3B-A2E8FB8B5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96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892D49-6267-4042-9811-4AD587EEE5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8EAD-DF37-49B0-A367-DD4C6ADFA8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552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F806D6-7891-4B82-ABCF-93B3FAEC94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270E-3B95-4597-AEFF-30CD5735CF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204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8012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441B9C-8E54-4779-859F-6010C316F0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EE52-8757-434C-A675-BFBBFF1670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480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B71592-40E6-4533-ACB7-3A717800FE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38D2-6DCE-4502-9849-BBBC107E74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584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944173-80E5-401E-831D-D3A96E8F81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B4DF-5796-4FFA-928C-4AD475BAD6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238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AC00-2901-4942-8512-54D3ED49A4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419A-44F1-4B8C-972F-9221ABA04E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157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198AB2F-40B1-4CE9-8A3E-AB419F79D0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3607-4D55-4290-91F2-CC7C94D3A6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374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14F38E4-A307-48DF-9696-11CB9E1276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1BF5-949C-40B0-A43D-B0B73E6717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314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5350E-3F25-442E-89DE-1D921F0C40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3197-96C3-4D2F-A970-8DA61C1B87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87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6D1B80-7036-4B20-A8B4-651ADD13C0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73AB-1C89-4EBE-9C55-E65984EEF4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581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FC444E-41BC-43F7-8828-350A9C91A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9A1B74-60E6-4783-90E2-42FD259B9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9013"/>
            <a:ext cx="109728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4CF5C5-0CD1-4CA9-A2A8-7679B0AAB4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26233" y="6524625"/>
            <a:ext cx="1219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608F95-5946-470B-BD02-622B21641A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Line 7">
            <a:extLst>
              <a:ext uri="{FF2B5EF4-FFF2-40B4-BE49-F238E27FC236}">
                <a16:creationId xmlns:a16="http://schemas.microsoft.com/office/drawing/2014/main" id="{FB3E5783-1E10-4371-B76B-D35BE9891A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2300" y="876300"/>
            <a:ext cx="11074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80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1F0F5E-6153-4BBF-A0F5-E32E00EFA1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1" y="260350"/>
            <a:ext cx="109008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07" r:id="rId1"/>
    <p:sldLayoutId id="2147485596" r:id="rId2"/>
    <p:sldLayoutId id="2147485597" r:id="rId3"/>
    <p:sldLayoutId id="2147485598" r:id="rId4"/>
    <p:sldLayoutId id="2147485599" r:id="rId5"/>
    <p:sldLayoutId id="2147485600" r:id="rId6"/>
    <p:sldLayoutId id="2147485601" r:id="rId7"/>
    <p:sldLayoutId id="2147485602" r:id="rId8"/>
    <p:sldLayoutId id="2147485603" r:id="rId9"/>
    <p:sldLayoutId id="2147485604" r:id="rId10"/>
    <p:sldLayoutId id="2147485605" r:id="rId11"/>
    <p:sldLayoutId id="21474856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an1661">
            <a:extLst>
              <a:ext uri="{FF2B5EF4-FFF2-40B4-BE49-F238E27FC236}">
                <a16:creationId xmlns:a16="http://schemas.microsoft.com/office/drawing/2014/main" id="{5DAD8782-C1F8-46DF-BD78-6650F261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52946"/>
            <a:ext cx="3695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6">
            <a:extLst>
              <a:ext uri="{FF2B5EF4-FFF2-40B4-BE49-F238E27FC236}">
                <a16:creationId xmlns:a16="http://schemas.microsoft.com/office/drawing/2014/main" id="{82FA6CFF-9EAD-4580-B208-65A3C3145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384" y="764704"/>
            <a:ext cx="11089231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Rectangle 11">
            <a:extLst>
              <a:ext uri="{FF2B5EF4-FFF2-40B4-BE49-F238E27FC236}">
                <a16:creationId xmlns:a16="http://schemas.microsoft.com/office/drawing/2014/main" id="{37A6AB66-EB30-4B47-A644-56B0BE0806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11336" y="2637631"/>
            <a:ext cx="8569325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9~12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月季度考核报告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84DB24-5050-45CB-855B-90A5CAF98E47}"/>
              </a:ext>
            </a:extLst>
          </p:cNvPr>
          <p:cNvSpPr txBox="1"/>
          <p:nvPr/>
        </p:nvSpPr>
        <p:spPr>
          <a:xfrm>
            <a:off x="7680176" y="5229201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报告人：常辰卓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导  师：魏  微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时  间：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2024.12.27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>
            <a:extLst>
              <a:ext uri="{FF2B5EF4-FFF2-40B4-BE49-F238E27FC236}">
                <a16:creationId xmlns:a16="http://schemas.microsoft.com/office/drawing/2014/main" id="{DF92D69B-3EC3-492A-8460-87CE5B00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169" y="2834481"/>
            <a:ext cx="66976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b="0" dirty="0">
                <a:solidFill>
                  <a:srgbClr val="CC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Thank you</a:t>
            </a:r>
            <a:r>
              <a:rPr lang="zh-CN" altLang="en-US" sz="7200" b="0" dirty="0">
                <a:solidFill>
                  <a:srgbClr val="CC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D345DB0-DEBB-4B44-95F4-A0E9DD58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主要工作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36C95BA-5ABC-4B23-8440-8B2C67ACFBDC}"/>
              </a:ext>
            </a:extLst>
          </p:cNvPr>
          <p:cNvSpPr txBox="1"/>
          <p:nvPr/>
        </p:nvSpPr>
        <p:spPr>
          <a:xfrm>
            <a:off x="609600" y="908720"/>
            <a:ext cx="3892412" cy="324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低功耗高压运放设计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运放设计与仿真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高压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IO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全芯片版图设计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下一步计划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84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D345DB0-DEBB-4B44-95F4-A0E9DD58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低功耗高压运放设计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8135821-B316-455B-B24E-F791078CB938}"/>
              </a:ext>
            </a:extLst>
          </p:cNvPr>
          <p:cNvSpPr txBox="1"/>
          <p:nvPr/>
        </p:nvSpPr>
        <p:spPr>
          <a:xfrm>
            <a:off x="609600" y="908720"/>
            <a:ext cx="11103024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背景：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LACT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的读出电子学要求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低功耗设计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，而目前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LACT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中的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SiPM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增益温度漂移补偿电路所需高压运放单通道静态电流为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 mA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，不满足其低功耗要求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高压运放指标：</a:t>
            </a:r>
            <a:endParaRPr lang="en-US" altLang="zh-CN" sz="24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00100" lvl="1" indent="-3429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供电电压：</a:t>
            </a:r>
            <a:r>
              <a:rPr lang="en-US" altLang="zh-CN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70V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00100" lvl="1" indent="-3429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增益：</a:t>
            </a:r>
            <a:r>
              <a:rPr lang="en-US" altLang="zh-CN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，反馈内置</a:t>
            </a:r>
            <a:endParaRPr lang="en-US" altLang="zh-CN" sz="22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00100" lvl="1" indent="-3429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输出最大电压</a:t>
            </a:r>
            <a:r>
              <a:rPr lang="en-US" altLang="zh-CN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65V</a:t>
            </a:r>
            <a:r>
              <a:rPr lang="zh-CN" altLang="zh-CN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，稳定工作</a:t>
            </a:r>
            <a:endParaRPr lang="en-US" altLang="zh-CN" sz="22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00100" lvl="1" indent="-3429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功耗：静态电流</a:t>
            </a:r>
            <a:r>
              <a:rPr lang="en-US" altLang="zh-CN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1mA</a:t>
            </a:r>
            <a:r>
              <a:rPr lang="zh-CN" altLang="zh-CN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以下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800100" lvl="1" indent="-3429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驱动电流：能达到</a:t>
            </a:r>
            <a:r>
              <a:rPr lang="en-US" altLang="zh-CN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2.4mA</a:t>
            </a:r>
          </a:p>
          <a:p>
            <a:pPr marL="800100" lvl="1" indent="-3429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工作温度： </a:t>
            </a:r>
            <a:r>
              <a:rPr lang="en-US" altLang="zh-CN" sz="2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-25°~  60°</a:t>
            </a:r>
          </a:p>
          <a:p>
            <a:pPr marL="800100" lvl="1" indent="-3429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最后还需要实现</a:t>
            </a:r>
            <a:r>
              <a:rPr lang="en-US" altLang="zh-CN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16</a:t>
            </a:r>
            <a:r>
              <a:rPr lang="zh-CN" altLang="zh-CN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通道</a:t>
            </a:r>
            <a:endParaRPr lang="en-US" altLang="zh-CN" sz="22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342900" indent="-3429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本设计采用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DB 0.18um BCD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工艺，该工艺工作电压最高可达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120V</a:t>
            </a:r>
          </a:p>
          <a:p>
            <a:pPr marL="800100" lvl="1" indent="-3429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DEMOS</a:t>
            </a:r>
            <a:r>
              <a:rPr lang="zh-CN" altLang="en-US" sz="22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：在漏极和源极之间加入一个轻掺杂的</a:t>
            </a:r>
            <a:r>
              <a:rPr lang="zh-CN" altLang="en-US" sz="2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漏极扩展区（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Drain-Extension</a:t>
            </a:r>
            <a:r>
              <a:rPr lang="zh-CN" altLang="en-US" sz="2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r>
              <a:rPr lang="zh-CN" altLang="en-US" sz="2200" b="1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，从而提高漏极的耐压</a:t>
            </a:r>
            <a:endParaRPr lang="en-US" altLang="zh-CN" sz="2400" b="1" dirty="0">
              <a:solidFill>
                <a:schemeClr val="tx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A167C0-1482-4834-9D7F-740C7990D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69" y="1844824"/>
            <a:ext cx="6499231" cy="30312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7E847DB-A036-4464-BC8C-57691B1F07E3}"/>
              </a:ext>
            </a:extLst>
          </p:cNvPr>
          <p:cNvSpPr txBox="1"/>
          <p:nvPr/>
        </p:nvSpPr>
        <p:spPr>
          <a:xfrm>
            <a:off x="7023499" y="4858034"/>
            <a:ext cx="3320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SiPM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的增益温度漂移补偿电路框图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DD9A3C-8890-4055-B000-3D8BB89A476F}"/>
              </a:ext>
            </a:extLst>
          </p:cNvPr>
          <p:cNvSpPr/>
          <p:nvPr/>
        </p:nvSpPr>
        <p:spPr bwMode="auto">
          <a:xfrm>
            <a:off x="8107505" y="3271984"/>
            <a:ext cx="1152128" cy="5040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3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128B36-56F8-4CF7-80FF-BFC467B8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低功耗高压运放设计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D7DBB2-726E-46AC-882D-B2EC11624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" t="6480" b="2679"/>
          <a:stretch/>
        </p:blipFill>
        <p:spPr>
          <a:xfrm>
            <a:off x="1254425" y="3260457"/>
            <a:ext cx="4959741" cy="24677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72F7D8C-CD29-421E-8F42-9805443C7D84}"/>
              </a:ext>
            </a:extLst>
          </p:cNvPr>
          <p:cNvSpPr txBox="1"/>
          <p:nvPr/>
        </p:nvSpPr>
        <p:spPr>
          <a:xfrm>
            <a:off x="2145667" y="6039701"/>
            <a:ext cx="264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运放工作时外围电路连接图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0DF44C6-D424-4FA9-BD8C-ACF77288C8E8}"/>
              </a:ext>
            </a:extLst>
          </p:cNvPr>
          <p:cNvSpPr/>
          <p:nvPr/>
        </p:nvSpPr>
        <p:spPr bwMode="auto">
          <a:xfrm>
            <a:off x="1231233" y="3164063"/>
            <a:ext cx="2642059" cy="276939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E5C96FD-E557-4A46-8C7D-9C6FAB2215E8}"/>
              </a:ext>
            </a:extLst>
          </p:cNvPr>
          <p:cNvSpPr txBox="1"/>
          <p:nvPr/>
        </p:nvSpPr>
        <p:spPr>
          <a:xfrm>
            <a:off x="2072799" y="5434562"/>
            <a:ext cx="18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单通道电路结构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D938FCC8-361E-406A-BE0A-B0CB773E3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A8CA09-8934-4180-8BA4-C7BFF4BF75F9}"/>
              </a:ext>
            </a:extLst>
          </p:cNvPr>
          <p:cNvSpPr txBox="1"/>
          <p:nvPr/>
        </p:nvSpPr>
        <p:spPr>
          <a:xfrm>
            <a:off x="7909318" y="6039701"/>
            <a:ext cx="2193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高压运放仿真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testbench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EB3B916-E1ED-4858-9C57-7E4EE4AC0817}"/>
              </a:ext>
            </a:extLst>
          </p:cNvPr>
          <p:cNvSpPr txBox="1"/>
          <p:nvPr/>
        </p:nvSpPr>
        <p:spPr>
          <a:xfrm>
            <a:off x="613892" y="874191"/>
            <a:ext cx="8392041" cy="2265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根据指标要求设计高压运放内部结构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低功耗且驱动电流能达到</a:t>
            </a:r>
            <a:r>
              <a:rPr lang="en-US" altLang="zh-CN" sz="2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2.4 mA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综合考虑噪声和功耗，确定反馈电阻阻值为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500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kΩ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反馈电阻越大，噪声越大，而反馈回路功耗越小</a:t>
            </a:r>
            <a:endParaRPr lang="en-US" altLang="zh-CN" sz="22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根据运放实际工作时外围电路连接情况搭建仿真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testbench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79E61EB-789D-4735-87B1-C4090A7836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1"/>
              </a:clrFrom>
              <a:clrTo>
                <a:srgbClr val="0000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8088" y="3102077"/>
            <a:ext cx="3784647" cy="297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4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1321B-4D33-4967-8762-58FA4ECB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运放前仿真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606EA7-E5F3-4D66-ACE7-1BC3CD25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40" y="886553"/>
            <a:ext cx="11320908" cy="5484812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小信号仿真：在</a:t>
            </a:r>
            <a:r>
              <a:rPr lang="en-US" altLang="zh-CN" sz="2400" dirty="0"/>
              <a:t>10 ~ 33 V</a:t>
            </a:r>
            <a:r>
              <a:rPr lang="zh-CN" altLang="en-US" dirty="0"/>
              <a:t>输入</a:t>
            </a:r>
            <a:r>
              <a:rPr lang="zh-CN" altLang="en-US" sz="2400" dirty="0"/>
              <a:t>范围内运放可正常工作。根据仿真结果，输出速度约</a:t>
            </a:r>
            <a:r>
              <a:rPr lang="en-US" altLang="zh-CN" sz="2400" dirty="0"/>
              <a:t>100 mV/150 </a:t>
            </a:r>
            <a:r>
              <a:rPr lang="en-US" altLang="zh-CN" sz="2400" dirty="0" err="1"/>
              <a:t>μs</a:t>
            </a:r>
            <a:r>
              <a:rPr lang="zh-CN" altLang="en-US" sz="2400" dirty="0"/>
              <a:t>；在驱动</a:t>
            </a:r>
            <a:r>
              <a:rPr lang="en-US" altLang="zh-CN" sz="2400" dirty="0"/>
              <a:t>2.4 mA</a:t>
            </a:r>
            <a:r>
              <a:rPr lang="zh-CN" altLang="en-US" sz="2400" dirty="0"/>
              <a:t>的电流时运放仍能正常工作</a:t>
            </a:r>
            <a:endParaRPr lang="en-US" altLang="zh-CN" sz="2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输入范围及线性度：</a:t>
            </a:r>
            <a:r>
              <a:rPr lang="zh-CN" altLang="en-US" sz="2400" dirty="0"/>
              <a:t>在</a:t>
            </a:r>
            <a:r>
              <a:rPr lang="en-US" altLang="zh-CN" sz="2400" dirty="0"/>
              <a:t>10 ~ 33 V</a:t>
            </a:r>
            <a:r>
              <a:rPr lang="zh-CN" altLang="en-US" sz="2400" dirty="0"/>
              <a:t>输入范围内，线性度 </a:t>
            </a:r>
            <a:r>
              <a:rPr lang="en-US" altLang="zh-CN" sz="2400" dirty="0"/>
              <a:t>&lt; 1‰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静态电流：</a:t>
            </a:r>
            <a:r>
              <a:rPr lang="zh-CN" altLang="en-US" sz="2400" dirty="0"/>
              <a:t>随着输入电压增加，静态电流会略微增大，输入</a:t>
            </a:r>
            <a:r>
              <a:rPr lang="en-US" altLang="zh-CN" sz="2400" dirty="0"/>
              <a:t>33 V</a:t>
            </a:r>
            <a:r>
              <a:rPr lang="zh-CN" altLang="en-US" sz="2400" dirty="0"/>
              <a:t>时为</a:t>
            </a:r>
            <a:r>
              <a:rPr lang="en-US" altLang="zh-CN" sz="2400" dirty="0">
                <a:solidFill>
                  <a:srgbClr val="FF0000"/>
                </a:solidFill>
              </a:rPr>
              <a:t>289 </a:t>
            </a:r>
            <a:r>
              <a:rPr lang="en-US" altLang="zh-CN" sz="2400" dirty="0" err="1">
                <a:solidFill>
                  <a:srgbClr val="FF0000"/>
                </a:solidFill>
              </a:rPr>
              <a:t>μA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AA4293-5165-4D21-89F2-A265795F7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45" y="2885578"/>
            <a:ext cx="4981583" cy="3118511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2BB0D6F-0DD3-40DD-9F9D-3F8725F67E22}"/>
              </a:ext>
            </a:extLst>
          </p:cNvPr>
          <p:cNvCxnSpPr>
            <a:cxnSpLocks/>
          </p:cNvCxnSpPr>
          <p:nvPr/>
        </p:nvCxnSpPr>
        <p:spPr>
          <a:xfrm>
            <a:off x="3625752" y="3467798"/>
            <a:ext cx="1000135" cy="64807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4C9E64FF-13AA-4508-9D34-34C1C81F7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3820685"/>
            <a:ext cx="2371276" cy="1526613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EA8F3506-A91A-4A87-8241-2214287DF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B9DD1CC-E17F-4C3C-A534-05619A50098C}"/>
              </a:ext>
            </a:extLst>
          </p:cNvPr>
          <p:cNvSpPr txBox="1"/>
          <p:nvPr/>
        </p:nvSpPr>
        <p:spPr>
          <a:xfrm>
            <a:off x="2164241" y="3259723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I=0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766C357-32D6-4F96-96E5-E6A2772BC319}"/>
              </a:ext>
            </a:extLst>
          </p:cNvPr>
          <p:cNvSpPr txBox="1"/>
          <p:nvPr/>
        </p:nvSpPr>
        <p:spPr>
          <a:xfrm>
            <a:off x="2164241" y="4869160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I=2.4mV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516A0F0-8061-4B09-9653-440FAE127E61}"/>
              </a:ext>
            </a:extLst>
          </p:cNvPr>
          <p:cNvSpPr txBox="1"/>
          <p:nvPr/>
        </p:nvSpPr>
        <p:spPr>
          <a:xfrm>
            <a:off x="1801282" y="6075024"/>
            <a:ext cx="340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33V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直流输入时小信号瞬态仿真结果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FD45BFF-96DD-44B5-BC40-B0D1B664D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161" y="2885578"/>
            <a:ext cx="4229263" cy="319284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1C8491A-C411-459A-BD76-0A47C09CE2C1}"/>
              </a:ext>
            </a:extLst>
          </p:cNvPr>
          <p:cNvSpPr txBox="1"/>
          <p:nvPr/>
        </p:nvSpPr>
        <p:spPr>
          <a:xfrm>
            <a:off x="7850874" y="6085537"/>
            <a:ext cx="30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10~33V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输入范围线性度拟合图</a:t>
            </a:r>
          </a:p>
        </p:txBody>
      </p:sp>
    </p:spTree>
    <p:extLst>
      <p:ext uri="{BB962C8B-B14F-4D97-AF65-F5344CB8AC3E}">
        <p14:creationId xmlns:p14="http://schemas.microsoft.com/office/powerpoint/2010/main" val="108588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1321B-4D33-4967-8762-58FA4ECB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运放</a:t>
            </a:r>
            <a:r>
              <a:rPr lang="en-US" altLang="zh-CN" dirty="0"/>
              <a:t>Corner</a:t>
            </a:r>
            <a:r>
              <a:rPr lang="zh-CN" altLang="en-US" dirty="0"/>
              <a:t>仿真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606EA7-E5F3-4D66-ACE7-1BC3CD25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4661"/>
            <a:ext cx="11247040" cy="2236307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Corner</a:t>
            </a:r>
            <a:r>
              <a:rPr lang="zh-CN" altLang="en-US" dirty="0"/>
              <a:t>仿真：</a:t>
            </a:r>
            <a:r>
              <a:rPr lang="zh-CN" altLang="zh-CN" dirty="0"/>
              <a:t>由于工艺条件，环境温度，电源电压等参数的变化，</a:t>
            </a:r>
            <a:r>
              <a:rPr lang="zh-CN" altLang="en-US" dirty="0"/>
              <a:t>器件的参数也会发生变化，为保证芯片性能，在一定范围内对该变化进行仿真评估</a:t>
            </a:r>
            <a:endParaRPr lang="en-US" altLang="zh-CN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小信号波形：各</a:t>
            </a:r>
            <a:r>
              <a:rPr lang="en-US" altLang="zh-CN" dirty="0"/>
              <a:t>corner</a:t>
            </a:r>
            <a:r>
              <a:rPr lang="zh-CN" altLang="en-US" dirty="0"/>
              <a:t>下变化不大，均能正常工作</a:t>
            </a:r>
            <a:endParaRPr lang="en-US" altLang="zh-CN" dirty="0"/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dirty="0"/>
              <a:t>静态电流：</a:t>
            </a:r>
            <a:r>
              <a:rPr lang="zh-CN" altLang="en-US" sz="2400" dirty="0"/>
              <a:t>各</a:t>
            </a:r>
            <a:r>
              <a:rPr lang="en-US" altLang="zh-CN" sz="2400" dirty="0"/>
              <a:t>corner</a:t>
            </a:r>
            <a:r>
              <a:rPr lang="zh-CN" altLang="en-US" sz="2400" dirty="0"/>
              <a:t>下波动范围</a:t>
            </a:r>
            <a:r>
              <a:rPr lang="en-US" altLang="zh-CN" sz="2400" dirty="0"/>
              <a:t>262 </a:t>
            </a:r>
            <a:r>
              <a:rPr lang="en-US" altLang="zh-CN" sz="2400" dirty="0" err="1"/>
              <a:t>μA</a:t>
            </a:r>
            <a:r>
              <a:rPr lang="en-US" altLang="zh-CN" sz="2400" dirty="0"/>
              <a:t> ~ 331 </a:t>
            </a:r>
            <a:r>
              <a:rPr lang="en-US" altLang="zh-CN" sz="2400" dirty="0" err="1"/>
              <a:t>μA</a:t>
            </a:r>
            <a:r>
              <a:rPr lang="zh-CN" altLang="en-US" sz="2400" dirty="0"/>
              <a:t>，主要受低温</a:t>
            </a:r>
            <a:r>
              <a:rPr lang="zh-CN" altLang="en-US" dirty="0"/>
              <a:t>和电源电压</a:t>
            </a:r>
            <a:r>
              <a:rPr lang="zh-CN" altLang="en-US" sz="2400" dirty="0"/>
              <a:t>影响</a:t>
            </a:r>
            <a:endParaRPr lang="en-US" altLang="zh-CN" sz="24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49D138-7EBD-45EC-87EC-6E6AFDCC1A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946B8E-3170-427D-BE53-BD4FA20AA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4"/>
          <a:stretch/>
        </p:blipFill>
        <p:spPr>
          <a:xfrm>
            <a:off x="1055441" y="2883943"/>
            <a:ext cx="5161859" cy="32403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3ECA9C3-EB56-4FD5-A9CA-8B29B2C7D48C}"/>
              </a:ext>
            </a:extLst>
          </p:cNvPr>
          <p:cNvSpPr txBox="1"/>
          <p:nvPr/>
        </p:nvSpPr>
        <p:spPr>
          <a:xfrm>
            <a:off x="1668523" y="6145070"/>
            <a:ext cx="3935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33V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直流输入时小信号瞬态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corner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仿真结果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44796E-B842-4035-94EB-FBE02356E2E9}"/>
              </a:ext>
            </a:extLst>
          </p:cNvPr>
          <p:cNvSpPr txBox="1"/>
          <p:nvPr/>
        </p:nvSpPr>
        <p:spPr>
          <a:xfrm>
            <a:off x="7195726" y="6145070"/>
            <a:ext cx="3730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33V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直流输入时静态功耗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corner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仿真结果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16D4278-31A6-4B5A-B6AB-1DCD11DE6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2883942"/>
            <a:ext cx="5161859" cy="32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82F2C16-0FD4-4198-96ED-7F1CC7823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1018520"/>
            <a:ext cx="4611535" cy="179029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FE1321B-4D33-4967-8762-58FA4ECB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高压</a:t>
            </a:r>
            <a:r>
              <a:rPr lang="en-US" altLang="zh-CN" dirty="0"/>
              <a:t>IO</a:t>
            </a:r>
            <a:r>
              <a:rPr lang="zh-CN" altLang="en-US" dirty="0"/>
              <a:t>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606EA7-E5F3-4D66-ACE7-1BC3CD25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869482"/>
            <a:ext cx="6638529" cy="5295822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IO</a:t>
            </a:r>
            <a:r>
              <a:rPr lang="zh-CN" altLang="en-US" dirty="0"/>
              <a:t>中的</a:t>
            </a:r>
            <a:r>
              <a:rPr lang="en-US" altLang="zh-CN" dirty="0"/>
              <a:t>ESD</a:t>
            </a:r>
            <a:r>
              <a:rPr lang="zh-CN" altLang="en-US" dirty="0"/>
              <a:t>防护原理：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正常情况时：</a:t>
            </a:r>
            <a:r>
              <a:rPr lang="en-US" altLang="zh-CN" dirty="0"/>
              <a:t>ESD</a:t>
            </a:r>
            <a:r>
              <a:rPr lang="zh-CN" altLang="en-US" dirty="0"/>
              <a:t>防护二极管截止，电路正常工作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发生</a:t>
            </a:r>
            <a:r>
              <a:rPr lang="en-US" altLang="zh-CN" dirty="0"/>
              <a:t>ESD</a:t>
            </a:r>
            <a:r>
              <a:rPr lang="zh-CN" altLang="en-US" dirty="0"/>
              <a:t>事件时：</a:t>
            </a:r>
            <a:r>
              <a:rPr lang="en-US" altLang="zh-CN" dirty="0"/>
              <a:t>ESD</a:t>
            </a:r>
            <a:r>
              <a:rPr lang="zh-CN" altLang="en-US" dirty="0"/>
              <a:t>防护二极管迅速导通，泄放电流，避免对主电路造成破坏</a:t>
            </a:r>
            <a:endParaRPr lang="en-US" altLang="zh-CN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模拟</a:t>
            </a:r>
            <a:r>
              <a:rPr lang="en-US" altLang="zh-CN" dirty="0"/>
              <a:t>ESD</a:t>
            </a:r>
            <a:r>
              <a:rPr lang="zh-CN" altLang="en-US" dirty="0"/>
              <a:t>事件仿真：</a:t>
            </a:r>
            <a:r>
              <a:rPr lang="en-US" altLang="zh-CN" dirty="0"/>
              <a:t>2kV</a:t>
            </a:r>
            <a:r>
              <a:rPr lang="zh-CN" altLang="en-US" dirty="0"/>
              <a:t>的电压模拟人体静电</a:t>
            </a:r>
            <a:endParaRPr lang="en-US" altLang="zh-CN" sz="22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高压</a:t>
            </a:r>
            <a:r>
              <a:rPr lang="en-US" altLang="zh-CN" dirty="0"/>
              <a:t>IO</a:t>
            </a:r>
            <a:r>
              <a:rPr lang="zh-CN" altLang="en-US" dirty="0"/>
              <a:t>版图设计：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高压工艺下器件面积更大，需要合理规划版图布局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设置合理的金属走线宽度，防止</a:t>
            </a:r>
            <a:r>
              <a:rPr lang="en-US" altLang="zh-CN" dirty="0"/>
              <a:t>ESD</a:t>
            </a:r>
            <a:r>
              <a:rPr lang="zh-CN" altLang="en-US" dirty="0"/>
              <a:t>事件来临时由于电流过大导致金属线被烧毁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抗闩锁措施：</a:t>
            </a:r>
            <a:r>
              <a:rPr lang="en-US" altLang="zh-CN" dirty="0"/>
              <a:t>NGR+PGR</a:t>
            </a:r>
            <a:r>
              <a:rPr lang="zh-CN" altLang="en-US" dirty="0"/>
              <a:t>双层保护环；深沟槽隔离（</a:t>
            </a:r>
            <a:r>
              <a:rPr lang="en-US" altLang="zh-CN" dirty="0"/>
              <a:t>DTI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49D138-7EBD-45EC-87EC-6E6AFDCC1A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7FFCE33-2124-4B98-8FD0-7D6998095C5A}"/>
              </a:ext>
            </a:extLst>
          </p:cNvPr>
          <p:cNvSpPr txBox="1"/>
          <p:nvPr/>
        </p:nvSpPr>
        <p:spPr>
          <a:xfrm>
            <a:off x="8406238" y="2821328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ESD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防护电路连接图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34E1DA1-0A52-4A46-8340-9D10489B8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3427683"/>
            <a:ext cx="4310139" cy="248582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A784FD9-297C-4922-A61E-8F450A6E3478}"/>
              </a:ext>
            </a:extLst>
          </p:cNvPr>
          <p:cNvSpPr txBox="1"/>
          <p:nvPr/>
        </p:nvSpPr>
        <p:spPr>
          <a:xfrm>
            <a:off x="8964505" y="3706902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没有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ESD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防护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4814785-319A-4AC1-B55F-EC60719EB1F0}"/>
              </a:ext>
            </a:extLst>
          </p:cNvPr>
          <p:cNvSpPr txBox="1"/>
          <p:nvPr/>
        </p:nvSpPr>
        <p:spPr>
          <a:xfrm>
            <a:off x="8964505" y="5147062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ESD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防护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2D647365-E214-43AA-BD6E-D940759E6349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8670088" y="5316339"/>
            <a:ext cx="294417" cy="194823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499D9D0-EDCF-4F2C-869F-498DD67EFC0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670088" y="3706902"/>
            <a:ext cx="294417" cy="169277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EB93B398-DC77-403B-A8BC-F4341B0CCF30}"/>
              </a:ext>
            </a:extLst>
          </p:cNvPr>
          <p:cNvSpPr txBox="1"/>
          <p:nvPr/>
        </p:nvSpPr>
        <p:spPr>
          <a:xfrm>
            <a:off x="8745288" y="4440411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ESD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器件泄放电流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8B8AC82-0DCC-48AE-B0EC-71923B1D9453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8382056" y="4609688"/>
            <a:ext cx="363232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56D9A719-D12B-43D5-8287-0D15D9F58690}"/>
              </a:ext>
            </a:extLst>
          </p:cNvPr>
          <p:cNvSpPr txBox="1"/>
          <p:nvPr/>
        </p:nvSpPr>
        <p:spPr>
          <a:xfrm>
            <a:off x="8759321" y="5947084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ESD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防护仿真结果</a:t>
            </a:r>
          </a:p>
        </p:txBody>
      </p:sp>
    </p:spTree>
    <p:extLst>
      <p:ext uri="{BB962C8B-B14F-4D97-AF65-F5344CB8AC3E}">
        <p14:creationId xmlns:p14="http://schemas.microsoft.com/office/powerpoint/2010/main" val="192594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1321B-4D33-4967-8762-58FA4ECB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指标完成情况及全芯片版图设计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606EA7-E5F3-4D66-ACE7-1BC3CD25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6" y="903724"/>
            <a:ext cx="4706210" cy="5696823"/>
          </a:xfrm>
        </p:spPr>
        <p:txBody>
          <a:bodyPr/>
          <a:lstStyle/>
          <a:p>
            <a:pPr marL="3429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指标完成情况：</a:t>
            </a:r>
            <a:endParaRPr lang="en-US" altLang="zh-CN" sz="2400" dirty="0"/>
          </a:p>
          <a:p>
            <a:pPr marL="0" lvl="1" indent="0">
              <a:lnSpc>
                <a:spcPct val="120000"/>
              </a:lnSpc>
              <a:buNone/>
            </a:pPr>
            <a:endParaRPr lang="en-US" altLang="zh-CN" sz="2400" dirty="0"/>
          </a:p>
          <a:p>
            <a:pPr marL="0" lvl="1" indent="0">
              <a:lnSpc>
                <a:spcPct val="120000"/>
              </a:lnSpc>
              <a:buNone/>
            </a:pPr>
            <a:endParaRPr lang="en-US" altLang="zh-CN" sz="2400" dirty="0"/>
          </a:p>
          <a:p>
            <a:pPr marL="0" lvl="1" indent="0">
              <a:lnSpc>
                <a:spcPct val="120000"/>
              </a:lnSpc>
              <a:buNone/>
            </a:pPr>
            <a:endParaRPr lang="en-US" altLang="zh-CN" sz="2400" dirty="0"/>
          </a:p>
          <a:p>
            <a:pPr marL="0" lvl="1" indent="0">
              <a:lnSpc>
                <a:spcPct val="120000"/>
              </a:lnSpc>
              <a:buNone/>
            </a:pPr>
            <a:endParaRPr lang="en-US" altLang="zh-CN" dirty="0"/>
          </a:p>
          <a:p>
            <a:pPr marL="3429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全芯片版图设计</a:t>
            </a:r>
            <a:endParaRPr lang="en-US" altLang="zh-CN" sz="24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注意</a:t>
            </a:r>
            <a:r>
              <a:rPr lang="zh-CN" altLang="en-US" dirty="0">
                <a:solidFill>
                  <a:srgbClr val="FF0000"/>
                </a:solidFill>
              </a:rPr>
              <a:t>高压间距</a:t>
            </a:r>
            <a:endParaRPr lang="en-US" altLang="zh-CN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芯片大小：</a:t>
            </a:r>
            <a:r>
              <a:rPr lang="en-US" altLang="zh-CN" dirty="0"/>
              <a:t>4966μm×1781μm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A81186-1441-4B13-B81C-FD04D29B2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978" y="997880"/>
            <a:ext cx="2015723" cy="5509035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4997693A-2413-4411-9321-5887066607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6EE52-8757-434C-A675-BFBBFF1670DB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7AAE44-851A-41E4-81F1-71DA4EB9A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326" y="4329192"/>
            <a:ext cx="1087347" cy="21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69BC29B-D755-4779-BB58-98F3BF1FD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735" y="4329192"/>
            <a:ext cx="1067077" cy="2160000"/>
          </a:xfrm>
          <a:prstGeom prst="rect">
            <a:avLst/>
          </a:prstGeom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806EC78E-28B5-4475-9888-2870E619B8D8}"/>
              </a:ext>
            </a:extLst>
          </p:cNvPr>
          <p:cNvCxnSpPr>
            <a:cxnSpLocks/>
          </p:cNvCxnSpPr>
          <p:nvPr/>
        </p:nvCxnSpPr>
        <p:spPr>
          <a:xfrm>
            <a:off x="11247061" y="3759654"/>
            <a:ext cx="609579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76203C89-2B7F-49F2-833B-0357DA47376A}"/>
              </a:ext>
            </a:extLst>
          </p:cNvPr>
          <p:cNvSpPr txBox="1"/>
          <p:nvPr/>
        </p:nvSpPr>
        <p:spPr>
          <a:xfrm>
            <a:off x="11202749" y="3351497"/>
            <a:ext cx="6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输出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3BB69F9C-5526-41AB-A474-84190AA89A55}"/>
              </a:ext>
            </a:extLst>
          </p:cNvPr>
          <p:cNvCxnSpPr>
            <a:cxnSpLocks/>
          </p:cNvCxnSpPr>
          <p:nvPr/>
        </p:nvCxnSpPr>
        <p:spPr>
          <a:xfrm>
            <a:off x="8680353" y="3759654"/>
            <a:ext cx="584712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F291802B-EC24-4EF5-B048-85FCC4F17DE7}"/>
              </a:ext>
            </a:extLst>
          </p:cNvPr>
          <p:cNvSpPr txBox="1"/>
          <p:nvPr/>
        </p:nvSpPr>
        <p:spPr>
          <a:xfrm>
            <a:off x="8597103" y="3344310"/>
            <a:ext cx="6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输入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190CEF5-F222-42D2-B945-B3931ACA6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21" y="4725145"/>
            <a:ext cx="4502483" cy="1745298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3E37AA88-5FFE-4EA1-AAB4-FA62BF08D3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187" y="4329192"/>
            <a:ext cx="1091133" cy="216000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02272C7-2FA2-471A-A060-5CB817C5AD43}"/>
              </a:ext>
            </a:extLst>
          </p:cNvPr>
          <p:cNvSpPr txBox="1"/>
          <p:nvPr/>
        </p:nvSpPr>
        <p:spPr>
          <a:xfrm>
            <a:off x="9650545" y="648919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全芯片版图</a:t>
            </a:r>
          </a:p>
        </p:txBody>
      </p:sp>
      <p:graphicFrame>
        <p:nvGraphicFramePr>
          <p:cNvPr id="30" name="表格 5">
            <a:extLst>
              <a:ext uri="{FF2B5EF4-FFF2-40B4-BE49-F238E27FC236}">
                <a16:creationId xmlns:a16="http://schemas.microsoft.com/office/drawing/2014/main" id="{54ACDCD7-B410-4DD3-9562-81105831C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697443"/>
              </p:ext>
            </p:extLst>
          </p:nvPr>
        </p:nvGraphicFramePr>
        <p:xfrm>
          <a:off x="771264" y="1412776"/>
          <a:ext cx="576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15465052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93236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0499408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4587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参数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原来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目标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实际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59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输出最大电压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65 V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65 V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已实现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07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功耗</a:t>
                      </a:r>
                      <a:r>
                        <a:rPr lang="en-US" altLang="zh-CN" b="1" dirty="0"/>
                        <a:t>/</a:t>
                      </a:r>
                      <a:r>
                        <a:rPr lang="zh-CN" altLang="en-US" b="1" dirty="0"/>
                        <a:t>通道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3 mA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chemeClr val="tx1"/>
                          </a:solidFill>
                        </a:rPr>
                        <a:t>小于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1 mA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~300 </a:t>
                      </a:r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μA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8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驱动电流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可达</a:t>
                      </a:r>
                      <a:r>
                        <a:rPr lang="en-US" altLang="zh-CN" b="1" dirty="0"/>
                        <a:t>2.4 mA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可达</a:t>
                      </a:r>
                      <a:r>
                        <a:rPr lang="en-US" altLang="zh-CN" b="1" dirty="0"/>
                        <a:t>2.4 mA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已实现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2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工作温度范围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-25°~ 60°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-25°~ 60°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已实现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47668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3BB97735-9535-485C-9371-8AA189B6894E}"/>
              </a:ext>
            </a:extLst>
          </p:cNvPr>
          <p:cNvSpPr txBox="1"/>
          <p:nvPr/>
        </p:nvSpPr>
        <p:spPr>
          <a:xfrm>
            <a:off x="6379910" y="6470442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高压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IO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版图设计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9FA316-6CCA-4521-A770-1288D60720C8}"/>
              </a:ext>
            </a:extLst>
          </p:cNvPr>
          <p:cNvSpPr txBox="1"/>
          <p:nvPr/>
        </p:nvSpPr>
        <p:spPr>
          <a:xfrm>
            <a:off x="2030075" y="647044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单通道运放版图设计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79AD2E7-FA81-48BD-A5F5-6FDF0F05AF16}"/>
              </a:ext>
            </a:extLst>
          </p:cNvPr>
          <p:cNvSpPr txBox="1"/>
          <p:nvPr/>
        </p:nvSpPr>
        <p:spPr>
          <a:xfrm>
            <a:off x="3284194" y="939498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功耗降低了一个量级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4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3B95D047-2A0B-45C6-AFDB-1DB683570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6557C-2C9C-4D53-8B6A-B2EAE2B375F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D345DB0-DEBB-4B44-95F4-A0E9DD58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下一步计划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36C95BA-5ABC-4B23-8440-8B2C67ACFBDC}"/>
              </a:ext>
            </a:extLst>
          </p:cNvPr>
          <p:cNvSpPr txBox="1"/>
          <p:nvPr/>
        </p:nvSpPr>
        <p:spPr>
          <a:xfrm>
            <a:off x="609600" y="908720"/>
            <a:ext cx="5570756" cy="1953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瞬发式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XFEL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像素读出芯片设计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CDS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电路噪声评估与优化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前放电路设计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262113-5778-4EE9-AED3-65B58CA9DC5D}"/>
              </a:ext>
            </a:extLst>
          </p:cNvPr>
          <p:cNvSpPr txBox="1"/>
          <p:nvPr/>
        </p:nvSpPr>
        <p:spPr>
          <a:xfrm>
            <a:off x="2135560" y="5174583"/>
            <a:ext cx="2747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XFEL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读出芯片参考像素结构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E153E8-2933-49C1-8C66-6A0CB4315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6" t="13348" r="5563"/>
          <a:stretch/>
        </p:blipFill>
        <p:spPr>
          <a:xfrm>
            <a:off x="839416" y="2974656"/>
            <a:ext cx="5719357" cy="21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37013"/>
      </p:ext>
    </p:extLst>
  </p:cSld>
  <p:clrMapOvr>
    <a:masterClrMapping/>
  </p:clrMapOvr>
</p:sld>
</file>

<file path=ppt/theme/theme1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solidFill>
              <a:schemeClr val="tx1"/>
            </a:solidFill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tx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23139</TotalTime>
  <Words>785</Words>
  <Application>Microsoft Office PowerPoint</Application>
  <PresentationFormat>宽屏</PresentationFormat>
  <Paragraphs>114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黑体</vt:lpstr>
      <vt:lpstr>Arial</vt:lpstr>
      <vt:lpstr>Times New Roman</vt:lpstr>
      <vt:lpstr>Wingdings</vt:lpstr>
      <vt:lpstr>内容</vt:lpstr>
      <vt:lpstr>9~12月季度考核报告</vt:lpstr>
      <vt:lpstr>主要工作</vt:lpstr>
      <vt:lpstr>低功耗高压运放设计</vt:lpstr>
      <vt:lpstr>低功耗高压运放设计</vt:lpstr>
      <vt:lpstr>运放前仿真</vt:lpstr>
      <vt:lpstr>运放Corner仿真</vt:lpstr>
      <vt:lpstr>高压IO设计</vt:lpstr>
      <vt:lpstr>指标完成情况及全芯片版图设计</vt:lpstr>
      <vt:lpstr>下一步计划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2019.11.01电子学组会</dc:title>
  <dc:creator/>
  <cp:lastModifiedBy>辰卓 常</cp:lastModifiedBy>
  <cp:revision>4211</cp:revision>
  <dcterms:created xsi:type="dcterms:W3CDTF">2010-05-11T03:26:31Z</dcterms:created>
  <dcterms:modified xsi:type="dcterms:W3CDTF">2024-12-26T13:22:33Z</dcterms:modified>
</cp:coreProperties>
</file>