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17"/>
  </p:notesMasterIdLst>
  <p:sldIdLst>
    <p:sldId id="256" r:id="rId4"/>
    <p:sldId id="445" r:id="rId5"/>
    <p:sldId id="435" r:id="rId6"/>
    <p:sldId id="449" r:id="rId7"/>
    <p:sldId id="447" r:id="rId8"/>
    <p:sldId id="450" r:id="rId9"/>
    <p:sldId id="451" r:id="rId10"/>
    <p:sldId id="479" r:id="rId11"/>
    <p:sldId id="264" r:id="rId12"/>
    <p:sldId id="480" r:id="rId13"/>
    <p:sldId id="419" r:id="rId14"/>
    <p:sldId id="442" r:id="rId15"/>
    <p:sldId id="481" r:id="rId1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浩 王" initials="浩" lastIdx="3" clrIdx="0">
    <p:extLst>
      <p:ext uri="{19B8F6BF-5375-455C-9EA6-DF929625EA0E}">
        <p15:presenceInfo xmlns:p15="http://schemas.microsoft.com/office/powerpoint/2012/main" userId="50f8d5eb337090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2F528F"/>
    <a:srgbClr val="FF0000"/>
    <a:srgbClr val="785DC8"/>
    <a:srgbClr val="FFFF00"/>
    <a:srgbClr val="5082B6"/>
    <a:srgbClr val="C4BD95"/>
    <a:srgbClr val="C15456"/>
    <a:srgbClr val="FFFFFF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5920" autoAdjust="0"/>
  </p:normalViewPr>
  <p:slideViewPr>
    <p:cSldViewPr snapToGrid="0">
      <p:cViewPr varScale="1">
        <p:scale>
          <a:sx n="154" d="100"/>
          <a:sy n="154" d="100"/>
        </p:scale>
        <p:origin x="108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9" d="100"/>
          <a:sy n="109" d="100"/>
        </p:scale>
        <p:origin x="5208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49E4B40-7588-494E-8725-54D9A7E9740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73D0C2D-392C-4B65-96E5-89828CD3FC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887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C73D0C2D-392C-4B65-96E5-89828CD3FCD8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90752"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3813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D0C2D-392C-4B65-96E5-89828CD3FCD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D0C2D-392C-4B65-96E5-89828CD3FCD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315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D0C2D-392C-4B65-96E5-89828CD3FCD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45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D0C2D-392C-4B65-96E5-89828CD3FCD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93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220B5F-1A5F-4CDC-9A5D-2FE8138A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FE3026-AB4A-4E9B-B9C1-4B2173DF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9EF58E5-ABE8-8B9D-C42B-BE22F89DC0BE}"/>
              </a:ext>
            </a:extLst>
          </p:cNvPr>
          <p:cNvGrpSpPr/>
          <p:nvPr userDrawn="1"/>
        </p:nvGrpSpPr>
        <p:grpSpPr>
          <a:xfrm>
            <a:off x="556249" y="1"/>
            <a:ext cx="11175221" cy="6858001"/>
            <a:chOff x="965036" y="1"/>
            <a:chExt cx="11175221" cy="6858001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1F2D10B-77CD-4C1F-8850-70C37665568E}"/>
                </a:ext>
              </a:extLst>
            </p:cNvPr>
            <p:cNvGrpSpPr/>
            <p:nvPr userDrawn="1"/>
          </p:nvGrpSpPr>
          <p:grpSpPr>
            <a:xfrm>
              <a:off x="965036" y="1"/>
              <a:ext cx="11175221" cy="6858001"/>
              <a:chOff x="909402" y="-25399"/>
              <a:chExt cx="11175221" cy="6858001"/>
            </a:xfrm>
            <a:solidFill>
              <a:srgbClr val="B2BCD8"/>
            </a:solidFill>
          </p:grpSpPr>
          <p:sp>
            <p:nvSpPr>
              <p:cNvPr id="7" name="箭头: 五边形 6">
                <a:extLst>
                  <a:ext uri="{FF2B5EF4-FFF2-40B4-BE49-F238E27FC236}">
                    <a16:creationId xmlns:a16="http://schemas.microsoft.com/office/drawing/2014/main" id="{CB887FAE-3E28-42E4-AE75-9C9FC4F3E4AE}"/>
                  </a:ext>
                </a:extLst>
              </p:cNvPr>
              <p:cNvSpPr/>
              <p:nvPr userDrawn="1"/>
            </p:nvSpPr>
            <p:spPr>
              <a:xfrm rot="5400000">
                <a:off x="-1408308" y="2292311"/>
                <a:ext cx="6858001" cy="2222582"/>
              </a:xfrm>
              <a:prstGeom prst="homePlat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F274E53-DA68-9819-883D-92EEA32262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9862040" y="382647"/>
                <a:ext cx="2222583" cy="1479194"/>
              </a:xfrm>
              <a:prstGeom prst="rect">
                <a:avLst/>
              </a:prstGeom>
              <a:grpFill/>
              <a:ln>
                <a:solidFill>
                  <a:srgbClr val="FFFFFF"/>
                </a:solidFill>
              </a:ln>
            </p:spPr>
          </p:pic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1E096E-53A7-BA79-E026-49B3FB0D99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73610" y="2135938"/>
              <a:ext cx="2205257" cy="21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605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F57359-927A-463D-BC43-B8EFB0A5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2EB51A-7950-4D4D-A003-1C3D6C066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6285A3-B184-4076-A584-5E788811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EC3048-1115-4293-8161-E07A5C6B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835BCF-0B81-4480-ABB5-7CF66692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54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242735E-0267-461A-8F4D-0F57F38FE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212B99-91E0-48BB-BE69-A404DA800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2D1603-0A45-49D9-A121-4699E681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B61C7-54C7-4EC6-BEAD-95273BC9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BC8C44-F23E-4612-A7C4-B41C08B5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948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220B5F-1A5F-4CDC-9A5D-2FE8138A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FE3026-AB4A-4E9B-B9C1-4B2173DF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AA0C620-F9E9-4D8C-599A-1CB85E6C89A0}"/>
              </a:ext>
            </a:extLst>
          </p:cNvPr>
          <p:cNvGrpSpPr/>
          <p:nvPr userDrawn="1"/>
        </p:nvGrpSpPr>
        <p:grpSpPr>
          <a:xfrm>
            <a:off x="965036" y="1"/>
            <a:ext cx="10486735" cy="6858001"/>
            <a:chOff x="965036" y="1"/>
            <a:chExt cx="10486735" cy="6858001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1F2D10B-77CD-4C1F-8850-70C37665568E}"/>
                </a:ext>
              </a:extLst>
            </p:cNvPr>
            <p:cNvGrpSpPr/>
            <p:nvPr userDrawn="1"/>
          </p:nvGrpSpPr>
          <p:grpSpPr>
            <a:xfrm>
              <a:off x="965036" y="1"/>
              <a:ext cx="10486735" cy="6858001"/>
              <a:chOff x="909402" y="-25399"/>
              <a:chExt cx="10486735" cy="6858001"/>
            </a:xfrm>
            <a:solidFill>
              <a:srgbClr val="B2BCD8"/>
            </a:solidFill>
          </p:grpSpPr>
          <p:sp>
            <p:nvSpPr>
              <p:cNvPr id="7" name="箭头: 五边形 6">
                <a:extLst>
                  <a:ext uri="{FF2B5EF4-FFF2-40B4-BE49-F238E27FC236}">
                    <a16:creationId xmlns:a16="http://schemas.microsoft.com/office/drawing/2014/main" id="{CB887FAE-3E28-42E4-AE75-9C9FC4F3E4AE}"/>
                  </a:ext>
                </a:extLst>
              </p:cNvPr>
              <p:cNvSpPr/>
              <p:nvPr userDrawn="1"/>
            </p:nvSpPr>
            <p:spPr>
              <a:xfrm rot="5400000">
                <a:off x="-1408308" y="2292311"/>
                <a:ext cx="6858001" cy="2222582"/>
              </a:xfrm>
              <a:prstGeom prst="homePlat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F274E53-DA68-9819-883D-92EEA32262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9173554" y="382647"/>
                <a:ext cx="2222583" cy="1479194"/>
              </a:xfrm>
              <a:prstGeom prst="rect">
                <a:avLst/>
              </a:prstGeom>
              <a:grpFill/>
              <a:ln>
                <a:solidFill>
                  <a:srgbClr val="FFFFFF"/>
                </a:solidFill>
              </a:ln>
            </p:spPr>
          </p:pic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1E096E-53A7-BA79-E026-49B3FB0D99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73610" y="2135938"/>
              <a:ext cx="2205257" cy="21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288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532ECF-8929-4B31-BE04-D9AD5842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2001E1-A6B0-4723-9924-27CEE2CE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79B8B5-E081-49FB-8BB1-04EF2105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箭头: 五边形 11">
            <a:extLst>
              <a:ext uri="{FF2B5EF4-FFF2-40B4-BE49-F238E27FC236}">
                <a16:creationId xmlns:a16="http://schemas.microsoft.com/office/drawing/2014/main" id="{85E2085B-DE2F-4B36-AE8D-97BDEBD54CF7}"/>
              </a:ext>
            </a:extLst>
          </p:cNvPr>
          <p:cNvSpPr/>
          <p:nvPr userDrawn="1"/>
        </p:nvSpPr>
        <p:spPr>
          <a:xfrm>
            <a:off x="354952" y="1458659"/>
            <a:ext cx="1298924" cy="3651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8971270A-F648-4BF7-AE23-C8EF9278380B}"/>
              </a:ext>
            </a:extLst>
          </p:cNvPr>
          <p:cNvSpPr/>
          <p:nvPr userDrawn="1"/>
        </p:nvSpPr>
        <p:spPr>
          <a:xfrm>
            <a:off x="5717640" y="1458659"/>
            <a:ext cx="1298924" cy="3651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731741D-B21C-4584-8C87-7C3DD5D01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8288" y="369947"/>
            <a:ext cx="2222583" cy="1479194"/>
          </a:xfrm>
          <a:prstGeom prst="rect">
            <a:avLst/>
          </a:prstGeom>
        </p:spPr>
      </p:pic>
      <p:sp>
        <p:nvSpPr>
          <p:cNvPr id="2" name="箭头: 五边形 1">
            <a:extLst>
              <a:ext uri="{FF2B5EF4-FFF2-40B4-BE49-F238E27FC236}">
                <a16:creationId xmlns:a16="http://schemas.microsoft.com/office/drawing/2014/main" id="{CB190437-481B-1ED5-4036-209B024FEDE5}"/>
              </a:ext>
            </a:extLst>
          </p:cNvPr>
          <p:cNvSpPr/>
          <p:nvPr userDrawn="1"/>
        </p:nvSpPr>
        <p:spPr>
          <a:xfrm>
            <a:off x="5717640" y="4112521"/>
            <a:ext cx="1298924" cy="3651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353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796EC5-54FC-443E-88DC-9A28FDB78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453130-8DEE-410E-A804-3BBDF12FD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7D1372-A57F-467A-88AC-B8E63CFC7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1EC49-B6A6-46E2-A93E-B60A571EC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CDA14B-A452-4E5E-987B-B2762B06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1D67AD5-63D1-4137-B996-DEA04326BDDA}"/>
              </a:ext>
            </a:extLst>
          </p:cNvPr>
          <p:cNvGrpSpPr/>
          <p:nvPr userDrawn="1"/>
        </p:nvGrpSpPr>
        <p:grpSpPr>
          <a:xfrm>
            <a:off x="1239448" y="0"/>
            <a:ext cx="9700403" cy="1150796"/>
            <a:chOff x="192657" y="0"/>
            <a:chExt cx="11874979" cy="140414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F573748-1B89-4061-8C24-D800B188943E}"/>
                </a:ext>
              </a:extLst>
            </p:cNvPr>
            <p:cNvSpPr/>
            <p:nvPr userDrawn="1"/>
          </p:nvSpPr>
          <p:spPr>
            <a:xfrm>
              <a:off x="192657" y="1270794"/>
              <a:ext cx="9753605" cy="133349"/>
            </a:xfrm>
            <a:prstGeom prst="rect">
              <a:avLst/>
            </a:prstGeom>
            <a:solidFill>
              <a:srgbClr val="020605"/>
            </a:solidFill>
            <a:ln>
              <a:solidFill>
                <a:srgbClr val="9E9E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3351B3E-0ADF-4B9E-8EF7-7E39992D182F}"/>
                </a:ext>
              </a:extLst>
            </p:cNvPr>
            <p:cNvGrpSpPr/>
            <p:nvPr userDrawn="1"/>
          </p:nvGrpSpPr>
          <p:grpSpPr>
            <a:xfrm>
              <a:off x="10216629" y="0"/>
              <a:ext cx="1851007" cy="1404144"/>
              <a:chOff x="10302893" y="0"/>
              <a:chExt cx="1851007" cy="140414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E90284B-2517-4DDE-9F76-E9A5E4E862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302893" y="0"/>
                <a:ext cx="1851007" cy="1231900"/>
              </a:xfrm>
              <a:prstGeom prst="rect">
                <a:avLst/>
              </a:prstGeom>
            </p:spPr>
          </p:pic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01FE967-82BC-448E-BAA6-DA508B9778AB}"/>
                  </a:ext>
                </a:extLst>
              </p:cNvPr>
              <p:cNvSpPr/>
              <p:nvPr userDrawn="1"/>
            </p:nvSpPr>
            <p:spPr>
              <a:xfrm>
                <a:off x="10368950" y="1270795"/>
                <a:ext cx="1716657" cy="133349"/>
              </a:xfrm>
              <a:prstGeom prst="rect">
                <a:avLst/>
              </a:prstGeom>
              <a:solidFill>
                <a:srgbClr val="9E9E9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3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5A4207-7CD0-4FF1-9CEE-9ACECEE90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2D3E52-AC91-4535-80E0-A5B5E73999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45407F5-7B4C-48C5-BA73-425B4C609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A3A170-8DB1-44EF-8A4E-8DCB7912D0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135891-07CD-4578-AE6F-EDF9F28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51CAFE-74B2-4E31-9F6C-1E706E68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371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6CB627-E0AB-41B4-8EFC-EA338046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20D2056-C96A-4C46-A4F8-E01BA3446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827EF6-6692-42F7-9E6C-1D8CCC2A4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DB9EAF-AA75-458C-8991-DD03D454F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A308222-8DF8-49A0-8780-5A4EC46E5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540B84-F38D-4A90-AB0A-D389EAAA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2A0119-51AD-4547-8AA3-BDD1F322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C57E8FD-9953-484B-8F4A-28A64A62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404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B5E5D1-3270-4578-ABD2-9346141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2896C6E-B661-453B-A9FE-1B6D8BCD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02A5A8-62BF-4192-A318-3E2F6A19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38B599F-7B64-4D14-B584-CBECF645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361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8656B4B-15CE-426E-A61C-A97264F52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07BA0B1-6862-499F-BB3F-39B384AF9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6CABE7-B798-444D-B812-4BD94D6E5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772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6BE787-C293-40AF-8A56-FF8DD4A8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2736E1-680A-409E-B876-3ED4492E2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3D026B-319C-40AE-96F5-77FC99A8F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24BD70-5221-4535-9572-5C47138E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6893B3-D8B6-470E-9AA5-E98A8E67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EB088A-F561-4565-84BF-F06A3ECA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4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532ECF-8929-4B31-BE04-D9AD5842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2001E1-A6B0-4723-9924-27CEE2CE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79B8B5-E081-49FB-8BB1-04EF2105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箭头: 五边形 7">
            <a:extLst>
              <a:ext uri="{FF2B5EF4-FFF2-40B4-BE49-F238E27FC236}">
                <a16:creationId xmlns:a16="http://schemas.microsoft.com/office/drawing/2014/main" id="{539214DE-1702-4370-A7C7-85FB3AAAC97C}"/>
              </a:ext>
            </a:extLst>
          </p:cNvPr>
          <p:cNvSpPr/>
          <p:nvPr userDrawn="1"/>
        </p:nvSpPr>
        <p:spPr>
          <a:xfrm>
            <a:off x="2006251" y="1849141"/>
            <a:ext cx="1298924" cy="3651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五边形 11">
            <a:extLst>
              <a:ext uri="{FF2B5EF4-FFF2-40B4-BE49-F238E27FC236}">
                <a16:creationId xmlns:a16="http://schemas.microsoft.com/office/drawing/2014/main" id="{85E2085B-DE2F-4B36-AE8D-97BDEBD54CF7}"/>
              </a:ext>
            </a:extLst>
          </p:cNvPr>
          <p:cNvSpPr/>
          <p:nvPr userDrawn="1"/>
        </p:nvSpPr>
        <p:spPr>
          <a:xfrm>
            <a:off x="2006251" y="2959346"/>
            <a:ext cx="1298924" cy="3651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8971270A-F648-4BF7-AE23-C8EF9278380B}"/>
              </a:ext>
            </a:extLst>
          </p:cNvPr>
          <p:cNvSpPr/>
          <p:nvPr userDrawn="1"/>
        </p:nvSpPr>
        <p:spPr>
          <a:xfrm>
            <a:off x="2006251" y="4068435"/>
            <a:ext cx="1298924" cy="3651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731741D-B21C-4584-8C87-7C3DD5D01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8288" y="369947"/>
            <a:ext cx="2222583" cy="1479194"/>
          </a:xfrm>
          <a:prstGeom prst="rect">
            <a:avLst/>
          </a:prstGeom>
        </p:spPr>
      </p:pic>
      <p:sp>
        <p:nvSpPr>
          <p:cNvPr id="2" name="箭头: 五边形 1">
            <a:extLst>
              <a:ext uri="{FF2B5EF4-FFF2-40B4-BE49-F238E27FC236}">
                <a16:creationId xmlns:a16="http://schemas.microsoft.com/office/drawing/2014/main" id="{CB190437-481B-1ED5-4036-209B024FEDE5}"/>
              </a:ext>
            </a:extLst>
          </p:cNvPr>
          <p:cNvSpPr/>
          <p:nvPr userDrawn="1"/>
        </p:nvSpPr>
        <p:spPr>
          <a:xfrm>
            <a:off x="2006251" y="5177524"/>
            <a:ext cx="1298924" cy="3651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10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CA812B-937E-427C-9EE5-086FB853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947819-3438-44DF-AFE2-3C192BB13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3E3258-D939-4637-9E30-E708D8E01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2CE891-5623-4117-ABB0-7D16967C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55ED7-616C-4198-A4AB-C8C70EFE3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9C72AE-6976-4B6C-B943-D423268C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5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F57359-927A-463D-BC43-B8EFB0A5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2EB51A-7950-4D4D-A003-1C3D6C066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6285A3-B184-4076-A584-5E788811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EC3048-1115-4293-8161-E07A5C6B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835BCF-0B81-4480-ABB5-7CF66692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643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242735E-0267-461A-8F4D-0F57F38FE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212B99-91E0-48BB-BE69-A404DA800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2D1603-0A45-49D9-A121-4699E681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B61C7-54C7-4EC6-BEAD-95273BC9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BC8C44-F23E-4612-A7C4-B41C08B5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552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96451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220B5F-1A5F-4CDC-9A5D-2FE8138A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FE3026-AB4A-4E9B-B9C1-4B2173DF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AA0C620-F9E9-4D8C-599A-1CB85E6C89A0}"/>
              </a:ext>
            </a:extLst>
          </p:cNvPr>
          <p:cNvGrpSpPr/>
          <p:nvPr userDrawn="1"/>
        </p:nvGrpSpPr>
        <p:grpSpPr>
          <a:xfrm>
            <a:off x="965036" y="1"/>
            <a:ext cx="10486735" cy="6858001"/>
            <a:chOff x="965036" y="1"/>
            <a:chExt cx="10486735" cy="6858001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1F2D10B-77CD-4C1F-8850-70C37665568E}"/>
                </a:ext>
              </a:extLst>
            </p:cNvPr>
            <p:cNvGrpSpPr/>
            <p:nvPr userDrawn="1"/>
          </p:nvGrpSpPr>
          <p:grpSpPr>
            <a:xfrm>
              <a:off x="965036" y="1"/>
              <a:ext cx="10486735" cy="6858001"/>
              <a:chOff x="909402" y="-25399"/>
              <a:chExt cx="10486735" cy="6858001"/>
            </a:xfrm>
            <a:solidFill>
              <a:srgbClr val="B2BCD8"/>
            </a:solidFill>
          </p:grpSpPr>
          <p:sp>
            <p:nvSpPr>
              <p:cNvPr id="7" name="箭头: 五边形 6">
                <a:extLst>
                  <a:ext uri="{FF2B5EF4-FFF2-40B4-BE49-F238E27FC236}">
                    <a16:creationId xmlns:a16="http://schemas.microsoft.com/office/drawing/2014/main" id="{CB887FAE-3E28-42E4-AE75-9C9FC4F3E4AE}"/>
                  </a:ext>
                </a:extLst>
              </p:cNvPr>
              <p:cNvSpPr/>
              <p:nvPr userDrawn="1"/>
            </p:nvSpPr>
            <p:spPr>
              <a:xfrm rot="5400000">
                <a:off x="-1408308" y="2292311"/>
                <a:ext cx="6858001" cy="2222582"/>
              </a:xfrm>
              <a:prstGeom prst="homePlat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F274E53-DA68-9819-883D-92EEA32262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9173554" y="382647"/>
                <a:ext cx="2222583" cy="1479194"/>
              </a:xfrm>
              <a:prstGeom prst="rect">
                <a:avLst/>
              </a:prstGeom>
              <a:grpFill/>
              <a:ln>
                <a:solidFill>
                  <a:srgbClr val="FFFFFF"/>
                </a:solidFill>
              </a:ln>
            </p:spPr>
          </p:pic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1E096E-53A7-BA79-E026-49B3FB0D99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73610" y="2135938"/>
              <a:ext cx="2205257" cy="21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339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532ECF-8929-4B31-BE04-D9AD5842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2001E1-A6B0-4723-9924-27CEE2CE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79B8B5-E081-49FB-8BB1-04EF2105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箭头: 五边形 11">
            <a:extLst>
              <a:ext uri="{FF2B5EF4-FFF2-40B4-BE49-F238E27FC236}">
                <a16:creationId xmlns:a16="http://schemas.microsoft.com/office/drawing/2014/main" id="{85E2085B-DE2F-4B36-AE8D-97BDEBD54CF7}"/>
              </a:ext>
            </a:extLst>
          </p:cNvPr>
          <p:cNvSpPr/>
          <p:nvPr userDrawn="1"/>
        </p:nvSpPr>
        <p:spPr>
          <a:xfrm>
            <a:off x="354952" y="1458659"/>
            <a:ext cx="1298924" cy="3651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8971270A-F648-4BF7-AE23-C8EF9278380B}"/>
              </a:ext>
            </a:extLst>
          </p:cNvPr>
          <p:cNvSpPr/>
          <p:nvPr userDrawn="1"/>
        </p:nvSpPr>
        <p:spPr>
          <a:xfrm>
            <a:off x="5717640" y="1458659"/>
            <a:ext cx="1298924" cy="3651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731741D-B21C-4584-8C87-7C3DD5D01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8288" y="369947"/>
            <a:ext cx="2222583" cy="1479194"/>
          </a:xfrm>
          <a:prstGeom prst="rect">
            <a:avLst/>
          </a:prstGeom>
        </p:spPr>
      </p:pic>
      <p:sp>
        <p:nvSpPr>
          <p:cNvPr id="2" name="箭头: 五边形 1">
            <a:extLst>
              <a:ext uri="{FF2B5EF4-FFF2-40B4-BE49-F238E27FC236}">
                <a16:creationId xmlns:a16="http://schemas.microsoft.com/office/drawing/2014/main" id="{CB190437-481B-1ED5-4036-209B024FEDE5}"/>
              </a:ext>
            </a:extLst>
          </p:cNvPr>
          <p:cNvSpPr/>
          <p:nvPr userDrawn="1"/>
        </p:nvSpPr>
        <p:spPr>
          <a:xfrm>
            <a:off x="5717640" y="4112521"/>
            <a:ext cx="1298924" cy="3651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850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796EC5-54FC-443E-88DC-9A28FDB78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453130-8DEE-410E-A804-3BBDF12FD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7D1372-A57F-467A-88AC-B8E63CFC7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1EC49-B6A6-46E2-A93E-B60A571EC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CDA14B-A452-4E5E-987B-B2762B06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1D67AD5-63D1-4137-B996-DEA04326BDDA}"/>
              </a:ext>
            </a:extLst>
          </p:cNvPr>
          <p:cNvGrpSpPr/>
          <p:nvPr userDrawn="1"/>
        </p:nvGrpSpPr>
        <p:grpSpPr>
          <a:xfrm>
            <a:off x="1239448" y="0"/>
            <a:ext cx="9700403" cy="1150796"/>
            <a:chOff x="192657" y="0"/>
            <a:chExt cx="11874979" cy="140414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F573748-1B89-4061-8C24-D800B188943E}"/>
                </a:ext>
              </a:extLst>
            </p:cNvPr>
            <p:cNvSpPr/>
            <p:nvPr userDrawn="1"/>
          </p:nvSpPr>
          <p:spPr>
            <a:xfrm>
              <a:off x="192657" y="1270794"/>
              <a:ext cx="9753605" cy="133349"/>
            </a:xfrm>
            <a:prstGeom prst="rect">
              <a:avLst/>
            </a:prstGeom>
            <a:solidFill>
              <a:srgbClr val="020605"/>
            </a:solidFill>
            <a:ln>
              <a:solidFill>
                <a:srgbClr val="9E9E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3351B3E-0ADF-4B9E-8EF7-7E39992D182F}"/>
                </a:ext>
              </a:extLst>
            </p:cNvPr>
            <p:cNvGrpSpPr/>
            <p:nvPr userDrawn="1"/>
          </p:nvGrpSpPr>
          <p:grpSpPr>
            <a:xfrm>
              <a:off x="10216629" y="0"/>
              <a:ext cx="1851007" cy="1404144"/>
              <a:chOff x="10302893" y="0"/>
              <a:chExt cx="1851007" cy="140414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E90284B-2517-4DDE-9F76-E9A5E4E862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302893" y="0"/>
                <a:ext cx="1851007" cy="1231900"/>
              </a:xfrm>
              <a:prstGeom prst="rect">
                <a:avLst/>
              </a:prstGeom>
            </p:spPr>
          </p:pic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01FE967-82BC-448E-BAA6-DA508B9778AB}"/>
                  </a:ext>
                </a:extLst>
              </p:cNvPr>
              <p:cNvSpPr/>
              <p:nvPr userDrawn="1"/>
            </p:nvSpPr>
            <p:spPr>
              <a:xfrm>
                <a:off x="10368950" y="1270795"/>
                <a:ext cx="1716657" cy="133349"/>
              </a:xfrm>
              <a:prstGeom prst="rect">
                <a:avLst/>
              </a:prstGeom>
              <a:solidFill>
                <a:srgbClr val="9E9E9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3328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3ED2B78-A43A-43D3-AB17-67F4560C22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A83027-92AA-409D-A018-CB96E6B23A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80F48F-5A3A-44AC-BEB2-E7FFCE5FA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4110" cy="9941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26AA374-96DF-42B6-870D-0F16171C61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412" y="25110"/>
            <a:ext cx="1426588" cy="93276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F293614-540B-4E7A-9EC5-EF33B0527344}"/>
              </a:ext>
            </a:extLst>
          </p:cNvPr>
          <p:cNvSpPr/>
          <p:nvPr userDrawn="1"/>
        </p:nvSpPr>
        <p:spPr>
          <a:xfrm>
            <a:off x="2112250" y="1041507"/>
            <a:ext cx="7967496" cy="109289"/>
          </a:xfrm>
          <a:prstGeom prst="rect">
            <a:avLst/>
          </a:prstGeom>
          <a:solidFill>
            <a:srgbClr val="020605"/>
          </a:solidFill>
          <a:ln>
            <a:solidFill>
              <a:srgbClr val="9E9E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4220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796EC5-54FC-443E-88DC-9A28FDB78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453130-8DEE-410E-A804-3BBDF12FD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7D1372-A57F-467A-88AC-B8E63CFC7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1EC49-B6A6-46E2-A93E-B60A571EC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CDA14B-A452-4E5E-987B-B2762B06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1D67AD5-63D1-4137-B996-DEA04326BDDA}"/>
              </a:ext>
            </a:extLst>
          </p:cNvPr>
          <p:cNvGrpSpPr/>
          <p:nvPr userDrawn="1"/>
        </p:nvGrpSpPr>
        <p:grpSpPr>
          <a:xfrm>
            <a:off x="2112250" y="-48128"/>
            <a:ext cx="10072883" cy="1198924"/>
            <a:chOff x="1261123" y="-58720"/>
            <a:chExt cx="12330967" cy="146286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E90284B-2517-4DDE-9F76-E9A5E4E862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772291" y="-58720"/>
              <a:ext cx="1819799" cy="1211124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F573748-1B89-4061-8C24-D800B188943E}"/>
                </a:ext>
              </a:extLst>
            </p:cNvPr>
            <p:cNvSpPr/>
            <p:nvPr userDrawn="1"/>
          </p:nvSpPr>
          <p:spPr>
            <a:xfrm>
              <a:off x="1261123" y="1270795"/>
              <a:ext cx="9753606" cy="133349"/>
            </a:xfrm>
            <a:prstGeom prst="rect">
              <a:avLst/>
            </a:prstGeom>
            <a:solidFill>
              <a:srgbClr val="020605"/>
            </a:solidFill>
            <a:ln>
              <a:solidFill>
                <a:srgbClr val="9E9E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A976EC0-BC12-ADC6-2930-8ABEAB8AA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0" y="90541"/>
            <a:ext cx="1459850" cy="68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5A4207-7CD0-4FF1-9CEE-9ACECEE90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2D3E52-AC91-4535-80E0-A5B5E73999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45407F5-7B4C-48C5-BA73-425B4C609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A3A170-8DB1-44EF-8A4E-8DCB7912D0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135891-07CD-4578-AE6F-EDF9F28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51CAFE-74B2-4E31-9F6C-1E706E68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89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6CB627-E0AB-41B4-8EFC-EA338046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20D2056-C96A-4C46-A4F8-E01BA3446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827EF6-6692-42F7-9E6C-1D8CCC2A4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DB9EAF-AA75-458C-8991-DD03D454F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A308222-8DF8-49A0-8780-5A4EC46E5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540B84-F38D-4A90-AB0A-D389EAAA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2A0119-51AD-4547-8AA3-BDD1F322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C57E8FD-9953-484B-8F4A-28A64A62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56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B5E5D1-3270-4578-ABD2-9346141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2896C6E-B661-453B-A9FE-1B6D8BCD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02A5A8-62BF-4192-A318-3E2F6A19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38B599F-7B64-4D14-B584-CBECF645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21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8656B4B-15CE-426E-A61C-A97264F52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07BA0B1-6862-499F-BB3F-39B384AF9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6CABE7-B798-444D-B812-4BD94D6E5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27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6BE787-C293-40AF-8A56-FF8DD4A8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2736E1-680A-409E-B876-3ED4492E2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3D026B-319C-40AE-96F5-77FC99A8F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24BD70-5221-4535-9572-5C47138E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6893B3-D8B6-470E-9AA5-E98A8E67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EB088A-F561-4565-84BF-F06A3ECA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024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CA812B-937E-427C-9EE5-086FB853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947819-3438-44DF-AFE2-3C192BB13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3E3258-D939-4637-9E30-E708D8E01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2CE891-5623-4117-ABB0-7D16967C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55ED7-616C-4198-A4AB-C8C70EFE3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9C72AE-6976-4B6C-B943-D423268C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83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A2E2B7-3AFA-444C-B11D-9BEA10CB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F2A150-F27D-4706-BA4D-C34821662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3A06C0-36AF-4472-B44F-00C423B2A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904BC-40FC-4EAE-B17C-131681256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8905"/>
            <a:ext cx="42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29694-1C3B-4D17-9C23-D26E614C037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09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A2E2B7-3AFA-444C-B11D-9BEA10CB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F2A150-F27D-4706-BA4D-C34821662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3A06C0-36AF-4472-B44F-00C423B2A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904BC-40FC-4EAE-B17C-131681256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8905"/>
            <a:ext cx="42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29694-1C3B-4D17-9C23-D26E614C037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401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A2E2B7-3AFA-444C-B11D-9BEA10CB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F2A150-F27D-4706-BA4D-C34821662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3A06C0-36AF-4472-B44F-00C423B2A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904BC-40FC-4EAE-B17C-131681256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8905"/>
            <a:ext cx="42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29694-1C3B-4D17-9C23-D26E614C037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445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6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7.wm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5.jp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3F7257-8158-8DFD-92A3-E440CFF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43F698FA-DFFF-4A30-89CC-36FB12BC156B}"/>
              </a:ext>
            </a:extLst>
          </p:cNvPr>
          <p:cNvSpPr txBox="1">
            <a:spLocks/>
          </p:cNvSpPr>
          <p:nvPr/>
        </p:nvSpPr>
        <p:spPr>
          <a:xfrm>
            <a:off x="3560408" y="248520"/>
            <a:ext cx="5750407" cy="4757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4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十二月季度考核报告</a:t>
            </a:r>
            <a:b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CN" dirty="0"/>
            </a:br>
            <a:endParaRPr lang="zh-CN" altLang="en-US" sz="26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5D19ACB-24C6-44AD-85FD-4350A3837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13700"/>
              </p:ext>
            </p:extLst>
          </p:nvPr>
        </p:nvGraphicFramePr>
        <p:xfrm>
          <a:off x="4749406" y="3168650"/>
          <a:ext cx="3387726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863">
                  <a:extLst>
                    <a:ext uri="{9D8B030D-6E8A-4147-A177-3AD203B41FA5}">
                      <a16:colId xmlns:a16="http://schemas.microsoft.com/office/drawing/2014/main" val="1873288473"/>
                    </a:ext>
                  </a:extLst>
                </a:gridCol>
                <a:gridCol w="1693863">
                  <a:extLst>
                    <a:ext uri="{9D8B030D-6E8A-4147-A177-3AD203B41FA5}">
                      <a16:colId xmlns:a16="http://schemas.microsoft.com/office/drawing/2014/main" val="1997980101"/>
                    </a:ext>
                  </a:extLst>
                </a:gridCol>
              </a:tblGrid>
              <a:tr h="715326">
                <a:tc>
                  <a:txBody>
                    <a:bodyPr/>
                    <a:lstStyle/>
                    <a:p>
                      <a:pPr marL="0" algn="dist" defTabSz="914400" rtl="0" eaLnBrk="1" latinLnBrk="0" hangingPunct="1"/>
                      <a:r>
                        <a:rPr lang="zh-CN" altLang="en-US" sz="2200" b="0" kern="1200" dirty="0">
                          <a:solidFill>
                            <a:schemeClr val="dk1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报告人：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2200" b="0" kern="1200" dirty="0">
                          <a:solidFill>
                            <a:schemeClr val="dk1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王浩鑫</a:t>
                      </a:r>
                      <a:br>
                        <a:rPr lang="en-US" altLang="zh-CN" sz="2200" b="1" kern="1200" dirty="0">
                          <a:solidFill>
                            <a:schemeClr val="dk1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</a:br>
                      <a:endParaRPr lang="zh-CN" altLang="en-US" sz="2200" b="1" kern="1200" dirty="0">
                        <a:solidFill>
                          <a:schemeClr val="dk1"/>
                        </a:solidFill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071515"/>
                  </a:ext>
                </a:extLst>
              </a:tr>
              <a:tr h="715326">
                <a:tc>
                  <a:txBody>
                    <a:bodyPr/>
                    <a:lstStyle/>
                    <a:p>
                      <a:pPr algn="dist"/>
                      <a:r>
                        <a:rPr lang="zh-CN" altLang="en-US" sz="22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导师：</a:t>
                      </a:r>
                      <a:endParaRPr lang="zh-CN" altLang="en-US" sz="2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2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赵京周</a:t>
                      </a:r>
                      <a:br>
                        <a:rPr lang="en-US" altLang="zh-CN" sz="22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</a:br>
                      <a:endParaRPr lang="zh-CN" altLang="en-US" sz="2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980445"/>
                  </a:ext>
                </a:extLst>
              </a:tr>
              <a:tr h="715326">
                <a:tc>
                  <a:txBody>
                    <a:bodyPr/>
                    <a:lstStyle/>
                    <a:p>
                      <a:pPr algn="dist"/>
                      <a:r>
                        <a:rPr lang="zh-CN" altLang="en-US" sz="22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组别：</a:t>
                      </a:r>
                      <a:endParaRPr lang="zh-CN" altLang="en-US" sz="2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TDAQ</a:t>
                      </a:r>
                      <a:r>
                        <a:rPr lang="zh-CN" altLang="en-US" sz="22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组</a:t>
                      </a:r>
                      <a:br>
                        <a:rPr lang="en-US" altLang="zh-CN" sz="22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</a:br>
                      <a:endParaRPr lang="zh-CN" altLang="en-US" sz="2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976257"/>
                  </a:ext>
                </a:extLst>
              </a:tr>
              <a:tr h="400583">
                <a:tc>
                  <a:txBody>
                    <a:bodyPr/>
                    <a:lstStyle/>
                    <a:p>
                      <a:pPr algn="dist"/>
                      <a:r>
                        <a:rPr lang="zh-CN" altLang="en-US" sz="22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日期：</a:t>
                      </a:r>
                      <a:endParaRPr lang="zh-CN" altLang="en-US" sz="2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2024.12.27</a:t>
                      </a:r>
                      <a:endParaRPr lang="zh-CN" altLang="en-US" sz="2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28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579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962F204F-CB96-069E-9A80-D373E440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FCD36C5-009C-78DF-EFF5-CDB3F9955AFE}"/>
              </a:ext>
            </a:extLst>
          </p:cNvPr>
          <p:cNvSpPr txBox="1"/>
          <p:nvPr/>
        </p:nvSpPr>
        <p:spPr>
          <a:xfrm>
            <a:off x="2700164" y="275967"/>
            <a:ext cx="679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未来工作计划</a:t>
            </a:r>
            <a:endParaRPr lang="en-US" altLang="zh-CN" sz="36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2D828A3-58DF-4F0D-9A9C-0BDF9911AEEE}"/>
              </a:ext>
            </a:extLst>
          </p:cNvPr>
          <p:cNvGrpSpPr/>
          <p:nvPr/>
        </p:nvGrpSpPr>
        <p:grpSpPr>
          <a:xfrm>
            <a:off x="1274284" y="1378067"/>
            <a:ext cx="5826812" cy="2972609"/>
            <a:chOff x="15650" y="1672592"/>
            <a:chExt cx="5826812" cy="297260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20F662E-92E0-0C9A-F813-E2445172D7CE}"/>
                </a:ext>
              </a:extLst>
            </p:cNvPr>
            <p:cNvGrpSpPr/>
            <p:nvPr/>
          </p:nvGrpSpPr>
          <p:grpSpPr>
            <a:xfrm>
              <a:off x="15650" y="1672592"/>
              <a:ext cx="5826812" cy="2972609"/>
              <a:chOff x="672201" y="1131714"/>
              <a:chExt cx="5826812" cy="3312685"/>
            </a:xfrm>
          </p:grpSpPr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7B66D94B-BB08-2DA3-3518-3F18633256AA}"/>
                  </a:ext>
                </a:extLst>
              </p:cNvPr>
              <p:cNvSpPr txBox="1"/>
              <p:nvPr/>
            </p:nvSpPr>
            <p:spPr>
              <a:xfrm>
                <a:off x="672201" y="1131714"/>
                <a:ext cx="5826812" cy="3312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spcBef>
                    <a:spcPts val="900"/>
                  </a:spcBef>
                  <a:buClr>
                    <a:srgbClr val="85DBA8"/>
                  </a:buClr>
                </a:pPr>
                <a:r>
                  <a:rPr lang="zh-CN" altLang="en-US" sz="20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小批量</a:t>
                </a:r>
                <a:r>
                  <a:rPr lang="en-US" altLang="zh-CN" sz="20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MDC</a:t>
                </a:r>
                <a:r>
                  <a:rPr lang="zh-CN" altLang="en-US" sz="20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光纤传输插件质量验证：</a:t>
                </a:r>
                <a:endParaRPr lang="en-US" altLang="zh-CN" sz="16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742950" lvl="1" indent="-285750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小批量生产</a:t>
                </a:r>
                <a:endPara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1257300" lvl="2" indent="-342900">
                  <a:spcBef>
                    <a:spcPts val="400"/>
                  </a:spcBef>
                  <a:buClr>
                    <a:srgbClr val="85DBA8"/>
                  </a:buClr>
                  <a:buFont typeface="+mj-ea"/>
                  <a:buAutoNum type="circleNumDbPlain"/>
                </a:pPr>
                <a:r>
                  <a:rPr lang="en-US" altLang="zh-CN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MFT</a:t>
                </a: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插件质量测试</a:t>
                </a:r>
                <a:endPara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1257300" lvl="2" indent="-342900">
                  <a:spcBef>
                    <a:spcPts val="400"/>
                  </a:spcBef>
                  <a:buClr>
                    <a:srgbClr val="85DBA8"/>
                  </a:buClr>
                  <a:buFont typeface="+mj-ea"/>
                  <a:buAutoNum type="circleNumDbPlain"/>
                </a:pPr>
                <a:r>
                  <a:rPr lang="en-US" altLang="zh-CN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MFT</a:t>
                </a: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插件功能测试</a:t>
                </a:r>
                <a:endPara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742950" lvl="1" indent="-285750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系统搭建</a:t>
                </a:r>
                <a:endPara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lvl="2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</a:pPr>
                <a:endParaRPr lang="en-US" altLang="zh-CN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742950" lvl="1" indent="-285750">
                  <a:spcBef>
                    <a:spcPts val="9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endParaRPr lang="zh-CN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14" name="星形: 四角 113">
                <a:extLst>
                  <a:ext uri="{FF2B5EF4-FFF2-40B4-BE49-F238E27FC236}">
                    <a16:creationId xmlns:a16="http://schemas.microsoft.com/office/drawing/2014/main" id="{494E7586-46FB-8197-BDCC-86B05EA12295}"/>
                  </a:ext>
                </a:extLst>
              </p:cNvPr>
              <p:cNvSpPr/>
              <p:nvPr/>
            </p:nvSpPr>
            <p:spPr>
              <a:xfrm>
                <a:off x="901084" y="1196362"/>
                <a:ext cx="266230" cy="266700"/>
              </a:xfrm>
              <a:prstGeom prst="star4">
                <a:avLst>
                  <a:gd name="adj" fmla="val 17262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3" name="星形: 四角 22">
              <a:extLst>
                <a:ext uri="{FF2B5EF4-FFF2-40B4-BE49-F238E27FC236}">
                  <a16:creationId xmlns:a16="http://schemas.microsoft.com/office/drawing/2014/main" id="{7B7C704E-A226-4F84-BA93-A30635F3273E}"/>
                </a:ext>
              </a:extLst>
            </p:cNvPr>
            <p:cNvSpPr/>
            <p:nvPr/>
          </p:nvSpPr>
          <p:spPr>
            <a:xfrm>
              <a:off x="244533" y="1730603"/>
              <a:ext cx="272586" cy="266700"/>
            </a:xfrm>
            <a:prstGeom prst="star4">
              <a:avLst>
                <a:gd name="adj" fmla="val 1726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CA9CA75-6E06-49C7-89FC-7585ABD6A738}"/>
              </a:ext>
            </a:extLst>
          </p:cNvPr>
          <p:cNvGrpSpPr/>
          <p:nvPr/>
        </p:nvGrpSpPr>
        <p:grpSpPr>
          <a:xfrm>
            <a:off x="1274284" y="3637844"/>
            <a:ext cx="5826812" cy="2377574"/>
            <a:chOff x="15650" y="1672592"/>
            <a:chExt cx="5826812" cy="2377574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DF0329CB-9C3D-4D38-9C03-54AA565F3B78}"/>
                </a:ext>
              </a:extLst>
            </p:cNvPr>
            <p:cNvGrpSpPr/>
            <p:nvPr/>
          </p:nvGrpSpPr>
          <p:grpSpPr>
            <a:xfrm>
              <a:off x="15650" y="1672592"/>
              <a:ext cx="5826812" cy="2377574"/>
              <a:chOff x="672201" y="1131714"/>
              <a:chExt cx="5826812" cy="2649577"/>
            </a:xfrm>
          </p:grpSpPr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3B92574-13E2-41EE-BA60-9593A227A26F}"/>
                  </a:ext>
                </a:extLst>
              </p:cNvPr>
              <p:cNvSpPr txBox="1"/>
              <p:nvPr/>
            </p:nvSpPr>
            <p:spPr>
              <a:xfrm>
                <a:off x="672201" y="1131714"/>
                <a:ext cx="5826812" cy="2649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spcBef>
                    <a:spcPts val="900"/>
                  </a:spcBef>
                  <a:buClr>
                    <a:srgbClr val="85DBA8"/>
                  </a:buClr>
                </a:pPr>
                <a:r>
                  <a:rPr lang="en-US" altLang="zh-CN" sz="20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TKF</a:t>
                </a:r>
                <a:r>
                  <a:rPr lang="zh-CN" altLang="en-US" sz="20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板固件移植</a:t>
                </a:r>
              </a:p>
              <a:p>
                <a:pPr marL="742950" lvl="1" indent="-285750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继续</a:t>
                </a:r>
                <a:r>
                  <a:rPr lang="en-US" altLang="zh-CN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VME</a:t>
                </a: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控制模块测试</a:t>
                </a:r>
                <a:endPara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742950" lvl="1" indent="-285750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完成</a:t>
                </a:r>
                <a:r>
                  <a:rPr lang="en-US" altLang="zh-CN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TKF</a:t>
                </a: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固件移植工作</a:t>
                </a:r>
                <a:endPara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lvl="2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</a:pPr>
                <a:endParaRPr lang="en-US" altLang="zh-CN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742950" lvl="1" indent="-285750">
                  <a:spcBef>
                    <a:spcPts val="9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endParaRPr lang="zh-CN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9" name="星形: 四角 28">
                <a:extLst>
                  <a:ext uri="{FF2B5EF4-FFF2-40B4-BE49-F238E27FC236}">
                    <a16:creationId xmlns:a16="http://schemas.microsoft.com/office/drawing/2014/main" id="{6EF04E6F-723B-4A52-8F39-A0DD2B374C08}"/>
                  </a:ext>
                </a:extLst>
              </p:cNvPr>
              <p:cNvSpPr/>
              <p:nvPr/>
            </p:nvSpPr>
            <p:spPr>
              <a:xfrm>
                <a:off x="901084" y="1196362"/>
                <a:ext cx="266230" cy="266700"/>
              </a:xfrm>
              <a:prstGeom prst="star4">
                <a:avLst>
                  <a:gd name="adj" fmla="val 17262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7" name="星形: 四角 26">
              <a:extLst>
                <a:ext uri="{FF2B5EF4-FFF2-40B4-BE49-F238E27FC236}">
                  <a16:creationId xmlns:a16="http://schemas.microsoft.com/office/drawing/2014/main" id="{4E7FED8B-D37C-46B7-A43A-91F011380FF3}"/>
                </a:ext>
              </a:extLst>
            </p:cNvPr>
            <p:cNvSpPr/>
            <p:nvPr/>
          </p:nvSpPr>
          <p:spPr>
            <a:xfrm>
              <a:off x="244533" y="1730603"/>
              <a:ext cx="272586" cy="266700"/>
            </a:xfrm>
            <a:prstGeom prst="star4">
              <a:avLst>
                <a:gd name="adj" fmla="val 1726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CDC1015-FF24-49F7-BD72-ACE941003EEF}"/>
              </a:ext>
            </a:extLst>
          </p:cNvPr>
          <p:cNvGrpSpPr/>
          <p:nvPr/>
        </p:nvGrpSpPr>
        <p:grpSpPr>
          <a:xfrm>
            <a:off x="6095999" y="1389841"/>
            <a:ext cx="5826812" cy="1869743"/>
            <a:chOff x="15650" y="1672592"/>
            <a:chExt cx="5826812" cy="1869743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89458CD7-551F-420A-89B2-81C356A938A1}"/>
                </a:ext>
              </a:extLst>
            </p:cNvPr>
            <p:cNvGrpSpPr/>
            <p:nvPr/>
          </p:nvGrpSpPr>
          <p:grpSpPr>
            <a:xfrm>
              <a:off x="15650" y="1672592"/>
              <a:ext cx="5826812" cy="1869743"/>
              <a:chOff x="672201" y="1131714"/>
              <a:chExt cx="5826812" cy="2083648"/>
            </a:xfrm>
          </p:grpSpPr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F2F30A7-8702-49D6-9C42-6DDAB7204F58}"/>
                  </a:ext>
                </a:extLst>
              </p:cNvPr>
              <p:cNvSpPr txBox="1"/>
              <p:nvPr/>
            </p:nvSpPr>
            <p:spPr>
              <a:xfrm>
                <a:off x="672201" y="1131714"/>
                <a:ext cx="5826812" cy="2083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spcBef>
                    <a:spcPts val="900"/>
                  </a:spcBef>
                  <a:buClr>
                    <a:srgbClr val="85DBA8"/>
                  </a:buClr>
                </a:pPr>
                <a:r>
                  <a:rPr lang="zh-CN" altLang="en-US" sz="20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高精度时钟相位调整方法的前期研究</a:t>
                </a:r>
              </a:p>
              <a:p>
                <a:pPr marL="742950" lvl="1" indent="-285750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学习调研</a:t>
                </a:r>
                <a:r>
                  <a:rPr lang="en-US" altLang="zh-CN" sz="1600" dirty="0" err="1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Tclink</a:t>
                </a: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等时钟相位调整的方法与固件</a:t>
                </a:r>
                <a:endPara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742950" lvl="1" indent="-285750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尝试通过现有硬件平台跑通开源代码</a:t>
                </a:r>
                <a:endParaRPr lang="en-US" altLang="zh-CN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742950" lvl="1" indent="-285750">
                  <a:spcBef>
                    <a:spcPts val="9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endParaRPr lang="zh-CN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6" name="星形: 四角 45">
                <a:extLst>
                  <a:ext uri="{FF2B5EF4-FFF2-40B4-BE49-F238E27FC236}">
                    <a16:creationId xmlns:a16="http://schemas.microsoft.com/office/drawing/2014/main" id="{1C09AA1F-39B9-48EF-BC6F-857FDD468DC9}"/>
                  </a:ext>
                </a:extLst>
              </p:cNvPr>
              <p:cNvSpPr/>
              <p:nvPr/>
            </p:nvSpPr>
            <p:spPr>
              <a:xfrm>
                <a:off x="901084" y="1196362"/>
                <a:ext cx="266230" cy="266700"/>
              </a:xfrm>
              <a:prstGeom prst="star4">
                <a:avLst>
                  <a:gd name="adj" fmla="val 17262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4" name="星形: 四角 43">
              <a:extLst>
                <a:ext uri="{FF2B5EF4-FFF2-40B4-BE49-F238E27FC236}">
                  <a16:creationId xmlns:a16="http://schemas.microsoft.com/office/drawing/2014/main" id="{FBC8FAC7-46B8-4085-B74B-70E39687B2CD}"/>
                </a:ext>
              </a:extLst>
            </p:cNvPr>
            <p:cNvSpPr/>
            <p:nvPr/>
          </p:nvSpPr>
          <p:spPr>
            <a:xfrm>
              <a:off x="244533" y="1730603"/>
              <a:ext cx="272586" cy="266700"/>
            </a:xfrm>
            <a:prstGeom prst="star4">
              <a:avLst>
                <a:gd name="adj" fmla="val 1726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D35E968-07E3-4EE5-8F2D-A10671C4BB0D}"/>
              </a:ext>
            </a:extLst>
          </p:cNvPr>
          <p:cNvGrpSpPr/>
          <p:nvPr/>
        </p:nvGrpSpPr>
        <p:grpSpPr>
          <a:xfrm>
            <a:off x="6562556" y="3248831"/>
            <a:ext cx="4355160" cy="2120256"/>
            <a:chOff x="6562556" y="3373231"/>
            <a:chExt cx="4355160" cy="21202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12A360D-2583-4E97-8B74-5DF822C19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2556" y="3373231"/>
              <a:ext cx="4355160" cy="183337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1A8C648-6668-4FE3-86CA-7453CD982D06}"/>
                </a:ext>
              </a:extLst>
            </p:cNvPr>
            <p:cNvSpPr txBox="1"/>
            <p:nvPr/>
          </p:nvSpPr>
          <p:spPr>
            <a:xfrm>
              <a:off x="6697075" y="5216488"/>
              <a:ext cx="4086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/>
                <a:t>FIG 15. </a:t>
              </a:r>
              <a:r>
                <a:rPr lang="en-US" altLang="zh-CN" sz="1200" b="1" dirty="0" err="1"/>
                <a:t>TCLink</a:t>
              </a:r>
              <a:r>
                <a:rPr lang="zh-CN" altLang="en-US" sz="1200" b="1" dirty="0"/>
                <a:t>回路模型，包括鉴相器、回路控制和移相器</a:t>
              </a: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7FAB08C5-D43D-4DEE-806C-359072194FD2}"/>
              </a:ext>
            </a:extLst>
          </p:cNvPr>
          <p:cNvSpPr/>
          <p:nvPr/>
        </p:nvSpPr>
        <p:spPr>
          <a:xfrm>
            <a:off x="4781029" y="5738137"/>
            <a:ext cx="3087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Thanks</a:t>
            </a:r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86092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C611477-F731-96AF-A80B-0A1A38622712}"/>
              </a:ext>
            </a:extLst>
          </p:cNvPr>
          <p:cNvSpPr txBox="1"/>
          <p:nvPr/>
        </p:nvSpPr>
        <p:spPr>
          <a:xfrm>
            <a:off x="4650805" y="2598003"/>
            <a:ext cx="289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4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Back up</a:t>
            </a:r>
            <a:endParaRPr lang="en-US" altLang="zh-CN" sz="48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F7B530F-324F-EE23-B9B8-D4076E27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508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F7B530F-324F-EE23-B9B8-D4076E27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4" name="Picture 2" descr="C:\Users\Administrator\Desktop\iRPC2E_pre\khj-paper\PHD论文\PHD图片_v2\6-2b.png">
            <a:extLst>
              <a:ext uri="{FF2B5EF4-FFF2-40B4-BE49-F238E27FC236}">
                <a16:creationId xmlns:a16="http://schemas.microsoft.com/office/drawing/2014/main" id="{B5E1F2A1-6C7D-426B-B4C0-54CFE387F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2" y="1810265"/>
            <a:ext cx="4680000" cy="201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9C43128-03DC-4611-87BF-EF5DBE70A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962" y="1810265"/>
            <a:ext cx="4680000" cy="214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微信图片_20220510185540.jpg">
            <a:extLst>
              <a:ext uri="{FF2B5EF4-FFF2-40B4-BE49-F238E27FC236}">
                <a16:creationId xmlns:a16="http://schemas.microsoft.com/office/drawing/2014/main" id="{163AD6A6-2E06-4C3B-BA3A-87957E7B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00" y="4501214"/>
            <a:ext cx="3600000" cy="140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54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F7B530F-324F-EE23-B9B8-D4076E27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012D580-12FD-4D52-8A9D-ED37510A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231641"/>
            <a:ext cx="5537601" cy="74302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553A15-EE6F-429E-97CD-199C0253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57" y="1136967"/>
            <a:ext cx="1037272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45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F40D68E-8826-4134-AB74-D6150EEC5E55}"/>
              </a:ext>
            </a:extLst>
          </p:cNvPr>
          <p:cNvSpPr txBox="1"/>
          <p:nvPr/>
        </p:nvSpPr>
        <p:spPr>
          <a:xfrm>
            <a:off x="-362310" y="1385656"/>
            <a:ext cx="6120559" cy="707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               主要工作内容与进展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BESⅢ</a:t>
            </a: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维改：</a:t>
            </a: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MDC</a:t>
            </a: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光纤传输插件</a:t>
            </a:r>
            <a:r>
              <a:rPr lang="zh-CN" altLang="en-US" sz="1900" dirty="0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升级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年底小批量板卡改版设计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板卡面板设计与生产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BESⅢ</a:t>
            </a: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维改：</a:t>
            </a: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触发核心板调试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基于光模块</a:t>
            </a: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+</a:t>
            </a:r>
            <a:r>
              <a:rPr kumimoji="0" lang="en-US" altLang="zh-CN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sitcp</a:t>
            </a: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实现千兆数据读出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lvl="3" indent="-457200">
              <a:lnSpc>
                <a:spcPct val="175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900" dirty="0" err="1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Vme</a:t>
            </a:r>
            <a:r>
              <a:rPr lang="zh-CN" altLang="en-US" sz="1900" dirty="0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控制功能测试</a:t>
            </a:r>
            <a:endParaRPr lang="en-US" altLang="zh-CN" sz="1900" dirty="0">
              <a:solidFill>
                <a:srgbClr val="020605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371600" lvl="2" indent="-457200">
              <a:lnSpc>
                <a:spcPct val="20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19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CMS</a:t>
            </a:r>
            <a:r>
              <a:rPr lang="zh-CN" altLang="en-US" sz="19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19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lvl="3" indent="-457200">
              <a:lnSpc>
                <a:spcPct val="175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900" dirty="0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4link QC </a:t>
            </a:r>
            <a:r>
              <a:rPr lang="zh-CN" altLang="en-US" sz="1900" dirty="0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数据获取的搭建和验证</a:t>
            </a:r>
            <a:endParaRPr lang="en-US" altLang="zh-CN" sz="1900" dirty="0">
              <a:solidFill>
                <a:srgbClr val="020605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371600" lvl="2" indent="-457200">
              <a:lnSpc>
                <a:spcPct val="200000"/>
              </a:lnSpc>
              <a:buFont typeface="Wingdings" panose="05000000000000000000" pitchFamily="2" charset="2"/>
              <a:buChar char="l"/>
              <a:defRPr/>
            </a:pPr>
            <a:endParaRPr lang="en-US" altLang="zh-CN" sz="19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3">
              <a:lnSpc>
                <a:spcPct val="175000"/>
              </a:lnSpc>
              <a:defRPr/>
            </a:pP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361E59-9095-B408-8790-2353CA80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29694-1C3B-4D17-9C23-D26E614C03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F89B7A9-1980-781F-BCE6-07C37B64A4CD}"/>
              </a:ext>
            </a:extLst>
          </p:cNvPr>
          <p:cNvSpPr txBox="1"/>
          <p:nvPr/>
        </p:nvSpPr>
        <p:spPr>
          <a:xfrm>
            <a:off x="4459914" y="182667"/>
            <a:ext cx="327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汇报主要内容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C5343C-8453-DA71-743B-F0D04122E85C}"/>
              </a:ext>
            </a:extLst>
          </p:cNvPr>
          <p:cNvSpPr txBox="1"/>
          <p:nvPr/>
        </p:nvSpPr>
        <p:spPr>
          <a:xfrm>
            <a:off x="4994695" y="1385656"/>
            <a:ext cx="83216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               其他工作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en-US" altLang="zh-CN" sz="19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TCBA</a:t>
            </a:r>
            <a:r>
              <a:rPr lang="zh-CN" altLang="en-US" sz="19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插件固件</a:t>
            </a:r>
            <a:endParaRPr lang="en-US" altLang="zh-CN" sz="19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lvl="3" indent="-457200">
              <a:lnSpc>
                <a:spcPct val="175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900" dirty="0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GTX</a:t>
            </a:r>
            <a:r>
              <a:rPr lang="zh-CN" altLang="en-US" sz="1900" dirty="0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光纤传输模块化并移植到</a:t>
            </a:r>
            <a:r>
              <a:rPr lang="en-US" altLang="zh-CN" sz="1900" dirty="0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TCBA</a:t>
            </a:r>
            <a:r>
              <a:rPr lang="zh-CN" altLang="en-US" sz="1900" dirty="0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固件</a:t>
            </a:r>
            <a:endParaRPr lang="en-US" altLang="zh-CN" sz="1900" dirty="0">
              <a:solidFill>
                <a:srgbClr val="020605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sz="19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触发核心板</a:t>
            </a:r>
            <a:r>
              <a:rPr lang="en-US" altLang="zh-CN" sz="19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Flash</a:t>
            </a:r>
            <a:r>
              <a:rPr lang="zh-CN" altLang="en-US" sz="19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加载测试</a:t>
            </a:r>
            <a:endParaRPr lang="en-US" altLang="zh-CN" sz="19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lvl="3" indent="-457200">
              <a:lnSpc>
                <a:spcPct val="200000"/>
              </a:lnSpc>
              <a:buFont typeface="Wingdings" panose="05000000000000000000" pitchFamily="2" charset="2"/>
              <a:buChar char="l"/>
            </a:pPr>
            <a:endParaRPr lang="en-US" altLang="zh-CN" sz="1900" dirty="0">
              <a:solidFill>
                <a:srgbClr val="020605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7E96C3A-30FA-31C6-0526-B9B708101D00}"/>
              </a:ext>
            </a:extLst>
          </p:cNvPr>
          <p:cNvSpPr txBox="1"/>
          <p:nvPr/>
        </p:nvSpPr>
        <p:spPr>
          <a:xfrm>
            <a:off x="5000447" y="4039716"/>
            <a:ext cx="582858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               未来工作计划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小批量</a:t>
            </a: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MDC</a:t>
            </a: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20605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光纤传输插件质量验证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1900" dirty="0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TKF</a:t>
            </a:r>
            <a:r>
              <a:rPr lang="zh-CN" altLang="en-US" sz="1900" dirty="0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板固件移植</a:t>
            </a:r>
            <a:endParaRPr lang="en-US" altLang="zh-CN" sz="1900" dirty="0">
              <a:solidFill>
                <a:srgbClr val="020605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900" dirty="0">
                <a:solidFill>
                  <a:srgbClr val="020605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高精度时钟调整方法的前期研究</a:t>
            </a:r>
            <a:endParaRPr lang="en-US" altLang="zh-CN" sz="1900" dirty="0">
              <a:solidFill>
                <a:srgbClr val="020605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20605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83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文本框 102">
            <a:extLst>
              <a:ext uri="{FF2B5EF4-FFF2-40B4-BE49-F238E27FC236}">
                <a16:creationId xmlns:a16="http://schemas.microsoft.com/office/drawing/2014/main" id="{5BDEEFDF-2FCF-9893-C44A-3DA9E48F5273}"/>
              </a:ext>
            </a:extLst>
          </p:cNvPr>
          <p:cNvSpPr txBox="1"/>
          <p:nvPr/>
        </p:nvSpPr>
        <p:spPr>
          <a:xfrm>
            <a:off x="366531" y="1246479"/>
            <a:ext cx="6898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buClr>
                <a:srgbClr val="85DBA8"/>
              </a:buClr>
            </a:pP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</a:p>
          <a:p>
            <a:pPr lvl="2">
              <a:buClr>
                <a:srgbClr val="85DBA8"/>
              </a:buClr>
            </a:pP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98812312-CE61-F826-1C17-54AD97214967}"/>
              </a:ext>
            </a:extLst>
          </p:cNvPr>
          <p:cNvGrpSpPr/>
          <p:nvPr/>
        </p:nvGrpSpPr>
        <p:grpSpPr>
          <a:xfrm>
            <a:off x="-85032" y="1247079"/>
            <a:ext cx="6631018" cy="4270977"/>
            <a:chOff x="327518" y="1980200"/>
            <a:chExt cx="7193227" cy="4270977"/>
          </a:xfrm>
        </p:grpSpPr>
        <p:sp>
          <p:nvSpPr>
            <p:cNvPr id="106" name="星形: 四角 105">
              <a:extLst>
                <a:ext uri="{FF2B5EF4-FFF2-40B4-BE49-F238E27FC236}">
                  <a16:creationId xmlns:a16="http://schemas.microsoft.com/office/drawing/2014/main" id="{DC28DBBC-026B-A110-7756-32C9347C3335}"/>
                </a:ext>
              </a:extLst>
            </p:cNvPr>
            <p:cNvSpPr/>
            <p:nvPr/>
          </p:nvSpPr>
          <p:spPr>
            <a:xfrm>
              <a:off x="564524" y="2040427"/>
              <a:ext cx="266230" cy="266700"/>
            </a:xfrm>
            <a:prstGeom prst="star4">
              <a:avLst>
                <a:gd name="adj" fmla="val 1726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9D38F47F-4DF5-7F85-BD4D-2E38D84F9669}"/>
                </a:ext>
              </a:extLst>
            </p:cNvPr>
            <p:cNvSpPr txBox="1"/>
            <p:nvPr/>
          </p:nvSpPr>
          <p:spPr>
            <a:xfrm>
              <a:off x="327518" y="1980200"/>
              <a:ext cx="7193227" cy="4270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spcBef>
                  <a:spcPts val="900"/>
                </a:spcBef>
                <a:buClr>
                  <a:srgbClr val="85DBA8"/>
                </a:buClr>
              </a:pPr>
              <a:r>
                <a:rPr lang="en-US" altLang="zh-CN" sz="20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MFT</a:t>
              </a:r>
              <a:r>
                <a:rPr lang="zh-CN" altLang="en-US" sz="20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硬件设计与版本更迭：</a:t>
              </a:r>
              <a:endPara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742950" lvl="1" indent="-285750">
                <a:lnSpc>
                  <a:spcPct val="200000"/>
                </a:lnSpc>
                <a:spcBef>
                  <a:spcPts val="600"/>
                </a:spcBef>
                <a:buClr>
                  <a:srgbClr val="85DBA8"/>
                </a:buClr>
                <a:buFont typeface="Wingdings" panose="05000000000000000000" pitchFamily="2" charset="2"/>
                <a:buChar char="n"/>
              </a:pPr>
              <a:r>
                <a:rPr lang="zh-CN" altLang="en-US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版本更迭：</a:t>
              </a:r>
              <a:endPara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lnSpc>
                  <a:spcPct val="150000"/>
                </a:lnSpc>
                <a:spcBef>
                  <a:spcPts val="500"/>
                </a:spcBef>
                <a:buClr>
                  <a:srgbClr val="85DBA8"/>
                </a:buClr>
                <a:buFont typeface="+mj-ea"/>
                <a:buAutoNum type="circleNumDbPlain"/>
              </a:pPr>
              <a:r>
                <a: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MFT-Ⅱ V1.0 </a:t>
              </a:r>
              <a:r>
                <a:rPr lang="zh-CN" altLang="en-US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→ </a:t>
              </a:r>
              <a:r>
                <a: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V1.1 </a:t>
              </a:r>
              <a:r>
                <a:rPr lang="zh-CN" altLang="en-US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→ </a:t>
              </a:r>
              <a:r>
                <a:rPr lang="en-US" altLang="zh-CN" sz="16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V1.2</a:t>
              </a:r>
            </a:p>
            <a:p>
              <a:pPr marL="1257300" lvl="2" indent="-342900">
                <a:lnSpc>
                  <a:spcPct val="150000"/>
                </a:lnSpc>
                <a:spcBef>
                  <a:spcPts val="500"/>
                </a:spcBef>
                <a:buClr>
                  <a:srgbClr val="85DBA8"/>
                </a:buClr>
                <a:buFont typeface="+mj-lt"/>
                <a:buAutoNum type="circleNumDbPlain"/>
              </a:pPr>
              <a:r>
                <a: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V1.2</a:t>
              </a:r>
              <a:r>
                <a:rPr lang="zh-CN" altLang="en-US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：</a:t>
              </a:r>
              <a:endPara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714500" lvl="3" indent="-342900">
                <a:lnSpc>
                  <a:spcPct val="150000"/>
                </a:lnSpc>
                <a:spcBef>
                  <a:spcPts val="5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</a:pPr>
              <a:r>
                <a:rPr lang="zh-CN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增加测试点</a:t>
              </a:r>
              <a:endPara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714500" lvl="3" indent="-342900">
                <a:lnSpc>
                  <a:spcPct val="150000"/>
                </a:lnSpc>
                <a:spcBef>
                  <a:spcPts val="5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</a:pPr>
              <a:r>
                <a:rPr lang="zh-CN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优化插件板形（倒角、加固等）</a:t>
              </a:r>
              <a:endPara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714500" lvl="3" indent="-342900">
                <a:lnSpc>
                  <a:spcPct val="150000"/>
                </a:lnSpc>
                <a:spcBef>
                  <a:spcPts val="5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</a:pPr>
              <a:r>
                <a:rPr lang="zh-CN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增加差分时钟信号读出（单芯</a:t>
              </a:r>
              <a:r>
                <a:rPr lang="en-US" altLang="zh-CN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LEMO</a:t>
              </a:r>
              <a:r>
                <a:rPr lang="zh-CN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）</a:t>
              </a:r>
              <a:endPara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714500" lvl="3" indent="-342900">
                <a:lnSpc>
                  <a:spcPct val="150000"/>
                </a:lnSpc>
                <a:spcBef>
                  <a:spcPts val="5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</a:pPr>
              <a:r>
                <a:rPr lang="zh-CN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调整差分信号（时钟、数据）等长处理</a:t>
              </a:r>
              <a:endPara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lnSpc>
                  <a:spcPct val="150000"/>
                </a:lnSpc>
                <a:spcBef>
                  <a:spcPts val="500"/>
                </a:spcBef>
                <a:buClr>
                  <a:srgbClr val="85DBA8"/>
                </a:buClr>
                <a:buFont typeface="+mj-lt"/>
                <a:buAutoNum type="circleNumDbPlain"/>
              </a:pPr>
              <a:r>
                <a:rPr lang="en-US" altLang="zh-CN" sz="16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V1.2-</a:t>
              </a:r>
              <a:r>
                <a:rPr lang="zh-CN" altLang="en-US" sz="16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年底小批量生产版本</a:t>
              </a:r>
              <a:endParaRPr lang="en-US" altLang="zh-CN" sz="1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lnSpc>
                  <a:spcPct val="150000"/>
                </a:lnSpc>
                <a:spcBef>
                  <a:spcPts val="500"/>
                </a:spcBef>
                <a:buClr>
                  <a:srgbClr val="85DBA8"/>
                </a:buClr>
                <a:buFont typeface="+mj-lt"/>
                <a:buAutoNum type="circleNumDbPlain"/>
              </a:pPr>
              <a:endPara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99" name="灯片编号占位符 98">
            <a:extLst>
              <a:ext uri="{FF2B5EF4-FFF2-40B4-BE49-F238E27FC236}">
                <a16:creationId xmlns:a16="http://schemas.microsoft.com/office/drawing/2014/main" id="{B87AFEF0-041C-2E8E-52AC-38F03FA4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6F8B7A2-D44A-231E-267B-0250A71D8744}"/>
              </a:ext>
            </a:extLst>
          </p:cNvPr>
          <p:cNvSpPr txBox="1"/>
          <p:nvPr/>
        </p:nvSpPr>
        <p:spPr>
          <a:xfrm>
            <a:off x="2700164" y="275967"/>
            <a:ext cx="679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MFT</a:t>
            </a:r>
            <a:r>
              <a:rPr lang="zh-CN" altLang="en-US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插件升级进展</a:t>
            </a:r>
            <a:endParaRPr lang="en-US" altLang="zh-CN" sz="36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943F90A-1DB1-4031-A6F0-3BEDC311592D}"/>
              </a:ext>
            </a:extLst>
          </p:cNvPr>
          <p:cNvSpPr txBox="1"/>
          <p:nvPr/>
        </p:nvSpPr>
        <p:spPr>
          <a:xfrm>
            <a:off x="844661" y="6352887"/>
            <a:ext cx="4013308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FFFF00"/>
                </a:solidFill>
                <a:latin typeface="等线" panose="020F0502020204030204"/>
                <a:ea typeface="等线" panose="02010600030101010101" pitchFamily="2" charset="-122"/>
              </a:rPr>
              <a:t>工作进展</a:t>
            </a: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MFT-Ⅱ V1.2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板卡投入生产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A153EE0-A36E-401D-A37C-51911D722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039" y="1416662"/>
            <a:ext cx="2901155" cy="210283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DB8AE29-CF73-4EC2-AEA8-7E0A84DADB43}"/>
              </a:ext>
            </a:extLst>
          </p:cNvPr>
          <p:cNvGrpSpPr/>
          <p:nvPr/>
        </p:nvGrpSpPr>
        <p:grpSpPr>
          <a:xfrm>
            <a:off x="408939" y="5170421"/>
            <a:ext cx="4449030" cy="1042922"/>
            <a:chOff x="4960720" y="4072200"/>
            <a:chExt cx="4449029" cy="1042922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6DE5762-3C29-4A23-A791-6585D8164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0720" y="4073983"/>
              <a:ext cx="2527215" cy="1039356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7D17C68-59AD-48F1-A659-73238F4A2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2534" y="4074680"/>
              <a:ext cx="2527215" cy="1040442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F167C68-5E2E-4FE4-B3C3-BF84834CC96A}"/>
                </a:ext>
              </a:extLst>
            </p:cNvPr>
            <p:cNvSpPr txBox="1"/>
            <p:nvPr/>
          </p:nvSpPr>
          <p:spPr>
            <a:xfrm>
              <a:off x="6129952" y="4072200"/>
              <a:ext cx="1599142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rgbClr val="FF0000"/>
                  </a:solidFill>
                </a:rPr>
                <a:t>时钟差分线等长处理</a:t>
              </a:r>
              <a:endParaRPr lang="en-US" altLang="zh-CN" sz="12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1mil</a:t>
              </a:r>
              <a:r>
                <a:rPr lang="zh-CN" altLang="en-US" sz="1200" b="1" dirty="0">
                  <a:solidFill>
                    <a:srgbClr val="FF0000"/>
                  </a:solidFill>
                </a:rPr>
                <a:t>以内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98B2EF1-50C4-433D-B30D-5CF6656BCE4D}"/>
              </a:ext>
            </a:extLst>
          </p:cNvPr>
          <p:cNvGrpSpPr/>
          <p:nvPr/>
        </p:nvGrpSpPr>
        <p:grpSpPr>
          <a:xfrm>
            <a:off x="5219455" y="3979070"/>
            <a:ext cx="6682277" cy="2790330"/>
            <a:chOff x="4620570" y="1741011"/>
            <a:chExt cx="6159666" cy="2723923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134DEB23-BE70-4E35-9F13-D75AD0C25FC5}"/>
                </a:ext>
              </a:extLst>
            </p:cNvPr>
            <p:cNvSpPr txBox="1"/>
            <p:nvPr/>
          </p:nvSpPr>
          <p:spPr>
            <a:xfrm>
              <a:off x="6866445" y="4187935"/>
              <a:ext cx="22241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/>
                <a:t>FIG 2. MFT</a:t>
              </a:r>
              <a:r>
                <a:rPr lang="zh-CN" altLang="en-US" sz="1200" b="1" dirty="0"/>
                <a:t>板卡版本迭代示例</a:t>
              </a:r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136D705F-C06C-423E-8D87-87B153A16979}"/>
                </a:ext>
              </a:extLst>
            </p:cNvPr>
            <p:cNvGrpSpPr/>
            <p:nvPr/>
          </p:nvGrpSpPr>
          <p:grpSpPr>
            <a:xfrm>
              <a:off x="4620570" y="1741011"/>
              <a:ext cx="6159666" cy="2370939"/>
              <a:chOff x="4620570" y="1741011"/>
              <a:chExt cx="6159666" cy="2370939"/>
            </a:xfrm>
          </p:grpSpPr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25A9DEF7-BF0C-43CA-8FC4-AA13FB00AAC5}"/>
                  </a:ext>
                </a:extLst>
              </p:cNvPr>
              <p:cNvGrpSpPr/>
              <p:nvPr/>
            </p:nvGrpSpPr>
            <p:grpSpPr>
              <a:xfrm>
                <a:off x="4620570" y="2093746"/>
                <a:ext cx="1064530" cy="1654903"/>
                <a:chOff x="6751061" y="1692423"/>
                <a:chExt cx="1064530" cy="1654903"/>
              </a:xfrm>
            </p:grpSpPr>
            <p:pic>
              <p:nvPicPr>
                <p:cNvPr id="50" name="图片 49">
                  <a:extLst>
                    <a:ext uri="{FF2B5EF4-FFF2-40B4-BE49-F238E27FC236}">
                      <a16:creationId xmlns:a16="http://schemas.microsoft.com/office/drawing/2014/main" id="{E76301E2-D285-4CE7-BACA-61D5EDFA42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634195" y="2165930"/>
                  <a:ext cx="1298262" cy="1064530"/>
                </a:xfrm>
                <a:prstGeom prst="rect">
                  <a:avLst/>
                </a:prstGeom>
              </p:spPr>
            </p:pic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9A951448-504E-4347-81E6-29437FA58544}"/>
                    </a:ext>
                  </a:extLst>
                </p:cNvPr>
                <p:cNvSpPr txBox="1"/>
                <p:nvPr/>
              </p:nvSpPr>
              <p:spPr>
                <a:xfrm>
                  <a:off x="6798311" y="1692423"/>
                  <a:ext cx="940986" cy="276999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MFT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旧版卡</a:t>
                  </a:r>
                </a:p>
              </p:txBody>
            </p:sp>
          </p:grp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DC6ADCA0-C09F-4F60-B639-0708F6D64000}"/>
                  </a:ext>
                </a:extLst>
              </p:cNvPr>
              <p:cNvGrpSpPr/>
              <p:nvPr/>
            </p:nvGrpSpPr>
            <p:grpSpPr>
              <a:xfrm>
                <a:off x="6096800" y="2093745"/>
                <a:ext cx="1065756" cy="1665980"/>
                <a:chOff x="8278872" y="1692422"/>
                <a:chExt cx="1065756" cy="1665980"/>
              </a:xfrm>
            </p:grpSpPr>
            <p:pic>
              <p:nvPicPr>
                <p:cNvPr id="48" name="图片 47">
                  <a:extLst>
                    <a:ext uri="{FF2B5EF4-FFF2-40B4-BE49-F238E27FC236}">
                      <a16:creationId xmlns:a16="http://schemas.microsoft.com/office/drawing/2014/main" id="{AA546599-32C3-4DDD-852D-1FF2CD3EDB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8157693" y="2171468"/>
                  <a:ext cx="1309339" cy="1064530"/>
                </a:xfrm>
                <a:prstGeom prst="rect">
                  <a:avLst/>
                </a:prstGeom>
              </p:spPr>
            </p:pic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BE081F6-815F-4B09-A2D4-6421E0A48CB7}"/>
                    </a:ext>
                  </a:extLst>
                </p:cNvPr>
                <p:cNvSpPr txBox="1"/>
                <p:nvPr/>
              </p:nvSpPr>
              <p:spPr>
                <a:xfrm>
                  <a:off x="8278872" y="1692422"/>
                  <a:ext cx="959063" cy="276999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MFT-Ⅱ v1.0</a:t>
                  </a:r>
                  <a:endParaRPr lang="zh-CN" altLang="en-US" sz="1200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05B72AF1-AC22-4F9F-9D74-0BA5ADB0DEA6}"/>
                  </a:ext>
                </a:extLst>
              </p:cNvPr>
              <p:cNvGrpSpPr/>
              <p:nvPr/>
            </p:nvGrpSpPr>
            <p:grpSpPr>
              <a:xfrm>
                <a:off x="7584736" y="2089908"/>
                <a:ext cx="1064530" cy="1665976"/>
                <a:chOff x="9596944" y="1674833"/>
                <a:chExt cx="1064530" cy="1665976"/>
              </a:xfrm>
            </p:grpSpPr>
            <p:pic>
              <p:nvPicPr>
                <p:cNvPr id="44" name="图片 43">
                  <a:extLst>
                    <a:ext uri="{FF2B5EF4-FFF2-40B4-BE49-F238E27FC236}">
                      <a16:creationId xmlns:a16="http://schemas.microsoft.com/office/drawing/2014/main" id="{1A45CA5C-A92A-41DC-B70C-A3FB684167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9474539" y="2153874"/>
                  <a:ext cx="1309340" cy="1064530"/>
                </a:xfrm>
                <a:prstGeom prst="rect">
                  <a:avLst/>
                </a:prstGeom>
              </p:spPr>
            </p:pic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4A042B2B-CDFE-471D-82C2-9128BBA6B317}"/>
                    </a:ext>
                  </a:extLst>
                </p:cNvPr>
                <p:cNvSpPr txBox="1"/>
                <p:nvPr/>
              </p:nvSpPr>
              <p:spPr>
                <a:xfrm>
                  <a:off x="9626867" y="1674833"/>
                  <a:ext cx="959063" cy="276999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MFT-Ⅱ v1.1</a:t>
                  </a:r>
                  <a:endParaRPr lang="zh-CN" altLang="en-US" sz="1200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id="{6B226113-090A-44BF-8049-E2F8BE416CBA}"/>
                  </a:ext>
                </a:extLst>
              </p:cNvPr>
              <p:cNvGrpSpPr/>
              <p:nvPr/>
            </p:nvGrpSpPr>
            <p:grpSpPr>
              <a:xfrm>
                <a:off x="8710551" y="1741011"/>
                <a:ext cx="2069685" cy="2181895"/>
                <a:chOff x="10349997" y="1261591"/>
                <a:chExt cx="2069685" cy="2181895"/>
              </a:xfrm>
            </p:grpSpPr>
            <p:pic>
              <p:nvPicPr>
                <p:cNvPr id="42" name="图片 41">
                  <a:extLst>
                    <a:ext uri="{FF2B5EF4-FFF2-40B4-BE49-F238E27FC236}">
                      <a16:creationId xmlns:a16="http://schemas.microsoft.com/office/drawing/2014/main" id="{C52AC845-67D7-486D-8D44-ECCB6AD66A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5400000">
                  <a:off x="10615728" y="1916010"/>
                  <a:ext cx="1639062" cy="1415889"/>
                </a:xfrm>
                <a:prstGeom prst="rect">
                  <a:avLst/>
                </a:prstGeom>
              </p:spPr>
            </p:pic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46594CEA-9679-4819-BEE7-168B54B45124}"/>
                    </a:ext>
                  </a:extLst>
                </p:cNvPr>
                <p:cNvSpPr txBox="1"/>
                <p:nvPr/>
              </p:nvSpPr>
              <p:spPr>
                <a:xfrm>
                  <a:off x="10349997" y="1261591"/>
                  <a:ext cx="2069685" cy="400110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FF0000"/>
                      </a:solidFill>
                    </a:rPr>
                    <a:t>MFT-Ⅱ v1.2 PCB</a:t>
                  </a:r>
                  <a:endParaRPr lang="zh-CN" altLang="en-US" sz="2000" b="1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41" name="连接符: 曲线 40">
                <a:extLst>
                  <a:ext uri="{FF2B5EF4-FFF2-40B4-BE49-F238E27FC236}">
                    <a16:creationId xmlns:a16="http://schemas.microsoft.com/office/drawing/2014/main" id="{51B252EB-B5BC-4FBB-80C5-7CABAFCF68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615" y="4100648"/>
                <a:ext cx="5874087" cy="11302"/>
              </a:xfrm>
              <a:prstGeom prst="curvedConnector3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42CE255D-DABF-48BF-842A-520A5CA7021C}"/>
              </a:ext>
            </a:extLst>
          </p:cNvPr>
          <p:cNvGrpSpPr/>
          <p:nvPr/>
        </p:nvGrpSpPr>
        <p:grpSpPr>
          <a:xfrm>
            <a:off x="6802529" y="2159252"/>
            <a:ext cx="5099203" cy="1360249"/>
            <a:chOff x="6692878" y="1796175"/>
            <a:chExt cx="5099203" cy="13602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E3900715-26F1-4FC6-B812-D36B883A2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98600" y="1796175"/>
              <a:ext cx="4293481" cy="1360249"/>
            </a:xfrm>
            <a:prstGeom prst="rect">
              <a:avLst/>
            </a:prstGeom>
          </p:spPr>
        </p:pic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9D2187C2-09B5-4CDD-866E-D0E2980EDBC8}"/>
                </a:ext>
              </a:extLst>
            </p:cNvPr>
            <p:cNvCxnSpPr>
              <a:cxnSpLocks/>
            </p:cNvCxnSpPr>
            <p:nvPr/>
          </p:nvCxnSpPr>
          <p:spPr>
            <a:xfrm>
              <a:off x="6692878" y="1819592"/>
              <a:ext cx="1621907" cy="444471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C93719E9-FAE3-4217-BD24-A90965D920D4}"/>
                </a:ext>
              </a:extLst>
            </p:cNvPr>
            <p:cNvCxnSpPr/>
            <p:nvPr/>
          </p:nvCxnSpPr>
          <p:spPr>
            <a:xfrm>
              <a:off x="8272463" y="2665508"/>
              <a:ext cx="0" cy="122755"/>
            </a:xfrm>
            <a:prstGeom prst="line">
              <a:avLst/>
            </a:prstGeom>
            <a:ln w="1270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EC8F44FC-EC93-4BC6-A96F-B21DA8FABD3C}"/>
                </a:ext>
              </a:extLst>
            </p:cNvPr>
            <p:cNvCxnSpPr>
              <a:cxnSpLocks/>
            </p:cNvCxnSpPr>
            <p:nvPr/>
          </p:nvCxnSpPr>
          <p:spPr>
            <a:xfrm>
              <a:off x="8560594" y="1965421"/>
              <a:ext cx="0" cy="822842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>
              <a:extLst>
                <a:ext uri="{FF2B5EF4-FFF2-40B4-BE49-F238E27FC236}">
                  <a16:creationId xmlns:a16="http://schemas.microsoft.com/office/drawing/2014/main" id="{9B6CC952-82BE-4AD7-A247-6742F23F9ABC}"/>
                </a:ext>
              </a:extLst>
            </p:cNvPr>
            <p:cNvCxnSpPr/>
            <p:nvPr/>
          </p:nvCxnSpPr>
          <p:spPr>
            <a:xfrm>
              <a:off x="8272463" y="2724524"/>
              <a:ext cx="288131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1" name="对象 70">
              <a:extLst>
                <a:ext uri="{FF2B5EF4-FFF2-40B4-BE49-F238E27FC236}">
                  <a16:creationId xmlns:a16="http://schemas.microsoft.com/office/drawing/2014/main" id="{E55211DB-5BD4-4DDC-BBE8-B3B2299EC9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9734335"/>
                </p:ext>
              </p:extLst>
            </p:nvPr>
          </p:nvGraphicFramePr>
          <p:xfrm>
            <a:off x="7609490" y="2744557"/>
            <a:ext cx="1040434" cy="387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98" name="AxMath" r:id="rId12" imgW="532080" imgH="236520" progId="Equation.AxMath">
                    <p:embed/>
                  </p:oleObj>
                </mc:Choice>
                <mc:Fallback>
                  <p:oleObj name="AxMath" r:id="rId12" imgW="532080" imgH="236520" progId="Equation.AxMat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609490" y="2744557"/>
                          <a:ext cx="1040434" cy="3872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F16B9632-9D0E-4B05-89A4-EC63D7A9C793}"/>
                </a:ext>
              </a:extLst>
            </p:cNvPr>
            <p:cNvCxnSpPr>
              <a:cxnSpLocks/>
            </p:cNvCxnSpPr>
            <p:nvPr/>
          </p:nvCxnSpPr>
          <p:spPr>
            <a:xfrm>
              <a:off x="8560594" y="1959167"/>
              <a:ext cx="615156" cy="6254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7764A97C-B86D-4C6A-B65C-6AE72F74A925}"/>
                </a:ext>
              </a:extLst>
            </p:cNvPr>
            <p:cNvCxnSpPr>
              <a:cxnSpLocks/>
            </p:cNvCxnSpPr>
            <p:nvPr/>
          </p:nvCxnSpPr>
          <p:spPr>
            <a:xfrm>
              <a:off x="9173369" y="1965421"/>
              <a:ext cx="0" cy="822842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箭头连接符 79">
              <a:extLst>
                <a:ext uri="{FF2B5EF4-FFF2-40B4-BE49-F238E27FC236}">
                  <a16:creationId xmlns:a16="http://schemas.microsoft.com/office/drawing/2014/main" id="{F74BFD7B-6B31-4362-96B9-C57A72EE12E8}"/>
                </a:ext>
              </a:extLst>
            </p:cNvPr>
            <p:cNvCxnSpPr>
              <a:cxnSpLocks/>
            </p:cNvCxnSpPr>
            <p:nvPr/>
          </p:nvCxnSpPr>
          <p:spPr>
            <a:xfrm>
              <a:off x="8272463" y="2663501"/>
              <a:ext cx="900906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2" name="对象 81">
              <a:extLst>
                <a:ext uri="{FF2B5EF4-FFF2-40B4-BE49-F238E27FC236}">
                  <a16:creationId xmlns:a16="http://schemas.microsoft.com/office/drawing/2014/main" id="{1E9B0FCD-F459-407F-984B-C44EAD9988F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5066677"/>
                </p:ext>
              </p:extLst>
            </p:nvPr>
          </p:nvGraphicFramePr>
          <p:xfrm>
            <a:off x="8606182" y="2735922"/>
            <a:ext cx="1098550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99" name="AxMath" r:id="rId14" imgW="562680" imgH="236520" progId="Equation.AxMath">
                    <p:embed/>
                  </p:oleObj>
                </mc:Choice>
                <mc:Fallback>
                  <p:oleObj name="AxMath" r:id="rId14" imgW="562680" imgH="236520" progId="Equation.AxMath">
                    <p:embed/>
                    <p:pic>
                      <p:nvPicPr>
                        <p:cNvPr id="71" name="对象 70">
                          <a:extLst>
                            <a:ext uri="{FF2B5EF4-FFF2-40B4-BE49-F238E27FC236}">
                              <a16:creationId xmlns:a16="http://schemas.microsoft.com/office/drawing/2014/main" id="{E55211DB-5BD4-4DDC-BBE8-B3B2299EC95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8606182" y="2735922"/>
                          <a:ext cx="1098550" cy="387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3" name="对象 82">
            <a:extLst>
              <a:ext uri="{FF2B5EF4-FFF2-40B4-BE49-F238E27FC236}">
                <a16:creationId xmlns:a16="http://schemas.microsoft.com/office/drawing/2014/main" id="{93A86A6C-27FE-4260-ADF6-0EE28DF96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370357"/>
              </p:ext>
            </p:extLst>
          </p:nvPr>
        </p:nvGraphicFramePr>
        <p:xfrm>
          <a:off x="7427266" y="1479364"/>
          <a:ext cx="1034212" cy="61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0" name="AxMath" r:id="rId16" imgW="791153" imgH="473120" progId="Equation.AxMath">
                  <p:embed/>
                </p:oleObj>
              </mc:Choice>
              <mc:Fallback>
                <p:oleObj name="AxMath" r:id="rId16" imgW="791153" imgH="473120" progId="Equation.AxMath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6E063212-4F88-4084-9E1A-932A907474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427266" y="1479364"/>
                        <a:ext cx="1034212" cy="618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文本框 83">
            <a:extLst>
              <a:ext uri="{FF2B5EF4-FFF2-40B4-BE49-F238E27FC236}">
                <a16:creationId xmlns:a16="http://schemas.microsoft.com/office/drawing/2014/main" id="{6743F664-3352-4199-A8CA-AC7706DFBB01}"/>
              </a:ext>
            </a:extLst>
          </p:cNvPr>
          <p:cNvSpPr txBox="1"/>
          <p:nvPr/>
        </p:nvSpPr>
        <p:spPr>
          <a:xfrm>
            <a:off x="8461478" y="1667583"/>
            <a:ext cx="3730522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FF0000"/>
                </a:solidFill>
              </a:rPr>
              <a:t>时钟差分信号在该线长、线宽、阻抗下无明显衰减</a:t>
            </a:r>
            <a:endParaRPr lang="en-US" altLang="zh-CN" sz="1200" b="1" dirty="0">
              <a:solidFill>
                <a:srgbClr val="FF0000"/>
              </a:solidFill>
            </a:endParaRPr>
          </a:p>
        </p:txBody>
      </p:sp>
      <p:sp>
        <p:nvSpPr>
          <p:cNvPr id="88" name="星形: 四角 87">
            <a:extLst>
              <a:ext uri="{FF2B5EF4-FFF2-40B4-BE49-F238E27FC236}">
                <a16:creationId xmlns:a16="http://schemas.microsoft.com/office/drawing/2014/main" id="{9DBAD473-C5C3-46A4-A1A7-FE24BB04E23B}"/>
              </a:ext>
            </a:extLst>
          </p:cNvPr>
          <p:cNvSpPr/>
          <p:nvPr/>
        </p:nvSpPr>
        <p:spPr>
          <a:xfrm>
            <a:off x="112995" y="1307306"/>
            <a:ext cx="272586" cy="266700"/>
          </a:xfrm>
          <a:prstGeom prst="star4">
            <a:avLst>
              <a:gd name="adj" fmla="val 17262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46C5F89A-2799-4EB3-86B4-4617959203B2}"/>
              </a:ext>
            </a:extLst>
          </p:cNvPr>
          <p:cNvSpPr txBox="1"/>
          <p:nvPr/>
        </p:nvSpPr>
        <p:spPr>
          <a:xfrm>
            <a:off x="6345109" y="3578482"/>
            <a:ext cx="4650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FIG 1. MFT</a:t>
            </a:r>
            <a:r>
              <a:rPr lang="zh-CN" altLang="en-US" sz="1200" b="1" dirty="0"/>
              <a:t>板卡一对时钟差分线</a:t>
            </a:r>
            <a:r>
              <a:rPr lang="en-US" altLang="zh-CN" sz="1200" b="1" dirty="0"/>
              <a:t>5000mil</a:t>
            </a:r>
            <a:r>
              <a:rPr lang="zh-CN" altLang="en-US" sz="1200" b="1" dirty="0"/>
              <a:t>长度下的信号完整性仿真</a:t>
            </a:r>
          </a:p>
        </p:txBody>
      </p:sp>
    </p:spTree>
    <p:extLst>
      <p:ext uri="{BB962C8B-B14F-4D97-AF65-F5344CB8AC3E}">
        <p14:creationId xmlns:p14="http://schemas.microsoft.com/office/powerpoint/2010/main" val="404692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文本框 102">
            <a:extLst>
              <a:ext uri="{FF2B5EF4-FFF2-40B4-BE49-F238E27FC236}">
                <a16:creationId xmlns:a16="http://schemas.microsoft.com/office/drawing/2014/main" id="{5BDEEFDF-2FCF-9893-C44A-3DA9E48F5273}"/>
              </a:ext>
            </a:extLst>
          </p:cNvPr>
          <p:cNvSpPr txBox="1"/>
          <p:nvPr/>
        </p:nvSpPr>
        <p:spPr>
          <a:xfrm>
            <a:off x="366531" y="1246479"/>
            <a:ext cx="6898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buClr>
                <a:srgbClr val="85DBA8"/>
              </a:buClr>
            </a:pP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</a:p>
          <a:p>
            <a:pPr lvl="2">
              <a:buClr>
                <a:srgbClr val="85DBA8"/>
              </a:buClr>
            </a:pP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" name="灯片编号占位符 98">
            <a:extLst>
              <a:ext uri="{FF2B5EF4-FFF2-40B4-BE49-F238E27FC236}">
                <a16:creationId xmlns:a16="http://schemas.microsoft.com/office/drawing/2014/main" id="{B87AFEF0-041C-2E8E-52AC-38F03FA4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6F8B7A2-D44A-231E-267B-0250A71D8744}"/>
              </a:ext>
            </a:extLst>
          </p:cNvPr>
          <p:cNvSpPr txBox="1"/>
          <p:nvPr/>
        </p:nvSpPr>
        <p:spPr>
          <a:xfrm>
            <a:off x="2700164" y="275967"/>
            <a:ext cx="679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MFT</a:t>
            </a:r>
            <a:r>
              <a:rPr lang="zh-CN" altLang="en-US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插件升级进展</a:t>
            </a:r>
            <a:endParaRPr lang="en-US" altLang="zh-CN" sz="36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110071A9-6378-4695-801E-B5CD5CCC19D6}"/>
              </a:ext>
            </a:extLst>
          </p:cNvPr>
          <p:cNvGrpSpPr/>
          <p:nvPr/>
        </p:nvGrpSpPr>
        <p:grpSpPr>
          <a:xfrm>
            <a:off x="8659967" y="1508088"/>
            <a:ext cx="3165502" cy="4878067"/>
            <a:chOff x="8974103" y="1574006"/>
            <a:chExt cx="2903599" cy="4433678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CE751549-4BE7-42B0-9814-F69D73E8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91523" y="3812208"/>
              <a:ext cx="1286179" cy="1589405"/>
            </a:xfrm>
            <a:prstGeom prst="rect">
              <a:avLst/>
            </a:prstGeom>
          </p:spPr>
        </p:pic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3B4A5300-8B52-4D67-BF53-FFA3625448EC}"/>
                </a:ext>
              </a:extLst>
            </p:cNvPr>
            <p:cNvGrpSpPr/>
            <p:nvPr/>
          </p:nvGrpSpPr>
          <p:grpSpPr>
            <a:xfrm>
              <a:off x="8974103" y="1574006"/>
              <a:ext cx="2716338" cy="4433678"/>
              <a:chOff x="8008903" y="1508089"/>
              <a:chExt cx="2716338" cy="4433678"/>
            </a:xfrm>
          </p:grpSpPr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54A55A28-3576-4FD7-93AD-B2BBD054B535}"/>
                  </a:ext>
                </a:extLst>
              </p:cNvPr>
              <p:cNvGrpSpPr/>
              <p:nvPr/>
            </p:nvGrpSpPr>
            <p:grpSpPr>
              <a:xfrm>
                <a:off x="8008903" y="1508089"/>
                <a:ext cx="2716338" cy="4433678"/>
                <a:chOff x="8784369" y="1200962"/>
                <a:chExt cx="2987069" cy="4636066"/>
              </a:xfrm>
            </p:grpSpPr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DCDB7E39-1254-4F92-98DB-D194504485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784369" y="1200962"/>
                  <a:ext cx="2987069" cy="2178701"/>
                </a:xfrm>
                <a:prstGeom prst="rect">
                  <a:avLst/>
                </a:prstGeom>
              </p:spPr>
            </p:pic>
            <p:pic>
              <p:nvPicPr>
                <p:cNvPr id="12" name="图片 11">
                  <a:extLst>
                    <a:ext uri="{FF2B5EF4-FFF2-40B4-BE49-F238E27FC236}">
                      <a16:creationId xmlns:a16="http://schemas.microsoft.com/office/drawing/2014/main" id="{473A7DFC-47A7-4299-BBB3-469F4B64F3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42146" y="3658327"/>
                  <a:ext cx="1676133" cy="2178701"/>
                </a:xfrm>
                <a:prstGeom prst="rect">
                  <a:avLst/>
                </a:prstGeom>
              </p:spPr>
            </p:pic>
          </p:grpSp>
          <p:cxnSp>
            <p:nvCxnSpPr>
              <p:cNvPr id="39" name="直接箭头连接符 38">
                <a:extLst>
                  <a:ext uri="{FF2B5EF4-FFF2-40B4-BE49-F238E27FC236}">
                    <a16:creationId xmlns:a16="http://schemas.microsoft.com/office/drawing/2014/main" id="{4F9D0E9A-49F8-46BC-9CB1-0FFFC4EDB3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24986" y="2367194"/>
                <a:ext cx="0" cy="217379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3BC36454-0B09-4FE7-9472-8F9DF25A5826}"/>
                  </a:ext>
                </a:extLst>
              </p:cNvPr>
              <p:cNvSpPr txBox="1"/>
              <p:nvPr/>
            </p:nvSpPr>
            <p:spPr>
              <a:xfrm>
                <a:off x="9232882" y="2090433"/>
                <a:ext cx="1108580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</a:rPr>
                  <a:t>原有型号</a:t>
                </a: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2450F478-C28B-47EE-A00C-9767D6EAC25B}"/>
                  </a:ext>
                </a:extLst>
              </p:cNvPr>
              <p:cNvSpPr txBox="1"/>
              <p:nvPr/>
            </p:nvSpPr>
            <p:spPr>
              <a:xfrm>
                <a:off x="9277332" y="4439394"/>
                <a:ext cx="1108580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</a:rPr>
                  <a:t>替换型号</a:t>
                </a:r>
              </a:p>
            </p:txBody>
          </p: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442EE98A-4439-4828-BC1B-9EACC7AED37A}"/>
              </a:ext>
            </a:extLst>
          </p:cNvPr>
          <p:cNvGrpSpPr/>
          <p:nvPr/>
        </p:nvGrpSpPr>
        <p:grpSpPr>
          <a:xfrm>
            <a:off x="3952940" y="1242324"/>
            <a:ext cx="7609782" cy="2288383"/>
            <a:chOff x="327518" y="1980200"/>
            <a:chExt cx="8254975" cy="2288383"/>
          </a:xfrm>
        </p:grpSpPr>
        <p:sp>
          <p:nvSpPr>
            <p:cNvPr id="59" name="星形: 四角 58">
              <a:extLst>
                <a:ext uri="{FF2B5EF4-FFF2-40B4-BE49-F238E27FC236}">
                  <a16:creationId xmlns:a16="http://schemas.microsoft.com/office/drawing/2014/main" id="{C07473A8-8FD8-4D71-ABBE-59E19AC84BC4}"/>
                </a:ext>
              </a:extLst>
            </p:cNvPr>
            <p:cNvSpPr/>
            <p:nvPr/>
          </p:nvSpPr>
          <p:spPr>
            <a:xfrm>
              <a:off x="564524" y="2040427"/>
              <a:ext cx="266230" cy="266700"/>
            </a:xfrm>
            <a:prstGeom prst="star4">
              <a:avLst>
                <a:gd name="adj" fmla="val 1726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6863399B-3962-4E29-9F7D-2006E24AA9EA}"/>
                </a:ext>
              </a:extLst>
            </p:cNvPr>
            <p:cNvSpPr txBox="1"/>
            <p:nvPr/>
          </p:nvSpPr>
          <p:spPr>
            <a:xfrm>
              <a:off x="327518" y="1980200"/>
              <a:ext cx="8254975" cy="2288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spcBef>
                  <a:spcPts val="900"/>
                </a:spcBef>
                <a:buClr>
                  <a:srgbClr val="85DBA8"/>
                </a:buClr>
              </a:pPr>
              <a:r>
                <a:rPr lang="en-US" altLang="zh-CN" sz="20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MFT</a:t>
              </a:r>
              <a:r>
                <a:rPr lang="zh-CN" altLang="en-US" sz="20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插件面板样品试生产：</a:t>
              </a:r>
              <a:endPara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742950" lvl="1" indent="-285750">
                <a:lnSpc>
                  <a:spcPct val="200000"/>
                </a:lnSpc>
                <a:spcBef>
                  <a:spcPts val="600"/>
                </a:spcBef>
                <a:buClr>
                  <a:srgbClr val="85DBA8"/>
                </a:buClr>
                <a:buFont typeface="Wingdings" panose="05000000000000000000" pitchFamily="2" charset="2"/>
                <a:buChar char="n"/>
              </a:pPr>
              <a:r>
                <a:rPr lang="zh-CN" altLang="en-US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生产样品： </a:t>
              </a:r>
              <a:endPara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lnSpc>
                  <a:spcPct val="150000"/>
                </a:lnSpc>
                <a:spcBef>
                  <a:spcPts val="500"/>
                </a:spcBef>
                <a:buClr>
                  <a:srgbClr val="85DBA8"/>
                </a:buClr>
                <a:buFont typeface="+mj-ea"/>
                <a:buAutoNum type="circleNumDbPlain"/>
              </a:pPr>
              <a:r>
                <a:rPr lang="zh-CN" altLang="en-US" sz="16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替换型号</a:t>
              </a:r>
              <a:endParaRPr lang="en-US" altLang="zh-CN" sz="1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lnSpc>
                  <a:spcPct val="150000"/>
                </a:lnSpc>
                <a:spcBef>
                  <a:spcPts val="500"/>
                </a:spcBef>
                <a:buClr>
                  <a:srgbClr val="85DBA8"/>
                </a:buClr>
                <a:buFont typeface="+mj-ea"/>
                <a:buAutoNum type="circleNumDbPlain"/>
              </a:pPr>
              <a:r>
                <a:rPr lang="zh-CN" altLang="en-US" sz="16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沟通厂家制作样件</a:t>
              </a:r>
              <a:endParaRPr lang="en-US" altLang="zh-CN" sz="1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lnSpc>
                  <a:spcPct val="150000"/>
                </a:lnSpc>
                <a:spcBef>
                  <a:spcPts val="500"/>
                </a:spcBef>
                <a:buClr>
                  <a:srgbClr val="85DBA8"/>
                </a:buClr>
                <a:buFont typeface="+mj-lt"/>
                <a:buAutoNum type="circleNumDbPlain"/>
              </a:pPr>
              <a:endPara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EFC0EA8D-791C-4D8D-AA75-125DBA8CB1F1}"/>
              </a:ext>
            </a:extLst>
          </p:cNvPr>
          <p:cNvGrpSpPr/>
          <p:nvPr/>
        </p:nvGrpSpPr>
        <p:grpSpPr>
          <a:xfrm>
            <a:off x="424496" y="3255855"/>
            <a:ext cx="8339849" cy="3686768"/>
            <a:chOff x="487923" y="3267066"/>
            <a:chExt cx="8339849" cy="368676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6D639D0-19CD-4946-BC6A-31B47B8F6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575" y="3267066"/>
              <a:ext cx="7810537" cy="2288383"/>
            </a:xfrm>
            <a:prstGeom prst="rect">
              <a:avLst/>
            </a:prstGeom>
          </p:spPr>
        </p:pic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496AF6BE-B217-48F7-A0FF-D6A420179AF7}"/>
                </a:ext>
              </a:extLst>
            </p:cNvPr>
            <p:cNvGrpSpPr/>
            <p:nvPr/>
          </p:nvGrpSpPr>
          <p:grpSpPr>
            <a:xfrm>
              <a:off x="487923" y="5170864"/>
              <a:ext cx="8339849" cy="1782970"/>
              <a:chOff x="487923" y="5170864"/>
              <a:chExt cx="8339849" cy="1782970"/>
            </a:xfrm>
          </p:grpSpPr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0A50A17A-B141-44EA-BC80-BA28B88D30A1}"/>
                  </a:ext>
                </a:extLst>
              </p:cNvPr>
              <p:cNvSpPr txBox="1"/>
              <p:nvPr/>
            </p:nvSpPr>
            <p:spPr>
              <a:xfrm>
                <a:off x="1528065" y="6147384"/>
                <a:ext cx="5777555" cy="80645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dirty="0"/>
              </a:p>
            </p:txBody>
          </p:sp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CCF0A965-E2B1-4773-9137-48563258EE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60000">
                <a:off x="4032622" y="1626165"/>
                <a:ext cx="1250451" cy="8339849"/>
              </a:xfrm>
              <a:prstGeom prst="rect">
                <a:avLst/>
              </a:prstGeom>
            </p:spPr>
          </p:pic>
        </p:grp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2943F90A-1DB1-4031-A6F0-3BEDC311592D}"/>
              </a:ext>
            </a:extLst>
          </p:cNvPr>
          <p:cNvSpPr txBox="1"/>
          <p:nvPr/>
        </p:nvSpPr>
        <p:spPr>
          <a:xfrm>
            <a:off x="3946509" y="6459505"/>
            <a:ext cx="4298979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插件面板型号、尺寸合适，微调后可量产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98812312-CE61-F826-1C17-54AD97214967}"/>
              </a:ext>
            </a:extLst>
          </p:cNvPr>
          <p:cNvGrpSpPr/>
          <p:nvPr/>
        </p:nvGrpSpPr>
        <p:grpSpPr>
          <a:xfrm>
            <a:off x="-85032" y="1247079"/>
            <a:ext cx="7609782" cy="2721835"/>
            <a:chOff x="327518" y="1980200"/>
            <a:chExt cx="8254975" cy="2721835"/>
          </a:xfrm>
        </p:grpSpPr>
        <p:sp>
          <p:nvSpPr>
            <p:cNvPr id="106" name="星形: 四角 105">
              <a:extLst>
                <a:ext uri="{FF2B5EF4-FFF2-40B4-BE49-F238E27FC236}">
                  <a16:creationId xmlns:a16="http://schemas.microsoft.com/office/drawing/2014/main" id="{DC28DBBC-026B-A110-7756-32C9347C3335}"/>
                </a:ext>
              </a:extLst>
            </p:cNvPr>
            <p:cNvSpPr/>
            <p:nvPr/>
          </p:nvSpPr>
          <p:spPr>
            <a:xfrm>
              <a:off x="564524" y="2040427"/>
              <a:ext cx="266230" cy="266700"/>
            </a:xfrm>
            <a:prstGeom prst="star4">
              <a:avLst>
                <a:gd name="adj" fmla="val 1726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9D38F47F-4DF5-7F85-BD4D-2E38D84F9669}"/>
                </a:ext>
              </a:extLst>
            </p:cNvPr>
            <p:cNvSpPr txBox="1"/>
            <p:nvPr/>
          </p:nvSpPr>
          <p:spPr>
            <a:xfrm>
              <a:off x="327518" y="1980200"/>
              <a:ext cx="8254975" cy="2721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spcBef>
                  <a:spcPts val="900"/>
                </a:spcBef>
                <a:buClr>
                  <a:srgbClr val="85DBA8"/>
                </a:buClr>
              </a:pPr>
              <a:r>
                <a:rPr lang="en-US" altLang="zh-CN" sz="20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MFT</a:t>
              </a:r>
              <a:r>
                <a:rPr lang="zh-CN" altLang="en-US" sz="20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插件面板设计与制图：</a:t>
              </a:r>
              <a:endPara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742950" lvl="1" indent="-285750">
                <a:lnSpc>
                  <a:spcPct val="200000"/>
                </a:lnSpc>
                <a:spcBef>
                  <a:spcPts val="600"/>
                </a:spcBef>
                <a:buClr>
                  <a:srgbClr val="85DBA8"/>
                </a:buClr>
                <a:buFont typeface="Wingdings" panose="05000000000000000000" pitchFamily="2" charset="2"/>
                <a:buChar char="n"/>
              </a:pPr>
              <a:r>
                <a:rPr lang="zh-CN" altLang="en-US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测量与画图： </a:t>
              </a:r>
              <a:endPara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lnSpc>
                  <a:spcPct val="150000"/>
                </a:lnSpc>
                <a:spcBef>
                  <a:spcPts val="500"/>
                </a:spcBef>
                <a:buClr>
                  <a:srgbClr val="85DBA8"/>
                </a:buClr>
                <a:buFont typeface="+mj-ea"/>
                <a:buAutoNum type="circleNumDbPlain"/>
              </a:pPr>
              <a:r>
                <a:rPr lang="zh-CN" altLang="en-US" sz="16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保留</a:t>
              </a:r>
              <a:r>
                <a:rPr lang="en-US" altLang="zh-CN" sz="16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SFP</a:t>
              </a:r>
              <a:r>
                <a:rPr lang="zh-CN" altLang="en-US" sz="16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接口、加载接口</a:t>
              </a:r>
              <a:endParaRPr lang="en-US" altLang="zh-CN" sz="1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lnSpc>
                  <a:spcPct val="150000"/>
                </a:lnSpc>
                <a:spcBef>
                  <a:spcPts val="500"/>
                </a:spcBef>
                <a:buClr>
                  <a:srgbClr val="85DBA8"/>
                </a:buClr>
                <a:buFont typeface="+mj-ea"/>
                <a:buAutoNum type="circleNumDbPlain"/>
              </a:pPr>
              <a:r>
                <a:rPr lang="zh-CN" altLang="en-US" sz="16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保留光导位置（预留功能）</a:t>
              </a:r>
              <a:endParaRPr lang="en-US" altLang="zh-CN" sz="1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lnSpc>
                  <a:spcPct val="150000"/>
                </a:lnSpc>
                <a:spcBef>
                  <a:spcPts val="500"/>
                </a:spcBef>
                <a:buClr>
                  <a:srgbClr val="85DBA8"/>
                </a:buClr>
                <a:buFont typeface="+mj-ea"/>
                <a:buAutoNum type="circleNumDbPlain"/>
              </a:pPr>
              <a:r>
                <a:rPr lang="en-US" altLang="zh-CN" sz="16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CAD</a:t>
              </a:r>
              <a:r>
                <a:rPr lang="zh-CN" altLang="en-US" sz="16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制图（李灿明）</a:t>
              </a:r>
              <a:endParaRPr lang="en-US" altLang="zh-CN" sz="1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lnSpc>
                  <a:spcPct val="150000"/>
                </a:lnSpc>
                <a:spcBef>
                  <a:spcPts val="500"/>
                </a:spcBef>
                <a:buClr>
                  <a:srgbClr val="85DBA8"/>
                </a:buClr>
                <a:buFont typeface="+mj-lt"/>
                <a:buAutoNum type="circleNumDbPlain"/>
              </a:pPr>
              <a:endPara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70" name="星形: 四角 69">
            <a:extLst>
              <a:ext uri="{FF2B5EF4-FFF2-40B4-BE49-F238E27FC236}">
                <a16:creationId xmlns:a16="http://schemas.microsoft.com/office/drawing/2014/main" id="{5C12B860-0272-4D6F-81EB-427E9B23A487}"/>
              </a:ext>
            </a:extLst>
          </p:cNvPr>
          <p:cNvSpPr/>
          <p:nvPr/>
        </p:nvSpPr>
        <p:spPr>
          <a:xfrm>
            <a:off x="113698" y="1302551"/>
            <a:ext cx="272586" cy="266700"/>
          </a:xfrm>
          <a:prstGeom prst="star4">
            <a:avLst>
              <a:gd name="adj" fmla="val 17262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星形: 四角 70">
            <a:extLst>
              <a:ext uri="{FF2B5EF4-FFF2-40B4-BE49-F238E27FC236}">
                <a16:creationId xmlns:a16="http://schemas.microsoft.com/office/drawing/2014/main" id="{4B41AFE2-A741-45B1-9AE0-B53193638AEC}"/>
              </a:ext>
            </a:extLst>
          </p:cNvPr>
          <p:cNvSpPr/>
          <p:nvPr/>
        </p:nvSpPr>
        <p:spPr>
          <a:xfrm>
            <a:off x="4157840" y="1307306"/>
            <a:ext cx="272586" cy="266700"/>
          </a:xfrm>
          <a:prstGeom prst="star4">
            <a:avLst>
              <a:gd name="adj" fmla="val 17262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8C006D3-68E1-409E-9BA9-9B2D60A67515}"/>
              </a:ext>
            </a:extLst>
          </p:cNvPr>
          <p:cNvSpPr txBox="1"/>
          <p:nvPr/>
        </p:nvSpPr>
        <p:spPr>
          <a:xfrm>
            <a:off x="9160612" y="6367172"/>
            <a:ext cx="2481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FIG 3. MFT</a:t>
            </a:r>
            <a:r>
              <a:rPr lang="zh-CN" altLang="en-US" sz="1200" b="1" dirty="0"/>
              <a:t>板卡面板型号展示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1BF0F61B-2CDD-463A-B3A6-E36A208AC6D2}"/>
              </a:ext>
            </a:extLst>
          </p:cNvPr>
          <p:cNvSpPr txBox="1"/>
          <p:nvPr/>
        </p:nvSpPr>
        <p:spPr>
          <a:xfrm>
            <a:off x="583969" y="6262399"/>
            <a:ext cx="3387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FIG 4. MFT</a:t>
            </a:r>
            <a:r>
              <a:rPr lang="zh-CN" altLang="en-US" sz="1200" b="1" dirty="0"/>
              <a:t>板卡面板</a:t>
            </a:r>
            <a:r>
              <a:rPr lang="en-US" altLang="zh-CN" sz="1200" b="1" dirty="0"/>
              <a:t>CAD</a:t>
            </a:r>
            <a:r>
              <a:rPr lang="zh-CN" altLang="en-US" sz="1200" b="1" dirty="0"/>
              <a:t>制图与样品实物图</a:t>
            </a:r>
          </a:p>
        </p:txBody>
      </p:sp>
    </p:spTree>
    <p:extLst>
      <p:ext uri="{BB962C8B-B14F-4D97-AF65-F5344CB8AC3E}">
        <p14:creationId xmlns:p14="http://schemas.microsoft.com/office/powerpoint/2010/main" val="229255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组合 84">
            <a:extLst>
              <a:ext uri="{FF2B5EF4-FFF2-40B4-BE49-F238E27FC236}">
                <a16:creationId xmlns:a16="http://schemas.microsoft.com/office/drawing/2014/main" id="{CB596CE9-5467-4EDC-8B32-85D603EC4D49}"/>
              </a:ext>
            </a:extLst>
          </p:cNvPr>
          <p:cNvGrpSpPr/>
          <p:nvPr/>
        </p:nvGrpSpPr>
        <p:grpSpPr>
          <a:xfrm>
            <a:off x="4050290" y="4369303"/>
            <a:ext cx="4244509" cy="1416642"/>
            <a:chOff x="3834299" y="4232162"/>
            <a:chExt cx="4244509" cy="1416642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FE0FDF5E-6B6B-42BB-96BE-81B6F6E4D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4299" y="4232162"/>
              <a:ext cx="4244509" cy="1045594"/>
            </a:xfrm>
            <a:prstGeom prst="rect">
              <a:avLst/>
            </a:prstGeom>
          </p:spPr>
        </p:pic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9CF70B85-2716-429E-BFC4-3CFF98E52B8E}"/>
                </a:ext>
              </a:extLst>
            </p:cNvPr>
            <p:cNvSpPr txBox="1"/>
            <p:nvPr/>
          </p:nvSpPr>
          <p:spPr>
            <a:xfrm>
              <a:off x="4788692" y="5371805"/>
              <a:ext cx="21979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/>
                <a:t>FIG 6. </a:t>
              </a:r>
              <a:r>
                <a:rPr lang="zh-CN" altLang="en-US" sz="1200" b="1" dirty="0"/>
                <a:t>数据读出结构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B01249E7-F7D0-9CC6-CAFC-2EA39105D9A4}"/>
              </a:ext>
            </a:extLst>
          </p:cNvPr>
          <p:cNvGrpSpPr/>
          <p:nvPr/>
        </p:nvGrpSpPr>
        <p:grpSpPr>
          <a:xfrm>
            <a:off x="283283" y="905624"/>
            <a:ext cx="5965924" cy="5432256"/>
            <a:chOff x="665432" y="1174292"/>
            <a:chExt cx="5826812" cy="5432256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2BD1EE6-C3BD-9B27-7EDC-5AF37AC0F78A}"/>
                </a:ext>
              </a:extLst>
            </p:cNvPr>
            <p:cNvSpPr txBox="1"/>
            <p:nvPr/>
          </p:nvSpPr>
          <p:spPr>
            <a:xfrm>
              <a:off x="665432" y="1174292"/>
              <a:ext cx="5826812" cy="5432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    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触发核心板数据读出模块调试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硬件</a:t>
              </a:r>
              <a:r>
                <a:rPr lang="zh-CN" altLang="en-US" sz="16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部分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：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触发核心板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657350" lvl="3" indent="-285750">
                <a:lnSpc>
                  <a:spcPct val="150000"/>
                </a:lnSpc>
                <a:spcBef>
                  <a:spcPts val="900"/>
                </a:spcBef>
                <a:buClr>
                  <a:srgbClr val="85DBA8"/>
                </a:buClr>
                <a:buFont typeface="+mj-lt"/>
                <a:buAutoNum type="romanUcPeriod"/>
                <a:defRPr/>
              </a:pPr>
              <a:r>
                <a:rPr lang="en-US" altLang="zh-CN" sz="1200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FPGA</a:t>
              </a:r>
              <a:r>
                <a:rPr lang="zh-CN" altLang="en-US" sz="1200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：比特流转换为数据帧；检测和纠正传输错误；路由和转发（数据链路层、网络层、传输层）</a:t>
              </a:r>
              <a:endParaRPr lang="en-US" altLang="zh-CN" sz="12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657350" lvl="3" indent="-285750">
                <a:spcBef>
                  <a:spcPts val="900"/>
                </a:spcBef>
                <a:buClr>
                  <a:srgbClr val="85DBA8"/>
                </a:buClr>
                <a:buFont typeface="+mj-lt"/>
                <a:buAutoNum type="romanUcPeriod"/>
                <a:defRPr/>
              </a:pPr>
              <a:r>
                <a:rPr lang="en-US" altLang="zh-CN" sz="1200" dirty="0" err="1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Sfp</a:t>
              </a:r>
              <a:r>
                <a:rPr lang="en-US" altLang="zh-CN" sz="1200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+</a:t>
              </a:r>
              <a:r>
                <a:rPr lang="zh-CN" altLang="en-US" sz="1200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光纤：物理层传输介质</a:t>
              </a:r>
              <a:endParaRPr lang="en-US" altLang="zh-CN" sz="12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光电转换模块</a:t>
              </a: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+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交换机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网线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上位机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（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PC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）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lang="zh-CN" altLang="en-US" sz="16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固件部分：</a:t>
              </a:r>
              <a:endParaRPr lang="en-US" altLang="zh-CN" sz="16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User circuit (reset/</a:t>
              </a:r>
              <a:r>
                <a:rPr lang="en-US" altLang="zh-CN" sz="1400" dirty="0" err="1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clk</a:t>
              </a: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/FIFO···)</a:t>
              </a: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en-US" altLang="zh-CN" sz="1400" dirty="0" err="1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Sitcp</a:t>
              </a:r>
              <a:endParaRPr lang="en-US" altLang="zh-CN" sz="14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en-US" altLang="zh-CN" sz="1400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1000base-x / GMII</a:t>
              </a:r>
            </a:p>
            <a:p>
              <a:pPr marL="1657350" lvl="3" indent="-285750">
                <a:spcBef>
                  <a:spcPts val="900"/>
                </a:spcBef>
                <a:buClr>
                  <a:srgbClr val="85DBA8"/>
                </a:buClr>
                <a:buFont typeface="+mj-lt"/>
                <a:buAutoNum type="romanUcPeriod"/>
                <a:defRPr/>
              </a:pPr>
              <a:r>
                <a:rPr lang="en-US" altLang="zh-CN" sz="1200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(IP</a:t>
              </a:r>
              <a:r>
                <a:rPr lang="zh-CN" altLang="en-US" sz="1200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核：</a:t>
              </a:r>
              <a:r>
                <a:rPr lang="en-US" altLang="zh-CN" sz="1200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1G/2.5G Ethernet PCS/PMA)</a:t>
              </a:r>
              <a:endParaRPr lang="zh-CN" altLang="en-US" sz="12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R="0" lvl="1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</p:txBody>
        </p:sp>
        <p:sp>
          <p:nvSpPr>
            <p:cNvPr id="8" name="星形: 四角 7">
              <a:extLst>
                <a:ext uri="{FF2B5EF4-FFF2-40B4-BE49-F238E27FC236}">
                  <a16:creationId xmlns:a16="http://schemas.microsoft.com/office/drawing/2014/main" id="{89E7F560-164A-FCD0-065C-02946EBAD7BA}"/>
                </a:ext>
              </a:extLst>
            </p:cNvPr>
            <p:cNvSpPr/>
            <p:nvPr/>
          </p:nvSpPr>
          <p:spPr>
            <a:xfrm>
              <a:off x="901074" y="1613072"/>
              <a:ext cx="266230" cy="266700"/>
            </a:xfrm>
            <a:prstGeom prst="star4">
              <a:avLst>
                <a:gd name="adj" fmla="val 1726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2" name="灯片编号占位符 31">
            <a:extLst>
              <a:ext uri="{FF2B5EF4-FFF2-40B4-BE49-F238E27FC236}">
                <a16:creationId xmlns:a16="http://schemas.microsoft.com/office/drawing/2014/main" id="{72CA4513-6EFB-6EA1-F9B7-51149B963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29694-1C3B-4D17-9C23-D26E614C03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4D52C5D-E80D-0FA3-8E7A-40915101AA49}"/>
              </a:ext>
            </a:extLst>
          </p:cNvPr>
          <p:cNvSpPr txBox="1"/>
          <p:nvPr/>
        </p:nvSpPr>
        <p:spPr>
          <a:xfrm>
            <a:off x="2700164" y="275967"/>
            <a:ext cx="679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触发核心板升级进展</a:t>
            </a: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C2E5D878-1325-45E6-A5F3-9D9F06F8953B}"/>
              </a:ext>
            </a:extLst>
          </p:cNvPr>
          <p:cNvGrpSpPr/>
          <p:nvPr/>
        </p:nvGrpSpPr>
        <p:grpSpPr>
          <a:xfrm>
            <a:off x="6763061" y="1251311"/>
            <a:ext cx="5311706" cy="5208224"/>
            <a:chOff x="6714399" y="1266424"/>
            <a:chExt cx="5311706" cy="4997948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70E85F45-C34C-4039-95AD-B0D02AB9BB47}"/>
                </a:ext>
              </a:extLst>
            </p:cNvPr>
            <p:cNvGrpSpPr/>
            <p:nvPr/>
          </p:nvGrpSpPr>
          <p:grpSpPr>
            <a:xfrm>
              <a:off x="6714399" y="1266424"/>
              <a:ext cx="5311706" cy="4707124"/>
              <a:chOff x="6493821" y="1397435"/>
              <a:chExt cx="5311706" cy="4707124"/>
            </a:xfrm>
          </p:grpSpPr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C65ADF43-D74D-4EB8-85EA-52A003CE23FD}"/>
                  </a:ext>
                </a:extLst>
              </p:cNvPr>
              <p:cNvGrpSpPr/>
              <p:nvPr/>
            </p:nvGrpSpPr>
            <p:grpSpPr>
              <a:xfrm>
                <a:off x="6493821" y="1397435"/>
                <a:ext cx="5311706" cy="4707124"/>
                <a:chOff x="4918335" y="1406187"/>
                <a:chExt cx="5311706" cy="4707124"/>
              </a:xfrm>
            </p:grpSpPr>
            <p:pic>
              <p:nvPicPr>
                <p:cNvPr id="14" name="图片 13">
                  <a:extLst>
                    <a:ext uri="{FF2B5EF4-FFF2-40B4-BE49-F238E27FC236}">
                      <a16:creationId xmlns:a16="http://schemas.microsoft.com/office/drawing/2014/main" id="{AEE1BCF7-FED7-4A69-80F0-5931821B8D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18335" y="2571159"/>
                  <a:ext cx="1039077" cy="1233693"/>
                </a:xfrm>
                <a:prstGeom prst="rect">
                  <a:avLst/>
                </a:prstGeom>
              </p:spPr>
            </p:pic>
            <p:grpSp>
              <p:nvGrpSpPr>
                <p:cNvPr id="50" name="组合 49">
                  <a:extLst>
                    <a:ext uri="{FF2B5EF4-FFF2-40B4-BE49-F238E27FC236}">
                      <a16:creationId xmlns:a16="http://schemas.microsoft.com/office/drawing/2014/main" id="{891A844F-54B0-4BA9-B451-025E600C20AF}"/>
                    </a:ext>
                  </a:extLst>
                </p:cNvPr>
                <p:cNvGrpSpPr/>
                <p:nvPr/>
              </p:nvGrpSpPr>
              <p:grpSpPr>
                <a:xfrm>
                  <a:off x="5434802" y="1406187"/>
                  <a:ext cx="4795239" cy="4707124"/>
                  <a:chOff x="5729783" y="1344404"/>
                  <a:chExt cx="4795239" cy="4707124"/>
                </a:xfrm>
              </p:grpSpPr>
              <p:grpSp>
                <p:nvGrpSpPr>
                  <p:cNvPr id="35" name="组合 34">
                    <a:extLst>
                      <a:ext uri="{FF2B5EF4-FFF2-40B4-BE49-F238E27FC236}">
                        <a16:creationId xmlns:a16="http://schemas.microsoft.com/office/drawing/2014/main" id="{B22E7A50-B0B2-468E-8C65-FB268352B528}"/>
                      </a:ext>
                    </a:extLst>
                  </p:cNvPr>
                  <p:cNvGrpSpPr/>
                  <p:nvPr/>
                </p:nvGrpSpPr>
                <p:grpSpPr>
                  <a:xfrm>
                    <a:off x="5729783" y="1344404"/>
                    <a:ext cx="3133389" cy="4707124"/>
                    <a:chOff x="8099920" y="1289088"/>
                    <a:chExt cx="3133389" cy="4707124"/>
                  </a:xfrm>
                </p:grpSpPr>
                <p:pic>
                  <p:nvPicPr>
                    <p:cNvPr id="3" name="图片 2">
                      <a:extLst>
                        <a:ext uri="{FF2B5EF4-FFF2-40B4-BE49-F238E27FC236}">
                          <a16:creationId xmlns:a16="http://schemas.microsoft.com/office/drawing/2014/main" id="{54F0DCB7-95CF-40DD-AA77-DE1CD06FBF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-60000">
                      <a:off x="9184247" y="1289088"/>
                      <a:ext cx="2049062" cy="47071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7" name="矩形: 圆角 26">
                      <a:extLst>
                        <a:ext uri="{FF2B5EF4-FFF2-40B4-BE49-F238E27FC236}">
                          <a16:creationId xmlns:a16="http://schemas.microsoft.com/office/drawing/2014/main" id="{B8B5AE16-182B-4F7A-B1B7-5881C55693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3550" y="1917700"/>
                      <a:ext cx="971550" cy="358476"/>
                    </a:xfrm>
                    <a:prstGeom prst="roundRect">
                      <a:avLst/>
                    </a:prstGeom>
                    <a:noFill/>
                    <a:ln w="38100"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8" name="箭头: 左 27">
                      <a:extLst>
                        <a:ext uri="{FF2B5EF4-FFF2-40B4-BE49-F238E27FC236}">
                          <a16:creationId xmlns:a16="http://schemas.microsoft.com/office/drawing/2014/main" id="{BE8A0C00-67A1-4C8E-B2CB-521BE846DD7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8845550" y="2019001"/>
                      <a:ext cx="508000" cy="155874"/>
                    </a:xfrm>
                    <a:prstGeom prst="leftArrow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3" name="文本框 32">
                      <a:extLst>
                        <a:ext uri="{FF2B5EF4-FFF2-40B4-BE49-F238E27FC236}">
                          <a16:creationId xmlns:a16="http://schemas.microsoft.com/office/drawing/2014/main" id="{49C03D6E-DA4B-4DD5-8222-A0878EE6B3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9920" y="1931272"/>
                      <a:ext cx="82266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zh-CN" altLang="en-US" sz="1600" b="1" dirty="0">
                          <a:solidFill>
                            <a:srgbClr val="FF0000"/>
                          </a:solidFill>
                        </a:rPr>
                        <a:t>交换机</a:t>
                      </a:r>
                    </a:p>
                  </p:txBody>
                </p:sp>
              </p:grpSp>
              <p:pic>
                <p:nvPicPr>
                  <p:cNvPr id="47" name="图片 46">
                    <a:extLst>
                      <a:ext uri="{FF2B5EF4-FFF2-40B4-BE49-F238E27FC236}">
                        <a16:creationId xmlns:a16="http://schemas.microsoft.com/office/drawing/2014/main" id="{13F9B2D4-BBD7-406D-B12F-505700FB84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60000">
                    <a:off x="9061824" y="3185516"/>
                    <a:ext cx="1471540" cy="1454856"/>
                  </a:xfrm>
                  <a:prstGeom prst="rect">
                    <a:avLst/>
                  </a:prstGeom>
                </p:spPr>
              </p:pic>
              <p:cxnSp>
                <p:nvCxnSpPr>
                  <p:cNvPr id="41" name="直接连接符 40">
                    <a:extLst>
                      <a:ext uri="{FF2B5EF4-FFF2-40B4-BE49-F238E27FC236}">
                        <a16:creationId xmlns:a16="http://schemas.microsoft.com/office/drawing/2014/main" id="{DABECC22-E357-4EEF-97CC-D1B087B5B5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84319" y="3251200"/>
                    <a:ext cx="1304131" cy="19685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接连接符 53">
                    <a:extLst>
                      <a:ext uri="{FF2B5EF4-FFF2-40B4-BE49-F238E27FC236}">
                        <a16:creationId xmlns:a16="http://schemas.microsoft.com/office/drawing/2014/main" id="{F6CDC1EC-CC42-4B46-8DB9-8A752D1275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60507" y="4319587"/>
                    <a:ext cx="1327943" cy="23098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4" name="组合 73">
                <a:extLst>
                  <a:ext uri="{FF2B5EF4-FFF2-40B4-BE49-F238E27FC236}">
                    <a16:creationId xmlns:a16="http://schemas.microsoft.com/office/drawing/2014/main" id="{D9BFF86D-DBF0-41E5-961B-BF1739AB3E4B}"/>
                  </a:ext>
                </a:extLst>
              </p:cNvPr>
              <p:cNvGrpSpPr/>
              <p:nvPr/>
            </p:nvGrpSpPr>
            <p:grpSpPr>
              <a:xfrm>
                <a:off x="7466292" y="2283222"/>
                <a:ext cx="1039077" cy="1090173"/>
                <a:chOff x="1161535" y="2316892"/>
                <a:chExt cx="1445741" cy="1353065"/>
              </a:xfrm>
            </p:grpSpPr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0CE0913E-FB23-467F-B01E-6AA7F0E81932}"/>
                    </a:ext>
                  </a:extLst>
                </p:cNvPr>
                <p:cNvSpPr/>
                <p:nvPr/>
              </p:nvSpPr>
              <p:spPr>
                <a:xfrm>
                  <a:off x="1532238" y="3059668"/>
                  <a:ext cx="370703" cy="369332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01243C7A-9A52-48C1-BC44-E5F67A3DB483}"/>
                    </a:ext>
                  </a:extLst>
                </p:cNvPr>
                <p:cNvSpPr/>
                <p:nvPr/>
              </p:nvSpPr>
              <p:spPr>
                <a:xfrm>
                  <a:off x="1982334" y="2690336"/>
                  <a:ext cx="370703" cy="369332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56" name="连接符: 曲线 55">
                  <a:extLst>
                    <a:ext uri="{FF2B5EF4-FFF2-40B4-BE49-F238E27FC236}">
                      <a16:creationId xmlns:a16="http://schemas.microsoft.com/office/drawing/2014/main" id="{7A130A4B-A3AA-4890-BD60-6FFEECA763EF}"/>
                    </a:ext>
                  </a:extLst>
                </p:cNvPr>
                <p:cNvCxnSpPr>
                  <a:cxnSpLocks/>
                  <a:endCxn id="53" idx="5"/>
                </p:cNvCxnSpPr>
                <p:nvPr/>
              </p:nvCxnSpPr>
              <p:spPr>
                <a:xfrm flipV="1">
                  <a:off x="1161535" y="3374913"/>
                  <a:ext cx="687118" cy="295044"/>
                </a:xfrm>
                <a:prstGeom prst="curvedConnector2">
                  <a:avLst/>
                </a:prstGeom>
                <a:ln w="38100">
                  <a:solidFill>
                    <a:srgbClr val="2F528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任意多边形: 形状 71">
                  <a:extLst>
                    <a:ext uri="{FF2B5EF4-FFF2-40B4-BE49-F238E27FC236}">
                      <a16:creationId xmlns:a16="http://schemas.microsoft.com/office/drawing/2014/main" id="{B4F38727-00D2-44A5-98B9-0DA9E3D813F9}"/>
                    </a:ext>
                  </a:extLst>
                </p:cNvPr>
                <p:cNvSpPr/>
                <p:nvPr/>
              </p:nvSpPr>
              <p:spPr>
                <a:xfrm>
                  <a:off x="1841157" y="2316892"/>
                  <a:ext cx="766119" cy="1087394"/>
                </a:xfrm>
                <a:custGeom>
                  <a:avLst/>
                  <a:gdLst>
                    <a:gd name="connsiteX0" fmla="*/ 0 w 766119"/>
                    <a:gd name="connsiteY0" fmla="*/ 1087394 h 1087394"/>
                    <a:gd name="connsiteX1" fmla="*/ 271848 w 766119"/>
                    <a:gd name="connsiteY1" fmla="*/ 951470 h 1087394"/>
                    <a:gd name="connsiteX2" fmla="*/ 500448 w 766119"/>
                    <a:gd name="connsiteY2" fmla="*/ 648730 h 1087394"/>
                    <a:gd name="connsiteX3" fmla="*/ 685800 w 766119"/>
                    <a:gd name="connsiteY3" fmla="*/ 296562 h 1087394"/>
                    <a:gd name="connsiteX4" fmla="*/ 766119 w 766119"/>
                    <a:gd name="connsiteY4" fmla="*/ 0 h 1087394"/>
                    <a:gd name="connsiteX5" fmla="*/ 766119 w 766119"/>
                    <a:gd name="connsiteY5" fmla="*/ 0 h 1087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6119" h="1087394">
                      <a:moveTo>
                        <a:pt x="0" y="1087394"/>
                      </a:moveTo>
                      <a:cubicBezTo>
                        <a:pt x="94220" y="1055987"/>
                        <a:pt x="188440" y="1024581"/>
                        <a:pt x="271848" y="951470"/>
                      </a:cubicBezTo>
                      <a:cubicBezTo>
                        <a:pt x="355256" y="878359"/>
                        <a:pt x="431456" y="757881"/>
                        <a:pt x="500448" y="648730"/>
                      </a:cubicBezTo>
                      <a:cubicBezTo>
                        <a:pt x="569440" y="539579"/>
                        <a:pt x="641522" y="404684"/>
                        <a:pt x="685800" y="296562"/>
                      </a:cubicBezTo>
                      <a:cubicBezTo>
                        <a:pt x="730078" y="188440"/>
                        <a:pt x="766119" y="0"/>
                        <a:pt x="766119" y="0"/>
                      </a:cubicBezTo>
                      <a:lnTo>
                        <a:pt x="766119" y="0"/>
                      </a:ln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DE9027B0-F85A-4705-A5C1-42932D2EB2ED}"/>
                </a:ext>
              </a:extLst>
            </p:cNvPr>
            <p:cNvSpPr txBox="1"/>
            <p:nvPr/>
          </p:nvSpPr>
          <p:spPr>
            <a:xfrm>
              <a:off x="8262628" y="5998556"/>
              <a:ext cx="2197923" cy="265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/>
                <a:t>FIG 5. </a:t>
              </a:r>
              <a:r>
                <a:rPr lang="zh-CN" altLang="en-US" sz="1200" b="1" dirty="0"/>
                <a:t>数据读出功能测试平台</a:t>
              </a: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9679B75B-2033-4908-A289-FD314E111AB8}"/>
              </a:ext>
            </a:extLst>
          </p:cNvPr>
          <p:cNvSpPr txBox="1"/>
          <p:nvPr/>
        </p:nvSpPr>
        <p:spPr>
          <a:xfrm>
            <a:off x="797137" y="6008283"/>
            <a:ext cx="510536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rgbClr val="FF0000"/>
                </a:solidFill>
              </a:rPr>
              <a:t>Sitcp</a:t>
            </a:r>
            <a:r>
              <a:rPr lang="zh-CN" altLang="en-US" sz="2000" b="1" dirty="0">
                <a:solidFill>
                  <a:srgbClr val="FF0000"/>
                </a:solidFill>
              </a:rPr>
              <a:t>仅提供</a:t>
            </a:r>
            <a:r>
              <a:rPr lang="en-US" altLang="zh-CN" sz="2000" b="1" dirty="0" err="1">
                <a:solidFill>
                  <a:srgbClr val="FF0000"/>
                </a:solidFill>
              </a:rPr>
              <a:t>kintex</a:t>
            </a:r>
            <a:r>
              <a:rPr lang="en-US" altLang="zh-CN" sz="2000" b="1" dirty="0">
                <a:solidFill>
                  <a:srgbClr val="FF0000"/>
                </a:solidFill>
              </a:rPr>
              <a:t> ultra</a:t>
            </a:r>
            <a:r>
              <a:rPr lang="zh-CN" altLang="en-US" sz="2000" b="1" dirty="0">
                <a:solidFill>
                  <a:srgbClr val="FF0000"/>
                </a:solidFill>
              </a:rPr>
              <a:t>系列芯片封装后网表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1918140-CE86-4376-96E2-7C24DF749EC0}"/>
              </a:ext>
            </a:extLst>
          </p:cNvPr>
          <p:cNvSpPr txBox="1"/>
          <p:nvPr/>
        </p:nvSpPr>
        <p:spPr>
          <a:xfrm>
            <a:off x="797136" y="6431929"/>
            <a:ext cx="708956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需重新例化使用</a:t>
            </a:r>
            <a:r>
              <a:rPr lang="en-US" altLang="zh-CN" sz="2000" b="1" dirty="0" err="1">
                <a:solidFill>
                  <a:srgbClr val="FF0000"/>
                </a:solidFill>
              </a:rPr>
              <a:t>sitcp</a:t>
            </a:r>
            <a:r>
              <a:rPr lang="zh-CN" altLang="en-US" sz="2000" b="1" dirty="0">
                <a:solidFill>
                  <a:srgbClr val="FF0000"/>
                </a:solidFill>
              </a:rPr>
              <a:t>、结合触发核心板插件本板</a:t>
            </a:r>
            <a:r>
              <a:rPr lang="en-US" altLang="zh-CN" sz="2000" b="1" dirty="0">
                <a:solidFill>
                  <a:srgbClr val="FF0000"/>
                </a:solidFill>
              </a:rPr>
              <a:t>125MHz</a:t>
            </a:r>
            <a:r>
              <a:rPr lang="zh-CN" altLang="en-US" sz="2000" b="1" dirty="0">
                <a:solidFill>
                  <a:srgbClr val="FF0000"/>
                </a:solidFill>
              </a:rPr>
              <a:t>时钟</a:t>
            </a:r>
          </a:p>
        </p:txBody>
      </p:sp>
    </p:spTree>
    <p:extLst>
      <p:ext uri="{BB962C8B-B14F-4D97-AF65-F5344CB8AC3E}">
        <p14:creationId xmlns:p14="http://schemas.microsoft.com/office/powerpoint/2010/main" val="169037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B01249E7-F7D0-9CC6-CAFC-2EA39105D9A4}"/>
              </a:ext>
            </a:extLst>
          </p:cNvPr>
          <p:cNvGrpSpPr/>
          <p:nvPr/>
        </p:nvGrpSpPr>
        <p:grpSpPr>
          <a:xfrm>
            <a:off x="283283" y="829424"/>
            <a:ext cx="5965924" cy="2677656"/>
            <a:chOff x="665432" y="1174292"/>
            <a:chExt cx="5826812" cy="2677656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2BD1EE6-C3BD-9B27-7EDC-5AF37AC0F78A}"/>
                </a:ext>
              </a:extLst>
            </p:cNvPr>
            <p:cNvSpPr txBox="1"/>
            <p:nvPr/>
          </p:nvSpPr>
          <p:spPr>
            <a:xfrm>
              <a:off x="665432" y="1174292"/>
              <a:ext cx="582681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    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触发核心板数据读出模块调试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lang="zh-CN" altLang="en-US" sz="16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固件部分：</a:t>
              </a:r>
              <a:endParaRPr lang="en-US" altLang="zh-CN" sz="16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lnSpc>
                  <a:spcPct val="50000"/>
                </a:lnSpc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…</a:t>
              </a:r>
            </a:p>
            <a:p>
              <a:pPr marL="1257300" lvl="2" indent="-342900">
                <a:lnSpc>
                  <a:spcPct val="50000"/>
                </a:lnSpc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…</a:t>
              </a:r>
            </a:p>
            <a:p>
              <a:pPr marL="1257300" lvl="2" indent="-342900">
                <a:lnSpc>
                  <a:spcPct val="50000"/>
                </a:lnSpc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…</a:t>
              </a:r>
            </a:p>
            <a:p>
              <a:pPr marL="1257300" lvl="2" indent="-342900">
                <a:lnSpc>
                  <a:spcPct val="50000"/>
                </a:lnSpc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固件和上位机配置</a:t>
              </a:r>
              <a:endParaRPr lang="en-US" altLang="zh-CN" sz="14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657350" lvl="3" indent="-285750">
                <a:spcBef>
                  <a:spcPts val="900"/>
                </a:spcBef>
                <a:buClr>
                  <a:srgbClr val="85DBA8"/>
                </a:buClr>
                <a:buFont typeface="+mj-lt"/>
                <a:buAutoNum type="romanUcPeriod"/>
                <a:defRPr/>
              </a:pPr>
              <a:endParaRPr lang="zh-CN" altLang="en-US" sz="12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R="0" lvl="1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</p:txBody>
        </p:sp>
        <p:sp>
          <p:nvSpPr>
            <p:cNvPr id="8" name="星形: 四角 7">
              <a:extLst>
                <a:ext uri="{FF2B5EF4-FFF2-40B4-BE49-F238E27FC236}">
                  <a16:creationId xmlns:a16="http://schemas.microsoft.com/office/drawing/2014/main" id="{89E7F560-164A-FCD0-065C-02946EBAD7BA}"/>
                </a:ext>
              </a:extLst>
            </p:cNvPr>
            <p:cNvSpPr/>
            <p:nvPr/>
          </p:nvSpPr>
          <p:spPr>
            <a:xfrm>
              <a:off x="901074" y="1613072"/>
              <a:ext cx="266230" cy="266700"/>
            </a:xfrm>
            <a:prstGeom prst="star4">
              <a:avLst>
                <a:gd name="adj" fmla="val 1726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95ABC924-A07F-C825-7964-3E45678E5A87}"/>
              </a:ext>
            </a:extLst>
          </p:cNvPr>
          <p:cNvSpPr txBox="1"/>
          <p:nvPr/>
        </p:nvSpPr>
        <p:spPr>
          <a:xfrm>
            <a:off x="3187458" y="6405015"/>
            <a:ext cx="6402601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FFFF00"/>
                </a:solidFill>
                <a:latin typeface="等线" panose="020F0502020204030204"/>
                <a:ea typeface="等线" panose="02010600030101010101" pitchFamily="2" charset="-122"/>
              </a:rPr>
              <a:t>测试结果</a:t>
            </a: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</a:t>
            </a:r>
            <a:r>
              <a:rPr lang="zh-CN" altLang="en-US" b="1" dirty="0">
                <a:solidFill>
                  <a:srgbClr val="FFFF00"/>
                </a:solidFill>
                <a:latin typeface="等线" panose="020F0502020204030204"/>
                <a:ea typeface="等线" panose="02010600030101010101" pitchFamily="2" charset="-122"/>
              </a:rPr>
              <a:t>光口</a:t>
            </a:r>
            <a:r>
              <a:rPr lang="en-US" altLang="zh-CN" b="1" dirty="0" err="1">
                <a:solidFill>
                  <a:srgbClr val="FFFF00"/>
                </a:solidFill>
                <a:latin typeface="等线" panose="020F0502020204030204"/>
                <a:ea typeface="等线" panose="02010600030101010101" pitchFamily="2" charset="-122"/>
              </a:rPr>
              <a:t>sitcp</a:t>
            </a:r>
            <a:r>
              <a:rPr lang="zh-CN" altLang="en-US" b="1" dirty="0">
                <a:solidFill>
                  <a:srgbClr val="FFFF00"/>
                </a:solidFill>
                <a:latin typeface="等线" panose="020F0502020204030204"/>
                <a:ea typeface="等线" panose="02010600030101010101" pitchFamily="2" charset="-122"/>
              </a:rPr>
              <a:t>硬件固件搭建、测试完成，功能符合预期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灯片编号占位符 31">
            <a:extLst>
              <a:ext uri="{FF2B5EF4-FFF2-40B4-BE49-F238E27FC236}">
                <a16:creationId xmlns:a16="http://schemas.microsoft.com/office/drawing/2014/main" id="{72CA4513-6EFB-6EA1-F9B7-51149B963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29694-1C3B-4D17-9C23-D26E614C03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4D52C5D-E80D-0FA3-8E7A-40915101AA49}"/>
              </a:ext>
            </a:extLst>
          </p:cNvPr>
          <p:cNvSpPr txBox="1"/>
          <p:nvPr/>
        </p:nvSpPr>
        <p:spPr>
          <a:xfrm>
            <a:off x="2700164" y="275967"/>
            <a:ext cx="679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触发核心板升级进展</a:t>
            </a:r>
          </a:p>
        </p:txBody>
      </p: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F5C71DBD-B100-49F3-ABC5-B4B064F648A6}"/>
              </a:ext>
            </a:extLst>
          </p:cNvPr>
          <p:cNvGrpSpPr/>
          <p:nvPr/>
        </p:nvGrpSpPr>
        <p:grpSpPr>
          <a:xfrm>
            <a:off x="171487" y="2859361"/>
            <a:ext cx="11951080" cy="1690833"/>
            <a:chOff x="134195" y="2975509"/>
            <a:chExt cx="11951080" cy="1690833"/>
          </a:xfrm>
        </p:grpSpPr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FC0A761A-51D9-4784-8CD1-AF46B0F81121}"/>
                </a:ext>
              </a:extLst>
            </p:cNvPr>
            <p:cNvGrpSpPr/>
            <p:nvPr/>
          </p:nvGrpSpPr>
          <p:grpSpPr>
            <a:xfrm>
              <a:off x="134195" y="2975509"/>
              <a:ext cx="11951080" cy="1690833"/>
              <a:chOff x="120460" y="3310136"/>
              <a:chExt cx="11951080" cy="1690833"/>
            </a:xfrm>
          </p:grpSpPr>
          <p:grpSp>
            <p:nvGrpSpPr>
              <p:cNvPr id="114" name="组合 113">
                <a:extLst>
                  <a:ext uri="{FF2B5EF4-FFF2-40B4-BE49-F238E27FC236}">
                    <a16:creationId xmlns:a16="http://schemas.microsoft.com/office/drawing/2014/main" id="{04307510-82C5-4FCB-9708-A1EFA09AD6A8}"/>
                  </a:ext>
                </a:extLst>
              </p:cNvPr>
              <p:cNvGrpSpPr/>
              <p:nvPr/>
            </p:nvGrpSpPr>
            <p:grpSpPr>
              <a:xfrm>
                <a:off x="120460" y="3406698"/>
                <a:ext cx="5576856" cy="1505133"/>
                <a:chOff x="80994" y="3321606"/>
                <a:chExt cx="5576856" cy="1848378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B590392E-D21F-4619-BA2F-B710199FC794}"/>
                    </a:ext>
                  </a:extLst>
                </p:cNvPr>
                <p:cNvGrpSpPr/>
                <p:nvPr/>
              </p:nvGrpSpPr>
              <p:grpSpPr>
                <a:xfrm>
                  <a:off x="178663" y="3483670"/>
                  <a:ext cx="5479187" cy="1557547"/>
                  <a:chOff x="2285767" y="3485442"/>
                  <a:chExt cx="6038755" cy="1813162"/>
                </a:xfrm>
              </p:grpSpPr>
              <p:pic>
                <p:nvPicPr>
                  <p:cNvPr id="25" name="图片 24">
                    <a:extLst>
                      <a:ext uri="{FF2B5EF4-FFF2-40B4-BE49-F238E27FC236}">
                        <a16:creationId xmlns:a16="http://schemas.microsoft.com/office/drawing/2014/main" id="{7BEBE255-CD31-4E36-AE62-EA743EB5A8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285767" y="3485442"/>
                    <a:ext cx="4771478" cy="1813162"/>
                  </a:xfrm>
                  <a:prstGeom prst="rect">
                    <a:avLst/>
                  </a:prstGeom>
                </p:spPr>
              </p:pic>
              <p:pic>
                <p:nvPicPr>
                  <p:cNvPr id="29" name="图片 28">
                    <a:extLst>
                      <a:ext uri="{FF2B5EF4-FFF2-40B4-BE49-F238E27FC236}">
                        <a16:creationId xmlns:a16="http://schemas.microsoft.com/office/drawing/2014/main" id="{7264D0AF-4ADD-48C1-B196-5DBF2A5F6D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619547" y="3742428"/>
                    <a:ext cx="1704975" cy="96202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12" name="矩形: 圆角 111">
                  <a:extLst>
                    <a:ext uri="{FF2B5EF4-FFF2-40B4-BE49-F238E27FC236}">
                      <a16:creationId xmlns:a16="http://schemas.microsoft.com/office/drawing/2014/main" id="{5A8989FD-6048-4472-AF1D-6FC777E5BF88}"/>
                    </a:ext>
                  </a:extLst>
                </p:cNvPr>
                <p:cNvSpPr/>
                <p:nvPr/>
              </p:nvSpPr>
              <p:spPr>
                <a:xfrm>
                  <a:off x="80994" y="3321606"/>
                  <a:ext cx="5352187" cy="1848378"/>
                </a:xfrm>
                <a:prstGeom prst="roundRect">
                  <a:avLst/>
                </a:prstGeom>
                <a:noFill/>
                <a:ln w="28575">
                  <a:solidFill>
                    <a:srgbClr val="785DC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15" name="组合 114">
                <a:extLst>
                  <a:ext uri="{FF2B5EF4-FFF2-40B4-BE49-F238E27FC236}">
                    <a16:creationId xmlns:a16="http://schemas.microsoft.com/office/drawing/2014/main" id="{5F1DE25B-AF5F-4ED7-A925-A01F6E5951A1}"/>
                  </a:ext>
                </a:extLst>
              </p:cNvPr>
              <p:cNvGrpSpPr/>
              <p:nvPr/>
            </p:nvGrpSpPr>
            <p:grpSpPr>
              <a:xfrm>
                <a:off x="6095999" y="3310136"/>
                <a:ext cx="5975541" cy="1690833"/>
                <a:chOff x="6135465" y="3341386"/>
                <a:chExt cx="5975541" cy="1960822"/>
              </a:xfrm>
            </p:grpSpPr>
            <p:grpSp>
              <p:nvGrpSpPr>
                <p:cNvPr id="110" name="组合 109">
                  <a:extLst>
                    <a:ext uri="{FF2B5EF4-FFF2-40B4-BE49-F238E27FC236}">
                      <a16:creationId xmlns:a16="http://schemas.microsoft.com/office/drawing/2014/main" id="{1C6DF7C5-F111-4484-A71A-5BEB27703BC7}"/>
                    </a:ext>
                  </a:extLst>
                </p:cNvPr>
                <p:cNvGrpSpPr/>
                <p:nvPr/>
              </p:nvGrpSpPr>
              <p:grpSpPr>
                <a:xfrm>
                  <a:off x="6384503" y="3429000"/>
                  <a:ext cx="5645376" cy="1873208"/>
                  <a:chOff x="6055274" y="3351866"/>
                  <a:chExt cx="5752687" cy="1966941"/>
                </a:xfrm>
              </p:grpSpPr>
              <p:grpSp>
                <p:nvGrpSpPr>
                  <p:cNvPr id="109" name="组合 108">
                    <a:extLst>
                      <a:ext uri="{FF2B5EF4-FFF2-40B4-BE49-F238E27FC236}">
                        <a16:creationId xmlns:a16="http://schemas.microsoft.com/office/drawing/2014/main" id="{33C1EC2E-1599-4CCF-A8FD-D83D680DB060}"/>
                      </a:ext>
                    </a:extLst>
                  </p:cNvPr>
                  <p:cNvGrpSpPr/>
                  <p:nvPr/>
                </p:nvGrpSpPr>
                <p:grpSpPr>
                  <a:xfrm>
                    <a:off x="6055274" y="3351866"/>
                    <a:ext cx="5752687" cy="1966941"/>
                    <a:chOff x="6055274" y="3351866"/>
                    <a:chExt cx="5752687" cy="1966941"/>
                  </a:xfrm>
                </p:grpSpPr>
                <p:grpSp>
                  <p:nvGrpSpPr>
                    <p:cNvPr id="105" name="组合 104">
                      <a:extLst>
                        <a:ext uri="{FF2B5EF4-FFF2-40B4-BE49-F238E27FC236}">
                          <a16:creationId xmlns:a16="http://schemas.microsoft.com/office/drawing/2014/main" id="{EADF693B-9736-4D9A-8157-3AD69A1FF8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55274" y="3351866"/>
                      <a:ext cx="5381103" cy="1966941"/>
                      <a:chOff x="6270025" y="3192186"/>
                      <a:chExt cx="5381103" cy="1966941"/>
                    </a:xfrm>
                  </p:grpSpPr>
                  <p:pic>
                    <p:nvPicPr>
                      <p:cNvPr id="102" name="图片 101">
                        <a:extLst>
                          <a:ext uri="{FF2B5EF4-FFF2-40B4-BE49-F238E27FC236}">
                            <a16:creationId xmlns:a16="http://schemas.microsoft.com/office/drawing/2014/main" id="{E62C5A9E-9A48-4876-891C-2667EBF1DB4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0025" y="3419234"/>
                        <a:ext cx="1611012" cy="152773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03" name="对话气泡: 椭圆形 102">
                        <a:extLst>
                          <a:ext uri="{FF2B5EF4-FFF2-40B4-BE49-F238E27FC236}">
                            <a16:creationId xmlns:a16="http://schemas.microsoft.com/office/drawing/2014/main" id="{EC7027A8-0BB5-42A8-B1A6-6CDE7A856D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8767" y="4148117"/>
                        <a:ext cx="1506584" cy="615593"/>
                      </a:xfrm>
                      <a:prstGeom prst="wedgeEllipseCallout">
                        <a:avLst>
                          <a:gd name="adj1" fmla="val -52533"/>
                          <a:gd name="adj2" fmla="val -59553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5082B6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altLang="zh-CN" sz="1600" b="1" dirty="0">
                            <a:solidFill>
                              <a:srgbClr val="FF0000"/>
                            </a:solidFill>
                          </a:rPr>
                          <a:t>NIC selection</a:t>
                        </a:r>
                        <a:endParaRPr lang="zh-CN" altLang="en-US" sz="1600" b="1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pic>
                    <p:nvPicPr>
                      <p:cNvPr id="104" name="图片 103">
                        <a:extLst>
                          <a:ext uri="{FF2B5EF4-FFF2-40B4-BE49-F238E27FC236}">
                            <a16:creationId xmlns:a16="http://schemas.microsoft.com/office/drawing/2014/main" id="{91E575FE-677C-494C-8D02-CE26E71F8A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27012" y="3192186"/>
                        <a:ext cx="2698282" cy="1966941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01" name="对话气泡: 椭圆形 100">
                        <a:extLst>
                          <a:ext uri="{FF2B5EF4-FFF2-40B4-BE49-F238E27FC236}">
                            <a16:creationId xmlns:a16="http://schemas.microsoft.com/office/drawing/2014/main" id="{F83B596D-C9C8-4946-B3F7-F5B5BB8A30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30137" y="4144927"/>
                        <a:ext cx="1420991" cy="615593"/>
                      </a:xfrm>
                      <a:prstGeom prst="wedgeEllipseCallout">
                        <a:avLst>
                          <a:gd name="adj1" fmla="val -55662"/>
                          <a:gd name="adj2" fmla="val -49238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5082B6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altLang="zh-CN" sz="1600" b="1" dirty="0">
                            <a:solidFill>
                              <a:srgbClr val="FF0000"/>
                            </a:solidFill>
                          </a:rPr>
                          <a:t>NIC config</a:t>
                        </a:r>
                        <a:endParaRPr lang="zh-CN" altLang="en-US" sz="1600" b="1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08" name="文本框 107">
                      <a:extLst>
                        <a:ext uri="{FF2B5EF4-FFF2-40B4-BE49-F238E27FC236}">
                          <a16:creationId xmlns:a16="http://schemas.microsoft.com/office/drawing/2014/main" id="{BC866D4E-000A-4638-8278-8FE36A6236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86970" y="3746005"/>
                      <a:ext cx="1420991" cy="461665"/>
                    </a:xfrm>
                    <a:prstGeom prst="rect">
                      <a:avLst/>
                    </a:prstGeom>
                    <a:solidFill>
                      <a:srgbClr val="5082B6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chemeClr val="bg1"/>
                          </a:solidFill>
                        </a:rPr>
                        <a:t>保证固件</a:t>
                      </a:r>
                      <a:r>
                        <a:rPr lang="en-US" altLang="zh-CN" sz="1200" b="1" dirty="0">
                          <a:solidFill>
                            <a:schemeClr val="bg1"/>
                          </a:solidFill>
                        </a:rPr>
                        <a:t>IP</a:t>
                      </a:r>
                      <a:r>
                        <a:rPr lang="zh-CN" altLang="en-US" sz="1200" b="1" dirty="0">
                          <a:solidFill>
                            <a:schemeClr val="bg1"/>
                          </a:solidFill>
                        </a:rPr>
                        <a:t>和上位机</a:t>
                      </a:r>
                      <a:r>
                        <a:rPr lang="en-US" altLang="zh-CN" sz="1200" b="1" dirty="0">
                          <a:solidFill>
                            <a:schemeClr val="bg1"/>
                          </a:solidFill>
                        </a:rPr>
                        <a:t>IP</a:t>
                      </a:r>
                      <a:r>
                        <a:rPr lang="zh-CN" altLang="en-US" sz="1200" b="1" dirty="0">
                          <a:solidFill>
                            <a:schemeClr val="bg1"/>
                          </a:solidFill>
                        </a:rPr>
                        <a:t>在同一子网下</a:t>
                      </a:r>
                    </a:p>
                  </p:txBody>
                </p:sp>
              </p:grpSp>
              <p:sp>
                <p:nvSpPr>
                  <p:cNvPr id="106" name="文本框 105">
                    <a:extLst>
                      <a:ext uri="{FF2B5EF4-FFF2-40B4-BE49-F238E27FC236}">
                        <a16:creationId xmlns:a16="http://schemas.microsoft.com/office/drawing/2014/main" id="{0D4B664B-C068-488E-8142-0340931D5DC8}"/>
                      </a:ext>
                    </a:extLst>
                  </p:cNvPr>
                  <p:cNvSpPr txBox="1"/>
                  <p:nvPr/>
                </p:nvSpPr>
                <p:spPr>
                  <a:xfrm>
                    <a:off x="6142218" y="3891681"/>
                    <a:ext cx="1455925" cy="349546"/>
                  </a:xfrm>
                  <a:prstGeom prst="rect">
                    <a:avLst/>
                  </a:prstGeom>
                  <a:noFill/>
                  <a:ln w="28575">
                    <a:solidFill>
                      <a:srgbClr val="FF0000"/>
                    </a:solidFill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107" name="文本框 106">
                    <a:extLst>
                      <a:ext uri="{FF2B5EF4-FFF2-40B4-BE49-F238E27FC236}">
                        <a16:creationId xmlns:a16="http://schemas.microsoft.com/office/drawing/2014/main" id="{569C6106-662B-4C40-B077-400B28F8D976}"/>
                      </a:ext>
                    </a:extLst>
                  </p:cNvPr>
                  <p:cNvSpPr txBox="1"/>
                  <p:nvPr/>
                </p:nvSpPr>
                <p:spPr>
                  <a:xfrm>
                    <a:off x="8720228" y="3808027"/>
                    <a:ext cx="1420991" cy="615593"/>
                  </a:xfrm>
                  <a:prstGeom prst="rect">
                    <a:avLst/>
                  </a:prstGeom>
                  <a:noFill/>
                  <a:ln w="28575">
                    <a:solidFill>
                      <a:srgbClr val="FF0000"/>
                    </a:solidFill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dirty="0"/>
                  </a:p>
                </p:txBody>
              </p:sp>
            </p:grpSp>
            <p:sp>
              <p:nvSpPr>
                <p:cNvPr id="113" name="矩形: 圆角 112">
                  <a:extLst>
                    <a:ext uri="{FF2B5EF4-FFF2-40B4-BE49-F238E27FC236}">
                      <a16:creationId xmlns:a16="http://schemas.microsoft.com/office/drawing/2014/main" id="{535B9DFF-892A-4963-AC98-204FDBBE1ACC}"/>
                    </a:ext>
                  </a:extLst>
                </p:cNvPr>
                <p:cNvSpPr/>
                <p:nvPr/>
              </p:nvSpPr>
              <p:spPr>
                <a:xfrm>
                  <a:off x="6135465" y="3341386"/>
                  <a:ext cx="5975541" cy="1960822"/>
                </a:xfrm>
                <a:prstGeom prst="roundRect">
                  <a:avLst/>
                </a:prstGeom>
                <a:noFill/>
                <a:ln w="28575">
                  <a:solidFill>
                    <a:srgbClr val="785DC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111" name="文本框 110">
                <a:extLst>
                  <a:ext uri="{FF2B5EF4-FFF2-40B4-BE49-F238E27FC236}">
                    <a16:creationId xmlns:a16="http://schemas.microsoft.com/office/drawing/2014/main" id="{C4EA3200-08E2-4CA4-ADEE-AD34DCD9433B}"/>
                  </a:ext>
                </a:extLst>
              </p:cNvPr>
              <p:cNvSpPr txBox="1"/>
              <p:nvPr/>
            </p:nvSpPr>
            <p:spPr>
              <a:xfrm>
                <a:off x="5433181" y="3898256"/>
                <a:ext cx="5851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/>
                  <a:t>➕</a:t>
                </a:r>
              </a:p>
            </p:txBody>
          </p:sp>
        </p:grp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378340D2-6382-43FD-9F28-86A6FC1BAAAB}"/>
                </a:ext>
              </a:extLst>
            </p:cNvPr>
            <p:cNvSpPr txBox="1"/>
            <p:nvPr/>
          </p:nvSpPr>
          <p:spPr>
            <a:xfrm>
              <a:off x="4306818" y="4183805"/>
              <a:ext cx="1394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5DC8"/>
                  </a:solidFill>
                </a:rPr>
                <a:t>固件</a:t>
              </a:r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D4784B92-0999-461F-B111-8EC456629FF8}"/>
                </a:ext>
              </a:extLst>
            </p:cNvPr>
            <p:cNvSpPr txBox="1"/>
            <p:nvPr/>
          </p:nvSpPr>
          <p:spPr>
            <a:xfrm>
              <a:off x="10609664" y="4303073"/>
              <a:ext cx="13944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785DC8"/>
                  </a:solidFill>
                </a:rPr>
                <a:t>上位机配置</a:t>
              </a:r>
            </a:p>
          </p:txBody>
        </p: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B5EE53B5-FAAB-45E3-B6E5-D44A0646142C}"/>
              </a:ext>
            </a:extLst>
          </p:cNvPr>
          <p:cNvGrpSpPr/>
          <p:nvPr/>
        </p:nvGrpSpPr>
        <p:grpSpPr>
          <a:xfrm>
            <a:off x="375846" y="4692847"/>
            <a:ext cx="11746721" cy="1664991"/>
            <a:chOff x="368541" y="5059468"/>
            <a:chExt cx="11746721" cy="1426425"/>
          </a:xfrm>
        </p:grpSpPr>
        <p:grpSp>
          <p:nvGrpSpPr>
            <p:cNvPr id="119" name="组合 118">
              <a:extLst>
                <a:ext uri="{FF2B5EF4-FFF2-40B4-BE49-F238E27FC236}">
                  <a16:creationId xmlns:a16="http://schemas.microsoft.com/office/drawing/2014/main" id="{E148EDE1-00E1-4818-A2BB-62B00B997E3F}"/>
                </a:ext>
              </a:extLst>
            </p:cNvPr>
            <p:cNvGrpSpPr/>
            <p:nvPr/>
          </p:nvGrpSpPr>
          <p:grpSpPr>
            <a:xfrm>
              <a:off x="368541" y="5118670"/>
              <a:ext cx="4599722" cy="1099616"/>
              <a:chOff x="524551" y="5311716"/>
              <a:chExt cx="4599722" cy="1016333"/>
            </a:xfrm>
          </p:grpSpPr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FFC97300-832B-4845-889C-16D22FE3B3A0}"/>
                  </a:ext>
                </a:extLst>
              </p:cNvPr>
              <p:cNvGrpSpPr/>
              <p:nvPr/>
            </p:nvGrpSpPr>
            <p:grpSpPr>
              <a:xfrm>
                <a:off x="2271474" y="5311716"/>
                <a:ext cx="2852799" cy="1016333"/>
                <a:chOff x="1987161" y="5311716"/>
                <a:chExt cx="2852799" cy="1016333"/>
              </a:xfrm>
            </p:grpSpPr>
            <p:pic>
              <p:nvPicPr>
                <p:cNvPr id="71" name="图片 70">
                  <a:extLst>
                    <a:ext uri="{FF2B5EF4-FFF2-40B4-BE49-F238E27FC236}">
                      <a16:creationId xmlns:a16="http://schemas.microsoft.com/office/drawing/2014/main" id="{E14BC213-F640-4829-A595-FF5E00B2AF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87161" y="5311716"/>
                  <a:ext cx="2852799" cy="1016333"/>
                </a:xfrm>
                <a:prstGeom prst="rect">
                  <a:avLst/>
                </a:prstGeom>
              </p:spPr>
            </p:pic>
            <p:sp>
              <p:nvSpPr>
                <p:cNvPr id="116" name="文本框 115">
                  <a:extLst>
                    <a:ext uri="{FF2B5EF4-FFF2-40B4-BE49-F238E27FC236}">
                      <a16:creationId xmlns:a16="http://schemas.microsoft.com/office/drawing/2014/main" id="{3C5DED65-965E-4556-A8A8-5E47A7DC89B0}"/>
                    </a:ext>
                  </a:extLst>
                </p:cNvPr>
                <p:cNvSpPr txBox="1"/>
                <p:nvPr/>
              </p:nvSpPr>
              <p:spPr>
                <a:xfrm>
                  <a:off x="1992834" y="5819882"/>
                  <a:ext cx="2847126" cy="465418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endParaRPr lang="zh-CN" altLang="en-US" dirty="0"/>
                </a:p>
              </p:txBody>
            </p:sp>
          </p:grpSp>
          <p:sp>
            <p:nvSpPr>
              <p:cNvPr id="118" name="对话气泡: 椭圆形 117">
                <a:extLst>
                  <a:ext uri="{FF2B5EF4-FFF2-40B4-BE49-F238E27FC236}">
                    <a16:creationId xmlns:a16="http://schemas.microsoft.com/office/drawing/2014/main" id="{5809CC6D-CF48-4DA0-AEBC-271CBEE28CE5}"/>
                  </a:ext>
                </a:extLst>
              </p:cNvPr>
              <p:cNvSpPr/>
              <p:nvPr/>
            </p:nvSpPr>
            <p:spPr>
              <a:xfrm rot="10800000" flipV="1">
                <a:off x="524551" y="5311716"/>
                <a:ext cx="1543685" cy="494739"/>
              </a:xfrm>
              <a:prstGeom prst="wedgeEllipseCallout">
                <a:avLst>
                  <a:gd name="adj1" fmla="val -74183"/>
                  <a:gd name="adj2" fmla="val 7854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/>
                  <a:t>Ping</a:t>
                </a:r>
                <a:r>
                  <a:rPr lang="zh-CN" altLang="en-US" sz="1200" b="1" dirty="0"/>
                  <a:t>指令抓包结果</a:t>
                </a:r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D9F01509-B095-4313-B25E-FDAC0901051C}"/>
                </a:ext>
              </a:extLst>
            </p:cNvPr>
            <p:cNvGrpSpPr/>
            <p:nvPr/>
          </p:nvGrpSpPr>
          <p:grpSpPr>
            <a:xfrm>
              <a:off x="5437249" y="5059468"/>
              <a:ext cx="6678013" cy="1426425"/>
              <a:chOff x="5393527" y="5112681"/>
              <a:chExt cx="6678013" cy="1773691"/>
            </a:xfrm>
          </p:grpSpPr>
          <p:pic>
            <p:nvPicPr>
              <p:cNvPr id="92" name="图片 91">
                <a:extLst>
                  <a:ext uri="{FF2B5EF4-FFF2-40B4-BE49-F238E27FC236}">
                    <a16:creationId xmlns:a16="http://schemas.microsoft.com/office/drawing/2014/main" id="{401A306E-6479-4CA2-BFFB-5DA639144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3808" y="5185250"/>
                <a:ext cx="4210050" cy="828675"/>
              </a:xfrm>
              <a:prstGeom prst="rect">
                <a:avLst/>
              </a:prstGeom>
            </p:spPr>
          </p:pic>
          <p:pic>
            <p:nvPicPr>
              <p:cNvPr id="94" name="图片 93">
                <a:extLst>
                  <a:ext uri="{FF2B5EF4-FFF2-40B4-BE49-F238E27FC236}">
                    <a16:creationId xmlns:a16="http://schemas.microsoft.com/office/drawing/2014/main" id="{FE4C29C3-6546-4C24-B09F-46267EEC6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3527" y="5112681"/>
                <a:ext cx="1903020" cy="1613375"/>
              </a:xfrm>
              <a:prstGeom prst="rect">
                <a:avLst/>
              </a:prstGeom>
            </p:spPr>
          </p:pic>
          <p:sp>
            <p:nvSpPr>
              <p:cNvPr id="124" name="文本框 123">
                <a:extLst>
                  <a:ext uri="{FF2B5EF4-FFF2-40B4-BE49-F238E27FC236}">
                    <a16:creationId xmlns:a16="http://schemas.microsoft.com/office/drawing/2014/main" id="{3B092708-437B-44D8-9E4F-685C03CA7201}"/>
                  </a:ext>
                </a:extLst>
              </p:cNvPr>
              <p:cNvSpPr txBox="1"/>
              <p:nvPr/>
            </p:nvSpPr>
            <p:spPr>
              <a:xfrm>
                <a:off x="7103637" y="6099484"/>
                <a:ext cx="4967903" cy="786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>
                    <a:solidFill>
                      <a:srgbClr val="785DC8"/>
                    </a:solidFill>
                  </a:rPr>
                  <a:t>测试</a:t>
                </a:r>
                <a:r>
                  <a:rPr lang="en-US" altLang="zh-CN" sz="1400" b="1" dirty="0">
                    <a:solidFill>
                      <a:srgbClr val="785DC8"/>
                    </a:solidFill>
                  </a:rPr>
                  <a:t>RBCP</a:t>
                </a:r>
                <a:r>
                  <a:rPr lang="zh-CN" altLang="en-US" sz="1400" b="1" dirty="0">
                    <a:solidFill>
                      <a:srgbClr val="785DC8"/>
                    </a:solidFill>
                  </a:rPr>
                  <a:t>脚本（董胜老师）</a:t>
                </a:r>
                <a:endParaRPr lang="en-US" altLang="zh-CN" sz="1400" b="1" dirty="0">
                  <a:solidFill>
                    <a:srgbClr val="785DC8"/>
                  </a:solidFill>
                </a:endParaRPr>
              </a:p>
              <a:p>
                <a:r>
                  <a:rPr lang="zh-CN" altLang="en-US" sz="1400" b="1" dirty="0">
                    <a:solidFill>
                      <a:srgbClr val="785DC8"/>
                    </a:solidFill>
                  </a:rPr>
                  <a:t>测试</a:t>
                </a:r>
                <a:r>
                  <a:rPr lang="en-US" altLang="zh-CN" sz="1400" b="1" dirty="0">
                    <a:solidFill>
                      <a:srgbClr val="785DC8"/>
                    </a:solidFill>
                  </a:rPr>
                  <a:t>FIFO</a:t>
                </a:r>
                <a:r>
                  <a:rPr lang="zh-CN" altLang="en-US" sz="1400" b="1" dirty="0">
                    <a:solidFill>
                      <a:srgbClr val="785DC8"/>
                    </a:solidFill>
                  </a:rPr>
                  <a:t>发送数据和接收数据是否相同 √</a:t>
                </a:r>
                <a:endParaRPr lang="en-US" altLang="zh-CN" sz="1400" b="1" dirty="0">
                  <a:solidFill>
                    <a:srgbClr val="785DC8"/>
                  </a:solidFill>
                </a:endParaRPr>
              </a:p>
              <a:p>
                <a:r>
                  <a:rPr lang="zh-CN" altLang="en-US" sz="1400" b="1" dirty="0">
                    <a:solidFill>
                      <a:srgbClr val="785DC8"/>
                    </a:solidFill>
                  </a:rPr>
                  <a:t>测试传输速率 √</a:t>
                </a:r>
                <a:endParaRPr lang="zh-CN" altLang="en-US" b="1" dirty="0">
                  <a:solidFill>
                    <a:srgbClr val="785DC8"/>
                  </a:solidFill>
                </a:endParaRPr>
              </a:p>
            </p:txBody>
          </p:sp>
          <p:cxnSp>
            <p:nvCxnSpPr>
              <p:cNvPr id="126" name="直接箭头连接符 125">
                <a:extLst>
                  <a:ext uri="{FF2B5EF4-FFF2-40B4-BE49-F238E27FC236}">
                    <a16:creationId xmlns:a16="http://schemas.microsoft.com/office/drawing/2014/main" id="{38B858DF-13C1-4A40-9846-EFB411DEF4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4905" y="5919368"/>
                <a:ext cx="365493" cy="281967"/>
              </a:xfrm>
              <a:prstGeom prst="straightConnector1">
                <a:avLst/>
              </a:prstGeom>
              <a:ln w="38100">
                <a:solidFill>
                  <a:srgbClr val="785DC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箭头连接符 129">
                <a:extLst>
                  <a:ext uri="{FF2B5EF4-FFF2-40B4-BE49-F238E27FC236}">
                    <a16:creationId xmlns:a16="http://schemas.microsoft.com/office/drawing/2014/main" id="{3291FB7C-9C8D-447B-9FD9-BA19AD3CBD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87589" y="6013925"/>
                <a:ext cx="229627" cy="408723"/>
              </a:xfrm>
              <a:prstGeom prst="straightConnector1">
                <a:avLst/>
              </a:prstGeom>
              <a:ln w="38100">
                <a:solidFill>
                  <a:srgbClr val="785DC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文本框 134">
                <a:extLst>
                  <a:ext uri="{FF2B5EF4-FFF2-40B4-BE49-F238E27FC236}">
                    <a16:creationId xmlns:a16="http://schemas.microsoft.com/office/drawing/2014/main" id="{178E968C-5693-4E2C-9DED-9375F09DC49C}"/>
                  </a:ext>
                </a:extLst>
              </p:cNvPr>
              <p:cNvSpPr txBox="1"/>
              <p:nvPr/>
            </p:nvSpPr>
            <p:spPr>
              <a:xfrm>
                <a:off x="7372350" y="5637604"/>
                <a:ext cx="3223579" cy="35974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endParaRPr lang="zh-CN" altLang="en-US" dirty="0"/>
              </a:p>
            </p:txBody>
          </p:sp>
        </p:grp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8AD7D138-B7E3-4CDB-A35D-31F70BF512F9}"/>
              </a:ext>
            </a:extLst>
          </p:cNvPr>
          <p:cNvGrpSpPr/>
          <p:nvPr/>
        </p:nvGrpSpPr>
        <p:grpSpPr>
          <a:xfrm>
            <a:off x="4494259" y="1247284"/>
            <a:ext cx="7088362" cy="1514418"/>
            <a:chOff x="3932656" y="1392606"/>
            <a:chExt cx="7088362" cy="1514418"/>
          </a:xfrm>
        </p:grpSpPr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F597909F-F919-458B-AF0E-DACFFA7F2C3F}"/>
                </a:ext>
              </a:extLst>
            </p:cNvPr>
            <p:cNvGrpSpPr/>
            <p:nvPr/>
          </p:nvGrpSpPr>
          <p:grpSpPr>
            <a:xfrm>
              <a:off x="3932656" y="1392606"/>
              <a:ext cx="7088362" cy="1514418"/>
              <a:chOff x="3972127" y="1410999"/>
              <a:chExt cx="7088362" cy="1514418"/>
            </a:xfrm>
          </p:grpSpPr>
          <p:grpSp>
            <p:nvGrpSpPr>
              <p:cNvPr id="137" name="组合 136">
                <a:extLst>
                  <a:ext uri="{FF2B5EF4-FFF2-40B4-BE49-F238E27FC236}">
                    <a16:creationId xmlns:a16="http://schemas.microsoft.com/office/drawing/2014/main" id="{CE53AE7B-8B8A-4BAC-80CF-381E312CA55B}"/>
                  </a:ext>
                </a:extLst>
              </p:cNvPr>
              <p:cNvGrpSpPr/>
              <p:nvPr/>
            </p:nvGrpSpPr>
            <p:grpSpPr>
              <a:xfrm>
                <a:off x="3972127" y="1410999"/>
                <a:ext cx="7088362" cy="1514418"/>
                <a:chOff x="3972127" y="1410999"/>
                <a:chExt cx="7088362" cy="1514418"/>
              </a:xfrm>
            </p:grpSpPr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3F2ED4E0-6B65-4658-A3A3-A14B9E497C18}"/>
                    </a:ext>
                  </a:extLst>
                </p:cNvPr>
                <p:cNvGrpSpPr/>
                <p:nvPr/>
              </p:nvGrpSpPr>
              <p:grpSpPr>
                <a:xfrm>
                  <a:off x="3972127" y="1410999"/>
                  <a:ext cx="7088362" cy="1249933"/>
                  <a:chOff x="3562971" y="3543437"/>
                  <a:chExt cx="5085058" cy="1317122"/>
                </a:xfrm>
              </p:grpSpPr>
              <p:sp>
                <p:nvSpPr>
                  <p:cNvPr id="12" name="矩形: 圆角 11">
                    <a:extLst>
                      <a:ext uri="{FF2B5EF4-FFF2-40B4-BE49-F238E27FC236}">
                        <a16:creationId xmlns:a16="http://schemas.microsoft.com/office/drawing/2014/main" id="{71283B30-920E-43FC-B057-F889ABA9FACA}"/>
                      </a:ext>
                    </a:extLst>
                  </p:cNvPr>
                  <p:cNvSpPr/>
                  <p:nvPr/>
                </p:nvSpPr>
                <p:spPr>
                  <a:xfrm>
                    <a:off x="4145280" y="3618418"/>
                    <a:ext cx="3681628" cy="1242141"/>
                  </a:xfrm>
                  <a:prstGeom prst="roundRect">
                    <a:avLst/>
                  </a:prstGeom>
                  <a:solidFill>
                    <a:srgbClr val="C4BD95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BC8D4DBD-E385-485D-8EAE-164E8C090941}"/>
                      </a:ext>
                    </a:extLst>
                  </p:cNvPr>
                  <p:cNvSpPr txBox="1"/>
                  <p:nvPr/>
                </p:nvSpPr>
                <p:spPr>
                  <a:xfrm>
                    <a:off x="5696095" y="3543437"/>
                    <a:ext cx="85344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b="1" dirty="0"/>
                      <a:t>FPGA</a:t>
                    </a:r>
                    <a:endParaRPr lang="zh-CN" altLang="en-US" sz="2000" b="1" dirty="0"/>
                  </a:p>
                </p:txBody>
              </p:sp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74480DE1-D20B-4901-BB48-146EF2C81DAF}"/>
                      </a:ext>
                    </a:extLst>
                  </p:cNvPr>
                  <p:cNvSpPr txBox="1"/>
                  <p:nvPr/>
                </p:nvSpPr>
                <p:spPr>
                  <a:xfrm>
                    <a:off x="4364257" y="4186204"/>
                    <a:ext cx="917454" cy="523220"/>
                  </a:xfrm>
                  <a:prstGeom prst="rect">
                    <a:avLst/>
                  </a:prstGeom>
                  <a:solidFill>
                    <a:srgbClr val="5082B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solidFill>
                          <a:schemeClr val="bg1"/>
                        </a:solidFill>
                      </a:rPr>
                      <a:t>Ethernet</a:t>
                    </a:r>
                  </a:p>
                  <a:p>
                    <a:pPr algn="ctr"/>
                    <a:r>
                      <a:rPr lang="en-US" altLang="zh-CN" sz="1400" b="1" dirty="0">
                        <a:solidFill>
                          <a:schemeClr val="bg1"/>
                        </a:solidFill>
                      </a:rPr>
                      <a:t>PHY</a:t>
                    </a:r>
                    <a:endParaRPr lang="zh-CN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" name="文本框 47">
                    <a:extLst>
                      <a:ext uri="{FF2B5EF4-FFF2-40B4-BE49-F238E27FC236}">
                        <a16:creationId xmlns:a16="http://schemas.microsoft.com/office/drawing/2014/main" id="{22C5944D-C4A3-43FC-987B-A3846ED572E0}"/>
                      </a:ext>
                    </a:extLst>
                  </p:cNvPr>
                  <p:cNvSpPr txBox="1"/>
                  <p:nvPr/>
                </p:nvSpPr>
                <p:spPr>
                  <a:xfrm>
                    <a:off x="5875825" y="4370870"/>
                    <a:ext cx="746764" cy="338554"/>
                  </a:xfrm>
                  <a:prstGeom prst="rect">
                    <a:avLst/>
                  </a:prstGeom>
                  <a:solidFill>
                    <a:srgbClr val="5082B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b="1" dirty="0">
                        <a:solidFill>
                          <a:schemeClr val="bg1"/>
                        </a:solidFill>
                      </a:rPr>
                      <a:t>SITCP</a:t>
                    </a:r>
                  </a:p>
                </p:txBody>
              </p:sp>
              <p:sp>
                <p:nvSpPr>
                  <p:cNvPr id="49" name="文本框 48">
                    <a:extLst>
                      <a:ext uri="{FF2B5EF4-FFF2-40B4-BE49-F238E27FC236}">
                        <a16:creationId xmlns:a16="http://schemas.microsoft.com/office/drawing/2014/main" id="{12E14ECD-B99E-4C84-995F-AF35596FE1E1}"/>
                      </a:ext>
                    </a:extLst>
                  </p:cNvPr>
                  <p:cNvSpPr txBox="1"/>
                  <p:nvPr/>
                </p:nvSpPr>
                <p:spPr>
                  <a:xfrm>
                    <a:off x="6927382" y="4201805"/>
                    <a:ext cx="612364" cy="551345"/>
                  </a:xfrm>
                  <a:prstGeom prst="rect">
                    <a:avLst/>
                  </a:prstGeom>
                  <a:solidFill>
                    <a:srgbClr val="5082B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solidFill>
                          <a:schemeClr val="bg1"/>
                        </a:solidFill>
                      </a:rPr>
                      <a:t>User</a:t>
                    </a:r>
                  </a:p>
                  <a:p>
                    <a:pPr algn="ctr"/>
                    <a:r>
                      <a:rPr lang="en-US" altLang="zh-CN" sz="1400" b="1" dirty="0">
                        <a:solidFill>
                          <a:schemeClr val="bg1"/>
                        </a:solidFill>
                      </a:rPr>
                      <a:t>Circuit</a:t>
                    </a:r>
                    <a:endParaRPr lang="zh-CN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箭头: 左右 17">
                    <a:extLst>
                      <a:ext uri="{FF2B5EF4-FFF2-40B4-BE49-F238E27FC236}">
                        <a16:creationId xmlns:a16="http://schemas.microsoft.com/office/drawing/2014/main" id="{806B8FAB-A813-40FB-A436-206A17DD401B}"/>
                      </a:ext>
                    </a:extLst>
                  </p:cNvPr>
                  <p:cNvSpPr/>
                  <p:nvPr/>
                </p:nvSpPr>
                <p:spPr>
                  <a:xfrm>
                    <a:off x="5281711" y="4487544"/>
                    <a:ext cx="590794" cy="83820"/>
                  </a:xfrm>
                  <a:prstGeom prst="leftRightArrow">
                    <a:avLst/>
                  </a:prstGeom>
                  <a:solidFill>
                    <a:srgbClr val="C1545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文本框 56">
                    <a:extLst>
                      <a:ext uri="{FF2B5EF4-FFF2-40B4-BE49-F238E27FC236}">
                        <a16:creationId xmlns:a16="http://schemas.microsoft.com/office/drawing/2014/main" id="{30CC0EF1-4F3E-4394-8625-E02E7751C485}"/>
                      </a:ext>
                    </a:extLst>
                  </p:cNvPr>
                  <p:cNvSpPr txBox="1"/>
                  <p:nvPr/>
                </p:nvSpPr>
                <p:spPr>
                  <a:xfrm>
                    <a:off x="8126004" y="4204071"/>
                    <a:ext cx="522025" cy="551345"/>
                  </a:xfrm>
                  <a:prstGeom prst="rect">
                    <a:avLst/>
                  </a:prstGeom>
                  <a:solidFill>
                    <a:srgbClr val="5082B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solidFill>
                          <a:schemeClr val="bg1"/>
                        </a:solidFill>
                      </a:rPr>
                      <a:t>User</a:t>
                    </a:r>
                  </a:p>
                  <a:p>
                    <a:pPr algn="ctr"/>
                    <a:r>
                      <a:rPr lang="en-US" altLang="zh-CN" sz="1400" b="1" dirty="0">
                        <a:solidFill>
                          <a:schemeClr val="bg1"/>
                        </a:solidFill>
                      </a:rPr>
                      <a:t>Circuit</a:t>
                    </a:r>
                    <a:endParaRPr lang="zh-CN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8" name="箭头: 左右 57">
                    <a:extLst>
                      <a:ext uri="{FF2B5EF4-FFF2-40B4-BE49-F238E27FC236}">
                        <a16:creationId xmlns:a16="http://schemas.microsoft.com/office/drawing/2014/main" id="{C014CEB8-BBE2-490B-BB09-325CA15B07BF}"/>
                      </a:ext>
                    </a:extLst>
                  </p:cNvPr>
                  <p:cNvSpPr/>
                  <p:nvPr/>
                </p:nvSpPr>
                <p:spPr>
                  <a:xfrm>
                    <a:off x="7539746" y="4461473"/>
                    <a:ext cx="586258" cy="134455"/>
                  </a:xfrm>
                  <a:prstGeom prst="leftRightArrow">
                    <a:avLst/>
                  </a:prstGeom>
                  <a:solidFill>
                    <a:srgbClr val="C1545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59" name="组合 58">
                    <a:extLst>
                      <a:ext uri="{FF2B5EF4-FFF2-40B4-BE49-F238E27FC236}">
                        <a16:creationId xmlns:a16="http://schemas.microsoft.com/office/drawing/2014/main" id="{A04CBA4E-3531-48B9-BB51-14EFBDDB4883}"/>
                      </a:ext>
                    </a:extLst>
                  </p:cNvPr>
                  <p:cNvGrpSpPr/>
                  <p:nvPr/>
                </p:nvGrpSpPr>
                <p:grpSpPr>
                  <a:xfrm>
                    <a:off x="6624394" y="4421505"/>
                    <a:ext cx="308844" cy="189617"/>
                    <a:chOff x="4709160" y="5118131"/>
                    <a:chExt cx="381000" cy="422434"/>
                  </a:xfrm>
                </p:grpSpPr>
                <p:sp>
                  <p:nvSpPr>
                    <p:cNvPr id="61" name="箭头: 右 60">
                      <a:extLst>
                        <a:ext uri="{FF2B5EF4-FFF2-40B4-BE49-F238E27FC236}">
                          <a16:creationId xmlns:a16="http://schemas.microsoft.com/office/drawing/2014/main" id="{4662B144-5988-4151-9DEB-392E1C897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9160" y="5118131"/>
                      <a:ext cx="381000" cy="164861"/>
                    </a:xfrm>
                    <a:prstGeom prst="right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2" name="箭头: 右 61">
                      <a:extLst>
                        <a:ext uri="{FF2B5EF4-FFF2-40B4-BE49-F238E27FC236}">
                          <a16:creationId xmlns:a16="http://schemas.microsoft.com/office/drawing/2014/main" id="{4C16EEE5-2AC6-4378-AE5C-77B389215FD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4709160" y="5375704"/>
                      <a:ext cx="381000" cy="164861"/>
                    </a:xfrm>
                    <a:prstGeom prst="right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231135A8-F78F-4D93-8FF4-E9EB99374FBB}"/>
                      </a:ext>
                    </a:extLst>
                  </p:cNvPr>
                  <p:cNvSpPr txBox="1"/>
                  <p:nvPr/>
                </p:nvSpPr>
                <p:spPr>
                  <a:xfrm>
                    <a:off x="5298354" y="4257792"/>
                    <a:ext cx="95488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b="1" dirty="0"/>
                      <a:t>GMII</a:t>
                    </a:r>
                    <a:endParaRPr lang="zh-CN" altLang="en-US" sz="1200" b="1" dirty="0"/>
                  </a:p>
                </p:txBody>
              </p:sp>
              <p:sp>
                <p:nvSpPr>
                  <p:cNvPr id="63" name="箭头: 左右 62">
                    <a:extLst>
                      <a:ext uri="{FF2B5EF4-FFF2-40B4-BE49-F238E27FC236}">
                        <a16:creationId xmlns:a16="http://schemas.microsoft.com/office/drawing/2014/main" id="{CF148AC9-1B46-4BE0-8019-9D8707A388D9}"/>
                      </a:ext>
                    </a:extLst>
                  </p:cNvPr>
                  <p:cNvSpPr/>
                  <p:nvPr/>
                </p:nvSpPr>
                <p:spPr>
                  <a:xfrm>
                    <a:off x="3562971" y="4451069"/>
                    <a:ext cx="771949" cy="129108"/>
                  </a:xfrm>
                  <a:prstGeom prst="leftRightArrow">
                    <a:avLst/>
                  </a:prstGeom>
                  <a:solidFill>
                    <a:srgbClr val="C1545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4" name="文本框 63">
                    <a:extLst>
                      <a:ext uri="{FF2B5EF4-FFF2-40B4-BE49-F238E27FC236}">
                        <a16:creationId xmlns:a16="http://schemas.microsoft.com/office/drawing/2014/main" id="{C639406B-98F3-4407-A8FF-EE1334288C8D}"/>
                      </a:ext>
                    </a:extLst>
                  </p:cNvPr>
                  <p:cNvSpPr txBox="1"/>
                  <p:nvPr/>
                </p:nvSpPr>
                <p:spPr>
                  <a:xfrm>
                    <a:off x="3699842" y="4192625"/>
                    <a:ext cx="954881" cy="3243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b="1" dirty="0"/>
                      <a:t>Opt.</a:t>
                    </a:r>
                    <a:endParaRPr lang="zh-CN" altLang="en-US" sz="1400" b="1" dirty="0"/>
                  </a:p>
                </p:txBody>
              </p:sp>
            </p:grpSp>
            <p:sp>
              <p:nvSpPr>
                <p:cNvPr id="34" name="箭头: 下 33">
                  <a:extLst>
                    <a:ext uri="{FF2B5EF4-FFF2-40B4-BE49-F238E27FC236}">
                      <a16:creationId xmlns:a16="http://schemas.microsoft.com/office/drawing/2014/main" id="{DCFF555D-08E5-4F1E-863E-1D93F21AF709}"/>
                    </a:ext>
                  </a:extLst>
                </p:cNvPr>
                <p:cNvSpPr/>
                <p:nvPr/>
              </p:nvSpPr>
              <p:spPr>
                <a:xfrm rot="4503299">
                  <a:off x="5380842" y="1743516"/>
                  <a:ext cx="202833" cy="2160970"/>
                </a:xfrm>
                <a:prstGeom prst="down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B63F8D7-EDDB-4712-84BB-3BCEEEA2EB4F}"/>
                  </a:ext>
                </a:extLst>
              </p:cNvPr>
              <p:cNvSpPr txBox="1"/>
              <p:nvPr/>
            </p:nvSpPr>
            <p:spPr>
              <a:xfrm>
                <a:off x="5007297" y="1895030"/>
                <a:ext cx="3292834" cy="68926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endParaRPr lang="zh-CN" altLang="en-US" dirty="0"/>
              </a:p>
            </p:txBody>
          </p:sp>
        </p:grpSp>
        <p:sp>
          <p:nvSpPr>
            <p:cNvPr id="139" name="箭头: 左右 138">
              <a:extLst>
                <a:ext uri="{FF2B5EF4-FFF2-40B4-BE49-F238E27FC236}">
                  <a16:creationId xmlns:a16="http://schemas.microsoft.com/office/drawing/2014/main" id="{355A2D1A-0596-45F7-8BDA-5B9CE9F8FECB}"/>
                </a:ext>
              </a:extLst>
            </p:cNvPr>
            <p:cNvSpPr/>
            <p:nvPr/>
          </p:nvSpPr>
          <p:spPr>
            <a:xfrm>
              <a:off x="6314361" y="2268885"/>
              <a:ext cx="839801" cy="122522"/>
            </a:xfrm>
            <a:prstGeom prst="leftRightArrow">
              <a:avLst/>
            </a:prstGeom>
            <a:solidFill>
              <a:srgbClr val="C154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5" name="文本框 164">
            <a:extLst>
              <a:ext uri="{FF2B5EF4-FFF2-40B4-BE49-F238E27FC236}">
                <a16:creationId xmlns:a16="http://schemas.microsoft.com/office/drawing/2014/main" id="{F9A623D3-543E-4007-9B12-077E9A604865}"/>
              </a:ext>
            </a:extLst>
          </p:cNvPr>
          <p:cNvSpPr txBox="1"/>
          <p:nvPr/>
        </p:nvSpPr>
        <p:spPr>
          <a:xfrm>
            <a:off x="4360147" y="4420295"/>
            <a:ext cx="2776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FIG 7. </a:t>
            </a:r>
            <a:r>
              <a:rPr lang="zh-CN" altLang="en-US" sz="1200" b="1" dirty="0"/>
              <a:t>数据读出模块固件与上位机配置</a:t>
            </a: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341956D3-529D-441A-B1D7-1C342457F799}"/>
              </a:ext>
            </a:extLst>
          </p:cNvPr>
          <p:cNvSpPr txBox="1"/>
          <p:nvPr/>
        </p:nvSpPr>
        <p:spPr>
          <a:xfrm>
            <a:off x="3049220" y="6097516"/>
            <a:ext cx="2776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FIG 8. </a:t>
            </a:r>
            <a:r>
              <a:rPr lang="zh-CN" altLang="en-US" sz="1200" b="1" dirty="0"/>
              <a:t>数据读出模块测试结果</a:t>
            </a:r>
          </a:p>
        </p:txBody>
      </p:sp>
    </p:spTree>
    <p:extLst>
      <p:ext uri="{BB962C8B-B14F-4D97-AF65-F5344CB8AC3E}">
        <p14:creationId xmlns:p14="http://schemas.microsoft.com/office/powerpoint/2010/main" val="2374809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B01249E7-F7D0-9CC6-CAFC-2EA39105D9A4}"/>
              </a:ext>
            </a:extLst>
          </p:cNvPr>
          <p:cNvGrpSpPr>
            <a:grpSpLocks/>
          </p:cNvGrpSpPr>
          <p:nvPr/>
        </p:nvGrpSpPr>
        <p:grpSpPr>
          <a:xfrm>
            <a:off x="-249596" y="835763"/>
            <a:ext cx="5965924" cy="6917278"/>
            <a:chOff x="665432" y="1174292"/>
            <a:chExt cx="5826812" cy="691727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2BD1EE6-C3BD-9B27-7EDC-5AF37AC0F78A}"/>
                </a:ext>
              </a:extLst>
            </p:cNvPr>
            <p:cNvSpPr txBox="1"/>
            <p:nvPr/>
          </p:nvSpPr>
          <p:spPr>
            <a:xfrm>
              <a:off x="665432" y="1174292"/>
              <a:ext cx="5826812" cy="691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    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触发核心板</a:t>
              </a:r>
              <a:r>
                <a:rPr lang="en-US" altLang="zh-CN" sz="2000" b="1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VME</a:t>
              </a:r>
              <a:r>
                <a:rPr lang="zh-CN" altLang="en-US" sz="2000" b="1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控制功能测试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lang="zh-CN" altLang="en-US" sz="16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测试平台</a:t>
              </a:r>
              <a:endParaRPr lang="en-US" altLang="zh-CN" sz="16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上位机</a:t>
              </a: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+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软件：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771650" lvl="3" indent="-400050">
                <a:spcBef>
                  <a:spcPts val="900"/>
                </a:spcBef>
                <a:buClr>
                  <a:srgbClr val="85DBA8"/>
                </a:buClr>
                <a:buFont typeface="+mj-lt"/>
                <a:buAutoNum type="romanUcPeriod"/>
                <a:defRPr/>
              </a:pPr>
              <a:r>
                <a:rPr lang="zh-CN" altLang="en-US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串口</a:t>
              </a:r>
              <a:r>
                <a:rPr lang="en-US" altLang="zh-CN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COM</a:t>
              </a:r>
            </a:p>
            <a:p>
              <a:pPr marL="1771650" lvl="3" indent="-400050">
                <a:spcBef>
                  <a:spcPts val="900"/>
                </a:spcBef>
                <a:buClr>
                  <a:srgbClr val="85DBA8"/>
                </a:buClr>
                <a:buFont typeface="+mj-lt"/>
                <a:buAutoNum type="romanUcPeriod"/>
                <a:defRPr/>
              </a:pPr>
              <a:r>
                <a:rPr lang="zh-CN" altLang="en-US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网络</a:t>
              </a:r>
              <a:r>
                <a:rPr lang="en-US" altLang="zh-CN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IP</a:t>
              </a: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VME9U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机箱</a:t>
              </a: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+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触发核心板插件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lang="zh-CN" altLang="en-US" sz="16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测试过程：</a:t>
              </a:r>
              <a:endParaRPr lang="en-US" altLang="zh-CN" sz="16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整合固件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771650" lvl="3" indent="-400050">
                <a:spcBef>
                  <a:spcPts val="900"/>
                </a:spcBef>
                <a:buClr>
                  <a:srgbClr val="85DBA8"/>
                </a:buClr>
                <a:buFont typeface="+mj-lt"/>
                <a:buAutoNum type="romanUcPeriod"/>
                <a:defRPr/>
              </a:pPr>
              <a:r>
                <a:rPr lang="en-US" altLang="zh-CN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Xc2vp</a:t>
              </a:r>
              <a:r>
                <a:rPr lang="zh-CN" altLang="en-US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固件与</a:t>
              </a:r>
              <a:r>
                <a:rPr lang="en-US" altLang="zh-CN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xc3s</a:t>
              </a:r>
              <a:r>
                <a:rPr lang="zh-CN" altLang="en-US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固件整合到同一片</a:t>
              </a:r>
              <a:endParaRPr lang="en-US" altLang="zh-CN" sz="12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lvl="3">
                <a:spcBef>
                  <a:spcPts val="900"/>
                </a:spcBef>
                <a:buClr>
                  <a:srgbClr val="85DBA8"/>
                </a:buClr>
                <a:defRPr/>
              </a:pPr>
              <a:r>
                <a:rPr lang="en-US" altLang="zh-CN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         FPGA</a:t>
              </a:r>
              <a:r>
                <a:rPr lang="zh-CN" altLang="en-US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中</a:t>
              </a:r>
              <a:endParaRPr lang="en-US" altLang="zh-CN" sz="12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调整原语</a:t>
              </a: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/IP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核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确定新</a:t>
              </a: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FPGA IO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引脚关系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714500" lvl="3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romanUcPeriod"/>
                <a:defRPr/>
              </a:pPr>
              <a:r>
                <a:rPr lang="zh-CN" altLang="en-US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与原</a:t>
              </a:r>
              <a:r>
                <a:rPr lang="en-US" altLang="zh-CN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FPGA</a:t>
              </a:r>
              <a:r>
                <a:rPr lang="zh-CN" altLang="en-US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输入输出</a:t>
              </a:r>
              <a:r>
                <a:rPr lang="en-US" altLang="zh-CN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Mapping</a:t>
              </a:r>
              <a:r>
                <a:rPr lang="zh-CN" altLang="en-US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保持一致</a:t>
              </a:r>
              <a:endParaRPr lang="en-US" altLang="zh-CN" sz="12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714500" lvl="3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romanUcPeriod"/>
                <a:defRPr/>
              </a:pPr>
              <a:r>
                <a:rPr lang="zh-CN" altLang="en-US" sz="1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互连线直连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明确</a:t>
              </a: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VME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地址编码与解码关系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测试</a:t>
              </a: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VME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读写（正在进行）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lvl="3">
                <a:spcBef>
                  <a:spcPts val="900"/>
                </a:spcBef>
                <a:buClr>
                  <a:srgbClr val="85DBA8"/>
                </a:buClr>
                <a:defRPr/>
              </a:pP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lvl="2">
                <a:lnSpc>
                  <a:spcPct val="50000"/>
                </a:lnSpc>
                <a:spcBef>
                  <a:spcPts val="900"/>
                </a:spcBef>
                <a:buClr>
                  <a:srgbClr val="85DBA8"/>
                </a:buClr>
                <a:defRPr/>
              </a:pPr>
              <a:endParaRPr lang="en-US" altLang="zh-CN" sz="12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lvl="2">
                <a:lnSpc>
                  <a:spcPct val="50000"/>
                </a:lnSpc>
                <a:spcBef>
                  <a:spcPts val="900"/>
                </a:spcBef>
                <a:buClr>
                  <a:srgbClr val="85DBA8"/>
                </a:buClr>
                <a:defRPr/>
              </a:pPr>
              <a:endParaRPr lang="en-US" altLang="zh-CN" sz="12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lvl="2">
                <a:lnSpc>
                  <a:spcPct val="50000"/>
                </a:lnSpc>
                <a:spcBef>
                  <a:spcPts val="900"/>
                </a:spcBef>
                <a:buClr>
                  <a:srgbClr val="85DBA8"/>
                </a:buClr>
                <a:defRPr/>
              </a:pPr>
              <a:endParaRPr lang="zh-CN" altLang="en-US" sz="12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R="0" lvl="1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</p:txBody>
        </p:sp>
        <p:sp>
          <p:nvSpPr>
            <p:cNvPr id="8" name="星形: 四角 7">
              <a:extLst>
                <a:ext uri="{FF2B5EF4-FFF2-40B4-BE49-F238E27FC236}">
                  <a16:creationId xmlns:a16="http://schemas.microsoft.com/office/drawing/2014/main" id="{89E7F560-164A-FCD0-065C-02946EBAD7BA}"/>
                </a:ext>
              </a:extLst>
            </p:cNvPr>
            <p:cNvSpPr/>
            <p:nvPr/>
          </p:nvSpPr>
          <p:spPr>
            <a:xfrm>
              <a:off x="901074" y="1613072"/>
              <a:ext cx="266230" cy="266700"/>
            </a:xfrm>
            <a:prstGeom prst="star4">
              <a:avLst>
                <a:gd name="adj" fmla="val 1726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2" name="灯片编号占位符 31">
            <a:extLst>
              <a:ext uri="{FF2B5EF4-FFF2-40B4-BE49-F238E27FC236}">
                <a16:creationId xmlns:a16="http://schemas.microsoft.com/office/drawing/2014/main" id="{72CA4513-6EFB-6EA1-F9B7-51149B963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29694-1C3B-4D17-9C23-D26E614C03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4D52C5D-E80D-0FA3-8E7A-40915101AA49}"/>
              </a:ext>
            </a:extLst>
          </p:cNvPr>
          <p:cNvSpPr txBox="1"/>
          <p:nvPr/>
        </p:nvSpPr>
        <p:spPr>
          <a:xfrm>
            <a:off x="2700164" y="275967"/>
            <a:ext cx="679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触发核心板升级进展</a:t>
            </a: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24371EC9-93E1-4525-9ED3-E1C9A906415B}"/>
              </a:ext>
            </a:extLst>
          </p:cNvPr>
          <p:cNvGrpSpPr/>
          <p:nvPr/>
        </p:nvGrpSpPr>
        <p:grpSpPr>
          <a:xfrm>
            <a:off x="3992754" y="1428139"/>
            <a:ext cx="7902741" cy="1907277"/>
            <a:chOff x="3992754" y="1428139"/>
            <a:chExt cx="7902741" cy="1907277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1E4B5331-0593-40C9-A19D-D28659020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6789" y="1949700"/>
              <a:ext cx="941219" cy="304072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7B60E5-2FB0-4BEC-871E-E9DEBD1D6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45573" y="1428139"/>
              <a:ext cx="4316236" cy="1588822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9EB4E36-EAF2-4EA2-8531-5B8CB0C3CC59}"/>
                </a:ext>
              </a:extLst>
            </p:cNvPr>
            <p:cNvGrpSpPr/>
            <p:nvPr/>
          </p:nvGrpSpPr>
          <p:grpSpPr>
            <a:xfrm rot="2419195">
              <a:off x="7217071" y="1946273"/>
              <a:ext cx="565115" cy="448055"/>
              <a:chOff x="5887682" y="3923080"/>
              <a:chExt cx="1047645" cy="1114524"/>
            </a:xfrm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29E98A3-BE90-4374-ACBA-028CCBBF1E98}"/>
                  </a:ext>
                </a:extLst>
              </p:cNvPr>
              <p:cNvSpPr/>
              <p:nvPr/>
            </p:nvSpPr>
            <p:spPr>
              <a:xfrm>
                <a:off x="6154112" y="4525203"/>
                <a:ext cx="266430" cy="310093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7" name="连接符: 曲线 66">
                <a:extLst>
                  <a:ext uri="{FF2B5EF4-FFF2-40B4-BE49-F238E27FC236}">
                    <a16:creationId xmlns:a16="http://schemas.microsoft.com/office/drawing/2014/main" id="{608A550C-3603-492C-8FBB-BF6CE8DBB131}"/>
                  </a:ext>
                </a:extLst>
              </p:cNvPr>
              <p:cNvCxnSpPr>
                <a:cxnSpLocks/>
                <a:endCxn id="66" idx="5"/>
              </p:cNvCxnSpPr>
              <p:nvPr/>
            </p:nvCxnSpPr>
            <p:spPr>
              <a:xfrm flipV="1">
                <a:off x="5887682" y="4789884"/>
                <a:ext cx="493843" cy="247720"/>
              </a:xfrm>
              <a:prstGeom prst="curvedConnector2">
                <a:avLst/>
              </a:prstGeom>
              <a:ln w="38100">
                <a:solidFill>
                  <a:srgbClr val="2F52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04F11874-5397-4C1F-9050-CC731BFAE229}"/>
                  </a:ext>
                </a:extLst>
              </p:cNvPr>
              <p:cNvSpPr/>
              <p:nvPr/>
            </p:nvSpPr>
            <p:spPr>
              <a:xfrm>
                <a:off x="6384705" y="3923080"/>
                <a:ext cx="550622" cy="912981"/>
              </a:xfrm>
              <a:custGeom>
                <a:avLst/>
                <a:gdLst>
                  <a:gd name="connsiteX0" fmla="*/ 0 w 766119"/>
                  <a:gd name="connsiteY0" fmla="*/ 1087394 h 1087394"/>
                  <a:gd name="connsiteX1" fmla="*/ 271848 w 766119"/>
                  <a:gd name="connsiteY1" fmla="*/ 951470 h 1087394"/>
                  <a:gd name="connsiteX2" fmla="*/ 500448 w 766119"/>
                  <a:gd name="connsiteY2" fmla="*/ 648730 h 1087394"/>
                  <a:gd name="connsiteX3" fmla="*/ 685800 w 766119"/>
                  <a:gd name="connsiteY3" fmla="*/ 296562 h 1087394"/>
                  <a:gd name="connsiteX4" fmla="*/ 766119 w 766119"/>
                  <a:gd name="connsiteY4" fmla="*/ 0 h 1087394"/>
                  <a:gd name="connsiteX5" fmla="*/ 766119 w 766119"/>
                  <a:gd name="connsiteY5" fmla="*/ 0 h 108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6119" h="1087394">
                    <a:moveTo>
                      <a:pt x="0" y="1087394"/>
                    </a:moveTo>
                    <a:cubicBezTo>
                      <a:pt x="94220" y="1055987"/>
                      <a:pt x="188440" y="1024581"/>
                      <a:pt x="271848" y="951470"/>
                    </a:cubicBezTo>
                    <a:cubicBezTo>
                      <a:pt x="355256" y="878359"/>
                      <a:pt x="431456" y="757881"/>
                      <a:pt x="500448" y="648730"/>
                    </a:cubicBezTo>
                    <a:cubicBezTo>
                      <a:pt x="569440" y="539579"/>
                      <a:pt x="641522" y="404684"/>
                      <a:pt x="685800" y="296562"/>
                    </a:cubicBezTo>
                    <a:cubicBezTo>
                      <a:pt x="730078" y="188440"/>
                      <a:pt x="766119" y="0"/>
                      <a:pt x="766119" y="0"/>
                    </a:cubicBezTo>
                    <a:lnTo>
                      <a:pt x="766119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BDE80897-15F8-43A8-A672-EC52BA952726}"/>
                </a:ext>
              </a:extLst>
            </p:cNvPr>
            <p:cNvGrpSpPr/>
            <p:nvPr/>
          </p:nvGrpSpPr>
          <p:grpSpPr>
            <a:xfrm rot="2278549">
              <a:off x="6666412" y="2125508"/>
              <a:ext cx="1020902" cy="862386"/>
              <a:chOff x="5887682" y="3901565"/>
              <a:chExt cx="1039077" cy="1136039"/>
            </a:xfrm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75770556-CA12-42E8-A80E-F4DB40DF3159}"/>
                  </a:ext>
                </a:extLst>
              </p:cNvPr>
              <p:cNvSpPr/>
              <p:nvPr/>
            </p:nvSpPr>
            <p:spPr>
              <a:xfrm>
                <a:off x="6154112" y="4525203"/>
                <a:ext cx="266430" cy="310093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3" name="连接符: 曲线 72">
                <a:extLst>
                  <a:ext uri="{FF2B5EF4-FFF2-40B4-BE49-F238E27FC236}">
                    <a16:creationId xmlns:a16="http://schemas.microsoft.com/office/drawing/2014/main" id="{533938FB-43F7-4859-915F-783ED8574253}"/>
                  </a:ext>
                </a:extLst>
              </p:cNvPr>
              <p:cNvCxnSpPr>
                <a:cxnSpLocks/>
                <a:endCxn id="72" idx="5"/>
              </p:cNvCxnSpPr>
              <p:nvPr/>
            </p:nvCxnSpPr>
            <p:spPr>
              <a:xfrm flipV="1">
                <a:off x="5887682" y="4789884"/>
                <a:ext cx="493843" cy="247720"/>
              </a:xfrm>
              <a:prstGeom prst="curvedConnector2">
                <a:avLst/>
              </a:prstGeom>
              <a:ln w="38100">
                <a:solidFill>
                  <a:srgbClr val="2F52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9C1F8E14-93A6-4990-9AB6-C5D43C679F5B}"/>
                  </a:ext>
                </a:extLst>
              </p:cNvPr>
              <p:cNvSpPr/>
              <p:nvPr/>
            </p:nvSpPr>
            <p:spPr>
              <a:xfrm>
                <a:off x="6376137" y="3901565"/>
                <a:ext cx="550622" cy="912981"/>
              </a:xfrm>
              <a:custGeom>
                <a:avLst/>
                <a:gdLst>
                  <a:gd name="connsiteX0" fmla="*/ 0 w 766119"/>
                  <a:gd name="connsiteY0" fmla="*/ 1087394 h 1087394"/>
                  <a:gd name="connsiteX1" fmla="*/ 271848 w 766119"/>
                  <a:gd name="connsiteY1" fmla="*/ 951470 h 1087394"/>
                  <a:gd name="connsiteX2" fmla="*/ 500448 w 766119"/>
                  <a:gd name="connsiteY2" fmla="*/ 648730 h 1087394"/>
                  <a:gd name="connsiteX3" fmla="*/ 685800 w 766119"/>
                  <a:gd name="connsiteY3" fmla="*/ 296562 h 1087394"/>
                  <a:gd name="connsiteX4" fmla="*/ 766119 w 766119"/>
                  <a:gd name="connsiteY4" fmla="*/ 0 h 1087394"/>
                  <a:gd name="connsiteX5" fmla="*/ 766119 w 766119"/>
                  <a:gd name="connsiteY5" fmla="*/ 0 h 108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6119" h="1087394">
                    <a:moveTo>
                      <a:pt x="0" y="1087394"/>
                    </a:moveTo>
                    <a:cubicBezTo>
                      <a:pt x="94220" y="1055987"/>
                      <a:pt x="188440" y="1024581"/>
                      <a:pt x="271848" y="951470"/>
                    </a:cubicBezTo>
                    <a:cubicBezTo>
                      <a:pt x="355256" y="878359"/>
                      <a:pt x="431456" y="757881"/>
                      <a:pt x="500448" y="648730"/>
                    </a:cubicBezTo>
                    <a:cubicBezTo>
                      <a:pt x="569440" y="539579"/>
                      <a:pt x="641522" y="404684"/>
                      <a:pt x="685800" y="296562"/>
                    </a:cubicBezTo>
                    <a:cubicBezTo>
                      <a:pt x="730078" y="188440"/>
                      <a:pt x="766119" y="0"/>
                      <a:pt x="766119" y="0"/>
                    </a:cubicBezTo>
                    <a:lnTo>
                      <a:pt x="766119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D42E7D9-EC7A-4E13-98E1-069640F7F3C3}"/>
                </a:ext>
              </a:extLst>
            </p:cNvPr>
            <p:cNvSpPr txBox="1"/>
            <p:nvPr/>
          </p:nvSpPr>
          <p:spPr>
            <a:xfrm>
              <a:off x="5745936" y="1697147"/>
              <a:ext cx="1368983" cy="27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b="1" dirty="0">
                  <a:solidFill>
                    <a:srgbClr val="FF0000"/>
                  </a:solidFill>
                </a:rPr>
                <a:t>网络线</a:t>
              </a: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FAE45B2E-10BD-4232-A331-6FF2ECC66293}"/>
                </a:ext>
              </a:extLst>
            </p:cNvPr>
            <p:cNvSpPr txBox="1"/>
            <p:nvPr/>
          </p:nvSpPr>
          <p:spPr>
            <a:xfrm>
              <a:off x="5735711" y="2642113"/>
              <a:ext cx="1368983" cy="27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b="1" dirty="0">
                  <a:solidFill>
                    <a:srgbClr val="FF0000"/>
                  </a:solidFill>
                </a:rPr>
                <a:t>串口线</a:t>
              </a: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D1BD3949-7799-4454-A23C-51678C751E79}"/>
                </a:ext>
              </a:extLst>
            </p:cNvPr>
            <p:cNvSpPr txBox="1"/>
            <p:nvPr/>
          </p:nvSpPr>
          <p:spPr>
            <a:xfrm>
              <a:off x="8120609" y="2995309"/>
              <a:ext cx="1368982" cy="34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</a:rPr>
                <a:t>VME</a:t>
              </a:r>
              <a:r>
                <a:rPr lang="zh-CN" altLang="en-US" sz="1400" b="1" dirty="0">
                  <a:solidFill>
                    <a:srgbClr val="FF0000"/>
                  </a:solidFill>
                </a:rPr>
                <a:t>机箱</a:t>
              </a:r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AF29C2CF-5248-470E-9DF3-4B388BED0D81}"/>
                </a:ext>
              </a:extLst>
            </p:cNvPr>
            <p:cNvSpPr txBox="1"/>
            <p:nvPr/>
          </p:nvSpPr>
          <p:spPr>
            <a:xfrm>
              <a:off x="10290297" y="2906524"/>
              <a:ext cx="1605198" cy="34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rgbClr val="FF0000"/>
                  </a:solidFill>
                </a:rPr>
                <a:t>触发核心板插件</a:t>
              </a:r>
            </a:p>
          </p:txBody>
        </p:sp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D4BF6F18-EBAF-4FF6-91B5-6A3E72EB19E7}"/>
                </a:ext>
              </a:extLst>
            </p:cNvPr>
            <p:cNvGrpSpPr/>
            <p:nvPr/>
          </p:nvGrpSpPr>
          <p:grpSpPr>
            <a:xfrm rot="13148209">
              <a:off x="5528552" y="1800256"/>
              <a:ext cx="890283" cy="726888"/>
              <a:chOff x="5887682" y="3923080"/>
              <a:chExt cx="1047645" cy="1114524"/>
            </a:xfrm>
          </p:grpSpPr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C6847011-F85F-44DE-9F34-4F0F28259513}"/>
                  </a:ext>
                </a:extLst>
              </p:cNvPr>
              <p:cNvSpPr/>
              <p:nvPr/>
            </p:nvSpPr>
            <p:spPr>
              <a:xfrm>
                <a:off x="6154112" y="4525203"/>
                <a:ext cx="266430" cy="310093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2" name="连接符: 曲线 121">
                <a:extLst>
                  <a:ext uri="{FF2B5EF4-FFF2-40B4-BE49-F238E27FC236}">
                    <a16:creationId xmlns:a16="http://schemas.microsoft.com/office/drawing/2014/main" id="{20D6517B-FFBF-4B23-8B1E-55B03D1EB829}"/>
                  </a:ext>
                </a:extLst>
              </p:cNvPr>
              <p:cNvCxnSpPr>
                <a:cxnSpLocks/>
                <a:endCxn id="100" idx="5"/>
              </p:cNvCxnSpPr>
              <p:nvPr/>
            </p:nvCxnSpPr>
            <p:spPr>
              <a:xfrm flipV="1">
                <a:off x="5887682" y="4789884"/>
                <a:ext cx="493843" cy="247720"/>
              </a:xfrm>
              <a:prstGeom prst="curvedConnector2">
                <a:avLst/>
              </a:prstGeom>
              <a:ln w="38100">
                <a:solidFill>
                  <a:srgbClr val="2F52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EF058BEA-932B-4580-8302-0F26002D734C}"/>
                  </a:ext>
                </a:extLst>
              </p:cNvPr>
              <p:cNvSpPr/>
              <p:nvPr/>
            </p:nvSpPr>
            <p:spPr>
              <a:xfrm>
                <a:off x="6384705" y="3923080"/>
                <a:ext cx="550622" cy="912981"/>
              </a:xfrm>
              <a:custGeom>
                <a:avLst/>
                <a:gdLst>
                  <a:gd name="connsiteX0" fmla="*/ 0 w 766119"/>
                  <a:gd name="connsiteY0" fmla="*/ 1087394 h 1087394"/>
                  <a:gd name="connsiteX1" fmla="*/ 271848 w 766119"/>
                  <a:gd name="connsiteY1" fmla="*/ 951470 h 1087394"/>
                  <a:gd name="connsiteX2" fmla="*/ 500448 w 766119"/>
                  <a:gd name="connsiteY2" fmla="*/ 648730 h 1087394"/>
                  <a:gd name="connsiteX3" fmla="*/ 685800 w 766119"/>
                  <a:gd name="connsiteY3" fmla="*/ 296562 h 1087394"/>
                  <a:gd name="connsiteX4" fmla="*/ 766119 w 766119"/>
                  <a:gd name="connsiteY4" fmla="*/ 0 h 1087394"/>
                  <a:gd name="connsiteX5" fmla="*/ 766119 w 766119"/>
                  <a:gd name="connsiteY5" fmla="*/ 0 h 108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6119" h="1087394">
                    <a:moveTo>
                      <a:pt x="0" y="1087394"/>
                    </a:moveTo>
                    <a:cubicBezTo>
                      <a:pt x="94220" y="1055987"/>
                      <a:pt x="188440" y="1024581"/>
                      <a:pt x="271848" y="951470"/>
                    </a:cubicBezTo>
                    <a:cubicBezTo>
                      <a:pt x="355256" y="878359"/>
                      <a:pt x="431456" y="757881"/>
                      <a:pt x="500448" y="648730"/>
                    </a:cubicBezTo>
                    <a:cubicBezTo>
                      <a:pt x="569440" y="539579"/>
                      <a:pt x="641522" y="404684"/>
                      <a:pt x="685800" y="296562"/>
                    </a:cubicBezTo>
                    <a:cubicBezTo>
                      <a:pt x="730078" y="188440"/>
                      <a:pt x="766119" y="0"/>
                      <a:pt x="766119" y="0"/>
                    </a:cubicBezTo>
                    <a:lnTo>
                      <a:pt x="766119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1EBF47F3-9B52-4E62-8928-71E5F1BBA287}"/>
                </a:ext>
              </a:extLst>
            </p:cNvPr>
            <p:cNvGrpSpPr/>
            <p:nvPr/>
          </p:nvGrpSpPr>
          <p:grpSpPr>
            <a:xfrm rot="12990136">
              <a:off x="5523251" y="2275144"/>
              <a:ext cx="890725" cy="775712"/>
              <a:chOff x="5887947" y="3901565"/>
              <a:chExt cx="1038812" cy="1134676"/>
            </a:xfrm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D3848071-3956-4C2A-B647-956227E31AE1}"/>
                  </a:ext>
                </a:extLst>
              </p:cNvPr>
              <p:cNvSpPr/>
              <p:nvPr/>
            </p:nvSpPr>
            <p:spPr>
              <a:xfrm>
                <a:off x="6154112" y="4525203"/>
                <a:ext cx="266430" cy="310093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3" name="连接符: 曲线 132">
                <a:extLst>
                  <a:ext uri="{FF2B5EF4-FFF2-40B4-BE49-F238E27FC236}">
                    <a16:creationId xmlns:a16="http://schemas.microsoft.com/office/drawing/2014/main" id="{153FE6F4-2B47-4A99-9420-132E7245F946}"/>
                  </a:ext>
                </a:extLst>
              </p:cNvPr>
              <p:cNvCxnSpPr>
                <a:cxnSpLocks/>
                <a:endCxn id="132" idx="5"/>
              </p:cNvCxnSpPr>
              <p:nvPr/>
            </p:nvCxnSpPr>
            <p:spPr>
              <a:xfrm flipV="1">
                <a:off x="5887682" y="4789884"/>
                <a:ext cx="493843" cy="247720"/>
              </a:xfrm>
              <a:prstGeom prst="curvedConnector2">
                <a:avLst/>
              </a:prstGeom>
              <a:ln w="38100">
                <a:solidFill>
                  <a:srgbClr val="2F52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B88A4ACA-D67C-4398-80D7-39CC5E4CC5D6}"/>
                  </a:ext>
                </a:extLst>
              </p:cNvPr>
              <p:cNvSpPr/>
              <p:nvPr/>
            </p:nvSpPr>
            <p:spPr>
              <a:xfrm>
                <a:off x="6376137" y="3901565"/>
                <a:ext cx="550622" cy="912981"/>
              </a:xfrm>
              <a:custGeom>
                <a:avLst/>
                <a:gdLst>
                  <a:gd name="connsiteX0" fmla="*/ 0 w 766119"/>
                  <a:gd name="connsiteY0" fmla="*/ 1087394 h 1087394"/>
                  <a:gd name="connsiteX1" fmla="*/ 271848 w 766119"/>
                  <a:gd name="connsiteY1" fmla="*/ 951470 h 1087394"/>
                  <a:gd name="connsiteX2" fmla="*/ 500448 w 766119"/>
                  <a:gd name="connsiteY2" fmla="*/ 648730 h 1087394"/>
                  <a:gd name="connsiteX3" fmla="*/ 685800 w 766119"/>
                  <a:gd name="connsiteY3" fmla="*/ 296562 h 1087394"/>
                  <a:gd name="connsiteX4" fmla="*/ 766119 w 766119"/>
                  <a:gd name="connsiteY4" fmla="*/ 0 h 1087394"/>
                  <a:gd name="connsiteX5" fmla="*/ 766119 w 766119"/>
                  <a:gd name="connsiteY5" fmla="*/ 0 h 108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6119" h="1087394">
                    <a:moveTo>
                      <a:pt x="0" y="1087394"/>
                    </a:moveTo>
                    <a:cubicBezTo>
                      <a:pt x="94220" y="1055987"/>
                      <a:pt x="188440" y="1024581"/>
                      <a:pt x="271848" y="951470"/>
                    </a:cubicBezTo>
                    <a:cubicBezTo>
                      <a:pt x="355256" y="878359"/>
                      <a:pt x="431456" y="757881"/>
                      <a:pt x="500448" y="648730"/>
                    </a:cubicBezTo>
                    <a:cubicBezTo>
                      <a:pt x="569440" y="539579"/>
                      <a:pt x="641522" y="404684"/>
                      <a:pt x="685800" y="296562"/>
                    </a:cubicBezTo>
                    <a:cubicBezTo>
                      <a:pt x="730078" y="188440"/>
                      <a:pt x="766119" y="0"/>
                      <a:pt x="766119" y="0"/>
                    </a:cubicBezTo>
                    <a:lnTo>
                      <a:pt x="766119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E7DF1926-E1A1-4358-81D1-A474AD3F31E8}"/>
                </a:ext>
              </a:extLst>
            </p:cNvPr>
            <p:cNvGrpSpPr/>
            <p:nvPr/>
          </p:nvGrpSpPr>
          <p:grpSpPr>
            <a:xfrm>
              <a:off x="3992754" y="1574378"/>
              <a:ext cx="1745237" cy="1314958"/>
              <a:chOff x="3442768" y="1555697"/>
              <a:chExt cx="1694875" cy="1198173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1C22B39C-95AD-41C1-AC50-BB1DC9107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2768" y="1818324"/>
                <a:ext cx="1541279" cy="935546"/>
              </a:xfrm>
              <a:prstGeom prst="rect">
                <a:avLst/>
              </a:prstGeom>
            </p:spPr>
          </p:pic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B1760C4E-406B-405A-92CA-A0C4DC223014}"/>
                  </a:ext>
                </a:extLst>
              </p:cNvPr>
              <p:cNvSpPr txBox="1"/>
              <p:nvPr/>
            </p:nvSpPr>
            <p:spPr>
              <a:xfrm>
                <a:off x="3808165" y="1555697"/>
                <a:ext cx="1329478" cy="309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>
                    <a:solidFill>
                      <a:srgbClr val="FF0000"/>
                    </a:solidFill>
                  </a:rPr>
                  <a:t>上位机</a:t>
                </a:r>
              </a:p>
            </p:txBody>
          </p:sp>
        </p:grpSp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DB15E67E-099A-4291-9399-0BCAA84D8FF6}"/>
                </a:ext>
              </a:extLst>
            </p:cNvPr>
            <p:cNvSpPr txBox="1"/>
            <p:nvPr/>
          </p:nvSpPr>
          <p:spPr>
            <a:xfrm>
              <a:off x="6443163" y="1693087"/>
              <a:ext cx="1368983" cy="34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rgbClr val="FF0000"/>
                  </a:solidFill>
                </a:rPr>
                <a:t>交换机</a:t>
              </a: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5D2A3846-6B4C-4647-918B-E4709098991A}"/>
              </a:ext>
            </a:extLst>
          </p:cNvPr>
          <p:cNvGrpSpPr/>
          <p:nvPr/>
        </p:nvGrpSpPr>
        <p:grpSpPr>
          <a:xfrm>
            <a:off x="4176675" y="3333281"/>
            <a:ext cx="8589437" cy="3204790"/>
            <a:chOff x="3537503" y="3119874"/>
            <a:chExt cx="8589437" cy="3204790"/>
          </a:xfrm>
        </p:grpSpPr>
        <p:pic>
          <p:nvPicPr>
            <p:cNvPr id="152" name="图片 151">
              <a:extLst>
                <a:ext uri="{FF2B5EF4-FFF2-40B4-BE49-F238E27FC236}">
                  <a16:creationId xmlns:a16="http://schemas.microsoft.com/office/drawing/2014/main" id="{831170E9-4022-48A9-A649-6BCD26532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60000">
              <a:off x="8564247" y="4830511"/>
              <a:ext cx="1533451" cy="1454856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864B004-2A2D-43C7-9359-A3E21B15D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99580" y="3168691"/>
              <a:ext cx="3727360" cy="1618888"/>
            </a:xfrm>
            <a:prstGeom prst="rect">
              <a:avLst/>
            </a:prstGeom>
          </p:spPr>
        </p:pic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20EF9EE9-4EFC-43D2-BF5F-FD1F5CF43857}"/>
                </a:ext>
              </a:extLst>
            </p:cNvPr>
            <p:cNvGrpSpPr/>
            <p:nvPr/>
          </p:nvGrpSpPr>
          <p:grpSpPr>
            <a:xfrm>
              <a:off x="3537503" y="3119874"/>
              <a:ext cx="5222335" cy="3053047"/>
              <a:chOff x="3721653" y="3296772"/>
              <a:chExt cx="5222335" cy="3053047"/>
            </a:xfrm>
          </p:grpSpPr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E0A94001-4336-4BE1-914D-C24590E40614}"/>
                  </a:ext>
                </a:extLst>
              </p:cNvPr>
              <p:cNvGrpSpPr/>
              <p:nvPr/>
            </p:nvGrpSpPr>
            <p:grpSpPr>
              <a:xfrm>
                <a:off x="3721653" y="3296772"/>
                <a:ext cx="5214946" cy="3053047"/>
                <a:chOff x="3721653" y="3296772"/>
                <a:chExt cx="5214946" cy="3053047"/>
              </a:xfrm>
            </p:grpSpPr>
            <p:grpSp>
              <p:nvGrpSpPr>
                <p:cNvPr id="76" name="组合 75">
                  <a:extLst>
                    <a:ext uri="{FF2B5EF4-FFF2-40B4-BE49-F238E27FC236}">
                      <a16:creationId xmlns:a16="http://schemas.microsoft.com/office/drawing/2014/main" id="{30864A18-F983-4863-8609-1071B81B91CF}"/>
                    </a:ext>
                  </a:extLst>
                </p:cNvPr>
                <p:cNvGrpSpPr/>
                <p:nvPr/>
              </p:nvGrpSpPr>
              <p:grpSpPr>
                <a:xfrm>
                  <a:off x="3721653" y="3296772"/>
                  <a:ext cx="5184773" cy="3053047"/>
                  <a:chOff x="6235372" y="3123400"/>
                  <a:chExt cx="5184773" cy="3053047"/>
                </a:xfrm>
              </p:grpSpPr>
              <p:pic>
                <p:nvPicPr>
                  <p:cNvPr id="3074" name="Picture 2">
                    <a:extLst>
                      <a:ext uri="{FF2B5EF4-FFF2-40B4-BE49-F238E27FC236}">
                        <a16:creationId xmlns:a16="http://schemas.microsoft.com/office/drawing/2014/main" id="{B0A104FC-E80F-46B0-9E47-EC85974F51E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41172" y="3532140"/>
                    <a:ext cx="3771900" cy="2235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5" name="文本框 144">
                    <a:extLst>
                      <a:ext uri="{FF2B5EF4-FFF2-40B4-BE49-F238E27FC236}">
                        <a16:creationId xmlns:a16="http://schemas.microsoft.com/office/drawing/2014/main" id="{106D15E5-167C-471E-92E9-EB7F6D2CEAC3}"/>
                      </a:ext>
                    </a:extLst>
                  </p:cNvPr>
                  <p:cNvSpPr txBox="1"/>
                  <p:nvPr/>
                </p:nvSpPr>
                <p:spPr>
                  <a:xfrm>
                    <a:off x="8847123" y="3507347"/>
                    <a:ext cx="874051" cy="783830"/>
                  </a:xfrm>
                  <a:prstGeom prst="rect">
                    <a:avLst/>
                  </a:prstGeom>
                  <a:noFill/>
                  <a:ln w="28575">
                    <a:solidFill>
                      <a:srgbClr val="FF0000"/>
                    </a:solidFill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146" name="文本框 145">
                    <a:extLst>
                      <a:ext uri="{FF2B5EF4-FFF2-40B4-BE49-F238E27FC236}">
                        <a16:creationId xmlns:a16="http://schemas.microsoft.com/office/drawing/2014/main" id="{D3D7E8B1-6446-4479-9331-4511F503289C}"/>
                      </a:ext>
                    </a:extLst>
                  </p:cNvPr>
                  <p:cNvSpPr txBox="1"/>
                  <p:nvPr/>
                </p:nvSpPr>
                <p:spPr>
                  <a:xfrm>
                    <a:off x="6421208" y="4320215"/>
                    <a:ext cx="2405951" cy="1471917"/>
                  </a:xfrm>
                  <a:prstGeom prst="rect">
                    <a:avLst/>
                  </a:prstGeom>
                  <a:noFill/>
                  <a:ln w="28575">
                    <a:solidFill>
                      <a:srgbClr val="2F528F"/>
                    </a:solidFill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65" name="箭头: 右 64">
                    <a:extLst>
                      <a:ext uri="{FF2B5EF4-FFF2-40B4-BE49-F238E27FC236}">
                        <a16:creationId xmlns:a16="http://schemas.microsoft.com/office/drawing/2014/main" id="{322EEAA5-4EA6-450F-ABA0-1A062B388A86}"/>
                      </a:ext>
                    </a:extLst>
                  </p:cNvPr>
                  <p:cNvSpPr/>
                  <p:nvPr/>
                </p:nvSpPr>
                <p:spPr>
                  <a:xfrm>
                    <a:off x="10341247" y="3763325"/>
                    <a:ext cx="1078898" cy="328630"/>
                  </a:xfrm>
                  <a:prstGeom prst="rightArrow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pic>
                <p:nvPicPr>
                  <p:cNvPr id="53" name="图片 52">
                    <a:extLst>
                      <a:ext uri="{FF2B5EF4-FFF2-40B4-BE49-F238E27FC236}">
                        <a16:creationId xmlns:a16="http://schemas.microsoft.com/office/drawing/2014/main" id="{1C26C6DC-E965-4FC9-A2AD-058B867348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41926" y="5282066"/>
                    <a:ext cx="2589490" cy="894381"/>
                  </a:xfrm>
                  <a:prstGeom prst="rect">
                    <a:avLst/>
                  </a:prstGeom>
                </p:spPr>
              </p:pic>
              <p:sp>
                <p:nvSpPr>
                  <p:cNvPr id="147" name="文本框 146">
                    <a:extLst>
                      <a:ext uri="{FF2B5EF4-FFF2-40B4-BE49-F238E27FC236}">
                        <a16:creationId xmlns:a16="http://schemas.microsoft.com/office/drawing/2014/main" id="{F5B5F27E-F0AC-44D9-A3F4-EEB3D70D2BFC}"/>
                      </a:ext>
                    </a:extLst>
                  </p:cNvPr>
                  <p:cNvSpPr txBox="1"/>
                  <p:nvPr/>
                </p:nvSpPr>
                <p:spPr>
                  <a:xfrm>
                    <a:off x="6235372" y="3123400"/>
                    <a:ext cx="4089728" cy="2898837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dirty="0"/>
                  </a:p>
                </p:txBody>
              </p:sp>
              <p:pic>
                <p:nvPicPr>
                  <p:cNvPr id="28" name="图片 27">
                    <a:extLst>
                      <a:ext uri="{FF2B5EF4-FFF2-40B4-BE49-F238E27FC236}">
                        <a16:creationId xmlns:a16="http://schemas.microsoft.com/office/drawing/2014/main" id="{552033E8-10DD-4457-83CF-3E71E8380A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331500" y="3186489"/>
                    <a:ext cx="2153587" cy="1091345"/>
                  </a:xfrm>
                  <a:prstGeom prst="rect">
                    <a:avLst/>
                  </a:prstGeom>
                </p:spPr>
              </p:pic>
              <p:sp>
                <p:nvSpPr>
                  <p:cNvPr id="56" name="箭头: 左 55">
                    <a:extLst>
                      <a:ext uri="{FF2B5EF4-FFF2-40B4-BE49-F238E27FC236}">
                        <a16:creationId xmlns:a16="http://schemas.microsoft.com/office/drawing/2014/main" id="{C8BDFB53-074F-44EC-891E-7EE1C8C74B68}"/>
                      </a:ext>
                    </a:extLst>
                  </p:cNvPr>
                  <p:cNvSpPr/>
                  <p:nvPr/>
                </p:nvSpPr>
                <p:spPr>
                  <a:xfrm>
                    <a:off x="7848018" y="3777669"/>
                    <a:ext cx="992146" cy="277075"/>
                  </a:xfrm>
                  <a:prstGeom prst="leftArrow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0" name="箭头: 圆角右 59">
                    <a:extLst>
                      <a:ext uri="{FF2B5EF4-FFF2-40B4-BE49-F238E27FC236}">
                        <a16:creationId xmlns:a16="http://schemas.microsoft.com/office/drawing/2014/main" id="{1226A159-EEB4-4EAF-AF52-723F044E587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815316" y="4846049"/>
                    <a:ext cx="567868" cy="513846"/>
                  </a:xfrm>
                  <a:prstGeom prst="bentArrow">
                    <a:avLst>
                      <a:gd name="adj1" fmla="val 25000"/>
                      <a:gd name="adj2" fmla="val 26878"/>
                      <a:gd name="adj3" fmla="val 25000"/>
                      <a:gd name="adj4" fmla="val 43750"/>
                    </a:avLst>
                  </a:prstGeom>
                  <a:solidFill>
                    <a:srgbClr val="2F528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7" name="文本框 76">
                  <a:extLst>
                    <a:ext uri="{FF2B5EF4-FFF2-40B4-BE49-F238E27FC236}">
                      <a16:creationId xmlns:a16="http://schemas.microsoft.com/office/drawing/2014/main" id="{31DCA5DC-6435-4C70-AAEC-A6EEF3D6DA20}"/>
                    </a:ext>
                  </a:extLst>
                </p:cNvPr>
                <p:cNvSpPr txBox="1"/>
                <p:nvPr/>
              </p:nvSpPr>
              <p:spPr>
                <a:xfrm>
                  <a:off x="7754189" y="3653318"/>
                  <a:ext cx="11824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b="1" dirty="0"/>
                    <a:t>固件整合</a:t>
                  </a:r>
                </a:p>
              </p:txBody>
            </p:sp>
          </p:grpSp>
          <p:sp>
            <p:nvSpPr>
              <p:cNvPr id="148" name="文本框 147">
                <a:extLst>
                  <a:ext uri="{FF2B5EF4-FFF2-40B4-BE49-F238E27FC236}">
                    <a16:creationId xmlns:a16="http://schemas.microsoft.com/office/drawing/2014/main" id="{5D2EB897-22F5-40D2-B864-F455D5ED8DA1}"/>
                  </a:ext>
                </a:extLst>
              </p:cNvPr>
              <p:cNvSpPr txBox="1"/>
              <p:nvPr/>
            </p:nvSpPr>
            <p:spPr>
              <a:xfrm>
                <a:off x="7761578" y="4995015"/>
                <a:ext cx="11824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/>
                  <a:t>硬件实现</a:t>
                </a:r>
              </a:p>
            </p:txBody>
          </p:sp>
          <p:sp>
            <p:nvSpPr>
              <p:cNvPr id="151" name="箭头: 右 150">
                <a:extLst>
                  <a:ext uri="{FF2B5EF4-FFF2-40B4-BE49-F238E27FC236}">
                    <a16:creationId xmlns:a16="http://schemas.microsoft.com/office/drawing/2014/main" id="{B8C489DB-738E-4FF7-B51D-01C14EE406F8}"/>
                  </a:ext>
                </a:extLst>
              </p:cNvPr>
              <p:cNvSpPr/>
              <p:nvPr/>
            </p:nvSpPr>
            <p:spPr>
              <a:xfrm>
                <a:off x="7827528" y="5297792"/>
                <a:ext cx="1078898" cy="328630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95ABC924-A07F-C825-7964-3E45678E5A87}"/>
              </a:ext>
            </a:extLst>
          </p:cNvPr>
          <p:cNvSpPr txBox="1"/>
          <p:nvPr/>
        </p:nvSpPr>
        <p:spPr>
          <a:xfrm>
            <a:off x="997983" y="6450702"/>
            <a:ext cx="10279618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FFFF00"/>
                </a:solidFill>
                <a:latin typeface="等线" panose="020F0502020204030204"/>
                <a:ea typeface="等线" panose="02010600030101010101" pitchFamily="2" charset="-122"/>
              </a:rPr>
              <a:t>测试进展</a:t>
            </a: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测试平台搭建完毕、固件整合完毕、掌握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VME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控制流程与编解码关系、正在进行读写测试</a:t>
            </a: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570479D5-A2C8-44DE-AFCB-C94846C8A9DE}"/>
              </a:ext>
            </a:extLst>
          </p:cNvPr>
          <p:cNvSpPr txBox="1"/>
          <p:nvPr/>
        </p:nvSpPr>
        <p:spPr>
          <a:xfrm>
            <a:off x="4347515" y="2924384"/>
            <a:ext cx="2776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FIG 9. </a:t>
            </a:r>
            <a:r>
              <a:rPr lang="en-US" altLang="zh-CN" sz="12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VME</a:t>
            </a:r>
            <a:r>
              <a:rPr lang="zh-CN" altLang="en-US" sz="12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控制功能测试平台示例</a:t>
            </a:r>
            <a:endParaRPr lang="zh-CN" altLang="en-US" sz="1200" b="1" dirty="0"/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182C998E-BE95-404D-B24C-01069F96E882}"/>
              </a:ext>
            </a:extLst>
          </p:cNvPr>
          <p:cNvSpPr txBox="1"/>
          <p:nvPr/>
        </p:nvSpPr>
        <p:spPr>
          <a:xfrm>
            <a:off x="6960525" y="5962837"/>
            <a:ext cx="2776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FIG 10. </a:t>
            </a:r>
            <a:r>
              <a:rPr lang="en-US" altLang="zh-CN" sz="12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VME</a:t>
            </a:r>
            <a:r>
              <a:rPr lang="zh-CN" altLang="en-US" sz="12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控制功能实现</a:t>
            </a:r>
            <a:endParaRPr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61994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894225-7963-4776-B97E-851406E40A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29694-1C3B-4D17-9C23-D26E614C03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7EC835E-AC8F-43D3-A2E5-F6156CCAEC67}"/>
              </a:ext>
            </a:extLst>
          </p:cNvPr>
          <p:cNvSpPr txBox="1"/>
          <p:nvPr/>
        </p:nvSpPr>
        <p:spPr>
          <a:xfrm>
            <a:off x="2334928" y="253568"/>
            <a:ext cx="77349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4link QC</a:t>
            </a:r>
            <a:r>
              <a:rPr lang="zh-CN" altLang="en-US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数据获取平台的搭建和验证</a:t>
            </a:r>
            <a:endParaRPr lang="en-US" altLang="zh-CN" sz="36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23D66C0-081D-4C54-9CF3-2C7A5D5220C7}"/>
              </a:ext>
            </a:extLst>
          </p:cNvPr>
          <p:cNvGrpSpPr>
            <a:grpSpLocks/>
          </p:cNvGrpSpPr>
          <p:nvPr/>
        </p:nvGrpSpPr>
        <p:grpSpPr>
          <a:xfrm>
            <a:off x="-249597" y="835763"/>
            <a:ext cx="6538429" cy="5447645"/>
            <a:chOff x="665431" y="1174292"/>
            <a:chExt cx="6385967" cy="5447645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55B354F-F021-4FB7-90F9-3A12B2AB0A8A}"/>
                </a:ext>
              </a:extLst>
            </p:cNvPr>
            <p:cNvSpPr txBox="1"/>
            <p:nvPr/>
          </p:nvSpPr>
          <p:spPr>
            <a:xfrm>
              <a:off x="665431" y="1174292"/>
              <a:ext cx="6385967" cy="5447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    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4link QC </a:t>
              </a:r>
              <a:r>
                <a:rPr lang="zh-CN" altLang="en-US" sz="2000" b="1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数据获取的搭建和验证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lang="zh-CN" altLang="en-US" sz="16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测试环境</a:t>
              </a:r>
              <a:endParaRPr lang="en-US" altLang="zh-CN" sz="16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00150" lvl="2" indent="-285750">
                <a:spcBef>
                  <a:spcPts val="900"/>
                </a:spcBef>
                <a:buClr>
                  <a:srgbClr val="85DBA8"/>
                </a:buClr>
                <a:buFont typeface="Wingdings" panose="05000000000000000000" pitchFamily="2" charset="2"/>
                <a:buChar char="n"/>
                <a:defRPr/>
              </a:pP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CERN 904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的</a:t>
              </a: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RPC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实验室利用宇宙线进行测试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lang="zh-CN" altLang="en-US" sz="16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验证过程：</a:t>
              </a:r>
              <a:endParaRPr lang="en-US" altLang="zh-CN" sz="16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1BEE to 4link FEE 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固件（侯庆峰）</a:t>
              </a:r>
              <a:endParaRPr lang="en-US" altLang="zh-CN" sz="12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调整</a:t>
              </a: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FEE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和</a:t>
              </a:r>
              <a:r>
                <a:rPr lang="en-US" altLang="zh-CN" sz="1400" dirty="0" err="1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iRPC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探测器的上电与高压、闪烁体符合位置（刁伟卓）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Calibration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与</a:t>
              </a:r>
              <a:r>
                <a:rPr lang="en-US" altLang="zh-CN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Time Alignment</a:t>
              </a: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更新了上电与配置初始化的脚本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en-US" altLang="zh-CN" sz="1400" dirty="0" err="1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WebDcs</a:t>
              </a: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平台取数操作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1257300" lvl="2" indent="-342900">
                <a:spcBef>
                  <a:spcPts val="900"/>
                </a:spcBef>
                <a:buClr>
                  <a:srgbClr val="85DBA8"/>
                </a:buClr>
                <a:buFont typeface="+mj-ea"/>
                <a:buAutoNum type="circleNumDbPlain"/>
                <a:defRPr/>
              </a:pPr>
              <a:r>
                <a:rPr lang="zh-CN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取数后分析（正在进行）</a:t>
              </a: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lvl="3">
                <a:spcBef>
                  <a:spcPts val="900"/>
                </a:spcBef>
                <a:buClr>
                  <a:srgbClr val="85DBA8"/>
                </a:buClr>
                <a:defRPr/>
              </a:pP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lvl="3">
                <a:spcBef>
                  <a:spcPts val="900"/>
                </a:spcBef>
                <a:buClr>
                  <a:srgbClr val="85DBA8"/>
                </a:buClr>
                <a:defRPr/>
              </a:pPr>
              <a:endParaRPr lang="en-US" altLang="zh-CN" sz="14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lvl="2">
                <a:lnSpc>
                  <a:spcPct val="50000"/>
                </a:lnSpc>
                <a:spcBef>
                  <a:spcPts val="900"/>
                </a:spcBef>
                <a:buClr>
                  <a:srgbClr val="85DBA8"/>
                </a:buClr>
                <a:defRPr/>
              </a:pPr>
              <a:endParaRPr lang="en-US" altLang="zh-CN" sz="12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lvl="2">
                <a:lnSpc>
                  <a:spcPct val="50000"/>
                </a:lnSpc>
                <a:spcBef>
                  <a:spcPts val="900"/>
                </a:spcBef>
                <a:buClr>
                  <a:srgbClr val="85DBA8"/>
                </a:buClr>
                <a:defRPr/>
              </a:pPr>
              <a:endParaRPr lang="en-US" altLang="zh-CN" sz="12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lvl="2">
                <a:lnSpc>
                  <a:spcPct val="50000"/>
                </a:lnSpc>
                <a:spcBef>
                  <a:spcPts val="900"/>
                </a:spcBef>
                <a:buClr>
                  <a:srgbClr val="85DBA8"/>
                </a:buClr>
                <a:defRPr/>
              </a:pPr>
              <a:endParaRPr lang="zh-CN" altLang="en-US" sz="12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R="0" lvl="1" algn="l" defTabSz="91440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85DBA8"/>
                </a:buClr>
                <a:buSzTx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endParaRPr>
            </a:p>
          </p:txBody>
        </p:sp>
        <p:sp>
          <p:nvSpPr>
            <p:cNvPr id="18" name="星形: 四角 17">
              <a:extLst>
                <a:ext uri="{FF2B5EF4-FFF2-40B4-BE49-F238E27FC236}">
                  <a16:creationId xmlns:a16="http://schemas.microsoft.com/office/drawing/2014/main" id="{AAB60B76-0ED7-4DD7-8B6F-D9AD35ABD71F}"/>
                </a:ext>
              </a:extLst>
            </p:cNvPr>
            <p:cNvSpPr/>
            <p:nvPr/>
          </p:nvSpPr>
          <p:spPr>
            <a:xfrm>
              <a:off x="901074" y="1613072"/>
              <a:ext cx="266230" cy="266700"/>
            </a:xfrm>
            <a:prstGeom prst="star4">
              <a:avLst>
                <a:gd name="adj" fmla="val 1726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39BBB2B1-A9F4-439C-B8B9-A6E37411AA8C}"/>
              </a:ext>
            </a:extLst>
          </p:cNvPr>
          <p:cNvGrpSpPr/>
          <p:nvPr/>
        </p:nvGrpSpPr>
        <p:grpSpPr>
          <a:xfrm>
            <a:off x="5212701" y="1179273"/>
            <a:ext cx="6805127" cy="2849054"/>
            <a:chOff x="4720833" y="1334781"/>
            <a:chExt cx="7031510" cy="321516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8FF77BA-5441-4F91-8DE6-C42A9DC21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833" y="1334781"/>
              <a:ext cx="3509681" cy="151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D8E4E706-E43F-41A3-B3C2-A5A7A170E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748" y="1334781"/>
              <a:ext cx="3314595" cy="152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0208DEEE-7DDB-46E0-AD9D-DE7B5C0D6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416" y="2969111"/>
              <a:ext cx="3600000" cy="1580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F0127771-361A-46C5-98E1-F038DF137AB5}"/>
              </a:ext>
            </a:extLst>
          </p:cNvPr>
          <p:cNvGrpSpPr/>
          <p:nvPr/>
        </p:nvGrpSpPr>
        <p:grpSpPr>
          <a:xfrm>
            <a:off x="554872" y="4620625"/>
            <a:ext cx="11467920" cy="1555506"/>
            <a:chOff x="1028879" y="4900974"/>
            <a:chExt cx="11467920" cy="1555506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04E67B72-149D-42D9-9657-E3B82E6298C5}"/>
                </a:ext>
              </a:extLst>
            </p:cNvPr>
            <p:cNvGrpSpPr/>
            <p:nvPr/>
          </p:nvGrpSpPr>
          <p:grpSpPr>
            <a:xfrm>
              <a:off x="1028879" y="4900974"/>
              <a:ext cx="8462737" cy="1555506"/>
              <a:chOff x="3473500" y="4426434"/>
              <a:chExt cx="8462737" cy="1555506"/>
            </a:xfrm>
          </p:grpSpPr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5B16F5AA-A48F-4D1B-9964-8AC454A1B2D1}"/>
                  </a:ext>
                </a:extLst>
              </p:cNvPr>
              <p:cNvGrpSpPr/>
              <p:nvPr/>
            </p:nvGrpSpPr>
            <p:grpSpPr>
              <a:xfrm>
                <a:off x="3473500" y="4426434"/>
                <a:ext cx="2742930" cy="1403295"/>
                <a:chOff x="4719709" y="4125288"/>
                <a:chExt cx="4382667" cy="2353614"/>
              </a:xfrm>
            </p:grpSpPr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D6B8AEBA-1172-4A24-B62F-718320D599E4}"/>
                    </a:ext>
                  </a:extLst>
                </p:cNvPr>
                <p:cNvGrpSpPr/>
                <p:nvPr/>
              </p:nvGrpSpPr>
              <p:grpSpPr>
                <a:xfrm>
                  <a:off x="4719709" y="4537015"/>
                  <a:ext cx="4382667" cy="1941887"/>
                  <a:chOff x="4640453" y="4201065"/>
                  <a:chExt cx="4382667" cy="1941887"/>
                </a:xfrm>
              </p:grpSpPr>
              <p:pic>
                <p:nvPicPr>
                  <p:cNvPr id="7" name="图片 6">
                    <a:extLst>
                      <a:ext uri="{FF2B5EF4-FFF2-40B4-BE49-F238E27FC236}">
                        <a16:creationId xmlns:a16="http://schemas.microsoft.com/office/drawing/2014/main" id="{9C569CE5-C1CB-4DFA-B1E9-F8BC581716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640453" y="4205373"/>
                    <a:ext cx="2141816" cy="1019282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22">
                    <a:extLst>
                      <a:ext uri="{FF2B5EF4-FFF2-40B4-BE49-F238E27FC236}">
                        <a16:creationId xmlns:a16="http://schemas.microsoft.com/office/drawing/2014/main" id="{B720970C-D6DE-4521-9A7E-29344E32BB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751166" y="4201065"/>
                    <a:ext cx="2267523" cy="990578"/>
                  </a:xfrm>
                  <a:prstGeom prst="rect">
                    <a:avLst/>
                  </a:prstGeom>
                </p:spPr>
              </p:pic>
              <p:pic>
                <p:nvPicPr>
                  <p:cNvPr id="25" name="图片 24">
                    <a:extLst>
                      <a:ext uri="{FF2B5EF4-FFF2-40B4-BE49-F238E27FC236}">
                        <a16:creationId xmlns:a16="http://schemas.microsoft.com/office/drawing/2014/main" id="{960AF145-A4E0-41EE-A006-750DACE6C8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779896" y="5163994"/>
                    <a:ext cx="2243224" cy="978958"/>
                  </a:xfrm>
                  <a:prstGeom prst="rect">
                    <a:avLst/>
                  </a:prstGeom>
                </p:spPr>
              </p:pic>
              <p:pic>
                <p:nvPicPr>
                  <p:cNvPr id="27" name="图片 26">
                    <a:extLst>
                      <a:ext uri="{FF2B5EF4-FFF2-40B4-BE49-F238E27FC236}">
                        <a16:creationId xmlns:a16="http://schemas.microsoft.com/office/drawing/2014/main" id="{C86C4D47-CB6A-4B94-994B-F24935B1EF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665578" y="5200226"/>
                    <a:ext cx="2114318" cy="93931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5B00ECA7-2F4C-4B50-B2C9-C7A737785227}"/>
                    </a:ext>
                  </a:extLst>
                </p:cNvPr>
                <p:cNvSpPr txBox="1"/>
                <p:nvPr/>
              </p:nvSpPr>
              <p:spPr>
                <a:xfrm>
                  <a:off x="5591725" y="4125288"/>
                  <a:ext cx="3003223" cy="4645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b="1" dirty="0"/>
                    <a:t>4 link Calibration</a:t>
                  </a:r>
                  <a:r>
                    <a:rPr lang="zh-CN" altLang="en-US" sz="1200" b="1" dirty="0"/>
                    <a:t>结果</a:t>
                  </a:r>
                </a:p>
              </p:txBody>
            </p:sp>
          </p:grp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730957D7-E451-47E4-9F86-CC76A10CA0F6}"/>
                  </a:ext>
                </a:extLst>
              </p:cNvPr>
              <p:cNvGrpSpPr/>
              <p:nvPr/>
            </p:nvGrpSpPr>
            <p:grpSpPr>
              <a:xfrm>
                <a:off x="6950124" y="4526907"/>
                <a:ext cx="2406616" cy="1455033"/>
                <a:chOff x="7370982" y="4223694"/>
                <a:chExt cx="2406616" cy="1455033"/>
              </a:xfrm>
            </p:grpSpPr>
            <p:pic>
              <p:nvPicPr>
                <p:cNvPr id="32" name="图片 31">
                  <a:extLst>
                    <a:ext uri="{FF2B5EF4-FFF2-40B4-BE49-F238E27FC236}">
                      <a16:creationId xmlns:a16="http://schemas.microsoft.com/office/drawing/2014/main" id="{CF1F4B9E-800A-4F48-B768-3270F45F96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370982" y="4223694"/>
                  <a:ext cx="714602" cy="1455033"/>
                </a:xfrm>
                <a:prstGeom prst="rect">
                  <a:avLst/>
                </a:prstGeom>
              </p:spPr>
            </p:pic>
            <p:pic>
              <p:nvPicPr>
                <p:cNvPr id="34" name="图片 33">
                  <a:extLst>
                    <a:ext uri="{FF2B5EF4-FFF2-40B4-BE49-F238E27FC236}">
                      <a16:creationId xmlns:a16="http://schemas.microsoft.com/office/drawing/2014/main" id="{B9D149AA-61B3-43B3-8655-B8AC7C1604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16184" y="4523051"/>
                  <a:ext cx="1761414" cy="747164"/>
                </a:xfrm>
                <a:prstGeom prst="rect">
                  <a:avLst/>
                </a:prstGeom>
              </p:spPr>
            </p:pic>
          </p:grpSp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AA333DE0-2C90-4895-9FDB-A29AA0535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62955" y="4584889"/>
                <a:ext cx="1773282" cy="1372039"/>
              </a:xfrm>
              <a:prstGeom prst="rect">
                <a:avLst/>
              </a:prstGeom>
            </p:spPr>
          </p:pic>
          <p:sp>
            <p:nvSpPr>
              <p:cNvPr id="42" name="箭头: 左 41">
                <a:extLst>
                  <a:ext uri="{FF2B5EF4-FFF2-40B4-BE49-F238E27FC236}">
                    <a16:creationId xmlns:a16="http://schemas.microsoft.com/office/drawing/2014/main" id="{63024267-8E1E-48EE-8243-95F5673A66FE}"/>
                  </a:ext>
                </a:extLst>
              </p:cNvPr>
              <p:cNvSpPr/>
              <p:nvPr/>
            </p:nvSpPr>
            <p:spPr>
              <a:xfrm rot="10800000">
                <a:off x="5957978" y="5121042"/>
                <a:ext cx="992146" cy="229887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388CD125-9882-41E9-8BEB-BD80F884ADB5}"/>
                  </a:ext>
                </a:extLst>
              </p:cNvPr>
              <p:cNvSpPr txBox="1"/>
              <p:nvPr/>
            </p:nvSpPr>
            <p:spPr>
              <a:xfrm>
                <a:off x="5913607" y="4734948"/>
                <a:ext cx="11236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b="1" dirty="0"/>
                  <a:t>根据结果修改初始化脚本</a:t>
                </a:r>
              </a:p>
            </p:txBody>
          </p:sp>
          <p:sp>
            <p:nvSpPr>
              <p:cNvPr id="44" name="箭头: 左 43">
                <a:extLst>
                  <a:ext uri="{FF2B5EF4-FFF2-40B4-BE49-F238E27FC236}">
                    <a16:creationId xmlns:a16="http://schemas.microsoft.com/office/drawing/2014/main" id="{DDD90C17-025D-44F7-AF55-E7EE5B304497}"/>
                  </a:ext>
                </a:extLst>
              </p:cNvPr>
              <p:cNvSpPr/>
              <p:nvPr/>
            </p:nvSpPr>
            <p:spPr>
              <a:xfrm rot="10800000">
                <a:off x="9121047" y="5121041"/>
                <a:ext cx="1136405" cy="229887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FA4F3293-662F-4A2F-8127-B6B4F602A5AB}"/>
                  </a:ext>
                </a:extLst>
              </p:cNvPr>
              <p:cNvSpPr txBox="1"/>
              <p:nvPr/>
            </p:nvSpPr>
            <p:spPr>
              <a:xfrm>
                <a:off x="9076676" y="4734948"/>
                <a:ext cx="12554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b="1" dirty="0"/>
                  <a:t>监测探测器高压并在</a:t>
                </a:r>
                <a:r>
                  <a:rPr lang="en-US" altLang="zh-CN" sz="1200" b="1" dirty="0"/>
                  <a:t>web</a:t>
                </a:r>
                <a:r>
                  <a:rPr lang="zh-CN" altLang="en-US" sz="1200" b="1" dirty="0"/>
                  <a:t>上取数</a:t>
                </a:r>
              </a:p>
            </p:txBody>
          </p:sp>
        </p:grp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C2F76015-14D5-4600-84A2-A9CF72049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26998" y="4968989"/>
              <a:ext cx="1969801" cy="1419476"/>
            </a:xfrm>
            <a:prstGeom prst="rect">
              <a:avLst/>
            </a:prstGeom>
          </p:spPr>
        </p:pic>
        <p:sp>
          <p:nvSpPr>
            <p:cNvPr id="53" name="箭头: 左 52">
              <a:extLst>
                <a:ext uri="{FF2B5EF4-FFF2-40B4-BE49-F238E27FC236}">
                  <a16:creationId xmlns:a16="http://schemas.microsoft.com/office/drawing/2014/main" id="{8FB5E6D3-752D-479C-8726-6BD78A6D52D2}"/>
                </a:ext>
              </a:extLst>
            </p:cNvPr>
            <p:cNvSpPr/>
            <p:nvPr/>
          </p:nvSpPr>
          <p:spPr>
            <a:xfrm rot="10800000">
              <a:off x="9390593" y="5595581"/>
              <a:ext cx="1136405" cy="229887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53572E17-BBCC-450F-913B-EDABE72BB46A}"/>
                </a:ext>
              </a:extLst>
            </p:cNvPr>
            <p:cNvSpPr txBox="1"/>
            <p:nvPr/>
          </p:nvSpPr>
          <p:spPr>
            <a:xfrm>
              <a:off x="9331084" y="5333822"/>
              <a:ext cx="12554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/>
                <a:t>对结果进行评估</a:t>
              </a:r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A252DD0C-2B6F-4907-8886-F011DB8C2DBF}"/>
              </a:ext>
            </a:extLst>
          </p:cNvPr>
          <p:cNvSpPr txBox="1"/>
          <p:nvPr/>
        </p:nvSpPr>
        <p:spPr>
          <a:xfrm>
            <a:off x="1928829" y="6423021"/>
            <a:ext cx="845843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FFFF00"/>
                </a:solidFill>
                <a:latin typeface="等线" panose="020F0502020204030204"/>
                <a:ea typeface="等线" panose="02010600030101010101" pitchFamily="2" charset="-122"/>
              </a:rPr>
              <a:t>验证进展</a:t>
            </a: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</a:t>
            </a:r>
            <a:r>
              <a:rPr lang="zh-CN" altLang="en-US" b="1" dirty="0">
                <a:solidFill>
                  <a:srgbClr val="FFFF00"/>
                </a:solidFill>
                <a:latin typeface="等线" panose="020F0502020204030204"/>
                <a:ea typeface="等线" panose="02010600030101010101" pitchFamily="2" charset="-122"/>
              </a:rPr>
              <a:t>完成了硬件、脚本、固件的准备工作，正在通过取数结果验证</a:t>
            </a:r>
            <a:r>
              <a:rPr lang="en-US" altLang="zh-CN" b="1" dirty="0">
                <a:solidFill>
                  <a:srgbClr val="FFFF00"/>
                </a:solidFill>
                <a:latin typeface="等线" panose="020F0502020204030204"/>
                <a:ea typeface="等线" panose="02010600030101010101" pitchFamily="2" charset="-122"/>
              </a:rPr>
              <a:t>4link</a:t>
            </a:r>
            <a:r>
              <a:rPr lang="zh-CN" altLang="en-US" b="1" dirty="0">
                <a:solidFill>
                  <a:srgbClr val="FFFF00"/>
                </a:solidFill>
                <a:latin typeface="等线" panose="020F0502020204030204"/>
                <a:ea typeface="等线" panose="02010600030101010101" pitchFamily="2" charset="-122"/>
              </a:rPr>
              <a:t>固件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4AAFD1C-F672-4C21-9B12-FC61EFD2994D}"/>
              </a:ext>
            </a:extLst>
          </p:cNvPr>
          <p:cNvSpPr txBox="1"/>
          <p:nvPr/>
        </p:nvSpPr>
        <p:spPr>
          <a:xfrm>
            <a:off x="9904213" y="2765297"/>
            <a:ext cx="1969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FIG 11. </a:t>
            </a:r>
            <a:r>
              <a:rPr lang="en-US" altLang="zh-CN" sz="12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4link QC </a:t>
            </a:r>
            <a:r>
              <a:rPr lang="zh-CN" altLang="en-US" sz="12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平台</a:t>
            </a:r>
            <a:endParaRPr lang="zh-CN" altLang="en-US" sz="1200" b="1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CCCF38AA-82A1-432A-8521-6C9281F998C0}"/>
              </a:ext>
            </a:extLst>
          </p:cNvPr>
          <p:cNvSpPr txBox="1"/>
          <p:nvPr/>
        </p:nvSpPr>
        <p:spPr>
          <a:xfrm>
            <a:off x="5125246" y="6083233"/>
            <a:ext cx="2288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FIG 12. </a:t>
            </a:r>
            <a:r>
              <a:rPr lang="en-US" altLang="zh-CN" sz="12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4link QC </a:t>
            </a:r>
            <a:r>
              <a:rPr lang="zh-CN" altLang="en-US" sz="12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取数过程</a:t>
            </a:r>
            <a:endParaRPr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4606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962F204F-CB96-069E-9A80-D373E440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9694-1C3B-4D17-9C23-D26E614C0376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FCD36C5-009C-78DF-EFF5-CDB3F9955AFE}"/>
              </a:ext>
            </a:extLst>
          </p:cNvPr>
          <p:cNvSpPr txBox="1"/>
          <p:nvPr/>
        </p:nvSpPr>
        <p:spPr>
          <a:xfrm>
            <a:off x="2700164" y="275967"/>
            <a:ext cx="679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其他工作</a:t>
            </a:r>
            <a:endParaRPr lang="en-US" altLang="zh-CN" sz="36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EB34E5-EE85-413A-A466-52675198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364" y="1348328"/>
            <a:ext cx="8367678" cy="1766756"/>
          </a:xfrm>
          <a:prstGeom prst="rect">
            <a:avLst/>
          </a:prstGeom>
        </p:spPr>
      </p:pic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4702C223-D2BA-4398-9D9C-2D0DB8BAFCA4}"/>
              </a:ext>
            </a:extLst>
          </p:cNvPr>
          <p:cNvCxnSpPr>
            <a:cxnSpLocks/>
            <a:stCxn id="17" idx="1"/>
            <a:endCxn id="40" idx="0"/>
          </p:cNvCxnSpPr>
          <p:nvPr/>
        </p:nvCxnSpPr>
        <p:spPr>
          <a:xfrm>
            <a:off x="5663552" y="1911759"/>
            <a:ext cx="951322" cy="14852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59C0B57A-7D05-40AF-B3C0-57256261085F}"/>
              </a:ext>
            </a:extLst>
          </p:cNvPr>
          <p:cNvCxnSpPr>
            <a:cxnSpLocks/>
            <a:stCxn id="53" idx="3"/>
            <a:endCxn id="38" idx="3"/>
          </p:cNvCxnSpPr>
          <p:nvPr/>
        </p:nvCxnSpPr>
        <p:spPr>
          <a:xfrm flipH="1">
            <a:off x="9944180" y="1911759"/>
            <a:ext cx="589822" cy="14926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表格 37">
            <a:extLst>
              <a:ext uri="{FF2B5EF4-FFF2-40B4-BE49-F238E27FC236}">
                <a16:creationId xmlns:a16="http://schemas.microsoft.com/office/drawing/2014/main" id="{E4B4B01C-C63E-42A4-8F0B-1142043E9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864042"/>
              </p:ext>
            </p:extLst>
          </p:nvPr>
        </p:nvGraphicFramePr>
        <p:xfrm>
          <a:off x="6601825" y="3267236"/>
          <a:ext cx="3342355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2355">
                  <a:extLst>
                    <a:ext uri="{9D8B030D-6E8A-4147-A177-3AD203B41FA5}">
                      <a16:colId xmlns:a16="http://schemas.microsoft.com/office/drawing/2014/main" val="1526182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212322"/>
                          </a:solidFill>
                        </a:rPr>
                        <a:t>DATA</a:t>
                      </a:r>
                      <a:endParaRPr lang="zh-CN" altLang="en-US" sz="1200" dirty="0">
                        <a:solidFill>
                          <a:srgbClr val="212322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024694"/>
                  </a:ext>
                </a:extLst>
              </a:tr>
            </a:tbl>
          </a:graphicData>
        </a:graphic>
      </p:graphicFrame>
      <p:sp>
        <p:nvSpPr>
          <p:cNvPr id="40" name="左大括号 39">
            <a:extLst>
              <a:ext uri="{FF2B5EF4-FFF2-40B4-BE49-F238E27FC236}">
                <a16:creationId xmlns:a16="http://schemas.microsoft.com/office/drawing/2014/main" id="{7133C36B-AB16-4793-8DEB-A1ED17495192}"/>
              </a:ext>
            </a:extLst>
          </p:cNvPr>
          <p:cNvSpPr/>
          <p:nvPr/>
        </p:nvSpPr>
        <p:spPr>
          <a:xfrm>
            <a:off x="6381792" y="3397046"/>
            <a:ext cx="233082" cy="559134"/>
          </a:xfrm>
          <a:prstGeom prst="leftBrace">
            <a:avLst>
              <a:gd name="adj1" fmla="val 28942"/>
              <a:gd name="adj2" fmla="val 50000"/>
            </a:avLst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B1C86716-708C-48C7-BB03-FF48C0E8EF28}"/>
              </a:ext>
            </a:extLst>
          </p:cNvPr>
          <p:cNvSpPr/>
          <p:nvPr/>
        </p:nvSpPr>
        <p:spPr>
          <a:xfrm>
            <a:off x="4710167" y="3373596"/>
            <a:ext cx="1518757" cy="602903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FFFF00"/>
                </a:solidFill>
              </a:rPr>
              <a:t>根据数据在</a:t>
            </a:r>
            <a:r>
              <a:rPr lang="en-US" altLang="zh-CN" sz="1200" b="1" dirty="0">
                <a:solidFill>
                  <a:srgbClr val="FFFF00"/>
                </a:solidFill>
              </a:rPr>
              <a:t>FIFO</a:t>
            </a:r>
            <a:r>
              <a:rPr lang="zh-CN" altLang="en-US" sz="1200" b="1" dirty="0">
                <a:solidFill>
                  <a:srgbClr val="FFFF00"/>
                </a:solidFill>
              </a:rPr>
              <a:t>中的数量决定发送数据和</a:t>
            </a:r>
            <a:r>
              <a:rPr lang="en-US" altLang="zh-CN" sz="1200" b="1" dirty="0">
                <a:solidFill>
                  <a:srgbClr val="FFFF00"/>
                </a:solidFill>
              </a:rPr>
              <a:t>comma</a:t>
            </a:r>
            <a:r>
              <a:rPr lang="zh-CN" altLang="en-US" sz="1200" b="1" dirty="0">
                <a:solidFill>
                  <a:srgbClr val="FFFF00"/>
                </a:solidFill>
              </a:rPr>
              <a:t>码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2813492-D6C4-4E58-9D65-C7276FAEA9A6}"/>
              </a:ext>
            </a:extLst>
          </p:cNvPr>
          <p:cNvSpPr txBox="1"/>
          <p:nvPr/>
        </p:nvSpPr>
        <p:spPr>
          <a:xfrm>
            <a:off x="7519856" y="3505771"/>
            <a:ext cx="1568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sz="1600" b="1" dirty="0">
                <a:solidFill>
                  <a:srgbClr val="4472C4"/>
                </a:solidFill>
              </a:rPr>
              <a:t>AND</a:t>
            </a:r>
            <a:endParaRPr lang="zh-CN" altLang="en-US" sz="1600" b="1" dirty="0">
              <a:solidFill>
                <a:srgbClr val="4472C4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BC960DC-7846-4CC9-B32C-D3A78FD2DEE3}"/>
              </a:ext>
            </a:extLst>
          </p:cNvPr>
          <p:cNvSpPr txBox="1"/>
          <p:nvPr/>
        </p:nvSpPr>
        <p:spPr>
          <a:xfrm>
            <a:off x="6775945" y="4110792"/>
            <a:ext cx="3056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FIG 13. </a:t>
            </a:r>
            <a:r>
              <a:rPr lang="zh-CN" altLang="en-US" sz="1200" b="1" dirty="0"/>
              <a:t>光纤传输模块封装后功能验证结果</a:t>
            </a:r>
          </a:p>
        </p:txBody>
      </p:sp>
      <p:graphicFrame>
        <p:nvGraphicFramePr>
          <p:cNvPr id="48" name="表格 47">
            <a:extLst>
              <a:ext uri="{FF2B5EF4-FFF2-40B4-BE49-F238E27FC236}">
                <a16:creationId xmlns:a16="http://schemas.microsoft.com/office/drawing/2014/main" id="{5611034E-4F4C-4887-A9EE-E61B99EA8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366887"/>
              </p:ext>
            </p:extLst>
          </p:nvPr>
        </p:nvGraphicFramePr>
        <p:xfrm>
          <a:off x="6601822" y="3826174"/>
          <a:ext cx="3342355" cy="276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2355">
                  <a:extLst>
                    <a:ext uri="{9D8B030D-6E8A-4147-A177-3AD203B41FA5}">
                      <a16:colId xmlns:a16="http://schemas.microsoft.com/office/drawing/2014/main" val="1526182006"/>
                    </a:ext>
                  </a:extLst>
                </a:gridCol>
              </a:tblGrid>
              <a:tr h="2769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212322"/>
                          </a:solidFill>
                        </a:rPr>
                        <a:t>COMMA</a:t>
                      </a:r>
                      <a:r>
                        <a:rPr lang="zh-CN" altLang="en-US" sz="1200" dirty="0">
                          <a:solidFill>
                            <a:srgbClr val="212322"/>
                          </a:solidFill>
                        </a:rPr>
                        <a:t> </a:t>
                      </a:r>
                      <a:endParaRPr lang="en-US" altLang="zh-CN" sz="1200" dirty="0">
                        <a:solidFill>
                          <a:srgbClr val="212322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024694"/>
                  </a:ext>
                </a:extLst>
              </a:tr>
            </a:tbl>
          </a:graphicData>
        </a:graphic>
      </p:graphicFrame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0B689E2E-D61B-4FEC-A9EA-DDE3DA87AE00}"/>
              </a:ext>
            </a:extLst>
          </p:cNvPr>
          <p:cNvSpPr/>
          <p:nvPr/>
        </p:nvSpPr>
        <p:spPr>
          <a:xfrm>
            <a:off x="5663552" y="1819684"/>
            <a:ext cx="1174750" cy="184150"/>
          </a:xfrm>
          <a:prstGeom prst="round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B12A03C4-2407-45AB-9C0A-D249A1145B2A}"/>
              </a:ext>
            </a:extLst>
          </p:cNvPr>
          <p:cNvSpPr/>
          <p:nvPr/>
        </p:nvSpPr>
        <p:spPr>
          <a:xfrm>
            <a:off x="6886262" y="1819684"/>
            <a:ext cx="1174750" cy="184150"/>
          </a:xfrm>
          <a:prstGeom prst="round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BF29063B-64D3-42D0-9BFC-3AFCAAC95844}"/>
              </a:ext>
            </a:extLst>
          </p:cNvPr>
          <p:cNvSpPr/>
          <p:nvPr/>
        </p:nvSpPr>
        <p:spPr>
          <a:xfrm>
            <a:off x="8119687" y="1819684"/>
            <a:ext cx="2414315" cy="184150"/>
          </a:xfrm>
          <a:prstGeom prst="round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46A437C-CBDE-4655-BC9A-8B3A96239E86}"/>
              </a:ext>
            </a:extLst>
          </p:cNvPr>
          <p:cNvSpPr txBox="1"/>
          <p:nvPr/>
        </p:nvSpPr>
        <p:spPr>
          <a:xfrm>
            <a:off x="5634773" y="1542961"/>
            <a:ext cx="1824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</a:rPr>
              <a:t>Data(one cycle)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FA461018-0EF4-4819-B0FD-AEC5BF235919}"/>
              </a:ext>
            </a:extLst>
          </p:cNvPr>
          <p:cNvSpPr txBox="1"/>
          <p:nvPr/>
        </p:nvSpPr>
        <p:spPr>
          <a:xfrm>
            <a:off x="6838302" y="1535844"/>
            <a:ext cx="1824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</a:rPr>
              <a:t>Data(one cycle)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A1E8DCA-ADAA-4D7C-AEB6-0F1983173DDD}"/>
              </a:ext>
            </a:extLst>
          </p:cNvPr>
          <p:cNvSpPr txBox="1"/>
          <p:nvPr/>
        </p:nvSpPr>
        <p:spPr>
          <a:xfrm>
            <a:off x="8576091" y="1524846"/>
            <a:ext cx="1824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</a:rPr>
              <a:t>Comma(two cycles)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E2C34C9-A634-4706-8F4C-9D5854631BF4}"/>
              </a:ext>
            </a:extLst>
          </p:cNvPr>
          <p:cNvSpPr txBox="1"/>
          <p:nvPr/>
        </p:nvSpPr>
        <p:spPr>
          <a:xfrm>
            <a:off x="1155414" y="6321907"/>
            <a:ext cx="8958718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测试结果：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光纤传输模块移植后功能满足使用要求；触发核心板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Flash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加载功能满足要求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2D828A3-58DF-4F0D-9A9C-0BDF9911AEEE}"/>
              </a:ext>
            </a:extLst>
          </p:cNvPr>
          <p:cNvGrpSpPr/>
          <p:nvPr/>
        </p:nvGrpSpPr>
        <p:grpSpPr>
          <a:xfrm>
            <a:off x="-183595" y="1290317"/>
            <a:ext cx="5826812" cy="3193182"/>
            <a:chOff x="15650" y="1672592"/>
            <a:chExt cx="5826812" cy="319318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20F662E-92E0-0C9A-F813-E2445172D7CE}"/>
                </a:ext>
              </a:extLst>
            </p:cNvPr>
            <p:cNvGrpSpPr/>
            <p:nvPr/>
          </p:nvGrpSpPr>
          <p:grpSpPr>
            <a:xfrm>
              <a:off x="15650" y="1672592"/>
              <a:ext cx="5826812" cy="3193182"/>
              <a:chOff x="672201" y="1131714"/>
              <a:chExt cx="5826812" cy="3558493"/>
            </a:xfrm>
          </p:grpSpPr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7B66D94B-BB08-2DA3-3518-3F18633256AA}"/>
                  </a:ext>
                </a:extLst>
              </p:cNvPr>
              <p:cNvSpPr txBox="1"/>
              <p:nvPr/>
            </p:nvSpPr>
            <p:spPr>
              <a:xfrm>
                <a:off x="672201" y="1131714"/>
                <a:ext cx="5826812" cy="3558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spcBef>
                    <a:spcPts val="900"/>
                  </a:spcBef>
                  <a:buClr>
                    <a:srgbClr val="85DBA8"/>
                  </a:buClr>
                </a:pPr>
                <a:r>
                  <a:rPr lang="en-US" altLang="zh-CN" sz="20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GTX</a:t>
                </a:r>
                <a:r>
                  <a:rPr lang="zh-CN" altLang="en-US" sz="20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核光纤传输模块化：</a:t>
                </a:r>
                <a:endParaRPr lang="en-US" altLang="zh-CN" sz="16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742950" lvl="1" indent="-285750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将“光纤传输”模块化封装</a:t>
                </a:r>
                <a:endPara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1257300" lvl="2" indent="-342900">
                  <a:lnSpc>
                    <a:spcPct val="200000"/>
                  </a:lnSpc>
                  <a:spcBef>
                    <a:spcPts val="400"/>
                  </a:spcBef>
                  <a:buClr>
                    <a:srgbClr val="85DBA8"/>
                  </a:buClr>
                  <a:buFont typeface="+mj-ea"/>
                  <a:buAutoNum type="circleNumDbPlain"/>
                </a:pPr>
                <a:r>
                  <a:rPr lang="zh-CN" altLang="en-US" sz="14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后续移植工作</a:t>
                </a:r>
                <a:endParaRPr lang="en-US" altLang="zh-CN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1714500" lvl="3" indent="-342900">
                  <a:lnSpc>
                    <a:spcPct val="200000"/>
                  </a:lnSpc>
                  <a:spcBef>
                    <a:spcPts val="400"/>
                  </a:spcBef>
                  <a:buClr>
                    <a:srgbClr val="85DBA8"/>
                  </a:buClr>
                  <a:buFont typeface="+mj-lt"/>
                  <a:buAutoNum type="alphaLcParenR"/>
                </a:pPr>
                <a:r>
                  <a:rPr lang="en-US" altLang="zh-CN" sz="1200" b="1" dirty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TCBA</a:t>
                </a:r>
                <a:r>
                  <a:rPr lang="zh-CN" altLang="en-US" sz="1200" b="1" dirty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插件</a:t>
                </a:r>
                <a:endParaRPr lang="en-US" altLang="zh-CN" sz="1400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1257300" lvl="2" indent="-342900">
                  <a:lnSpc>
                    <a:spcPct val="200000"/>
                  </a:lnSpc>
                  <a:spcBef>
                    <a:spcPts val="400"/>
                  </a:spcBef>
                  <a:buClr>
                    <a:srgbClr val="85DBA8"/>
                  </a:buClr>
                  <a:buFont typeface="+mj-ea"/>
                  <a:buAutoNum type="circleNumDbPlain"/>
                </a:pPr>
                <a:r>
                  <a:rPr lang="zh-CN" altLang="en-US" sz="14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参数调整：可以方便应对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不同格式的传输内容</a:t>
                </a:r>
                <a:endParaRPr lang="en-US" altLang="zh-CN" sz="14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lvl="2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</a:pPr>
                <a:endParaRPr lang="en-US" altLang="zh-CN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742950" lvl="1" indent="-285750">
                  <a:spcBef>
                    <a:spcPts val="9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endParaRPr lang="zh-CN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14" name="星形: 四角 113">
                <a:extLst>
                  <a:ext uri="{FF2B5EF4-FFF2-40B4-BE49-F238E27FC236}">
                    <a16:creationId xmlns:a16="http://schemas.microsoft.com/office/drawing/2014/main" id="{494E7586-46FB-8197-BDCC-86B05EA12295}"/>
                  </a:ext>
                </a:extLst>
              </p:cNvPr>
              <p:cNvSpPr/>
              <p:nvPr/>
            </p:nvSpPr>
            <p:spPr>
              <a:xfrm>
                <a:off x="901084" y="1196362"/>
                <a:ext cx="266230" cy="266700"/>
              </a:xfrm>
              <a:prstGeom prst="star4">
                <a:avLst>
                  <a:gd name="adj" fmla="val 17262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3" name="星形: 四角 22">
              <a:extLst>
                <a:ext uri="{FF2B5EF4-FFF2-40B4-BE49-F238E27FC236}">
                  <a16:creationId xmlns:a16="http://schemas.microsoft.com/office/drawing/2014/main" id="{7B7C704E-A226-4F84-BA93-A30635F3273E}"/>
                </a:ext>
              </a:extLst>
            </p:cNvPr>
            <p:cNvSpPr/>
            <p:nvPr/>
          </p:nvSpPr>
          <p:spPr>
            <a:xfrm>
              <a:off x="244533" y="1730603"/>
              <a:ext cx="272586" cy="266700"/>
            </a:xfrm>
            <a:prstGeom prst="star4">
              <a:avLst>
                <a:gd name="adj" fmla="val 1726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CA9CA75-6E06-49C7-89FC-7585ABD6A738}"/>
              </a:ext>
            </a:extLst>
          </p:cNvPr>
          <p:cNvGrpSpPr/>
          <p:nvPr/>
        </p:nvGrpSpPr>
        <p:grpSpPr>
          <a:xfrm>
            <a:off x="-186701" y="4123710"/>
            <a:ext cx="5826812" cy="1808187"/>
            <a:chOff x="15650" y="1672592"/>
            <a:chExt cx="5826812" cy="1808187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DF0329CB-9C3D-4D38-9C03-54AA565F3B78}"/>
                </a:ext>
              </a:extLst>
            </p:cNvPr>
            <p:cNvGrpSpPr/>
            <p:nvPr/>
          </p:nvGrpSpPr>
          <p:grpSpPr>
            <a:xfrm>
              <a:off x="15650" y="1672592"/>
              <a:ext cx="5826812" cy="1808187"/>
              <a:chOff x="672201" y="1131714"/>
              <a:chExt cx="5826812" cy="2015050"/>
            </a:xfrm>
          </p:grpSpPr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3B92574-13E2-41EE-BA60-9593A227A26F}"/>
                  </a:ext>
                </a:extLst>
              </p:cNvPr>
              <p:cNvSpPr txBox="1"/>
              <p:nvPr/>
            </p:nvSpPr>
            <p:spPr>
              <a:xfrm>
                <a:off x="672201" y="1131714"/>
                <a:ext cx="5826812" cy="2015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spcBef>
                    <a:spcPts val="900"/>
                  </a:spcBef>
                  <a:buClr>
                    <a:srgbClr val="85DBA8"/>
                  </a:buClr>
                </a:pPr>
                <a:r>
                  <a:rPr lang="zh-CN" altLang="en-US" sz="20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触发核心板</a:t>
                </a:r>
                <a:r>
                  <a:rPr lang="en-US" altLang="zh-CN" sz="20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Flash</a:t>
                </a:r>
                <a:r>
                  <a:rPr lang="zh-CN" altLang="en-US" sz="2000" b="1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加载测试</a:t>
                </a:r>
              </a:p>
              <a:p>
                <a:pPr marL="742950" lvl="1" indent="-285750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可实现上电自加载固件</a:t>
                </a:r>
                <a:endParaRPr lang="en-US" altLang="zh-CN" sz="16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lvl="2">
                  <a:lnSpc>
                    <a:spcPct val="200000"/>
                  </a:lnSpc>
                  <a:spcBef>
                    <a:spcPts val="600"/>
                  </a:spcBef>
                  <a:buClr>
                    <a:srgbClr val="85DBA8"/>
                  </a:buClr>
                </a:pPr>
                <a:endParaRPr lang="en-US" altLang="zh-CN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742950" lvl="1" indent="-285750">
                  <a:spcBef>
                    <a:spcPts val="900"/>
                  </a:spcBef>
                  <a:buClr>
                    <a:srgbClr val="85DBA8"/>
                  </a:buClr>
                  <a:buFont typeface="Wingdings" panose="05000000000000000000" pitchFamily="2" charset="2"/>
                  <a:buChar char="n"/>
                </a:pPr>
                <a:endParaRPr lang="zh-CN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9" name="星形: 四角 28">
                <a:extLst>
                  <a:ext uri="{FF2B5EF4-FFF2-40B4-BE49-F238E27FC236}">
                    <a16:creationId xmlns:a16="http://schemas.microsoft.com/office/drawing/2014/main" id="{6EF04E6F-723B-4A52-8F39-A0DD2B374C08}"/>
                  </a:ext>
                </a:extLst>
              </p:cNvPr>
              <p:cNvSpPr/>
              <p:nvPr/>
            </p:nvSpPr>
            <p:spPr>
              <a:xfrm>
                <a:off x="901084" y="1196362"/>
                <a:ext cx="266230" cy="266700"/>
              </a:xfrm>
              <a:prstGeom prst="star4">
                <a:avLst>
                  <a:gd name="adj" fmla="val 17262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7" name="星形: 四角 26">
              <a:extLst>
                <a:ext uri="{FF2B5EF4-FFF2-40B4-BE49-F238E27FC236}">
                  <a16:creationId xmlns:a16="http://schemas.microsoft.com/office/drawing/2014/main" id="{4E7FED8B-D37C-46B7-A43A-91F011380FF3}"/>
                </a:ext>
              </a:extLst>
            </p:cNvPr>
            <p:cNvSpPr/>
            <p:nvPr/>
          </p:nvSpPr>
          <p:spPr>
            <a:xfrm>
              <a:off x="244533" y="1730603"/>
              <a:ext cx="272586" cy="266700"/>
            </a:xfrm>
            <a:prstGeom prst="star4">
              <a:avLst>
                <a:gd name="adj" fmla="val 1726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272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43021</TotalTime>
  <Words>1089</Words>
  <Application>Microsoft Office PowerPoint</Application>
  <PresentationFormat>宽屏</PresentationFormat>
  <Paragraphs>229</Paragraphs>
  <Slides>13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Microsoft YaHei UI</vt:lpstr>
      <vt:lpstr>等线</vt:lpstr>
      <vt:lpstr>等线 Light</vt:lpstr>
      <vt:lpstr>Arial</vt:lpstr>
      <vt:lpstr>Wingdings</vt:lpstr>
      <vt:lpstr>Office 主题​​</vt:lpstr>
      <vt:lpstr>1_Office 主题​​</vt:lpstr>
      <vt:lpstr>2_Office 主题​​</vt:lpstr>
      <vt:lpstr>Equation.AxMath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浩 王</dc:creator>
  <cp:lastModifiedBy>浩 王</cp:lastModifiedBy>
  <cp:revision>587</cp:revision>
  <cp:lastPrinted>2024-08-30T01:48:06Z</cp:lastPrinted>
  <dcterms:created xsi:type="dcterms:W3CDTF">2024-03-11T13:04:36Z</dcterms:created>
  <dcterms:modified xsi:type="dcterms:W3CDTF">2024-12-26T16:02:59Z</dcterms:modified>
</cp:coreProperties>
</file>