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313" r:id="rId3"/>
    <p:sldId id="316" r:id="rId4"/>
    <p:sldId id="358" r:id="rId5"/>
    <p:sldId id="863" r:id="rId6"/>
    <p:sldId id="858" r:id="rId7"/>
    <p:sldId id="861" r:id="rId8"/>
    <p:sldId id="857" r:id="rId9"/>
    <p:sldId id="866" r:id="rId10"/>
    <p:sldId id="867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BD5"/>
    <a:srgbClr val="203864"/>
    <a:srgbClr val="00994D"/>
    <a:srgbClr val="4F81BD"/>
    <a:srgbClr val="000099"/>
    <a:srgbClr val="D23D36"/>
    <a:srgbClr val="FF81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75DCB02-9BB8-47FD-8907-85C794F793BA}" styleName="主题样式 1 - 强调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主题样式 1 - 强调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6D9F66E-5EB9-4882-86FB-DCBF35E3C3E4}" styleName="中度样式 4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03" autoAdjust="0"/>
    <p:restoredTop sz="92039" autoAdjust="0"/>
  </p:normalViewPr>
  <p:slideViewPr>
    <p:cSldViewPr snapToGrid="0">
      <p:cViewPr varScale="1">
        <p:scale>
          <a:sx n="87" d="100"/>
          <a:sy n="87" d="100"/>
        </p:scale>
        <p:origin x="224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D8D7F3-2E6A-4CF0-AF3F-2F20C5DC3C0D}" type="datetimeFigureOut">
              <a:rPr lang="zh-CN" altLang="en-US" smtClean="0"/>
              <a:t>2024/12/27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456988-A259-4793-BCB8-0AA6CF32D8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7292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FEA21D-08F4-4169-97AE-6B6DCCA5D4CC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4874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用户只能设置帧频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F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，不能设置加和帧数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N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456988-A259-4793-BCB8-0AA6CF32D860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93689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456988-A259-4793-BCB8-0AA6CF32D860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37164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后面是这个季度的工作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456988-A259-4793-BCB8-0AA6CF32D860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69451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用户只能设置帧频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F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，不能设置加和帧数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N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456988-A259-4793-BCB8-0AA6CF32D860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22624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用户只能设置帧频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F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，不能设置加和帧数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处理线程</a:t>
            </a:r>
            <a:r>
              <a:rPr lang="en-US" altLang="zh-CN" dirty="0"/>
              <a:t>&gt;</a:t>
            </a:r>
            <a:r>
              <a:rPr lang="zh-CN" altLang="en-US" dirty="0"/>
              <a:t>传输线程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456988-A259-4793-BCB8-0AA6CF32D860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92951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用户只能设置帧频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F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，不能设置加和帧数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N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456988-A259-4793-BCB8-0AA6CF32D860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7570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用户只能设置帧频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F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，不能设置加和帧数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N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456988-A259-4793-BCB8-0AA6CF32D860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10185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双阈值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100Hz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相当于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200Hz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456988-A259-4793-BCB8-0AA6CF32D860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35746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用户只能设置帧频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F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，不能设置加和帧数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N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456988-A259-4793-BCB8-0AA6CF32D860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5809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CABCCBE-C946-4E0A-AD71-E42E450299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F258FA77-0BF6-4988-ACC2-32728C2F6E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1A519A-AE2A-4F1C-B31F-C3C993791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65251-9506-4C55-90D0-F632AC802FB5}" type="datetimeFigureOut">
              <a:rPr lang="zh-CN" altLang="en-US" smtClean="0"/>
              <a:t>2024/12/27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B0FB0AA-9E7F-4069-BB6A-9A7112D0D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D95B3BE-2CCB-4913-8DEB-CB5A0DF52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C5EDD-D870-4641-B1BE-28D5F27ACD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162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4B1EBB8-9CDA-4432-92FE-055845BA1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E1C4AB0-90C1-42BD-B943-5F6156F082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A79D289-2C1A-41FF-95DA-D22A7B8FF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65251-9506-4C55-90D0-F632AC802FB5}" type="datetimeFigureOut">
              <a:rPr lang="zh-CN" altLang="en-US" smtClean="0"/>
              <a:t>2024/12/27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C9673B8-038F-4144-B882-25A65BA34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C0CB1E6-265E-42B8-964E-6DC590E0C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C5EDD-D870-4641-B1BE-28D5F27ACD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9530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0693E8A7-F004-43FF-8ACF-664FC06A16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D7787D3-DAD9-452E-AA29-BBEA940A06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DEE0116-D622-4B87-B5E0-C6105D2FC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65251-9506-4C55-90D0-F632AC802FB5}" type="datetimeFigureOut">
              <a:rPr lang="zh-CN" altLang="en-US" smtClean="0"/>
              <a:t>2024/12/27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AD419B3-61EE-4E9D-A6F7-FAACD5D06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BDEFFC8-9C21-4365-B9D4-24DF6AB63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C5EDD-D870-4641-B1BE-28D5F27ACD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1597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971B6B5-E2E1-4874-911D-56F8EC842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591C4B8-EF22-42BD-9D9D-F18BFC07DF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6C48DD7-EB1A-4F6C-868F-DAA1F4DD6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65251-9506-4C55-90D0-F632AC802FB5}" type="datetimeFigureOut">
              <a:rPr lang="zh-CN" altLang="en-US" smtClean="0"/>
              <a:t>2024/12/27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6ABB56B-D8BF-4124-B8CE-98810DC73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D8DC239-740F-4A44-A693-173A3EABA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C5EDD-D870-4641-B1BE-28D5F27ACD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006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502CE9E-627A-4125-BE74-670D2CECA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B0432FC-DCE0-4FDF-A0CA-B6FA0CFFA2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FD94EB7-E71D-495F-BCAE-305D1CE2B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65251-9506-4C55-90D0-F632AC802FB5}" type="datetimeFigureOut">
              <a:rPr lang="zh-CN" altLang="en-US" smtClean="0"/>
              <a:t>2024/12/27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1248DD7-B16F-499F-9FE5-E6C1331FC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913479D-4477-4F52-B918-3BC8767E8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C5EDD-D870-4641-B1BE-28D5F27ACD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1073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7DC9D8-E0A4-4533-BE69-E216F1CC4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4C1BC95-7C8C-47D7-ACA2-9519F63BC4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3F46FAD-B6EF-4BE9-BB2F-A5209084D2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3B7C81C-E11E-4F52-94FD-9F1AD6F7A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65251-9506-4C55-90D0-F632AC802FB5}" type="datetimeFigureOut">
              <a:rPr lang="zh-CN" altLang="en-US" smtClean="0"/>
              <a:t>2024/12/27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EF4C888-B6BE-458E-B67D-3BADA1829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1C0622F-1713-4E91-849E-8F2988F36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C5EDD-D870-4641-B1BE-28D5F27ACD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062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9970B82-CC45-417C-9A49-2713D3CE3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C9F47F3-C758-4FF1-AB25-D488D31B4F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F031B36-EF59-4695-9A22-2701177715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4708C51F-070C-4304-AA45-3BA5D3301B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A8977B5-E256-4665-808B-B2609776D1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DE4886C4-4022-40C6-BA76-7A4826AE0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65251-9506-4C55-90D0-F632AC802FB5}" type="datetimeFigureOut">
              <a:rPr lang="zh-CN" altLang="en-US" smtClean="0"/>
              <a:t>2024/12/27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68F18583-23AD-4736-A679-CBC298376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D678D3B1-20C1-46DE-BC05-45B0B7DD4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C5EDD-D870-4641-B1BE-28D5F27ACD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7471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712593B-EC8F-4CE4-9DA5-63C5F3848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DE32AE2-61D4-49D9-86D7-B88223B12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65251-9506-4C55-90D0-F632AC802FB5}" type="datetimeFigureOut">
              <a:rPr lang="zh-CN" altLang="en-US" smtClean="0"/>
              <a:t>2024/12/27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917EFF7-0C3F-497D-86BE-55C09EEA1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BC1433B-537D-4AB8-97A0-6B22A0B6B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C5EDD-D870-4641-B1BE-28D5F27ACD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5544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F0E8CDA-4FB0-4701-B2AF-C7F3F0B51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65251-9506-4C55-90D0-F632AC802FB5}" type="datetimeFigureOut">
              <a:rPr lang="zh-CN" altLang="en-US" smtClean="0"/>
              <a:t>2024/12/27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1434F56-7744-4D02-A41F-098142A21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322BBAF-B463-4772-B21C-FA8439B9B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C5EDD-D870-4641-B1BE-28D5F27ACD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6342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D25712-80DA-4CF9-B6C2-B649F50AC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B276B9D-C1BB-43F9-9D6F-F6C0555DB6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48230CC-AA79-4EC0-A65F-2D630B5A27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19F67D6-D896-4D0C-A078-B742B3953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65251-9506-4C55-90D0-F632AC802FB5}" type="datetimeFigureOut">
              <a:rPr lang="zh-CN" altLang="en-US" smtClean="0"/>
              <a:t>2024/12/27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97B5471-03CF-4579-B26E-B718AA26B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FA5CA89-0DCF-44D7-BA42-C4F90299A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C5EDD-D870-4641-B1BE-28D5F27ACD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3508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E1B6A5A-BC8F-4D04-BA2D-AA94547EC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725942B8-2485-4587-8648-6F40820257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AE25F5E-FD77-4941-B110-55CF3AE3DA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354E5B2-95BF-4BC0-B781-72D1D6609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65251-9506-4C55-90D0-F632AC802FB5}" type="datetimeFigureOut">
              <a:rPr lang="zh-CN" altLang="en-US" smtClean="0"/>
              <a:t>2024/12/27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88C8695-E0C3-4162-B7A4-72614A7CE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01BD5D5-326A-4719-B02B-4F82BB76A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C5EDD-D870-4641-B1BE-28D5F27ACD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8941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80757A8-D607-4301-A64D-32EBE4D96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CD755D6-AD85-4CF0-9F73-D38FF02CE5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0497634-EF54-45F1-AE06-04FEEB3992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65251-9506-4C55-90D0-F632AC802FB5}" type="datetimeFigureOut">
              <a:rPr lang="zh-CN" altLang="en-US" smtClean="0"/>
              <a:t>2024/12/27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97560FA-040A-4749-8614-5165ED1F52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46C81C3-368E-4D3B-807D-9884476874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7C5EDD-D870-4641-B1BE-28D5F27ACD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0968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1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svg"/><Relationship Id="rId10" Type="http://schemas.openxmlformats.org/officeDocument/2006/relationships/image" Target="../media/image25.sv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03196113-97E0-4A2C-B65A-60F52830BF9A}"/>
              </a:ext>
            </a:extLst>
          </p:cNvPr>
          <p:cNvSpPr/>
          <p:nvPr/>
        </p:nvSpPr>
        <p:spPr>
          <a:xfrm>
            <a:off x="-2" y="6466114"/>
            <a:ext cx="12192002" cy="391885"/>
          </a:xfrm>
          <a:prstGeom prst="rect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F7E7825D-E31D-44D3-A393-C5FBF5CCC83E}"/>
              </a:ext>
            </a:extLst>
          </p:cNvPr>
          <p:cNvSpPr txBox="1"/>
          <p:nvPr/>
        </p:nvSpPr>
        <p:spPr>
          <a:xfrm>
            <a:off x="1859280" y="95733"/>
            <a:ext cx="103327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1" dirty="0">
                <a:latin typeface="+mj-lt"/>
                <a:ea typeface="微软雅黑" panose="020B0503020204020204" pitchFamily="34" charset="-122"/>
              </a:rPr>
              <a:t>中国科学院高能物理研究所 </a:t>
            </a:r>
            <a:r>
              <a:rPr lang="en-US" altLang="zh-CN" sz="26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Institute of High Energy </a:t>
            </a:r>
            <a:r>
              <a:rPr lang="en-US" altLang="zh-CN" sz="2600" b="1" dirty="0" err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Physics,CAS</a:t>
            </a:r>
            <a:endParaRPr lang="zh-CN" altLang="en-US" sz="2600" b="1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5E8161F3-539E-4CA3-9461-54F259158C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272" y="29744"/>
            <a:ext cx="900762" cy="638723"/>
          </a:xfrm>
          <a:prstGeom prst="rect">
            <a:avLst/>
          </a:prstGeom>
        </p:spPr>
      </p:pic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25FF63B9-BAC0-4DCD-ADE3-4D0B8F41DEDB}"/>
              </a:ext>
            </a:extLst>
          </p:cNvPr>
          <p:cNvCxnSpPr/>
          <p:nvPr/>
        </p:nvCxnSpPr>
        <p:spPr>
          <a:xfrm>
            <a:off x="0" y="737656"/>
            <a:ext cx="1809404" cy="0"/>
          </a:xfrm>
          <a:prstGeom prst="line">
            <a:avLst/>
          </a:prstGeom>
          <a:ln w="635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1E04D5DC-E7A3-46B3-B989-68A69E0B7C99}"/>
              </a:ext>
            </a:extLst>
          </p:cNvPr>
          <p:cNvCxnSpPr>
            <a:cxnSpLocks/>
          </p:cNvCxnSpPr>
          <p:nvPr/>
        </p:nvCxnSpPr>
        <p:spPr>
          <a:xfrm>
            <a:off x="1859280" y="737656"/>
            <a:ext cx="10332720" cy="0"/>
          </a:xfrm>
          <a:prstGeom prst="line">
            <a:avLst/>
          </a:prstGeom>
          <a:ln w="63500">
            <a:solidFill>
              <a:srgbClr val="B644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>
            <a:extLst>
              <a:ext uri="{FF2B5EF4-FFF2-40B4-BE49-F238E27FC236}">
                <a16:creationId xmlns:a16="http://schemas.microsoft.com/office/drawing/2014/main" id="{1D71C945-F790-4BA8-ADE4-9CCD64EBA68A}"/>
              </a:ext>
            </a:extLst>
          </p:cNvPr>
          <p:cNvSpPr txBox="1"/>
          <p:nvPr/>
        </p:nvSpPr>
        <p:spPr>
          <a:xfrm>
            <a:off x="1373303" y="2379033"/>
            <a:ext cx="9986896" cy="906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000" b="1" spc="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9</a:t>
            </a:r>
            <a:r>
              <a:rPr lang="zh-CN" altLang="en-US" sz="4000" b="1" spc="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月</a:t>
            </a:r>
            <a:r>
              <a:rPr lang="en-US" altLang="zh-CN" sz="4000" b="1" spc="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-12</a:t>
            </a:r>
            <a:r>
              <a:rPr lang="zh-CN" altLang="en-US" sz="4000" b="1" spc="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月考核报告</a:t>
            </a:r>
            <a:endParaRPr kumimoji="0" lang="zh-CN" altLang="en-US" sz="4000" b="1" i="0" u="none" strike="noStrike" kern="1200" cap="none" spc="6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066D5A01-EB9E-4BA9-B8AC-51E4728CDFD0}"/>
              </a:ext>
            </a:extLst>
          </p:cNvPr>
          <p:cNvSpPr txBox="1"/>
          <p:nvPr/>
        </p:nvSpPr>
        <p:spPr>
          <a:xfrm>
            <a:off x="2515753" y="3950794"/>
            <a:ext cx="7160491" cy="2243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报告人：杨宣政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导师：朱科军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中国科学院高能物理研究所 触发与数据获取组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2024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27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D8B066E9-C230-4143-BC89-A70465B66B35}"/>
              </a:ext>
            </a:extLst>
          </p:cNvPr>
          <p:cNvCxnSpPr>
            <a:cxnSpLocks/>
          </p:cNvCxnSpPr>
          <p:nvPr/>
        </p:nvCxnSpPr>
        <p:spPr>
          <a:xfrm>
            <a:off x="1684713" y="3429000"/>
            <a:ext cx="9066414" cy="45720"/>
          </a:xfrm>
          <a:prstGeom prst="lin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49658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内容占位符 2">
            <a:extLst>
              <a:ext uri="{FF2B5EF4-FFF2-40B4-BE49-F238E27FC236}">
                <a16:creationId xmlns:a16="http://schemas.microsoft.com/office/drawing/2014/main" id="{61274897-D5D3-4DFB-9900-8794CC5F5567}"/>
              </a:ext>
            </a:extLst>
          </p:cNvPr>
          <p:cNvSpPr txBox="1">
            <a:spLocks/>
          </p:cNvSpPr>
          <p:nvPr/>
        </p:nvSpPr>
        <p:spPr bwMode="auto">
          <a:xfrm>
            <a:off x="6418220" y="1475312"/>
            <a:ext cx="5572420" cy="4918231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519113" indent="-260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rgbClr val="000000"/>
                </a:solidFill>
                <a:latin typeface="+mn-lt"/>
                <a:ea typeface="+mn-ea"/>
              </a:defRPr>
            </a:lvl2pPr>
            <a:lvl3pPr marL="739775" indent="-2190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700">
                <a:solidFill>
                  <a:srgbClr val="000000"/>
                </a:solidFill>
                <a:latin typeface="+mn-lt"/>
                <a:ea typeface="+mn-ea"/>
              </a:defRPr>
            </a:lvl3pPr>
            <a:lvl4pPr marL="960438" indent="-2190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500">
                <a:solidFill>
                  <a:srgbClr val="000000"/>
                </a:solidFill>
                <a:latin typeface="+mn-lt"/>
                <a:ea typeface="+mn-ea"/>
              </a:defRPr>
            </a:lvl4pPr>
            <a:lvl5pPr marL="1198563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500">
                <a:solidFill>
                  <a:srgbClr val="000000"/>
                </a:solidFill>
                <a:latin typeface="+mn-lt"/>
                <a:ea typeface="+mn-ea"/>
              </a:defRPr>
            </a:lvl5pPr>
            <a:lvl6pPr marL="15418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6pPr>
            <a:lvl7pPr marL="18847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7pPr>
            <a:lvl8pPr marL="22276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8pPr>
            <a:lvl9pPr marL="25705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150000"/>
              </a:lnSpc>
              <a:buClr>
                <a:srgbClr val="1F497D"/>
              </a:buClr>
              <a:buFont typeface="Wingdings" panose="05000000000000000000" pitchFamily="2" charset="2"/>
              <a:buChar char="n"/>
              <a:defRPr/>
            </a:pPr>
            <a:r>
              <a:rPr lang="zh-CN" altLang="en-US" sz="2000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针对</a:t>
            </a:r>
            <a:r>
              <a:rPr lang="en-US" altLang="zh-CN" sz="2000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1KHz</a:t>
            </a:r>
            <a:r>
              <a:rPr lang="zh-CN" altLang="en-US" sz="2000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目标对</a:t>
            </a:r>
            <a:r>
              <a:rPr lang="en-US" altLang="zh-CN" sz="2000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BPIX4-DAQ</a:t>
            </a:r>
            <a:r>
              <a:rPr lang="zh-CN" altLang="en-US" sz="2000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性能进行优化</a:t>
            </a:r>
            <a:endParaRPr lang="en-US" altLang="zh-CN" sz="2000" b="1" kern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Clr>
                <a:srgbClr val="1F497D"/>
              </a:buClr>
              <a:buFont typeface="Wingdings" panose="05000000000000000000" pitchFamily="2" charset="2"/>
              <a:buChar char="n"/>
              <a:defRPr/>
            </a:pPr>
            <a:r>
              <a:rPr lang="zh-CN" altLang="en-US" sz="2000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测试实时在线图像压缩多线程性能</a:t>
            </a:r>
            <a:endParaRPr lang="en-US" altLang="zh-CN" sz="2000" b="1" kern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Clr>
                <a:srgbClr val="1F497D"/>
              </a:buClr>
              <a:buFont typeface="Wingdings" panose="05000000000000000000" pitchFamily="2" charset="2"/>
              <a:buChar char="n"/>
              <a:defRPr/>
            </a:pPr>
            <a:r>
              <a:rPr lang="zh-CN" altLang="en-US" sz="2000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调研</a:t>
            </a:r>
            <a:r>
              <a:rPr lang="en-US" altLang="zh-CN" sz="2000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BPIX4 </a:t>
            </a:r>
            <a:r>
              <a:rPr lang="zh-CN" altLang="en-US" sz="2000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数据压缩</a:t>
            </a:r>
          </a:p>
        </p:txBody>
      </p:sp>
      <p:sp>
        <p:nvSpPr>
          <p:cNvPr id="25" name="内容占位符 2">
            <a:extLst>
              <a:ext uri="{FF2B5EF4-FFF2-40B4-BE49-F238E27FC236}">
                <a16:creationId xmlns:a16="http://schemas.microsoft.com/office/drawing/2014/main" id="{2876966E-3946-43EF-98D0-EF6D61992E91}"/>
              </a:ext>
            </a:extLst>
          </p:cNvPr>
          <p:cNvSpPr txBox="1">
            <a:spLocks/>
          </p:cNvSpPr>
          <p:nvPr/>
        </p:nvSpPr>
        <p:spPr bwMode="auto">
          <a:xfrm>
            <a:off x="353273" y="896103"/>
            <a:ext cx="5420508" cy="5497440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519113" indent="-260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rgbClr val="000000"/>
                </a:solidFill>
                <a:latin typeface="+mn-lt"/>
                <a:ea typeface="+mn-ea"/>
              </a:defRPr>
            </a:lvl2pPr>
            <a:lvl3pPr marL="739775" indent="-2190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700">
                <a:solidFill>
                  <a:srgbClr val="000000"/>
                </a:solidFill>
                <a:latin typeface="+mn-lt"/>
                <a:ea typeface="+mn-ea"/>
              </a:defRPr>
            </a:lvl3pPr>
            <a:lvl4pPr marL="960438" indent="-2190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500">
                <a:solidFill>
                  <a:srgbClr val="000000"/>
                </a:solidFill>
                <a:latin typeface="+mn-lt"/>
                <a:ea typeface="+mn-ea"/>
              </a:defRPr>
            </a:lvl4pPr>
            <a:lvl5pPr marL="1198563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500">
                <a:solidFill>
                  <a:srgbClr val="000000"/>
                </a:solidFill>
                <a:latin typeface="+mn-lt"/>
                <a:ea typeface="+mn-ea"/>
              </a:defRPr>
            </a:lvl5pPr>
            <a:lvl6pPr marL="15418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6pPr>
            <a:lvl7pPr marL="18847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7pPr>
            <a:lvl8pPr marL="22276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8pPr>
            <a:lvl9pPr marL="25705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150000"/>
              </a:lnSpc>
              <a:buClr>
                <a:srgbClr val="1F497D"/>
              </a:buClr>
              <a:buFont typeface="Wingdings" panose="05000000000000000000" pitchFamily="2" charset="2"/>
              <a:buChar char="n"/>
              <a:defRPr/>
            </a:pPr>
            <a:endParaRPr lang="en-US" altLang="zh-CN" sz="2000" b="1" kern="0" dirty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Clr>
                <a:srgbClr val="1F497D"/>
              </a:buClr>
              <a:buFont typeface="Wingdings" panose="05000000000000000000" pitchFamily="2" charset="2"/>
              <a:buChar char="n"/>
              <a:defRPr/>
            </a:pPr>
            <a:r>
              <a:rPr lang="zh-CN" altLang="en-US" sz="2000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集成 </a:t>
            </a:r>
            <a:r>
              <a:rPr lang="en-US" altLang="zh-CN" sz="2000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BPIX4 DAQ</a:t>
            </a:r>
            <a:r>
              <a:rPr lang="zh-CN" altLang="en-US" sz="2000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全部的触发功能</a:t>
            </a:r>
            <a:endParaRPr lang="en-US" altLang="zh-CN" sz="2000" b="1" kern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Clr>
                <a:srgbClr val="1F497D"/>
              </a:buClr>
              <a:buFont typeface="Wingdings" panose="05000000000000000000" pitchFamily="2" charset="2"/>
              <a:buChar char="n"/>
              <a:defRPr/>
            </a:pPr>
            <a:r>
              <a:rPr lang="zh-CN" altLang="en-US" sz="2000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完成 </a:t>
            </a:r>
            <a:r>
              <a:rPr lang="en-US" altLang="zh-CN" sz="2000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BPIX4 DAQ </a:t>
            </a:r>
            <a:r>
              <a:rPr lang="zh-CN" altLang="en-US" sz="2000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远程传输功能开发</a:t>
            </a:r>
          </a:p>
          <a:p>
            <a:pPr>
              <a:lnSpc>
                <a:spcPct val="150000"/>
              </a:lnSpc>
              <a:buClr>
                <a:srgbClr val="1F497D"/>
              </a:buClr>
              <a:buFont typeface="Wingdings" panose="05000000000000000000" pitchFamily="2" charset="2"/>
              <a:buChar char="n"/>
              <a:defRPr/>
            </a:pPr>
            <a:r>
              <a:rPr lang="zh-CN" altLang="en-US" sz="2000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实现</a:t>
            </a:r>
            <a:r>
              <a:rPr lang="en-US" altLang="zh-CN" sz="2000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BPIX4 DAQ </a:t>
            </a:r>
            <a:r>
              <a:rPr lang="zh-CN" altLang="en-US" sz="2000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在线图像压缩功能部署</a:t>
            </a:r>
          </a:p>
          <a:p>
            <a:pPr>
              <a:lnSpc>
                <a:spcPct val="150000"/>
              </a:lnSpc>
              <a:buClr>
                <a:srgbClr val="1F497D"/>
              </a:buClr>
              <a:buFont typeface="Wingdings" panose="05000000000000000000" pitchFamily="2" charset="2"/>
              <a:buChar char="n"/>
              <a:defRPr/>
            </a:pPr>
            <a:r>
              <a:rPr lang="en-US" altLang="zh-CN" sz="2000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DAQ</a:t>
            </a:r>
            <a:r>
              <a:rPr lang="zh-CN" altLang="en-US" sz="2000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功能完成自检，</a:t>
            </a:r>
            <a:r>
              <a:rPr lang="en-US" altLang="zh-CN" sz="2000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100Hz </a:t>
            </a:r>
            <a:r>
              <a:rPr lang="zh-CN" altLang="en-US" sz="2000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探测器整机联调测试通过</a:t>
            </a:r>
            <a:endParaRPr lang="en-US" altLang="zh-CN" sz="2000" b="1" kern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Clr>
                <a:srgbClr val="1F497D"/>
              </a:buClr>
              <a:buFont typeface="Wingdings" panose="05000000000000000000" pitchFamily="2" charset="2"/>
              <a:buChar char="n"/>
              <a:defRPr/>
            </a:pPr>
            <a:r>
              <a:rPr lang="zh-CN" altLang="en-US" sz="2000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优化 </a:t>
            </a:r>
            <a:r>
              <a:rPr lang="en-US" altLang="zh-CN" sz="2000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BPIX4 DAQ </a:t>
            </a:r>
            <a:r>
              <a:rPr lang="zh-CN" altLang="en-US" sz="2000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性能</a:t>
            </a:r>
          </a:p>
          <a:p>
            <a:pPr>
              <a:lnSpc>
                <a:spcPct val="150000"/>
              </a:lnSpc>
              <a:buClr>
                <a:srgbClr val="1F497D"/>
              </a:buClr>
              <a:buFont typeface="Wingdings" panose="05000000000000000000" pitchFamily="2" charset="2"/>
              <a:buChar char="n"/>
              <a:defRPr/>
            </a:pPr>
            <a:endParaRPr lang="en-US" altLang="zh-CN" sz="2000" b="1" kern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Clr>
                <a:srgbClr val="1F497D"/>
              </a:buClr>
              <a:buFont typeface="Wingdings" panose="05000000000000000000" pitchFamily="2" charset="2"/>
              <a:buChar char="n"/>
              <a:defRPr/>
            </a:pPr>
            <a:endParaRPr lang="en-US" altLang="zh-CN" sz="2000" b="1" kern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Clr>
                <a:srgbClr val="1F497D"/>
              </a:buClr>
              <a:buFont typeface="Wingdings" panose="05000000000000000000" pitchFamily="2" charset="2"/>
              <a:buChar char="n"/>
              <a:defRPr/>
            </a:pPr>
            <a:endParaRPr lang="zh-CN" altLang="en-US" sz="2000" b="1" kern="0" dirty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03196113-97E0-4A2C-B65A-60F52830BF9A}"/>
              </a:ext>
            </a:extLst>
          </p:cNvPr>
          <p:cNvSpPr/>
          <p:nvPr/>
        </p:nvSpPr>
        <p:spPr>
          <a:xfrm>
            <a:off x="-9897" y="6655888"/>
            <a:ext cx="11961678" cy="188258"/>
          </a:xfrm>
          <a:prstGeom prst="rect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5E8161F3-539E-4CA3-9461-54F259158C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272" y="29744"/>
            <a:ext cx="900762" cy="638723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5C5F8682-C967-408D-BF22-0B8C558560C1}"/>
              </a:ext>
            </a:extLst>
          </p:cNvPr>
          <p:cNvSpPr/>
          <p:nvPr/>
        </p:nvSpPr>
        <p:spPr>
          <a:xfrm>
            <a:off x="12019602" y="6655888"/>
            <a:ext cx="172397" cy="188258"/>
          </a:xfrm>
          <a:prstGeom prst="rect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25FF63B9-BAC0-4DCD-ADE3-4D0B8F41DEDB}"/>
              </a:ext>
            </a:extLst>
          </p:cNvPr>
          <p:cNvCxnSpPr/>
          <p:nvPr/>
        </p:nvCxnSpPr>
        <p:spPr>
          <a:xfrm>
            <a:off x="0" y="737656"/>
            <a:ext cx="1809404" cy="0"/>
          </a:xfrm>
          <a:prstGeom prst="line">
            <a:avLst/>
          </a:prstGeom>
          <a:ln w="635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1E04D5DC-E7A3-46B3-B989-68A69E0B7C99}"/>
              </a:ext>
            </a:extLst>
          </p:cNvPr>
          <p:cNvCxnSpPr>
            <a:cxnSpLocks/>
          </p:cNvCxnSpPr>
          <p:nvPr/>
        </p:nvCxnSpPr>
        <p:spPr>
          <a:xfrm>
            <a:off x="1859280" y="737656"/>
            <a:ext cx="10332720" cy="0"/>
          </a:xfrm>
          <a:prstGeom prst="line">
            <a:avLst/>
          </a:prstGeom>
          <a:ln w="63500">
            <a:solidFill>
              <a:srgbClr val="B644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>
            <a:extLst>
              <a:ext uri="{FF2B5EF4-FFF2-40B4-BE49-F238E27FC236}">
                <a16:creationId xmlns:a16="http://schemas.microsoft.com/office/drawing/2014/main" id="{F87E7A05-498C-4AA6-B66C-3C8CE760AB36}"/>
              </a:ext>
            </a:extLst>
          </p:cNvPr>
          <p:cNvSpPr txBox="1"/>
          <p:nvPr/>
        </p:nvSpPr>
        <p:spPr>
          <a:xfrm>
            <a:off x="11961676" y="6560393"/>
            <a:ext cx="35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zh-CN" alt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F487F54C-A1CB-441E-9630-C2DACE8241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4" name="标题 1">
            <a:extLst>
              <a:ext uri="{FF2B5EF4-FFF2-40B4-BE49-F238E27FC236}">
                <a16:creationId xmlns:a16="http://schemas.microsoft.com/office/drawing/2014/main" id="{99072E8A-71A3-4897-8F47-DD2790E35DC5}"/>
              </a:ext>
            </a:extLst>
          </p:cNvPr>
          <p:cNvSpPr txBox="1">
            <a:spLocks/>
          </p:cNvSpPr>
          <p:nvPr/>
        </p:nvSpPr>
        <p:spPr>
          <a:xfrm>
            <a:off x="1859280" y="60702"/>
            <a:ext cx="3960084" cy="58477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defRPr>
            </a:lvl9pPr>
          </a:lstStyle>
          <a:p>
            <a:pPr algn="l" eaLnBrk="1" hangingPunct="1">
              <a:defRPr/>
            </a:pP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总结与下一步计划</a:t>
            </a:r>
          </a:p>
        </p:txBody>
      </p:sp>
      <p:sp>
        <p:nvSpPr>
          <p:cNvPr id="16" name="内容占位符 2">
            <a:extLst>
              <a:ext uri="{FF2B5EF4-FFF2-40B4-BE49-F238E27FC236}">
                <a16:creationId xmlns:a16="http://schemas.microsoft.com/office/drawing/2014/main" id="{4C846885-3A81-4117-BA0C-AFB932ECA5FD}"/>
              </a:ext>
            </a:extLst>
          </p:cNvPr>
          <p:cNvSpPr txBox="1">
            <a:spLocks/>
          </p:cNvSpPr>
          <p:nvPr/>
        </p:nvSpPr>
        <p:spPr bwMode="auto">
          <a:xfrm>
            <a:off x="353272" y="909521"/>
            <a:ext cx="5420508" cy="565791"/>
          </a:xfrm>
          <a:prstGeom prst="rect">
            <a:avLst/>
          </a:prstGeom>
          <a:ln>
            <a:solidFill>
              <a:srgbClr val="5B9BD5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519113" indent="-260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rgbClr val="000000"/>
                </a:solidFill>
                <a:latin typeface="+mn-lt"/>
                <a:ea typeface="+mn-ea"/>
              </a:defRPr>
            </a:lvl2pPr>
            <a:lvl3pPr marL="739775" indent="-2190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700">
                <a:solidFill>
                  <a:srgbClr val="000000"/>
                </a:solidFill>
                <a:latin typeface="+mn-lt"/>
                <a:ea typeface="+mn-ea"/>
              </a:defRPr>
            </a:lvl3pPr>
            <a:lvl4pPr marL="960438" indent="-2190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500">
                <a:solidFill>
                  <a:srgbClr val="000000"/>
                </a:solidFill>
                <a:latin typeface="+mn-lt"/>
                <a:ea typeface="+mn-ea"/>
              </a:defRPr>
            </a:lvl4pPr>
            <a:lvl5pPr marL="1198563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500">
                <a:solidFill>
                  <a:srgbClr val="000000"/>
                </a:solidFill>
                <a:latin typeface="+mn-lt"/>
                <a:ea typeface="+mn-ea"/>
              </a:defRPr>
            </a:lvl5pPr>
            <a:lvl6pPr marL="15418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6pPr>
            <a:lvl7pPr marL="18847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7pPr>
            <a:lvl8pPr marL="22276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8pPr>
            <a:lvl9pPr marL="25705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lnSpc>
                <a:spcPct val="150000"/>
              </a:lnSpc>
              <a:buClr>
                <a:srgbClr val="1F497D"/>
              </a:buClr>
              <a:buNone/>
              <a:defRPr/>
            </a:pPr>
            <a:r>
              <a:rPr lang="zh-CN" altLang="en-US" sz="24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工作总结</a:t>
            </a:r>
          </a:p>
        </p:txBody>
      </p:sp>
      <p:sp>
        <p:nvSpPr>
          <p:cNvPr id="18" name="内容占位符 2">
            <a:extLst>
              <a:ext uri="{FF2B5EF4-FFF2-40B4-BE49-F238E27FC236}">
                <a16:creationId xmlns:a16="http://schemas.microsoft.com/office/drawing/2014/main" id="{14D4CAF5-8773-4FF6-912B-9C99FF0C4E37}"/>
              </a:ext>
            </a:extLst>
          </p:cNvPr>
          <p:cNvSpPr txBox="1">
            <a:spLocks/>
          </p:cNvSpPr>
          <p:nvPr/>
        </p:nvSpPr>
        <p:spPr bwMode="auto">
          <a:xfrm>
            <a:off x="6418218" y="909520"/>
            <a:ext cx="5572420" cy="565791"/>
          </a:xfrm>
          <a:prstGeom prst="rect">
            <a:avLst/>
          </a:prstGeom>
          <a:ln>
            <a:solidFill>
              <a:srgbClr val="5B9BD5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519113" indent="-260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rgbClr val="000000"/>
                </a:solidFill>
                <a:latin typeface="+mn-lt"/>
                <a:ea typeface="+mn-ea"/>
              </a:defRPr>
            </a:lvl2pPr>
            <a:lvl3pPr marL="739775" indent="-2190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700">
                <a:solidFill>
                  <a:srgbClr val="000000"/>
                </a:solidFill>
                <a:latin typeface="+mn-lt"/>
                <a:ea typeface="+mn-ea"/>
              </a:defRPr>
            </a:lvl3pPr>
            <a:lvl4pPr marL="960438" indent="-2190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500">
                <a:solidFill>
                  <a:srgbClr val="000000"/>
                </a:solidFill>
                <a:latin typeface="+mn-lt"/>
                <a:ea typeface="+mn-ea"/>
              </a:defRPr>
            </a:lvl4pPr>
            <a:lvl5pPr marL="1198563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500">
                <a:solidFill>
                  <a:srgbClr val="000000"/>
                </a:solidFill>
                <a:latin typeface="+mn-lt"/>
                <a:ea typeface="+mn-ea"/>
              </a:defRPr>
            </a:lvl5pPr>
            <a:lvl6pPr marL="15418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6pPr>
            <a:lvl7pPr marL="18847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7pPr>
            <a:lvl8pPr marL="22276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8pPr>
            <a:lvl9pPr marL="25705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lnSpc>
                <a:spcPct val="150000"/>
              </a:lnSpc>
              <a:buClr>
                <a:srgbClr val="1F497D"/>
              </a:buClr>
              <a:buNone/>
              <a:defRPr/>
            </a:pPr>
            <a:r>
              <a:rPr lang="zh-CN" altLang="en-US" sz="24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下一步计划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B8CDBDAB-7C7C-4281-86BD-A36592F0A674}"/>
              </a:ext>
            </a:extLst>
          </p:cNvPr>
          <p:cNvSpPr txBox="1"/>
          <p:nvPr/>
        </p:nvSpPr>
        <p:spPr>
          <a:xfrm>
            <a:off x="8273658" y="5256512"/>
            <a:ext cx="367812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8000" b="1" dirty="0">
                <a:solidFill>
                  <a:srgbClr val="1F497D"/>
                </a:solidFill>
                <a:latin typeface="Calibri" panose="020F0502020204030204" pitchFamily="34" charset="0"/>
              </a:rPr>
              <a:t>THANKS</a:t>
            </a:r>
            <a:endParaRPr lang="zh-CN" altLang="en-US" sz="8000" b="1" dirty="0">
              <a:solidFill>
                <a:srgbClr val="1F497D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607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03196113-97E0-4A2C-B65A-60F52830BF9A}"/>
              </a:ext>
            </a:extLst>
          </p:cNvPr>
          <p:cNvSpPr/>
          <p:nvPr/>
        </p:nvSpPr>
        <p:spPr>
          <a:xfrm>
            <a:off x="-9897" y="6655888"/>
            <a:ext cx="11961678" cy="188258"/>
          </a:xfrm>
          <a:prstGeom prst="rect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5E8161F3-539E-4CA3-9461-54F259158C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272" y="29744"/>
            <a:ext cx="900762" cy="638723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5C5F8682-C967-408D-BF22-0B8C558560C1}"/>
              </a:ext>
            </a:extLst>
          </p:cNvPr>
          <p:cNvSpPr/>
          <p:nvPr/>
        </p:nvSpPr>
        <p:spPr>
          <a:xfrm>
            <a:off x="12019603" y="6647058"/>
            <a:ext cx="172397" cy="188258"/>
          </a:xfrm>
          <a:prstGeom prst="rect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25FF63B9-BAC0-4DCD-ADE3-4D0B8F41DEDB}"/>
              </a:ext>
            </a:extLst>
          </p:cNvPr>
          <p:cNvCxnSpPr/>
          <p:nvPr/>
        </p:nvCxnSpPr>
        <p:spPr>
          <a:xfrm>
            <a:off x="0" y="737656"/>
            <a:ext cx="1809404" cy="0"/>
          </a:xfrm>
          <a:prstGeom prst="line">
            <a:avLst/>
          </a:prstGeom>
          <a:ln w="635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1E04D5DC-E7A3-46B3-B989-68A69E0B7C99}"/>
              </a:ext>
            </a:extLst>
          </p:cNvPr>
          <p:cNvCxnSpPr>
            <a:cxnSpLocks/>
          </p:cNvCxnSpPr>
          <p:nvPr/>
        </p:nvCxnSpPr>
        <p:spPr>
          <a:xfrm>
            <a:off x="1859280" y="737656"/>
            <a:ext cx="10332720" cy="0"/>
          </a:xfrm>
          <a:prstGeom prst="line">
            <a:avLst/>
          </a:prstGeom>
          <a:ln w="63500">
            <a:solidFill>
              <a:srgbClr val="B644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标题 1">
            <a:extLst>
              <a:ext uri="{FF2B5EF4-FFF2-40B4-BE49-F238E27FC236}">
                <a16:creationId xmlns:a16="http://schemas.microsoft.com/office/drawing/2014/main" id="{BC0EE5DA-010D-4431-A9A4-0B10686A3429}"/>
              </a:ext>
            </a:extLst>
          </p:cNvPr>
          <p:cNvSpPr txBox="1">
            <a:spLocks/>
          </p:cNvSpPr>
          <p:nvPr/>
        </p:nvSpPr>
        <p:spPr>
          <a:xfrm>
            <a:off x="2721012" y="29744"/>
            <a:ext cx="7055574" cy="72072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defRPr>
            </a:lvl9pPr>
          </a:lstStyle>
          <a:p>
            <a:pPr eaLnBrk="1" hangingPunct="1">
              <a:defRPr/>
            </a:pPr>
            <a:r>
              <a:rPr lang="zh-CN" altLang="en-US" sz="36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目     录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F87E7A05-498C-4AA6-B66C-3C8CE760AB36}"/>
              </a:ext>
            </a:extLst>
          </p:cNvPr>
          <p:cNvSpPr txBox="1"/>
          <p:nvPr/>
        </p:nvSpPr>
        <p:spPr>
          <a:xfrm>
            <a:off x="11951781" y="6551563"/>
            <a:ext cx="355600" cy="379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CN" alt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内容占位符 5">
            <a:extLst>
              <a:ext uri="{FF2B5EF4-FFF2-40B4-BE49-F238E27FC236}">
                <a16:creationId xmlns:a16="http://schemas.microsoft.com/office/drawing/2014/main" id="{35C41476-3397-4BA9-920A-D667E69C3C21}"/>
              </a:ext>
            </a:extLst>
          </p:cNvPr>
          <p:cNvSpPr txBox="1">
            <a:spLocks/>
          </p:cNvSpPr>
          <p:nvPr/>
        </p:nvSpPr>
        <p:spPr bwMode="auto">
          <a:xfrm>
            <a:off x="343417" y="819657"/>
            <a:ext cx="11608364" cy="5662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519113" indent="-260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rgbClr val="000000"/>
                </a:solidFill>
                <a:latin typeface="+mn-lt"/>
                <a:ea typeface="+mn-ea"/>
              </a:defRPr>
            </a:lvl2pPr>
            <a:lvl3pPr marL="739775" indent="-2190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700">
                <a:solidFill>
                  <a:srgbClr val="000000"/>
                </a:solidFill>
                <a:latin typeface="+mn-lt"/>
                <a:ea typeface="+mn-ea"/>
              </a:defRPr>
            </a:lvl3pPr>
            <a:lvl4pPr marL="960438" indent="-2190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500">
                <a:solidFill>
                  <a:srgbClr val="000000"/>
                </a:solidFill>
                <a:latin typeface="+mn-lt"/>
                <a:ea typeface="+mn-ea"/>
              </a:defRPr>
            </a:lvl4pPr>
            <a:lvl5pPr marL="1198563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500">
                <a:solidFill>
                  <a:srgbClr val="000000"/>
                </a:solidFill>
                <a:latin typeface="+mn-lt"/>
                <a:ea typeface="+mn-ea"/>
              </a:defRPr>
            </a:lvl5pPr>
            <a:lvl6pPr marL="15418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6pPr>
            <a:lvl7pPr marL="18847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7pPr>
            <a:lvl8pPr marL="22276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8pPr>
            <a:lvl9pPr marL="25705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u"/>
              <a:defRPr/>
            </a:pPr>
            <a:r>
              <a:rPr lang="en-US" altLang="zh-CN" sz="28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HEPS-BPIX4 DAQ </a:t>
            </a:r>
          </a:p>
          <a:p>
            <a:pPr lvl="1" eaLnBrk="1" hangingPunct="1">
              <a:lnSpc>
                <a:spcPct val="150000"/>
              </a:lnSpc>
              <a:buFont typeface="Wingdings" panose="05000000000000000000" pitchFamily="2" charset="2"/>
              <a:buChar char="u"/>
              <a:defRPr/>
            </a:pPr>
            <a:r>
              <a:rPr lang="zh-CN" altLang="en-US" sz="25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触发功能集成</a:t>
            </a:r>
            <a:endParaRPr lang="en-US" altLang="zh-CN" sz="2500" b="1" kern="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lvl="1" eaLnBrk="1" hangingPunct="1">
              <a:lnSpc>
                <a:spcPct val="150000"/>
              </a:lnSpc>
              <a:buFont typeface="Wingdings" panose="05000000000000000000" pitchFamily="2" charset="2"/>
              <a:buChar char="u"/>
              <a:defRPr/>
            </a:pPr>
            <a:r>
              <a:rPr lang="zh-CN" altLang="en-US" sz="25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远程传输功能开发</a:t>
            </a:r>
            <a:endParaRPr lang="en-US" altLang="zh-CN" sz="2500" b="1" kern="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lvl="1" eaLnBrk="1" hangingPunct="1">
              <a:lnSpc>
                <a:spcPct val="150000"/>
              </a:lnSpc>
              <a:buFont typeface="Wingdings" panose="05000000000000000000" pitchFamily="2" charset="2"/>
              <a:buChar char="u"/>
              <a:defRPr/>
            </a:pPr>
            <a:r>
              <a:rPr lang="zh-CN" altLang="en-US" sz="25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性能优化</a:t>
            </a:r>
            <a:endParaRPr lang="en-US" altLang="zh-CN" sz="2500" b="1" kern="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lvl="1" eaLnBrk="1" hangingPunct="1">
              <a:lnSpc>
                <a:spcPct val="150000"/>
              </a:lnSpc>
              <a:buFont typeface="Wingdings" panose="05000000000000000000" pitchFamily="2" charset="2"/>
              <a:buChar char="u"/>
              <a:defRPr/>
            </a:pPr>
            <a:r>
              <a:rPr lang="zh-CN" altLang="en-US" sz="25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异构平台的优化部署设计</a:t>
            </a:r>
          </a:p>
          <a:p>
            <a:pPr lvl="1" eaLnBrk="1" hangingPunct="1">
              <a:lnSpc>
                <a:spcPct val="150000"/>
              </a:lnSpc>
              <a:buFont typeface="Wingdings" panose="05000000000000000000" pitchFamily="2" charset="2"/>
              <a:buChar char="u"/>
              <a:defRPr/>
            </a:pPr>
            <a:r>
              <a:rPr lang="en-US" altLang="zh-CN" sz="25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100Hz </a:t>
            </a:r>
            <a:r>
              <a:rPr lang="zh-CN" altLang="en-US" sz="25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整机测试</a:t>
            </a:r>
            <a:endParaRPr lang="en-US" altLang="zh-CN" sz="2500" b="1" kern="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u"/>
              <a:defRPr/>
            </a:pPr>
            <a:r>
              <a:rPr lang="zh-CN" altLang="en-US" sz="28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其他工作</a:t>
            </a:r>
            <a:endParaRPr lang="en-US" altLang="zh-CN" sz="2800" b="1" kern="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u"/>
              <a:defRPr/>
            </a:pPr>
            <a:r>
              <a:rPr lang="zh-CN" altLang="en-US" sz="28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工作总结与下一阶段计划</a:t>
            </a:r>
            <a:endParaRPr lang="en-US" altLang="zh-CN" sz="2800" b="1" kern="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31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03196113-97E0-4A2C-B65A-60F52830BF9A}"/>
              </a:ext>
            </a:extLst>
          </p:cNvPr>
          <p:cNvSpPr/>
          <p:nvPr/>
        </p:nvSpPr>
        <p:spPr>
          <a:xfrm>
            <a:off x="-9897" y="6655888"/>
            <a:ext cx="11961678" cy="188258"/>
          </a:xfrm>
          <a:prstGeom prst="rect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5E8161F3-539E-4CA3-9461-54F259158C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272" y="29744"/>
            <a:ext cx="900762" cy="638723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5C5F8682-C967-408D-BF22-0B8C558560C1}"/>
              </a:ext>
            </a:extLst>
          </p:cNvPr>
          <p:cNvSpPr/>
          <p:nvPr/>
        </p:nvSpPr>
        <p:spPr>
          <a:xfrm>
            <a:off x="12019602" y="6655888"/>
            <a:ext cx="172397" cy="188258"/>
          </a:xfrm>
          <a:prstGeom prst="rect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25FF63B9-BAC0-4DCD-ADE3-4D0B8F41DEDB}"/>
              </a:ext>
            </a:extLst>
          </p:cNvPr>
          <p:cNvCxnSpPr/>
          <p:nvPr/>
        </p:nvCxnSpPr>
        <p:spPr>
          <a:xfrm>
            <a:off x="0" y="737656"/>
            <a:ext cx="1809404" cy="0"/>
          </a:xfrm>
          <a:prstGeom prst="line">
            <a:avLst/>
          </a:prstGeom>
          <a:ln w="635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1E04D5DC-E7A3-46B3-B989-68A69E0B7C99}"/>
              </a:ext>
            </a:extLst>
          </p:cNvPr>
          <p:cNvCxnSpPr>
            <a:cxnSpLocks/>
          </p:cNvCxnSpPr>
          <p:nvPr/>
        </p:nvCxnSpPr>
        <p:spPr>
          <a:xfrm>
            <a:off x="1859280" y="737656"/>
            <a:ext cx="10332720" cy="0"/>
          </a:xfrm>
          <a:prstGeom prst="line">
            <a:avLst/>
          </a:prstGeom>
          <a:ln w="63500">
            <a:solidFill>
              <a:srgbClr val="B644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>
            <a:extLst>
              <a:ext uri="{FF2B5EF4-FFF2-40B4-BE49-F238E27FC236}">
                <a16:creationId xmlns:a16="http://schemas.microsoft.com/office/drawing/2014/main" id="{F87E7A05-498C-4AA6-B66C-3C8CE760AB36}"/>
              </a:ext>
            </a:extLst>
          </p:cNvPr>
          <p:cNvSpPr txBox="1"/>
          <p:nvPr/>
        </p:nvSpPr>
        <p:spPr>
          <a:xfrm>
            <a:off x="11961676" y="6560393"/>
            <a:ext cx="35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CN" alt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内容占位符 1">
            <a:extLst>
              <a:ext uri="{FF2B5EF4-FFF2-40B4-BE49-F238E27FC236}">
                <a16:creationId xmlns:a16="http://schemas.microsoft.com/office/drawing/2014/main" id="{72D02F6A-6B8D-4EDD-957B-B8515CDADE62}"/>
              </a:ext>
            </a:extLst>
          </p:cNvPr>
          <p:cNvSpPr txBox="1">
            <a:spLocks/>
          </p:cNvSpPr>
          <p:nvPr/>
        </p:nvSpPr>
        <p:spPr>
          <a:xfrm>
            <a:off x="335141" y="761651"/>
            <a:ext cx="11421429" cy="19246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6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Pct val="70000"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zh-CN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HEPS-BPIX4 6M </a:t>
            </a:r>
            <a:r>
              <a:rPr kumimoji="0" lang="zh-CN" altLang="en-US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是高能所正在进行自主研发的第四代硅像素探测器</a:t>
            </a:r>
            <a:endParaRPr kumimoji="0" lang="en-US" altLang="zh-CN" b="1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6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Pct val="70000"/>
              <a:buFont typeface="Wingdings" panose="05000000000000000000" pitchFamily="2" charset="2"/>
              <a:buChar char="n"/>
              <a:tabLst/>
              <a:defRPr/>
            </a:pPr>
            <a:r>
              <a:rPr kumimoji="0" lang="zh-CN" altLang="en-US" sz="2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工作围绕 </a:t>
            </a:r>
            <a:r>
              <a:rPr kumimoji="0" lang="en-US" altLang="zh-CN" sz="200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HEPS-BPIX4 6M DAQ</a:t>
            </a:r>
            <a:r>
              <a:rPr kumimoji="0" lang="zh-CN" altLang="en-US" sz="2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展开研究</a:t>
            </a:r>
            <a:endParaRPr kumimoji="0" lang="en-US" altLang="zh-CN" sz="20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342900" indent="-342900" algn="l" fontAlgn="base">
              <a:lnSpc>
                <a:spcPct val="16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25</a:t>
            </a: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年</a:t>
            </a: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月目标：</a:t>
            </a:r>
            <a:r>
              <a:rPr lang="zh-CN" altLang="en-US" sz="2000" b="1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整机</a:t>
            </a: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100Hz(</a:t>
            </a: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双阈值</a:t>
            </a: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运行</a:t>
            </a: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endParaRPr lang="zh-CN" altLang="en-US" sz="2000" b="1" kern="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0" name="标题 1">
            <a:extLst>
              <a:ext uri="{FF2B5EF4-FFF2-40B4-BE49-F238E27FC236}">
                <a16:creationId xmlns:a16="http://schemas.microsoft.com/office/drawing/2014/main" id="{8477A9D3-76BD-485B-BF9E-D0D8C09A1224}"/>
              </a:ext>
            </a:extLst>
          </p:cNvPr>
          <p:cNvSpPr txBox="1">
            <a:spLocks/>
          </p:cNvSpPr>
          <p:nvPr/>
        </p:nvSpPr>
        <p:spPr>
          <a:xfrm>
            <a:off x="1859279" y="60702"/>
            <a:ext cx="2991395" cy="58477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defRPr>
            </a:lvl9pPr>
          </a:lstStyle>
          <a:p>
            <a:pPr algn="l" eaLnBrk="1" hangingPunct="1">
              <a:defRPr/>
            </a:pP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研究背景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5D6672C6-C0FB-4FD2-B423-35302443A595}"/>
              </a:ext>
            </a:extLst>
          </p:cNvPr>
          <p:cNvSpPr txBox="1"/>
          <p:nvPr/>
        </p:nvSpPr>
        <p:spPr>
          <a:xfrm>
            <a:off x="4055358" y="2581133"/>
            <a:ext cx="3831167" cy="442674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HEPS-BPIX4 6M DAQ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框架设计</a:t>
            </a:r>
          </a:p>
        </p:txBody>
      </p:sp>
      <p:pic>
        <p:nvPicPr>
          <p:cNvPr id="16" name="图形 15">
            <a:extLst>
              <a:ext uri="{FF2B5EF4-FFF2-40B4-BE49-F238E27FC236}">
                <a16:creationId xmlns:a16="http://schemas.microsoft.com/office/drawing/2014/main" id="{2CB87488-6A91-4C9A-A98C-02F05056D9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27083" y="3247878"/>
            <a:ext cx="8487715" cy="326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189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内容占位符 2">
            <a:extLst>
              <a:ext uri="{FF2B5EF4-FFF2-40B4-BE49-F238E27FC236}">
                <a16:creationId xmlns:a16="http://schemas.microsoft.com/office/drawing/2014/main" id="{2876966E-3946-43EF-98D0-EF6D61992E91}"/>
              </a:ext>
            </a:extLst>
          </p:cNvPr>
          <p:cNvSpPr txBox="1">
            <a:spLocks/>
          </p:cNvSpPr>
          <p:nvPr/>
        </p:nvSpPr>
        <p:spPr bwMode="auto">
          <a:xfrm>
            <a:off x="353272" y="896102"/>
            <a:ext cx="7719327" cy="5022129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519113" indent="-260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rgbClr val="000000"/>
                </a:solidFill>
                <a:latin typeface="+mn-lt"/>
                <a:ea typeface="+mn-ea"/>
              </a:defRPr>
            </a:lvl2pPr>
            <a:lvl3pPr marL="739775" indent="-2190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700">
                <a:solidFill>
                  <a:srgbClr val="000000"/>
                </a:solidFill>
                <a:latin typeface="+mn-lt"/>
                <a:ea typeface="+mn-ea"/>
              </a:defRPr>
            </a:lvl3pPr>
            <a:lvl4pPr marL="960438" indent="-2190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500">
                <a:solidFill>
                  <a:srgbClr val="000000"/>
                </a:solidFill>
                <a:latin typeface="+mn-lt"/>
                <a:ea typeface="+mn-ea"/>
              </a:defRPr>
            </a:lvl4pPr>
            <a:lvl5pPr marL="1198563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500">
                <a:solidFill>
                  <a:srgbClr val="000000"/>
                </a:solidFill>
                <a:latin typeface="+mn-lt"/>
                <a:ea typeface="+mn-ea"/>
              </a:defRPr>
            </a:lvl5pPr>
            <a:lvl6pPr marL="15418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6pPr>
            <a:lvl7pPr marL="18847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7pPr>
            <a:lvl8pPr marL="22276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8pPr>
            <a:lvl9pPr marL="25705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150000"/>
              </a:lnSpc>
              <a:buClr>
                <a:srgbClr val="1F497D"/>
              </a:buClr>
              <a:buNone/>
              <a:defRPr/>
            </a:pPr>
            <a:r>
              <a:rPr lang="zh-CN" altLang="en-US" sz="2400" b="1" kern="0" dirty="0">
                <a:solidFill>
                  <a:srgbClr val="20386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触发：保障探测器与光源同步操作 → 精准采集数据</a:t>
            </a:r>
            <a:endParaRPr lang="en-US" altLang="zh-CN" sz="2400" b="1" kern="0" dirty="0">
              <a:solidFill>
                <a:srgbClr val="20386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Clr>
                <a:srgbClr val="1F497D"/>
              </a:buClr>
              <a:buFont typeface="Wingdings" panose="05000000000000000000" pitchFamily="2" charset="2"/>
              <a:buChar char="n"/>
              <a:defRPr/>
            </a:pPr>
            <a:r>
              <a:rPr lang="en-US" altLang="zh-CN" sz="1800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BPIX4 </a:t>
            </a:r>
            <a:r>
              <a:rPr lang="zh-CN" altLang="en-US" sz="1800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探测器通过</a:t>
            </a:r>
            <a:r>
              <a:rPr lang="zh-CN" altLang="en-US" sz="1800" b="1" kern="0" dirty="0">
                <a:solidFill>
                  <a:schemeClr val="tx1"/>
                </a:solidFill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软件</a:t>
            </a:r>
            <a:r>
              <a:rPr lang="zh-CN" altLang="en-US" sz="1800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或外部触发信号实现</a:t>
            </a:r>
            <a:r>
              <a:rPr lang="zh-CN" altLang="en-US" sz="1800" b="1" kern="0" dirty="0">
                <a:solidFill>
                  <a:schemeClr val="tx1"/>
                </a:solidFill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硬件触发</a:t>
            </a:r>
            <a:endParaRPr lang="en-US" altLang="zh-CN" sz="1800" b="1" kern="0" dirty="0">
              <a:solidFill>
                <a:schemeClr val="tx1"/>
              </a:solidFill>
              <a:highlight>
                <a:srgbClr val="FFFF00"/>
              </a:highlight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Clr>
                <a:srgbClr val="1F497D"/>
              </a:buClr>
              <a:buFont typeface="Wingdings" panose="05000000000000000000" pitchFamily="2" charset="2"/>
              <a:buChar char="n"/>
              <a:defRPr/>
            </a:pP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DAQ</a:t>
            </a: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CN" altLang="en-US" sz="1800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设定参数并配置，实现不同触发模式</a:t>
            </a:r>
            <a:endParaRPr lang="en-US" altLang="zh-CN" sz="1800" b="1" kern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5" name="内容占位符 4">
            <a:extLst>
              <a:ext uri="{FF2B5EF4-FFF2-40B4-BE49-F238E27FC236}">
                <a16:creationId xmlns:a16="http://schemas.microsoft.com/office/drawing/2014/main" id="{EA3E64D3-AFF4-4518-8B3C-ED79E54B1E62}"/>
              </a:ext>
            </a:extLst>
          </p:cNvPr>
          <p:cNvSpPr txBox="1">
            <a:spLocks/>
          </p:cNvSpPr>
          <p:nvPr/>
        </p:nvSpPr>
        <p:spPr bwMode="auto">
          <a:xfrm>
            <a:off x="3948664" y="6052082"/>
            <a:ext cx="4294671" cy="49987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519113" indent="-260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rgbClr val="000000"/>
                </a:solidFill>
                <a:latin typeface="+mn-lt"/>
                <a:ea typeface="+mn-ea"/>
              </a:defRPr>
            </a:lvl2pPr>
            <a:lvl3pPr marL="739775" indent="-2190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700">
                <a:solidFill>
                  <a:srgbClr val="000000"/>
                </a:solidFill>
                <a:latin typeface="+mn-lt"/>
                <a:ea typeface="+mn-ea"/>
              </a:defRPr>
            </a:lvl3pPr>
            <a:lvl4pPr marL="960438" indent="-2190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500">
                <a:solidFill>
                  <a:srgbClr val="000000"/>
                </a:solidFill>
                <a:latin typeface="+mn-lt"/>
                <a:ea typeface="+mn-ea"/>
              </a:defRPr>
            </a:lvl4pPr>
            <a:lvl5pPr marL="1198563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500">
                <a:solidFill>
                  <a:srgbClr val="000000"/>
                </a:solidFill>
                <a:latin typeface="+mn-lt"/>
                <a:ea typeface="+mn-ea"/>
              </a:defRPr>
            </a:lvl5pPr>
            <a:lvl6pPr marL="15418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6pPr>
            <a:lvl7pPr marL="18847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7pPr>
            <a:lvl8pPr marL="22276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8pPr>
            <a:lvl9pPr marL="25705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zh-CN" altLang="en-US" sz="2400" b="1" kern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触发功能全部集成并完成验证</a:t>
            </a:r>
            <a:endParaRPr lang="en-US" altLang="zh-CN" sz="2000" kern="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03196113-97E0-4A2C-B65A-60F52830BF9A}"/>
              </a:ext>
            </a:extLst>
          </p:cNvPr>
          <p:cNvSpPr/>
          <p:nvPr/>
        </p:nvSpPr>
        <p:spPr>
          <a:xfrm>
            <a:off x="-9897" y="6655888"/>
            <a:ext cx="11961678" cy="188258"/>
          </a:xfrm>
          <a:prstGeom prst="rect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5E8161F3-539E-4CA3-9461-54F259158C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272" y="29744"/>
            <a:ext cx="900762" cy="638723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5C5F8682-C967-408D-BF22-0B8C558560C1}"/>
              </a:ext>
            </a:extLst>
          </p:cNvPr>
          <p:cNvSpPr/>
          <p:nvPr/>
        </p:nvSpPr>
        <p:spPr>
          <a:xfrm>
            <a:off x="12019602" y="6655888"/>
            <a:ext cx="172397" cy="188258"/>
          </a:xfrm>
          <a:prstGeom prst="rect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25FF63B9-BAC0-4DCD-ADE3-4D0B8F41DEDB}"/>
              </a:ext>
            </a:extLst>
          </p:cNvPr>
          <p:cNvCxnSpPr/>
          <p:nvPr/>
        </p:nvCxnSpPr>
        <p:spPr>
          <a:xfrm>
            <a:off x="0" y="737656"/>
            <a:ext cx="1809404" cy="0"/>
          </a:xfrm>
          <a:prstGeom prst="line">
            <a:avLst/>
          </a:prstGeom>
          <a:ln w="635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1E04D5DC-E7A3-46B3-B989-68A69E0B7C99}"/>
              </a:ext>
            </a:extLst>
          </p:cNvPr>
          <p:cNvCxnSpPr>
            <a:cxnSpLocks/>
          </p:cNvCxnSpPr>
          <p:nvPr/>
        </p:nvCxnSpPr>
        <p:spPr>
          <a:xfrm>
            <a:off x="1859280" y="737656"/>
            <a:ext cx="10332720" cy="0"/>
          </a:xfrm>
          <a:prstGeom prst="line">
            <a:avLst/>
          </a:prstGeom>
          <a:ln w="63500">
            <a:solidFill>
              <a:srgbClr val="B644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>
            <a:extLst>
              <a:ext uri="{FF2B5EF4-FFF2-40B4-BE49-F238E27FC236}">
                <a16:creationId xmlns:a16="http://schemas.microsoft.com/office/drawing/2014/main" id="{F87E7A05-498C-4AA6-B66C-3C8CE760AB36}"/>
              </a:ext>
            </a:extLst>
          </p:cNvPr>
          <p:cNvSpPr txBox="1"/>
          <p:nvPr/>
        </p:nvSpPr>
        <p:spPr>
          <a:xfrm>
            <a:off x="11961676" y="6560393"/>
            <a:ext cx="35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zh-CN" alt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F487F54C-A1CB-441E-9630-C2DACE8241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4" name="标题 1">
            <a:extLst>
              <a:ext uri="{FF2B5EF4-FFF2-40B4-BE49-F238E27FC236}">
                <a16:creationId xmlns:a16="http://schemas.microsoft.com/office/drawing/2014/main" id="{99072E8A-71A3-4897-8F47-DD2790E35DC5}"/>
              </a:ext>
            </a:extLst>
          </p:cNvPr>
          <p:cNvSpPr txBox="1">
            <a:spLocks/>
          </p:cNvSpPr>
          <p:nvPr/>
        </p:nvSpPr>
        <p:spPr>
          <a:xfrm>
            <a:off x="1859280" y="60702"/>
            <a:ext cx="3960084" cy="58477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defRPr>
            </a:lvl9pPr>
          </a:lstStyle>
          <a:p>
            <a:pPr algn="l" eaLnBrk="1" hangingPunct="1">
              <a:defRPr/>
            </a:pP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触发功能集成</a:t>
            </a: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8EADD380-C2E1-425E-8FAE-85D63561E52B}"/>
              </a:ext>
            </a:extLst>
          </p:cNvPr>
          <p:cNvSpPr txBox="1"/>
          <p:nvPr/>
        </p:nvSpPr>
        <p:spPr>
          <a:xfrm>
            <a:off x="1088877" y="3802262"/>
            <a:ext cx="21659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Single Frame 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模式</a:t>
            </a:r>
          </a:p>
        </p:txBody>
      </p:sp>
      <p:sp>
        <p:nvSpPr>
          <p:cNvPr id="53" name="文本框 52">
            <a:extLst>
              <a:ext uri="{FF2B5EF4-FFF2-40B4-BE49-F238E27FC236}">
                <a16:creationId xmlns:a16="http://schemas.microsoft.com/office/drawing/2014/main" id="{3A1CC94F-C24B-42D7-AC76-46BDC729C6E0}"/>
              </a:ext>
            </a:extLst>
          </p:cNvPr>
          <p:cNvSpPr txBox="1"/>
          <p:nvPr/>
        </p:nvSpPr>
        <p:spPr>
          <a:xfrm>
            <a:off x="4905630" y="3710595"/>
            <a:ext cx="25986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Muti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Frame 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模式</a:t>
            </a:r>
          </a:p>
        </p:txBody>
      </p:sp>
      <p:pic>
        <p:nvPicPr>
          <p:cNvPr id="55" name="图片 54">
            <a:extLst>
              <a:ext uri="{FF2B5EF4-FFF2-40B4-BE49-F238E27FC236}">
                <a16:creationId xmlns:a16="http://schemas.microsoft.com/office/drawing/2014/main" id="{47F537FE-7743-4F35-9A61-108F06D6509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0547"/>
          <a:stretch/>
        </p:blipFill>
        <p:spPr>
          <a:xfrm>
            <a:off x="451967" y="4185372"/>
            <a:ext cx="3446910" cy="1242150"/>
          </a:xfrm>
          <a:prstGeom prst="rect">
            <a:avLst/>
          </a:prstGeom>
        </p:spPr>
      </p:pic>
      <p:sp>
        <p:nvSpPr>
          <p:cNvPr id="56" name="文本框 55">
            <a:extLst>
              <a:ext uri="{FF2B5EF4-FFF2-40B4-BE49-F238E27FC236}">
                <a16:creationId xmlns:a16="http://schemas.microsoft.com/office/drawing/2014/main" id="{3B269010-0F36-485E-BF8D-A99FC701DC53}"/>
              </a:ext>
            </a:extLst>
          </p:cNvPr>
          <p:cNvSpPr txBox="1"/>
          <p:nvPr/>
        </p:nvSpPr>
        <p:spPr>
          <a:xfrm>
            <a:off x="1291817" y="5490922"/>
            <a:ext cx="20549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Internal 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模式</a:t>
            </a:r>
          </a:p>
        </p:txBody>
      </p:sp>
      <p:sp>
        <p:nvSpPr>
          <p:cNvPr id="63" name="文本框 62">
            <a:extLst>
              <a:ext uri="{FF2B5EF4-FFF2-40B4-BE49-F238E27FC236}">
                <a16:creationId xmlns:a16="http://schemas.microsoft.com/office/drawing/2014/main" id="{79E8E705-4E56-488A-ADE3-13A460E8AFF9}"/>
              </a:ext>
            </a:extLst>
          </p:cNvPr>
          <p:cNvSpPr txBox="1"/>
          <p:nvPr/>
        </p:nvSpPr>
        <p:spPr>
          <a:xfrm>
            <a:off x="5152840" y="5487176"/>
            <a:ext cx="18932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Gating 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模式</a:t>
            </a:r>
          </a:p>
        </p:txBody>
      </p:sp>
      <p:pic>
        <p:nvPicPr>
          <p:cNvPr id="65" name="图片 64">
            <a:extLst>
              <a:ext uri="{FF2B5EF4-FFF2-40B4-BE49-F238E27FC236}">
                <a16:creationId xmlns:a16="http://schemas.microsoft.com/office/drawing/2014/main" id="{5EE56C2A-AFE6-4CE9-AAD1-AE5A983719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967" y="2477767"/>
            <a:ext cx="3301598" cy="1366258"/>
          </a:xfrm>
          <a:prstGeom prst="rect">
            <a:avLst/>
          </a:prstGeom>
        </p:spPr>
      </p:pic>
      <p:pic>
        <p:nvPicPr>
          <p:cNvPr id="67" name="图片 66">
            <a:extLst>
              <a:ext uri="{FF2B5EF4-FFF2-40B4-BE49-F238E27FC236}">
                <a16:creationId xmlns:a16="http://schemas.microsoft.com/office/drawing/2014/main" id="{E6967AD4-6BC9-4032-B794-89DFA53A7B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35614" y="2583033"/>
            <a:ext cx="3983226" cy="1155725"/>
          </a:xfrm>
          <a:prstGeom prst="rect">
            <a:avLst/>
          </a:prstGeom>
        </p:spPr>
      </p:pic>
      <p:pic>
        <p:nvPicPr>
          <p:cNvPr id="69" name="图片 68">
            <a:extLst>
              <a:ext uri="{FF2B5EF4-FFF2-40B4-BE49-F238E27FC236}">
                <a16:creationId xmlns:a16="http://schemas.microsoft.com/office/drawing/2014/main" id="{F2B61A87-AD06-4EA3-82C1-8A441AB03DE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65010" y="4354102"/>
            <a:ext cx="3983226" cy="1010824"/>
          </a:xfrm>
          <a:prstGeom prst="rect">
            <a:avLst/>
          </a:prstGeom>
        </p:spPr>
      </p:pic>
      <p:sp>
        <p:nvSpPr>
          <p:cNvPr id="71" name="内容占位符 2">
            <a:extLst>
              <a:ext uri="{FF2B5EF4-FFF2-40B4-BE49-F238E27FC236}">
                <a16:creationId xmlns:a16="http://schemas.microsoft.com/office/drawing/2014/main" id="{BCCAB1C0-753B-4EF8-BA69-8C3B88277043}"/>
              </a:ext>
            </a:extLst>
          </p:cNvPr>
          <p:cNvSpPr txBox="1">
            <a:spLocks/>
          </p:cNvSpPr>
          <p:nvPr/>
        </p:nvSpPr>
        <p:spPr bwMode="auto">
          <a:xfrm>
            <a:off x="8238732" y="1681057"/>
            <a:ext cx="3722944" cy="4237171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519113" indent="-260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rgbClr val="000000"/>
                </a:solidFill>
                <a:latin typeface="+mn-lt"/>
                <a:ea typeface="+mn-ea"/>
              </a:defRPr>
            </a:lvl2pPr>
            <a:lvl3pPr marL="739775" indent="-2190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700">
                <a:solidFill>
                  <a:srgbClr val="000000"/>
                </a:solidFill>
                <a:latin typeface="+mn-lt"/>
                <a:ea typeface="+mn-ea"/>
              </a:defRPr>
            </a:lvl3pPr>
            <a:lvl4pPr marL="960438" indent="-2190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500">
                <a:solidFill>
                  <a:srgbClr val="000000"/>
                </a:solidFill>
                <a:latin typeface="+mn-lt"/>
                <a:ea typeface="+mn-ea"/>
              </a:defRPr>
            </a:lvl4pPr>
            <a:lvl5pPr marL="1198563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500">
                <a:solidFill>
                  <a:srgbClr val="000000"/>
                </a:solidFill>
                <a:latin typeface="+mn-lt"/>
                <a:ea typeface="+mn-ea"/>
              </a:defRPr>
            </a:lvl5pPr>
            <a:lvl6pPr marL="15418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6pPr>
            <a:lvl7pPr marL="18847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7pPr>
            <a:lvl8pPr marL="22276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8pPr>
            <a:lvl9pPr marL="25705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150000"/>
              </a:lnSpc>
              <a:buClr>
                <a:srgbClr val="1F497D"/>
              </a:buClr>
              <a:buFont typeface="Wingdings" panose="05000000000000000000" pitchFamily="2" charset="2"/>
              <a:buChar char="n"/>
              <a:defRPr/>
            </a:pPr>
            <a:r>
              <a:rPr lang="en-US" altLang="zh-CN" sz="1800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DAQ </a:t>
            </a:r>
            <a:r>
              <a:rPr lang="zh-CN" altLang="en-US" sz="1800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将多帧数据加和成一帧</a:t>
            </a:r>
            <a:endParaRPr lang="en-US" altLang="zh-CN" sz="1800" b="1" kern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Clr>
                <a:srgbClr val="1F497D"/>
              </a:buClr>
              <a:buFont typeface="Wingdings" panose="05000000000000000000" pitchFamily="2" charset="2"/>
              <a:buChar char="n"/>
              <a:defRPr/>
            </a:pPr>
            <a:endParaRPr lang="en-US" altLang="zh-CN" sz="1800" b="1" kern="0" dirty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Clr>
                <a:srgbClr val="1F497D"/>
              </a:buClr>
              <a:buFont typeface="Wingdings" panose="05000000000000000000" pitchFamily="2" charset="2"/>
              <a:buChar char="n"/>
              <a:defRPr/>
            </a:pPr>
            <a:endParaRPr lang="en-US" altLang="zh-CN" sz="1800" b="1" kern="0" dirty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Clr>
                <a:srgbClr val="1F497D"/>
              </a:buClr>
              <a:buFont typeface="Wingdings" panose="05000000000000000000" pitchFamily="2" charset="2"/>
              <a:buChar char="n"/>
              <a:defRPr/>
            </a:pPr>
            <a:endParaRPr lang="en-US" altLang="zh-CN" sz="1800" b="1" kern="0" dirty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Clr>
                <a:srgbClr val="1F497D"/>
              </a:buClr>
              <a:buFont typeface="Wingdings" panose="05000000000000000000" pitchFamily="2" charset="2"/>
              <a:buChar char="n"/>
              <a:defRPr/>
            </a:pPr>
            <a:endParaRPr lang="en-US" altLang="zh-CN" sz="1800" b="1" kern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Clr>
                <a:srgbClr val="1F497D"/>
              </a:buClr>
              <a:buFont typeface="Wingdings" panose="05000000000000000000" pitchFamily="2" charset="2"/>
              <a:buChar char="n"/>
              <a:defRPr/>
            </a:pPr>
            <a:r>
              <a:rPr lang="zh-CN" altLang="en-US" sz="1800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合理设置加和逻辑，提升</a:t>
            </a:r>
            <a:r>
              <a:rPr lang="zh-CN" altLang="en-US" sz="1800" b="1" kern="0" dirty="0">
                <a:solidFill>
                  <a:schemeClr val="tx1"/>
                </a:solidFill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动态范围</a:t>
            </a:r>
            <a:r>
              <a:rPr lang="zh-CN" altLang="en-US" sz="1800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，充分利用带宽</a:t>
            </a:r>
            <a:endParaRPr lang="en-US" altLang="zh-CN" sz="1800" b="1" kern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2" name="内容占位符 2">
            <a:extLst>
              <a:ext uri="{FF2B5EF4-FFF2-40B4-BE49-F238E27FC236}">
                <a16:creationId xmlns:a16="http://schemas.microsoft.com/office/drawing/2014/main" id="{3DC2AAB5-D6BC-4E47-8218-B8E59F5642A3}"/>
              </a:ext>
            </a:extLst>
          </p:cNvPr>
          <p:cNvSpPr txBox="1">
            <a:spLocks/>
          </p:cNvSpPr>
          <p:nvPr/>
        </p:nvSpPr>
        <p:spPr bwMode="auto">
          <a:xfrm>
            <a:off x="8228837" y="896102"/>
            <a:ext cx="3722944" cy="626510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519113" indent="-260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rgbClr val="000000"/>
                </a:solidFill>
                <a:latin typeface="+mn-lt"/>
                <a:ea typeface="+mn-ea"/>
              </a:defRPr>
            </a:lvl2pPr>
            <a:lvl3pPr marL="739775" indent="-2190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700">
                <a:solidFill>
                  <a:srgbClr val="000000"/>
                </a:solidFill>
                <a:latin typeface="+mn-lt"/>
                <a:ea typeface="+mn-ea"/>
              </a:defRPr>
            </a:lvl3pPr>
            <a:lvl4pPr marL="960438" indent="-2190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500">
                <a:solidFill>
                  <a:srgbClr val="000000"/>
                </a:solidFill>
                <a:latin typeface="+mn-lt"/>
                <a:ea typeface="+mn-ea"/>
              </a:defRPr>
            </a:lvl4pPr>
            <a:lvl5pPr marL="1198563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500">
                <a:solidFill>
                  <a:srgbClr val="000000"/>
                </a:solidFill>
                <a:latin typeface="+mn-lt"/>
                <a:ea typeface="+mn-ea"/>
              </a:defRPr>
            </a:lvl5pPr>
            <a:lvl6pPr marL="15418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6pPr>
            <a:lvl7pPr marL="18847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7pPr>
            <a:lvl8pPr marL="22276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8pPr>
            <a:lvl9pPr marL="25705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lnSpc>
                <a:spcPct val="150000"/>
              </a:lnSpc>
              <a:buClr>
                <a:srgbClr val="1F497D"/>
              </a:buClr>
              <a:buNone/>
              <a:defRPr/>
            </a:pPr>
            <a:r>
              <a:rPr lang="zh-CN" altLang="en-US" sz="2400" b="1" kern="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新增帧频加和积分功能</a:t>
            </a:r>
          </a:p>
        </p:txBody>
      </p:sp>
      <p:pic>
        <p:nvPicPr>
          <p:cNvPr id="74" name="图形 73">
            <a:extLst>
              <a:ext uri="{FF2B5EF4-FFF2-40B4-BE49-F238E27FC236}">
                <a16:creationId xmlns:a16="http://schemas.microsoft.com/office/drawing/2014/main" id="{1FB0C168-D38D-44BB-8695-1F68D8CADD7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314680" y="2288215"/>
            <a:ext cx="2381250" cy="1724025"/>
          </a:xfrm>
          <a:prstGeom prst="rect">
            <a:avLst/>
          </a:prstGeom>
        </p:spPr>
      </p:pic>
      <p:sp>
        <p:nvSpPr>
          <p:cNvPr id="75" name="内容占位符 2">
            <a:extLst>
              <a:ext uri="{FF2B5EF4-FFF2-40B4-BE49-F238E27FC236}">
                <a16:creationId xmlns:a16="http://schemas.microsoft.com/office/drawing/2014/main" id="{E8D6DF9D-B9ED-4389-9689-56B5441EF0D7}"/>
              </a:ext>
            </a:extLst>
          </p:cNvPr>
          <p:cNvSpPr txBox="1">
            <a:spLocks/>
          </p:cNvSpPr>
          <p:nvPr/>
        </p:nvSpPr>
        <p:spPr bwMode="auto">
          <a:xfrm>
            <a:off x="8328853" y="5153025"/>
            <a:ext cx="3516849" cy="504730"/>
          </a:xfrm>
          <a:prstGeom prst="rect">
            <a:avLst/>
          </a:prstGeom>
          <a:solidFill>
            <a:srgbClr val="5B9BD5"/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519113" indent="-260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rgbClr val="000000"/>
                </a:solidFill>
                <a:latin typeface="+mn-lt"/>
                <a:ea typeface="+mn-ea"/>
              </a:defRPr>
            </a:lvl2pPr>
            <a:lvl3pPr marL="739775" indent="-2190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700">
                <a:solidFill>
                  <a:srgbClr val="000000"/>
                </a:solidFill>
                <a:latin typeface="+mn-lt"/>
                <a:ea typeface="+mn-ea"/>
              </a:defRPr>
            </a:lvl3pPr>
            <a:lvl4pPr marL="960438" indent="-2190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500">
                <a:solidFill>
                  <a:srgbClr val="000000"/>
                </a:solidFill>
                <a:latin typeface="+mn-lt"/>
                <a:ea typeface="+mn-ea"/>
              </a:defRPr>
            </a:lvl4pPr>
            <a:lvl5pPr marL="1198563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500">
                <a:solidFill>
                  <a:srgbClr val="000000"/>
                </a:solidFill>
                <a:latin typeface="+mn-lt"/>
                <a:ea typeface="+mn-ea"/>
              </a:defRPr>
            </a:lvl5pPr>
            <a:lvl6pPr marL="15418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6pPr>
            <a:lvl7pPr marL="18847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7pPr>
            <a:lvl8pPr marL="22276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8pPr>
            <a:lvl9pPr marL="25705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lnSpc>
                <a:spcPct val="150000"/>
              </a:lnSpc>
              <a:buClr>
                <a:srgbClr val="1F497D"/>
              </a:buClr>
              <a:buNone/>
              <a:defRPr/>
            </a:pPr>
            <a:r>
              <a:rPr lang="zh-CN" altLang="en-US" sz="20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应用于 </a:t>
            </a:r>
            <a:r>
              <a:rPr lang="en-US" altLang="zh-CN" sz="2000" b="1" kern="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Muti</a:t>
            </a:r>
            <a:r>
              <a:rPr lang="en-US" altLang="zh-CN" sz="20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Frame </a:t>
            </a:r>
            <a:r>
              <a:rPr lang="zh-CN" altLang="en-US" sz="20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模式</a:t>
            </a:r>
          </a:p>
        </p:txBody>
      </p:sp>
      <p:pic>
        <p:nvPicPr>
          <p:cNvPr id="77" name="图片 76">
            <a:extLst>
              <a:ext uri="{FF2B5EF4-FFF2-40B4-BE49-F238E27FC236}">
                <a16:creationId xmlns:a16="http://schemas.microsoft.com/office/drawing/2014/main" id="{3A1502C6-AD61-4E80-AD92-1A9E21196B2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64661" y="2438378"/>
            <a:ext cx="934516" cy="671683"/>
          </a:xfrm>
          <a:prstGeom prst="rect">
            <a:avLst/>
          </a:prstGeom>
        </p:spPr>
      </p:pic>
      <p:pic>
        <p:nvPicPr>
          <p:cNvPr id="79" name="图片 78">
            <a:extLst>
              <a:ext uri="{FF2B5EF4-FFF2-40B4-BE49-F238E27FC236}">
                <a16:creationId xmlns:a16="http://schemas.microsoft.com/office/drawing/2014/main" id="{21A4A7AE-3A7E-4FF2-BD93-67837A06F5B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861991" y="3171723"/>
            <a:ext cx="934516" cy="666121"/>
          </a:xfrm>
          <a:prstGeom prst="rect">
            <a:avLst/>
          </a:prstGeom>
        </p:spPr>
      </p:pic>
      <p:sp>
        <p:nvSpPr>
          <p:cNvPr id="80" name="箭头: 下 79">
            <a:extLst>
              <a:ext uri="{FF2B5EF4-FFF2-40B4-BE49-F238E27FC236}">
                <a16:creationId xmlns:a16="http://schemas.microsoft.com/office/drawing/2014/main" id="{F7FD4767-4687-49FA-BCDA-4958B1BA602D}"/>
              </a:ext>
            </a:extLst>
          </p:cNvPr>
          <p:cNvSpPr/>
          <p:nvPr/>
        </p:nvSpPr>
        <p:spPr>
          <a:xfrm rot="16200000">
            <a:off x="10456668" y="2610693"/>
            <a:ext cx="293542" cy="390616"/>
          </a:xfrm>
          <a:prstGeom prst="downArrow">
            <a:avLst/>
          </a:prstGeom>
          <a:solidFill>
            <a:srgbClr val="00994D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1" name="箭头: 下 80">
            <a:extLst>
              <a:ext uri="{FF2B5EF4-FFF2-40B4-BE49-F238E27FC236}">
                <a16:creationId xmlns:a16="http://schemas.microsoft.com/office/drawing/2014/main" id="{F0602DE5-C283-468B-96F2-1942475A8BB0}"/>
              </a:ext>
            </a:extLst>
          </p:cNvPr>
          <p:cNvSpPr/>
          <p:nvPr/>
        </p:nvSpPr>
        <p:spPr>
          <a:xfrm rot="16200000">
            <a:off x="10456670" y="3295180"/>
            <a:ext cx="293542" cy="390617"/>
          </a:xfrm>
          <a:prstGeom prst="downArrow">
            <a:avLst/>
          </a:prstGeom>
          <a:solidFill>
            <a:srgbClr val="00994D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20055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形 16">
            <a:extLst>
              <a:ext uri="{FF2B5EF4-FFF2-40B4-BE49-F238E27FC236}">
                <a16:creationId xmlns:a16="http://schemas.microsoft.com/office/drawing/2014/main" id="{413DED7B-1215-47E9-8DA3-B6FFA2F725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18368" y="845838"/>
            <a:ext cx="7133413" cy="1886746"/>
          </a:xfrm>
          <a:prstGeom prst="rect">
            <a:avLst/>
          </a:prstGeom>
        </p:spPr>
      </p:pic>
      <p:sp>
        <p:nvSpPr>
          <p:cNvPr id="43" name="内容占位符 2">
            <a:extLst>
              <a:ext uri="{FF2B5EF4-FFF2-40B4-BE49-F238E27FC236}">
                <a16:creationId xmlns:a16="http://schemas.microsoft.com/office/drawing/2014/main" id="{84F8242B-2696-499E-809D-A35E236EA7B1}"/>
              </a:ext>
            </a:extLst>
          </p:cNvPr>
          <p:cNvSpPr txBox="1">
            <a:spLocks/>
          </p:cNvSpPr>
          <p:nvPr/>
        </p:nvSpPr>
        <p:spPr bwMode="auto">
          <a:xfrm>
            <a:off x="4818368" y="2835379"/>
            <a:ext cx="7133413" cy="3170929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519113" indent="-260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rgbClr val="000000"/>
                </a:solidFill>
                <a:latin typeface="+mn-lt"/>
                <a:ea typeface="+mn-ea"/>
              </a:defRPr>
            </a:lvl2pPr>
            <a:lvl3pPr marL="739775" indent="-2190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700">
                <a:solidFill>
                  <a:srgbClr val="000000"/>
                </a:solidFill>
                <a:latin typeface="+mn-lt"/>
                <a:ea typeface="+mn-ea"/>
              </a:defRPr>
            </a:lvl3pPr>
            <a:lvl4pPr marL="960438" indent="-2190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500">
                <a:solidFill>
                  <a:srgbClr val="000000"/>
                </a:solidFill>
                <a:latin typeface="+mn-lt"/>
                <a:ea typeface="+mn-ea"/>
              </a:defRPr>
            </a:lvl4pPr>
            <a:lvl5pPr marL="1198563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500">
                <a:solidFill>
                  <a:srgbClr val="000000"/>
                </a:solidFill>
                <a:latin typeface="+mn-lt"/>
                <a:ea typeface="+mn-ea"/>
              </a:defRPr>
            </a:lvl5pPr>
            <a:lvl6pPr marL="15418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6pPr>
            <a:lvl7pPr marL="18847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7pPr>
            <a:lvl8pPr marL="22276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8pPr>
            <a:lvl9pPr marL="25705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just">
              <a:lnSpc>
                <a:spcPct val="150000"/>
              </a:lnSpc>
              <a:buClr>
                <a:srgbClr val="1F497D"/>
              </a:buClr>
              <a:buNone/>
              <a:defRPr/>
            </a:pPr>
            <a:r>
              <a:rPr lang="zh-CN" altLang="en-US" sz="2000" b="1" kern="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尝试不同序列化策略：</a:t>
            </a:r>
            <a:endParaRPr lang="en-US" altLang="zh-CN" sz="2000" b="1" kern="0" dirty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Clr>
                <a:srgbClr val="1F497D"/>
              </a:buClr>
              <a:buNone/>
              <a:defRPr/>
            </a:pPr>
            <a:r>
              <a:rPr lang="zh-CN" altLang="en-US" sz="1600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数据特征会导致序列化速度产生差别，</a:t>
            </a:r>
            <a:r>
              <a:rPr lang="en-US" altLang="zh-CN" sz="1600" b="1" kern="0" dirty="0" err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Cbor</a:t>
            </a:r>
            <a:r>
              <a:rPr lang="en-US" altLang="zh-CN" sz="1600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CN" altLang="en-US" sz="1600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序列化</a:t>
            </a:r>
            <a:r>
              <a:rPr lang="zh-CN" altLang="en-US" sz="1600" b="1" kern="0" dirty="0">
                <a:solidFill>
                  <a:schemeClr val="tx1"/>
                </a:solidFill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二进制数据</a:t>
            </a:r>
            <a:r>
              <a:rPr lang="zh-CN" altLang="en-US" sz="1600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效果最佳</a:t>
            </a:r>
          </a:p>
        </p:txBody>
      </p:sp>
      <p:sp>
        <p:nvSpPr>
          <p:cNvPr id="37" name="内容占位符 2">
            <a:extLst>
              <a:ext uri="{FF2B5EF4-FFF2-40B4-BE49-F238E27FC236}">
                <a16:creationId xmlns:a16="http://schemas.microsoft.com/office/drawing/2014/main" id="{D96F537A-5049-4579-AA73-C480C35308AF}"/>
              </a:ext>
            </a:extLst>
          </p:cNvPr>
          <p:cNvSpPr txBox="1">
            <a:spLocks/>
          </p:cNvSpPr>
          <p:nvPr/>
        </p:nvSpPr>
        <p:spPr bwMode="auto">
          <a:xfrm>
            <a:off x="353271" y="2846618"/>
            <a:ext cx="4260225" cy="3159692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519113" indent="-260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rgbClr val="000000"/>
                </a:solidFill>
                <a:latin typeface="+mn-lt"/>
                <a:ea typeface="+mn-ea"/>
              </a:defRPr>
            </a:lvl2pPr>
            <a:lvl3pPr marL="739775" indent="-2190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700">
                <a:solidFill>
                  <a:srgbClr val="000000"/>
                </a:solidFill>
                <a:latin typeface="+mn-lt"/>
                <a:ea typeface="+mn-ea"/>
              </a:defRPr>
            </a:lvl3pPr>
            <a:lvl4pPr marL="960438" indent="-2190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500">
                <a:solidFill>
                  <a:srgbClr val="000000"/>
                </a:solidFill>
                <a:latin typeface="+mn-lt"/>
                <a:ea typeface="+mn-ea"/>
              </a:defRPr>
            </a:lvl4pPr>
            <a:lvl5pPr marL="1198563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500">
                <a:solidFill>
                  <a:srgbClr val="000000"/>
                </a:solidFill>
                <a:latin typeface="+mn-lt"/>
                <a:ea typeface="+mn-ea"/>
              </a:defRPr>
            </a:lvl5pPr>
            <a:lvl6pPr marL="15418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6pPr>
            <a:lvl7pPr marL="18847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7pPr>
            <a:lvl8pPr marL="22276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8pPr>
            <a:lvl9pPr marL="25705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150000"/>
              </a:lnSpc>
              <a:buClr>
                <a:srgbClr val="1F497D"/>
              </a:buClr>
              <a:buNone/>
              <a:defRPr/>
            </a:pPr>
            <a:r>
              <a:rPr lang="zh-CN" altLang="en-US" sz="2000" b="1" kern="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调研多种常用的序列化方法</a:t>
            </a:r>
            <a:endParaRPr lang="en-US" altLang="zh-CN" sz="2000" b="1" kern="0" dirty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Clr>
                <a:srgbClr val="1F497D"/>
              </a:buClr>
              <a:buFont typeface="Wingdings" panose="05000000000000000000" pitchFamily="2" charset="2"/>
              <a:buChar char="n"/>
              <a:defRPr/>
            </a:pPr>
            <a:endParaRPr lang="en-US" altLang="zh-CN" sz="2000" b="1" kern="0" dirty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Clr>
                <a:srgbClr val="1F497D"/>
              </a:buClr>
              <a:buFont typeface="Wingdings" panose="05000000000000000000" pitchFamily="2" charset="2"/>
              <a:buChar char="n"/>
              <a:defRPr/>
            </a:pPr>
            <a:endParaRPr lang="en-US" altLang="zh-CN" sz="2000" b="1" kern="0" dirty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Clr>
                <a:srgbClr val="1F497D"/>
              </a:buClr>
              <a:buFont typeface="Wingdings" panose="05000000000000000000" pitchFamily="2" charset="2"/>
              <a:buChar char="n"/>
              <a:defRPr/>
            </a:pPr>
            <a:endParaRPr lang="en-US" altLang="zh-CN" sz="2000" b="1" kern="0" dirty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Clr>
                <a:srgbClr val="1F497D"/>
              </a:buClr>
              <a:buFont typeface="Wingdings" panose="05000000000000000000" pitchFamily="2" charset="2"/>
              <a:buChar char="n"/>
              <a:defRPr/>
            </a:pPr>
            <a:endParaRPr lang="en-US" altLang="zh-CN" sz="2000" b="1" kern="0" dirty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Clr>
                <a:srgbClr val="1F497D"/>
              </a:buClr>
              <a:buFont typeface="Wingdings" panose="05000000000000000000" pitchFamily="2" charset="2"/>
              <a:buChar char="n"/>
              <a:defRPr/>
            </a:pPr>
            <a:endParaRPr lang="en-US" altLang="zh-CN" sz="2000" b="1" kern="0" dirty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5" name="内容占位符 2">
            <a:extLst>
              <a:ext uri="{FF2B5EF4-FFF2-40B4-BE49-F238E27FC236}">
                <a16:creationId xmlns:a16="http://schemas.microsoft.com/office/drawing/2014/main" id="{2876966E-3946-43EF-98D0-EF6D61992E91}"/>
              </a:ext>
            </a:extLst>
          </p:cNvPr>
          <p:cNvSpPr txBox="1">
            <a:spLocks/>
          </p:cNvSpPr>
          <p:nvPr/>
        </p:nvSpPr>
        <p:spPr bwMode="auto">
          <a:xfrm>
            <a:off x="359680" y="845838"/>
            <a:ext cx="4260225" cy="1886745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519113" indent="-260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rgbClr val="000000"/>
                </a:solidFill>
                <a:latin typeface="+mn-lt"/>
                <a:ea typeface="+mn-ea"/>
              </a:defRPr>
            </a:lvl2pPr>
            <a:lvl3pPr marL="739775" indent="-2190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700">
                <a:solidFill>
                  <a:srgbClr val="000000"/>
                </a:solidFill>
                <a:latin typeface="+mn-lt"/>
                <a:ea typeface="+mn-ea"/>
              </a:defRPr>
            </a:lvl3pPr>
            <a:lvl4pPr marL="960438" indent="-2190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500">
                <a:solidFill>
                  <a:srgbClr val="000000"/>
                </a:solidFill>
                <a:latin typeface="+mn-lt"/>
                <a:ea typeface="+mn-ea"/>
              </a:defRPr>
            </a:lvl4pPr>
            <a:lvl5pPr marL="1198563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500">
                <a:solidFill>
                  <a:srgbClr val="000000"/>
                </a:solidFill>
                <a:latin typeface="+mn-lt"/>
                <a:ea typeface="+mn-ea"/>
              </a:defRPr>
            </a:lvl5pPr>
            <a:lvl6pPr marL="15418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6pPr>
            <a:lvl7pPr marL="18847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7pPr>
            <a:lvl8pPr marL="22276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8pPr>
            <a:lvl9pPr marL="25705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just">
              <a:lnSpc>
                <a:spcPct val="150000"/>
              </a:lnSpc>
              <a:buClr>
                <a:srgbClr val="1F497D"/>
              </a:buClr>
              <a:buNone/>
              <a:defRPr/>
            </a:pPr>
            <a:r>
              <a:rPr lang="zh-CN" altLang="en-US" sz="2400" b="1" kern="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数据发送前做序列化（</a:t>
            </a:r>
            <a:r>
              <a:rPr lang="en-US" altLang="zh-CN" sz="2400" b="1" kern="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HEPS</a:t>
            </a:r>
            <a:r>
              <a:rPr lang="zh-CN" altLang="en-US" sz="2400" b="1" kern="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软件要求）</a:t>
            </a:r>
            <a:r>
              <a:rPr lang="zh-CN" altLang="en-US" sz="2400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→ 与其他探测器格式统一，便于后端数据解析</a:t>
            </a:r>
            <a:endParaRPr lang="en-US" altLang="zh-CN" sz="2000" b="1" kern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5" name="内容占位符 4">
            <a:extLst>
              <a:ext uri="{FF2B5EF4-FFF2-40B4-BE49-F238E27FC236}">
                <a16:creationId xmlns:a16="http://schemas.microsoft.com/office/drawing/2014/main" id="{EA3E64D3-AFF4-4518-8B3C-ED79E54B1E62}"/>
              </a:ext>
            </a:extLst>
          </p:cNvPr>
          <p:cNvSpPr txBox="1">
            <a:spLocks/>
          </p:cNvSpPr>
          <p:nvPr/>
        </p:nvSpPr>
        <p:spPr bwMode="auto">
          <a:xfrm>
            <a:off x="9315649" y="5060031"/>
            <a:ext cx="2585712" cy="820461"/>
          </a:xfrm>
          <a:prstGeom prst="rect">
            <a:avLst/>
          </a:prstGeom>
          <a:solidFill>
            <a:srgbClr val="5B9BD5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519113" indent="-260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rgbClr val="000000"/>
                </a:solidFill>
                <a:latin typeface="+mn-lt"/>
                <a:ea typeface="+mn-ea"/>
              </a:defRPr>
            </a:lvl2pPr>
            <a:lvl3pPr marL="739775" indent="-2190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700">
                <a:solidFill>
                  <a:srgbClr val="000000"/>
                </a:solidFill>
                <a:latin typeface="+mn-lt"/>
                <a:ea typeface="+mn-ea"/>
              </a:defRPr>
            </a:lvl3pPr>
            <a:lvl4pPr marL="960438" indent="-2190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500">
                <a:solidFill>
                  <a:srgbClr val="000000"/>
                </a:solidFill>
                <a:latin typeface="+mn-lt"/>
                <a:ea typeface="+mn-ea"/>
              </a:defRPr>
            </a:lvl4pPr>
            <a:lvl5pPr marL="1198563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500">
                <a:solidFill>
                  <a:srgbClr val="000000"/>
                </a:solidFill>
                <a:latin typeface="+mn-lt"/>
                <a:ea typeface="+mn-ea"/>
              </a:defRPr>
            </a:lvl5pPr>
            <a:lvl6pPr marL="15418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6pPr>
            <a:lvl7pPr marL="18847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7pPr>
            <a:lvl8pPr marL="22276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8pPr>
            <a:lvl9pPr marL="25705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just">
              <a:spcBef>
                <a:spcPts val="0"/>
              </a:spcBef>
              <a:buNone/>
            </a:pPr>
            <a:r>
              <a:rPr lang="zh-CN" altLang="en-US" sz="16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模拟源 →</a:t>
            </a:r>
            <a:r>
              <a:rPr lang="en-US" altLang="zh-CN" sz="16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DAQ</a:t>
            </a:r>
            <a:r>
              <a:rPr lang="zh-CN" altLang="en-US" sz="16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→接收脚本测试结果：</a:t>
            </a:r>
            <a:r>
              <a:rPr lang="en-US" altLang="zh-CN" sz="16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5</a:t>
            </a:r>
            <a:r>
              <a:rPr lang="zh-CN" altLang="en-US" sz="16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传输线程实现 </a:t>
            </a:r>
            <a:r>
              <a:rPr lang="en-US" altLang="zh-CN" sz="16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100 Hz </a:t>
            </a:r>
            <a:r>
              <a:rPr lang="zh-CN" altLang="en-US" sz="16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稳定网络传输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03196113-97E0-4A2C-B65A-60F52830BF9A}"/>
              </a:ext>
            </a:extLst>
          </p:cNvPr>
          <p:cNvSpPr/>
          <p:nvPr/>
        </p:nvSpPr>
        <p:spPr>
          <a:xfrm>
            <a:off x="-9897" y="6655888"/>
            <a:ext cx="11961678" cy="188258"/>
          </a:xfrm>
          <a:prstGeom prst="rect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5E8161F3-539E-4CA3-9461-54F259158C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272" y="29744"/>
            <a:ext cx="900762" cy="638723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5C5F8682-C967-408D-BF22-0B8C558560C1}"/>
              </a:ext>
            </a:extLst>
          </p:cNvPr>
          <p:cNvSpPr/>
          <p:nvPr/>
        </p:nvSpPr>
        <p:spPr>
          <a:xfrm>
            <a:off x="12019602" y="6655888"/>
            <a:ext cx="172397" cy="188258"/>
          </a:xfrm>
          <a:prstGeom prst="rect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25FF63B9-BAC0-4DCD-ADE3-4D0B8F41DEDB}"/>
              </a:ext>
            </a:extLst>
          </p:cNvPr>
          <p:cNvCxnSpPr/>
          <p:nvPr/>
        </p:nvCxnSpPr>
        <p:spPr>
          <a:xfrm>
            <a:off x="0" y="737656"/>
            <a:ext cx="1809404" cy="0"/>
          </a:xfrm>
          <a:prstGeom prst="line">
            <a:avLst/>
          </a:prstGeom>
          <a:ln w="635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1E04D5DC-E7A3-46B3-B989-68A69E0B7C99}"/>
              </a:ext>
            </a:extLst>
          </p:cNvPr>
          <p:cNvCxnSpPr>
            <a:cxnSpLocks/>
          </p:cNvCxnSpPr>
          <p:nvPr/>
        </p:nvCxnSpPr>
        <p:spPr>
          <a:xfrm>
            <a:off x="1859280" y="737656"/>
            <a:ext cx="10332720" cy="0"/>
          </a:xfrm>
          <a:prstGeom prst="line">
            <a:avLst/>
          </a:prstGeom>
          <a:ln w="63500">
            <a:solidFill>
              <a:srgbClr val="B644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>
            <a:extLst>
              <a:ext uri="{FF2B5EF4-FFF2-40B4-BE49-F238E27FC236}">
                <a16:creationId xmlns:a16="http://schemas.microsoft.com/office/drawing/2014/main" id="{F87E7A05-498C-4AA6-B66C-3C8CE760AB36}"/>
              </a:ext>
            </a:extLst>
          </p:cNvPr>
          <p:cNvSpPr txBox="1"/>
          <p:nvPr/>
        </p:nvSpPr>
        <p:spPr>
          <a:xfrm>
            <a:off x="11961676" y="6560393"/>
            <a:ext cx="35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zh-CN" alt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F487F54C-A1CB-441E-9630-C2DACE8241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4" name="标题 1">
            <a:extLst>
              <a:ext uri="{FF2B5EF4-FFF2-40B4-BE49-F238E27FC236}">
                <a16:creationId xmlns:a16="http://schemas.microsoft.com/office/drawing/2014/main" id="{99072E8A-71A3-4897-8F47-DD2790E35DC5}"/>
              </a:ext>
            </a:extLst>
          </p:cNvPr>
          <p:cNvSpPr txBox="1">
            <a:spLocks/>
          </p:cNvSpPr>
          <p:nvPr/>
        </p:nvSpPr>
        <p:spPr>
          <a:xfrm>
            <a:off x="1859280" y="60702"/>
            <a:ext cx="3960084" cy="58477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defRPr>
            </a:lvl9pPr>
          </a:lstStyle>
          <a:p>
            <a:pPr algn="l" eaLnBrk="1" hangingPunct="1">
              <a:defRPr/>
            </a:pP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远程传输功能开发</a:t>
            </a:r>
          </a:p>
        </p:txBody>
      </p:sp>
      <p:graphicFrame>
        <p:nvGraphicFramePr>
          <p:cNvPr id="31" name="表格 30">
            <a:extLst>
              <a:ext uri="{FF2B5EF4-FFF2-40B4-BE49-F238E27FC236}">
                <a16:creationId xmlns:a16="http://schemas.microsoft.com/office/drawing/2014/main" id="{BC86ED56-13B3-4735-9C7C-B8261F7ECB3C}"/>
              </a:ext>
            </a:extLst>
          </p:cNvPr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27609634"/>
              </p:ext>
            </p:extLst>
          </p:nvPr>
        </p:nvGraphicFramePr>
        <p:xfrm>
          <a:off x="4859389" y="3873177"/>
          <a:ext cx="4349923" cy="20073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087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47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6399">
                  <a:extLst>
                    <a:ext uri="{9D8B030D-6E8A-4147-A177-3AD203B41FA5}">
                      <a16:colId xmlns:a16="http://schemas.microsoft.com/office/drawing/2014/main" val="2727399487"/>
                    </a:ext>
                  </a:extLst>
                </a:gridCol>
              </a:tblGrid>
              <a:tr h="387467">
                <a:tc>
                  <a:txBody>
                    <a:bodyPr/>
                    <a:lstStyle/>
                    <a:p>
                      <a:pPr algn="ctr" rtl="0" fontAlgn="ctr"/>
                      <a:endParaRPr lang="zh-CN" alt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443" marR="5443" marT="5443" marB="0"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转字符串后序列化</a:t>
                      </a:r>
                    </a:p>
                  </a:txBody>
                  <a:tcPr marL="5443" marR="5443" marT="5443" marB="0"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直接二进制序列化</a:t>
                      </a:r>
                    </a:p>
                  </a:txBody>
                  <a:tcPr marL="5443" marR="5443" marT="5443" marB="0" anchor="ctr"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541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CPU</a:t>
                      </a:r>
                      <a:endParaRPr lang="zh-CN" alt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443" marR="5443" marT="5443" marB="0" anchor="ctr">
                    <a:solidFill>
                      <a:srgbClr val="4F81B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altLang="zh-CN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Intel(R) Xeon(R) Gold 6326 CPU @ 2.90GHz</a:t>
                      </a:r>
                      <a:endParaRPr lang="en-US" altLang="zh-CN" sz="14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443" marR="5443" marT="5443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730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Json</a:t>
                      </a:r>
                      <a:endParaRPr lang="zh-CN" alt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443" marR="5443" marT="5443" marB="0"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78.5MB/</a:t>
                      </a:r>
                      <a:r>
                        <a:rPr lang="en-US" altLang="zh-CN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s</a:t>
                      </a:r>
                      <a:endParaRPr lang="en-US" alt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28MB/</a:t>
                      </a:r>
                      <a:r>
                        <a:rPr lang="en-US" altLang="zh-CN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s</a:t>
                      </a:r>
                      <a:endParaRPr lang="en-US" alt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443" marR="5443" marT="5443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478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Cbor</a:t>
                      </a:r>
                      <a:endParaRPr lang="zh-CN" alt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443" marR="5443" marT="5443" marB="0"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137.5MB/</a:t>
                      </a:r>
                      <a:r>
                        <a:rPr lang="en-US" altLang="zh-CN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s</a:t>
                      </a:r>
                      <a:endParaRPr lang="en-US" alt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en-US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687.5MB/</a:t>
                      </a:r>
                      <a:r>
                        <a:rPr lang="en-US" altLang="zh-CN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s</a:t>
                      </a:r>
                      <a:endParaRPr lang="en-US" alt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443" marR="5443" marT="5443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234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100/1k Hz </a:t>
                      </a:r>
                    </a:p>
                    <a:p>
                      <a:pPr algn="ctr" rtl="0" fontAlgn="ctr"/>
                      <a:r>
                        <a:rPr lang="zh-CN" alt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预计所需核数</a:t>
                      </a:r>
                    </a:p>
                  </a:txBody>
                  <a:tcPr marL="5443" marR="5443" marT="5443" marB="0"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16 / 160</a:t>
                      </a: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en-US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3.2 / 32</a:t>
                      </a:r>
                      <a:endParaRPr lang="en-US" alt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443" marR="5443" marT="5443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8" name="内容占位符 2">
            <a:extLst>
              <a:ext uri="{FF2B5EF4-FFF2-40B4-BE49-F238E27FC236}">
                <a16:creationId xmlns:a16="http://schemas.microsoft.com/office/drawing/2014/main" id="{DAE48E66-C62C-48AA-B393-1A7659B8D5D1}"/>
              </a:ext>
            </a:extLst>
          </p:cNvPr>
          <p:cNvSpPr txBox="1">
            <a:spLocks/>
          </p:cNvSpPr>
          <p:nvPr/>
        </p:nvSpPr>
        <p:spPr bwMode="auto">
          <a:xfrm>
            <a:off x="9257533" y="3873751"/>
            <a:ext cx="2646027" cy="421974"/>
          </a:xfrm>
          <a:prstGeom prst="rect">
            <a:avLst/>
          </a:prstGeom>
          <a:solidFill>
            <a:srgbClr val="5B9BD5"/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519113" indent="-260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rgbClr val="000000"/>
                </a:solidFill>
                <a:latin typeface="+mn-lt"/>
                <a:ea typeface="+mn-ea"/>
              </a:defRPr>
            </a:lvl2pPr>
            <a:lvl3pPr marL="739775" indent="-2190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700">
                <a:solidFill>
                  <a:srgbClr val="000000"/>
                </a:solidFill>
                <a:latin typeface="+mn-lt"/>
                <a:ea typeface="+mn-ea"/>
              </a:defRPr>
            </a:lvl3pPr>
            <a:lvl4pPr marL="960438" indent="-2190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500">
                <a:solidFill>
                  <a:srgbClr val="000000"/>
                </a:solidFill>
                <a:latin typeface="+mn-lt"/>
                <a:ea typeface="+mn-ea"/>
              </a:defRPr>
            </a:lvl4pPr>
            <a:lvl5pPr marL="1198563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500">
                <a:solidFill>
                  <a:srgbClr val="000000"/>
                </a:solidFill>
                <a:latin typeface="+mn-lt"/>
                <a:ea typeface="+mn-ea"/>
              </a:defRPr>
            </a:lvl5pPr>
            <a:lvl6pPr marL="15418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6pPr>
            <a:lvl7pPr marL="18847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7pPr>
            <a:lvl8pPr marL="22276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8pPr>
            <a:lvl9pPr marL="25705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lnSpc>
                <a:spcPct val="150000"/>
              </a:lnSpc>
              <a:buClr>
                <a:srgbClr val="1F497D"/>
              </a:buClr>
              <a:buNone/>
              <a:defRPr/>
            </a:pPr>
            <a:r>
              <a:rPr lang="en-US" altLang="zh-CN" sz="1600" b="1" kern="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Cbor</a:t>
            </a:r>
            <a:r>
              <a:rPr lang="zh-CN" altLang="en-US" sz="16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性能满足</a:t>
            </a:r>
            <a:r>
              <a:rPr lang="en-US" altLang="zh-CN" sz="16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100Hz</a:t>
            </a:r>
            <a:r>
              <a:rPr lang="zh-CN" altLang="en-US" sz="16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需求</a:t>
            </a:r>
            <a:endParaRPr lang="en-US" altLang="zh-CN" sz="1600" b="1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37D1A4E-E09B-4B64-A939-52BDFCBE875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5391" y="3432394"/>
            <a:ext cx="3845795" cy="2402350"/>
          </a:xfrm>
          <a:prstGeom prst="rect">
            <a:avLst/>
          </a:prstGeom>
        </p:spPr>
      </p:pic>
      <p:sp>
        <p:nvSpPr>
          <p:cNvPr id="26" name="内容占位符 4">
            <a:extLst>
              <a:ext uri="{FF2B5EF4-FFF2-40B4-BE49-F238E27FC236}">
                <a16:creationId xmlns:a16="http://schemas.microsoft.com/office/drawing/2014/main" id="{22D24B0B-BD7C-462D-A606-9DA866EA79C2}"/>
              </a:ext>
            </a:extLst>
          </p:cNvPr>
          <p:cNvSpPr txBox="1">
            <a:spLocks/>
          </p:cNvSpPr>
          <p:nvPr/>
        </p:nvSpPr>
        <p:spPr bwMode="auto">
          <a:xfrm>
            <a:off x="1125033" y="6111177"/>
            <a:ext cx="9941933" cy="449216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519113" indent="-260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rgbClr val="000000"/>
                </a:solidFill>
                <a:latin typeface="+mn-lt"/>
                <a:ea typeface="+mn-ea"/>
              </a:defRPr>
            </a:lvl2pPr>
            <a:lvl3pPr marL="739775" indent="-2190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700">
                <a:solidFill>
                  <a:srgbClr val="000000"/>
                </a:solidFill>
                <a:latin typeface="+mn-lt"/>
                <a:ea typeface="+mn-ea"/>
              </a:defRPr>
            </a:lvl3pPr>
            <a:lvl4pPr marL="960438" indent="-2190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500">
                <a:solidFill>
                  <a:srgbClr val="000000"/>
                </a:solidFill>
                <a:latin typeface="+mn-lt"/>
                <a:ea typeface="+mn-ea"/>
              </a:defRPr>
            </a:lvl4pPr>
            <a:lvl5pPr marL="1198563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500">
                <a:solidFill>
                  <a:srgbClr val="000000"/>
                </a:solidFill>
                <a:latin typeface="+mn-lt"/>
                <a:ea typeface="+mn-ea"/>
              </a:defRPr>
            </a:lvl5pPr>
            <a:lvl6pPr marL="15418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6pPr>
            <a:lvl7pPr marL="18847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7pPr>
            <a:lvl8pPr marL="22276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8pPr>
            <a:lvl9pPr marL="25705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zh-CN" altLang="en-US" sz="2400" b="1" kern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序列化方案由</a:t>
            </a:r>
            <a:r>
              <a:rPr lang="en-US" altLang="zh-CN" sz="2400" b="1" kern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JSON </a:t>
            </a:r>
            <a:r>
              <a:rPr lang="zh-CN" altLang="en-US" sz="2400" b="1" kern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→ </a:t>
            </a:r>
            <a:r>
              <a:rPr lang="en-US" altLang="zh-CN" sz="2400" b="1" kern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CBOR</a:t>
            </a:r>
            <a:r>
              <a:rPr lang="zh-CN" altLang="en-US" sz="2400" b="1" kern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：数据链通过验证，性能满足</a:t>
            </a:r>
            <a:r>
              <a:rPr lang="en-US" altLang="zh-CN" sz="2400" b="1" kern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100Hz</a:t>
            </a:r>
            <a:r>
              <a:rPr lang="zh-CN" altLang="en-US" sz="2400" b="1" kern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需求</a:t>
            </a: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FA638F42-DCD0-45A3-8D99-F2D41025E0FC}"/>
              </a:ext>
            </a:extLst>
          </p:cNvPr>
          <p:cNvSpPr/>
          <p:nvPr/>
        </p:nvSpPr>
        <p:spPr>
          <a:xfrm>
            <a:off x="8860483" y="1081614"/>
            <a:ext cx="698992" cy="381298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椭圆 39">
            <a:extLst>
              <a:ext uri="{FF2B5EF4-FFF2-40B4-BE49-F238E27FC236}">
                <a16:creationId xmlns:a16="http://schemas.microsoft.com/office/drawing/2014/main" id="{72C8BD90-3666-48DA-B005-18E19BB26918}"/>
              </a:ext>
            </a:extLst>
          </p:cNvPr>
          <p:cNvSpPr/>
          <p:nvPr/>
        </p:nvSpPr>
        <p:spPr>
          <a:xfrm>
            <a:off x="8864096" y="1617058"/>
            <a:ext cx="695379" cy="381298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椭圆 40">
            <a:extLst>
              <a:ext uri="{FF2B5EF4-FFF2-40B4-BE49-F238E27FC236}">
                <a16:creationId xmlns:a16="http://schemas.microsoft.com/office/drawing/2014/main" id="{65E13FFB-EEFB-44F7-931F-C386670152B0}"/>
              </a:ext>
            </a:extLst>
          </p:cNvPr>
          <p:cNvSpPr/>
          <p:nvPr/>
        </p:nvSpPr>
        <p:spPr>
          <a:xfrm>
            <a:off x="8864096" y="2369020"/>
            <a:ext cx="695379" cy="381298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箭头: 下 31">
            <a:extLst>
              <a:ext uri="{FF2B5EF4-FFF2-40B4-BE49-F238E27FC236}">
                <a16:creationId xmlns:a16="http://schemas.microsoft.com/office/drawing/2014/main" id="{5C85B0B4-38A7-4535-97DA-A0E1E2198318}"/>
              </a:ext>
            </a:extLst>
          </p:cNvPr>
          <p:cNvSpPr/>
          <p:nvPr/>
        </p:nvSpPr>
        <p:spPr>
          <a:xfrm>
            <a:off x="10338438" y="4368256"/>
            <a:ext cx="540134" cy="619243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aphicFrame>
        <p:nvGraphicFramePr>
          <p:cNvPr id="28" name="表格 27">
            <a:extLst>
              <a:ext uri="{FF2B5EF4-FFF2-40B4-BE49-F238E27FC236}">
                <a16:creationId xmlns:a16="http://schemas.microsoft.com/office/drawing/2014/main" id="{0721D96E-5132-42A5-B0DE-C56DAE8C3E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9589671"/>
              </p:ext>
            </p:extLst>
          </p:nvPr>
        </p:nvGraphicFramePr>
        <p:xfrm>
          <a:off x="4859389" y="3873177"/>
          <a:ext cx="4350973" cy="2007313"/>
        </p:xfrm>
        <a:graphic>
          <a:graphicData uri="http://schemas.openxmlformats.org/drawingml/2006/table">
            <a:tbl>
              <a:tblPr>
                <a:gradFill rotWithShape="1">
                  <a:gsLst>
                    <a:gs pos="0">
                      <a:srgbClr val="9BBB59">
                        <a:tint val="50000"/>
                        <a:satMod val="300000"/>
                      </a:srgbClr>
                    </a:gs>
                    <a:gs pos="35000">
                      <a:srgbClr val="9BBB59">
                        <a:tint val="37000"/>
                        <a:satMod val="300000"/>
                      </a:srgbClr>
                    </a:gs>
                    <a:gs pos="100000">
                      <a:srgbClr val="9BBB59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:tblPr>
              <a:tblGrid>
                <a:gridCol w="1214840">
                  <a:extLst>
                    <a:ext uri="{9D8B030D-6E8A-4147-A177-3AD203B41FA5}">
                      <a16:colId xmlns:a16="http://schemas.microsoft.com/office/drawing/2014/main" val="2762843193"/>
                    </a:ext>
                  </a:extLst>
                </a:gridCol>
                <a:gridCol w="1685108">
                  <a:extLst>
                    <a:ext uri="{9D8B030D-6E8A-4147-A177-3AD203B41FA5}">
                      <a16:colId xmlns:a16="http://schemas.microsoft.com/office/drawing/2014/main" val="1777708541"/>
                    </a:ext>
                  </a:extLst>
                </a:gridCol>
                <a:gridCol w="36286">
                  <a:extLst>
                    <a:ext uri="{9D8B030D-6E8A-4147-A177-3AD203B41FA5}">
                      <a16:colId xmlns:a16="http://schemas.microsoft.com/office/drawing/2014/main" val="1613924537"/>
                    </a:ext>
                  </a:extLst>
                </a:gridCol>
                <a:gridCol w="1414739">
                  <a:extLst>
                    <a:ext uri="{9D8B030D-6E8A-4147-A177-3AD203B41FA5}">
                      <a16:colId xmlns:a16="http://schemas.microsoft.com/office/drawing/2014/main" val="2899153580"/>
                    </a:ext>
                  </a:extLst>
                </a:gridCol>
              </a:tblGrid>
              <a:tr h="355857"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443" marR="5443" marT="5443" marB="0" anchor="ctr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zh-CN" alt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转字符串后序列化</a:t>
                      </a:r>
                    </a:p>
                  </a:txBody>
                  <a:tcPr marL="5443" marR="5443" marT="5443" marB="0" anchor="ctr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zh-CN" alt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直接二进制序列化</a:t>
                      </a:r>
                    </a:p>
                  </a:txBody>
                  <a:tcPr marL="5443" marR="5443" marT="5443" marB="0" anchor="ctr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443" marR="5443" marT="5443" marB="0" anchor="ctr"/>
                </a:tc>
                <a:extLst>
                  <a:ext uri="{0D108BD9-81ED-4DB2-BD59-A6C34878D82A}">
                    <a16:rowId xmlns:a16="http://schemas.microsoft.com/office/drawing/2014/main" val="3386159552"/>
                  </a:ext>
                </a:extLst>
              </a:tr>
              <a:tr h="46987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CPU</a:t>
                      </a:r>
                      <a:endParaRPr lang="zh-CN" alt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443" marR="5443" marT="5443" marB="0" anchor="ctr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altLang="zh-CN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Intel(R) Xeon(R) Gold 6326 CPU @ 2.90GHz</a:t>
                      </a:r>
                      <a:endParaRPr lang="en-US" altLang="zh-CN" sz="14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443" marR="5443" marT="5443" marB="0" anchor="ctr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3226877"/>
                  </a:ext>
                </a:extLst>
              </a:tr>
              <a:tr h="35585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Json</a:t>
                      </a:r>
                      <a:endParaRPr lang="zh-CN" alt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443" marR="5443" marT="5443" marB="0" anchor="ctr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78.5MB/</a:t>
                      </a:r>
                      <a:r>
                        <a:rPr lang="en-US" altLang="zh-CN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s</a:t>
                      </a:r>
                      <a:endParaRPr lang="en-US" alt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443" marR="5443" marT="5443" marB="0" anchor="ctr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28MB/</a:t>
                      </a:r>
                      <a:r>
                        <a:rPr lang="en-US" altLang="zh-CN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s</a:t>
                      </a:r>
                      <a:endParaRPr lang="en-US" alt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443" marR="5443" marT="5443" marB="0" anchor="ctr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0099477"/>
                  </a:ext>
                </a:extLst>
              </a:tr>
              <a:tr h="35585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Cbor</a:t>
                      </a:r>
                      <a:endParaRPr lang="zh-CN" alt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443" marR="5443" marT="5443" marB="0" anchor="ctr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137.5MB/</a:t>
                      </a:r>
                      <a:r>
                        <a:rPr lang="en-US" altLang="zh-CN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s</a:t>
                      </a:r>
                      <a:endParaRPr lang="en-US" alt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443" marR="5443" marT="5443" marB="0" anchor="ctr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en-US" sz="1600" b="1" i="0" u="none" strike="noStrike" dirty="0"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687.5MB/</a:t>
                      </a:r>
                      <a:r>
                        <a:rPr lang="en-US" altLang="zh-CN" sz="1600" b="1" i="0" u="none" strike="noStrike" dirty="0"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s</a:t>
                      </a:r>
                      <a:endParaRPr lang="en-US" alt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443" marR="5443" marT="5443" marB="0" anchor="ctr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4848197"/>
                  </a:ext>
                </a:extLst>
              </a:tr>
              <a:tr h="46987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100/1k Hz </a:t>
                      </a:r>
                    </a:p>
                    <a:p>
                      <a:pPr algn="ctr" rtl="0" fontAlgn="ctr"/>
                      <a:r>
                        <a:rPr lang="zh-CN" alt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预计所需核数</a:t>
                      </a:r>
                    </a:p>
                  </a:txBody>
                  <a:tcPr marL="5443" marR="5443" marT="5443" marB="0" anchor="ctr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16 / 160</a:t>
                      </a:r>
                    </a:p>
                  </a:txBody>
                  <a:tcPr marL="5443" marR="5443" marT="5443" marB="0" anchor="ctr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en-US" sz="1600" b="1" i="0" u="none" strike="noStrike" dirty="0"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3.2 / 32</a:t>
                      </a:r>
                      <a:endParaRPr lang="en-US" alt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443" marR="5443" marT="5443" marB="0" anchor="ctr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4513158"/>
                  </a:ext>
                </a:extLst>
              </a:tr>
            </a:tbl>
          </a:graphicData>
        </a:graphic>
      </p:graphicFrame>
      <p:sp>
        <p:nvSpPr>
          <p:cNvPr id="33" name="椭圆 32">
            <a:extLst>
              <a:ext uri="{FF2B5EF4-FFF2-40B4-BE49-F238E27FC236}">
                <a16:creationId xmlns:a16="http://schemas.microsoft.com/office/drawing/2014/main" id="{0F5DDFD8-17FE-4738-8AD7-6F877338E6EE}"/>
              </a:ext>
            </a:extLst>
          </p:cNvPr>
          <p:cNvSpPr/>
          <p:nvPr/>
        </p:nvSpPr>
        <p:spPr>
          <a:xfrm>
            <a:off x="7883923" y="4942115"/>
            <a:ext cx="1259618" cy="871508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13202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内容占位符 2">
            <a:extLst>
              <a:ext uri="{FF2B5EF4-FFF2-40B4-BE49-F238E27FC236}">
                <a16:creationId xmlns:a16="http://schemas.microsoft.com/office/drawing/2014/main" id="{61274897-D5D3-4DFB-9900-8794CC5F5567}"/>
              </a:ext>
            </a:extLst>
          </p:cNvPr>
          <p:cNvSpPr txBox="1">
            <a:spLocks/>
          </p:cNvSpPr>
          <p:nvPr/>
        </p:nvSpPr>
        <p:spPr bwMode="auto">
          <a:xfrm>
            <a:off x="5537200" y="1475313"/>
            <a:ext cx="6453440" cy="1444022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519113" indent="-260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rgbClr val="000000"/>
                </a:solidFill>
                <a:latin typeface="+mn-lt"/>
                <a:ea typeface="+mn-ea"/>
              </a:defRPr>
            </a:lvl2pPr>
            <a:lvl3pPr marL="739775" indent="-2190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700">
                <a:solidFill>
                  <a:srgbClr val="000000"/>
                </a:solidFill>
                <a:latin typeface="+mn-lt"/>
                <a:ea typeface="+mn-ea"/>
              </a:defRPr>
            </a:lvl3pPr>
            <a:lvl4pPr marL="960438" indent="-2190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500">
                <a:solidFill>
                  <a:srgbClr val="000000"/>
                </a:solidFill>
                <a:latin typeface="+mn-lt"/>
                <a:ea typeface="+mn-ea"/>
              </a:defRPr>
            </a:lvl4pPr>
            <a:lvl5pPr marL="1198563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500">
                <a:solidFill>
                  <a:srgbClr val="000000"/>
                </a:solidFill>
                <a:latin typeface="+mn-lt"/>
                <a:ea typeface="+mn-ea"/>
              </a:defRPr>
            </a:lvl5pPr>
            <a:lvl6pPr marL="15418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6pPr>
            <a:lvl7pPr marL="18847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7pPr>
            <a:lvl8pPr marL="22276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8pPr>
            <a:lvl9pPr marL="25705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150000"/>
              </a:lnSpc>
              <a:buClr>
                <a:srgbClr val="1F497D"/>
              </a:buClr>
              <a:buFont typeface="Wingdings" panose="05000000000000000000" pitchFamily="2" charset="2"/>
              <a:buChar char="n"/>
              <a:defRPr/>
            </a:pPr>
            <a:r>
              <a:rPr lang="zh-CN" altLang="en-US" sz="1800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部分模块亮度过高 → </a:t>
            </a:r>
            <a:r>
              <a:rPr lang="en-US" altLang="zh-CN" sz="1800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DAQ </a:t>
            </a:r>
            <a:r>
              <a:rPr lang="zh-CN" altLang="en-US" sz="1800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检测寄存器是否复位</a:t>
            </a:r>
            <a:endParaRPr lang="en-US" altLang="zh-CN" sz="1800" b="1" kern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Clr>
                <a:srgbClr val="1F497D"/>
              </a:buClr>
              <a:buFont typeface="Wingdings" panose="05000000000000000000" pitchFamily="2" charset="2"/>
              <a:buChar char="n"/>
              <a:defRPr/>
            </a:pPr>
            <a:r>
              <a:rPr lang="zh-CN" altLang="en-US" sz="1800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运行控制命令升级 → </a:t>
            </a:r>
            <a:r>
              <a:rPr lang="en-US" altLang="zh-CN" sz="1800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DAQ </a:t>
            </a:r>
            <a:r>
              <a:rPr lang="zh-CN" altLang="en-US" sz="1800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高速响应</a:t>
            </a:r>
            <a:endParaRPr lang="en-US" altLang="zh-CN" sz="1800" b="1" kern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Clr>
                <a:srgbClr val="1F497D"/>
              </a:buClr>
              <a:buFont typeface="Wingdings" panose="05000000000000000000" pitchFamily="2" charset="2"/>
              <a:buChar char="n"/>
              <a:defRPr/>
            </a:pPr>
            <a:r>
              <a:rPr lang="zh-CN" altLang="en-US" sz="1800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实现一次配置多次</a:t>
            </a:r>
            <a:r>
              <a:rPr lang="en-US" altLang="zh-CN" sz="1800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run</a:t>
            </a:r>
          </a:p>
          <a:p>
            <a:pPr>
              <a:lnSpc>
                <a:spcPct val="150000"/>
              </a:lnSpc>
              <a:buClr>
                <a:srgbClr val="1F497D"/>
              </a:buClr>
              <a:buFont typeface="Wingdings" panose="05000000000000000000" pitchFamily="2" charset="2"/>
              <a:buChar char="n"/>
              <a:defRPr/>
            </a:pPr>
            <a:endParaRPr lang="zh-CN" altLang="en-US" sz="2000" b="1" kern="0" dirty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5" name="内容占位符 2">
            <a:extLst>
              <a:ext uri="{FF2B5EF4-FFF2-40B4-BE49-F238E27FC236}">
                <a16:creationId xmlns:a16="http://schemas.microsoft.com/office/drawing/2014/main" id="{2876966E-3946-43EF-98D0-EF6D61992E91}"/>
              </a:ext>
            </a:extLst>
          </p:cNvPr>
          <p:cNvSpPr txBox="1">
            <a:spLocks/>
          </p:cNvSpPr>
          <p:nvPr/>
        </p:nvSpPr>
        <p:spPr bwMode="auto">
          <a:xfrm>
            <a:off x="353273" y="896103"/>
            <a:ext cx="4879127" cy="5098764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519113" indent="-260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rgbClr val="000000"/>
                </a:solidFill>
                <a:latin typeface="+mn-lt"/>
                <a:ea typeface="+mn-ea"/>
              </a:defRPr>
            </a:lvl2pPr>
            <a:lvl3pPr marL="739775" indent="-2190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700">
                <a:solidFill>
                  <a:srgbClr val="000000"/>
                </a:solidFill>
                <a:latin typeface="+mn-lt"/>
                <a:ea typeface="+mn-ea"/>
              </a:defRPr>
            </a:lvl3pPr>
            <a:lvl4pPr marL="960438" indent="-2190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500">
                <a:solidFill>
                  <a:srgbClr val="000000"/>
                </a:solidFill>
                <a:latin typeface="+mn-lt"/>
                <a:ea typeface="+mn-ea"/>
              </a:defRPr>
            </a:lvl4pPr>
            <a:lvl5pPr marL="1198563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500">
                <a:solidFill>
                  <a:srgbClr val="000000"/>
                </a:solidFill>
                <a:latin typeface="+mn-lt"/>
                <a:ea typeface="+mn-ea"/>
              </a:defRPr>
            </a:lvl5pPr>
            <a:lvl6pPr marL="15418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6pPr>
            <a:lvl7pPr marL="18847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7pPr>
            <a:lvl8pPr marL="22276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8pPr>
            <a:lvl9pPr marL="25705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150000"/>
              </a:lnSpc>
              <a:buClr>
                <a:srgbClr val="1F497D"/>
              </a:buClr>
              <a:buFont typeface="Wingdings" panose="05000000000000000000" pitchFamily="2" charset="2"/>
              <a:buChar char="n"/>
              <a:defRPr/>
            </a:pPr>
            <a:endParaRPr lang="en-US" altLang="zh-CN" sz="2000" b="1" kern="0" dirty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Clr>
                <a:srgbClr val="1F497D"/>
              </a:buClr>
              <a:buFont typeface="Wingdings" panose="05000000000000000000" pitchFamily="2" charset="2"/>
              <a:buChar char="n"/>
              <a:defRPr/>
            </a:pPr>
            <a:r>
              <a:rPr lang="zh-CN" altLang="en-US" sz="1800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模拟源 → </a:t>
            </a:r>
            <a:r>
              <a:rPr lang="en-US" altLang="zh-CN" sz="1800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DAQ → </a:t>
            </a:r>
            <a:r>
              <a:rPr lang="zh-CN" altLang="en-US" sz="1800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接收脚本</a:t>
            </a:r>
            <a:endParaRPr lang="en-US" altLang="zh-CN" sz="1800" b="1" kern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Clr>
                <a:srgbClr val="1F497D"/>
              </a:buClr>
              <a:buFont typeface="Wingdings" panose="05000000000000000000" pitchFamily="2" charset="2"/>
              <a:buChar char="n"/>
              <a:defRPr/>
            </a:pPr>
            <a:r>
              <a:rPr lang="zh-CN" altLang="en-US" sz="1800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测试脚本：</a:t>
            </a:r>
            <a:r>
              <a:rPr lang="en-US" altLang="zh-CN" sz="1800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start -&gt; … -&gt; terminate </a:t>
            </a:r>
            <a:r>
              <a:rPr lang="zh-CN" altLang="en-US" sz="1800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循环</a:t>
            </a:r>
            <a:endParaRPr lang="en-US" altLang="zh-CN" sz="1800" b="1" kern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Clr>
                <a:srgbClr val="1F497D"/>
              </a:buClr>
              <a:buFont typeface="Wingdings" panose="05000000000000000000" pitchFamily="2" charset="2"/>
              <a:buChar char="n"/>
              <a:defRPr/>
            </a:pPr>
            <a:r>
              <a:rPr lang="zh-CN" altLang="en-US" sz="1800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对 </a:t>
            </a:r>
            <a:r>
              <a:rPr lang="en-US" altLang="zh-CN" sz="1800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DAQ </a:t>
            </a:r>
            <a:r>
              <a:rPr lang="zh-CN" altLang="en-US" sz="1800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各功能进行测试</a:t>
            </a:r>
            <a:endParaRPr lang="en-US" altLang="zh-CN" sz="1800" b="1" kern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Clr>
                <a:srgbClr val="1F497D"/>
              </a:buClr>
              <a:buFont typeface="Wingdings" panose="05000000000000000000" pitchFamily="2" charset="2"/>
              <a:buChar char="n"/>
              <a:defRPr/>
            </a:pPr>
            <a:endParaRPr lang="zh-CN" altLang="en-US" sz="2000" b="1" kern="0" dirty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5" name="内容占位符 4">
            <a:extLst>
              <a:ext uri="{FF2B5EF4-FFF2-40B4-BE49-F238E27FC236}">
                <a16:creationId xmlns:a16="http://schemas.microsoft.com/office/drawing/2014/main" id="{EA3E64D3-AFF4-4518-8B3C-ED79E54B1E62}"/>
              </a:ext>
            </a:extLst>
          </p:cNvPr>
          <p:cNvSpPr txBox="1">
            <a:spLocks/>
          </p:cNvSpPr>
          <p:nvPr/>
        </p:nvSpPr>
        <p:spPr bwMode="auto">
          <a:xfrm>
            <a:off x="5537196" y="5769813"/>
            <a:ext cx="6453440" cy="83846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519113" indent="-260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rgbClr val="000000"/>
                </a:solidFill>
                <a:latin typeface="+mn-lt"/>
                <a:ea typeface="+mn-ea"/>
              </a:defRPr>
            </a:lvl2pPr>
            <a:lvl3pPr marL="739775" indent="-2190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700">
                <a:solidFill>
                  <a:srgbClr val="000000"/>
                </a:solidFill>
                <a:latin typeface="+mn-lt"/>
                <a:ea typeface="+mn-ea"/>
              </a:defRPr>
            </a:lvl3pPr>
            <a:lvl4pPr marL="960438" indent="-2190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500">
                <a:solidFill>
                  <a:srgbClr val="000000"/>
                </a:solidFill>
                <a:latin typeface="+mn-lt"/>
                <a:ea typeface="+mn-ea"/>
              </a:defRPr>
            </a:lvl4pPr>
            <a:lvl5pPr marL="1198563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500">
                <a:solidFill>
                  <a:srgbClr val="000000"/>
                </a:solidFill>
                <a:latin typeface="+mn-lt"/>
                <a:ea typeface="+mn-ea"/>
              </a:defRPr>
            </a:lvl5pPr>
            <a:lvl6pPr marL="15418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6pPr>
            <a:lvl7pPr marL="18847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7pPr>
            <a:lvl8pPr marL="22276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8pPr>
            <a:lvl9pPr marL="25705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just">
              <a:spcBef>
                <a:spcPts val="0"/>
              </a:spcBef>
              <a:buNone/>
            </a:pPr>
            <a:r>
              <a:rPr lang="zh-CN" altLang="en-US" sz="2400" b="1" kern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探测器整机完成</a:t>
            </a:r>
            <a:r>
              <a:rPr lang="en-US" altLang="zh-CN" sz="2400" b="1" kern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100Hz</a:t>
            </a:r>
            <a:r>
              <a:rPr lang="zh-CN" altLang="en-US" sz="2400" b="1" kern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功能调试，下月初将运往怀柔线站部署安装，</a:t>
            </a:r>
            <a:r>
              <a:rPr lang="en-US" altLang="zh-CN" sz="2400" b="1" kern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BPIX4 DAQ </a:t>
            </a:r>
            <a:r>
              <a:rPr lang="zh-CN" altLang="en-US" sz="2400" b="1" kern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准备就绪</a:t>
            </a:r>
            <a:endParaRPr lang="en-US" altLang="zh-CN" sz="2400" b="1" kern="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altLang="zh-CN" sz="2000" kern="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03196113-97E0-4A2C-B65A-60F52830BF9A}"/>
              </a:ext>
            </a:extLst>
          </p:cNvPr>
          <p:cNvSpPr/>
          <p:nvPr/>
        </p:nvSpPr>
        <p:spPr>
          <a:xfrm>
            <a:off x="-9897" y="6655888"/>
            <a:ext cx="11961678" cy="188258"/>
          </a:xfrm>
          <a:prstGeom prst="rect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5E8161F3-539E-4CA3-9461-54F259158C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272" y="29744"/>
            <a:ext cx="900762" cy="638723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5C5F8682-C967-408D-BF22-0B8C558560C1}"/>
              </a:ext>
            </a:extLst>
          </p:cNvPr>
          <p:cNvSpPr/>
          <p:nvPr/>
        </p:nvSpPr>
        <p:spPr>
          <a:xfrm>
            <a:off x="12019602" y="6655888"/>
            <a:ext cx="172397" cy="188258"/>
          </a:xfrm>
          <a:prstGeom prst="rect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25FF63B9-BAC0-4DCD-ADE3-4D0B8F41DEDB}"/>
              </a:ext>
            </a:extLst>
          </p:cNvPr>
          <p:cNvCxnSpPr/>
          <p:nvPr/>
        </p:nvCxnSpPr>
        <p:spPr>
          <a:xfrm>
            <a:off x="0" y="737656"/>
            <a:ext cx="1809404" cy="0"/>
          </a:xfrm>
          <a:prstGeom prst="line">
            <a:avLst/>
          </a:prstGeom>
          <a:ln w="635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1E04D5DC-E7A3-46B3-B989-68A69E0B7C99}"/>
              </a:ext>
            </a:extLst>
          </p:cNvPr>
          <p:cNvCxnSpPr>
            <a:cxnSpLocks/>
          </p:cNvCxnSpPr>
          <p:nvPr/>
        </p:nvCxnSpPr>
        <p:spPr>
          <a:xfrm>
            <a:off x="1859280" y="737656"/>
            <a:ext cx="10332720" cy="0"/>
          </a:xfrm>
          <a:prstGeom prst="line">
            <a:avLst/>
          </a:prstGeom>
          <a:ln w="63500">
            <a:solidFill>
              <a:srgbClr val="B644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>
            <a:extLst>
              <a:ext uri="{FF2B5EF4-FFF2-40B4-BE49-F238E27FC236}">
                <a16:creationId xmlns:a16="http://schemas.microsoft.com/office/drawing/2014/main" id="{F87E7A05-498C-4AA6-B66C-3C8CE760AB36}"/>
              </a:ext>
            </a:extLst>
          </p:cNvPr>
          <p:cNvSpPr txBox="1"/>
          <p:nvPr/>
        </p:nvSpPr>
        <p:spPr>
          <a:xfrm>
            <a:off x="11961676" y="6560393"/>
            <a:ext cx="35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zh-CN" alt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F487F54C-A1CB-441E-9630-C2DACE8241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4" name="标题 1">
            <a:extLst>
              <a:ext uri="{FF2B5EF4-FFF2-40B4-BE49-F238E27FC236}">
                <a16:creationId xmlns:a16="http://schemas.microsoft.com/office/drawing/2014/main" id="{99072E8A-71A3-4897-8F47-DD2790E35DC5}"/>
              </a:ext>
            </a:extLst>
          </p:cNvPr>
          <p:cNvSpPr txBox="1">
            <a:spLocks/>
          </p:cNvSpPr>
          <p:nvPr/>
        </p:nvSpPr>
        <p:spPr>
          <a:xfrm>
            <a:off x="1859280" y="60702"/>
            <a:ext cx="3960084" cy="58477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defRPr>
            </a:lvl9pPr>
          </a:lstStyle>
          <a:p>
            <a:pPr algn="l" eaLnBrk="1" hangingPunct="1">
              <a:defRPr/>
            </a:pP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100Hz 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整机测试</a:t>
            </a:r>
          </a:p>
        </p:txBody>
      </p:sp>
      <p:sp>
        <p:nvSpPr>
          <p:cNvPr id="34" name="内容占位符 2">
            <a:extLst>
              <a:ext uri="{FF2B5EF4-FFF2-40B4-BE49-F238E27FC236}">
                <a16:creationId xmlns:a16="http://schemas.microsoft.com/office/drawing/2014/main" id="{543DB6C9-BD7F-48CB-8476-DB2CCD20E189}"/>
              </a:ext>
            </a:extLst>
          </p:cNvPr>
          <p:cNvSpPr txBox="1">
            <a:spLocks/>
          </p:cNvSpPr>
          <p:nvPr/>
        </p:nvSpPr>
        <p:spPr bwMode="auto">
          <a:xfrm>
            <a:off x="349944" y="5994866"/>
            <a:ext cx="4879127" cy="565792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519113" indent="-260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rgbClr val="000000"/>
                </a:solidFill>
                <a:latin typeface="+mn-lt"/>
                <a:ea typeface="+mn-ea"/>
              </a:defRPr>
            </a:lvl2pPr>
            <a:lvl3pPr marL="739775" indent="-2190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700">
                <a:solidFill>
                  <a:srgbClr val="000000"/>
                </a:solidFill>
                <a:latin typeface="+mn-lt"/>
                <a:ea typeface="+mn-ea"/>
              </a:defRPr>
            </a:lvl3pPr>
            <a:lvl4pPr marL="960438" indent="-2190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500">
                <a:solidFill>
                  <a:srgbClr val="000000"/>
                </a:solidFill>
                <a:latin typeface="+mn-lt"/>
                <a:ea typeface="+mn-ea"/>
              </a:defRPr>
            </a:lvl4pPr>
            <a:lvl5pPr marL="1198563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500">
                <a:solidFill>
                  <a:srgbClr val="000000"/>
                </a:solidFill>
                <a:latin typeface="+mn-lt"/>
                <a:ea typeface="+mn-ea"/>
              </a:defRPr>
            </a:lvl5pPr>
            <a:lvl6pPr marL="15418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6pPr>
            <a:lvl7pPr marL="18847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7pPr>
            <a:lvl8pPr marL="22276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8pPr>
            <a:lvl9pPr marL="25705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lnSpc>
                <a:spcPct val="150000"/>
              </a:lnSpc>
              <a:buClr>
                <a:srgbClr val="1F497D"/>
              </a:buClr>
              <a:buNone/>
              <a:defRPr/>
            </a:pPr>
            <a:r>
              <a:rPr lang="en-US" altLang="zh-CN" sz="2000" b="1" kern="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DAQ</a:t>
            </a:r>
            <a:r>
              <a:rPr lang="zh-CN" altLang="en-US" sz="2000" b="1" kern="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自检功能正常，生成数据正确</a:t>
            </a:r>
          </a:p>
        </p:txBody>
      </p:sp>
      <p:sp>
        <p:nvSpPr>
          <p:cNvPr id="16" name="内容占位符 2">
            <a:extLst>
              <a:ext uri="{FF2B5EF4-FFF2-40B4-BE49-F238E27FC236}">
                <a16:creationId xmlns:a16="http://schemas.microsoft.com/office/drawing/2014/main" id="{4C846885-3A81-4117-BA0C-AFB932ECA5FD}"/>
              </a:ext>
            </a:extLst>
          </p:cNvPr>
          <p:cNvSpPr txBox="1">
            <a:spLocks/>
          </p:cNvSpPr>
          <p:nvPr/>
        </p:nvSpPr>
        <p:spPr bwMode="auto">
          <a:xfrm>
            <a:off x="353272" y="909521"/>
            <a:ext cx="4879127" cy="565791"/>
          </a:xfrm>
          <a:prstGeom prst="rect">
            <a:avLst/>
          </a:prstGeom>
          <a:ln>
            <a:solidFill>
              <a:srgbClr val="5B9BD5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519113" indent="-260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rgbClr val="000000"/>
                </a:solidFill>
                <a:latin typeface="+mn-lt"/>
                <a:ea typeface="+mn-ea"/>
              </a:defRPr>
            </a:lvl2pPr>
            <a:lvl3pPr marL="739775" indent="-2190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700">
                <a:solidFill>
                  <a:srgbClr val="000000"/>
                </a:solidFill>
                <a:latin typeface="+mn-lt"/>
                <a:ea typeface="+mn-ea"/>
              </a:defRPr>
            </a:lvl3pPr>
            <a:lvl4pPr marL="960438" indent="-2190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500">
                <a:solidFill>
                  <a:srgbClr val="000000"/>
                </a:solidFill>
                <a:latin typeface="+mn-lt"/>
                <a:ea typeface="+mn-ea"/>
              </a:defRPr>
            </a:lvl4pPr>
            <a:lvl5pPr marL="1198563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500">
                <a:solidFill>
                  <a:srgbClr val="000000"/>
                </a:solidFill>
                <a:latin typeface="+mn-lt"/>
                <a:ea typeface="+mn-ea"/>
              </a:defRPr>
            </a:lvl5pPr>
            <a:lvl6pPr marL="15418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6pPr>
            <a:lvl7pPr marL="18847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7pPr>
            <a:lvl8pPr marL="22276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8pPr>
            <a:lvl9pPr marL="25705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lnSpc>
                <a:spcPct val="150000"/>
              </a:lnSpc>
              <a:buClr>
                <a:srgbClr val="1F497D"/>
              </a:buClr>
              <a:buNone/>
              <a:defRPr/>
            </a:pPr>
            <a:r>
              <a:rPr lang="en-US" altLang="zh-CN" sz="24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100Hz </a:t>
            </a:r>
            <a:r>
              <a:rPr lang="zh-CN" altLang="en-US" sz="24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功能稳定性测试</a:t>
            </a:r>
          </a:p>
        </p:txBody>
      </p:sp>
      <p:graphicFrame>
        <p:nvGraphicFramePr>
          <p:cNvPr id="17" name="表格 16">
            <a:extLst>
              <a:ext uri="{FF2B5EF4-FFF2-40B4-BE49-F238E27FC236}">
                <a16:creationId xmlns:a16="http://schemas.microsoft.com/office/drawing/2014/main" id="{DFFBEC74-EE1D-448B-A61A-9CB87BEF3F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080037"/>
              </p:ext>
            </p:extLst>
          </p:nvPr>
        </p:nvGraphicFramePr>
        <p:xfrm>
          <a:off x="533186" y="2919337"/>
          <a:ext cx="4512641" cy="2845176"/>
        </p:xfrm>
        <a:graphic>
          <a:graphicData uri="http://schemas.openxmlformats.org/drawingml/2006/table">
            <a:tbl>
              <a:tblPr>
                <a:gradFill rotWithShape="1">
                  <a:gsLst>
                    <a:gs pos="0">
                      <a:srgbClr val="9BBB59">
                        <a:tint val="50000"/>
                        <a:satMod val="300000"/>
                      </a:srgbClr>
                    </a:gs>
                    <a:gs pos="35000">
                      <a:srgbClr val="9BBB59">
                        <a:tint val="37000"/>
                        <a:satMod val="300000"/>
                      </a:srgbClr>
                    </a:gs>
                    <a:gs pos="100000">
                      <a:srgbClr val="9BBB59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:tblPr>
              <a:tblGrid>
                <a:gridCol w="2311150">
                  <a:extLst>
                    <a:ext uri="{9D8B030D-6E8A-4147-A177-3AD203B41FA5}">
                      <a16:colId xmlns:a16="http://schemas.microsoft.com/office/drawing/2014/main" val="1777708541"/>
                    </a:ext>
                  </a:extLst>
                </a:gridCol>
                <a:gridCol w="2201491">
                  <a:extLst>
                    <a:ext uri="{9D8B030D-6E8A-4147-A177-3AD203B41FA5}">
                      <a16:colId xmlns:a16="http://schemas.microsoft.com/office/drawing/2014/main" val="2899153580"/>
                    </a:ext>
                  </a:extLst>
                </a:gridCol>
              </a:tblGrid>
              <a:tr h="327299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zh-CN" altLang="en-US" sz="1800" b="1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测试方案设计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443" marR="5443" marT="5443" marB="0" anchor="ctr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443" marR="5443" marT="5443" marB="0" anchor="ctr"/>
                </a:tc>
                <a:extLst>
                  <a:ext uri="{0D108BD9-81ED-4DB2-BD59-A6C34878D82A}">
                    <a16:rowId xmlns:a16="http://schemas.microsoft.com/office/drawing/2014/main" val="3386159552"/>
                  </a:ext>
                </a:extLst>
              </a:tr>
              <a:tr h="32729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zh-CN" altLang="en-US" sz="1800" b="1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模拟源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443" marR="5443" marT="5443" marB="0" anchor="ctr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altLang="zh-CN" sz="1800" b="1" dirty="0" err="1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daqheps</a:t>
                      </a:r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服务器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443" marR="5443" marT="5443" marB="0" anchor="ctr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3226877"/>
                  </a:ext>
                </a:extLst>
              </a:tr>
              <a:tr h="32729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DAQ</a:t>
                      </a:r>
                    </a:p>
                  </a:txBody>
                  <a:tcPr marL="5443" marR="5443" marT="5443" marB="0" anchor="ctr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altLang="zh-CN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heps01</a:t>
                      </a:r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服务器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443" marR="5443" marT="5443" marB="0" anchor="ctr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0099477"/>
                  </a:ext>
                </a:extLst>
              </a:tr>
              <a:tr h="32729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zh-CN" altLang="en-US" sz="1800" b="1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处理</a:t>
                      </a:r>
                      <a:r>
                        <a:rPr lang="en-US" altLang="zh-CN" sz="1800" b="1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lang="zh-CN" altLang="en-US" sz="1800" b="1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存盘</a:t>
                      </a:r>
                      <a:r>
                        <a:rPr lang="en-US" altLang="zh-CN" sz="1800" b="1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lang="zh-CN" altLang="en-US" sz="1800" b="1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传输线程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443" marR="5443" marT="5443" marB="0" anchor="ctr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6/6/7</a:t>
                      </a:r>
                    </a:p>
                  </a:txBody>
                  <a:tcPr marL="5443" marR="5443" marT="5443" marB="0" anchor="ctr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4848197"/>
                  </a:ext>
                </a:extLst>
              </a:tr>
              <a:tr h="32729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zh-CN" altLang="en-US" sz="1800" b="1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带宽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443" marR="5443" marT="5443" marB="0" anchor="ctr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2400MB/</a:t>
                      </a:r>
                      <a:r>
                        <a:rPr lang="en-US" altLang="zh-CN" sz="1800" b="1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</a:t>
                      </a:r>
                      <a:r>
                        <a:rPr lang="zh-CN" altLang="en-US" sz="1800" b="1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</a:t>
                      </a:r>
                      <a:r>
                        <a:rPr lang="en-US" altLang="zh-CN" sz="1800" b="1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~100Hz</a:t>
                      </a:r>
                      <a:r>
                        <a:rPr lang="zh-CN" altLang="en-US" sz="1800" b="1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443" marR="5443" marT="5443" marB="0" anchor="ctr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4513158"/>
                  </a:ext>
                </a:extLst>
              </a:tr>
              <a:tr h="327299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脚本循环次数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443" marR="5443" marT="5443" marB="0" anchor="ctr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100</a:t>
                      </a:r>
                      <a:r>
                        <a:rPr lang="zh-CN" alt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次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443" marR="5443" marT="5443" marB="0" anchor="ctr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1066239"/>
                  </a:ext>
                </a:extLst>
              </a:tr>
              <a:tr h="327299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1-Idle%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443" marR="5443" marT="5443" marB="0" anchor="ctr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10%</a:t>
                      </a:r>
                    </a:p>
                  </a:txBody>
                  <a:tcPr marL="5443" marR="5443" marT="5443" marB="0" anchor="ctr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9655812"/>
                  </a:ext>
                </a:extLst>
              </a:tr>
              <a:tr h="327299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预计占用核数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443" marR="5443" marT="5443" marB="0" anchor="ctr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13</a:t>
                      </a:r>
                    </a:p>
                  </a:txBody>
                  <a:tcPr marL="5443" marR="5443" marT="5443" marB="0" anchor="ctr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8887884"/>
                  </a:ext>
                </a:extLst>
              </a:tr>
            </a:tbl>
          </a:graphicData>
        </a:graphic>
      </p:graphicFrame>
      <p:sp>
        <p:nvSpPr>
          <p:cNvPr id="18" name="内容占位符 2">
            <a:extLst>
              <a:ext uri="{FF2B5EF4-FFF2-40B4-BE49-F238E27FC236}">
                <a16:creationId xmlns:a16="http://schemas.microsoft.com/office/drawing/2014/main" id="{14D4CAF5-8773-4FF6-912B-9C99FF0C4E37}"/>
              </a:ext>
            </a:extLst>
          </p:cNvPr>
          <p:cNvSpPr txBox="1">
            <a:spLocks/>
          </p:cNvSpPr>
          <p:nvPr/>
        </p:nvSpPr>
        <p:spPr bwMode="auto">
          <a:xfrm>
            <a:off x="5537199" y="909520"/>
            <a:ext cx="6453439" cy="565791"/>
          </a:xfrm>
          <a:prstGeom prst="rect">
            <a:avLst/>
          </a:prstGeom>
          <a:ln>
            <a:solidFill>
              <a:srgbClr val="5B9BD5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519113" indent="-260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rgbClr val="000000"/>
                </a:solidFill>
                <a:latin typeface="+mn-lt"/>
                <a:ea typeface="+mn-ea"/>
              </a:defRPr>
            </a:lvl2pPr>
            <a:lvl3pPr marL="739775" indent="-2190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700">
                <a:solidFill>
                  <a:srgbClr val="000000"/>
                </a:solidFill>
                <a:latin typeface="+mn-lt"/>
                <a:ea typeface="+mn-ea"/>
              </a:defRPr>
            </a:lvl3pPr>
            <a:lvl4pPr marL="960438" indent="-2190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500">
                <a:solidFill>
                  <a:srgbClr val="000000"/>
                </a:solidFill>
                <a:latin typeface="+mn-lt"/>
                <a:ea typeface="+mn-ea"/>
              </a:defRPr>
            </a:lvl4pPr>
            <a:lvl5pPr marL="1198563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500">
                <a:solidFill>
                  <a:srgbClr val="000000"/>
                </a:solidFill>
                <a:latin typeface="+mn-lt"/>
                <a:ea typeface="+mn-ea"/>
              </a:defRPr>
            </a:lvl5pPr>
            <a:lvl6pPr marL="15418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6pPr>
            <a:lvl7pPr marL="18847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7pPr>
            <a:lvl8pPr marL="22276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8pPr>
            <a:lvl9pPr marL="25705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lnSpc>
                <a:spcPct val="150000"/>
              </a:lnSpc>
              <a:buClr>
                <a:srgbClr val="1F497D"/>
              </a:buClr>
              <a:buNone/>
              <a:defRPr/>
            </a:pPr>
            <a:r>
              <a:rPr lang="zh-CN" altLang="en-US" sz="24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探测器系统优化</a:t>
            </a:r>
          </a:p>
        </p:txBody>
      </p:sp>
      <p:graphicFrame>
        <p:nvGraphicFramePr>
          <p:cNvPr id="23" name="表格 22">
            <a:extLst>
              <a:ext uri="{FF2B5EF4-FFF2-40B4-BE49-F238E27FC236}">
                <a16:creationId xmlns:a16="http://schemas.microsoft.com/office/drawing/2014/main" id="{9C86EC97-B13A-4799-8D0F-220183F0CC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3180887"/>
              </p:ext>
            </p:extLst>
          </p:nvPr>
        </p:nvGraphicFramePr>
        <p:xfrm>
          <a:off x="5537198" y="3708363"/>
          <a:ext cx="6453439" cy="1963794"/>
        </p:xfrm>
        <a:graphic>
          <a:graphicData uri="http://schemas.openxmlformats.org/drawingml/2006/table">
            <a:tbl>
              <a:tblPr>
                <a:gradFill rotWithShape="1">
                  <a:gsLst>
                    <a:gs pos="0">
                      <a:srgbClr val="9BBB59">
                        <a:tint val="50000"/>
                        <a:satMod val="300000"/>
                      </a:srgbClr>
                    </a:gs>
                    <a:gs pos="35000">
                      <a:srgbClr val="9BBB59">
                        <a:tint val="37000"/>
                        <a:satMod val="300000"/>
                      </a:srgbClr>
                    </a:gs>
                    <a:gs pos="100000">
                      <a:srgbClr val="9BBB59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:tblPr>
              <a:tblGrid>
                <a:gridCol w="3305130">
                  <a:extLst>
                    <a:ext uri="{9D8B030D-6E8A-4147-A177-3AD203B41FA5}">
                      <a16:colId xmlns:a16="http://schemas.microsoft.com/office/drawing/2014/main" val="1777708541"/>
                    </a:ext>
                  </a:extLst>
                </a:gridCol>
                <a:gridCol w="3148309">
                  <a:extLst>
                    <a:ext uri="{9D8B030D-6E8A-4147-A177-3AD203B41FA5}">
                      <a16:colId xmlns:a16="http://schemas.microsoft.com/office/drawing/2014/main" val="2899153580"/>
                    </a:ext>
                  </a:extLst>
                </a:gridCol>
              </a:tblGrid>
              <a:tr h="32729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zh-CN" altLang="en-US" sz="1800" b="1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数据源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443" marR="5443" marT="5443" marB="0" anchor="ctr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探测器整机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443" marR="5443" marT="5443" marB="0" anchor="ctr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3226877"/>
                  </a:ext>
                </a:extLst>
              </a:tr>
              <a:tr h="32729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DAQ</a:t>
                      </a:r>
                    </a:p>
                  </a:txBody>
                  <a:tcPr marL="5443" marR="5443" marT="5443" marB="0" anchor="ctr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altLang="zh-CN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heps01</a:t>
                      </a:r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服务器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443" marR="5443" marT="5443" marB="0" anchor="ctr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0099477"/>
                  </a:ext>
                </a:extLst>
              </a:tr>
              <a:tr h="32729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zh-CN" altLang="en-US" sz="1800" b="1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处理</a:t>
                      </a:r>
                      <a:r>
                        <a:rPr lang="en-US" altLang="zh-CN" sz="1800" b="1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lang="zh-CN" altLang="en-US" sz="1800" b="1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存盘</a:t>
                      </a:r>
                      <a:r>
                        <a:rPr lang="en-US" altLang="zh-CN" sz="1800" b="1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lang="zh-CN" altLang="en-US" sz="1800" b="1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传输线程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443" marR="5443" marT="5443" marB="0" anchor="ctr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6/6/7</a:t>
                      </a:r>
                    </a:p>
                  </a:txBody>
                  <a:tcPr marL="5443" marR="5443" marT="5443" marB="0" anchor="ctr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4848197"/>
                  </a:ext>
                </a:extLst>
              </a:tr>
              <a:tr h="32729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zh-CN" altLang="en-US" sz="1800" b="1" u="none" strike="noStrike" dirty="0"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帧率</a:t>
                      </a:r>
                      <a:endParaRPr lang="en-US" sz="1800" b="1" i="0" u="none" strike="noStrike" dirty="0">
                        <a:solidFill>
                          <a:srgbClr val="C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443" marR="5443" marT="5443" marB="0" anchor="ctr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altLang="zh-CN" sz="1800" b="1" u="none" strike="noStrike" dirty="0"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~100Hz</a:t>
                      </a:r>
                      <a:endParaRPr lang="en-US" sz="1800" b="1" i="0" u="none" strike="noStrike" dirty="0">
                        <a:solidFill>
                          <a:srgbClr val="C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443" marR="5443" marT="5443" marB="0" anchor="ctr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4513158"/>
                  </a:ext>
                </a:extLst>
              </a:tr>
              <a:tr h="327299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1-Idle%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443" marR="5443" marT="5443" marB="0" anchor="ctr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10%</a:t>
                      </a:r>
                    </a:p>
                  </a:txBody>
                  <a:tcPr marL="5443" marR="5443" marT="5443" marB="0" anchor="ctr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9655812"/>
                  </a:ext>
                </a:extLst>
              </a:tr>
              <a:tr h="327299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预计占用核数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443" marR="5443" marT="5443" marB="0" anchor="ctr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13</a:t>
                      </a:r>
                    </a:p>
                  </a:txBody>
                  <a:tcPr marL="5443" marR="5443" marT="5443" marB="0" anchor="ctr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8887884"/>
                  </a:ext>
                </a:extLst>
              </a:tr>
            </a:tbl>
          </a:graphicData>
        </a:graphic>
      </p:graphicFrame>
      <p:sp>
        <p:nvSpPr>
          <p:cNvPr id="27" name="内容占位符 2">
            <a:extLst>
              <a:ext uri="{FF2B5EF4-FFF2-40B4-BE49-F238E27FC236}">
                <a16:creationId xmlns:a16="http://schemas.microsoft.com/office/drawing/2014/main" id="{01E52F5A-1361-473E-BE33-4C16773B322A}"/>
              </a:ext>
            </a:extLst>
          </p:cNvPr>
          <p:cNvSpPr txBox="1">
            <a:spLocks/>
          </p:cNvSpPr>
          <p:nvPr/>
        </p:nvSpPr>
        <p:spPr bwMode="auto">
          <a:xfrm>
            <a:off x="5537199" y="2997302"/>
            <a:ext cx="6453438" cy="565791"/>
          </a:xfrm>
          <a:prstGeom prst="rect">
            <a:avLst/>
          </a:prstGeom>
          <a:ln>
            <a:solidFill>
              <a:srgbClr val="5B9BD5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519113" indent="-260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rgbClr val="000000"/>
                </a:solidFill>
                <a:latin typeface="+mn-lt"/>
                <a:ea typeface="+mn-ea"/>
              </a:defRPr>
            </a:lvl2pPr>
            <a:lvl3pPr marL="739775" indent="-2190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700">
                <a:solidFill>
                  <a:srgbClr val="000000"/>
                </a:solidFill>
                <a:latin typeface="+mn-lt"/>
                <a:ea typeface="+mn-ea"/>
              </a:defRPr>
            </a:lvl3pPr>
            <a:lvl4pPr marL="960438" indent="-2190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500">
                <a:solidFill>
                  <a:srgbClr val="000000"/>
                </a:solidFill>
                <a:latin typeface="+mn-lt"/>
                <a:ea typeface="+mn-ea"/>
              </a:defRPr>
            </a:lvl4pPr>
            <a:lvl5pPr marL="1198563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500">
                <a:solidFill>
                  <a:srgbClr val="000000"/>
                </a:solidFill>
                <a:latin typeface="+mn-lt"/>
                <a:ea typeface="+mn-ea"/>
              </a:defRPr>
            </a:lvl5pPr>
            <a:lvl6pPr marL="15418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6pPr>
            <a:lvl7pPr marL="18847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7pPr>
            <a:lvl8pPr marL="22276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8pPr>
            <a:lvl9pPr marL="25705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lnSpc>
                <a:spcPct val="150000"/>
              </a:lnSpc>
              <a:buClr>
                <a:srgbClr val="1F497D"/>
              </a:buClr>
              <a:buNone/>
              <a:defRPr/>
            </a:pPr>
            <a:r>
              <a:rPr lang="en-US" altLang="zh-CN" sz="24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100 Hz </a:t>
            </a:r>
            <a:r>
              <a:rPr lang="zh-CN" altLang="en-US" sz="24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整机触发功能测试</a:t>
            </a:r>
          </a:p>
        </p:txBody>
      </p:sp>
    </p:spTree>
    <p:extLst>
      <p:ext uri="{BB962C8B-B14F-4D97-AF65-F5344CB8AC3E}">
        <p14:creationId xmlns:p14="http://schemas.microsoft.com/office/powerpoint/2010/main" val="1249319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内容占位符 2">
            <a:extLst>
              <a:ext uri="{FF2B5EF4-FFF2-40B4-BE49-F238E27FC236}">
                <a16:creationId xmlns:a16="http://schemas.microsoft.com/office/drawing/2014/main" id="{4F11F749-2A13-4688-9C57-3F5913EE5691}"/>
              </a:ext>
            </a:extLst>
          </p:cNvPr>
          <p:cNvSpPr txBox="1">
            <a:spLocks/>
          </p:cNvSpPr>
          <p:nvPr/>
        </p:nvSpPr>
        <p:spPr bwMode="auto">
          <a:xfrm>
            <a:off x="8223422" y="2736283"/>
            <a:ext cx="3728359" cy="3068931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519113" indent="-260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rgbClr val="000000"/>
                </a:solidFill>
                <a:latin typeface="+mn-lt"/>
                <a:ea typeface="+mn-ea"/>
              </a:defRPr>
            </a:lvl2pPr>
            <a:lvl3pPr marL="739775" indent="-2190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700">
                <a:solidFill>
                  <a:srgbClr val="000000"/>
                </a:solidFill>
                <a:latin typeface="+mn-lt"/>
                <a:ea typeface="+mn-ea"/>
              </a:defRPr>
            </a:lvl3pPr>
            <a:lvl4pPr marL="960438" indent="-2190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500">
                <a:solidFill>
                  <a:srgbClr val="000000"/>
                </a:solidFill>
                <a:latin typeface="+mn-lt"/>
                <a:ea typeface="+mn-ea"/>
              </a:defRPr>
            </a:lvl4pPr>
            <a:lvl5pPr marL="1198563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500">
                <a:solidFill>
                  <a:srgbClr val="000000"/>
                </a:solidFill>
                <a:latin typeface="+mn-lt"/>
                <a:ea typeface="+mn-ea"/>
              </a:defRPr>
            </a:lvl5pPr>
            <a:lvl6pPr marL="15418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6pPr>
            <a:lvl7pPr marL="18847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7pPr>
            <a:lvl8pPr marL="22276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8pPr>
            <a:lvl9pPr marL="25705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150000"/>
              </a:lnSpc>
              <a:buClr>
                <a:srgbClr val="1F497D"/>
              </a:buClr>
              <a:buNone/>
              <a:defRPr/>
            </a:pPr>
            <a:endParaRPr lang="en-US" altLang="zh-CN" sz="1600" b="1" kern="0" dirty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7" name="内容占位符 2">
            <a:extLst>
              <a:ext uri="{FF2B5EF4-FFF2-40B4-BE49-F238E27FC236}">
                <a16:creationId xmlns:a16="http://schemas.microsoft.com/office/drawing/2014/main" id="{BBC2EF83-1557-4626-9DB4-B353B013EB59}"/>
              </a:ext>
            </a:extLst>
          </p:cNvPr>
          <p:cNvSpPr txBox="1">
            <a:spLocks/>
          </p:cNvSpPr>
          <p:nvPr/>
        </p:nvSpPr>
        <p:spPr bwMode="auto">
          <a:xfrm>
            <a:off x="4310118" y="2736284"/>
            <a:ext cx="3815315" cy="3068931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519113" indent="-260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rgbClr val="000000"/>
                </a:solidFill>
                <a:latin typeface="+mn-lt"/>
                <a:ea typeface="+mn-ea"/>
              </a:defRPr>
            </a:lvl2pPr>
            <a:lvl3pPr marL="739775" indent="-2190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700">
                <a:solidFill>
                  <a:srgbClr val="000000"/>
                </a:solidFill>
                <a:latin typeface="+mn-lt"/>
                <a:ea typeface="+mn-ea"/>
              </a:defRPr>
            </a:lvl3pPr>
            <a:lvl4pPr marL="960438" indent="-2190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500">
                <a:solidFill>
                  <a:srgbClr val="000000"/>
                </a:solidFill>
                <a:latin typeface="+mn-lt"/>
                <a:ea typeface="+mn-ea"/>
              </a:defRPr>
            </a:lvl4pPr>
            <a:lvl5pPr marL="1198563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500">
                <a:solidFill>
                  <a:srgbClr val="000000"/>
                </a:solidFill>
                <a:latin typeface="+mn-lt"/>
                <a:ea typeface="+mn-ea"/>
              </a:defRPr>
            </a:lvl5pPr>
            <a:lvl6pPr marL="15418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6pPr>
            <a:lvl7pPr marL="18847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7pPr>
            <a:lvl8pPr marL="22276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8pPr>
            <a:lvl9pPr marL="25705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150000"/>
              </a:lnSpc>
              <a:buClr>
                <a:srgbClr val="1F497D"/>
              </a:buClr>
              <a:buNone/>
              <a:defRPr/>
            </a:pPr>
            <a:endParaRPr lang="en-US" altLang="zh-CN" sz="1600" b="1" kern="0" dirty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6" name="内容占位符 2">
            <a:extLst>
              <a:ext uri="{FF2B5EF4-FFF2-40B4-BE49-F238E27FC236}">
                <a16:creationId xmlns:a16="http://schemas.microsoft.com/office/drawing/2014/main" id="{666E3D02-9548-49CF-81B9-AEF46C30CA54}"/>
              </a:ext>
            </a:extLst>
          </p:cNvPr>
          <p:cNvSpPr txBox="1">
            <a:spLocks/>
          </p:cNvSpPr>
          <p:nvPr/>
        </p:nvSpPr>
        <p:spPr bwMode="auto">
          <a:xfrm>
            <a:off x="353271" y="2736285"/>
            <a:ext cx="3815315" cy="3068931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519113" indent="-260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rgbClr val="000000"/>
                </a:solidFill>
                <a:latin typeface="+mn-lt"/>
                <a:ea typeface="+mn-ea"/>
              </a:defRPr>
            </a:lvl2pPr>
            <a:lvl3pPr marL="739775" indent="-2190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700">
                <a:solidFill>
                  <a:srgbClr val="000000"/>
                </a:solidFill>
                <a:latin typeface="+mn-lt"/>
                <a:ea typeface="+mn-ea"/>
              </a:defRPr>
            </a:lvl3pPr>
            <a:lvl4pPr marL="960438" indent="-2190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500">
                <a:solidFill>
                  <a:srgbClr val="000000"/>
                </a:solidFill>
                <a:latin typeface="+mn-lt"/>
                <a:ea typeface="+mn-ea"/>
              </a:defRPr>
            </a:lvl4pPr>
            <a:lvl5pPr marL="1198563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500">
                <a:solidFill>
                  <a:srgbClr val="000000"/>
                </a:solidFill>
                <a:latin typeface="+mn-lt"/>
                <a:ea typeface="+mn-ea"/>
              </a:defRPr>
            </a:lvl5pPr>
            <a:lvl6pPr marL="15418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6pPr>
            <a:lvl7pPr marL="18847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7pPr>
            <a:lvl8pPr marL="22276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8pPr>
            <a:lvl9pPr marL="25705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150000"/>
              </a:lnSpc>
              <a:buClr>
                <a:srgbClr val="1F497D"/>
              </a:buClr>
              <a:buNone/>
              <a:defRPr/>
            </a:pPr>
            <a:endParaRPr lang="en-US" altLang="zh-CN" sz="1600" b="1" kern="0" dirty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5" name="内容占位符 2">
            <a:extLst>
              <a:ext uri="{FF2B5EF4-FFF2-40B4-BE49-F238E27FC236}">
                <a16:creationId xmlns:a16="http://schemas.microsoft.com/office/drawing/2014/main" id="{2876966E-3946-43EF-98D0-EF6D61992E91}"/>
              </a:ext>
            </a:extLst>
          </p:cNvPr>
          <p:cNvSpPr txBox="1">
            <a:spLocks/>
          </p:cNvSpPr>
          <p:nvPr/>
        </p:nvSpPr>
        <p:spPr bwMode="auto">
          <a:xfrm>
            <a:off x="353273" y="903360"/>
            <a:ext cx="11608402" cy="1563930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519113" indent="-260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rgbClr val="000000"/>
                </a:solidFill>
                <a:latin typeface="+mn-lt"/>
                <a:ea typeface="+mn-ea"/>
              </a:defRPr>
            </a:lvl2pPr>
            <a:lvl3pPr marL="739775" indent="-2190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700">
                <a:solidFill>
                  <a:srgbClr val="000000"/>
                </a:solidFill>
                <a:latin typeface="+mn-lt"/>
                <a:ea typeface="+mn-ea"/>
              </a:defRPr>
            </a:lvl3pPr>
            <a:lvl4pPr marL="960438" indent="-2190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500">
                <a:solidFill>
                  <a:srgbClr val="000000"/>
                </a:solidFill>
                <a:latin typeface="+mn-lt"/>
                <a:ea typeface="+mn-ea"/>
              </a:defRPr>
            </a:lvl4pPr>
            <a:lvl5pPr marL="1198563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500">
                <a:solidFill>
                  <a:srgbClr val="000000"/>
                </a:solidFill>
                <a:latin typeface="+mn-lt"/>
                <a:ea typeface="+mn-ea"/>
              </a:defRPr>
            </a:lvl5pPr>
            <a:lvl6pPr marL="15418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6pPr>
            <a:lvl7pPr marL="18847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7pPr>
            <a:lvl8pPr marL="22276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8pPr>
            <a:lvl9pPr marL="25705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150000"/>
              </a:lnSpc>
              <a:buClr>
                <a:srgbClr val="1F497D"/>
              </a:buClr>
              <a:buNone/>
              <a:defRPr/>
            </a:pPr>
            <a:r>
              <a:rPr lang="zh-CN" altLang="en-US" sz="2400" b="1" kern="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针对未来 </a:t>
            </a:r>
            <a:r>
              <a:rPr lang="en-US" altLang="zh-CN" sz="2400" b="1" kern="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1KHz </a:t>
            </a:r>
            <a:r>
              <a:rPr lang="zh-CN" altLang="en-US" sz="2400" b="1" kern="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性能需求，展开研究</a:t>
            </a:r>
            <a:endParaRPr lang="en-US" altLang="zh-CN" sz="2400" b="1" kern="0" dirty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Clr>
                <a:srgbClr val="1F497D"/>
              </a:buClr>
              <a:buFont typeface="Wingdings" panose="05000000000000000000" pitchFamily="2" charset="2"/>
              <a:buChar char="n"/>
              <a:defRPr/>
            </a:pPr>
            <a:r>
              <a:rPr lang="zh-CN" altLang="en-US" sz="1800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测试 </a:t>
            </a:r>
            <a:r>
              <a:rPr lang="en-US" altLang="zh-CN" sz="1800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DAQ </a:t>
            </a:r>
            <a:r>
              <a:rPr lang="zh-CN" altLang="en-US" sz="1800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在不同处理线程数下的性能，在处理线程 </a:t>
            </a:r>
            <a:r>
              <a:rPr lang="en-US" altLang="zh-CN" sz="1800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&gt;19 </a:t>
            </a:r>
            <a:r>
              <a:rPr lang="zh-CN" altLang="en-US" sz="1800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时：</a:t>
            </a:r>
            <a:endParaRPr lang="en-US" altLang="zh-CN" sz="1800" b="1" kern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Clr>
                <a:srgbClr val="1F497D"/>
              </a:buClr>
              <a:buFont typeface="Wingdings" panose="05000000000000000000" pitchFamily="2" charset="2"/>
              <a:buChar char="n"/>
              <a:defRPr/>
            </a:pPr>
            <a:r>
              <a:rPr lang="zh-CN" altLang="en-US" sz="1800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带宽增长趋缓，加线程已无法显著提高性能，而服务器存在</a:t>
            </a:r>
            <a:r>
              <a:rPr lang="zh-CN" altLang="en-US" sz="1800" b="1" kern="0" dirty="0">
                <a:solidFill>
                  <a:schemeClr val="tx1"/>
                </a:solidFill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空闲资源</a:t>
            </a:r>
            <a:endParaRPr lang="en-US" altLang="zh-CN" sz="1800" b="1" kern="0" dirty="0">
              <a:solidFill>
                <a:schemeClr val="tx1"/>
              </a:solidFill>
              <a:highlight>
                <a:srgbClr val="FFFF00"/>
              </a:highlight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5" name="内容占位符 4">
            <a:extLst>
              <a:ext uri="{FF2B5EF4-FFF2-40B4-BE49-F238E27FC236}">
                <a16:creationId xmlns:a16="http://schemas.microsoft.com/office/drawing/2014/main" id="{EA3E64D3-AFF4-4518-8B3C-ED79E54B1E62}"/>
              </a:ext>
            </a:extLst>
          </p:cNvPr>
          <p:cNvSpPr txBox="1">
            <a:spLocks/>
          </p:cNvSpPr>
          <p:nvPr/>
        </p:nvSpPr>
        <p:spPr bwMode="auto">
          <a:xfrm>
            <a:off x="837945" y="6000045"/>
            <a:ext cx="10516109" cy="49987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519113" indent="-260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rgbClr val="000000"/>
                </a:solidFill>
                <a:latin typeface="+mn-lt"/>
                <a:ea typeface="+mn-ea"/>
              </a:defRPr>
            </a:lvl2pPr>
            <a:lvl3pPr marL="739775" indent="-2190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700">
                <a:solidFill>
                  <a:srgbClr val="000000"/>
                </a:solidFill>
                <a:latin typeface="+mn-lt"/>
                <a:ea typeface="+mn-ea"/>
              </a:defRPr>
            </a:lvl3pPr>
            <a:lvl4pPr marL="960438" indent="-2190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500">
                <a:solidFill>
                  <a:srgbClr val="000000"/>
                </a:solidFill>
                <a:latin typeface="+mn-lt"/>
                <a:ea typeface="+mn-ea"/>
              </a:defRPr>
            </a:lvl4pPr>
            <a:lvl5pPr marL="1198563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500">
                <a:solidFill>
                  <a:srgbClr val="000000"/>
                </a:solidFill>
                <a:latin typeface="+mn-lt"/>
                <a:ea typeface="+mn-ea"/>
              </a:defRPr>
            </a:lvl5pPr>
            <a:lvl6pPr marL="15418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6pPr>
            <a:lvl7pPr marL="18847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7pPr>
            <a:lvl8pPr marL="22276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8pPr>
            <a:lvl9pPr marL="25705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altLang="zh-CN" sz="2400" b="1" kern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DAQ </a:t>
            </a:r>
            <a:r>
              <a:rPr lang="zh-CN" altLang="en-US" sz="2400" b="1" kern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最大处理帧率</a:t>
            </a:r>
            <a:r>
              <a:rPr lang="en-US" altLang="zh-CN" sz="2400" b="1" kern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711Hz </a:t>
            </a:r>
            <a:r>
              <a:rPr lang="zh-CN" altLang="en-US" sz="2400" b="1" kern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→ </a:t>
            </a:r>
            <a:r>
              <a:rPr lang="en-US" altLang="zh-CN" sz="2400" b="1" kern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889 Hz</a:t>
            </a:r>
            <a:r>
              <a:rPr lang="zh-CN" altLang="en-US" sz="2400" b="1" kern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，需要进一步提高性能满足</a:t>
            </a:r>
            <a:r>
              <a:rPr lang="en-US" altLang="zh-CN" sz="2400" b="1" kern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1KHz </a:t>
            </a:r>
            <a:r>
              <a:rPr lang="zh-CN" altLang="en-US" sz="2400" b="1" kern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需求</a:t>
            </a:r>
            <a:endParaRPr lang="en-US" altLang="zh-CN" sz="2400" b="1" kern="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03196113-97E0-4A2C-B65A-60F52830BF9A}"/>
              </a:ext>
            </a:extLst>
          </p:cNvPr>
          <p:cNvSpPr/>
          <p:nvPr/>
        </p:nvSpPr>
        <p:spPr>
          <a:xfrm>
            <a:off x="-9897" y="6655888"/>
            <a:ext cx="11961678" cy="188258"/>
          </a:xfrm>
          <a:prstGeom prst="rect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5E8161F3-539E-4CA3-9461-54F259158C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272" y="29744"/>
            <a:ext cx="900762" cy="638723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5C5F8682-C967-408D-BF22-0B8C558560C1}"/>
              </a:ext>
            </a:extLst>
          </p:cNvPr>
          <p:cNvSpPr/>
          <p:nvPr/>
        </p:nvSpPr>
        <p:spPr>
          <a:xfrm>
            <a:off x="12019602" y="6655888"/>
            <a:ext cx="172397" cy="188258"/>
          </a:xfrm>
          <a:prstGeom prst="rect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25FF63B9-BAC0-4DCD-ADE3-4D0B8F41DEDB}"/>
              </a:ext>
            </a:extLst>
          </p:cNvPr>
          <p:cNvCxnSpPr/>
          <p:nvPr/>
        </p:nvCxnSpPr>
        <p:spPr>
          <a:xfrm>
            <a:off x="0" y="737656"/>
            <a:ext cx="1809404" cy="0"/>
          </a:xfrm>
          <a:prstGeom prst="line">
            <a:avLst/>
          </a:prstGeom>
          <a:ln w="635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1E04D5DC-E7A3-46B3-B989-68A69E0B7C99}"/>
              </a:ext>
            </a:extLst>
          </p:cNvPr>
          <p:cNvCxnSpPr>
            <a:cxnSpLocks/>
          </p:cNvCxnSpPr>
          <p:nvPr/>
        </p:nvCxnSpPr>
        <p:spPr>
          <a:xfrm>
            <a:off x="1859280" y="737656"/>
            <a:ext cx="10332720" cy="0"/>
          </a:xfrm>
          <a:prstGeom prst="line">
            <a:avLst/>
          </a:prstGeom>
          <a:ln w="63500">
            <a:solidFill>
              <a:srgbClr val="B644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>
            <a:extLst>
              <a:ext uri="{FF2B5EF4-FFF2-40B4-BE49-F238E27FC236}">
                <a16:creationId xmlns:a16="http://schemas.microsoft.com/office/drawing/2014/main" id="{F87E7A05-498C-4AA6-B66C-3C8CE760AB36}"/>
              </a:ext>
            </a:extLst>
          </p:cNvPr>
          <p:cNvSpPr txBox="1"/>
          <p:nvPr/>
        </p:nvSpPr>
        <p:spPr>
          <a:xfrm>
            <a:off x="11961676" y="6560393"/>
            <a:ext cx="35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zh-CN" alt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F487F54C-A1CB-441E-9630-C2DACE8241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4" name="标题 1">
            <a:extLst>
              <a:ext uri="{FF2B5EF4-FFF2-40B4-BE49-F238E27FC236}">
                <a16:creationId xmlns:a16="http://schemas.microsoft.com/office/drawing/2014/main" id="{99072E8A-71A3-4897-8F47-DD2790E35DC5}"/>
              </a:ext>
            </a:extLst>
          </p:cNvPr>
          <p:cNvSpPr txBox="1">
            <a:spLocks/>
          </p:cNvSpPr>
          <p:nvPr/>
        </p:nvSpPr>
        <p:spPr>
          <a:xfrm>
            <a:off x="1859280" y="60702"/>
            <a:ext cx="3960084" cy="58477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defRPr>
            </a:lvl9pPr>
          </a:lstStyle>
          <a:p>
            <a:pPr algn="l" eaLnBrk="1" hangingPunct="1">
              <a:defRPr/>
            </a:pP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性能优化</a:t>
            </a:r>
          </a:p>
        </p:txBody>
      </p:sp>
      <p:sp>
        <p:nvSpPr>
          <p:cNvPr id="71" name="内容占位符 2">
            <a:extLst>
              <a:ext uri="{FF2B5EF4-FFF2-40B4-BE49-F238E27FC236}">
                <a16:creationId xmlns:a16="http://schemas.microsoft.com/office/drawing/2014/main" id="{BCCAB1C0-753B-4EF8-BA69-8C3B88277043}"/>
              </a:ext>
            </a:extLst>
          </p:cNvPr>
          <p:cNvSpPr txBox="1">
            <a:spLocks/>
          </p:cNvSpPr>
          <p:nvPr/>
        </p:nvSpPr>
        <p:spPr bwMode="auto">
          <a:xfrm>
            <a:off x="353272" y="3068295"/>
            <a:ext cx="3815315" cy="879429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519113" indent="-260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rgbClr val="000000"/>
                </a:solidFill>
                <a:latin typeface="+mn-lt"/>
                <a:ea typeface="+mn-ea"/>
              </a:defRPr>
            </a:lvl2pPr>
            <a:lvl3pPr marL="739775" indent="-2190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700">
                <a:solidFill>
                  <a:srgbClr val="000000"/>
                </a:solidFill>
                <a:latin typeface="+mn-lt"/>
                <a:ea typeface="+mn-ea"/>
              </a:defRPr>
            </a:lvl3pPr>
            <a:lvl4pPr marL="960438" indent="-2190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500">
                <a:solidFill>
                  <a:srgbClr val="000000"/>
                </a:solidFill>
                <a:latin typeface="+mn-lt"/>
                <a:ea typeface="+mn-ea"/>
              </a:defRPr>
            </a:lvl4pPr>
            <a:lvl5pPr marL="1198563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500">
                <a:solidFill>
                  <a:srgbClr val="000000"/>
                </a:solidFill>
                <a:latin typeface="+mn-lt"/>
                <a:ea typeface="+mn-ea"/>
              </a:defRPr>
            </a:lvl5pPr>
            <a:lvl6pPr marL="15418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6pPr>
            <a:lvl7pPr marL="18847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7pPr>
            <a:lvl8pPr marL="22276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8pPr>
            <a:lvl9pPr marL="25705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just">
              <a:lnSpc>
                <a:spcPct val="150000"/>
              </a:lnSpc>
              <a:buClr>
                <a:srgbClr val="1F497D"/>
              </a:buClr>
              <a:buNone/>
              <a:defRPr/>
            </a:pPr>
            <a:r>
              <a:rPr lang="zh-CN" altLang="en-US" sz="1600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显卡遮挡</a:t>
            </a:r>
            <a:r>
              <a:rPr lang="en-US" altLang="zh-CN" sz="1600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CPU1</a:t>
            </a:r>
            <a:r>
              <a:rPr lang="zh-CN" altLang="en-US" sz="1600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散热口，温度升高</a:t>
            </a:r>
            <a:r>
              <a:rPr lang="en-US" altLang="zh-CN" sz="1600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CPU</a:t>
            </a:r>
            <a:r>
              <a:rPr lang="zh-CN" altLang="en-US" sz="1600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降频： 设置</a:t>
            </a:r>
            <a:r>
              <a:rPr lang="en-US" altLang="zh-CN" sz="1600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CPU</a:t>
            </a:r>
            <a:r>
              <a:rPr lang="zh-CN" altLang="en-US" sz="1600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亲和性，提高风扇转速</a:t>
            </a:r>
            <a:endParaRPr lang="en-US" altLang="zh-CN" sz="1600" b="1" kern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3" name="内容占位符 2">
            <a:extLst>
              <a:ext uri="{FF2B5EF4-FFF2-40B4-BE49-F238E27FC236}">
                <a16:creationId xmlns:a16="http://schemas.microsoft.com/office/drawing/2014/main" id="{02CDFB78-4761-4296-B3A5-76312FF94BC0}"/>
              </a:ext>
            </a:extLst>
          </p:cNvPr>
          <p:cNvSpPr txBox="1">
            <a:spLocks/>
          </p:cNvSpPr>
          <p:nvPr/>
        </p:nvSpPr>
        <p:spPr bwMode="auto">
          <a:xfrm>
            <a:off x="353270" y="2559469"/>
            <a:ext cx="11598508" cy="499874"/>
          </a:xfrm>
          <a:prstGeom prst="rect">
            <a:avLst/>
          </a:prstGeom>
          <a:ln>
            <a:solidFill>
              <a:srgbClr val="5B9BD5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519113" indent="-260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rgbClr val="000000"/>
                </a:solidFill>
                <a:latin typeface="+mn-lt"/>
                <a:ea typeface="+mn-ea"/>
              </a:defRPr>
            </a:lvl2pPr>
            <a:lvl3pPr marL="739775" indent="-2190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700">
                <a:solidFill>
                  <a:srgbClr val="000000"/>
                </a:solidFill>
                <a:latin typeface="+mn-lt"/>
                <a:ea typeface="+mn-ea"/>
              </a:defRPr>
            </a:lvl3pPr>
            <a:lvl4pPr marL="960438" indent="-2190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500">
                <a:solidFill>
                  <a:srgbClr val="000000"/>
                </a:solidFill>
                <a:latin typeface="+mn-lt"/>
                <a:ea typeface="+mn-ea"/>
              </a:defRPr>
            </a:lvl4pPr>
            <a:lvl5pPr marL="1198563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500">
                <a:solidFill>
                  <a:srgbClr val="000000"/>
                </a:solidFill>
                <a:latin typeface="+mn-lt"/>
                <a:ea typeface="+mn-ea"/>
              </a:defRPr>
            </a:lvl5pPr>
            <a:lvl6pPr marL="15418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6pPr>
            <a:lvl7pPr marL="18847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7pPr>
            <a:lvl8pPr marL="22276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8pPr>
            <a:lvl9pPr marL="25705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lnSpc>
                <a:spcPct val="150000"/>
              </a:lnSpc>
              <a:buClr>
                <a:srgbClr val="1F497D"/>
              </a:buClr>
              <a:buNone/>
              <a:defRPr/>
            </a:pPr>
            <a:r>
              <a:rPr lang="zh-CN" altLang="en-US" sz="20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寻找当前性能瓶颈，制定性能优化策略</a:t>
            </a:r>
          </a:p>
        </p:txBody>
      </p:sp>
      <p:sp>
        <p:nvSpPr>
          <p:cNvPr id="19" name="内容占位符 2">
            <a:extLst>
              <a:ext uri="{FF2B5EF4-FFF2-40B4-BE49-F238E27FC236}">
                <a16:creationId xmlns:a16="http://schemas.microsoft.com/office/drawing/2014/main" id="{3B96E57E-A72A-48DE-B9BA-70012ACF0D0F}"/>
              </a:ext>
            </a:extLst>
          </p:cNvPr>
          <p:cNvSpPr txBox="1">
            <a:spLocks/>
          </p:cNvSpPr>
          <p:nvPr/>
        </p:nvSpPr>
        <p:spPr bwMode="auto">
          <a:xfrm>
            <a:off x="8223422" y="3068296"/>
            <a:ext cx="3728359" cy="879429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519113" indent="-260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rgbClr val="000000"/>
                </a:solidFill>
                <a:latin typeface="+mn-lt"/>
                <a:ea typeface="+mn-ea"/>
              </a:defRPr>
            </a:lvl2pPr>
            <a:lvl3pPr marL="739775" indent="-2190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700">
                <a:solidFill>
                  <a:srgbClr val="000000"/>
                </a:solidFill>
                <a:latin typeface="+mn-lt"/>
                <a:ea typeface="+mn-ea"/>
              </a:defRPr>
            </a:lvl3pPr>
            <a:lvl4pPr marL="960438" indent="-2190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500">
                <a:solidFill>
                  <a:srgbClr val="000000"/>
                </a:solidFill>
                <a:latin typeface="+mn-lt"/>
                <a:ea typeface="+mn-ea"/>
              </a:defRPr>
            </a:lvl4pPr>
            <a:lvl5pPr marL="1198563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500">
                <a:solidFill>
                  <a:srgbClr val="000000"/>
                </a:solidFill>
                <a:latin typeface="+mn-lt"/>
                <a:ea typeface="+mn-ea"/>
              </a:defRPr>
            </a:lvl5pPr>
            <a:lvl6pPr marL="15418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6pPr>
            <a:lvl7pPr marL="18847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7pPr>
            <a:lvl8pPr marL="22276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8pPr>
            <a:lvl9pPr marL="25705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just">
              <a:lnSpc>
                <a:spcPct val="150000"/>
              </a:lnSpc>
              <a:buClr>
                <a:srgbClr val="1F497D"/>
              </a:buClr>
              <a:buNone/>
              <a:defRPr/>
            </a:pPr>
            <a:r>
              <a:rPr lang="zh-CN" altLang="en-US" sz="1600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优化处理模块</a:t>
            </a:r>
            <a:r>
              <a:rPr lang="zh-CN" altLang="en-US" sz="1600" b="1" kern="0" dirty="0">
                <a:solidFill>
                  <a:schemeClr val="tx1"/>
                </a:solidFill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内存分配策略</a:t>
            </a:r>
            <a:r>
              <a:rPr lang="zh-CN" altLang="en-US" sz="1600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：避免频繁内存分配和释放，提升内存使用效率</a:t>
            </a:r>
            <a:endParaRPr lang="en-US" altLang="zh-CN" sz="1600" b="1" kern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0" name="内容占位符 2">
            <a:extLst>
              <a:ext uri="{FF2B5EF4-FFF2-40B4-BE49-F238E27FC236}">
                <a16:creationId xmlns:a16="http://schemas.microsoft.com/office/drawing/2014/main" id="{068C4BA7-D51B-4F9C-AE29-5F613EA8C31B}"/>
              </a:ext>
            </a:extLst>
          </p:cNvPr>
          <p:cNvSpPr txBox="1">
            <a:spLocks/>
          </p:cNvSpPr>
          <p:nvPr/>
        </p:nvSpPr>
        <p:spPr bwMode="auto">
          <a:xfrm>
            <a:off x="4310117" y="3075926"/>
            <a:ext cx="3815316" cy="871800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519113" indent="-260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rgbClr val="000000"/>
                </a:solidFill>
                <a:latin typeface="+mn-lt"/>
                <a:ea typeface="+mn-ea"/>
              </a:defRPr>
            </a:lvl2pPr>
            <a:lvl3pPr marL="739775" indent="-2190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700">
                <a:solidFill>
                  <a:srgbClr val="000000"/>
                </a:solidFill>
                <a:latin typeface="+mn-lt"/>
                <a:ea typeface="+mn-ea"/>
              </a:defRPr>
            </a:lvl3pPr>
            <a:lvl4pPr marL="960438" indent="-2190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500">
                <a:solidFill>
                  <a:srgbClr val="000000"/>
                </a:solidFill>
                <a:latin typeface="+mn-lt"/>
                <a:ea typeface="+mn-ea"/>
              </a:defRPr>
            </a:lvl4pPr>
            <a:lvl5pPr marL="1198563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500">
                <a:solidFill>
                  <a:srgbClr val="000000"/>
                </a:solidFill>
                <a:latin typeface="+mn-lt"/>
                <a:ea typeface="+mn-ea"/>
              </a:defRPr>
            </a:lvl5pPr>
            <a:lvl6pPr marL="15418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6pPr>
            <a:lvl7pPr marL="18847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7pPr>
            <a:lvl8pPr marL="22276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8pPr>
            <a:lvl9pPr marL="25705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just">
              <a:lnSpc>
                <a:spcPct val="150000"/>
              </a:lnSpc>
              <a:buClr>
                <a:srgbClr val="1F497D"/>
              </a:buClr>
              <a:buNone/>
              <a:defRPr/>
            </a:pPr>
            <a:r>
              <a:rPr lang="zh-CN" altLang="en-US" sz="1600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对各模块性能进行测试：排除读出和组装，锁定瓶颈在</a:t>
            </a:r>
            <a:r>
              <a:rPr lang="zh-CN" altLang="en-US" sz="1600" b="1" kern="0" dirty="0">
                <a:solidFill>
                  <a:schemeClr val="tx1"/>
                </a:solidFill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处理模块</a:t>
            </a:r>
            <a:endParaRPr lang="en-US" altLang="zh-CN" sz="1600" b="1" kern="0" dirty="0">
              <a:solidFill>
                <a:schemeClr val="tx1"/>
              </a:solidFill>
              <a:highlight>
                <a:srgbClr val="FFFF00"/>
              </a:highlight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3B6C1E09-1794-422C-A6C1-D7AC647646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157" y="3956676"/>
            <a:ext cx="2180886" cy="1236058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E2CAE925-363F-4E85-B1F1-4D9600AAE4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73395" y="912646"/>
            <a:ext cx="4378387" cy="1530916"/>
          </a:xfrm>
          <a:prstGeom prst="rect">
            <a:avLst/>
          </a:prstGeom>
        </p:spPr>
      </p:pic>
      <p:sp>
        <p:nvSpPr>
          <p:cNvPr id="42" name="文本框 41">
            <a:extLst>
              <a:ext uri="{FF2B5EF4-FFF2-40B4-BE49-F238E27FC236}">
                <a16:creationId xmlns:a16="http://schemas.microsoft.com/office/drawing/2014/main" id="{259089A4-7EEC-4138-B137-8B00C67DC76F}"/>
              </a:ext>
            </a:extLst>
          </p:cNvPr>
          <p:cNvSpPr txBox="1"/>
          <p:nvPr/>
        </p:nvSpPr>
        <p:spPr>
          <a:xfrm>
            <a:off x="722011" y="4405428"/>
            <a:ext cx="16510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处理器温度报警</a:t>
            </a:r>
          </a:p>
        </p:txBody>
      </p:sp>
      <p:pic>
        <p:nvPicPr>
          <p:cNvPr id="41" name="图片 40">
            <a:extLst>
              <a:ext uri="{FF2B5EF4-FFF2-40B4-BE49-F238E27FC236}">
                <a16:creationId xmlns:a16="http://schemas.microsoft.com/office/drawing/2014/main" id="{D0F5912E-578E-485D-8F0A-CAB657662D8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85836"/>
          <a:stretch/>
        </p:blipFill>
        <p:spPr>
          <a:xfrm>
            <a:off x="3192694" y="3974354"/>
            <a:ext cx="636815" cy="1218380"/>
          </a:xfrm>
          <a:prstGeom prst="rect">
            <a:avLst/>
          </a:prstGeom>
        </p:spPr>
      </p:pic>
      <p:sp>
        <p:nvSpPr>
          <p:cNvPr id="45" name="文本框 44">
            <a:extLst>
              <a:ext uri="{FF2B5EF4-FFF2-40B4-BE49-F238E27FC236}">
                <a16:creationId xmlns:a16="http://schemas.microsoft.com/office/drawing/2014/main" id="{AB0857BA-9041-462F-9F7C-5A9AFEB70226}"/>
              </a:ext>
            </a:extLst>
          </p:cNvPr>
          <p:cNvSpPr txBox="1"/>
          <p:nvPr/>
        </p:nvSpPr>
        <p:spPr>
          <a:xfrm>
            <a:off x="2804623" y="4373525"/>
            <a:ext cx="14129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Set PWM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30% 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→ 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80%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49" name="表格 48">
            <a:extLst>
              <a:ext uri="{FF2B5EF4-FFF2-40B4-BE49-F238E27FC236}">
                <a16:creationId xmlns:a16="http://schemas.microsoft.com/office/drawing/2014/main" id="{9DB8648B-40BE-4E11-857E-5ABCE6F2A7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2019629"/>
              </p:ext>
            </p:extLst>
          </p:nvPr>
        </p:nvGraphicFramePr>
        <p:xfrm>
          <a:off x="400478" y="5036388"/>
          <a:ext cx="3720900" cy="741327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1450774">
                  <a:extLst>
                    <a:ext uri="{9D8B030D-6E8A-4147-A177-3AD203B41FA5}">
                      <a16:colId xmlns:a16="http://schemas.microsoft.com/office/drawing/2014/main" val="3902786192"/>
                    </a:ext>
                  </a:extLst>
                </a:gridCol>
                <a:gridCol w="1029826">
                  <a:extLst>
                    <a:ext uri="{9D8B030D-6E8A-4147-A177-3AD203B41FA5}">
                      <a16:colId xmlns:a16="http://schemas.microsoft.com/office/drawing/2014/main" val="736460176"/>
                    </a:ext>
                  </a:extLst>
                </a:gridCol>
                <a:gridCol w="1240300">
                  <a:extLst>
                    <a:ext uri="{9D8B030D-6E8A-4147-A177-3AD203B41FA5}">
                      <a16:colId xmlns:a16="http://schemas.microsoft.com/office/drawing/2014/main" val="3102866878"/>
                    </a:ext>
                  </a:extLst>
                </a:gridCol>
              </a:tblGrid>
              <a:tr h="247109">
                <a:tc>
                  <a:txBody>
                    <a:bodyPr/>
                    <a:lstStyle/>
                    <a:p>
                      <a:pPr algn="ctr" fontAlgn="b"/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CPU0 </a:t>
                      </a:r>
                      <a:r>
                        <a:rPr lang="zh-CN" altLang="en-US" sz="14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温度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CPU1 </a:t>
                      </a:r>
                      <a:r>
                        <a:rPr lang="zh-CN" altLang="en-US" sz="14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温度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443" marR="5443" marT="5443" marB="0" anchor="ctr"/>
                </a:tc>
                <a:extLst>
                  <a:ext uri="{0D108BD9-81ED-4DB2-BD59-A6C34878D82A}">
                    <a16:rowId xmlns:a16="http://schemas.microsoft.com/office/drawing/2014/main" val="4051249872"/>
                  </a:ext>
                </a:extLst>
              </a:tr>
              <a:tr h="247109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500 Hz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50°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80°</a:t>
                      </a:r>
                      <a:r>
                        <a:rPr lang="zh-CN" altLang="en-US" sz="14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（降频）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443" marR="5443" marT="5443" marB="0" anchor="ctr"/>
                </a:tc>
                <a:extLst>
                  <a:ext uri="{0D108BD9-81ED-4DB2-BD59-A6C34878D82A}">
                    <a16:rowId xmlns:a16="http://schemas.microsoft.com/office/drawing/2014/main" val="859114186"/>
                  </a:ext>
                </a:extLst>
              </a:tr>
              <a:tr h="247109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500 Hz(CPU</a:t>
                      </a:r>
                      <a:r>
                        <a:rPr lang="zh-CN" altLang="en-US" sz="14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亲和</a:t>
                      </a:r>
                      <a:r>
                        <a:rPr lang="en-US" altLang="zh-CN" sz="14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)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63° </a:t>
                      </a:r>
                      <a:r>
                        <a:rPr lang="zh-CN" altLang="en-US" sz="1400" u="none" strike="noStrike" dirty="0"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↑</a:t>
                      </a:r>
                      <a:endParaRPr lang="en-US" altLang="zh-CN" sz="1400" b="0" i="0" u="none" strike="noStrike" dirty="0">
                        <a:solidFill>
                          <a:srgbClr val="C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62° </a:t>
                      </a:r>
                      <a:r>
                        <a:rPr lang="zh-CN" altLang="en-US" sz="1400" u="none" strike="noStrike" dirty="0"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↓</a:t>
                      </a:r>
                      <a:endParaRPr lang="en-US" altLang="zh-CN" sz="1400" b="0" i="0" u="none" strike="noStrike" dirty="0">
                        <a:solidFill>
                          <a:srgbClr val="C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443" marR="5443" marT="5443" marB="0" anchor="ctr"/>
                </a:tc>
                <a:extLst>
                  <a:ext uri="{0D108BD9-81ED-4DB2-BD59-A6C34878D82A}">
                    <a16:rowId xmlns:a16="http://schemas.microsoft.com/office/drawing/2014/main" val="1043669543"/>
                  </a:ext>
                </a:extLst>
              </a:tr>
            </a:tbl>
          </a:graphicData>
        </a:graphic>
      </p:graphicFrame>
      <p:graphicFrame>
        <p:nvGraphicFramePr>
          <p:cNvPr id="54" name="表格 53">
            <a:extLst>
              <a:ext uri="{FF2B5EF4-FFF2-40B4-BE49-F238E27FC236}">
                <a16:creationId xmlns:a16="http://schemas.microsoft.com/office/drawing/2014/main" id="{16869AF0-BA3C-4C3E-9382-B83DC8C469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907554"/>
              </p:ext>
            </p:extLst>
          </p:nvPr>
        </p:nvGraphicFramePr>
        <p:xfrm>
          <a:off x="8318590" y="4010133"/>
          <a:ext cx="3538022" cy="1732673"/>
        </p:xfrm>
        <a:graphic>
          <a:graphicData uri="http://schemas.openxmlformats.org/drawingml/2006/table">
            <a:tbl>
              <a:tblPr>
                <a:gradFill rotWithShape="1">
                  <a:gsLst>
                    <a:gs pos="0">
                      <a:srgbClr val="9BBB59">
                        <a:tint val="50000"/>
                        <a:satMod val="300000"/>
                      </a:srgbClr>
                    </a:gs>
                    <a:gs pos="35000">
                      <a:srgbClr val="9BBB59">
                        <a:tint val="37000"/>
                        <a:satMod val="300000"/>
                      </a:srgbClr>
                    </a:gs>
                    <a:gs pos="100000">
                      <a:srgbClr val="9BBB59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:tblPr>
              <a:tblGrid>
                <a:gridCol w="1881361">
                  <a:extLst>
                    <a:ext uri="{9D8B030D-6E8A-4147-A177-3AD203B41FA5}">
                      <a16:colId xmlns:a16="http://schemas.microsoft.com/office/drawing/2014/main" val="1777708541"/>
                    </a:ext>
                  </a:extLst>
                </a:gridCol>
                <a:gridCol w="1656661">
                  <a:extLst>
                    <a:ext uri="{9D8B030D-6E8A-4147-A177-3AD203B41FA5}">
                      <a16:colId xmlns:a16="http://schemas.microsoft.com/office/drawing/2014/main" val="2899153580"/>
                    </a:ext>
                  </a:extLst>
                </a:gridCol>
              </a:tblGrid>
              <a:tr h="252450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zh-CN" altLang="en-US" sz="1400" b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测试情况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443" marR="5443" marT="5443" marB="0" anchor="ctr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443" marR="5443" marT="5443" marB="0" anchor="ctr"/>
                </a:tc>
                <a:extLst>
                  <a:ext uri="{0D108BD9-81ED-4DB2-BD59-A6C34878D82A}">
                    <a16:rowId xmlns:a16="http://schemas.microsoft.com/office/drawing/2014/main" val="3386159552"/>
                  </a:ext>
                </a:extLst>
              </a:tr>
              <a:tr h="2524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altLang="zh-CN" sz="140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DAQ</a:t>
                      </a:r>
                      <a:r>
                        <a:rPr lang="zh-CN" alt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的</a:t>
                      </a:r>
                      <a:r>
                        <a:rPr lang="en-US" altLang="zh-CN" sz="1400" u="none" strike="noStrike" dirty="0" err="1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Cpu</a:t>
                      </a:r>
                      <a:r>
                        <a:rPr lang="zh-CN" alt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占用</a:t>
                      </a:r>
                      <a:r>
                        <a:rPr lang="en-US" altLang="zh-CN" sz="140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%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443" marR="5443" marT="5443" marB="0" anchor="ctr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400" b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2583%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443" marR="5443" marT="5443" marB="0" anchor="ctr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3226877"/>
                  </a:ext>
                </a:extLst>
              </a:tr>
              <a:tr h="41952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zh-CN" altLang="en-US" sz="1400" b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整机</a:t>
                      </a:r>
                      <a:r>
                        <a:rPr lang="en-US" altLang="zh-CN" sz="1400" b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1-idle%</a:t>
                      </a:r>
                    </a:p>
                    <a:p>
                      <a:pPr algn="l" fontAlgn="b"/>
                      <a:r>
                        <a:rPr lang="zh-CN" altLang="en-US" sz="1400" b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</a:t>
                      </a:r>
                      <a:r>
                        <a:rPr lang="zh-CN" altLang="en-US" sz="14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负载包括模拟源</a:t>
                      </a:r>
                      <a:r>
                        <a:rPr lang="zh-CN" altLang="en-US" sz="1400" b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443" marR="5443" marT="5443" marB="0" anchor="ctr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400" b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29%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443" marR="5443" marT="5443" marB="0" anchor="ctr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0099477"/>
                  </a:ext>
                </a:extLst>
              </a:tr>
              <a:tr h="2524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zh-CN" altLang="en-US" sz="1400" b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线程数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443" marR="5443" marT="5443" marB="0" anchor="ctr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400" b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30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443" marR="5443" marT="5443" marB="0" anchor="ctr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4848197"/>
                  </a:ext>
                </a:extLst>
              </a:tr>
              <a:tr h="2715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zh-CN" altLang="en-US" sz="1600" b="1" u="none" strike="noStrike" dirty="0"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带宽</a:t>
                      </a:r>
                      <a:endParaRPr lang="en-US" sz="1600" b="1" i="0" u="none" strike="noStrike" dirty="0">
                        <a:solidFill>
                          <a:srgbClr val="C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443" marR="5443" marT="5443" marB="0" anchor="ctr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600" b="1" u="none" strike="noStrike" dirty="0"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20000MB/</a:t>
                      </a:r>
                      <a:r>
                        <a:rPr lang="en-US" altLang="zh-CN" sz="1600" b="1" u="none" strike="noStrike" dirty="0"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</a:t>
                      </a:r>
                      <a:endParaRPr lang="en-US" sz="1600" b="1" i="0" u="none" strike="noStrike" dirty="0">
                        <a:solidFill>
                          <a:srgbClr val="C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443" marR="5443" marT="5443" marB="0" anchor="ctr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4513158"/>
                  </a:ext>
                </a:extLst>
              </a:tr>
              <a:tr h="2715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zh-CN" altLang="en-US" sz="1600" b="1" u="none" strike="noStrike" dirty="0"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运行时间</a:t>
                      </a:r>
                      <a:endParaRPr lang="en-US" sz="1600" b="1" i="0" u="none" strike="noStrike" dirty="0">
                        <a:solidFill>
                          <a:srgbClr val="C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443" marR="5443" marT="5443" marB="0" anchor="ctr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600" b="1" u="none" strike="noStrike" dirty="0"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r>
                        <a:rPr lang="en-US" altLang="zh-CN" sz="1600" b="1" u="none" strike="noStrike" dirty="0"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h+</a:t>
                      </a:r>
                      <a:endParaRPr lang="en-US" sz="1600" b="1" i="0" u="none" strike="noStrike" dirty="0">
                        <a:solidFill>
                          <a:srgbClr val="C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443" marR="5443" marT="5443" marB="0" anchor="ctr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0906672"/>
                  </a:ext>
                </a:extLst>
              </a:tr>
            </a:tbl>
          </a:graphicData>
        </a:graphic>
      </p:graphicFrame>
      <p:pic>
        <p:nvPicPr>
          <p:cNvPr id="55" name="图片 54">
            <a:extLst>
              <a:ext uri="{FF2B5EF4-FFF2-40B4-BE49-F238E27FC236}">
                <a16:creationId xmlns:a16="http://schemas.microsoft.com/office/drawing/2014/main" id="{2A9D2051-BECE-4678-AB72-191E6D7FC6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56657" y="3986022"/>
            <a:ext cx="3270172" cy="1858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5585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内容占位符 2">
            <a:extLst>
              <a:ext uri="{FF2B5EF4-FFF2-40B4-BE49-F238E27FC236}">
                <a16:creationId xmlns:a16="http://schemas.microsoft.com/office/drawing/2014/main" id="{8422418C-76C7-4F70-9DC3-8ACEB3B9961A}"/>
              </a:ext>
            </a:extLst>
          </p:cNvPr>
          <p:cNvSpPr txBox="1">
            <a:spLocks/>
          </p:cNvSpPr>
          <p:nvPr/>
        </p:nvSpPr>
        <p:spPr bwMode="auto">
          <a:xfrm>
            <a:off x="5257286" y="1655478"/>
            <a:ext cx="6704389" cy="4262752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519113" indent="-260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rgbClr val="000000"/>
                </a:solidFill>
                <a:latin typeface="+mn-lt"/>
                <a:ea typeface="+mn-ea"/>
              </a:defRPr>
            </a:lvl2pPr>
            <a:lvl3pPr marL="739775" indent="-2190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700">
                <a:solidFill>
                  <a:srgbClr val="000000"/>
                </a:solidFill>
                <a:latin typeface="+mn-lt"/>
                <a:ea typeface="+mn-ea"/>
              </a:defRPr>
            </a:lvl3pPr>
            <a:lvl4pPr marL="960438" indent="-2190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500">
                <a:solidFill>
                  <a:srgbClr val="000000"/>
                </a:solidFill>
                <a:latin typeface="+mn-lt"/>
                <a:ea typeface="+mn-ea"/>
              </a:defRPr>
            </a:lvl4pPr>
            <a:lvl5pPr marL="1198563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500">
                <a:solidFill>
                  <a:srgbClr val="000000"/>
                </a:solidFill>
                <a:latin typeface="+mn-lt"/>
                <a:ea typeface="+mn-ea"/>
              </a:defRPr>
            </a:lvl5pPr>
            <a:lvl6pPr marL="15418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6pPr>
            <a:lvl7pPr marL="18847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7pPr>
            <a:lvl8pPr marL="22276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8pPr>
            <a:lvl9pPr marL="25705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150000"/>
              </a:lnSpc>
              <a:buClr>
                <a:srgbClr val="1F497D"/>
              </a:buClr>
              <a:buNone/>
              <a:defRPr/>
            </a:pPr>
            <a:r>
              <a:rPr lang="zh-CN" altLang="en-US" sz="2400" b="1" kern="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推理模块无法多线程 →</a:t>
            </a:r>
            <a:r>
              <a:rPr lang="en-US" altLang="zh-CN" sz="2400" b="1" kern="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CN" altLang="en-US" sz="2400" b="1" kern="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定制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数据流框架：</a:t>
            </a:r>
            <a:endParaRPr kumimoji="0" lang="en-US" altLang="zh-CN" sz="24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Clr>
                <a:srgbClr val="1F497D"/>
              </a:buClr>
              <a:buFont typeface="Wingdings" panose="05000000000000000000" pitchFamily="2" charset="2"/>
              <a:buChar char="n"/>
              <a:defRPr/>
            </a:pPr>
            <a:r>
              <a:rPr lang="zh-CN" altLang="en-US" sz="1800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预处理</a:t>
            </a: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、后处理模块多线程执行，</a:t>
            </a:r>
            <a:r>
              <a:rPr lang="zh-CN" altLang="en-US" sz="1800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推理模块单线程执行</a:t>
            </a:r>
            <a:endParaRPr kumimoji="0" lang="en-US" altLang="zh-CN" sz="1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5" name="内容占位符 2">
            <a:extLst>
              <a:ext uri="{FF2B5EF4-FFF2-40B4-BE49-F238E27FC236}">
                <a16:creationId xmlns:a16="http://schemas.microsoft.com/office/drawing/2014/main" id="{2876966E-3946-43EF-98D0-EF6D61992E91}"/>
              </a:ext>
            </a:extLst>
          </p:cNvPr>
          <p:cNvSpPr txBox="1">
            <a:spLocks/>
          </p:cNvSpPr>
          <p:nvPr/>
        </p:nvSpPr>
        <p:spPr bwMode="auto">
          <a:xfrm>
            <a:off x="353273" y="1655479"/>
            <a:ext cx="4697698" cy="4262752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519113" indent="-260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rgbClr val="000000"/>
                </a:solidFill>
                <a:latin typeface="+mn-lt"/>
                <a:ea typeface="+mn-ea"/>
              </a:defRPr>
            </a:lvl2pPr>
            <a:lvl3pPr marL="739775" indent="-2190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700">
                <a:solidFill>
                  <a:srgbClr val="000000"/>
                </a:solidFill>
                <a:latin typeface="+mn-lt"/>
                <a:ea typeface="+mn-ea"/>
              </a:defRPr>
            </a:lvl3pPr>
            <a:lvl4pPr marL="960438" indent="-2190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500">
                <a:solidFill>
                  <a:srgbClr val="000000"/>
                </a:solidFill>
                <a:latin typeface="+mn-lt"/>
                <a:ea typeface="+mn-ea"/>
              </a:defRPr>
            </a:lvl4pPr>
            <a:lvl5pPr marL="1198563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500">
                <a:solidFill>
                  <a:srgbClr val="000000"/>
                </a:solidFill>
                <a:latin typeface="+mn-lt"/>
                <a:ea typeface="+mn-ea"/>
              </a:defRPr>
            </a:lvl5pPr>
            <a:lvl6pPr marL="15418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6pPr>
            <a:lvl7pPr marL="18847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7pPr>
            <a:lvl8pPr marL="22276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8pPr>
            <a:lvl9pPr marL="25705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150000"/>
              </a:lnSpc>
              <a:buClr>
                <a:srgbClr val="1F497D"/>
              </a:buClr>
              <a:buFont typeface="Wingdings" panose="05000000000000000000" pitchFamily="2" charset="2"/>
              <a:buChar char="n"/>
              <a:defRPr/>
            </a:pPr>
            <a:endParaRPr lang="en-US" altLang="zh-CN" sz="2000" b="1" kern="0" dirty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Clr>
                <a:srgbClr val="1F497D"/>
              </a:buClr>
              <a:buFont typeface="Wingdings" panose="05000000000000000000" pitchFamily="2" charset="2"/>
              <a:buChar char="n"/>
              <a:defRPr/>
            </a:pPr>
            <a:r>
              <a:rPr lang="zh-CN" altLang="en-US" sz="1800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预处理</a:t>
            </a:r>
            <a:r>
              <a:rPr lang="en-US" altLang="zh-CN" sz="1800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+</a:t>
            </a:r>
            <a:r>
              <a:rPr lang="zh-CN" altLang="en-US" sz="1800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推理</a:t>
            </a:r>
            <a:r>
              <a:rPr lang="en-US" altLang="zh-CN" sz="1800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+</a:t>
            </a:r>
            <a:r>
              <a:rPr lang="zh-CN" altLang="en-US" sz="1800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后处理耗时 </a:t>
            </a:r>
            <a:r>
              <a:rPr lang="en-US" altLang="zh-CN" sz="1800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8ms</a:t>
            </a:r>
          </a:p>
          <a:p>
            <a:pPr>
              <a:lnSpc>
                <a:spcPct val="150000"/>
              </a:lnSpc>
              <a:buClr>
                <a:srgbClr val="1F497D"/>
              </a:buClr>
              <a:buFont typeface="Wingdings" panose="05000000000000000000" pitchFamily="2" charset="2"/>
              <a:buChar char="n"/>
              <a:defRPr/>
            </a:pPr>
            <a:r>
              <a:rPr lang="zh-CN" altLang="en-US" sz="1800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无法满足 </a:t>
            </a:r>
            <a:r>
              <a:rPr lang="en-US" altLang="zh-CN" sz="1800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100 Hz </a:t>
            </a:r>
            <a:r>
              <a:rPr lang="zh-CN" altLang="en-US" sz="1800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需求（</a:t>
            </a:r>
            <a:r>
              <a:rPr lang="en-US" altLang="zh-CN" sz="1800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&lt;5ms</a:t>
            </a:r>
            <a:r>
              <a:rPr lang="zh-CN" altLang="en-US" sz="1800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</a:t>
            </a:r>
            <a:endParaRPr lang="en-US" altLang="zh-CN" sz="1800" b="1" kern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5" name="内容占位符 4">
            <a:extLst>
              <a:ext uri="{FF2B5EF4-FFF2-40B4-BE49-F238E27FC236}">
                <a16:creationId xmlns:a16="http://schemas.microsoft.com/office/drawing/2014/main" id="{EA3E64D3-AFF4-4518-8B3C-ED79E54B1E62}"/>
              </a:ext>
            </a:extLst>
          </p:cNvPr>
          <p:cNvSpPr txBox="1">
            <a:spLocks/>
          </p:cNvSpPr>
          <p:nvPr/>
        </p:nvSpPr>
        <p:spPr bwMode="auto">
          <a:xfrm>
            <a:off x="3713781" y="6037122"/>
            <a:ext cx="4764438" cy="49987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519113" indent="-260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rgbClr val="000000"/>
                </a:solidFill>
                <a:latin typeface="+mn-lt"/>
                <a:ea typeface="+mn-ea"/>
              </a:defRPr>
            </a:lvl2pPr>
            <a:lvl3pPr marL="739775" indent="-2190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700">
                <a:solidFill>
                  <a:srgbClr val="000000"/>
                </a:solidFill>
                <a:latin typeface="+mn-lt"/>
                <a:ea typeface="+mn-ea"/>
              </a:defRPr>
            </a:lvl3pPr>
            <a:lvl4pPr marL="960438" indent="-2190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500">
                <a:solidFill>
                  <a:srgbClr val="000000"/>
                </a:solidFill>
                <a:latin typeface="+mn-lt"/>
                <a:ea typeface="+mn-ea"/>
              </a:defRPr>
            </a:lvl4pPr>
            <a:lvl5pPr marL="1198563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500">
                <a:solidFill>
                  <a:srgbClr val="000000"/>
                </a:solidFill>
                <a:latin typeface="+mn-lt"/>
                <a:ea typeface="+mn-ea"/>
              </a:defRPr>
            </a:lvl5pPr>
            <a:lvl6pPr marL="15418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6pPr>
            <a:lvl7pPr marL="18847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7pPr>
            <a:lvl8pPr marL="22276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8pPr>
            <a:lvl9pPr marL="25705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zh-CN" altLang="en-US" sz="2400" b="1" kern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框架完成修改，推理结果正确</a:t>
            </a:r>
            <a:endParaRPr lang="en-US" altLang="zh-CN" sz="2000" kern="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03196113-97E0-4A2C-B65A-60F52830BF9A}"/>
              </a:ext>
            </a:extLst>
          </p:cNvPr>
          <p:cNvSpPr/>
          <p:nvPr/>
        </p:nvSpPr>
        <p:spPr>
          <a:xfrm>
            <a:off x="-9897" y="6655888"/>
            <a:ext cx="11961678" cy="188258"/>
          </a:xfrm>
          <a:prstGeom prst="rect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5E8161F3-539E-4CA3-9461-54F259158C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272" y="29744"/>
            <a:ext cx="900762" cy="638723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5C5F8682-C967-408D-BF22-0B8C558560C1}"/>
              </a:ext>
            </a:extLst>
          </p:cNvPr>
          <p:cNvSpPr/>
          <p:nvPr/>
        </p:nvSpPr>
        <p:spPr>
          <a:xfrm>
            <a:off x="12019602" y="6655888"/>
            <a:ext cx="172397" cy="188258"/>
          </a:xfrm>
          <a:prstGeom prst="rect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25FF63B9-BAC0-4DCD-ADE3-4D0B8F41DEDB}"/>
              </a:ext>
            </a:extLst>
          </p:cNvPr>
          <p:cNvCxnSpPr/>
          <p:nvPr/>
        </p:nvCxnSpPr>
        <p:spPr>
          <a:xfrm>
            <a:off x="0" y="737656"/>
            <a:ext cx="1809404" cy="0"/>
          </a:xfrm>
          <a:prstGeom prst="line">
            <a:avLst/>
          </a:prstGeom>
          <a:ln w="635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1E04D5DC-E7A3-46B3-B989-68A69E0B7C99}"/>
              </a:ext>
            </a:extLst>
          </p:cNvPr>
          <p:cNvCxnSpPr>
            <a:cxnSpLocks/>
          </p:cNvCxnSpPr>
          <p:nvPr/>
        </p:nvCxnSpPr>
        <p:spPr>
          <a:xfrm>
            <a:off x="1859280" y="737656"/>
            <a:ext cx="10332720" cy="0"/>
          </a:xfrm>
          <a:prstGeom prst="line">
            <a:avLst/>
          </a:prstGeom>
          <a:ln w="63500">
            <a:solidFill>
              <a:srgbClr val="B644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>
            <a:extLst>
              <a:ext uri="{FF2B5EF4-FFF2-40B4-BE49-F238E27FC236}">
                <a16:creationId xmlns:a16="http://schemas.microsoft.com/office/drawing/2014/main" id="{F87E7A05-498C-4AA6-B66C-3C8CE760AB36}"/>
              </a:ext>
            </a:extLst>
          </p:cNvPr>
          <p:cNvSpPr txBox="1"/>
          <p:nvPr/>
        </p:nvSpPr>
        <p:spPr>
          <a:xfrm>
            <a:off x="11961676" y="6560393"/>
            <a:ext cx="35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zh-CN" alt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F487F54C-A1CB-441E-9630-C2DACE8241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4" name="标题 1">
            <a:extLst>
              <a:ext uri="{FF2B5EF4-FFF2-40B4-BE49-F238E27FC236}">
                <a16:creationId xmlns:a16="http://schemas.microsoft.com/office/drawing/2014/main" id="{99072E8A-71A3-4897-8F47-DD2790E35DC5}"/>
              </a:ext>
            </a:extLst>
          </p:cNvPr>
          <p:cNvSpPr txBox="1">
            <a:spLocks/>
          </p:cNvSpPr>
          <p:nvPr/>
        </p:nvSpPr>
        <p:spPr>
          <a:xfrm>
            <a:off x="1859279" y="60702"/>
            <a:ext cx="5298077" cy="58477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defRPr>
            </a:lvl9pPr>
          </a:lstStyle>
          <a:p>
            <a:pPr algn="l" eaLnBrk="1" hangingPunct="1">
              <a:defRPr/>
            </a:pP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异构平台的优化部署设计</a:t>
            </a:r>
          </a:p>
        </p:txBody>
      </p:sp>
      <p:pic>
        <p:nvPicPr>
          <p:cNvPr id="17" name="图形 16">
            <a:extLst>
              <a:ext uri="{FF2B5EF4-FFF2-40B4-BE49-F238E27FC236}">
                <a16:creationId xmlns:a16="http://schemas.microsoft.com/office/drawing/2014/main" id="{2ABEB7DC-515D-4040-B8EE-BAEAE19DAD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31054" y="2745514"/>
            <a:ext cx="5962231" cy="3101397"/>
          </a:xfrm>
          <a:prstGeom prst="rect">
            <a:avLst/>
          </a:prstGeom>
        </p:spPr>
      </p:pic>
      <p:sp>
        <p:nvSpPr>
          <p:cNvPr id="26" name="内容占位符 2">
            <a:extLst>
              <a:ext uri="{FF2B5EF4-FFF2-40B4-BE49-F238E27FC236}">
                <a16:creationId xmlns:a16="http://schemas.microsoft.com/office/drawing/2014/main" id="{A60DBCDA-69C1-4518-99BA-F64E5C284BBD}"/>
              </a:ext>
            </a:extLst>
          </p:cNvPr>
          <p:cNvSpPr txBox="1">
            <a:spLocks/>
          </p:cNvSpPr>
          <p:nvPr/>
        </p:nvSpPr>
        <p:spPr bwMode="auto">
          <a:xfrm>
            <a:off x="353273" y="825698"/>
            <a:ext cx="11608402" cy="784699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519113" indent="-260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rgbClr val="000000"/>
                </a:solidFill>
                <a:latin typeface="+mn-lt"/>
                <a:ea typeface="+mn-ea"/>
              </a:defRPr>
            </a:lvl2pPr>
            <a:lvl3pPr marL="739775" indent="-2190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700">
                <a:solidFill>
                  <a:srgbClr val="000000"/>
                </a:solidFill>
                <a:latin typeface="+mn-lt"/>
                <a:ea typeface="+mn-ea"/>
              </a:defRPr>
            </a:lvl3pPr>
            <a:lvl4pPr marL="960438" indent="-2190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500">
                <a:solidFill>
                  <a:srgbClr val="000000"/>
                </a:solidFill>
                <a:latin typeface="+mn-lt"/>
                <a:ea typeface="+mn-ea"/>
              </a:defRPr>
            </a:lvl4pPr>
            <a:lvl5pPr marL="1198563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500">
                <a:solidFill>
                  <a:srgbClr val="000000"/>
                </a:solidFill>
                <a:latin typeface="+mn-lt"/>
                <a:ea typeface="+mn-ea"/>
              </a:defRPr>
            </a:lvl5pPr>
            <a:lvl6pPr marL="15418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6pPr>
            <a:lvl7pPr marL="18847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7pPr>
            <a:lvl8pPr marL="22276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8pPr>
            <a:lvl9pPr marL="25705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150000"/>
              </a:lnSpc>
              <a:buClr>
                <a:srgbClr val="1F497D"/>
              </a:buClr>
              <a:buNone/>
              <a:defRPr/>
            </a:pPr>
            <a:r>
              <a:rPr lang="zh-CN" altLang="en-US" sz="2400" b="1" kern="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在 </a:t>
            </a:r>
            <a:r>
              <a:rPr lang="en-US" altLang="zh-CN" sz="2400" b="1" kern="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BPIX4</a:t>
            </a:r>
            <a:r>
              <a:rPr lang="zh-CN" altLang="en-US" sz="2400" b="1" kern="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kern="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DAQ </a:t>
            </a:r>
            <a:r>
              <a:rPr lang="zh-CN" altLang="en-US" sz="2400" b="1" kern="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上集成深度学习方法 </a:t>
            </a:r>
            <a:r>
              <a:rPr lang="en-US" altLang="zh-CN" sz="2400" b="1" kern="0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  <a:cs typeface="Times New Roman" panose="02020603050405020304" pitchFamily="18" charset="0"/>
              </a:rPr>
              <a:t>--</a:t>
            </a:r>
            <a:r>
              <a:rPr lang="en-US" altLang="zh-CN" sz="2400" b="1" kern="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CN" altLang="en-US" sz="2400" b="1" kern="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实时在线图像压缩</a:t>
            </a:r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id="{25DA41B4-4B41-46F3-BC44-8FAC47DFCBAC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716" y="3786854"/>
            <a:ext cx="2202763" cy="1881818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内容占位符 2">
            <a:extLst>
              <a:ext uri="{FF2B5EF4-FFF2-40B4-BE49-F238E27FC236}">
                <a16:creationId xmlns:a16="http://schemas.microsoft.com/office/drawing/2014/main" id="{58AA152D-11B9-4C3E-942F-F0B745DE2431}"/>
              </a:ext>
            </a:extLst>
          </p:cNvPr>
          <p:cNvSpPr txBox="1">
            <a:spLocks/>
          </p:cNvSpPr>
          <p:nvPr/>
        </p:nvSpPr>
        <p:spPr bwMode="auto">
          <a:xfrm>
            <a:off x="353272" y="1655479"/>
            <a:ext cx="4687902" cy="565791"/>
          </a:xfrm>
          <a:prstGeom prst="rect">
            <a:avLst/>
          </a:prstGeom>
          <a:ln>
            <a:solidFill>
              <a:srgbClr val="5B9BD5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519113" indent="-260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rgbClr val="000000"/>
                </a:solidFill>
                <a:latin typeface="+mn-lt"/>
                <a:ea typeface="+mn-ea"/>
              </a:defRPr>
            </a:lvl2pPr>
            <a:lvl3pPr marL="739775" indent="-2190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700">
                <a:solidFill>
                  <a:srgbClr val="000000"/>
                </a:solidFill>
                <a:latin typeface="+mn-lt"/>
                <a:ea typeface="+mn-ea"/>
              </a:defRPr>
            </a:lvl3pPr>
            <a:lvl4pPr marL="960438" indent="-2190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500">
                <a:solidFill>
                  <a:srgbClr val="000000"/>
                </a:solidFill>
                <a:latin typeface="+mn-lt"/>
                <a:ea typeface="+mn-ea"/>
              </a:defRPr>
            </a:lvl4pPr>
            <a:lvl5pPr marL="1198563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500">
                <a:solidFill>
                  <a:srgbClr val="000000"/>
                </a:solidFill>
                <a:latin typeface="+mn-lt"/>
                <a:ea typeface="+mn-ea"/>
              </a:defRPr>
            </a:lvl5pPr>
            <a:lvl6pPr marL="15418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6pPr>
            <a:lvl7pPr marL="18847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7pPr>
            <a:lvl8pPr marL="22276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8pPr>
            <a:lvl9pPr marL="25705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lnSpc>
                <a:spcPct val="150000"/>
              </a:lnSpc>
              <a:buClr>
                <a:srgbClr val="1F497D"/>
              </a:buClr>
              <a:buNone/>
              <a:defRPr/>
            </a:pPr>
            <a:r>
              <a:rPr lang="zh-CN" altLang="en-US" sz="24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单线程存在性能瓶颈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F8DEDD32-6092-41F0-9535-E2E900046E7D}"/>
              </a:ext>
            </a:extLst>
          </p:cNvPr>
          <p:cNvSpPr txBox="1"/>
          <p:nvPr/>
        </p:nvSpPr>
        <p:spPr>
          <a:xfrm>
            <a:off x="934743" y="5575539"/>
            <a:ext cx="12167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单线程耗时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010A7EAA-A365-4BEA-9705-47BA901A5535}"/>
              </a:ext>
            </a:extLst>
          </p:cNvPr>
          <p:cNvSpPr txBox="1"/>
          <p:nvPr/>
        </p:nvSpPr>
        <p:spPr>
          <a:xfrm rot="19886582">
            <a:off x="7581394" y="3792302"/>
            <a:ext cx="1606149" cy="33855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多线程框架设计</a:t>
            </a:r>
          </a:p>
        </p:txBody>
      </p:sp>
      <p:sp>
        <p:nvSpPr>
          <p:cNvPr id="32" name="内容占位符 2">
            <a:extLst>
              <a:ext uri="{FF2B5EF4-FFF2-40B4-BE49-F238E27FC236}">
                <a16:creationId xmlns:a16="http://schemas.microsoft.com/office/drawing/2014/main" id="{56D586EA-86FC-4B67-8B2A-036B0240D362}"/>
              </a:ext>
            </a:extLst>
          </p:cNvPr>
          <p:cNvSpPr txBox="1">
            <a:spLocks/>
          </p:cNvSpPr>
          <p:nvPr/>
        </p:nvSpPr>
        <p:spPr bwMode="auto">
          <a:xfrm>
            <a:off x="1061356" y="3231272"/>
            <a:ext cx="3827539" cy="502447"/>
          </a:xfrm>
          <a:prstGeom prst="wedgeRoundRectCallout">
            <a:avLst>
              <a:gd name="adj1" fmla="val 24721"/>
              <a:gd name="adj2" fmla="val 83927"/>
              <a:gd name="adj3" fmla="val 16667"/>
            </a:avLst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519113" indent="-260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rgbClr val="000000"/>
                </a:solidFill>
                <a:latin typeface="+mn-lt"/>
                <a:ea typeface="+mn-ea"/>
              </a:defRPr>
            </a:lvl2pPr>
            <a:lvl3pPr marL="739775" indent="-2190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700">
                <a:solidFill>
                  <a:srgbClr val="000000"/>
                </a:solidFill>
                <a:latin typeface="+mn-lt"/>
                <a:ea typeface="+mn-ea"/>
              </a:defRPr>
            </a:lvl3pPr>
            <a:lvl4pPr marL="960438" indent="-2190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500">
                <a:solidFill>
                  <a:srgbClr val="000000"/>
                </a:solidFill>
                <a:latin typeface="+mn-lt"/>
                <a:ea typeface="+mn-ea"/>
              </a:defRPr>
            </a:lvl4pPr>
            <a:lvl5pPr marL="1198563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500">
                <a:solidFill>
                  <a:srgbClr val="000000"/>
                </a:solidFill>
                <a:latin typeface="+mn-lt"/>
                <a:ea typeface="+mn-ea"/>
              </a:defRPr>
            </a:lvl5pPr>
            <a:lvl6pPr marL="15418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6pPr>
            <a:lvl7pPr marL="18847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7pPr>
            <a:lvl8pPr marL="22276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8pPr>
            <a:lvl9pPr marL="25705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lnSpc>
                <a:spcPct val="150000"/>
              </a:lnSpc>
              <a:buClr>
                <a:srgbClr val="1F497D"/>
              </a:buClr>
              <a:buNone/>
              <a:defRPr/>
            </a:pPr>
            <a:r>
              <a:rPr lang="zh-CN" altLang="en-US" sz="1800" b="1" kern="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功能子模块解耦 → 拆分后重新封装</a:t>
            </a:r>
          </a:p>
        </p:txBody>
      </p:sp>
      <p:pic>
        <p:nvPicPr>
          <p:cNvPr id="19" name="图形 18">
            <a:extLst>
              <a:ext uri="{FF2B5EF4-FFF2-40B4-BE49-F238E27FC236}">
                <a16:creationId xmlns:a16="http://schemas.microsoft.com/office/drawing/2014/main" id="{D9D91F4B-793B-4B95-9940-24040CC71E4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579834" y="3957658"/>
            <a:ext cx="2405823" cy="651212"/>
          </a:xfrm>
          <a:prstGeom prst="rect">
            <a:avLst/>
          </a:prstGeom>
        </p:spPr>
      </p:pic>
      <p:pic>
        <p:nvPicPr>
          <p:cNvPr id="22" name="图形 21">
            <a:extLst>
              <a:ext uri="{FF2B5EF4-FFF2-40B4-BE49-F238E27FC236}">
                <a16:creationId xmlns:a16="http://schemas.microsoft.com/office/drawing/2014/main" id="{19703D6C-B01E-49A9-81C0-14F2A4AFE0A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579834" y="4953001"/>
            <a:ext cx="2405823" cy="886204"/>
          </a:xfrm>
          <a:prstGeom prst="rect">
            <a:avLst/>
          </a:prstGeom>
        </p:spPr>
      </p:pic>
      <p:sp>
        <p:nvSpPr>
          <p:cNvPr id="35" name="箭头: 下 34">
            <a:extLst>
              <a:ext uri="{FF2B5EF4-FFF2-40B4-BE49-F238E27FC236}">
                <a16:creationId xmlns:a16="http://schemas.microsoft.com/office/drawing/2014/main" id="{BD5A34F2-C473-4199-906B-948047EC6787}"/>
              </a:ext>
            </a:extLst>
          </p:cNvPr>
          <p:cNvSpPr/>
          <p:nvPr/>
        </p:nvSpPr>
        <p:spPr>
          <a:xfrm>
            <a:off x="3587527" y="4639578"/>
            <a:ext cx="390435" cy="43664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2B37498D-C5A5-44EE-8CB1-27D2184BE0A1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929" b="66379"/>
          <a:stretch/>
        </p:blipFill>
        <p:spPr bwMode="auto">
          <a:xfrm>
            <a:off x="9170763" y="856252"/>
            <a:ext cx="1079854" cy="754145"/>
          </a:xfrm>
          <a:prstGeom prst="rect">
            <a:avLst/>
          </a:prstGeom>
          <a:noFill/>
        </p:spPr>
      </p:pic>
      <p:sp>
        <p:nvSpPr>
          <p:cNvPr id="34" name="箭头: 下 33">
            <a:extLst>
              <a:ext uri="{FF2B5EF4-FFF2-40B4-BE49-F238E27FC236}">
                <a16:creationId xmlns:a16="http://schemas.microsoft.com/office/drawing/2014/main" id="{0AB3CC68-9932-4687-BABA-BBBE2F698B77}"/>
              </a:ext>
            </a:extLst>
          </p:cNvPr>
          <p:cNvSpPr/>
          <p:nvPr/>
        </p:nvSpPr>
        <p:spPr>
          <a:xfrm rot="16200000">
            <a:off x="10533690" y="914513"/>
            <a:ext cx="334660" cy="60706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36" name="图片 35">
            <a:extLst>
              <a:ext uri="{FF2B5EF4-FFF2-40B4-BE49-F238E27FC236}">
                <a16:creationId xmlns:a16="http://schemas.microsoft.com/office/drawing/2014/main" id="{382C5FE9-BBAC-4106-B965-BA1292873374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31" r="48269" b="66379"/>
          <a:stretch/>
        </p:blipFill>
        <p:spPr bwMode="auto">
          <a:xfrm>
            <a:off x="11151423" y="829836"/>
            <a:ext cx="810252" cy="7805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43203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内容占位符 2">
            <a:extLst>
              <a:ext uri="{FF2B5EF4-FFF2-40B4-BE49-F238E27FC236}">
                <a16:creationId xmlns:a16="http://schemas.microsoft.com/office/drawing/2014/main" id="{6DEBDDF7-A355-4DEF-907A-BAE7185DBF7F}"/>
              </a:ext>
            </a:extLst>
          </p:cNvPr>
          <p:cNvSpPr txBox="1">
            <a:spLocks/>
          </p:cNvSpPr>
          <p:nvPr/>
        </p:nvSpPr>
        <p:spPr bwMode="auto">
          <a:xfrm>
            <a:off x="5537199" y="3564523"/>
            <a:ext cx="6453440" cy="2829019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519113" indent="-260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rgbClr val="000000"/>
                </a:solidFill>
                <a:latin typeface="+mn-lt"/>
                <a:ea typeface="+mn-ea"/>
              </a:defRPr>
            </a:lvl2pPr>
            <a:lvl3pPr marL="739775" indent="-2190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700">
                <a:solidFill>
                  <a:srgbClr val="000000"/>
                </a:solidFill>
                <a:latin typeface="+mn-lt"/>
                <a:ea typeface="+mn-ea"/>
              </a:defRPr>
            </a:lvl3pPr>
            <a:lvl4pPr marL="960438" indent="-2190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500">
                <a:solidFill>
                  <a:srgbClr val="000000"/>
                </a:solidFill>
                <a:latin typeface="+mn-lt"/>
                <a:ea typeface="+mn-ea"/>
              </a:defRPr>
            </a:lvl4pPr>
            <a:lvl5pPr marL="1198563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500">
                <a:solidFill>
                  <a:srgbClr val="000000"/>
                </a:solidFill>
                <a:latin typeface="+mn-lt"/>
                <a:ea typeface="+mn-ea"/>
              </a:defRPr>
            </a:lvl5pPr>
            <a:lvl6pPr marL="15418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6pPr>
            <a:lvl7pPr marL="18847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7pPr>
            <a:lvl8pPr marL="22276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8pPr>
            <a:lvl9pPr marL="25705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150000"/>
              </a:lnSpc>
              <a:buClr>
                <a:srgbClr val="1F497D"/>
              </a:buClr>
              <a:buFont typeface="Wingdings" panose="05000000000000000000" pitchFamily="2" charset="2"/>
              <a:buChar char="n"/>
              <a:defRPr/>
            </a:pPr>
            <a:r>
              <a:rPr lang="en-US" altLang="zh-CN" sz="1800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EIGER</a:t>
            </a:r>
            <a:r>
              <a:rPr lang="zh-CN" altLang="en-US" sz="1800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探测器采用</a:t>
            </a:r>
            <a:r>
              <a:rPr lang="en-US" altLang="zh-CN" sz="1800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Lz4</a:t>
            </a:r>
            <a:r>
              <a:rPr lang="zh-CN" altLang="en-US" sz="1800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和</a:t>
            </a:r>
            <a:r>
              <a:rPr lang="en-US" altLang="zh-CN" sz="1800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BsLz4</a:t>
            </a:r>
            <a:r>
              <a:rPr lang="zh-CN" altLang="en-US" sz="1800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压缩数据</a:t>
            </a:r>
            <a:endParaRPr lang="en-US" altLang="zh-CN" sz="1800" b="1" kern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Clr>
                <a:srgbClr val="1F497D"/>
              </a:buClr>
              <a:buFont typeface="Wingdings" panose="05000000000000000000" pitchFamily="2" charset="2"/>
              <a:buChar char="n"/>
              <a:defRPr/>
            </a:pPr>
            <a:r>
              <a:rPr lang="zh-CN" altLang="en-US" sz="1800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调研</a:t>
            </a:r>
            <a:r>
              <a:rPr lang="en-US" altLang="zh-CN" sz="1800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BsLz4(lz4+bitshuffle)</a:t>
            </a:r>
            <a:r>
              <a:rPr lang="zh-CN" altLang="en-US" sz="1800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压缩效果</a:t>
            </a:r>
            <a:endParaRPr lang="zh-CN" altLang="en-US" sz="2000" b="1" kern="0" dirty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0" name="内容占位符 2">
            <a:extLst>
              <a:ext uri="{FF2B5EF4-FFF2-40B4-BE49-F238E27FC236}">
                <a16:creationId xmlns:a16="http://schemas.microsoft.com/office/drawing/2014/main" id="{61274897-D5D3-4DFB-9900-8794CC5F5567}"/>
              </a:ext>
            </a:extLst>
          </p:cNvPr>
          <p:cNvSpPr txBox="1">
            <a:spLocks/>
          </p:cNvSpPr>
          <p:nvPr/>
        </p:nvSpPr>
        <p:spPr bwMode="auto">
          <a:xfrm>
            <a:off x="5537200" y="1475313"/>
            <a:ext cx="6453440" cy="1444022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519113" indent="-260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rgbClr val="000000"/>
                </a:solidFill>
                <a:latin typeface="+mn-lt"/>
                <a:ea typeface="+mn-ea"/>
              </a:defRPr>
            </a:lvl2pPr>
            <a:lvl3pPr marL="739775" indent="-2190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700">
                <a:solidFill>
                  <a:srgbClr val="000000"/>
                </a:solidFill>
                <a:latin typeface="+mn-lt"/>
                <a:ea typeface="+mn-ea"/>
              </a:defRPr>
            </a:lvl3pPr>
            <a:lvl4pPr marL="960438" indent="-2190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500">
                <a:solidFill>
                  <a:srgbClr val="000000"/>
                </a:solidFill>
                <a:latin typeface="+mn-lt"/>
                <a:ea typeface="+mn-ea"/>
              </a:defRPr>
            </a:lvl4pPr>
            <a:lvl5pPr marL="1198563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500">
                <a:solidFill>
                  <a:srgbClr val="000000"/>
                </a:solidFill>
                <a:latin typeface="+mn-lt"/>
                <a:ea typeface="+mn-ea"/>
              </a:defRPr>
            </a:lvl5pPr>
            <a:lvl6pPr marL="15418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6pPr>
            <a:lvl7pPr marL="18847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7pPr>
            <a:lvl8pPr marL="22276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8pPr>
            <a:lvl9pPr marL="25705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150000"/>
              </a:lnSpc>
              <a:buClr>
                <a:srgbClr val="1F497D"/>
              </a:buClr>
              <a:buFont typeface="Wingdings" panose="05000000000000000000" pitchFamily="2" charset="2"/>
              <a:buChar char="n"/>
              <a:defRPr/>
            </a:pPr>
            <a:r>
              <a:rPr lang="zh-CN" altLang="en-US" sz="2000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接手晓照师兄的工作</a:t>
            </a:r>
            <a:endParaRPr lang="en-US" altLang="zh-CN" sz="2000" b="1" kern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Clr>
                <a:srgbClr val="1F497D"/>
              </a:buClr>
              <a:buFont typeface="Wingdings" panose="05000000000000000000" pitchFamily="2" charset="2"/>
              <a:buChar char="n"/>
              <a:defRPr/>
            </a:pPr>
            <a:r>
              <a:rPr lang="zh-CN" altLang="en-US" sz="2000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将</a:t>
            </a:r>
            <a:r>
              <a:rPr lang="en-US" altLang="zh-CN" sz="2000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GPU</a:t>
            </a:r>
            <a:r>
              <a:rPr lang="zh-CN" altLang="en-US" sz="2000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加速数据处理功能部署在最新版本 </a:t>
            </a:r>
            <a:r>
              <a:rPr lang="en-US" altLang="zh-CN" sz="2000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DAQ</a:t>
            </a:r>
            <a:endParaRPr lang="zh-CN" altLang="en-US" sz="2000" b="1" kern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5" name="内容占位符 2">
            <a:extLst>
              <a:ext uri="{FF2B5EF4-FFF2-40B4-BE49-F238E27FC236}">
                <a16:creationId xmlns:a16="http://schemas.microsoft.com/office/drawing/2014/main" id="{2876966E-3946-43EF-98D0-EF6D61992E91}"/>
              </a:ext>
            </a:extLst>
          </p:cNvPr>
          <p:cNvSpPr txBox="1">
            <a:spLocks/>
          </p:cNvSpPr>
          <p:nvPr/>
        </p:nvSpPr>
        <p:spPr bwMode="auto">
          <a:xfrm>
            <a:off x="353273" y="896103"/>
            <a:ext cx="4879127" cy="5497440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519113" indent="-260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rgbClr val="000000"/>
                </a:solidFill>
                <a:latin typeface="+mn-lt"/>
                <a:ea typeface="+mn-ea"/>
              </a:defRPr>
            </a:lvl2pPr>
            <a:lvl3pPr marL="739775" indent="-2190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700">
                <a:solidFill>
                  <a:srgbClr val="000000"/>
                </a:solidFill>
                <a:latin typeface="+mn-lt"/>
                <a:ea typeface="+mn-ea"/>
              </a:defRPr>
            </a:lvl3pPr>
            <a:lvl4pPr marL="960438" indent="-2190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500">
                <a:solidFill>
                  <a:srgbClr val="000000"/>
                </a:solidFill>
                <a:latin typeface="+mn-lt"/>
                <a:ea typeface="+mn-ea"/>
              </a:defRPr>
            </a:lvl4pPr>
            <a:lvl5pPr marL="1198563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500">
                <a:solidFill>
                  <a:srgbClr val="000000"/>
                </a:solidFill>
                <a:latin typeface="+mn-lt"/>
                <a:ea typeface="+mn-ea"/>
              </a:defRPr>
            </a:lvl5pPr>
            <a:lvl6pPr marL="15418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6pPr>
            <a:lvl7pPr marL="18847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7pPr>
            <a:lvl8pPr marL="22276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8pPr>
            <a:lvl9pPr marL="25705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150000"/>
              </a:lnSpc>
              <a:buClr>
                <a:srgbClr val="1F497D"/>
              </a:buClr>
              <a:buFont typeface="Wingdings" panose="05000000000000000000" pitchFamily="2" charset="2"/>
              <a:buChar char="n"/>
              <a:defRPr/>
            </a:pPr>
            <a:endParaRPr lang="en-US" altLang="zh-CN" sz="2000" b="1" kern="0" dirty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Clr>
                <a:srgbClr val="1F497D"/>
              </a:buClr>
              <a:buFont typeface="Wingdings" panose="05000000000000000000" pitchFamily="2" charset="2"/>
              <a:buChar char="n"/>
              <a:defRPr/>
            </a:pPr>
            <a:r>
              <a:rPr lang="en-US" altLang="zh-CN" sz="2000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Design and Implementation of DAQ System for HEPS-BPIX4</a:t>
            </a:r>
          </a:p>
          <a:p>
            <a:pPr>
              <a:lnSpc>
                <a:spcPct val="150000"/>
              </a:lnSpc>
              <a:buClr>
                <a:srgbClr val="1F497D"/>
              </a:buClr>
              <a:buFont typeface="Wingdings" panose="05000000000000000000" pitchFamily="2" charset="2"/>
              <a:buChar char="n"/>
              <a:defRPr/>
            </a:pPr>
            <a:r>
              <a:rPr lang="en-US" altLang="zh-CN" sz="2000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Early Access </a:t>
            </a:r>
            <a:r>
              <a:rPr lang="zh-CN" altLang="en-US" sz="2000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√</a:t>
            </a:r>
            <a:endParaRPr lang="en-US" altLang="zh-CN" sz="2000" b="1" kern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Clr>
                <a:srgbClr val="1F497D"/>
              </a:buClr>
              <a:buFont typeface="Wingdings" panose="05000000000000000000" pitchFamily="2" charset="2"/>
              <a:buChar char="n"/>
              <a:defRPr/>
            </a:pPr>
            <a:endParaRPr lang="zh-CN" altLang="en-US" sz="2000" b="1" kern="0" dirty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03196113-97E0-4A2C-B65A-60F52830BF9A}"/>
              </a:ext>
            </a:extLst>
          </p:cNvPr>
          <p:cNvSpPr/>
          <p:nvPr/>
        </p:nvSpPr>
        <p:spPr>
          <a:xfrm>
            <a:off x="-9897" y="6655888"/>
            <a:ext cx="11961678" cy="188258"/>
          </a:xfrm>
          <a:prstGeom prst="rect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5E8161F3-539E-4CA3-9461-54F259158C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272" y="29744"/>
            <a:ext cx="900762" cy="638723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5C5F8682-C967-408D-BF22-0B8C558560C1}"/>
              </a:ext>
            </a:extLst>
          </p:cNvPr>
          <p:cNvSpPr/>
          <p:nvPr/>
        </p:nvSpPr>
        <p:spPr>
          <a:xfrm>
            <a:off x="12019602" y="6655888"/>
            <a:ext cx="172397" cy="188258"/>
          </a:xfrm>
          <a:prstGeom prst="rect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25FF63B9-BAC0-4DCD-ADE3-4D0B8F41DEDB}"/>
              </a:ext>
            </a:extLst>
          </p:cNvPr>
          <p:cNvCxnSpPr/>
          <p:nvPr/>
        </p:nvCxnSpPr>
        <p:spPr>
          <a:xfrm>
            <a:off x="0" y="737656"/>
            <a:ext cx="1809404" cy="0"/>
          </a:xfrm>
          <a:prstGeom prst="line">
            <a:avLst/>
          </a:prstGeom>
          <a:ln w="635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1E04D5DC-E7A3-46B3-B989-68A69E0B7C99}"/>
              </a:ext>
            </a:extLst>
          </p:cNvPr>
          <p:cNvCxnSpPr>
            <a:cxnSpLocks/>
          </p:cNvCxnSpPr>
          <p:nvPr/>
        </p:nvCxnSpPr>
        <p:spPr>
          <a:xfrm>
            <a:off x="1859280" y="737656"/>
            <a:ext cx="10332720" cy="0"/>
          </a:xfrm>
          <a:prstGeom prst="line">
            <a:avLst/>
          </a:prstGeom>
          <a:ln w="63500">
            <a:solidFill>
              <a:srgbClr val="B644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>
            <a:extLst>
              <a:ext uri="{FF2B5EF4-FFF2-40B4-BE49-F238E27FC236}">
                <a16:creationId xmlns:a16="http://schemas.microsoft.com/office/drawing/2014/main" id="{F87E7A05-498C-4AA6-B66C-3C8CE760AB36}"/>
              </a:ext>
            </a:extLst>
          </p:cNvPr>
          <p:cNvSpPr txBox="1"/>
          <p:nvPr/>
        </p:nvSpPr>
        <p:spPr>
          <a:xfrm>
            <a:off x="11961676" y="6560393"/>
            <a:ext cx="35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zh-CN" alt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F487F54C-A1CB-441E-9630-C2DACE8241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4" name="标题 1">
            <a:extLst>
              <a:ext uri="{FF2B5EF4-FFF2-40B4-BE49-F238E27FC236}">
                <a16:creationId xmlns:a16="http://schemas.microsoft.com/office/drawing/2014/main" id="{99072E8A-71A3-4897-8F47-DD2790E35DC5}"/>
              </a:ext>
            </a:extLst>
          </p:cNvPr>
          <p:cNvSpPr txBox="1">
            <a:spLocks/>
          </p:cNvSpPr>
          <p:nvPr/>
        </p:nvSpPr>
        <p:spPr>
          <a:xfrm>
            <a:off x="1859280" y="60702"/>
            <a:ext cx="3960084" cy="58477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defRPr>
            </a:lvl9pPr>
          </a:lstStyle>
          <a:p>
            <a:pPr algn="l" eaLnBrk="1" hangingPunct="1">
              <a:defRPr/>
            </a:pP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其他工作</a:t>
            </a:r>
          </a:p>
        </p:txBody>
      </p:sp>
      <p:sp>
        <p:nvSpPr>
          <p:cNvPr id="16" name="内容占位符 2">
            <a:extLst>
              <a:ext uri="{FF2B5EF4-FFF2-40B4-BE49-F238E27FC236}">
                <a16:creationId xmlns:a16="http://schemas.microsoft.com/office/drawing/2014/main" id="{4C846885-3A81-4117-BA0C-AFB932ECA5FD}"/>
              </a:ext>
            </a:extLst>
          </p:cNvPr>
          <p:cNvSpPr txBox="1">
            <a:spLocks/>
          </p:cNvSpPr>
          <p:nvPr/>
        </p:nvSpPr>
        <p:spPr bwMode="auto">
          <a:xfrm>
            <a:off x="353272" y="909521"/>
            <a:ext cx="4879127" cy="565791"/>
          </a:xfrm>
          <a:prstGeom prst="rect">
            <a:avLst/>
          </a:prstGeom>
          <a:ln>
            <a:solidFill>
              <a:srgbClr val="5B9BD5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519113" indent="-260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rgbClr val="000000"/>
                </a:solidFill>
                <a:latin typeface="+mn-lt"/>
                <a:ea typeface="+mn-ea"/>
              </a:defRPr>
            </a:lvl2pPr>
            <a:lvl3pPr marL="739775" indent="-2190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700">
                <a:solidFill>
                  <a:srgbClr val="000000"/>
                </a:solidFill>
                <a:latin typeface="+mn-lt"/>
                <a:ea typeface="+mn-ea"/>
              </a:defRPr>
            </a:lvl3pPr>
            <a:lvl4pPr marL="960438" indent="-2190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500">
                <a:solidFill>
                  <a:srgbClr val="000000"/>
                </a:solidFill>
                <a:latin typeface="+mn-lt"/>
                <a:ea typeface="+mn-ea"/>
              </a:defRPr>
            </a:lvl4pPr>
            <a:lvl5pPr marL="1198563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500">
                <a:solidFill>
                  <a:srgbClr val="000000"/>
                </a:solidFill>
                <a:latin typeface="+mn-lt"/>
                <a:ea typeface="+mn-ea"/>
              </a:defRPr>
            </a:lvl5pPr>
            <a:lvl6pPr marL="15418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6pPr>
            <a:lvl7pPr marL="18847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7pPr>
            <a:lvl8pPr marL="22276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8pPr>
            <a:lvl9pPr marL="25705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lnSpc>
                <a:spcPct val="150000"/>
              </a:lnSpc>
              <a:buClr>
                <a:srgbClr val="1F497D"/>
              </a:buClr>
              <a:buNone/>
              <a:defRPr/>
            </a:pPr>
            <a:r>
              <a:rPr lang="en-US" altLang="zh-CN" sz="24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TNS</a:t>
            </a:r>
            <a:r>
              <a:rPr lang="zh-CN" altLang="en-US" sz="24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论文提交并已接收</a:t>
            </a:r>
          </a:p>
        </p:txBody>
      </p:sp>
      <p:sp>
        <p:nvSpPr>
          <p:cNvPr id="18" name="内容占位符 2">
            <a:extLst>
              <a:ext uri="{FF2B5EF4-FFF2-40B4-BE49-F238E27FC236}">
                <a16:creationId xmlns:a16="http://schemas.microsoft.com/office/drawing/2014/main" id="{14D4CAF5-8773-4FF6-912B-9C99FF0C4E37}"/>
              </a:ext>
            </a:extLst>
          </p:cNvPr>
          <p:cNvSpPr txBox="1">
            <a:spLocks/>
          </p:cNvSpPr>
          <p:nvPr/>
        </p:nvSpPr>
        <p:spPr bwMode="auto">
          <a:xfrm>
            <a:off x="5537199" y="909520"/>
            <a:ext cx="6453439" cy="565791"/>
          </a:xfrm>
          <a:prstGeom prst="rect">
            <a:avLst/>
          </a:prstGeom>
          <a:ln>
            <a:solidFill>
              <a:srgbClr val="5B9BD5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519113" indent="-260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rgbClr val="000000"/>
                </a:solidFill>
                <a:latin typeface="+mn-lt"/>
                <a:ea typeface="+mn-ea"/>
              </a:defRPr>
            </a:lvl2pPr>
            <a:lvl3pPr marL="739775" indent="-2190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700">
                <a:solidFill>
                  <a:srgbClr val="000000"/>
                </a:solidFill>
                <a:latin typeface="+mn-lt"/>
                <a:ea typeface="+mn-ea"/>
              </a:defRPr>
            </a:lvl3pPr>
            <a:lvl4pPr marL="960438" indent="-2190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500">
                <a:solidFill>
                  <a:srgbClr val="000000"/>
                </a:solidFill>
                <a:latin typeface="+mn-lt"/>
                <a:ea typeface="+mn-ea"/>
              </a:defRPr>
            </a:lvl4pPr>
            <a:lvl5pPr marL="1198563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500">
                <a:solidFill>
                  <a:srgbClr val="000000"/>
                </a:solidFill>
                <a:latin typeface="+mn-lt"/>
                <a:ea typeface="+mn-ea"/>
              </a:defRPr>
            </a:lvl5pPr>
            <a:lvl6pPr marL="15418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6pPr>
            <a:lvl7pPr marL="18847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7pPr>
            <a:lvl8pPr marL="22276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8pPr>
            <a:lvl9pPr marL="25705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lnSpc>
                <a:spcPct val="150000"/>
              </a:lnSpc>
              <a:buClr>
                <a:srgbClr val="1F497D"/>
              </a:buClr>
              <a:buNone/>
              <a:defRPr/>
            </a:pPr>
            <a:r>
              <a:rPr lang="en-US" altLang="zh-CN" sz="24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BPIX4 DAQ </a:t>
            </a:r>
            <a:r>
              <a:rPr lang="zh-CN" altLang="en-US" sz="24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在线处理加速研究</a:t>
            </a:r>
          </a:p>
        </p:txBody>
      </p:sp>
      <p:sp>
        <p:nvSpPr>
          <p:cNvPr id="27" name="内容占位符 2">
            <a:extLst>
              <a:ext uri="{FF2B5EF4-FFF2-40B4-BE49-F238E27FC236}">
                <a16:creationId xmlns:a16="http://schemas.microsoft.com/office/drawing/2014/main" id="{01E52F5A-1361-473E-BE33-4C16773B322A}"/>
              </a:ext>
            </a:extLst>
          </p:cNvPr>
          <p:cNvSpPr txBox="1">
            <a:spLocks/>
          </p:cNvSpPr>
          <p:nvPr/>
        </p:nvSpPr>
        <p:spPr bwMode="auto">
          <a:xfrm>
            <a:off x="5537199" y="2997302"/>
            <a:ext cx="6453438" cy="565791"/>
          </a:xfrm>
          <a:prstGeom prst="rect">
            <a:avLst/>
          </a:prstGeom>
          <a:ln>
            <a:solidFill>
              <a:srgbClr val="5B9BD5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519113" indent="-260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rgbClr val="000000"/>
                </a:solidFill>
                <a:latin typeface="+mn-lt"/>
                <a:ea typeface="+mn-ea"/>
              </a:defRPr>
            </a:lvl2pPr>
            <a:lvl3pPr marL="739775" indent="-2190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700">
                <a:solidFill>
                  <a:srgbClr val="000000"/>
                </a:solidFill>
                <a:latin typeface="+mn-lt"/>
                <a:ea typeface="+mn-ea"/>
              </a:defRPr>
            </a:lvl3pPr>
            <a:lvl4pPr marL="960438" indent="-2190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500">
                <a:solidFill>
                  <a:srgbClr val="000000"/>
                </a:solidFill>
                <a:latin typeface="+mn-lt"/>
                <a:ea typeface="+mn-ea"/>
              </a:defRPr>
            </a:lvl4pPr>
            <a:lvl5pPr marL="1198563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500">
                <a:solidFill>
                  <a:srgbClr val="000000"/>
                </a:solidFill>
                <a:latin typeface="+mn-lt"/>
                <a:ea typeface="+mn-ea"/>
              </a:defRPr>
            </a:lvl5pPr>
            <a:lvl6pPr marL="15418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6pPr>
            <a:lvl7pPr marL="18847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7pPr>
            <a:lvl8pPr marL="22276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8pPr>
            <a:lvl9pPr marL="25705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lnSpc>
                <a:spcPct val="150000"/>
              </a:lnSpc>
              <a:buClr>
                <a:srgbClr val="1F497D"/>
              </a:buClr>
              <a:buNone/>
              <a:defRPr/>
            </a:pPr>
            <a:r>
              <a:rPr lang="zh-CN" altLang="en-US" sz="24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压缩调研</a:t>
            </a:r>
          </a:p>
        </p:txBody>
      </p:sp>
      <p:graphicFrame>
        <p:nvGraphicFramePr>
          <p:cNvPr id="22" name="表格 21">
            <a:extLst>
              <a:ext uri="{FF2B5EF4-FFF2-40B4-BE49-F238E27FC236}">
                <a16:creationId xmlns:a16="http://schemas.microsoft.com/office/drawing/2014/main" id="{356BF699-57B4-46B5-883A-D306E4570D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6632993"/>
              </p:ext>
            </p:extLst>
          </p:nvPr>
        </p:nvGraphicFramePr>
        <p:xfrm>
          <a:off x="5819364" y="4516573"/>
          <a:ext cx="4294943" cy="1185835"/>
        </p:xfrm>
        <a:graphic>
          <a:graphicData uri="http://schemas.openxmlformats.org/drawingml/2006/table">
            <a:tbl>
              <a:tblPr/>
              <a:tblGrid>
                <a:gridCol w="1731358">
                  <a:extLst>
                    <a:ext uri="{9D8B030D-6E8A-4147-A177-3AD203B41FA5}">
                      <a16:colId xmlns:a16="http://schemas.microsoft.com/office/drawing/2014/main" val="2259461725"/>
                    </a:ext>
                  </a:extLst>
                </a:gridCol>
                <a:gridCol w="1189195">
                  <a:extLst>
                    <a:ext uri="{9D8B030D-6E8A-4147-A177-3AD203B41FA5}">
                      <a16:colId xmlns:a16="http://schemas.microsoft.com/office/drawing/2014/main" val="313374673"/>
                    </a:ext>
                  </a:extLst>
                </a:gridCol>
                <a:gridCol w="1374390">
                  <a:extLst>
                    <a:ext uri="{9D8B030D-6E8A-4147-A177-3AD203B41FA5}">
                      <a16:colId xmlns:a16="http://schemas.microsoft.com/office/drawing/2014/main" val="4056669140"/>
                    </a:ext>
                  </a:extLst>
                </a:gridCol>
              </a:tblGrid>
              <a:tr h="47177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zh-CN" altLang="en-US" sz="1600" b="1" u="none" strike="noStrike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上光测试数据</a:t>
                      </a:r>
                      <a:endParaRPr lang="zh-CN" alt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443" marR="5443" marT="5443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en-US" altLang="zh-CN" sz="1600" b="1" u="none" strike="noStrike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lz4</a:t>
                      </a:r>
                      <a:endParaRPr lang="zh-CN" alt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443" marR="5443" marT="5443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en-US" altLang="zh-CN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bslz4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6350607"/>
                  </a:ext>
                </a:extLst>
              </a:tr>
              <a:tr h="42391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zh-CN" altLang="en-US" sz="1600" b="1" u="none" strike="noStrike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压缩比</a:t>
                      </a:r>
                      <a:endParaRPr lang="zh-CN" alt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443" marR="5443" marT="5443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1.24444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443" marR="5443" marT="5443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1.30076 </a:t>
                      </a:r>
                      <a:r>
                        <a:rPr lang="zh-CN" altLang="en-US" sz="1600" b="1" i="0" u="none" strike="noStrike" dirty="0"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↑</a:t>
                      </a:r>
                      <a:endParaRPr lang="en-US" sz="1600" b="1" i="0" u="none" strike="noStrike" dirty="0">
                        <a:solidFill>
                          <a:schemeClr val="accent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3699207"/>
                  </a:ext>
                </a:extLst>
              </a:tr>
              <a:tr h="2901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u="none" strike="noStrike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压缩速度（</a:t>
                      </a:r>
                      <a:r>
                        <a:rPr lang="en-US" altLang="zh-CN" sz="1600" b="1" u="none" strike="noStrike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MB/s</a:t>
                      </a:r>
                      <a:r>
                        <a:rPr lang="zh-CN" altLang="en-US" sz="1600" b="1" u="none" strike="noStrike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）</a:t>
                      </a:r>
                      <a:endParaRPr lang="zh-CN" alt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443" marR="5443" marT="5443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450.416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443" marR="5443" marT="5443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354.466 </a:t>
                      </a:r>
                      <a:r>
                        <a:rPr lang="zh-CN" altLang="en-US" sz="1600" b="1" i="0" u="none" strike="noStrike" dirty="0">
                          <a:solidFill>
                            <a:schemeClr val="accen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↓</a:t>
                      </a:r>
                      <a:endParaRPr lang="en-US" sz="1600" b="1" i="0" u="none" strike="noStrike" dirty="0">
                        <a:solidFill>
                          <a:schemeClr val="accent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4620901"/>
                  </a:ext>
                </a:extLst>
              </a:tr>
            </a:tbl>
          </a:graphicData>
        </a:graphic>
      </p:graphicFrame>
      <p:pic>
        <p:nvPicPr>
          <p:cNvPr id="7" name="图片 6">
            <a:extLst>
              <a:ext uri="{FF2B5EF4-FFF2-40B4-BE49-F238E27FC236}">
                <a16:creationId xmlns:a16="http://schemas.microsoft.com/office/drawing/2014/main" id="{A6E1B573-CE89-48AC-8D3C-8455AF7E62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984" y="3035796"/>
            <a:ext cx="4447701" cy="3064622"/>
          </a:xfrm>
          <a:prstGeom prst="rect">
            <a:avLst/>
          </a:prstGeom>
        </p:spPr>
      </p:pic>
      <p:sp>
        <p:nvSpPr>
          <p:cNvPr id="28" name="内容占位符 2">
            <a:extLst>
              <a:ext uri="{FF2B5EF4-FFF2-40B4-BE49-F238E27FC236}">
                <a16:creationId xmlns:a16="http://schemas.microsoft.com/office/drawing/2014/main" id="{C173706A-0E5C-4A52-95BD-41EEE8456698}"/>
              </a:ext>
            </a:extLst>
          </p:cNvPr>
          <p:cNvSpPr txBox="1">
            <a:spLocks/>
          </p:cNvSpPr>
          <p:nvPr/>
        </p:nvSpPr>
        <p:spPr bwMode="auto">
          <a:xfrm>
            <a:off x="5625887" y="5826053"/>
            <a:ext cx="6268569" cy="504818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519113" indent="-260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rgbClr val="000000"/>
                </a:solidFill>
                <a:latin typeface="+mn-lt"/>
                <a:ea typeface="+mn-ea"/>
              </a:defRPr>
            </a:lvl2pPr>
            <a:lvl3pPr marL="739775" indent="-2190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700">
                <a:solidFill>
                  <a:srgbClr val="000000"/>
                </a:solidFill>
                <a:latin typeface="+mn-lt"/>
                <a:ea typeface="+mn-ea"/>
              </a:defRPr>
            </a:lvl3pPr>
            <a:lvl4pPr marL="960438" indent="-2190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500">
                <a:solidFill>
                  <a:srgbClr val="000000"/>
                </a:solidFill>
                <a:latin typeface="+mn-lt"/>
                <a:ea typeface="+mn-ea"/>
              </a:defRPr>
            </a:lvl4pPr>
            <a:lvl5pPr marL="1198563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500">
                <a:solidFill>
                  <a:srgbClr val="000000"/>
                </a:solidFill>
                <a:latin typeface="+mn-lt"/>
                <a:ea typeface="+mn-ea"/>
              </a:defRPr>
            </a:lvl5pPr>
            <a:lvl6pPr marL="15418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6pPr>
            <a:lvl7pPr marL="18847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7pPr>
            <a:lvl8pPr marL="22276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8pPr>
            <a:lvl9pPr marL="25705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lnSpc>
                <a:spcPct val="150000"/>
              </a:lnSpc>
              <a:buClr>
                <a:srgbClr val="1F497D"/>
              </a:buClr>
              <a:buNone/>
              <a:defRPr/>
            </a:pPr>
            <a:r>
              <a:rPr lang="zh-CN" altLang="en-US" sz="2000" b="1" kern="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目前相比</a:t>
            </a:r>
            <a:r>
              <a:rPr lang="en-US" altLang="zh-CN" sz="2000" b="1" kern="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Lz4</a:t>
            </a:r>
            <a:r>
              <a:rPr lang="zh-CN" altLang="en-US" sz="2000" b="1" kern="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无明显优势，计划进一步研究</a:t>
            </a:r>
          </a:p>
        </p:txBody>
      </p:sp>
    </p:spTree>
    <p:extLst>
      <p:ext uri="{BB962C8B-B14F-4D97-AF65-F5344CB8AC3E}">
        <p14:creationId xmlns:p14="http://schemas.microsoft.com/office/powerpoint/2010/main" val="330200466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570*259"/>
  <p:tag name="TABLE_ENDDRAG_RECT" val="23*105*570*259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学术">
      <a:majorFont>
        <a:latin typeface="Times New Roman"/>
        <a:ea typeface="黑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26846</TotalTime>
  <Words>1074</Words>
  <Application>Microsoft Office PowerPoint</Application>
  <PresentationFormat>宽屏</PresentationFormat>
  <Paragraphs>223</Paragraphs>
  <Slides>10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8" baseType="lpstr">
      <vt:lpstr>等线</vt:lpstr>
      <vt:lpstr>黑体</vt:lpstr>
      <vt:lpstr>微软雅黑</vt:lpstr>
      <vt:lpstr>Arial</vt:lpstr>
      <vt:lpstr>Calibri</vt:lpstr>
      <vt:lpstr>Times New Roman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xzh jiang</dc:creator>
  <cp:lastModifiedBy>XZ YANG</cp:lastModifiedBy>
  <cp:revision>3804</cp:revision>
  <dcterms:created xsi:type="dcterms:W3CDTF">2023-07-03T06:42:56Z</dcterms:created>
  <dcterms:modified xsi:type="dcterms:W3CDTF">2024-12-27T01:35:45Z</dcterms:modified>
</cp:coreProperties>
</file>