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302" r:id="rId4"/>
    <p:sldId id="306" r:id="rId5"/>
    <p:sldId id="301" r:id="rId6"/>
    <p:sldId id="283" r:id="rId7"/>
    <p:sldId id="293" r:id="rId8"/>
    <p:sldId id="273" r:id="rId9"/>
    <p:sldId id="303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 xzh" initials="jx" lastIdx="1" clrIdx="0">
    <p:extLst>
      <p:ext uri="{19B8F6BF-5375-455C-9EA6-DF929625EA0E}">
        <p15:presenceInfo xmlns:p15="http://schemas.microsoft.com/office/powerpoint/2012/main" userId="0eb0622a8a9981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5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2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9AC13-4FDD-4BFE-90CC-8E88A9485F14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A21D-08F4-4169-97AE-6B6DCCA5D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7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1C3A1-9B2A-4F07-8FBA-125A0910F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ECB963-3200-4DB7-813B-466434331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A908E0-D679-4808-970A-7CD02C7F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AAB04-D1A2-42B1-9C3A-90AD076F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27069-0434-4542-A810-557E930F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45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CDE24-5E55-44F5-914C-644F93C0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B4DE2C-5EBE-4DBD-B71A-7634C3B9E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3B3350-DE7E-4BF2-BBF7-E8170B9A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3FE2C-C597-4F7F-9AAC-B3841ECA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14E457-32DA-4A93-A4B5-03B97472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639C19-B15B-4324-8B80-BF3358DC8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EA1000-7AC7-4684-832D-9C0127B13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F9954-1ECD-44B0-9778-1A5D65D2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03BAC-C6D8-449D-97F1-724D8C01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8EC082-8364-4E9B-B8DF-5E0D23F2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0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268A0-A5FC-4A08-BFBB-19C9483E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6A67A-8D7D-4EFD-AA1E-73EBFE91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5AA74A-F2C2-4BAC-A64A-FD305A7F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5DB292-C5A7-47E9-B573-45BA2145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6EA513-5AB6-4FC9-B708-8292FB1B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01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5164F-58E1-418A-81C7-ACE88A10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C67698-903D-47AD-ABD7-73734796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3F293E-DBD1-4B12-9623-B7BC16B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C5E5D-BC03-4B25-8A45-DED80AC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073342-90EA-471D-9108-BD92630D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01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D08504-346F-4B90-AA76-3A2D3B5D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F22162-A705-4F4E-BC9C-DAB6D285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23F93D-C353-4936-AE29-B28F7FEB8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CB779F-C4D9-4D14-969C-1DF2DDB1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D9E63D-C612-4965-8517-DC064546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0619F7-7946-4B91-9A34-85E37F0C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5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D4DB4-9FD1-41DE-BC3A-220C8163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21E9D1-18C1-4C97-8096-A82FF79A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615580-ED07-4778-AC49-3F6C4D4A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A9AB4E-F131-49DD-89E5-8F98B240A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B053D8-476A-462B-8D8C-E5072EF25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AFA856-BE23-4BA7-930D-3C1D0887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BE1189-2BA3-4C9D-B705-458EF22A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960677-76C6-44D5-BC9E-649F8622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20526-9A1F-4435-B847-5CA78902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F584DD-536D-4462-B955-ECB89F7E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174120-A624-4ACC-9F16-967F506A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3008A1-6613-40D2-AD35-E07E109B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6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544CA5-ECEC-454A-9BB9-8157DDFC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2C4BA-964E-4CEA-88BB-9652C01F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F3A2E2-BE6D-4EF9-B7EB-2F67E81F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2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07270-CE55-4281-A562-89BFB06D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D62D1-EEDA-4828-AD5A-DFAB91FB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3A3DC2-7373-4B95-A516-5AB461A9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B801E4-97F5-4498-9BF6-CC277885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10AF8D-1725-4E79-90B2-3127D0E7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D29BBB-94B2-438A-9698-12DD3C8A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9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F1C39-0CC5-4193-9EE2-A0F8A455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31DCC3-7C43-4CA8-96DD-CEBF6CEC0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8F579D-0BDD-4EDF-8B39-EEF509BD9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FB8C6-9FA4-4AAB-82EA-9124D271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D08CA6-6D5A-43C9-A34A-4383A8AE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FA422C-0BA4-4F8E-8006-C26203E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0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5C1348C-01F1-4EE2-B756-67B2D168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B0594-D178-43A7-B2B8-1DE19DA3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8879EA-90EF-4509-94BE-85FD48DE8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7A00-3045-4B9F-8BCB-A8741D6ADC7C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D2E010-04C9-4D17-A94D-7CE50E756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D862F7-B5E0-4BA4-8A58-0425BCE56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2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9749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隶书" panose="02010509060101010101" pitchFamily="49" charset="-122"/>
                <a:ea typeface="隶书" panose="02010509060101010101" pitchFamily="49" charset="-122"/>
              </a:rPr>
              <a:t>中国科学院高能物理研究所 </a:t>
            </a:r>
            <a:r>
              <a:rPr lang="en-US" altLang="zh-CN" sz="2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Institute of High Energy Physics, CAS</a:t>
            </a:r>
            <a:endParaRPr lang="zh-CN" altLang="en-US" sz="2600" dirty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D71C945-F790-4BA8-ADE4-9CCD64EBA68A}"/>
              </a:ext>
            </a:extLst>
          </p:cNvPr>
          <p:cNvSpPr txBox="1"/>
          <p:nvPr/>
        </p:nvSpPr>
        <p:spPr>
          <a:xfrm>
            <a:off x="1655566" y="2037523"/>
            <a:ext cx="9952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6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12</a:t>
            </a:r>
            <a:r>
              <a:rPr kumimoji="0" lang="zh-CN" alt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月研究生考核报告</a:t>
            </a:r>
            <a:endParaRPr lang="zh-CN" altLang="en-US" sz="4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6D5A01-EB9E-4BA9-B8AC-51E4728CDFD0}"/>
              </a:ext>
            </a:extLst>
          </p:cNvPr>
          <p:cNvSpPr txBox="1"/>
          <p:nvPr/>
        </p:nvSpPr>
        <p:spPr>
          <a:xfrm>
            <a:off x="3444602" y="3524394"/>
            <a:ext cx="4925233" cy="27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报告人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牟向翊   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指导老师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李飞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专业：计算机应用技术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触发与数据获取组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8B066E9-C230-4143-BC89-A70465B66B35}"/>
              </a:ext>
            </a:extLst>
          </p:cNvPr>
          <p:cNvCxnSpPr>
            <a:cxnSpLocks/>
          </p:cNvCxnSpPr>
          <p:nvPr/>
        </p:nvCxnSpPr>
        <p:spPr>
          <a:xfrm>
            <a:off x="904702" y="3265714"/>
            <a:ext cx="10329355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9"/>
    </mc:Choice>
    <mc:Fallback>
      <p:transition spd="slow" advTm="31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9749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隶书" panose="02010509060101010101" pitchFamily="49" charset="-122"/>
                <a:ea typeface="隶书" panose="02010509060101010101" pitchFamily="49" charset="-122"/>
              </a:rPr>
              <a:t>中国科学院高能物理研究所 </a:t>
            </a:r>
            <a:r>
              <a:rPr lang="en-US" altLang="zh-CN" sz="2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Institute of High Energy Physics, CAS</a:t>
            </a:r>
            <a:endParaRPr lang="zh-CN" altLang="en-US" sz="2600" dirty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864084C1-C4CD-448E-9B71-E35AF216FB9C}"/>
              </a:ext>
            </a:extLst>
          </p:cNvPr>
          <p:cNvSpPr txBox="1"/>
          <p:nvPr/>
        </p:nvSpPr>
        <p:spPr>
          <a:xfrm>
            <a:off x="4268223" y="2493889"/>
            <a:ext cx="357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332591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7"/>
    </mc:Choice>
    <mc:Fallback>
      <p:transition spd="slow" advTm="10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827425" y="6452261"/>
            <a:ext cx="2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4951615" y="102764"/>
            <a:ext cx="2288770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kern="0" dirty="0">
                <a:latin typeface="楷体" panose="02010609060101010101" pitchFamily="49" charset="-122"/>
                <a:ea typeface="楷体" panose="02010609060101010101" pitchFamily="49" charset="-122"/>
              </a:rPr>
              <a:t>主 要 内 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971C8C-1FE6-4522-AB6B-7CB68579CE60}"/>
              </a:ext>
            </a:extLst>
          </p:cNvPr>
          <p:cNvSpPr txBox="1"/>
          <p:nvPr/>
        </p:nvSpPr>
        <p:spPr>
          <a:xfrm>
            <a:off x="3921560" y="1561983"/>
            <a:ext cx="6208160" cy="424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Almalinux</a:t>
            </a: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的部署</a:t>
            </a: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基础设施的部署和维护</a:t>
            </a: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online &amp; dataflow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 </a:t>
            </a: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alma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适配</a:t>
            </a: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ts val="55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exporter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的优化及容器化</a:t>
            </a: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daqctl</a:t>
            </a: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的维护与升级</a:t>
            </a: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mongo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性能优化</a:t>
            </a: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关灯测试</a:t>
            </a: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76274E-9CC6-422D-8835-EA57180719E0}"/>
              </a:ext>
            </a:extLst>
          </p:cNvPr>
          <p:cNvSpPr txBox="1"/>
          <p:nvPr/>
        </p:nvSpPr>
        <p:spPr>
          <a:xfrm>
            <a:off x="3210608" y="1053350"/>
            <a:ext cx="5924383" cy="1017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8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JUNO DAQ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系统的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AlmaLinux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升级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8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24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B1116FD-8B3E-4536-A527-8D76193355F2}"/>
              </a:ext>
            </a:extLst>
          </p:cNvPr>
          <p:cNvSpPr txBox="1"/>
          <p:nvPr/>
        </p:nvSpPr>
        <p:spPr>
          <a:xfrm>
            <a:off x="3210608" y="5406865"/>
            <a:ext cx="6114768" cy="48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调研</a:t>
            </a:r>
            <a:endParaRPr lang="en-US" altLang="zh-CN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354FC10-75A2-4C8A-8212-97A675A20C6C}"/>
              </a:ext>
            </a:extLst>
          </p:cNvPr>
          <p:cNvSpPr txBox="1"/>
          <p:nvPr/>
        </p:nvSpPr>
        <p:spPr>
          <a:xfrm>
            <a:off x="3210608" y="3052141"/>
            <a:ext cx="6114768" cy="48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JUNO DAQ </a:t>
            </a:r>
            <a:endParaRPr lang="en-US" altLang="zh-CN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414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36"/>
    </mc:Choice>
    <mc:Fallback>
      <p:transition spd="slow" advTm="133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51963" y="6444036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60F621FB-3507-4A72-8915-84929FFD60EE}"/>
              </a:ext>
            </a:extLst>
          </p:cNvPr>
          <p:cNvSpPr txBox="1">
            <a:spLocks/>
          </p:cNvSpPr>
          <p:nvPr/>
        </p:nvSpPr>
        <p:spPr>
          <a:xfrm>
            <a:off x="1397422" y="100294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JUNO DAQ </a:t>
            </a:r>
            <a:r>
              <a:rPr lang="zh-CN" altLang="en-US" sz="28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系统的</a:t>
            </a:r>
            <a:r>
              <a:rPr lang="en-US" altLang="zh-CN" sz="2800" kern="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AlmaLinux</a:t>
            </a:r>
            <a:r>
              <a:rPr lang="zh-CN" altLang="en-US" sz="28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升级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7C5E96-2F59-4B34-8BAB-CD3855B46769}"/>
              </a:ext>
            </a:extLst>
          </p:cNvPr>
          <p:cNvSpPr txBox="1"/>
          <p:nvPr/>
        </p:nvSpPr>
        <p:spPr>
          <a:xfrm>
            <a:off x="526869" y="84156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JUNO DAQ </a:t>
            </a: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系统总架构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CAACBAD-7BD6-43C3-A165-D58D39B5564B}"/>
              </a:ext>
            </a:extLst>
          </p:cNvPr>
          <p:cNvSpPr txBox="1"/>
          <p:nvPr/>
        </p:nvSpPr>
        <p:spPr>
          <a:xfrm>
            <a:off x="7397933" y="82924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为什么升级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C68FA2-A663-406C-B4CF-578512EB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2" y="1400802"/>
            <a:ext cx="6227950" cy="51281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46FFBAB-1C5E-4486-BBC7-A0A08B819061}"/>
              </a:ext>
            </a:extLst>
          </p:cNvPr>
          <p:cNvSpPr txBox="1"/>
          <p:nvPr/>
        </p:nvSpPr>
        <p:spPr>
          <a:xfrm>
            <a:off x="7791015" y="1579461"/>
            <a:ext cx="617107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Centos7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的环境已经过时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Almalinux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带来了新的特性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适配更新的编译器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更丰富的软件源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长达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年的维护周期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F3ACF2-8282-4879-B947-44526538AC74}"/>
              </a:ext>
            </a:extLst>
          </p:cNvPr>
          <p:cNvSpPr txBox="1"/>
          <p:nvPr/>
        </p:nvSpPr>
        <p:spPr>
          <a:xfrm>
            <a:off x="7791015" y="4335038"/>
            <a:ext cx="6984124" cy="134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1800" b="1" kern="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Almalinux</a:t>
            </a:r>
            <a:r>
              <a:rPr lang="en-US" altLang="zh-CN" sz="1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1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的部署</a:t>
            </a:r>
            <a:endParaRPr lang="en-US" altLang="zh-CN" sz="1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1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基础设施的部署和维护</a:t>
            </a:r>
            <a:endParaRPr lang="en-US" altLang="zh-CN" sz="1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1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online &amp; dataflow </a:t>
            </a:r>
            <a:r>
              <a:rPr lang="zh-CN" altLang="en-US" sz="1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 </a:t>
            </a:r>
            <a:r>
              <a:rPr lang="en-US" altLang="zh-CN" sz="1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alma </a:t>
            </a:r>
            <a:r>
              <a:rPr lang="zh-CN" altLang="en-US" sz="1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适配</a:t>
            </a:r>
            <a:endParaRPr lang="en-US" altLang="zh-CN" sz="1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CDE7D9B-461F-4B04-8B04-2E62C2ADACD9}"/>
              </a:ext>
            </a:extLst>
          </p:cNvPr>
          <p:cNvSpPr txBox="1"/>
          <p:nvPr/>
        </p:nvSpPr>
        <p:spPr>
          <a:xfrm>
            <a:off x="7397933" y="387337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 </a:t>
            </a:r>
            <a:r>
              <a:rPr lang="en-US" altLang="zh-CN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Alma </a:t>
            </a: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上搭建 </a:t>
            </a:r>
            <a:r>
              <a:rPr lang="en-US" altLang="zh-CN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系统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8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652"/>
    </mc:Choice>
    <mc:Fallback>
      <p:transition spd="slow" advTm="1226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51963" y="6444036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60F621FB-3507-4A72-8915-84929FFD60EE}"/>
              </a:ext>
            </a:extLst>
          </p:cNvPr>
          <p:cNvSpPr txBox="1">
            <a:spLocks/>
          </p:cNvSpPr>
          <p:nvPr/>
        </p:nvSpPr>
        <p:spPr>
          <a:xfrm>
            <a:off x="1397422" y="100294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r>
              <a:rPr lang="en-US" altLang="zh-CN" sz="2800" b="1" kern="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Almalinux</a:t>
            </a:r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的部署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7C5E96-2F59-4B34-8BAB-CD3855B46769}"/>
              </a:ext>
            </a:extLst>
          </p:cNvPr>
          <p:cNvSpPr txBox="1"/>
          <p:nvPr/>
        </p:nvSpPr>
        <p:spPr>
          <a:xfrm>
            <a:off x="972269" y="112392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具体方法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39E962-CF25-41E0-BF19-9C0B3B03742E}"/>
              </a:ext>
            </a:extLst>
          </p:cNvPr>
          <p:cNvSpPr txBox="1"/>
          <p:nvPr/>
        </p:nvSpPr>
        <p:spPr>
          <a:xfrm>
            <a:off x="1361596" y="1323979"/>
            <a:ext cx="55602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使用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PXE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批量分发系统</a:t>
            </a: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使用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kickstart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文件自动安装系统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使用脚本一键部署环境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A1E000-7816-4B45-9F11-30F92536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959" y="849356"/>
            <a:ext cx="2420905" cy="548298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ACAACBAD-7BD6-43C3-A165-D58D39B5564B}"/>
              </a:ext>
            </a:extLst>
          </p:cNvPr>
          <p:cNvSpPr txBox="1"/>
          <p:nvPr/>
        </p:nvSpPr>
        <p:spPr>
          <a:xfrm>
            <a:off x="972269" y="2967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遇到的困难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3CE0A95-F8C8-42F7-B598-FA92CCD5525D}"/>
              </a:ext>
            </a:extLst>
          </p:cNvPr>
          <p:cNvSpPr txBox="1"/>
          <p:nvPr/>
        </p:nvSpPr>
        <p:spPr>
          <a:xfrm>
            <a:off x="1361596" y="3429000"/>
            <a:ext cx="57268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网络环境复杂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不同的网卡，不同的交换机，网卡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bond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BIOS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配置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三种不同品牌的服务器</a:t>
            </a: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AMD/INTEL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AMD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需要特殊的 </a:t>
            </a:r>
            <a:r>
              <a:rPr lang="en-US" altLang="zh-CN" sz="16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dhcp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选项</a:t>
            </a: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3319E99-6297-4924-8EEA-B25DEF2A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93" y="5416705"/>
            <a:ext cx="3136142" cy="9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52"/>
    </mc:Choice>
    <mc:Fallback>
      <p:transition spd="slow" advTm="862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74776" y="6452261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9A320BE1-B3C1-4433-9037-2C7377E1B786}"/>
              </a:ext>
            </a:extLst>
          </p:cNvPr>
          <p:cNvSpPr txBox="1">
            <a:spLocks/>
          </p:cNvSpPr>
          <p:nvPr/>
        </p:nvSpPr>
        <p:spPr>
          <a:xfrm>
            <a:off x="1781358" y="98549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基础设施的部署</a:t>
            </a:r>
            <a:r>
              <a:rPr lang="zh-CN" altLang="en-US" sz="28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和维护</a:t>
            </a:r>
            <a:endParaRPr lang="en-US" altLang="zh-CN" sz="2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102437-5403-4550-875B-A2D65306D053}"/>
              </a:ext>
            </a:extLst>
          </p:cNvPr>
          <p:cNvSpPr txBox="1"/>
          <p:nvPr/>
        </p:nvSpPr>
        <p:spPr>
          <a:xfrm>
            <a:off x="1018304" y="1130795"/>
            <a:ext cx="288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k8s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部署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63DAF3F-E22D-43DE-9691-3582152C71CC}"/>
              </a:ext>
            </a:extLst>
          </p:cNvPr>
          <p:cNvSpPr txBox="1"/>
          <p:nvPr/>
        </p:nvSpPr>
        <p:spPr>
          <a:xfrm>
            <a:off x="1018304" y="3140220"/>
            <a:ext cx="922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zookeeper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B16AE44-6358-4CB4-B6DC-6153AF5F8067}"/>
              </a:ext>
            </a:extLst>
          </p:cNvPr>
          <p:cNvSpPr txBox="1"/>
          <p:nvPr/>
        </p:nvSpPr>
        <p:spPr>
          <a:xfrm>
            <a:off x="1052716" y="4182146"/>
            <a:ext cx="669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harbor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6120D85-44C2-4BB0-8A88-F37090E91EC1}"/>
              </a:ext>
            </a:extLst>
          </p:cNvPr>
          <p:cNvSpPr txBox="1"/>
          <p:nvPr/>
        </p:nvSpPr>
        <p:spPr>
          <a:xfrm>
            <a:off x="1357697" y="1591380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在北京的集群搭建了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k8s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修改一些配置，成功运行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alma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适配、配置更新</a:t>
            </a: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0C80DA-33A0-4ACD-AFAA-5BDC3686EB98}"/>
              </a:ext>
            </a:extLst>
          </p:cNvPr>
          <p:cNvSpPr txBox="1"/>
          <p:nvPr/>
        </p:nvSpPr>
        <p:spPr>
          <a:xfrm>
            <a:off x="1392109" y="3601260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解决了启动时 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myid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冲突的问题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C97A62D-C18D-4DB9-9E04-97404A8DE513}"/>
              </a:ext>
            </a:extLst>
          </p:cNvPr>
          <p:cNvSpPr txBox="1"/>
          <p:nvPr/>
        </p:nvSpPr>
        <p:spPr>
          <a:xfrm>
            <a:off x="1434273" y="4670699"/>
            <a:ext cx="46858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从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harbor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拉取镜像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k8s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和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online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需要的镜像已经从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harbor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拉取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2646D5-D00B-4769-91B1-A5FA2D9F9CC1}"/>
              </a:ext>
            </a:extLst>
          </p:cNvPr>
          <p:cNvSpPr txBox="1"/>
          <p:nvPr/>
        </p:nvSpPr>
        <p:spPr>
          <a:xfrm>
            <a:off x="7125684" y="1707592"/>
            <a:ext cx="1563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Zookeeper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Kafka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Postgresql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Redis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Prometheus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Harbor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EE18A-9662-48E8-8E0E-1DB5D6AB77A9}"/>
              </a:ext>
            </a:extLst>
          </p:cNvPr>
          <p:cNvSpPr txBox="1"/>
          <p:nvPr/>
        </p:nvSpPr>
        <p:spPr>
          <a:xfrm>
            <a:off x="6598546" y="1127894"/>
            <a:ext cx="261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其他基础组件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7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"/>
    </mc:Choice>
    <mc:Fallback>
      <p:transition spd="slow" advTm="7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74776" y="6452261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5DC69E01-14C6-4643-8A7B-305797695A1B}"/>
              </a:ext>
            </a:extLst>
          </p:cNvPr>
          <p:cNvSpPr txBox="1">
            <a:spLocks/>
          </p:cNvSpPr>
          <p:nvPr/>
        </p:nvSpPr>
        <p:spPr>
          <a:xfrm>
            <a:off x="1600641" y="101681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online &amp; dataflow </a:t>
            </a: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 </a:t>
            </a:r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alma </a:t>
            </a: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适配</a:t>
            </a:r>
            <a:endParaRPr lang="en-US" altLang="zh-CN" sz="2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A0C7FDB-CFD1-42F4-BF35-7E5A72C81E1C}"/>
              </a:ext>
            </a:extLst>
          </p:cNvPr>
          <p:cNvSpPr txBox="1"/>
          <p:nvPr/>
        </p:nvSpPr>
        <p:spPr>
          <a:xfrm>
            <a:off x="272130" y="958139"/>
            <a:ext cx="486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online-service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F972E25-C727-46EE-8C3B-2ECF65B98728}"/>
              </a:ext>
            </a:extLst>
          </p:cNvPr>
          <p:cNvSpPr txBox="1"/>
          <p:nvPr/>
        </p:nvSpPr>
        <p:spPr>
          <a:xfrm>
            <a:off x="677529" y="1431803"/>
            <a:ext cx="35381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Java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的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k8s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接口有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bug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使用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Java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编写，适配相对容易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B0B2DB4-13DD-460C-872D-26BF242ABEC1}"/>
              </a:ext>
            </a:extLst>
          </p:cNvPr>
          <p:cNvSpPr txBox="1"/>
          <p:nvPr/>
        </p:nvSpPr>
        <p:spPr>
          <a:xfrm>
            <a:off x="272130" y="2319401"/>
            <a:ext cx="486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online-user-interface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A5F847F-04BC-4D03-9EA9-087A6B3A57F1}"/>
              </a:ext>
            </a:extLst>
          </p:cNvPr>
          <p:cNvSpPr txBox="1"/>
          <p:nvPr/>
        </p:nvSpPr>
        <p:spPr>
          <a:xfrm>
            <a:off x="677528" y="285613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使用了不标准的库函数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2AEDE5C-DF25-4088-875A-67F5E26048F4}"/>
              </a:ext>
            </a:extLst>
          </p:cNvPr>
          <p:cNvSpPr txBox="1"/>
          <p:nvPr/>
        </p:nvSpPr>
        <p:spPr>
          <a:xfrm>
            <a:off x="272129" y="3304224"/>
            <a:ext cx="486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dataflow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1B53BF-FC8D-4956-8262-0C5061BFF4BE}"/>
              </a:ext>
            </a:extLst>
          </p:cNvPr>
          <p:cNvSpPr txBox="1"/>
          <p:nvPr/>
        </p:nvSpPr>
        <p:spPr>
          <a:xfrm>
            <a:off x="677528" y="3854349"/>
            <a:ext cx="31277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编译安装了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40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个第三方库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对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dataflow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进行了适配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A65E28-49D0-4178-B08E-864C6845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96" y="1151694"/>
            <a:ext cx="7469774" cy="316564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60FF62B-340F-41B8-9D46-A577A0A1A28B}"/>
              </a:ext>
            </a:extLst>
          </p:cNvPr>
          <p:cNvSpPr txBox="1"/>
          <p:nvPr/>
        </p:nvSpPr>
        <p:spPr>
          <a:xfrm>
            <a:off x="559289" y="5055459"/>
            <a:ext cx="1637787" cy="53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8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总结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438124-608B-405A-9D75-C546FDDFE246}"/>
              </a:ext>
            </a:extLst>
          </p:cNvPr>
          <p:cNvSpPr txBox="1"/>
          <p:nvPr/>
        </p:nvSpPr>
        <p:spPr>
          <a:xfrm>
            <a:off x="1009283" y="5562660"/>
            <a:ext cx="486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Alma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下的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DAQ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系统的搭建基本完成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发现并解决了一些问题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BBF3653-E246-411A-A89B-000EC97927C0}"/>
              </a:ext>
            </a:extLst>
          </p:cNvPr>
          <p:cNvCxnSpPr/>
          <p:nvPr/>
        </p:nvCxnSpPr>
        <p:spPr>
          <a:xfrm>
            <a:off x="-4832" y="5055459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C851D47-A047-4974-AC24-0DCA6B00A170}"/>
              </a:ext>
            </a:extLst>
          </p:cNvPr>
          <p:cNvCxnSpPr>
            <a:cxnSpLocks/>
          </p:cNvCxnSpPr>
          <p:nvPr/>
        </p:nvCxnSpPr>
        <p:spPr>
          <a:xfrm>
            <a:off x="1854448" y="5055459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86CDD-DC25-4860-A01E-043F17BE45B0}"/>
              </a:ext>
            </a:extLst>
          </p:cNvPr>
          <p:cNvSpPr txBox="1"/>
          <p:nvPr/>
        </p:nvSpPr>
        <p:spPr>
          <a:xfrm>
            <a:off x="5554334" y="5079450"/>
            <a:ext cx="1637787" cy="53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8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4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计划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7D5279-68C2-45AD-8B8E-5FC82ED4D240}"/>
              </a:ext>
            </a:extLst>
          </p:cNvPr>
          <p:cNvSpPr txBox="1"/>
          <p:nvPr/>
        </p:nvSpPr>
        <p:spPr>
          <a:xfrm>
            <a:off x="6141044" y="5590404"/>
            <a:ext cx="486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增加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Alma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节点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逐步完成对江门的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Alma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升级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61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"/>
    </mc:Choice>
    <mc:Fallback>
      <p:transition spd="slow" advTm="64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74776" y="6452261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218CC102-AD0B-4ACF-87A0-4627E689E3C6}"/>
              </a:ext>
            </a:extLst>
          </p:cNvPr>
          <p:cNvSpPr txBox="1">
            <a:spLocks/>
          </p:cNvSpPr>
          <p:nvPr/>
        </p:nvSpPr>
        <p:spPr>
          <a:xfrm>
            <a:off x="2552230" y="109284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1EA6CF83-5222-4D77-830D-46E2432EF0C9}"/>
              </a:ext>
            </a:extLst>
          </p:cNvPr>
          <p:cNvSpPr txBox="1">
            <a:spLocks/>
          </p:cNvSpPr>
          <p:nvPr/>
        </p:nvSpPr>
        <p:spPr>
          <a:xfrm>
            <a:off x="563055" y="144211"/>
            <a:ext cx="475560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exporter </a:t>
            </a: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的优化及容器化</a:t>
            </a:r>
            <a:endParaRPr lang="en-US" altLang="zh-CN" sz="2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E354592-8A85-4D70-B94F-118CF9B41B36}"/>
              </a:ext>
            </a:extLst>
          </p:cNvPr>
          <p:cNvSpPr txBox="1"/>
          <p:nvPr/>
        </p:nvSpPr>
        <p:spPr>
          <a:xfrm>
            <a:off x="1051459" y="91026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bug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修复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043216C-B4D6-4547-B667-13876E969087}"/>
              </a:ext>
            </a:extLst>
          </p:cNvPr>
          <p:cNvSpPr txBox="1"/>
          <p:nvPr/>
        </p:nvSpPr>
        <p:spPr>
          <a:xfrm>
            <a:off x="1051459" y="134768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部分代码的重构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3797B6-69DF-45F5-B7D7-4E0554A87D65}"/>
              </a:ext>
            </a:extLst>
          </p:cNvPr>
          <p:cNvSpPr txBox="1"/>
          <p:nvPr/>
        </p:nvSpPr>
        <p:spPr>
          <a:xfrm>
            <a:off x="1051459" y="178511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容器化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7AFBF14-E42B-47CF-9A5E-343450BC9F3D}"/>
              </a:ext>
            </a:extLst>
          </p:cNvPr>
          <p:cNvSpPr txBox="1"/>
          <p:nvPr/>
        </p:nvSpPr>
        <p:spPr>
          <a:xfrm>
            <a:off x="1415985" y="2325117"/>
            <a:ext cx="25763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每个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group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一个容器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dcr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exporter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的容器化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FD7F94-C3A1-49E2-875F-8E3E96489EBB}"/>
              </a:ext>
            </a:extLst>
          </p:cNvPr>
          <p:cNvSpPr txBox="1"/>
          <p:nvPr/>
        </p:nvSpPr>
        <p:spPr>
          <a:xfrm>
            <a:off x="1051459" y="313994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C781A1B-7E76-4D62-BB95-44ADCBE61E0F}"/>
              </a:ext>
            </a:extLst>
          </p:cNvPr>
          <p:cNvSpPr txBox="1"/>
          <p:nvPr/>
        </p:nvSpPr>
        <p:spPr>
          <a:xfrm>
            <a:off x="1397422" y="3624002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grafana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的斜线问题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20AC27-3A4E-43DE-9F12-151536A0CC74}"/>
              </a:ext>
            </a:extLst>
          </p:cNvPr>
          <p:cNvSpPr/>
          <p:nvPr/>
        </p:nvSpPr>
        <p:spPr>
          <a:xfrm>
            <a:off x="1397422" y="4203584"/>
            <a:ext cx="2089033" cy="2052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229D08-1A6F-4AB5-B105-96F09F65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17" y="4294234"/>
            <a:ext cx="1927452" cy="1858860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0E59CD83-D25D-47D0-BD01-F08BA4AFA811}"/>
              </a:ext>
            </a:extLst>
          </p:cNvPr>
          <p:cNvSpPr txBox="1">
            <a:spLocks/>
          </p:cNvSpPr>
          <p:nvPr/>
        </p:nvSpPr>
        <p:spPr>
          <a:xfrm>
            <a:off x="5744636" y="127561"/>
            <a:ext cx="4007463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u"/>
              <a:defRPr/>
            </a:pPr>
            <a:r>
              <a:rPr lang="en-US" altLang="zh-CN" sz="2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daqctl</a:t>
            </a:r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的维护与升级</a:t>
            </a:r>
            <a:endParaRPr lang="en-US" altLang="zh-CN" sz="2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26F3BA5-0C1F-4023-BE24-96E57245C45D}"/>
              </a:ext>
            </a:extLst>
          </p:cNvPr>
          <p:cNvSpPr txBox="1"/>
          <p:nvPr/>
        </p:nvSpPr>
        <p:spPr>
          <a:xfrm>
            <a:off x="5980152" y="83000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bug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修复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D91BFA4-87FF-4CBE-BBA7-4B6A34E15896}"/>
              </a:ext>
            </a:extLst>
          </p:cNvPr>
          <p:cNvSpPr txBox="1"/>
          <p:nvPr/>
        </p:nvSpPr>
        <p:spPr>
          <a:xfrm>
            <a:off x="5980152" y="12674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部分代码的重构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0D5E749-B34B-4509-B697-6061248B9599}"/>
              </a:ext>
            </a:extLst>
          </p:cNvPr>
          <p:cNvSpPr txBox="1"/>
          <p:nvPr/>
        </p:nvSpPr>
        <p:spPr>
          <a:xfrm>
            <a:off x="5980152" y="211826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新增功能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D53869B-0DD4-48A3-9E62-527D25209439}"/>
              </a:ext>
            </a:extLst>
          </p:cNvPr>
          <p:cNvSpPr txBox="1"/>
          <p:nvPr/>
        </p:nvSpPr>
        <p:spPr>
          <a:xfrm>
            <a:off x="6346901" y="2606531"/>
            <a:ext cx="436098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onsolas" panose="020B0609020204030204" pitchFamily="49" charset="0"/>
              </a:rPr>
              <a:t>[daqs1]$ </a:t>
            </a:r>
            <a:r>
              <a:rPr lang="zh-CN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daqctl cfg get pubnames -n juno -g zx</a:t>
            </a:r>
            <a:endParaRPr lang="en-US" altLang="zh-CN" sz="16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[trg.conf ps.conf alg_manager_cfg.yaml dp_actors_config.yaml es_oec.conf env es.conf ps_oec.conf ro-mm-0 es_group.conf ro-0 gcu_1]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FD2BA64-1A1F-4B57-BC67-97124B18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900" y="4626114"/>
            <a:ext cx="436098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[hd13]#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daqctl cfg pub -f tt.yaml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namespace: juno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group: zx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name: test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version: test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success 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E6E3930-5814-4243-8FDC-02AC8B6CEEDB}"/>
              </a:ext>
            </a:extLst>
          </p:cNvPr>
          <p:cNvSpPr txBox="1"/>
          <p:nvPr/>
        </p:nvSpPr>
        <p:spPr>
          <a:xfrm>
            <a:off x="6721736" y="1704289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使代码更易于维护</a:t>
            </a:r>
          </a:p>
        </p:txBody>
      </p:sp>
    </p:spTree>
    <p:extLst>
      <p:ext uri="{BB962C8B-B14F-4D97-AF65-F5344CB8AC3E}">
        <p14:creationId xmlns:p14="http://schemas.microsoft.com/office/powerpoint/2010/main" val="286732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88"/>
    </mc:Choice>
    <mc:Fallback>
      <p:transition spd="slow" advTm="779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C685F7-E491-493B-9112-E9505DEC4E41}"/>
              </a:ext>
            </a:extLst>
          </p:cNvPr>
          <p:cNvSpPr txBox="1"/>
          <p:nvPr/>
        </p:nvSpPr>
        <p:spPr>
          <a:xfrm>
            <a:off x="1327697" y="2027156"/>
            <a:ext cx="10832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latin typeface="Consolas" panose="020B0609020204030204" pitchFamily="49" charset="0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Consolas" panose="020B0609020204030204" pitchFamily="49" charset="0"/>
                <a:ea typeface="黑体" panose="02010609060101010101" pitchFamily="49" charset="-122"/>
              </a:rPr>
              <a:t>为 </a:t>
            </a:r>
            <a:r>
              <a:rPr lang="en-US" altLang="zh-CN" sz="2000" dirty="0" err="1">
                <a:latin typeface="Consolas" panose="020B0609020204030204" pitchFamily="49" charset="0"/>
                <a:ea typeface="黑体" panose="02010609060101010101" pitchFamily="49" charset="-122"/>
              </a:rPr>
              <a:t>metadata.datatype</a:t>
            </a:r>
            <a:r>
              <a:rPr lang="en-US" altLang="zh-CN" sz="2000" dirty="0">
                <a:latin typeface="Consolas" panose="020B0609020204030204" pitchFamily="49" charset="0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Consolas" panose="020B0609020204030204" pitchFamily="49" charset="0"/>
                <a:ea typeface="黑体" panose="02010609060101010101" pitchFamily="49" charset="-122"/>
              </a:rPr>
              <a:t>添加了索引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16EE9EC-FC98-4D87-9C5B-51001A5FCFCF}"/>
              </a:ext>
            </a:extLst>
          </p:cNvPr>
          <p:cNvSpPr txBox="1"/>
          <p:nvPr/>
        </p:nvSpPr>
        <p:spPr>
          <a:xfrm>
            <a:off x="938370" y="63246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背景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2792194-3171-43A3-8179-541971C7A5B3}"/>
              </a:ext>
            </a:extLst>
          </p:cNvPr>
          <p:cNvSpPr txBox="1"/>
          <p:nvPr/>
        </p:nvSpPr>
        <p:spPr>
          <a:xfrm>
            <a:off x="938370" y="278282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性能提升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9D0FD3-7C2B-4C46-9139-1B1641EBC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4843932"/>
            <a:ext cx="3021387" cy="14358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E8C140-B087-4214-A401-1CA376A1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3244494"/>
            <a:ext cx="3021387" cy="142951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6489D1DD-D29E-472D-A865-1D8872D61CEB}"/>
              </a:ext>
            </a:extLst>
          </p:cNvPr>
          <p:cNvSpPr txBox="1"/>
          <p:nvPr/>
        </p:nvSpPr>
        <p:spPr>
          <a:xfrm>
            <a:off x="938370" y="182107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具体方法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7C3F00-DA7B-44EF-824B-7DFC0D078387}"/>
              </a:ext>
            </a:extLst>
          </p:cNvPr>
          <p:cNvSpPr txBox="1"/>
          <p:nvPr/>
        </p:nvSpPr>
        <p:spPr>
          <a:xfrm>
            <a:off x="1327697" y="1094133"/>
            <a:ext cx="44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online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的直方图查询使用了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mongo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mongo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的查询速度无法满足要求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B15EE174-C225-4988-BC07-B090EC865A1A}"/>
              </a:ext>
            </a:extLst>
          </p:cNvPr>
          <p:cNvSpPr txBox="1">
            <a:spLocks/>
          </p:cNvSpPr>
          <p:nvPr/>
        </p:nvSpPr>
        <p:spPr>
          <a:xfrm>
            <a:off x="-301796" y="114352"/>
            <a:ext cx="475560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mongo</a:t>
            </a: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性能优化</a:t>
            </a:r>
            <a:endParaRPr lang="en-US" altLang="zh-CN" sz="2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6425D4F9-2D47-44E9-8ECD-A566603C6A8D}"/>
              </a:ext>
            </a:extLst>
          </p:cNvPr>
          <p:cNvSpPr txBox="1">
            <a:spLocks/>
          </p:cNvSpPr>
          <p:nvPr/>
        </p:nvSpPr>
        <p:spPr>
          <a:xfrm>
            <a:off x="5205570" y="139337"/>
            <a:ext cx="475560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关灯测试</a:t>
            </a:r>
            <a:endParaRPr lang="en-US" altLang="zh-CN" sz="2800" b="1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B6E1414-35F8-4061-95E6-E3D77EBC6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5" y="1299662"/>
            <a:ext cx="2456517" cy="327663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BF40CAB-B560-46E4-8748-3CFF1F7E31AD}"/>
              </a:ext>
            </a:extLst>
          </p:cNvPr>
          <p:cNvSpPr txBox="1"/>
          <p:nvPr/>
        </p:nvSpPr>
        <p:spPr>
          <a:xfrm>
            <a:off x="6991523" y="74546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江门现场测试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C9CFC68-C78D-459E-BF44-366A73D3A579}"/>
              </a:ext>
            </a:extLst>
          </p:cNvPr>
          <p:cNvSpPr txBox="1"/>
          <p:nvPr/>
        </p:nvSpPr>
        <p:spPr>
          <a:xfrm>
            <a:off x="7096682" y="471220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FE3992-57BC-42D4-8489-991DA3D57CBD}"/>
              </a:ext>
            </a:extLst>
          </p:cNvPr>
          <p:cNvSpPr txBox="1"/>
          <p:nvPr/>
        </p:nvSpPr>
        <p:spPr>
          <a:xfrm>
            <a:off x="7451802" y="5284796"/>
            <a:ext cx="441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继续熟悉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DAQ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系统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JUNO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值班</a:t>
            </a:r>
          </a:p>
        </p:txBody>
      </p:sp>
    </p:spTree>
    <p:extLst>
      <p:ext uri="{BB962C8B-B14F-4D97-AF65-F5344CB8AC3E}">
        <p14:creationId xmlns:p14="http://schemas.microsoft.com/office/powerpoint/2010/main" val="124566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2"/>
    </mc:Choice>
    <mc:Fallback>
      <p:transition spd="slow" advTm="48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-2" y="754741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827425" y="6452261"/>
            <a:ext cx="2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6FA66CA3-CA74-4F1F-BD55-27BB6AA4698B}"/>
              </a:ext>
            </a:extLst>
          </p:cNvPr>
          <p:cNvSpPr txBox="1">
            <a:spLocks/>
          </p:cNvSpPr>
          <p:nvPr/>
        </p:nvSpPr>
        <p:spPr>
          <a:xfrm>
            <a:off x="347642" y="99179"/>
            <a:ext cx="11317489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调研</a:t>
            </a:r>
            <a:endParaRPr lang="zh-CN" altLang="en-US" sz="280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5EE2EFD-105F-4B31-B079-D6C23F411ED9}"/>
              </a:ext>
            </a:extLst>
          </p:cNvPr>
          <p:cNvSpPr txBox="1"/>
          <p:nvPr/>
        </p:nvSpPr>
        <p:spPr>
          <a:xfrm>
            <a:off x="964239" y="1111492"/>
            <a:ext cx="486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RDMA </a:t>
            </a:r>
            <a:r>
              <a:rPr lang="zh-CN" altLang="en-US" sz="2400" b="1" kern="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技术调研</a:t>
            </a:r>
            <a:endParaRPr lang="en-US" altLang="zh-CN" sz="2400" b="1" kern="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kern="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6D6FA42-0129-4893-BB95-19B9A15932E4}"/>
              </a:ext>
            </a:extLst>
          </p:cNvPr>
          <p:cNvSpPr txBox="1"/>
          <p:nvPr/>
        </p:nvSpPr>
        <p:spPr>
          <a:xfrm>
            <a:off x="964238" y="2663720"/>
            <a:ext cx="486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OTK/ITK </a:t>
            </a:r>
            <a:r>
              <a:rPr lang="zh-CN" altLang="en-US" sz="24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的跟进</a:t>
            </a:r>
            <a:endParaRPr lang="en-US" altLang="zh-CN" sz="2400" b="1" kern="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E5043E3-D499-4FB4-ABCB-88E23BC58CD7}"/>
              </a:ext>
            </a:extLst>
          </p:cNvPr>
          <p:cNvSpPr txBox="1"/>
          <p:nvPr/>
        </p:nvSpPr>
        <p:spPr>
          <a:xfrm>
            <a:off x="1299139" y="322212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在 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cepc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daq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组会上进行了两次汇报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15B0411C-B917-4FAB-9271-F690EDDEC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32" y="4009196"/>
            <a:ext cx="4338750" cy="20090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C5DC3A-2A83-49A8-8EC2-84D5FF077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71" y="3640413"/>
            <a:ext cx="4813738" cy="2550198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4E458FC1-4946-40FD-BE93-76742418EAEF}"/>
              </a:ext>
            </a:extLst>
          </p:cNvPr>
          <p:cNvSpPr txBox="1"/>
          <p:nvPr/>
        </p:nvSpPr>
        <p:spPr>
          <a:xfrm>
            <a:off x="1299140" y="1636750"/>
            <a:ext cx="30251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减少 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cpu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的负载，低延时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Roce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v2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兼顾性能与成本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02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95"/>
    </mc:Choice>
    <mc:Fallback>
      <p:transition spd="slow" advTm="73495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588</Words>
  <Application>Microsoft Office PowerPoint</Application>
  <PresentationFormat>宽屏</PresentationFormat>
  <Paragraphs>125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等线 Light</vt:lpstr>
      <vt:lpstr>黑体</vt:lpstr>
      <vt:lpstr>华文楷体</vt:lpstr>
      <vt:lpstr>楷体</vt:lpstr>
      <vt:lpstr>隶书</vt:lpstr>
      <vt:lpstr>Arial</vt:lpstr>
      <vt:lpstr>Consolas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xzh</dc:creator>
  <cp:lastModifiedBy>向翊 牟</cp:lastModifiedBy>
  <cp:revision>224</cp:revision>
  <dcterms:created xsi:type="dcterms:W3CDTF">2022-12-26T05:18:52Z</dcterms:created>
  <dcterms:modified xsi:type="dcterms:W3CDTF">2024-12-26T17:49:05Z</dcterms:modified>
</cp:coreProperties>
</file>