
<file path=[Content_Types].xml><?xml version="1.0" encoding="utf-8"?>
<Types xmlns="http://schemas.openxmlformats.org/package/2006/content-types">
  <Default Extension="tiff" ContentType="image/tiff"/>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17"/>
  </p:handoutMasterIdLst>
  <p:sldIdLst>
    <p:sldId id="778" r:id="rId3"/>
    <p:sldId id="847" r:id="rId5"/>
    <p:sldId id="881" r:id="rId6"/>
    <p:sldId id="844" r:id="rId7"/>
    <p:sldId id="866" r:id="rId8"/>
    <p:sldId id="867" r:id="rId9"/>
    <p:sldId id="870" r:id="rId10"/>
    <p:sldId id="863" r:id="rId11"/>
    <p:sldId id="860" r:id="rId12"/>
    <p:sldId id="876" r:id="rId13"/>
    <p:sldId id="877" r:id="rId14"/>
    <p:sldId id="875" r:id="rId15"/>
    <p:sldId id="746" r:id="rId1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8" userDrawn="1">
          <p15:clr>
            <a:srgbClr val="A4A3A4"/>
          </p15:clr>
        </p15:guide>
        <p15:guide id="2" pos="402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u yaoyao" initials="dy"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0000FF"/>
    <a:srgbClr val="000099"/>
    <a:srgbClr val="E6E6E6"/>
    <a:srgbClr val="3399FF"/>
    <a:srgbClr val="66CC00"/>
    <a:srgbClr val="CC6600"/>
    <a:srgbClr val="FFE6CC"/>
    <a:srgbClr val="2A2C33"/>
    <a:srgbClr val="4B7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B7F1ADA-CAFB-4928-A600-277AC93FE7D1}" styleName="表样式 1 25">
    <a:wholeTbl>
      <a:tcTxStyle>
        <a:fontRef idx="none">
          <a:srgbClr val="000000"/>
        </a:fontRef>
      </a:tcTxStyle>
      <a:tcStyle>
        <a:tcBdr>
          <a:left>
            <a:ln w="9525" cmpd="sng">
              <a:solidFill>
                <a:schemeClr val="dk1"/>
              </a:solidFill>
            </a:ln>
          </a:left>
          <a:right>
            <a:ln w="9525" cmpd="sng">
              <a:solidFill>
                <a:schemeClr val="dk1"/>
              </a:solidFill>
            </a:ln>
          </a:right>
          <a:top>
            <a:ln w="9525" cmpd="sng">
              <a:solidFill>
                <a:schemeClr val="dk1"/>
              </a:solidFill>
            </a:ln>
          </a:top>
          <a:bottom>
            <a:ln w="9525" cmpd="sng">
              <a:solidFill>
                <a:schemeClr val="dk1"/>
              </a:solidFill>
            </a:ln>
          </a:bottom>
          <a:insideH>
            <a:ln w="9525" cmpd="sng">
              <a:solidFill>
                <a:schemeClr val="dk1">
                  <a:lumMod val="34000"/>
                  <a:lumOff val="66000"/>
                </a:schemeClr>
              </a:solidFill>
            </a:ln>
          </a:insideH>
          <a:insideV>
            <a:ln w="9525" cmpd="sng">
              <a:solidFill>
                <a:schemeClr val="dk1">
                  <a:lumMod val="34000"/>
                  <a:lumOff val="66000"/>
                </a:schemeClr>
              </a:solidFill>
            </a:ln>
          </a:insideV>
        </a:tcBdr>
        <a:fill>
          <a:solidFill>
            <a:srgbClr val="FFFFFF"/>
          </a:solidFill>
        </a:fill>
      </a:tcStyle>
    </a:wholeTbl>
    <a:band2H>
      <a:tcTxStyle>
        <a:fontRef idx="none">
          <a:srgbClr val="08090C"/>
        </a:fontRef>
      </a:tcTxStyle>
      <a:tcStyle>
        <a:tcBdr/>
        <a:fill>
          <a:solidFill>
            <a:schemeClr val="dk1">
              <a:lumMod val="10000"/>
              <a:lumOff val="90000"/>
            </a:schemeClr>
          </a:solidFill>
        </a:fill>
      </a:tcStyle>
    </a:band2H>
    <a:band1V>
      <a:tcStyle>
        <a:tcBdr>
          <a:left>
            <a:ln w="9525" cmpd="sng">
              <a:solidFill>
                <a:schemeClr val="dk1"/>
              </a:solidFill>
            </a:ln>
          </a:left>
          <a:right>
            <a:ln w="9525" cmpd="sng">
              <a:solidFill>
                <a:schemeClr val="dk1"/>
              </a:solidFill>
            </a:ln>
          </a:right>
          <a:top>
            <a:ln w="9525" cmpd="sng">
              <a:solidFill>
                <a:schemeClr val="dk1"/>
              </a:solidFill>
            </a:ln>
          </a:top>
          <a:bottom>
            <a:ln w="9525" cmpd="sng">
              <a:solidFill>
                <a:schemeClr val="dk1"/>
              </a:solidFill>
            </a:ln>
          </a:bottom>
          <a:insideH>
            <a:ln w="9525" cmpd="sng">
              <a:solidFill>
                <a:schemeClr val="dk1">
                  <a:lumMod val="40000"/>
                  <a:lumOff val="60000"/>
                </a:schemeClr>
              </a:solidFill>
            </a:ln>
          </a:insideH>
          <a:insideV>
            <a:ln w="9525" cmpd="sng">
              <a:solidFill>
                <a:schemeClr val="dk1">
                  <a:lumMod val="40000"/>
                  <a:lumOff val="60000"/>
                </a:schemeClr>
              </a:solidFill>
            </a:ln>
          </a:insideV>
        </a:tcBdr>
        <a:fill>
          <a:solidFill>
            <a:schemeClr val="dk1">
              <a:lumMod val="10000"/>
              <a:lumOff val="90000"/>
            </a:schemeClr>
          </a:solidFill>
        </a:fill>
      </a:tcStyle>
    </a:band1V>
    <a:band2V>
      <a:tcStyle>
        <a:tcBdr>
          <a:left>
            <a:ln w="9525" cmpd="sng">
              <a:solidFill>
                <a:schemeClr val="dk1">
                  <a:lumMod val="40000"/>
                  <a:lumOff val="60000"/>
                </a:schemeClr>
              </a:solidFill>
            </a:ln>
          </a:left>
          <a:right>
            <a:ln w="9525" cmpd="sng">
              <a:solidFill>
                <a:schemeClr val="dk1">
                  <a:lumMod val="40000"/>
                  <a:lumOff val="60000"/>
                </a:schemeClr>
              </a:solidFill>
            </a:ln>
          </a:right>
          <a:top>
            <a:ln w="9525" cmpd="sng">
              <a:solidFill>
                <a:schemeClr val="dk1"/>
              </a:solidFill>
            </a:ln>
          </a:top>
          <a:bottom>
            <a:ln w="9525" cmpd="sng">
              <a:solidFill>
                <a:schemeClr val="dk1"/>
              </a:solidFill>
            </a:ln>
          </a:bottom>
          <a:insideH>
            <a:ln w="9525" cmpd="sng">
              <a:solidFill>
                <a:schemeClr val="dk1">
                  <a:lumMod val="40000"/>
                  <a:lumOff val="60000"/>
                </a:schemeClr>
              </a:solidFill>
            </a:ln>
          </a:insideH>
          <a:insideV>
            <a:ln>
              <a:noFill/>
            </a:ln>
          </a:insideV>
        </a:tcBdr>
      </a:tcStyle>
    </a:band2V>
    <a:lastCol>
      <a:tcTxStyle b="on">
        <a:fontRef idx="none">
          <a:srgbClr val="08090C"/>
        </a:fontRef>
      </a:tcTxStyle>
      <a:tcStyle>
        <a:tcBdr>
          <a:left>
            <a:ln w="9525" cmpd="sng">
              <a:solidFill>
                <a:schemeClr val="dk1">
                  <a:lumMod val="34000"/>
                  <a:lumOff val="66000"/>
                </a:schemeClr>
              </a:solidFill>
            </a:ln>
          </a:left>
          <a:right>
            <a:ln w="9525" cmpd="sng">
              <a:solidFill>
                <a:schemeClr val="dk1"/>
              </a:solidFill>
            </a:ln>
          </a:right>
          <a:top>
            <a:ln w="9525" cmpd="sng">
              <a:solidFill>
                <a:schemeClr val="dk1">
                  <a:lumMod val="34000"/>
                  <a:lumOff val="66000"/>
                </a:schemeClr>
              </a:solidFill>
            </a:ln>
          </a:top>
          <a:bottom>
            <a:ln w="9525" cmpd="sng">
              <a:solidFill>
                <a:schemeClr val="dk1"/>
              </a:solidFill>
            </a:ln>
          </a:bottom>
          <a:insideH>
            <a:ln w="9525" cmpd="sng">
              <a:solidFill>
                <a:schemeClr val="dk1">
                  <a:lumMod val="34000"/>
                  <a:lumOff val="66000"/>
                </a:schemeClr>
              </a:solidFill>
            </a:ln>
          </a:insideH>
          <a:insideV>
            <a:ln>
              <a:noFill/>
            </a:ln>
          </a:insideV>
        </a:tcBdr>
        <a:fill>
          <a:solidFill>
            <a:srgbClr val="FFFFFF"/>
          </a:solidFill>
        </a:fill>
      </a:tcStyle>
    </a:lastCol>
    <a:firstCol>
      <a:tcTxStyle b="on">
        <a:fontRef idx="none">
          <a:srgbClr val="08090C"/>
        </a:fontRef>
      </a:tcTxStyle>
      <a:tcStyle>
        <a:tcBdr>
          <a:left>
            <a:ln w="9525" cmpd="sng">
              <a:solidFill>
                <a:schemeClr val="dk1"/>
              </a:solidFill>
            </a:ln>
          </a:left>
          <a:right>
            <a:ln w="9525" cmpd="sng">
              <a:solidFill>
                <a:schemeClr val="dk1">
                  <a:lumMod val="34000"/>
                  <a:lumOff val="66000"/>
                </a:schemeClr>
              </a:solidFill>
            </a:ln>
          </a:right>
          <a:top>
            <a:ln w="9525" cmpd="sng">
              <a:solidFill>
                <a:schemeClr val="dk1">
                  <a:lumMod val="34000"/>
                  <a:lumOff val="66000"/>
                </a:schemeClr>
              </a:solidFill>
            </a:ln>
          </a:top>
          <a:bottom>
            <a:ln w="9525" cmpd="sng">
              <a:solidFill>
                <a:schemeClr val="dk1"/>
              </a:solidFill>
            </a:ln>
          </a:bottom>
          <a:insideH>
            <a:ln w="9525" cmpd="sng">
              <a:solidFill>
                <a:schemeClr val="dk1">
                  <a:lumMod val="34000"/>
                  <a:lumOff val="66000"/>
                </a:schemeClr>
              </a:solidFill>
            </a:ln>
          </a:insideH>
          <a:insideV>
            <a:ln>
              <a:noFill/>
            </a:ln>
          </a:insideV>
        </a:tcBdr>
        <a:fill>
          <a:solidFill>
            <a:srgbClr val="FFFFFF"/>
          </a:solidFill>
        </a:fill>
      </a:tcStyle>
    </a:firstCol>
    <a:lastRow>
      <a:tcTxStyle b="on">
        <a:fontRef idx="none">
          <a:srgbClr val="08090C"/>
        </a:fontRef>
      </a:tcTxStyle>
      <a:tcStyle>
        <a:tcBdr>
          <a:left>
            <a:ln w="9525" cmpd="sng">
              <a:solidFill>
                <a:schemeClr val="dk1"/>
              </a:solidFill>
            </a:ln>
          </a:left>
          <a:right>
            <a:ln w="9525" cmpd="sng">
              <a:solidFill>
                <a:schemeClr val="dk1"/>
              </a:solidFill>
            </a:ln>
          </a:right>
          <a:top>
            <a:ln w="9525" cmpd="sng">
              <a:solidFill>
                <a:schemeClr val="dk1"/>
              </a:solidFill>
            </a:ln>
          </a:top>
          <a:bottom>
            <a:ln w="9525" cmpd="sng">
              <a:solidFill>
                <a:schemeClr val="dk1"/>
              </a:solidFill>
            </a:ln>
          </a:bottom>
          <a:insideH>
            <a:ln>
              <a:noFill/>
            </a:ln>
          </a:insideH>
          <a:insideV>
            <a:ln>
              <a:noFill/>
            </a:ln>
          </a:insideV>
        </a:tcBdr>
        <a:fill>
          <a:solidFill>
            <a:srgbClr val="FFFFFF"/>
          </a:solidFill>
        </a:fill>
      </a:tcStyle>
    </a:lastRow>
    <a:firstRow>
      <a:tcTxStyle b="on">
        <a:fontRef idx="none">
          <a:srgbClr val="08090C"/>
        </a:fontRef>
      </a:tcTxStyle>
      <a:tcStyle>
        <a:tcBdr>
          <a:left>
            <a:ln w="9525" cmpd="sng">
              <a:solidFill>
                <a:schemeClr val="dk1"/>
              </a:solidFill>
            </a:ln>
          </a:left>
          <a:right>
            <a:ln w="9525" cmpd="sng">
              <a:solidFill>
                <a:schemeClr val="dk1"/>
              </a:solidFill>
            </a:ln>
          </a:right>
          <a:top>
            <a:ln w="9525" cmpd="sng">
              <a:solidFill>
                <a:schemeClr val="dk1"/>
              </a:solidFill>
            </a:ln>
          </a:top>
          <a:bottom>
            <a:ln w="9525" cmpd="sng">
              <a:solidFill>
                <a:schemeClr val="dk1">
                  <a:lumMod val="34000"/>
                  <a:lumOff val="66000"/>
                </a:schemeClr>
              </a:solidFill>
            </a:ln>
          </a:bottom>
          <a:insideH>
            <a:ln>
              <a:noFill/>
            </a:ln>
          </a:insideH>
          <a:insideV>
            <a:ln w="9525" cmpd="sng">
              <a:solidFill>
                <a:srgbClr val="FFFFFF"/>
              </a:solidFill>
            </a:ln>
          </a:insideV>
        </a:tcBdr>
        <a:fill>
          <a:solidFill>
            <a:schemeClr val="dk1">
              <a:lumMod val="20000"/>
              <a:lumOff val="8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596" autoAdjust="0"/>
    <p:restoredTop sz="69579" autoAdjust="0"/>
  </p:normalViewPr>
  <p:slideViewPr>
    <p:cSldViewPr showGuides="1">
      <p:cViewPr varScale="1">
        <p:scale>
          <a:sx n="90" d="100"/>
          <a:sy n="90" d="100"/>
        </p:scale>
        <p:origin x="894" y="90"/>
      </p:cViewPr>
      <p:guideLst>
        <p:guide orient="horz" pos="2168"/>
        <p:guide pos="4021"/>
      </p:guideLst>
    </p:cSldViewPr>
  </p:slideViewPr>
  <p:outlineViewPr>
    <p:cViewPr>
      <p:scale>
        <a:sx n="33" d="100"/>
        <a:sy n="33" d="100"/>
      </p:scale>
      <p:origin x="0" y="-2056"/>
    </p:cViewPr>
  </p:outlineViewPr>
  <p:notesTextViewPr>
    <p:cViewPr>
      <p:scale>
        <a:sx n="3" d="2"/>
        <a:sy n="3" d="2"/>
      </p:scale>
      <p:origin x="0" y="0"/>
    </p:cViewPr>
  </p:notesTextViewPr>
  <p:sorterViewPr>
    <p:cViewPr>
      <p:scale>
        <a:sx n="90" d="100"/>
        <a:sy n="90" d="100"/>
      </p:scale>
      <p:origin x="0" y="-6080"/>
    </p:cViewPr>
  </p:sorterViewPr>
  <p:notesViewPr>
    <p:cSldViewPr>
      <p:cViewPr varScale="1">
        <p:scale>
          <a:sx n="51" d="100"/>
          <a:sy n="51" d="100"/>
        </p:scale>
        <p:origin x="2692" y="44"/>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commentAuthors" Target="commentAuthors.xml"/><Relationship Id="rId20" Type="http://schemas.openxmlformats.org/officeDocument/2006/relationships/tableStyles" Target="tableStyles.xml"/><Relationship Id="rId2" Type="http://schemas.openxmlformats.org/officeDocument/2006/relationships/theme" Target="theme/theme1.xml"/><Relationship Id="rId19" Type="http://schemas.openxmlformats.org/officeDocument/2006/relationships/viewProps" Target="viewProps.xml"/><Relationship Id="rId18" Type="http://schemas.openxmlformats.org/officeDocument/2006/relationships/presProps" Target="presProps.xml"/><Relationship Id="rId17" Type="http://schemas.openxmlformats.org/officeDocument/2006/relationships/handoutMaster" Target="handoutMasters/handoutMaster1.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9EF8600-5E8B-404B-988A-5AC4BB01A9F4}"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BF65FC2-0584-4F3A-A32C-FDE11FE70B4F}" type="slidenum">
              <a:rPr lang="zh-CN" altLang="en-US" smtClean="0"/>
            </a:fld>
            <a:endParaRPr lang="zh-CN"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E0D183-6031-4C32-B44B-14746A336CF0}"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A1DF17-A28C-4D46-829F-D8D110C09314}" type="slidenum">
              <a:rPr lang="zh-CN" altLang="en-US" smtClean="0"/>
            </a:fld>
            <a:endParaRPr lang="zh-CN" altLang="en-US"/>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latin typeface="楷体" panose="02010609060101010101" pitchFamily="49" charset="-122"/>
                <a:ea typeface="楷体" panose="02010609060101010101" pitchFamily="49" charset="-122"/>
                <a:sym typeface="+mn-ea"/>
              </a:rPr>
              <a:t>lz4（Lv=1</a:t>
            </a:r>
            <a:r>
              <a:rPr lang="zh-CN" altLang="en-US" dirty="0">
                <a:latin typeface="楷体" panose="02010609060101010101" pitchFamily="49" charset="-122"/>
                <a:ea typeface="楷体" panose="02010609060101010101" pitchFamily="49" charset="-122"/>
                <a:sym typeface="+mn-ea"/>
              </a:rPr>
              <a:t>、</a:t>
            </a:r>
            <a:r>
              <a:rPr lang="en-US" altLang="zh-CN" dirty="0">
                <a:latin typeface="楷体" panose="02010609060101010101" pitchFamily="49" charset="-122"/>
                <a:ea typeface="楷体" panose="02010609060101010101" pitchFamily="49" charset="-122"/>
                <a:sym typeface="+mn-ea"/>
              </a:rPr>
              <a:t>5</a:t>
            </a:r>
            <a:r>
              <a:rPr lang="zh-CN" altLang="en-US" dirty="0">
                <a:latin typeface="楷体" panose="02010609060101010101" pitchFamily="49" charset="-122"/>
                <a:ea typeface="楷体" panose="02010609060101010101" pitchFamily="49" charset="-122"/>
                <a:sym typeface="+mn-ea"/>
              </a:rPr>
              <a:t>、</a:t>
            </a:r>
            <a:r>
              <a:rPr lang="en-US" altLang="zh-CN" dirty="0">
                <a:latin typeface="楷体" panose="02010609060101010101" pitchFamily="49" charset="-122"/>
                <a:ea typeface="楷体" panose="02010609060101010101" pitchFamily="49" charset="-122"/>
                <a:sym typeface="+mn-ea"/>
              </a:rPr>
              <a:t>10</a:t>
            </a:r>
            <a:r>
              <a:rPr lang="zh-CN" altLang="en-US" dirty="0">
                <a:latin typeface="楷体" panose="02010609060101010101" pitchFamily="49" charset="-122"/>
                <a:ea typeface="楷体" panose="02010609060101010101" pitchFamily="49" charset="-122"/>
                <a:sym typeface="+mn-ea"/>
              </a:rPr>
              <a:t>，</a:t>
            </a:r>
            <a:r>
              <a:rPr lang="en-US" altLang="zh-CN" dirty="0">
                <a:latin typeface="楷体" panose="02010609060101010101" pitchFamily="49" charset="-122"/>
                <a:ea typeface="楷体" panose="02010609060101010101" pitchFamily="49" charset="-122"/>
                <a:sym typeface="+mn-ea"/>
              </a:rPr>
              <a:t>GPU</a:t>
            </a:r>
            <a:r>
              <a:rPr lang="zh-CN" altLang="en-US" dirty="0">
                <a:latin typeface="楷体" panose="02010609060101010101" pitchFamily="49" charset="-122"/>
                <a:ea typeface="楷体" panose="02010609060101010101" pitchFamily="49" charset="-122"/>
                <a:sym typeface="+mn-ea"/>
              </a:rPr>
              <a:t>算法</a:t>
            </a:r>
            <a:r>
              <a:rPr lang="en-US" altLang="zh-CN" dirty="0">
                <a:latin typeface="楷体" panose="02010609060101010101" pitchFamily="49" charset="-122"/>
                <a:ea typeface="楷体" panose="02010609060101010101" pitchFamily="49" charset="-122"/>
                <a:sym typeface="+mn-ea"/>
              </a:rPr>
              <a:t>）</a:t>
            </a:r>
            <a:r>
              <a:rPr lang="zh-CN" altLang="en-US" dirty="0">
                <a:latin typeface="楷体" panose="02010609060101010101" pitchFamily="49" charset="-122"/>
                <a:ea typeface="楷体" panose="02010609060101010101" pitchFamily="49" charset="-122"/>
                <a:sym typeface="+mn-ea"/>
              </a:rPr>
              <a:t>、</a:t>
            </a:r>
            <a:r>
              <a:rPr lang="en-US" altLang="zh-CN" dirty="0">
                <a:latin typeface="楷体" panose="02010609060101010101" pitchFamily="49" charset="-122"/>
                <a:ea typeface="楷体" panose="02010609060101010101" pitchFamily="49" charset="-122"/>
                <a:sym typeface="+mn-ea"/>
              </a:rPr>
              <a:t>zstd（Lv=-10</a:t>
            </a:r>
            <a:r>
              <a:rPr lang="zh-CN" altLang="en-US" dirty="0">
                <a:latin typeface="楷体" panose="02010609060101010101" pitchFamily="49" charset="-122"/>
                <a:ea typeface="楷体" panose="02010609060101010101" pitchFamily="49" charset="-122"/>
                <a:sym typeface="+mn-ea"/>
              </a:rPr>
              <a:t>、</a:t>
            </a:r>
            <a:r>
              <a:rPr lang="en-US" altLang="zh-CN" dirty="0">
                <a:latin typeface="楷体" panose="02010609060101010101" pitchFamily="49" charset="-122"/>
                <a:ea typeface="楷体" panose="02010609060101010101" pitchFamily="49" charset="-122"/>
                <a:sym typeface="+mn-ea"/>
              </a:rPr>
              <a:t>-5</a:t>
            </a:r>
            <a:r>
              <a:rPr lang="zh-CN" altLang="en-US" dirty="0">
                <a:latin typeface="楷体" panose="02010609060101010101" pitchFamily="49" charset="-122"/>
                <a:ea typeface="楷体" panose="02010609060101010101" pitchFamily="49" charset="-122"/>
                <a:sym typeface="+mn-ea"/>
              </a:rPr>
              <a:t>、</a:t>
            </a:r>
            <a:r>
              <a:rPr lang="en-US" altLang="zh-CN" dirty="0">
                <a:latin typeface="楷体" panose="02010609060101010101" pitchFamily="49" charset="-122"/>
                <a:ea typeface="楷体" panose="02010609060101010101" pitchFamily="49" charset="-122"/>
                <a:sym typeface="+mn-ea"/>
              </a:rPr>
              <a:t>1</a:t>
            </a:r>
            <a:r>
              <a:rPr lang="zh-CN" altLang="en-US" dirty="0">
                <a:latin typeface="楷体" panose="02010609060101010101" pitchFamily="49" charset="-122"/>
                <a:ea typeface="楷体" panose="02010609060101010101" pitchFamily="49" charset="-122"/>
                <a:sym typeface="+mn-ea"/>
              </a:rPr>
              <a:t>、</a:t>
            </a:r>
            <a:r>
              <a:rPr lang="en-US" altLang="zh-CN" dirty="0">
                <a:latin typeface="楷体" panose="02010609060101010101" pitchFamily="49" charset="-122"/>
                <a:ea typeface="楷体" panose="02010609060101010101" pitchFamily="49" charset="-122"/>
                <a:sym typeface="+mn-ea"/>
              </a:rPr>
              <a:t>3</a:t>
            </a:r>
            <a:r>
              <a:rPr lang="zh-CN" altLang="en-US" dirty="0">
                <a:latin typeface="楷体" panose="02010609060101010101" pitchFamily="49" charset="-122"/>
                <a:ea typeface="楷体" panose="02010609060101010101" pitchFamily="49" charset="-122"/>
                <a:sym typeface="+mn-ea"/>
              </a:rPr>
              <a:t>、</a:t>
            </a:r>
            <a:r>
              <a:rPr lang="en-US" altLang="zh-CN" dirty="0">
                <a:latin typeface="楷体" panose="02010609060101010101" pitchFamily="49" charset="-122"/>
                <a:ea typeface="楷体" panose="02010609060101010101" pitchFamily="49" charset="-122"/>
                <a:sym typeface="+mn-ea"/>
              </a:rPr>
              <a:t>5</a:t>
            </a:r>
            <a:r>
              <a:rPr lang="zh-CN" altLang="en-US" dirty="0">
                <a:latin typeface="楷体" panose="02010609060101010101" pitchFamily="49" charset="-122"/>
                <a:ea typeface="楷体" panose="02010609060101010101" pitchFamily="49" charset="-122"/>
                <a:sym typeface="+mn-ea"/>
              </a:rPr>
              <a:t>、</a:t>
            </a:r>
            <a:r>
              <a:rPr lang="en-US" altLang="zh-CN" dirty="0">
                <a:latin typeface="楷体" panose="02010609060101010101" pitchFamily="49" charset="-122"/>
                <a:ea typeface="楷体" panose="02010609060101010101" pitchFamily="49" charset="-122"/>
                <a:sym typeface="+mn-ea"/>
              </a:rPr>
              <a:t>7</a:t>
            </a:r>
            <a:r>
              <a:rPr lang="zh-CN" altLang="en-US" dirty="0">
                <a:latin typeface="楷体" panose="02010609060101010101" pitchFamily="49" charset="-122"/>
                <a:ea typeface="楷体" panose="02010609060101010101" pitchFamily="49" charset="-122"/>
                <a:sym typeface="+mn-ea"/>
              </a:rPr>
              <a:t>、</a:t>
            </a:r>
            <a:r>
              <a:rPr lang="en-US" altLang="zh-CN" dirty="0">
                <a:latin typeface="楷体" panose="02010609060101010101" pitchFamily="49" charset="-122"/>
                <a:ea typeface="楷体" panose="02010609060101010101" pitchFamily="49" charset="-122"/>
                <a:sym typeface="+mn-ea"/>
              </a:rPr>
              <a:t>9</a:t>
            </a:r>
            <a:r>
              <a:rPr lang="zh-CN" altLang="en-US" dirty="0">
                <a:latin typeface="楷体" panose="02010609060101010101" pitchFamily="49" charset="-122"/>
                <a:ea typeface="楷体" panose="02010609060101010101" pitchFamily="49" charset="-122"/>
                <a:sym typeface="+mn-ea"/>
              </a:rPr>
              <a:t>，</a:t>
            </a:r>
            <a:r>
              <a:rPr dirty="0">
                <a:latin typeface="楷体" panose="02010609060101010101" pitchFamily="49" charset="-122"/>
                <a:ea typeface="楷体" panose="02010609060101010101" pitchFamily="49" charset="-122"/>
                <a:sym typeface="+mn-ea"/>
              </a:rPr>
              <a:t>字典</a:t>
            </a:r>
            <a:r>
              <a:rPr lang="zh-CN" dirty="0">
                <a:latin typeface="楷体" panose="02010609060101010101" pitchFamily="49" charset="-122"/>
                <a:ea typeface="楷体" panose="02010609060101010101" pitchFamily="49" charset="-122"/>
                <a:sym typeface="+mn-ea"/>
              </a:rPr>
              <a:t>压缩</a:t>
            </a:r>
            <a:r>
              <a:rPr lang="en-US" altLang="zh-CN" dirty="0">
                <a:latin typeface="楷体" panose="02010609060101010101" pitchFamily="49" charset="-122"/>
                <a:ea typeface="楷体" panose="02010609060101010101" pitchFamily="49" charset="-122"/>
                <a:sym typeface="+mn-ea"/>
              </a:rPr>
              <a:t>）</a:t>
            </a:r>
            <a:r>
              <a:rPr lang="zh-CN" altLang="en-US" dirty="0">
                <a:latin typeface="楷体" panose="02010609060101010101" pitchFamily="49" charset="-122"/>
                <a:ea typeface="楷体" panose="02010609060101010101" pitchFamily="49" charset="-122"/>
                <a:sym typeface="+mn-ea"/>
              </a:rPr>
              <a:t>、</a:t>
            </a:r>
            <a:r>
              <a:rPr lang="en-US" altLang="zh-CN" dirty="0">
                <a:latin typeface="楷体" panose="02010609060101010101" pitchFamily="49" charset="-122"/>
                <a:ea typeface="楷体" panose="02010609060101010101" pitchFamily="49" charset="-122"/>
                <a:sym typeface="+mn-ea"/>
              </a:rPr>
              <a:t>Lzo</a:t>
            </a:r>
            <a:r>
              <a:rPr lang="zh-CN" altLang="en-US" dirty="0">
                <a:latin typeface="楷体" panose="02010609060101010101" pitchFamily="49" charset="-122"/>
                <a:ea typeface="楷体" panose="02010609060101010101" pitchFamily="49" charset="-122"/>
                <a:sym typeface="+mn-ea"/>
              </a:rPr>
              <a:t>（LZO1、LZO1A、LZO1B、LZO1C、LZO1F、LZO1X、LZO1Y、LZO1Z、LZO2A）、</a:t>
            </a:r>
            <a:r>
              <a:rPr lang="en-US" altLang="zh-CN" dirty="0">
                <a:latin typeface="楷体" panose="02010609060101010101" pitchFamily="49" charset="-122"/>
                <a:ea typeface="楷体" panose="02010609060101010101" pitchFamily="49" charset="-122"/>
                <a:sym typeface="+mn-ea"/>
              </a:rPr>
              <a:t>lzf、snappy</a:t>
            </a:r>
            <a:r>
              <a:rPr lang="zh-CN" altLang="en-US" dirty="0">
                <a:latin typeface="楷体" panose="02010609060101010101" pitchFamily="49" charset="-122"/>
                <a:ea typeface="楷体" panose="02010609060101010101" pitchFamily="49" charset="-122"/>
                <a:sym typeface="+mn-ea"/>
              </a:rPr>
              <a:t>、</a:t>
            </a:r>
            <a:r>
              <a:rPr lang="en-US" altLang="zh-CN" dirty="0">
                <a:latin typeface="楷体" panose="02010609060101010101" pitchFamily="49" charset="-122"/>
                <a:ea typeface="楷体" panose="02010609060101010101" pitchFamily="49" charset="-122"/>
                <a:sym typeface="+mn-ea"/>
              </a:rPr>
              <a:t>deflate</a:t>
            </a:r>
            <a:r>
              <a:rPr lang="zh-CN" altLang="en-US" dirty="0">
                <a:latin typeface="楷体" panose="02010609060101010101" pitchFamily="49" charset="-122"/>
                <a:ea typeface="楷体" panose="02010609060101010101" pitchFamily="49" charset="-122"/>
                <a:sym typeface="+mn-ea"/>
              </a:rPr>
              <a:t>、</a:t>
            </a:r>
            <a:r>
              <a:rPr lang="en-US" altLang="zh-CN" dirty="0">
                <a:latin typeface="楷体" panose="02010609060101010101" pitchFamily="49" charset="-122"/>
                <a:ea typeface="楷体" panose="02010609060101010101" pitchFamily="49" charset="-122"/>
                <a:sym typeface="+mn-ea"/>
              </a:rPr>
              <a:t>zlib</a:t>
            </a:r>
            <a:r>
              <a:rPr lang="zh-CN" altLang="en-US" dirty="0">
                <a:latin typeface="楷体" panose="02010609060101010101" pitchFamily="49" charset="-122"/>
                <a:ea typeface="楷体" panose="02010609060101010101" pitchFamily="49" charset="-122"/>
                <a:sym typeface="+mn-ea"/>
              </a:rPr>
              <a:t>、</a:t>
            </a:r>
            <a:r>
              <a:rPr lang="en-US" altLang="zh-CN" dirty="0">
                <a:latin typeface="楷体" panose="02010609060101010101" pitchFamily="49" charset="-122"/>
                <a:ea typeface="楷体" panose="02010609060101010101" pitchFamily="49" charset="-122"/>
                <a:sym typeface="+mn-ea"/>
              </a:rPr>
              <a:t>Lzma、brotli、gzip、Quicklz</a:t>
            </a:r>
            <a:r>
              <a:rPr lang="zh-CN" altLang="en-US" dirty="0">
                <a:latin typeface="楷体" panose="02010609060101010101" pitchFamily="49" charset="-122"/>
                <a:ea typeface="楷体" panose="02010609060101010101" pitchFamily="49" charset="-122"/>
                <a:sym typeface="+mn-ea"/>
              </a:rPr>
              <a:t>、</a:t>
            </a:r>
            <a:r>
              <a:rPr lang="en-US" altLang="zh-CN" dirty="0">
                <a:latin typeface="楷体" panose="02010609060101010101" pitchFamily="49" charset="-122"/>
                <a:ea typeface="楷体" panose="02010609060101010101" pitchFamily="49" charset="-122"/>
                <a:sym typeface="+mn-ea"/>
              </a:rPr>
              <a:t>jepgls</a:t>
            </a:r>
            <a:r>
              <a:rPr lang="zh-CN" altLang="en-US" dirty="0">
                <a:latin typeface="楷体" panose="02010609060101010101" pitchFamily="49" charset="-122"/>
                <a:ea typeface="楷体" panose="02010609060101010101" pitchFamily="49" charset="-122"/>
                <a:sym typeface="+mn-ea"/>
              </a:rPr>
              <a:t>、</a:t>
            </a:r>
            <a:r>
              <a:rPr dirty="0">
                <a:latin typeface="楷体" panose="02010609060101010101" pitchFamily="49" charset="-122"/>
                <a:ea typeface="楷体" panose="02010609060101010101" pitchFamily="49" charset="-122"/>
                <a:sym typeface="+mn-ea"/>
              </a:rPr>
              <a:t>JPEG2000</a:t>
            </a:r>
            <a:r>
              <a:rPr lang="en-US" dirty="0">
                <a:latin typeface="楷体" panose="02010609060101010101" pitchFamily="49" charset="-122"/>
                <a:ea typeface="楷体" panose="02010609060101010101" pitchFamily="49" charset="-122"/>
                <a:sym typeface="+mn-ea"/>
              </a:rPr>
              <a:t>(</a:t>
            </a:r>
            <a:r>
              <a:rPr lang="zh-CN" altLang="en-US" dirty="0">
                <a:latin typeface="楷体" panose="02010609060101010101" pitchFamily="49" charset="-122"/>
                <a:ea typeface="楷体" panose="02010609060101010101" pitchFamily="49" charset="-122"/>
                <a:sym typeface="+mn-ea"/>
              </a:rPr>
              <a:t>这是</a:t>
            </a:r>
            <a:r>
              <a:rPr lang="zh-CN" dirty="0">
                <a:latin typeface="楷体" panose="02010609060101010101" pitchFamily="49" charset="-122"/>
                <a:ea typeface="楷体" panose="02010609060101010101" pitchFamily="49" charset="-122"/>
                <a:sym typeface="+mn-ea"/>
              </a:rPr>
              <a:t>基于小波变换的压缩算法</a:t>
            </a:r>
            <a:r>
              <a:rPr lang="en-US" dirty="0">
                <a:latin typeface="楷体" panose="02010609060101010101" pitchFamily="49" charset="-122"/>
                <a:ea typeface="楷体" panose="02010609060101010101" pitchFamily="49" charset="-122"/>
                <a:sym typeface="+mn-ea"/>
              </a:rPr>
              <a:t>)</a:t>
            </a:r>
            <a:endParaRPr lang="en-US" dirty="0">
              <a:latin typeface="楷体" panose="02010609060101010101" pitchFamily="49" charset="-122"/>
              <a:ea typeface="楷体" panose="02010609060101010101" pitchFamily="49" charset="-122"/>
              <a:sym typeface="+mn-ea"/>
            </a:endParaRPr>
          </a:p>
          <a:p>
            <a:r>
              <a:rPr lang="en-US" altLang="zh-CN" dirty="0">
                <a:sym typeface="+mn-ea"/>
              </a:rPr>
              <a:t>1000Hz</a:t>
            </a:r>
            <a:r>
              <a:rPr lang="zh-CN" altLang="en-US" dirty="0">
                <a:sym typeface="+mn-ea"/>
              </a:rPr>
              <a:t>，双阈值，相当于</a:t>
            </a:r>
            <a:r>
              <a:rPr lang="en-US" altLang="zh-CN" dirty="0">
                <a:sym typeface="+mn-ea"/>
              </a:rPr>
              <a:t>1s2000</a:t>
            </a:r>
            <a:r>
              <a:rPr lang="zh-CN" altLang="en-US" dirty="0">
                <a:sym typeface="+mn-ea"/>
              </a:rPr>
              <a:t>帧</a:t>
            </a:r>
            <a:endParaRPr lang="zh-CN" altLang="en-US" dirty="0">
              <a:sym typeface="+mn-ea"/>
            </a:endParaRPr>
          </a:p>
        </p:txBody>
      </p:sp>
      <p:sp>
        <p:nvSpPr>
          <p:cNvPr id="4" name="灯片编号占位符 3"/>
          <p:cNvSpPr>
            <a:spLocks noGrp="1"/>
          </p:cNvSpPr>
          <p:nvPr>
            <p:ph type="sldNum" sz="quarter" idx="5"/>
          </p:nvPr>
        </p:nvSpPr>
        <p:spPr/>
        <p:txBody>
          <a:bodyPr/>
          <a:lstStyle/>
          <a:p>
            <a:fld id="{03A1DF17-A28C-4D46-829F-D8D110C09314}"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latin typeface="楷体" panose="02010609060101010101" pitchFamily="49" charset="-122"/>
                <a:ea typeface="楷体" panose="02010609060101010101" pitchFamily="49" charset="-122"/>
                <a:sym typeface="+mn-ea"/>
              </a:rPr>
              <a:t>lz4（Lv=1</a:t>
            </a:r>
            <a:r>
              <a:rPr lang="zh-CN" altLang="en-US" dirty="0">
                <a:latin typeface="楷体" panose="02010609060101010101" pitchFamily="49" charset="-122"/>
                <a:ea typeface="楷体" panose="02010609060101010101" pitchFamily="49" charset="-122"/>
                <a:sym typeface="+mn-ea"/>
              </a:rPr>
              <a:t>、</a:t>
            </a:r>
            <a:r>
              <a:rPr lang="en-US" altLang="zh-CN" dirty="0">
                <a:latin typeface="楷体" panose="02010609060101010101" pitchFamily="49" charset="-122"/>
                <a:ea typeface="楷体" panose="02010609060101010101" pitchFamily="49" charset="-122"/>
                <a:sym typeface="+mn-ea"/>
              </a:rPr>
              <a:t>5</a:t>
            </a:r>
            <a:r>
              <a:rPr lang="zh-CN" altLang="en-US" dirty="0">
                <a:latin typeface="楷体" panose="02010609060101010101" pitchFamily="49" charset="-122"/>
                <a:ea typeface="楷体" panose="02010609060101010101" pitchFamily="49" charset="-122"/>
                <a:sym typeface="+mn-ea"/>
              </a:rPr>
              <a:t>、</a:t>
            </a:r>
            <a:r>
              <a:rPr lang="en-US" altLang="zh-CN" dirty="0">
                <a:latin typeface="楷体" panose="02010609060101010101" pitchFamily="49" charset="-122"/>
                <a:ea typeface="楷体" panose="02010609060101010101" pitchFamily="49" charset="-122"/>
                <a:sym typeface="+mn-ea"/>
              </a:rPr>
              <a:t>10</a:t>
            </a:r>
            <a:r>
              <a:rPr lang="zh-CN" altLang="en-US" dirty="0">
                <a:latin typeface="楷体" panose="02010609060101010101" pitchFamily="49" charset="-122"/>
                <a:ea typeface="楷体" panose="02010609060101010101" pitchFamily="49" charset="-122"/>
                <a:sym typeface="+mn-ea"/>
              </a:rPr>
              <a:t>，</a:t>
            </a:r>
            <a:r>
              <a:rPr lang="en-US" altLang="zh-CN" dirty="0">
                <a:latin typeface="楷体" panose="02010609060101010101" pitchFamily="49" charset="-122"/>
                <a:ea typeface="楷体" panose="02010609060101010101" pitchFamily="49" charset="-122"/>
                <a:sym typeface="+mn-ea"/>
              </a:rPr>
              <a:t>GPU</a:t>
            </a:r>
            <a:r>
              <a:rPr lang="zh-CN" altLang="en-US" dirty="0">
                <a:latin typeface="楷体" panose="02010609060101010101" pitchFamily="49" charset="-122"/>
                <a:ea typeface="楷体" panose="02010609060101010101" pitchFamily="49" charset="-122"/>
                <a:sym typeface="+mn-ea"/>
              </a:rPr>
              <a:t>算法</a:t>
            </a:r>
            <a:r>
              <a:rPr lang="en-US" altLang="zh-CN" dirty="0">
                <a:latin typeface="楷体" panose="02010609060101010101" pitchFamily="49" charset="-122"/>
                <a:ea typeface="楷体" panose="02010609060101010101" pitchFamily="49" charset="-122"/>
                <a:sym typeface="+mn-ea"/>
              </a:rPr>
              <a:t>）</a:t>
            </a:r>
            <a:r>
              <a:rPr lang="zh-CN" altLang="en-US" dirty="0">
                <a:latin typeface="楷体" panose="02010609060101010101" pitchFamily="49" charset="-122"/>
                <a:ea typeface="楷体" panose="02010609060101010101" pitchFamily="49" charset="-122"/>
                <a:sym typeface="+mn-ea"/>
              </a:rPr>
              <a:t>、</a:t>
            </a:r>
            <a:r>
              <a:rPr lang="en-US" altLang="zh-CN" dirty="0">
                <a:latin typeface="楷体" panose="02010609060101010101" pitchFamily="49" charset="-122"/>
                <a:ea typeface="楷体" panose="02010609060101010101" pitchFamily="49" charset="-122"/>
                <a:sym typeface="+mn-ea"/>
              </a:rPr>
              <a:t>zstd（Lv=-10</a:t>
            </a:r>
            <a:r>
              <a:rPr lang="zh-CN" altLang="en-US" dirty="0">
                <a:latin typeface="楷体" panose="02010609060101010101" pitchFamily="49" charset="-122"/>
                <a:ea typeface="楷体" panose="02010609060101010101" pitchFamily="49" charset="-122"/>
                <a:sym typeface="+mn-ea"/>
              </a:rPr>
              <a:t>、</a:t>
            </a:r>
            <a:r>
              <a:rPr lang="en-US" altLang="zh-CN" dirty="0">
                <a:latin typeface="楷体" panose="02010609060101010101" pitchFamily="49" charset="-122"/>
                <a:ea typeface="楷体" panose="02010609060101010101" pitchFamily="49" charset="-122"/>
                <a:sym typeface="+mn-ea"/>
              </a:rPr>
              <a:t>-5</a:t>
            </a:r>
            <a:r>
              <a:rPr lang="zh-CN" altLang="en-US" dirty="0">
                <a:latin typeface="楷体" panose="02010609060101010101" pitchFamily="49" charset="-122"/>
                <a:ea typeface="楷体" panose="02010609060101010101" pitchFamily="49" charset="-122"/>
                <a:sym typeface="+mn-ea"/>
              </a:rPr>
              <a:t>、</a:t>
            </a:r>
            <a:r>
              <a:rPr lang="en-US" altLang="zh-CN" dirty="0">
                <a:latin typeface="楷体" panose="02010609060101010101" pitchFamily="49" charset="-122"/>
                <a:ea typeface="楷体" panose="02010609060101010101" pitchFamily="49" charset="-122"/>
                <a:sym typeface="+mn-ea"/>
              </a:rPr>
              <a:t>1</a:t>
            </a:r>
            <a:r>
              <a:rPr lang="zh-CN" altLang="en-US" dirty="0">
                <a:latin typeface="楷体" panose="02010609060101010101" pitchFamily="49" charset="-122"/>
                <a:ea typeface="楷体" panose="02010609060101010101" pitchFamily="49" charset="-122"/>
                <a:sym typeface="+mn-ea"/>
              </a:rPr>
              <a:t>、</a:t>
            </a:r>
            <a:r>
              <a:rPr lang="en-US" altLang="zh-CN" dirty="0">
                <a:latin typeface="楷体" panose="02010609060101010101" pitchFamily="49" charset="-122"/>
                <a:ea typeface="楷体" panose="02010609060101010101" pitchFamily="49" charset="-122"/>
                <a:sym typeface="+mn-ea"/>
              </a:rPr>
              <a:t>3</a:t>
            </a:r>
            <a:r>
              <a:rPr lang="zh-CN" altLang="en-US" dirty="0">
                <a:latin typeface="楷体" panose="02010609060101010101" pitchFamily="49" charset="-122"/>
                <a:ea typeface="楷体" panose="02010609060101010101" pitchFamily="49" charset="-122"/>
                <a:sym typeface="+mn-ea"/>
              </a:rPr>
              <a:t>、</a:t>
            </a:r>
            <a:r>
              <a:rPr lang="en-US" altLang="zh-CN" dirty="0">
                <a:latin typeface="楷体" panose="02010609060101010101" pitchFamily="49" charset="-122"/>
                <a:ea typeface="楷体" panose="02010609060101010101" pitchFamily="49" charset="-122"/>
                <a:sym typeface="+mn-ea"/>
              </a:rPr>
              <a:t>5</a:t>
            </a:r>
            <a:r>
              <a:rPr lang="zh-CN" altLang="en-US" dirty="0">
                <a:latin typeface="楷体" panose="02010609060101010101" pitchFamily="49" charset="-122"/>
                <a:ea typeface="楷体" panose="02010609060101010101" pitchFamily="49" charset="-122"/>
                <a:sym typeface="+mn-ea"/>
              </a:rPr>
              <a:t>、</a:t>
            </a:r>
            <a:r>
              <a:rPr lang="en-US" altLang="zh-CN" dirty="0">
                <a:latin typeface="楷体" panose="02010609060101010101" pitchFamily="49" charset="-122"/>
                <a:ea typeface="楷体" panose="02010609060101010101" pitchFamily="49" charset="-122"/>
                <a:sym typeface="+mn-ea"/>
              </a:rPr>
              <a:t>7</a:t>
            </a:r>
            <a:r>
              <a:rPr lang="zh-CN" altLang="en-US" dirty="0">
                <a:latin typeface="楷体" panose="02010609060101010101" pitchFamily="49" charset="-122"/>
                <a:ea typeface="楷体" panose="02010609060101010101" pitchFamily="49" charset="-122"/>
                <a:sym typeface="+mn-ea"/>
              </a:rPr>
              <a:t>、</a:t>
            </a:r>
            <a:r>
              <a:rPr lang="en-US" altLang="zh-CN" dirty="0">
                <a:latin typeface="楷体" panose="02010609060101010101" pitchFamily="49" charset="-122"/>
                <a:ea typeface="楷体" panose="02010609060101010101" pitchFamily="49" charset="-122"/>
                <a:sym typeface="+mn-ea"/>
              </a:rPr>
              <a:t>9</a:t>
            </a:r>
            <a:r>
              <a:rPr lang="zh-CN" altLang="en-US" dirty="0">
                <a:latin typeface="楷体" panose="02010609060101010101" pitchFamily="49" charset="-122"/>
                <a:ea typeface="楷体" panose="02010609060101010101" pitchFamily="49" charset="-122"/>
                <a:sym typeface="+mn-ea"/>
              </a:rPr>
              <a:t>，</a:t>
            </a:r>
            <a:r>
              <a:rPr dirty="0">
                <a:latin typeface="楷体" panose="02010609060101010101" pitchFamily="49" charset="-122"/>
                <a:ea typeface="楷体" panose="02010609060101010101" pitchFamily="49" charset="-122"/>
                <a:sym typeface="+mn-ea"/>
              </a:rPr>
              <a:t>字典</a:t>
            </a:r>
            <a:r>
              <a:rPr lang="zh-CN" dirty="0">
                <a:latin typeface="楷体" panose="02010609060101010101" pitchFamily="49" charset="-122"/>
                <a:ea typeface="楷体" panose="02010609060101010101" pitchFamily="49" charset="-122"/>
                <a:sym typeface="+mn-ea"/>
              </a:rPr>
              <a:t>压缩</a:t>
            </a:r>
            <a:r>
              <a:rPr lang="en-US" altLang="zh-CN" dirty="0">
                <a:latin typeface="楷体" panose="02010609060101010101" pitchFamily="49" charset="-122"/>
                <a:ea typeface="楷体" panose="02010609060101010101" pitchFamily="49" charset="-122"/>
                <a:sym typeface="+mn-ea"/>
              </a:rPr>
              <a:t>）</a:t>
            </a:r>
            <a:r>
              <a:rPr lang="zh-CN" altLang="en-US" dirty="0">
                <a:latin typeface="楷体" panose="02010609060101010101" pitchFamily="49" charset="-122"/>
                <a:ea typeface="楷体" panose="02010609060101010101" pitchFamily="49" charset="-122"/>
                <a:sym typeface="+mn-ea"/>
              </a:rPr>
              <a:t>、</a:t>
            </a:r>
            <a:r>
              <a:rPr lang="en-US" altLang="zh-CN" dirty="0">
                <a:latin typeface="楷体" panose="02010609060101010101" pitchFamily="49" charset="-122"/>
                <a:ea typeface="楷体" panose="02010609060101010101" pitchFamily="49" charset="-122"/>
                <a:sym typeface="+mn-ea"/>
              </a:rPr>
              <a:t>Lzo</a:t>
            </a:r>
            <a:r>
              <a:rPr lang="zh-CN" altLang="en-US" dirty="0">
                <a:latin typeface="楷体" panose="02010609060101010101" pitchFamily="49" charset="-122"/>
                <a:ea typeface="楷体" panose="02010609060101010101" pitchFamily="49" charset="-122"/>
                <a:sym typeface="+mn-ea"/>
              </a:rPr>
              <a:t>（LZO1、LZO1A、LZO1B、LZO1C、LZO1F、LZO1X、LZO1Y、LZO1Z、LZO2A）、</a:t>
            </a:r>
            <a:r>
              <a:rPr lang="en-US" altLang="zh-CN" dirty="0">
                <a:latin typeface="楷体" panose="02010609060101010101" pitchFamily="49" charset="-122"/>
                <a:ea typeface="楷体" panose="02010609060101010101" pitchFamily="49" charset="-122"/>
                <a:sym typeface="+mn-ea"/>
              </a:rPr>
              <a:t>lzf、snappy</a:t>
            </a:r>
            <a:r>
              <a:rPr lang="zh-CN" altLang="en-US" dirty="0">
                <a:latin typeface="楷体" panose="02010609060101010101" pitchFamily="49" charset="-122"/>
                <a:ea typeface="楷体" panose="02010609060101010101" pitchFamily="49" charset="-122"/>
                <a:sym typeface="+mn-ea"/>
              </a:rPr>
              <a:t>、</a:t>
            </a:r>
            <a:r>
              <a:rPr lang="en-US" altLang="zh-CN" dirty="0">
                <a:latin typeface="楷体" panose="02010609060101010101" pitchFamily="49" charset="-122"/>
                <a:ea typeface="楷体" panose="02010609060101010101" pitchFamily="49" charset="-122"/>
                <a:sym typeface="+mn-ea"/>
              </a:rPr>
              <a:t>deflate</a:t>
            </a:r>
            <a:r>
              <a:rPr lang="zh-CN" altLang="en-US" dirty="0">
                <a:latin typeface="楷体" panose="02010609060101010101" pitchFamily="49" charset="-122"/>
                <a:ea typeface="楷体" panose="02010609060101010101" pitchFamily="49" charset="-122"/>
                <a:sym typeface="+mn-ea"/>
              </a:rPr>
              <a:t>、</a:t>
            </a:r>
            <a:r>
              <a:rPr lang="en-US" altLang="zh-CN" dirty="0">
                <a:latin typeface="楷体" panose="02010609060101010101" pitchFamily="49" charset="-122"/>
                <a:ea typeface="楷体" panose="02010609060101010101" pitchFamily="49" charset="-122"/>
                <a:sym typeface="+mn-ea"/>
              </a:rPr>
              <a:t>zlib</a:t>
            </a:r>
            <a:r>
              <a:rPr lang="zh-CN" altLang="en-US" dirty="0">
                <a:latin typeface="楷体" panose="02010609060101010101" pitchFamily="49" charset="-122"/>
                <a:ea typeface="楷体" panose="02010609060101010101" pitchFamily="49" charset="-122"/>
                <a:sym typeface="+mn-ea"/>
              </a:rPr>
              <a:t>、</a:t>
            </a:r>
            <a:r>
              <a:rPr lang="en-US" altLang="zh-CN" dirty="0">
                <a:latin typeface="楷体" panose="02010609060101010101" pitchFamily="49" charset="-122"/>
                <a:ea typeface="楷体" panose="02010609060101010101" pitchFamily="49" charset="-122"/>
                <a:sym typeface="+mn-ea"/>
              </a:rPr>
              <a:t>Lzma、brotli、gzip、Quicklz</a:t>
            </a:r>
            <a:r>
              <a:rPr lang="zh-CN" altLang="en-US" dirty="0">
                <a:latin typeface="楷体" panose="02010609060101010101" pitchFamily="49" charset="-122"/>
                <a:ea typeface="楷体" panose="02010609060101010101" pitchFamily="49" charset="-122"/>
                <a:sym typeface="+mn-ea"/>
              </a:rPr>
              <a:t>、</a:t>
            </a:r>
            <a:r>
              <a:rPr lang="en-US" altLang="zh-CN" dirty="0">
                <a:latin typeface="楷体" panose="02010609060101010101" pitchFamily="49" charset="-122"/>
                <a:ea typeface="楷体" panose="02010609060101010101" pitchFamily="49" charset="-122"/>
                <a:sym typeface="+mn-ea"/>
              </a:rPr>
              <a:t>jepgls</a:t>
            </a:r>
            <a:r>
              <a:rPr lang="zh-CN" altLang="en-US" dirty="0">
                <a:latin typeface="楷体" panose="02010609060101010101" pitchFamily="49" charset="-122"/>
                <a:ea typeface="楷体" panose="02010609060101010101" pitchFamily="49" charset="-122"/>
                <a:sym typeface="+mn-ea"/>
              </a:rPr>
              <a:t>、</a:t>
            </a:r>
            <a:r>
              <a:rPr dirty="0">
                <a:latin typeface="楷体" panose="02010609060101010101" pitchFamily="49" charset="-122"/>
                <a:ea typeface="楷体" panose="02010609060101010101" pitchFamily="49" charset="-122"/>
                <a:sym typeface="+mn-ea"/>
              </a:rPr>
              <a:t>JPEG2000</a:t>
            </a:r>
            <a:r>
              <a:rPr lang="en-US" dirty="0">
                <a:latin typeface="楷体" panose="02010609060101010101" pitchFamily="49" charset="-122"/>
                <a:ea typeface="楷体" panose="02010609060101010101" pitchFamily="49" charset="-122"/>
                <a:sym typeface="+mn-ea"/>
              </a:rPr>
              <a:t>(</a:t>
            </a:r>
            <a:r>
              <a:rPr lang="zh-CN" altLang="en-US" dirty="0">
                <a:latin typeface="楷体" panose="02010609060101010101" pitchFamily="49" charset="-122"/>
                <a:ea typeface="楷体" panose="02010609060101010101" pitchFamily="49" charset="-122"/>
                <a:sym typeface="+mn-ea"/>
              </a:rPr>
              <a:t>这是</a:t>
            </a:r>
            <a:r>
              <a:rPr lang="zh-CN" dirty="0">
                <a:latin typeface="楷体" panose="02010609060101010101" pitchFamily="49" charset="-122"/>
                <a:ea typeface="楷体" panose="02010609060101010101" pitchFamily="49" charset="-122"/>
                <a:sym typeface="+mn-ea"/>
              </a:rPr>
              <a:t>基于小波变换的压缩算法</a:t>
            </a:r>
            <a:r>
              <a:rPr lang="en-US" dirty="0">
                <a:latin typeface="楷体" panose="02010609060101010101" pitchFamily="49" charset="-122"/>
                <a:ea typeface="楷体" panose="02010609060101010101" pitchFamily="49" charset="-122"/>
                <a:sym typeface="+mn-ea"/>
              </a:rPr>
              <a:t>)</a:t>
            </a:r>
            <a:endParaRPr lang="en-US" dirty="0">
              <a:latin typeface="楷体" panose="02010609060101010101" pitchFamily="49" charset="-122"/>
              <a:ea typeface="楷体" panose="02010609060101010101" pitchFamily="49" charset="-122"/>
              <a:sym typeface="+mn-ea"/>
            </a:endParaRPr>
          </a:p>
          <a:p>
            <a:r>
              <a:rPr lang="en-US" altLang="zh-CN" dirty="0">
                <a:sym typeface="+mn-ea"/>
              </a:rPr>
              <a:t>1000Hz</a:t>
            </a:r>
            <a:r>
              <a:rPr lang="zh-CN" altLang="en-US" dirty="0">
                <a:sym typeface="+mn-ea"/>
              </a:rPr>
              <a:t>，双阈值，相当于</a:t>
            </a:r>
            <a:r>
              <a:rPr lang="en-US" altLang="zh-CN" dirty="0">
                <a:sym typeface="+mn-ea"/>
              </a:rPr>
              <a:t>1s2000</a:t>
            </a:r>
            <a:r>
              <a:rPr lang="zh-CN" altLang="en-US" dirty="0">
                <a:sym typeface="+mn-ea"/>
              </a:rPr>
              <a:t>帧</a:t>
            </a:r>
            <a:endParaRPr lang="zh-CN" altLang="en-US" dirty="0">
              <a:sym typeface="+mn-ea"/>
            </a:endParaRPr>
          </a:p>
        </p:txBody>
      </p:sp>
      <p:sp>
        <p:nvSpPr>
          <p:cNvPr id="4" name="灯片编号占位符 3"/>
          <p:cNvSpPr>
            <a:spLocks noGrp="1"/>
          </p:cNvSpPr>
          <p:nvPr>
            <p:ph type="sldNum" sz="quarter" idx="5"/>
          </p:nvPr>
        </p:nvSpPr>
        <p:spPr/>
        <p:txBody>
          <a:bodyPr/>
          <a:lstStyle/>
          <a:p>
            <a:fld id="{03A1DF17-A28C-4D46-829F-D8D110C09314}"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3A1DF17-A28C-4D46-829F-D8D110C09314}"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zh-CN" altLang="en-US" sz="300" dirty="0"/>
              <a:t>这一页</a:t>
            </a:r>
            <a:r>
              <a:rPr lang="zh-CN" altLang="en-US" sz="300" dirty="0"/>
              <a:t>字太多</a:t>
            </a:r>
            <a:endParaRPr lang="zh-CN" altLang="en-US" sz="300" dirty="0"/>
          </a:p>
        </p:txBody>
      </p:sp>
      <p:sp>
        <p:nvSpPr>
          <p:cNvPr id="4" name="灯片编号占位符 3"/>
          <p:cNvSpPr>
            <a:spLocks noGrp="1"/>
          </p:cNvSpPr>
          <p:nvPr>
            <p:ph type="sldNum" sz="quarter" idx="10"/>
          </p:nvPr>
        </p:nvSpPr>
        <p:spPr/>
        <p:txBody>
          <a:bodyPr/>
          <a:lstStyle/>
          <a:p>
            <a:fld id="{03A1DF17-A28C-4D46-829F-D8D110C09314}"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03A1DF17-A28C-4D46-829F-D8D110C09314}"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03A1DF17-A28C-4D46-829F-D8D110C09314}"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03A1DF17-A28C-4D46-829F-D8D110C09314}"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latin typeface="楷体" panose="02010609060101010101" pitchFamily="49" charset="-122"/>
                <a:ea typeface="楷体" panose="02010609060101010101" pitchFamily="49" charset="-122"/>
                <a:sym typeface="+mn-ea"/>
              </a:rPr>
              <a:t>电子学诊断模式</a:t>
            </a:r>
            <a:r>
              <a:rPr lang="en-US" altLang="zh-CN" dirty="0">
                <a:latin typeface="楷体" panose="02010609060101010101" pitchFamily="49" charset="-122"/>
                <a:ea typeface="楷体" panose="02010609060101010101" pitchFamily="49" charset="-122"/>
                <a:sym typeface="+mn-ea"/>
              </a:rPr>
              <a:t>(</a:t>
            </a:r>
            <a:r>
              <a:rPr lang="zh-CN" altLang="en-US" dirty="0">
                <a:latin typeface="楷体" panose="02010609060101010101" pitchFamily="49" charset="-122"/>
                <a:ea typeface="楷体" panose="02010609060101010101" pitchFamily="49" charset="-122"/>
                <a:sym typeface="+mn-ea"/>
              </a:rPr>
              <a:t>自检模式</a:t>
            </a:r>
            <a:r>
              <a:rPr lang="en-US" altLang="zh-CN" dirty="0">
                <a:latin typeface="楷体" panose="02010609060101010101" pitchFamily="49" charset="-122"/>
                <a:ea typeface="楷体" panose="02010609060101010101" pitchFamily="49" charset="-122"/>
                <a:sym typeface="+mn-ea"/>
              </a:rPr>
              <a:t>)</a:t>
            </a:r>
            <a:r>
              <a:rPr lang="zh-CN" altLang="en-US" dirty="0">
                <a:latin typeface="楷体" panose="02010609060101010101" pitchFamily="49" charset="-122"/>
                <a:ea typeface="楷体" panose="02010609060101010101" pitchFamily="49" charset="-122"/>
                <a:sym typeface="+mn-ea"/>
              </a:rPr>
              <a:t>：选择一系列的标准输入信号值，经过各电子学插件的处理后得到相应的输出信号值，通过分析输出信号与输入信号的关系</a:t>
            </a:r>
            <a:r>
              <a:rPr lang="en-US" altLang="zh-CN" dirty="0">
                <a:latin typeface="楷体" panose="02010609060101010101" pitchFamily="49" charset="-122"/>
                <a:ea typeface="楷体" panose="02010609060101010101" pitchFamily="49" charset="-122"/>
                <a:sym typeface="+mn-ea"/>
              </a:rPr>
              <a:t>(</a:t>
            </a:r>
            <a:r>
              <a:rPr lang="zh-CN" altLang="en-US" dirty="0">
                <a:latin typeface="楷体" panose="02010609060101010101" pitchFamily="49" charset="-122"/>
                <a:ea typeface="楷体" panose="02010609060101010101" pitchFamily="49" charset="-122"/>
                <a:sym typeface="+mn-ea"/>
              </a:rPr>
              <a:t>线性拟合</a:t>
            </a:r>
            <a:r>
              <a:rPr lang="en-US" altLang="zh-CN" dirty="0">
                <a:latin typeface="楷体" panose="02010609060101010101" pitchFamily="49" charset="-122"/>
                <a:ea typeface="楷体" panose="02010609060101010101" pitchFamily="49" charset="-122"/>
                <a:sym typeface="+mn-ea"/>
              </a:rPr>
              <a:t>)</a:t>
            </a:r>
            <a:r>
              <a:rPr lang="zh-CN" altLang="en-US" dirty="0">
                <a:latin typeface="楷体" panose="02010609060101010101" pitchFamily="49" charset="-122"/>
                <a:ea typeface="楷体" panose="02010609060101010101" pitchFamily="49" charset="-122"/>
                <a:sym typeface="+mn-ea"/>
              </a:rPr>
              <a:t>来检验电子学各通道是否正常工作，是否存在死道或者冒道等异常通道</a:t>
            </a:r>
            <a:endParaRPr lang="zh-CN" altLang="en-US" dirty="0">
              <a:latin typeface="楷体" panose="02010609060101010101" pitchFamily="49" charset="-122"/>
              <a:ea typeface="楷体" panose="02010609060101010101" pitchFamily="49" charset="-122"/>
              <a:sym typeface="+mn-ea"/>
            </a:endParaRPr>
          </a:p>
          <a:p>
            <a:r>
              <a:rPr lang="zh-CN" altLang="en-US" dirty="0">
                <a:latin typeface="楷体" panose="02010609060101010101" pitchFamily="49" charset="-122"/>
                <a:ea typeface="楷体" panose="02010609060101010101" pitchFamily="49" charset="-122"/>
                <a:sym typeface="+mn-ea"/>
              </a:rPr>
              <a:t>台阶模式：在阈值为</a:t>
            </a:r>
            <a:r>
              <a:rPr lang="en-US" altLang="zh-CN" dirty="0">
                <a:latin typeface="楷体" panose="02010609060101010101" pitchFamily="49" charset="-122"/>
                <a:ea typeface="楷体" panose="02010609060101010101" pitchFamily="49" charset="-122"/>
                <a:sym typeface="+mn-ea"/>
              </a:rPr>
              <a:t>0</a:t>
            </a:r>
            <a:r>
              <a:rPr lang="zh-CN" altLang="en-US" dirty="0">
                <a:latin typeface="楷体" panose="02010609060101010101" pitchFamily="49" charset="-122"/>
                <a:ea typeface="楷体" panose="02010609060101010101" pitchFamily="49" charset="-122"/>
                <a:sym typeface="+mn-ea"/>
              </a:rPr>
              <a:t>的情况下，采用随机触发的方式读取电子学数据以观测各通道的基线值以及噪声水平</a:t>
            </a:r>
            <a:endParaRPr lang="zh-CN" altLang="en-US" dirty="0">
              <a:latin typeface="楷体" panose="02010609060101010101" pitchFamily="49" charset="-122"/>
              <a:ea typeface="楷体" panose="02010609060101010101" pitchFamily="49" charset="-122"/>
              <a:sym typeface="+mn-ea"/>
            </a:endParaRPr>
          </a:p>
          <a:p>
            <a:pPr marL="0" lvl="0" indent="0">
              <a:buFont typeface="Wingdings" panose="05000000000000000000" pitchFamily="2" charset="2"/>
              <a:buNone/>
            </a:pPr>
            <a:r>
              <a:rPr lang="zh-CN" altLang="en-US" dirty="0">
                <a:latin typeface="楷体" panose="02010609060101010101" pitchFamily="49" charset="-122"/>
                <a:ea typeface="楷体" panose="02010609060101010101" pitchFamily="49" charset="-122"/>
                <a:sym typeface="+mn-ea"/>
              </a:rPr>
              <a:t>通道判选标准：-400</a:t>
            </a:r>
            <a:r>
              <a:rPr lang="en-US" altLang="zh-CN" dirty="0">
                <a:latin typeface="楷体" panose="02010609060101010101" pitchFamily="49" charset="-122"/>
                <a:ea typeface="楷体" panose="02010609060101010101" pitchFamily="49" charset="-122"/>
                <a:sym typeface="+mn-ea"/>
              </a:rPr>
              <a:t> </a:t>
            </a:r>
            <a:r>
              <a:rPr lang="zh-CN" altLang="en-US" dirty="0">
                <a:latin typeface="楷体" panose="02010609060101010101" pitchFamily="49" charset="-122"/>
                <a:ea typeface="楷体" panose="02010609060101010101" pitchFamily="49" charset="-122"/>
                <a:sym typeface="+mn-ea"/>
              </a:rPr>
              <a:t>&lt;</a:t>
            </a:r>
            <a:r>
              <a:rPr lang="en-US" altLang="zh-CN" dirty="0">
                <a:latin typeface="楷体" panose="02010609060101010101" pitchFamily="49" charset="-122"/>
                <a:ea typeface="楷体" panose="02010609060101010101" pitchFamily="49" charset="-122"/>
                <a:sym typeface="+mn-ea"/>
              </a:rPr>
              <a:t> </a:t>
            </a:r>
            <a:r>
              <a:rPr lang="zh-CN" altLang="en-US" dirty="0">
                <a:latin typeface="楷体" panose="02010609060101010101" pitchFamily="49" charset="-122"/>
                <a:ea typeface="楷体" panose="02010609060101010101" pitchFamily="49" charset="-122"/>
                <a:sym typeface="+mn-ea"/>
              </a:rPr>
              <a:t>QL_A0</a:t>
            </a:r>
            <a:r>
              <a:rPr lang="en-US" altLang="zh-CN" dirty="0">
                <a:latin typeface="楷体" panose="02010609060101010101" pitchFamily="49" charset="-122"/>
                <a:ea typeface="楷体" panose="02010609060101010101" pitchFamily="49" charset="-122"/>
                <a:sym typeface="+mn-ea"/>
              </a:rPr>
              <a:t> </a:t>
            </a:r>
            <a:r>
              <a:rPr lang="zh-CN" altLang="en-US" dirty="0">
                <a:latin typeface="楷体" panose="02010609060101010101" pitchFamily="49" charset="-122"/>
                <a:ea typeface="楷体" panose="02010609060101010101" pitchFamily="49" charset="-122"/>
                <a:sym typeface="+mn-ea"/>
              </a:rPr>
              <a:t>&lt;</a:t>
            </a:r>
            <a:r>
              <a:rPr lang="en-US" altLang="zh-CN" dirty="0">
                <a:latin typeface="楷体" panose="02010609060101010101" pitchFamily="49" charset="-122"/>
                <a:ea typeface="楷体" panose="02010609060101010101" pitchFamily="49" charset="-122"/>
                <a:sym typeface="+mn-ea"/>
              </a:rPr>
              <a:t> </a:t>
            </a:r>
            <a:r>
              <a:rPr lang="zh-CN" altLang="en-US" dirty="0">
                <a:latin typeface="楷体" panose="02010609060101010101" pitchFamily="49" charset="-122"/>
                <a:ea typeface="楷体" panose="02010609060101010101" pitchFamily="49" charset="-122"/>
                <a:sym typeface="+mn-ea"/>
              </a:rPr>
              <a:t>400，0.5031</a:t>
            </a:r>
            <a:r>
              <a:rPr lang="en-US" altLang="zh-CN" dirty="0">
                <a:latin typeface="楷体" panose="02010609060101010101" pitchFamily="49" charset="-122"/>
                <a:ea typeface="楷体" panose="02010609060101010101" pitchFamily="49" charset="-122"/>
                <a:sym typeface="+mn-ea"/>
              </a:rPr>
              <a:t> </a:t>
            </a:r>
            <a:r>
              <a:rPr lang="zh-CN" altLang="en-US" dirty="0">
                <a:latin typeface="楷体" panose="02010609060101010101" pitchFamily="49" charset="-122"/>
                <a:ea typeface="楷体" panose="02010609060101010101" pitchFamily="49" charset="-122"/>
                <a:sym typeface="+mn-ea"/>
              </a:rPr>
              <a:t>&lt;</a:t>
            </a:r>
            <a:r>
              <a:rPr lang="en-US" altLang="zh-CN" dirty="0">
                <a:latin typeface="楷体" panose="02010609060101010101" pitchFamily="49" charset="-122"/>
                <a:ea typeface="楷体" panose="02010609060101010101" pitchFamily="49" charset="-122"/>
                <a:sym typeface="+mn-ea"/>
              </a:rPr>
              <a:t> </a:t>
            </a:r>
            <a:r>
              <a:rPr lang="zh-CN" altLang="en-US" dirty="0">
                <a:latin typeface="楷体" panose="02010609060101010101" pitchFamily="49" charset="-122"/>
                <a:ea typeface="楷体" panose="02010609060101010101" pitchFamily="49" charset="-122"/>
                <a:sym typeface="+mn-ea"/>
              </a:rPr>
              <a:t>QL_A1</a:t>
            </a:r>
            <a:r>
              <a:rPr lang="en-US" altLang="zh-CN" dirty="0">
                <a:latin typeface="楷体" panose="02010609060101010101" pitchFamily="49" charset="-122"/>
                <a:ea typeface="楷体" panose="02010609060101010101" pitchFamily="49" charset="-122"/>
                <a:sym typeface="+mn-ea"/>
              </a:rPr>
              <a:t> </a:t>
            </a:r>
            <a:r>
              <a:rPr lang="zh-CN" altLang="en-US" dirty="0">
                <a:latin typeface="楷体" panose="02010609060101010101" pitchFamily="49" charset="-122"/>
                <a:ea typeface="楷体" panose="02010609060101010101" pitchFamily="49" charset="-122"/>
                <a:sym typeface="+mn-ea"/>
              </a:rPr>
              <a:t>&lt;</a:t>
            </a:r>
            <a:r>
              <a:rPr lang="en-US" altLang="zh-CN" dirty="0">
                <a:latin typeface="楷体" panose="02010609060101010101" pitchFamily="49" charset="-122"/>
                <a:ea typeface="楷体" panose="02010609060101010101" pitchFamily="49" charset="-122"/>
                <a:sym typeface="+mn-ea"/>
              </a:rPr>
              <a:t> </a:t>
            </a:r>
            <a:r>
              <a:rPr lang="zh-CN" altLang="en-US" dirty="0">
                <a:latin typeface="楷体" panose="02010609060101010101" pitchFamily="49" charset="-122"/>
                <a:ea typeface="楷体" panose="02010609060101010101" pitchFamily="49" charset="-122"/>
                <a:sym typeface="+mn-ea"/>
              </a:rPr>
              <a:t>0.9431，0</a:t>
            </a:r>
            <a:r>
              <a:rPr lang="en-US" altLang="zh-CN" dirty="0">
                <a:latin typeface="楷体" panose="02010609060101010101" pitchFamily="49" charset="-122"/>
                <a:ea typeface="楷体" panose="02010609060101010101" pitchFamily="49" charset="-122"/>
                <a:sym typeface="+mn-ea"/>
              </a:rPr>
              <a:t> </a:t>
            </a:r>
            <a:r>
              <a:rPr lang="zh-CN" altLang="en-US" dirty="0">
                <a:latin typeface="楷体" panose="02010609060101010101" pitchFamily="49" charset="-122"/>
                <a:ea typeface="楷体" panose="02010609060101010101" pitchFamily="49" charset="-122"/>
                <a:sym typeface="+mn-ea"/>
              </a:rPr>
              <a:t>&lt;</a:t>
            </a:r>
            <a:r>
              <a:rPr lang="en-US" altLang="zh-CN" dirty="0">
                <a:latin typeface="楷体" panose="02010609060101010101" pitchFamily="49" charset="-122"/>
                <a:ea typeface="楷体" panose="02010609060101010101" pitchFamily="49" charset="-122"/>
                <a:sym typeface="+mn-ea"/>
              </a:rPr>
              <a:t> </a:t>
            </a:r>
            <a:r>
              <a:rPr lang="zh-CN" altLang="en-US" dirty="0">
                <a:latin typeface="楷体" panose="02010609060101010101" pitchFamily="49" charset="-122"/>
                <a:ea typeface="楷体" panose="02010609060101010101" pitchFamily="49" charset="-122"/>
                <a:sym typeface="+mn-ea"/>
              </a:rPr>
              <a:t>QH_A0</a:t>
            </a:r>
            <a:r>
              <a:rPr lang="en-US" altLang="zh-CN" dirty="0">
                <a:latin typeface="楷体" panose="02010609060101010101" pitchFamily="49" charset="-122"/>
                <a:ea typeface="楷体" panose="02010609060101010101" pitchFamily="49" charset="-122"/>
                <a:sym typeface="+mn-ea"/>
              </a:rPr>
              <a:t> </a:t>
            </a:r>
            <a:r>
              <a:rPr lang="zh-CN" altLang="en-US" dirty="0">
                <a:latin typeface="楷体" panose="02010609060101010101" pitchFamily="49" charset="-122"/>
                <a:ea typeface="楷体" panose="02010609060101010101" pitchFamily="49" charset="-122"/>
                <a:sym typeface="+mn-ea"/>
              </a:rPr>
              <a:t>&lt;</a:t>
            </a:r>
            <a:r>
              <a:rPr lang="en-US" altLang="zh-CN" dirty="0">
                <a:latin typeface="楷体" panose="02010609060101010101" pitchFamily="49" charset="-122"/>
                <a:ea typeface="楷体" panose="02010609060101010101" pitchFamily="49" charset="-122"/>
                <a:sym typeface="+mn-ea"/>
              </a:rPr>
              <a:t> </a:t>
            </a:r>
            <a:r>
              <a:rPr lang="zh-CN" altLang="en-US" dirty="0">
                <a:latin typeface="楷体" panose="02010609060101010101" pitchFamily="49" charset="-122"/>
                <a:ea typeface="楷体" panose="02010609060101010101" pitchFamily="49" charset="-122"/>
                <a:sym typeface="+mn-ea"/>
              </a:rPr>
              <a:t>200，0.03294</a:t>
            </a:r>
            <a:r>
              <a:rPr lang="en-US" altLang="zh-CN" dirty="0">
                <a:latin typeface="楷体" panose="02010609060101010101" pitchFamily="49" charset="-122"/>
                <a:ea typeface="楷体" panose="02010609060101010101" pitchFamily="49" charset="-122"/>
                <a:sym typeface="+mn-ea"/>
              </a:rPr>
              <a:t> </a:t>
            </a:r>
            <a:r>
              <a:rPr lang="zh-CN" altLang="en-US" dirty="0">
                <a:latin typeface="楷体" panose="02010609060101010101" pitchFamily="49" charset="-122"/>
                <a:ea typeface="楷体" panose="02010609060101010101" pitchFamily="49" charset="-122"/>
                <a:sym typeface="+mn-ea"/>
              </a:rPr>
              <a:t>&lt;</a:t>
            </a:r>
            <a:r>
              <a:rPr lang="en-US" altLang="zh-CN" dirty="0">
                <a:latin typeface="楷体" panose="02010609060101010101" pitchFamily="49" charset="-122"/>
                <a:ea typeface="楷体" panose="02010609060101010101" pitchFamily="49" charset="-122"/>
                <a:sym typeface="+mn-ea"/>
              </a:rPr>
              <a:t> </a:t>
            </a:r>
            <a:r>
              <a:rPr lang="zh-CN" altLang="en-US" dirty="0">
                <a:latin typeface="楷体" panose="02010609060101010101" pitchFamily="49" charset="-122"/>
                <a:ea typeface="楷体" panose="02010609060101010101" pitchFamily="49" charset="-122"/>
                <a:sym typeface="+mn-ea"/>
              </a:rPr>
              <a:t>QH_A1</a:t>
            </a:r>
            <a:r>
              <a:rPr lang="en-US" altLang="zh-CN" dirty="0">
                <a:latin typeface="楷体" panose="02010609060101010101" pitchFamily="49" charset="-122"/>
                <a:ea typeface="楷体" panose="02010609060101010101" pitchFamily="49" charset="-122"/>
                <a:sym typeface="+mn-ea"/>
              </a:rPr>
              <a:t> </a:t>
            </a:r>
            <a:r>
              <a:rPr lang="zh-CN" altLang="en-US" dirty="0">
                <a:latin typeface="楷体" panose="02010609060101010101" pitchFamily="49" charset="-122"/>
                <a:ea typeface="楷体" panose="02010609060101010101" pitchFamily="49" charset="-122"/>
                <a:sym typeface="+mn-ea"/>
              </a:rPr>
              <a:t>&lt;</a:t>
            </a:r>
            <a:r>
              <a:rPr lang="en-US" altLang="zh-CN" dirty="0">
                <a:latin typeface="楷体" panose="02010609060101010101" pitchFamily="49" charset="-122"/>
                <a:ea typeface="楷体" panose="02010609060101010101" pitchFamily="49" charset="-122"/>
                <a:sym typeface="+mn-ea"/>
              </a:rPr>
              <a:t> </a:t>
            </a:r>
            <a:r>
              <a:rPr lang="zh-CN" altLang="en-US" dirty="0">
                <a:latin typeface="楷体" panose="02010609060101010101" pitchFamily="49" charset="-122"/>
                <a:ea typeface="楷体" panose="02010609060101010101" pitchFamily="49" charset="-122"/>
                <a:sym typeface="+mn-ea"/>
              </a:rPr>
              <a:t>0.04942</a:t>
            </a:r>
            <a:endParaRPr lang="zh-CN" altLang="en-US" dirty="0"/>
          </a:p>
          <a:p>
            <a:endParaRPr lang="en-US" altLang="zh-CN" dirty="0"/>
          </a:p>
        </p:txBody>
      </p:sp>
      <p:sp>
        <p:nvSpPr>
          <p:cNvPr id="4" name="灯片编号占位符 3"/>
          <p:cNvSpPr>
            <a:spLocks noGrp="1"/>
          </p:cNvSpPr>
          <p:nvPr>
            <p:ph type="sldNum" sz="quarter" idx="5"/>
          </p:nvPr>
        </p:nvSpPr>
        <p:spPr/>
        <p:txBody>
          <a:bodyPr/>
          <a:lstStyle/>
          <a:p>
            <a:fld id="{03A1DF17-A28C-4D46-829F-D8D110C09314}"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03A1DF17-A28C-4D46-829F-D8D110C09314}"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5"/>
          </p:nvPr>
        </p:nvSpPr>
        <p:spPr/>
        <p:txBody>
          <a:bodyPr/>
          <a:lstStyle/>
          <a:p>
            <a:fld id="{03A1DF17-A28C-4D46-829F-D8D110C09314}"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3A1DF17-A28C-4D46-829F-D8D110C0931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7" name="图片 6" descr="高能所图标-单色.tif"/>
          <p:cNvPicPr>
            <a:picLocks noChangeAspect="1"/>
          </p:cNvPicPr>
          <p:nvPr userDrawn="1"/>
        </p:nvPicPr>
        <p:blipFill>
          <a:blip r:embed="rId2" cstate="email">
            <a:lum bright="5000"/>
          </a:blip>
          <a:srcRect/>
          <a:stretch>
            <a:fillRect/>
          </a:stretch>
        </p:blipFill>
        <p:spPr>
          <a:xfrm>
            <a:off x="506061" y="2348880"/>
            <a:ext cx="7170859" cy="4345916"/>
          </a:xfrm>
          <a:prstGeom prst="rect">
            <a:avLst/>
          </a:prstGeom>
        </p:spPr>
      </p:pic>
      <p:sp>
        <p:nvSpPr>
          <p:cNvPr id="2" name="标题 1"/>
          <p:cNvSpPr>
            <a:spLocks noGrp="1"/>
          </p:cNvSpPr>
          <p:nvPr>
            <p:ph type="ctrTitle"/>
          </p:nvPr>
        </p:nvSpPr>
        <p:spPr>
          <a:xfrm>
            <a:off x="914400" y="2130430"/>
            <a:ext cx="10363200" cy="1470025"/>
          </a:xfrm>
          <a:prstGeom prst="rect">
            <a:avLst/>
          </a:prstGeom>
        </p:spPr>
        <p:txBody>
          <a:bodyPr>
            <a:noAutofit/>
          </a:bodyPr>
          <a:lstStyle>
            <a:lvl1pPr>
              <a:defRPr lang="zh-CN" altLang="en-US" sz="4000" b="1" kern="1200" dirty="0">
                <a:solidFill>
                  <a:srgbClr val="3366FF"/>
                </a:solidFill>
                <a:effectLst>
                  <a:outerShdw blurRad="38100" dist="38100" dir="2700000" algn="tl">
                    <a:srgbClr val="000000">
                      <a:alpha val="43137"/>
                    </a:srgbClr>
                  </a:outerShdw>
                  <a:reflection blurRad="25400" stA="30000" endPos="30000" dist="50800" dir="5400000" sy="-100000" algn="bl" rotWithShape="0"/>
                </a:effectLst>
                <a:latin typeface="微软雅黑" panose="020B0503020204020204" pitchFamily="34" charset="-122"/>
                <a:ea typeface="微软雅黑" panose="020B0503020204020204" pitchFamily="34" charset="-122"/>
                <a:cs typeface="+mn-cs"/>
              </a:defRPr>
            </a:lvl1pPr>
          </a:lstStyle>
          <a:p>
            <a:r>
              <a:rPr lang="zh-CN" altLang="en-US" dirty="0"/>
              <a:t>单击此处编辑母版标题样式</a:t>
            </a:r>
            <a:endParaRPr lang="zh-CN" altLang="en-US" dirty="0"/>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endParaRPr lang="zh-CN" altLang="en-US" dirty="0"/>
          </a:p>
        </p:txBody>
      </p:sp>
      <p:sp>
        <p:nvSpPr>
          <p:cNvPr id="8" name="矩形 7"/>
          <p:cNvSpPr/>
          <p:nvPr userDrawn="1"/>
        </p:nvSpPr>
        <p:spPr>
          <a:xfrm>
            <a:off x="520489" y="6586802"/>
            <a:ext cx="11211313" cy="10799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8"/>
          <p:cNvSpPr/>
          <p:nvPr userDrawn="1"/>
        </p:nvSpPr>
        <p:spPr>
          <a:xfrm>
            <a:off x="2528116" y="6585179"/>
            <a:ext cx="9203685" cy="112467"/>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9"/>
          <p:cNvSpPr/>
          <p:nvPr userDrawn="1"/>
        </p:nvSpPr>
        <p:spPr>
          <a:xfrm>
            <a:off x="520488" y="218453"/>
            <a:ext cx="11151029" cy="21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矩形 10"/>
          <p:cNvSpPr/>
          <p:nvPr userDrawn="1"/>
        </p:nvSpPr>
        <p:spPr>
          <a:xfrm>
            <a:off x="8779071" y="214634"/>
            <a:ext cx="2952728" cy="216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pic>
        <p:nvPicPr>
          <p:cNvPr id="7" name="图片 6" descr="高能所图标-单色.tif"/>
          <p:cNvPicPr>
            <a:picLocks noChangeAspect="1"/>
          </p:cNvPicPr>
          <p:nvPr userDrawn="1"/>
        </p:nvPicPr>
        <p:blipFill>
          <a:blip r:embed="rId2" cstate="email">
            <a:lum bright="5000"/>
          </a:blip>
          <a:srcRect/>
          <a:stretch>
            <a:fillRect/>
          </a:stretch>
        </p:blipFill>
        <p:spPr>
          <a:xfrm>
            <a:off x="506061" y="2348880"/>
            <a:ext cx="7170859" cy="4345916"/>
          </a:xfrm>
          <a:prstGeom prst="rect">
            <a:avLst/>
          </a:prstGeom>
        </p:spPr>
      </p:pic>
      <p:sp>
        <p:nvSpPr>
          <p:cNvPr id="2" name="标题 1"/>
          <p:cNvSpPr>
            <a:spLocks noGrp="1"/>
          </p:cNvSpPr>
          <p:nvPr>
            <p:ph type="ctrTitle"/>
          </p:nvPr>
        </p:nvSpPr>
        <p:spPr>
          <a:xfrm>
            <a:off x="914400" y="897890"/>
            <a:ext cx="10363200" cy="86360"/>
          </a:xfrm>
          <a:prstGeom prst="rect">
            <a:avLst/>
          </a:prstGeom>
        </p:spPr>
        <p:txBody>
          <a:bodyPr>
            <a:noAutofit/>
          </a:bodyPr>
          <a:lstStyle>
            <a:lvl1pPr>
              <a:defRPr lang="zh-CN" altLang="en-US" sz="4000" b="1" kern="1200" dirty="0">
                <a:solidFill>
                  <a:srgbClr val="3366FF"/>
                </a:solidFill>
                <a:effectLst>
                  <a:outerShdw blurRad="38100" dist="38100" dir="2700000" algn="tl">
                    <a:srgbClr val="000000">
                      <a:alpha val="43137"/>
                    </a:srgbClr>
                  </a:outerShdw>
                  <a:reflection blurRad="25400" stA="30000" endPos="30000" dist="50800" dir="5400000" sy="-100000" algn="bl" rotWithShape="0"/>
                </a:effectLst>
                <a:latin typeface="微软雅黑" panose="020B0503020204020204" pitchFamily="34" charset="-122"/>
                <a:ea typeface="微软雅黑" panose="020B0503020204020204" pitchFamily="34" charset="-122"/>
                <a:cs typeface="+mn-cs"/>
              </a:defRPr>
            </a:lvl1pPr>
          </a:lstStyle>
          <a:p>
            <a:r>
              <a:rPr lang="zh-CN" altLang="en-US" dirty="0"/>
              <a:t>单击此处编辑母版标题样式</a:t>
            </a:r>
            <a:endParaRPr lang="zh-CN" altLang="en-US" dirty="0"/>
          </a:p>
        </p:txBody>
      </p:sp>
      <p:sp>
        <p:nvSpPr>
          <p:cNvPr id="3" name="副标题 2"/>
          <p:cNvSpPr>
            <a:spLocks noGrp="1"/>
          </p:cNvSpPr>
          <p:nvPr>
            <p:ph type="subTitle" idx="1"/>
          </p:nvPr>
        </p:nvSpPr>
        <p:spPr>
          <a:xfrm>
            <a:off x="1720850" y="2629535"/>
            <a:ext cx="8534400" cy="7620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endParaRPr lang="zh-CN" altLang="en-US" dirty="0"/>
          </a:p>
        </p:txBody>
      </p:sp>
      <p:sp>
        <p:nvSpPr>
          <p:cNvPr id="8" name="矩形 7"/>
          <p:cNvSpPr/>
          <p:nvPr userDrawn="1"/>
        </p:nvSpPr>
        <p:spPr>
          <a:xfrm>
            <a:off x="520489" y="6586802"/>
            <a:ext cx="11211313" cy="10799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8"/>
          <p:cNvSpPr/>
          <p:nvPr userDrawn="1"/>
        </p:nvSpPr>
        <p:spPr>
          <a:xfrm>
            <a:off x="2528116" y="6585179"/>
            <a:ext cx="9203685" cy="112467"/>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9"/>
          <p:cNvSpPr/>
          <p:nvPr userDrawn="1"/>
        </p:nvSpPr>
        <p:spPr>
          <a:xfrm>
            <a:off x="520488" y="218453"/>
            <a:ext cx="11151029" cy="21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矩形 10"/>
          <p:cNvSpPr/>
          <p:nvPr userDrawn="1"/>
        </p:nvSpPr>
        <p:spPr>
          <a:xfrm>
            <a:off x="8779071" y="214634"/>
            <a:ext cx="2952728" cy="216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2" name="灯片编号占位符 5"/>
          <p:cNvSpPr txBox="1">
            <a:spLocks noChangeArrowheads="1"/>
          </p:cNvSpPr>
          <p:nvPr userDrawn="1"/>
        </p:nvSpPr>
        <p:spPr bwMode="auto">
          <a:xfrm>
            <a:off x="11352584" y="6295413"/>
            <a:ext cx="574675"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fld id="{1BFDFF9F-474B-46C0-9DE0-ECACC06350CB}" type="slidenum">
              <a:rPr lang="zh-CN" altLang="en-US" sz="1400" smtClean="0">
                <a:solidFill>
                  <a:schemeClr val="tx2"/>
                </a:solidFill>
              </a:rPr>
            </a:fld>
            <a:endParaRPr lang="zh-CN" altLang="en-US" sz="1400" dirty="0">
              <a:solidFill>
                <a:schemeClr val="tx2"/>
              </a:solidFill>
            </a:endParaRPr>
          </a:p>
        </p:txBody>
      </p:sp>
      <p:sp>
        <p:nvSpPr>
          <p:cNvPr id="5" name="Rectangle 8"/>
          <p:cNvSpPr>
            <a:spLocks noChangeArrowheads="1"/>
          </p:cNvSpPr>
          <p:nvPr userDrawn="1"/>
        </p:nvSpPr>
        <p:spPr bwMode="auto">
          <a:xfrm>
            <a:off x="4266453" y="6311512"/>
            <a:ext cx="418719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defRPr/>
            </a:pPr>
            <a:r>
              <a:rPr lang="zh-CN" altLang="en-US" sz="1200" dirty="0">
                <a:solidFill>
                  <a:schemeClr val="tx2"/>
                </a:solidFill>
                <a:ea typeface="黑体" panose="02010609060101010101" pitchFamily="49" charset="-122"/>
              </a:rPr>
              <a:t>高能物理研究所实验物理中心</a:t>
            </a:r>
            <a:r>
              <a:rPr lang="en-US" altLang="zh-CN" sz="1200" dirty="0">
                <a:solidFill>
                  <a:schemeClr val="tx2"/>
                </a:solidFill>
                <a:ea typeface="黑体" panose="02010609060101010101" pitchFamily="49" charset="-122"/>
              </a:rPr>
              <a:t>DAQ</a:t>
            </a:r>
            <a:endParaRPr lang="en-US" altLang="zh-CN" sz="1200" dirty="0">
              <a:solidFill>
                <a:schemeClr val="tx2"/>
              </a:solidFill>
              <a:ea typeface="黑体" panose="02010609060101010101" pitchFamily="49" charset="-122"/>
            </a:endParaRPr>
          </a:p>
          <a:p>
            <a:pPr algn="ctr">
              <a:buFont typeface="Arial" panose="020B0604020202020204" pitchFamily="34" charset="0"/>
              <a:buNone/>
              <a:defRPr/>
            </a:pPr>
            <a:endParaRPr lang="zh-CN" altLang="en-US" sz="1200" dirty="0">
              <a:solidFill>
                <a:schemeClr val="tx2"/>
              </a:solidFill>
              <a:ea typeface="黑体" panose="02010609060101010101" pitchFamily="49" charset="-122"/>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8" name="图片 7" descr="高能所图标-单色.tif"/>
          <p:cNvPicPr>
            <a:picLocks noChangeAspect="1"/>
          </p:cNvPicPr>
          <p:nvPr userDrawn="1"/>
        </p:nvPicPr>
        <p:blipFill>
          <a:blip r:embed="rId2" cstate="email">
            <a:lum bright="5000"/>
          </a:blip>
          <a:srcRect/>
          <a:stretch>
            <a:fillRect/>
          </a:stretch>
        </p:blipFill>
        <p:spPr>
          <a:xfrm flipH="1">
            <a:off x="7464152" y="3137808"/>
            <a:ext cx="4288275" cy="3154496"/>
          </a:xfrm>
          <a:prstGeom prst="rect">
            <a:avLst/>
          </a:prstGeom>
        </p:spPr>
      </p:pic>
      <p:sp>
        <p:nvSpPr>
          <p:cNvPr id="3" name="内容占位符 2"/>
          <p:cNvSpPr>
            <a:spLocks noGrp="1"/>
          </p:cNvSpPr>
          <p:nvPr>
            <p:ph idx="1"/>
          </p:nvPr>
        </p:nvSpPr>
        <p:spPr>
          <a:xfrm>
            <a:off x="609600" y="1285875"/>
            <a:ext cx="10972800" cy="76835"/>
          </a:xfrm>
          <a:prstGeom prst="rect">
            <a:avLst/>
          </a:prstGeom>
        </p:spPr>
        <p:txBody>
          <a:bodyPr/>
          <a:lstStyle>
            <a:lvl1pPr>
              <a:lnSpc>
                <a:spcPct val="110000"/>
              </a:lnSpc>
              <a:spcBef>
                <a:spcPts val="0"/>
              </a:spcBef>
              <a:spcAft>
                <a:spcPts val="1000"/>
              </a:spcAft>
              <a:buClr>
                <a:srgbClr val="FFC000"/>
              </a:buClr>
              <a:buSzPct val="80000"/>
              <a:buFont typeface="Wingdings" panose="05000000000000000000" pitchFamily="2" charset="2"/>
              <a:buChar char="n"/>
              <a:defRPr sz="2800" b="1" baseline="0">
                <a:latin typeface="Arial" panose="020B0604020202020204" pitchFamily="34" charset="0"/>
                <a:ea typeface="微软雅黑" panose="020B0503020204020204" pitchFamily="34" charset="-122"/>
              </a:defRPr>
            </a:lvl1pPr>
            <a:lvl2pPr>
              <a:defRPr sz="2400" b="1" baseline="0">
                <a:latin typeface="Arial" panose="020B0604020202020204" pitchFamily="34" charset="0"/>
                <a:ea typeface="微软雅黑" panose="020B0503020204020204" pitchFamily="34" charset="-122"/>
              </a:defRPr>
            </a:lvl2pPr>
            <a:lvl3pPr>
              <a:defRPr b="1" baseline="0"/>
            </a:lvl3pPr>
            <a:lvl4pPr>
              <a:defRPr b="1" baseline="0"/>
            </a:lvl4pPr>
            <a:lvl5pPr>
              <a:defRPr b="1" baseline="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2" name="标题 1"/>
          <p:cNvSpPr>
            <a:spLocks noGrp="1"/>
          </p:cNvSpPr>
          <p:nvPr>
            <p:ph type="title"/>
          </p:nvPr>
        </p:nvSpPr>
        <p:spPr>
          <a:xfrm>
            <a:off x="717081" y="115735"/>
            <a:ext cx="10763325" cy="837846"/>
          </a:xfrm>
          <a:prstGeom prst="rect">
            <a:avLst/>
          </a:prstGeom>
        </p:spPr>
        <p:txBody>
          <a:bodyPr anchor="ctr">
            <a:normAutofit/>
          </a:bodyPr>
          <a:lstStyle>
            <a:lvl1pPr algn="l">
              <a:defRPr sz="3000" b="1" baseline="0">
                <a:solidFill>
                  <a:srgbClr val="0000FF"/>
                </a:solidFill>
                <a:effectLst>
                  <a:outerShdw blurRad="38100" dist="38100" dir="2700000" algn="tl">
                    <a:srgbClr val="000000">
                      <a:alpha val="43137"/>
                    </a:srgbClr>
                  </a:outerShdw>
                </a:effectLst>
                <a:latin typeface="Arial Black" panose="020B0A040201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15" name="矩形 14"/>
          <p:cNvSpPr/>
          <p:nvPr userDrawn="1"/>
        </p:nvSpPr>
        <p:spPr>
          <a:xfrm>
            <a:off x="431373" y="6458444"/>
            <a:ext cx="11329259" cy="1143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矩形 15"/>
          <p:cNvSpPr/>
          <p:nvPr userDrawn="1"/>
        </p:nvSpPr>
        <p:spPr>
          <a:xfrm>
            <a:off x="2639617" y="6464820"/>
            <a:ext cx="9112811"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 name="矩形 17"/>
          <p:cNvSpPr/>
          <p:nvPr userDrawn="1"/>
        </p:nvSpPr>
        <p:spPr>
          <a:xfrm>
            <a:off x="431371" y="926462"/>
            <a:ext cx="11321056" cy="12627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3" name="矩形 22"/>
          <p:cNvSpPr/>
          <p:nvPr userDrawn="1"/>
        </p:nvSpPr>
        <p:spPr>
          <a:xfrm>
            <a:off x="431372" y="115736"/>
            <a:ext cx="285709" cy="81072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灯片编号占位符 5"/>
          <p:cNvSpPr txBox="1">
            <a:spLocks noChangeArrowheads="1"/>
          </p:cNvSpPr>
          <p:nvPr userDrawn="1"/>
        </p:nvSpPr>
        <p:spPr bwMode="auto">
          <a:xfrm>
            <a:off x="11136630" y="6527800"/>
            <a:ext cx="862965" cy="357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fld id="{1BFDFF9F-474B-46C0-9DE0-ECACC06350CB}" type="slidenum">
              <a:rPr lang="zh-CN" altLang="en-US" sz="1400" smtClean="0">
                <a:solidFill>
                  <a:srgbClr val="FF0000"/>
                </a:solidFill>
              </a:rPr>
            </a:fld>
            <a:r>
              <a:rPr lang="en-US" altLang="zh-CN" sz="1400" dirty="0">
                <a:solidFill>
                  <a:schemeClr val="tx2"/>
                </a:solidFill>
              </a:rPr>
              <a:t>/10</a:t>
            </a:r>
            <a:endParaRPr lang="zh-CN" altLang="en-US" sz="1400" dirty="0">
              <a:solidFill>
                <a:schemeClr val="tx2"/>
              </a:solidFill>
            </a:endParaRPr>
          </a:p>
        </p:txBody>
      </p:sp>
      <p:sp>
        <p:nvSpPr>
          <p:cNvPr id="4" name="Rectangle 8"/>
          <p:cNvSpPr>
            <a:spLocks noChangeArrowheads="1"/>
          </p:cNvSpPr>
          <p:nvPr userDrawn="1"/>
        </p:nvSpPr>
        <p:spPr bwMode="auto">
          <a:xfrm>
            <a:off x="3998304" y="6579196"/>
            <a:ext cx="418719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defRPr/>
            </a:pPr>
            <a:r>
              <a:rPr lang="zh-CN" altLang="en-US" sz="1200" dirty="0">
                <a:solidFill>
                  <a:schemeClr val="tx2"/>
                </a:solidFill>
                <a:ea typeface="黑体" panose="02010609060101010101" pitchFamily="49" charset="-122"/>
              </a:rPr>
              <a:t>高能物理研究所实验物理中心</a:t>
            </a:r>
            <a:r>
              <a:rPr lang="en-US" altLang="zh-CN" sz="1200" dirty="0">
                <a:solidFill>
                  <a:schemeClr val="tx2"/>
                </a:solidFill>
                <a:ea typeface="黑体" panose="02010609060101010101" pitchFamily="49" charset="-122"/>
              </a:rPr>
              <a:t>DAQ</a:t>
            </a:r>
            <a:endParaRPr lang="zh-CN" altLang="en-US" sz="1200" dirty="0">
              <a:solidFill>
                <a:schemeClr val="tx2"/>
              </a:solidFill>
              <a:ea typeface="黑体" panose="02010609060101010101" pitchFamily="49" charset="-122"/>
            </a:endParaRPr>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3.xml"/><Relationship Id="rId5" Type="http://schemas.openxmlformats.org/officeDocument/2006/relationships/image" Target="../media/image36.tiff"/><Relationship Id="rId4" Type="http://schemas.openxmlformats.org/officeDocument/2006/relationships/image" Target="../media/image35.tiff"/><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3.xml"/><Relationship Id="rId6" Type="http://schemas.openxmlformats.org/officeDocument/2006/relationships/tags" Target="../tags/tag5.xml"/><Relationship Id="rId5" Type="http://schemas.openxmlformats.org/officeDocument/2006/relationships/image" Target="../media/image38.png"/><Relationship Id="rId4" Type="http://schemas.openxmlformats.org/officeDocument/2006/relationships/tags" Target="../tags/tag4.xml"/><Relationship Id="rId3" Type="http://schemas.openxmlformats.org/officeDocument/2006/relationships/image" Target="../media/image37.png"/><Relationship Id="rId2" Type="http://schemas.openxmlformats.org/officeDocument/2006/relationships/tags" Target="../tags/tag3.xml"/><Relationship Id="rId1" Type="http://schemas.openxmlformats.org/officeDocument/2006/relationships/tags" Target="../tags/tag2.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3.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image" Target="../media/image42.png"/><Relationship Id="rId3" Type="http://schemas.openxmlformats.org/officeDocument/2006/relationships/image" Target="../media/image41.png"/><Relationship Id="rId2" Type="http://schemas.openxmlformats.org/officeDocument/2006/relationships/image" Target="../media/image40.tiff"/><Relationship Id="rId1" Type="http://schemas.openxmlformats.org/officeDocument/2006/relationships/image" Target="../media/image3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image" Target="../media/image9.png"/><Relationship Id="rId7" Type="http://schemas.openxmlformats.org/officeDocument/2006/relationships/image" Target="../media/image8.png"/><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2" Type="http://schemas.openxmlformats.org/officeDocument/2006/relationships/notesSlide" Target="../notesSlides/notesSlide4.xml"/><Relationship Id="rId11" Type="http://schemas.openxmlformats.org/officeDocument/2006/relationships/slideLayout" Target="../slideLayouts/slideLayout3.xml"/><Relationship Id="rId10" Type="http://schemas.openxmlformats.org/officeDocument/2006/relationships/image" Target="../media/image11.png"/><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openxmlformats.org/officeDocument/2006/relationships/image" Target="../media/image25.png"/><Relationship Id="rId7" Type="http://schemas.openxmlformats.org/officeDocument/2006/relationships/image" Target="../media/image24.png"/><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0" Type="http://schemas.openxmlformats.org/officeDocument/2006/relationships/notesSlide" Target="../notesSlides/notesSlide6.xml"/><Relationship Id="rId1" Type="http://schemas.openxmlformats.org/officeDocument/2006/relationships/image" Target="../media/image18.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3.xml"/><Relationship Id="rId2" Type="http://schemas.openxmlformats.org/officeDocument/2006/relationships/image" Target="../media/image27.png"/><Relationship Id="rId1" Type="http://schemas.openxmlformats.org/officeDocument/2006/relationships/image" Target="../media/image26.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3.xml"/><Relationship Id="rId2" Type="http://schemas.openxmlformats.org/officeDocument/2006/relationships/tags" Target="../tags/tag1.xml"/><Relationship Id="rId1" Type="http://schemas.openxmlformats.org/officeDocument/2006/relationships/image" Target="../media/image28.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3.xml"/><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1"/>
          <p:cNvSpPr>
            <a:spLocks noChangeArrowheads="1"/>
          </p:cNvSpPr>
          <p:nvPr/>
        </p:nvSpPr>
        <p:spPr bwMode="auto">
          <a:xfrm>
            <a:off x="2979334" y="548681"/>
            <a:ext cx="6375350" cy="706756"/>
          </a:xfrm>
          <a:prstGeom prst="rect">
            <a:avLst/>
          </a:prstGeom>
        </p:spPr>
        <p:txBody>
          <a:bodyPr vert="horz" lIns="91440" tIns="45720" rIns="91440" bIns="45720" rtlCol="0">
            <a:normAutofit/>
          </a:bodyPr>
          <a:lstStyle/>
          <a:p>
            <a:pPr algn="ctr" defTabSz="914400">
              <a:spcBef>
                <a:spcPct val="0"/>
              </a:spcBef>
              <a:buFont typeface="Arial" panose="020B0604020202020204" pitchFamily="34" charset="0"/>
              <a:buNone/>
            </a:pPr>
            <a:r>
              <a:rPr lang="zh-CN" altLang="en-US" b="1" dirty="0">
                <a:latin typeface="黑体" panose="02010609060101010101" pitchFamily="49" charset="-122"/>
                <a:ea typeface="黑体" panose="02010609060101010101" pitchFamily="49" charset="-122"/>
                <a:cs typeface="Times New Roman" panose="02020603050405020304" pitchFamily="18" charset="0"/>
              </a:rPr>
              <a:t>中国科学院高能物理研究所</a:t>
            </a:r>
            <a:endParaRPr lang="en-US" altLang="zh-CN" b="1" dirty="0">
              <a:latin typeface="黑体" panose="02010609060101010101" pitchFamily="49" charset="-122"/>
              <a:ea typeface="黑体" panose="02010609060101010101" pitchFamily="49" charset="-122"/>
              <a:cs typeface="Times New Roman" panose="02020603050405020304" pitchFamily="18" charset="0"/>
            </a:endParaRPr>
          </a:p>
          <a:p>
            <a:pPr algn="ctr" defTabSz="914400">
              <a:spcBef>
                <a:spcPct val="0"/>
              </a:spcBef>
              <a:buFont typeface="Arial" panose="020B0604020202020204" pitchFamily="34" charset="0"/>
              <a:buNone/>
            </a:pPr>
            <a:r>
              <a:rPr lang="en-US" altLang="zh-CN" b="1" dirty="0">
                <a:latin typeface="黑体" panose="02010609060101010101" pitchFamily="49" charset="-122"/>
                <a:ea typeface="黑体" panose="02010609060101010101" pitchFamily="49" charset="-122"/>
                <a:cs typeface="Times New Roman" panose="02020603050405020304" pitchFamily="18" charset="0"/>
              </a:rPr>
              <a:t>INSTITUTEOFHIGHENERGYPHYSICS,CAS</a:t>
            </a:r>
            <a:endParaRPr lang="zh-CN" altLang="en-US" b="1" dirty="0">
              <a:latin typeface="黑体" panose="02010609060101010101" pitchFamily="49" charset="-122"/>
              <a:ea typeface="黑体" panose="02010609060101010101" pitchFamily="49" charset="-122"/>
              <a:cs typeface="Times New Roman" panose="02020603050405020304" pitchFamily="18" charset="0"/>
            </a:endParaRPr>
          </a:p>
        </p:txBody>
      </p:sp>
      <p:sp>
        <p:nvSpPr>
          <p:cNvPr id="11" name="Rectangle 8"/>
          <p:cNvSpPr>
            <a:spLocks noChangeArrowheads="1"/>
          </p:cNvSpPr>
          <p:nvPr/>
        </p:nvSpPr>
        <p:spPr bwMode="auto">
          <a:xfrm>
            <a:off x="4002405" y="6304102"/>
            <a:ext cx="418719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defRPr/>
            </a:pPr>
            <a:r>
              <a:rPr lang="zh-CN" altLang="en-US" sz="1200" dirty="0">
                <a:ea typeface="黑体" panose="02010609060101010101" pitchFamily="49" charset="-122"/>
              </a:rPr>
              <a:t>高能物理研究所实验物理中心</a:t>
            </a:r>
            <a:r>
              <a:rPr lang="en-US" altLang="zh-CN" sz="1200" dirty="0">
                <a:ea typeface="黑体" panose="02010609060101010101" pitchFamily="49" charset="-122"/>
              </a:rPr>
              <a:t>DAQ</a:t>
            </a:r>
            <a:endParaRPr lang="zh-CN" altLang="en-US" sz="1100" dirty="0">
              <a:ea typeface="黑体" panose="02010609060101010101" pitchFamily="49" charset="-122"/>
            </a:endParaRPr>
          </a:p>
        </p:txBody>
      </p:sp>
      <p:sp>
        <p:nvSpPr>
          <p:cNvPr id="2" name="副标题 2"/>
          <p:cNvSpPr txBox="1"/>
          <p:nvPr/>
        </p:nvSpPr>
        <p:spPr>
          <a:xfrm>
            <a:off x="1476375" y="2016760"/>
            <a:ext cx="8873490" cy="96202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zh-CN" altLang="en-US" sz="6600" b="1" dirty="0">
                <a:latin typeface="黑体" panose="02010609060101010101" pitchFamily="49" charset="-122"/>
                <a:ea typeface="黑体" panose="02010609060101010101" pitchFamily="49" charset="-122"/>
              </a:rPr>
              <a:t>十二月研究生</a:t>
            </a:r>
            <a:r>
              <a:rPr lang="zh-CN" altLang="en-US" sz="6600" b="1" dirty="0">
                <a:latin typeface="黑体" panose="02010609060101010101" pitchFamily="49" charset="-122"/>
                <a:ea typeface="黑体" panose="02010609060101010101" pitchFamily="49" charset="-122"/>
              </a:rPr>
              <a:t>季度考核</a:t>
            </a:r>
            <a:endParaRPr lang="en-US" altLang="zh-CN" sz="6600" b="1" dirty="0">
              <a:latin typeface="黑体" panose="02010609060101010101" pitchFamily="49" charset="-122"/>
              <a:ea typeface="黑体" panose="02010609060101010101" pitchFamily="49" charset="-122"/>
            </a:endParaRPr>
          </a:p>
        </p:txBody>
      </p:sp>
      <p:sp>
        <p:nvSpPr>
          <p:cNvPr id="3" name="副标题 4"/>
          <p:cNvSpPr txBox="1"/>
          <p:nvPr/>
        </p:nvSpPr>
        <p:spPr>
          <a:xfrm>
            <a:off x="4690275" y="3696393"/>
            <a:ext cx="3024118" cy="1857202"/>
          </a:xfrm>
          <a:prstGeom prst="rect">
            <a:avLst/>
          </a:prstGeom>
        </p:spPr>
        <p:txBody>
          <a:bodyPr>
            <a:normAutofit fontScale="92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lnSpc>
                <a:spcPct val="150000"/>
              </a:lnSpc>
            </a:pPr>
            <a:r>
              <a:rPr lang="zh-CN" altLang="en-US" sz="2000" b="1" dirty="0">
                <a:latin typeface="微软雅黑" panose="020B0503020204020204" pitchFamily="34" charset="-122"/>
                <a:ea typeface="微软雅黑" panose="020B0503020204020204" pitchFamily="34" charset="-122"/>
              </a:rPr>
              <a:t>报告人： </a:t>
            </a:r>
            <a:r>
              <a:rPr lang="en-US" altLang="zh-CN" sz="2000" b="1" dirty="0">
                <a:latin typeface="微软雅黑" panose="020B0503020204020204" pitchFamily="34" charset="-122"/>
                <a:ea typeface="微软雅黑" panose="020B0503020204020204" pitchFamily="34" charset="-122"/>
              </a:rPr>
              <a:t> </a:t>
            </a:r>
            <a:r>
              <a:rPr lang="zh-CN" altLang="en-US" sz="2000" b="1" dirty="0">
                <a:latin typeface="微软雅黑" panose="020B0503020204020204" pitchFamily="34" charset="-122"/>
                <a:ea typeface="微软雅黑" panose="020B0503020204020204" pitchFamily="34" charset="-122"/>
              </a:rPr>
              <a:t>石</a:t>
            </a:r>
            <a:r>
              <a:rPr lang="en-US" altLang="zh-CN" sz="2000" b="1" dirty="0">
                <a:latin typeface="微软雅黑" panose="020B0503020204020204" pitchFamily="34" charset="-122"/>
                <a:ea typeface="微软雅黑" panose="020B0503020204020204" pitchFamily="34" charset="-122"/>
              </a:rPr>
              <a:t>  </a:t>
            </a:r>
            <a:r>
              <a:rPr lang="zh-CN" altLang="en-US" sz="2000" b="1" dirty="0">
                <a:latin typeface="微软雅黑" panose="020B0503020204020204" pitchFamily="34" charset="-122"/>
                <a:ea typeface="微软雅黑" panose="020B0503020204020204" pitchFamily="34" charset="-122"/>
              </a:rPr>
              <a:t>源</a:t>
            </a:r>
            <a:endParaRPr lang="en-US" altLang="zh-CN" sz="2000" b="1" dirty="0">
              <a:latin typeface="微软雅黑" panose="020B0503020204020204" pitchFamily="34" charset="-122"/>
              <a:ea typeface="微软雅黑" panose="020B0503020204020204" pitchFamily="34" charset="-122"/>
            </a:endParaRPr>
          </a:p>
          <a:p>
            <a:pPr algn="l">
              <a:lnSpc>
                <a:spcPct val="150000"/>
              </a:lnSpc>
            </a:pPr>
            <a:r>
              <a:rPr lang="zh-CN" altLang="en-US" sz="2000" b="1" dirty="0">
                <a:latin typeface="微软雅黑" panose="020B0503020204020204" pitchFamily="34" charset="-122"/>
                <a:ea typeface="微软雅黑" panose="020B0503020204020204" pitchFamily="34" charset="-122"/>
              </a:rPr>
              <a:t>导   师：  季筱璐</a:t>
            </a:r>
            <a:endParaRPr lang="zh-CN" altLang="en-US" sz="2000" b="1" dirty="0">
              <a:latin typeface="微软雅黑" panose="020B0503020204020204" pitchFamily="34" charset="-122"/>
              <a:ea typeface="微软雅黑" panose="020B0503020204020204" pitchFamily="34" charset="-122"/>
            </a:endParaRPr>
          </a:p>
          <a:p>
            <a:pPr algn="l">
              <a:lnSpc>
                <a:spcPct val="150000"/>
              </a:lnSpc>
            </a:pPr>
            <a:r>
              <a:rPr lang="zh-CN" altLang="en-US" sz="2000" b="1" dirty="0">
                <a:latin typeface="微软雅黑" panose="020B0503020204020204" pitchFamily="34" charset="-122"/>
                <a:ea typeface="微软雅黑" panose="020B0503020204020204" pitchFamily="34" charset="-122"/>
              </a:rPr>
              <a:t>专   业：  计算机技术</a:t>
            </a:r>
            <a:endParaRPr lang="en-US" altLang="zh-CN" sz="2000" b="1" dirty="0">
              <a:latin typeface="微软雅黑" panose="020B0503020204020204" pitchFamily="34" charset="-122"/>
              <a:ea typeface="微软雅黑" panose="020B0503020204020204" pitchFamily="34" charset="-122"/>
            </a:endParaRPr>
          </a:p>
          <a:p>
            <a:pPr algn="l">
              <a:lnSpc>
                <a:spcPct val="150000"/>
              </a:lnSpc>
            </a:pPr>
            <a:r>
              <a:rPr lang="zh-CN" altLang="en-US" sz="2000" b="1" dirty="0">
                <a:latin typeface="微软雅黑" panose="020B0503020204020204" pitchFamily="34" charset="-122"/>
                <a:ea typeface="微软雅黑" panose="020B0503020204020204" pitchFamily="34" charset="-122"/>
              </a:rPr>
              <a:t>时   间：  </a:t>
            </a:r>
            <a:r>
              <a:rPr lang="en-US" altLang="zh-CN" sz="2000" b="1" dirty="0">
                <a:latin typeface="微软雅黑" panose="020B0503020204020204" pitchFamily="34" charset="-122"/>
                <a:ea typeface="微软雅黑" panose="020B0503020204020204" pitchFamily="34" charset="-122"/>
              </a:rPr>
              <a:t>2024.12.27</a:t>
            </a:r>
            <a:endParaRPr lang="zh-CN" altLang="en-US" sz="2000" b="1" dirty="0">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2471998" y="3161607"/>
            <a:ext cx="746067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2000" advTm="6325"/>
    </mc:Choice>
    <mc:Fallback>
      <p:transition spd="slow" advTm="632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stretch>
            <a:fillRect/>
          </a:stretch>
        </p:blipFill>
        <p:spPr>
          <a:xfrm>
            <a:off x="7823835" y="2095500"/>
            <a:ext cx="2713355" cy="2410460"/>
          </a:xfrm>
          <a:prstGeom prst="rect">
            <a:avLst/>
          </a:prstGeom>
        </p:spPr>
      </p:pic>
      <p:pic>
        <p:nvPicPr>
          <p:cNvPr id="8" name="图片 7"/>
          <p:cNvPicPr>
            <a:picLocks noChangeAspect="1"/>
          </p:cNvPicPr>
          <p:nvPr/>
        </p:nvPicPr>
        <p:blipFill>
          <a:blip r:embed="rId2"/>
          <a:stretch>
            <a:fillRect/>
          </a:stretch>
        </p:blipFill>
        <p:spPr>
          <a:xfrm>
            <a:off x="8543925" y="2564765"/>
            <a:ext cx="3346450" cy="2679065"/>
          </a:xfrm>
          <a:prstGeom prst="rect">
            <a:avLst/>
          </a:prstGeom>
        </p:spPr>
      </p:pic>
      <p:pic>
        <p:nvPicPr>
          <p:cNvPr id="2" name="图片 1"/>
          <p:cNvPicPr>
            <a:picLocks noChangeAspect="1"/>
          </p:cNvPicPr>
          <p:nvPr/>
        </p:nvPicPr>
        <p:blipFill>
          <a:blip r:embed="rId3"/>
          <a:stretch>
            <a:fillRect/>
          </a:stretch>
        </p:blipFill>
        <p:spPr>
          <a:xfrm>
            <a:off x="9138285" y="3285490"/>
            <a:ext cx="3152775" cy="2543175"/>
          </a:xfrm>
          <a:prstGeom prst="rect">
            <a:avLst/>
          </a:prstGeom>
        </p:spPr>
      </p:pic>
      <p:sp>
        <p:nvSpPr>
          <p:cNvPr id="3" name="标题 2"/>
          <p:cNvSpPr>
            <a:spLocks noGrp="1"/>
          </p:cNvSpPr>
          <p:nvPr>
            <p:ph type="title"/>
          </p:nvPr>
        </p:nvSpPr>
        <p:spPr/>
        <p:txBody>
          <a:bodyPr/>
          <a:lstStyle/>
          <a:p>
            <a:r>
              <a:rPr lang="en-US" altLang="zh-CN" dirty="0"/>
              <a:t>03 </a:t>
            </a:r>
            <a:r>
              <a:rPr lang="zh-CN" altLang="en-US"/>
              <a:t>图像数据压缩方案研究</a:t>
            </a:r>
            <a:endParaRPr lang="zh-CN" altLang="en-US"/>
          </a:p>
        </p:txBody>
      </p:sp>
      <p:sp>
        <p:nvSpPr>
          <p:cNvPr id="4" name="内容占位符 1"/>
          <p:cNvSpPr>
            <a:spLocks noGrp="1"/>
          </p:cNvSpPr>
          <p:nvPr>
            <p:ph idx="1"/>
          </p:nvPr>
        </p:nvSpPr>
        <p:spPr>
          <a:xfrm>
            <a:off x="537845" y="1070610"/>
            <a:ext cx="10972800" cy="96520"/>
          </a:xfrm>
        </p:spPr>
        <p:txBody>
          <a:bodyPr/>
          <a:lstStyle/>
          <a:p>
            <a:pPr>
              <a:buFont typeface="Wingdings" panose="05000000000000000000" pitchFamily="2" charset="2"/>
              <a:buChar char="Ø"/>
            </a:pPr>
            <a:r>
              <a:rPr lang="zh-CN" altLang="en-US" sz="2000" dirty="0">
                <a:sym typeface="+mn-ea"/>
              </a:rPr>
              <a:t>研究</a:t>
            </a:r>
            <a:r>
              <a:rPr lang="zh-CN" altLang="en-US" sz="2000" dirty="0">
                <a:sym typeface="+mn-ea"/>
              </a:rPr>
              <a:t>背景</a:t>
            </a:r>
            <a:endParaRPr lang="zh-CN" altLang="en-US" sz="2000" dirty="0">
              <a:sym typeface="+mn-ea"/>
            </a:endParaRPr>
          </a:p>
          <a:p>
            <a:pPr marL="457200" lvl="1" indent="457200">
              <a:lnSpc>
                <a:spcPct val="130000"/>
              </a:lnSpc>
              <a:buFont typeface="Wingdings" panose="05000000000000000000" pitchFamily="2" charset="2"/>
              <a:buNone/>
            </a:pPr>
            <a:r>
              <a:rPr lang="zh-CN" altLang="en-US" sz="1800" b="0" dirty="0">
                <a:solidFill>
                  <a:srgbClr val="0070C0"/>
                </a:solidFill>
                <a:sym typeface="+mn-ea"/>
              </a:rPr>
              <a:t>高能同步辐射光源</a:t>
            </a:r>
            <a:r>
              <a:rPr lang="zh-CN" altLang="en-US" sz="1800" b="0" dirty="0">
                <a:sym typeface="+mn-ea"/>
              </a:rPr>
              <a:t>（</a:t>
            </a:r>
            <a:r>
              <a:rPr lang="en-US" altLang="zh-CN" sz="1800" b="0" i="1" dirty="0">
                <a:sym typeface="+mn-ea"/>
              </a:rPr>
              <a:t>HEPS</a:t>
            </a:r>
            <a:r>
              <a:rPr lang="zh-CN" altLang="en-US" sz="1800" b="0" dirty="0">
                <a:sym typeface="+mn-ea"/>
              </a:rPr>
              <a:t>）的自研高性能</a:t>
            </a:r>
            <a:r>
              <a:rPr lang="zh-CN" altLang="en-US" sz="1800" b="0" dirty="0">
                <a:solidFill>
                  <a:srgbClr val="0070C0"/>
                </a:solidFill>
                <a:sym typeface="+mn-ea"/>
              </a:rPr>
              <a:t>硅像素探测器</a:t>
            </a:r>
            <a:r>
              <a:rPr lang="zh-CN" altLang="en-US" sz="1800" b="0" dirty="0">
                <a:sym typeface="+mn-ea"/>
              </a:rPr>
              <a:t>，</a:t>
            </a:r>
            <a:r>
              <a:rPr lang="zh-CN" altLang="en-US" sz="1800" b="0" dirty="0"/>
              <a:t>具备</a:t>
            </a:r>
            <a:r>
              <a:rPr lang="zh-CN" altLang="en-US" sz="1800" b="0" u="sng" dirty="0"/>
              <a:t>1000Hz的采样频率和双阈值</a:t>
            </a:r>
            <a:r>
              <a:rPr lang="zh-CN" altLang="en-US" sz="1800" b="0" dirty="0"/>
              <a:t>功能</a:t>
            </a:r>
            <a:r>
              <a:rPr lang="zh-CN" altLang="en-US" sz="1800" b="0" dirty="0">
                <a:sym typeface="+mn-ea"/>
              </a:rPr>
              <a:t>，具有</a:t>
            </a:r>
            <a:r>
              <a:rPr lang="zh-CN" altLang="en-US" sz="1800" b="0" dirty="0">
                <a:solidFill>
                  <a:srgbClr val="FF0000"/>
                </a:solidFill>
                <a:sym typeface="+mn-ea"/>
              </a:rPr>
              <a:t>高带宽</a:t>
            </a:r>
            <a:r>
              <a:rPr lang="zh-CN" altLang="en-US" sz="1800" b="0" dirty="0">
                <a:sym typeface="+mn-ea"/>
              </a:rPr>
              <a:t>的特点，因此</a:t>
            </a:r>
            <a:r>
              <a:rPr lang="zh-CN" altLang="en-US" sz="1800" b="0" u="sng" dirty="0">
                <a:sym typeface="+mn-ea"/>
              </a:rPr>
              <a:t>图像数据</a:t>
            </a:r>
            <a:r>
              <a:rPr lang="zh-CN" altLang="en-US" sz="1800" b="0" dirty="0">
                <a:sym typeface="+mn-ea"/>
              </a:rPr>
              <a:t>的</a:t>
            </a:r>
            <a:r>
              <a:rPr lang="zh-CN" altLang="en-US" sz="1800" dirty="0">
                <a:solidFill>
                  <a:srgbClr val="FF0000"/>
                </a:solidFill>
                <a:sym typeface="+mn-ea"/>
              </a:rPr>
              <a:t>传输、存储</a:t>
            </a:r>
            <a:r>
              <a:rPr lang="zh-CN" altLang="en-US" sz="1800" b="0" dirty="0">
                <a:sym typeface="+mn-ea"/>
              </a:rPr>
              <a:t>容易</a:t>
            </a:r>
            <a:r>
              <a:rPr lang="zh-CN" altLang="en-US" sz="1800" b="0" dirty="0">
                <a:sym typeface="+mn-ea"/>
              </a:rPr>
              <a:t>成为瓶颈。</a:t>
            </a:r>
            <a:endParaRPr lang="zh-CN" altLang="en-US" sz="1800" b="0" dirty="0">
              <a:sym typeface="+mn-ea"/>
            </a:endParaRPr>
          </a:p>
          <a:p>
            <a:pPr marL="457200" lvl="1" indent="457200">
              <a:lnSpc>
                <a:spcPct val="130000"/>
              </a:lnSpc>
              <a:buFont typeface="Wingdings" panose="05000000000000000000" pitchFamily="2" charset="2"/>
              <a:buNone/>
            </a:pPr>
            <a:endParaRPr lang="zh-CN" altLang="en-US" sz="1000" dirty="0">
              <a:sym typeface="+mn-ea"/>
            </a:endParaRPr>
          </a:p>
          <a:p>
            <a:pPr>
              <a:buFont typeface="Wingdings" panose="05000000000000000000" pitchFamily="2" charset="2"/>
              <a:buChar char="Ø"/>
            </a:pPr>
            <a:r>
              <a:rPr lang="zh-CN" altLang="en-US" sz="2000" dirty="0">
                <a:sym typeface="+mn-ea"/>
              </a:rPr>
              <a:t>常见图像</a:t>
            </a:r>
            <a:r>
              <a:rPr lang="zh-CN" altLang="en-US" sz="2000" dirty="0">
                <a:highlight>
                  <a:srgbClr val="FFFF00"/>
                </a:highlight>
                <a:sym typeface="+mn-ea"/>
              </a:rPr>
              <a:t>无损</a:t>
            </a:r>
            <a:r>
              <a:rPr lang="zh-CN" altLang="en-US" sz="2000" dirty="0">
                <a:sym typeface="+mn-ea"/>
              </a:rPr>
              <a:t>压缩算法性能比较</a:t>
            </a:r>
            <a:endParaRPr lang="en-US" altLang="zh-CN" sz="2000" dirty="0"/>
          </a:p>
          <a:p>
            <a:pPr marL="0" indent="457200">
              <a:lnSpc>
                <a:spcPct val="90000"/>
              </a:lnSpc>
              <a:buNone/>
            </a:pPr>
            <a:r>
              <a:rPr lang="zh-CN" altLang="en-US" sz="1710" b="0" dirty="0">
                <a:sym typeface="+mn-ea"/>
              </a:rPr>
              <a:t>研究对象：</a:t>
            </a:r>
            <a:r>
              <a:rPr lang="zh-CN" altLang="en-US" sz="1710" b="0" dirty="0">
                <a:sym typeface="+mn-ea"/>
              </a:rPr>
              <a:t>L</a:t>
            </a:r>
            <a:r>
              <a:rPr lang="zh-CN" altLang="en-US" sz="1710" b="0" dirty="0">
                <a:sym typeface="+mn-ea"/>
              </a:rPr>
              <a:t>z4系列、zstd系列、Lzo系列、</a:t>
            </a:r>
            <a:r>
              <a:rPr lang="zh-CN" altLang="en-US" sz="1710" b="0" dirty="0">
                <a:sym typeface="+mn-ea"/>
              </a:rPr>
              <a:t>L</a:t>
            </a:r>
            <a:r>
              <a:rPr lang="zh-CN" altLang="en-US" sz="1710" b="0" dirty="0">
                <a:sym typeface="+mn-ea"/>
              </a:rPr>
              <a:t>zf、zlib等</a:t>
            </a:r>
            <a:r>
              <a:rPr lang="zh-CN" altLang="en-US" sz="1710" b="0" dirty="0">
                <a:solidFill>
                  <a:srgbClr val="FF0000"/>
                </a:solidFill>
                <a:sym typeface="+mn-ea"/>
              </a:rPr>
              <a:t>13大类</a:t>
            </a:r>
            <a:r>
              <a:rPr lang="zh-CN" altLang="en-US" sz="1710" b="0" dirty="0">
                <a:sym typeface="+mn-ea"/>
              </a:rPr>
              <a:t>压缩算法</a:t>
            </a:r>
            <a:endParaRPr lang="zh-CN" altLang="en-US" sz="1710" b="0" dirty="0">
              <a:sym typeface="+mn-ea"/>
            </a:endParaRPr>
          </a:p>
          <a:p>
            <a:pPr marL="0" indent="457200">
              <a:lnSpc>
                <a:spcPct val="90000"/>
              </a:lnSpc>
              <a:buNone/>
            </a:pPr>
            <a:r>
              <a:rPr lang="zh-CN" altLang="en-US" sz="1710" b="0" dirty="0">
                <a:sym typeface="+mn-ea"/>
              </a:rPr>
              <a:t>实验数据：10000+张实验图像</a:t>
            </a:r>
            <a:endParaRPr lang="zh-CN" altLang="en-US" sz="1710" b="0" dirty="0">
              <a:sym typeface="+mn-ea"/>
            </a:endParaRPr>
          </a:p>
          <a:p>
            <a:pPr marL="0" indent="457200">
              <a:lnSpc>
                <a:spcPct val="90000"/>
              </a:lnSpc>
              <a:buNone/>
            </a:pPr>
            <a:r>
              <a:rPr lang="zh-CN" altLang="en-US" sz="1710" b="0" dirty="0">
                <a:sym typeface="+mn-ea"/>
              </a:rPr>
              <a:t>测试过程中，存在算法压缩耗时高达上百秒，因此采取不断剔除的方式进行</a:t>
            </a:r>
            <a:r>
              <a:rPr lang="zh-CN" altLang="en-US" sz="1710" b="0" dirty="0">
                <a:sym typeface="+mn-ea"/>
              </a:rPr>
              <a:t>测试</a:t>
            </a:r>
            <a:endParaRPr lang="zh-CN" altLang="en-US" sz="1710" b="0" dirty="0">
              <a:sym typeface="+mn-ea"/>
            </a:endParaRPr>
          </a:p>
          <a:p>
            <a:pPr marL="0" indent="457200">
              <a:lnSpc>
                <a:spcPct val="90000"/>
              </a:lnSpc>
              <a:buNone/>
            </a:pPr>
            <a:r>
              <a:rPr lang="zh-CN" altLang="en-US" sz="1710" b="0" dirty="0">
                <a:sym typeface="+mn-ea"/>
              </a:rPr>
              <a:t>结论：综合压缩比、压缩速度，</a:t>
            </a:r>
            <a:r>
              <a:rPr lang="zh-CN" altLang="en-US" sz="1710" dirty="0">
                <a:solidFill>
                  <a:srgbClr val="FF0000"/>
                </a:solidFill>
                <a:sym typeface="+mn-ea"/>
              </a:rPr>
              <a:t>Lz4算法表现优异</a:t>
            </a:r>
            <a:endParaRPr lang="zh-CN" altLang="en-US" sz="1710" b="0" dirty="0">
              <a:sym typeface="+mn-ea"/>
            </a:endParaRPr>
          </a:p>
          <a:p>
            <a:pPr marL="0" indent="457200">
              <a:buNone/>
            </a:pPr>
            <a:r>
              <a:rPr lang="zh-CN" altLang="en-US" sz="1800" b="0" dirty="0"/>
              <a:t>     </a:t>
            </a:r>
            <a:endParaRPr lang="en-US" altLang="zh-CN" sz="1800" b="0" dirty="0">
              <a:highlight>
                <a:srgbClr val="FFFF00"/>
              </a:highlight>
            </a:endParaRPr>
          </a:p>
          <a:p>
            <a:pPr>
              <a:buFont typeface="Wingdings" panose="05000000000000000000" pitchFamily="2" charset="2"/>
              <a:buChar char="Ø"/>
            </a:pPr>
            <a:endParaRPr lang="zh-CN" altLang="en-US" sz="2000" dirty="0">
              <a:sym typeface="+mn-ea"/>
            </a:endParaRPr>
          </a:p>
          <a:p>
            <a:pPr>
              <a:lnSpc>
                <a:spcPct val="130000"/>
              </a:lnSpc>
              <a:buFont typeface="Wingdings" panose="05000000000000000000" pitchFamily="2" charset="2"/>
              <a:buChar char="Ø"/>
            </a:pPr>
            <a:endParaRPr lang="en-US" altLang="zh-CN" sz="2000" dirty="0"/>
          </a:p>
        </p:txBody>
      </p:sp>
      <p:sp>
        <p:nvSpPr>
          <p:cNvPr id="27" name="矩形 26"/>
          <p:cNvSpPr/>
          <p:nvPr/>
        </p:nvSpPr>
        <p:spPr>
          <a:xfrm>
            <a:off x="263525" y="5877560"/>
            <a:ext cx="6991350" cy="437515"/>
          </a:xfrm>
          <a:prstGeom prst="rect">
            <a:avLst/>
          </a:prstGeom>
          <a:solidFill>
            <a:srgbClr val="FFC000"/>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rgbClr val="FF0000"/>
                </a:solidFill>
              </a:rPr>
              <a:t>问题：对于内容复杂的图像，无法压缩数据且依旧消耗计算机</a:t>
            </a:r>
            <a:r>
              <a:rPr lang="zh-CN" altLang="en-US" b="1">
                <a:solidFill>
                  <a:srgbClr val="FF0000"/>
                </a:solidFill>
              </a:rPr>
              <a:t>资源</a:t>
            </a:r>
            <a:endParaRPr lang="zh-CN" altLang="en-US" b="1">
              <a:solidFill>
                <a:srgbClr val="FF0000"/>
              </a:solidFill>
            </a:endParaRPr>
          </a:p>
        </p:txBody>
      </p:sp>
      <p:sp>
        <p:nvSpPr>
          <p:cNvPr id="5" name="右箭头 4"/>
          <p:cNvSpPr/>
          <p:nvPr/>
        </p:nvSpPr>
        <p:spPr>
          <a:xfrm>
            <a:off x="7198995" y="5838825"/>
            <a:ext cx="789305" cy="511810"/>
          </a:xfrm>
          <a:prstGeom prst="rightArrow">
            <a:avLst/>
          </a:prstGeom>
          <a:solidFill>
            <a:srgbClr val="92D05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7896225" y="5805170"/>
            <a:ext cx="2124710" cy="521970"/>
          </a:xfrm>
          <a:prstGeom prst="rect">
            <a:avLst/>
          </a:prstGeom>
          <a:noFill/>
        </p:spPr>
        <p:txBody>
          <a:bodyPr wrap="square" rtlCol="0">
            <a:spAutoFit/>
          </a:bodyPr>
          <a:p>
            <a:r>
              <a:rPr lang="zh-CN" altLang="en-US" sz="2800" b="1">
                <a:solidFill>
                  <a:schemeClr val="accent6">
                    <a:lumMod val="50000"/>
                  </a:schemeClr>
                </a:solidFill>
                <a:highlight>
                  <a:srgbClr val="00FF00"/>
                </a:highlight>
              </a:rPr>
              <a:t>如何避免？</a:t>
            </a:r>
            <a:endParaRPr lang="zh-CN" altLang="en-US" sz="2800" b="1">
              <a:solidFill>
                <a:schemeClr val="accent6">
                  <a:lumMod val="50000"/>
                </a:schemeClr>
              </a:solidFill>
              <a:highlight>
                <a:srgbClr val="00FF00"/>
              </a:highlight>
            </a:endParaRPr>
          </a:p>
        </p:txBody>
      </p:sp>
      <p:sp>
        <p:nvSpPr>
          <p:cNvPr id="7" name="上箭头 6"/>
          <p:cNvSpPr/>
          <p:nvPr/>
        </p:nvSpPr>
        <p:spPr>
          <a:xfrm>
            <a:off x="8472805" y="5262880"/>
            <a:ext cx="575945" cy="575945"/>
          </a:xfrm>
          <a:prstGeom prst="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4" name="文本框 13"/>
          <p:cNvSpPr txBox="1"/>
          <p:nvPr/>
        </p:nvSpPr>
        <p:spPr>
          <a:xfrm>
            <a:off x="7715885" y="4941570"/>
            <a:ext cx="2305050" cy="398780"/>
          </a:xfrm>
          <a:prstGeom prst="rect">
            <a:avLst/>
          </a:prstGeom>
          <a:noFill/>
        </p:spPr>
        <p:txBody>
          <a:bodyPr wrap="square" rtlCol="0">
            <a:spAutoFit/>
          </a:bodyPr>
          <a:p>
            <a:r>
              <a:rPr lang="zh-CN" altLang="en-US" sz="2000" b="1">
                <a:solidFill>
                  <a:schemeClr val="accent4">
                    <a:lumMod val="75000"/>
                  </a:schemeClr>
                </a:solidFill>
              </a:rPr>
              <a:t>找一个更好的算法</a:t>
            </a:r>
            <a:endParaRPr lang="zh-CN" altLang="en-US" sz="2000" b="1">
              <a:solidFill>
                <a:schemeClr val="accent4">
                  <a:lumMod val="75000"/>
                </a:schemeClr>
              </a:solidFill>
            </a:endParaRPr>
          </a:p>
        </p:txBody>
      </p:sp>
      <p:sp>
        <p:nvSpPr>
          <p:cNvPr id="20" name="下弧形箭头 19"/>
          <p:cNvSpPr/>
          <p:nvPr/>
        </p:nvSpPr>
        <p:spPr>
          <a:xfrm rot="13080000">
            <a:off x="6155055" y="2473325"/>
            <a:ext cx="3583305" cy="1600835"/>
          </a:xfrm>
          <a:prstGeom prst="curvedUp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sp>
        <p:nvSpPr>
          <p:cNvPr id="23" name="右箭头 22"/>
          <p:cNvSpPr/>
          <p:nvPr/>
        </p:nvSpPr>
        <p:spPr>
          <a:xfrm>
            <a:off x="9696450" y="5815330"/>
            <a:ext cx="789305" cy="511810"/>
          </a:xfrm>
          <a:prstGeom prst="rightArrow">
            <a:avLst/>
          </a:prstGeom>
          <a:solidFill>
            <a:srgbClr val="92D05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文本框 11"/>
          <p:cNvSpPr txBox="1"/>
          <p:nvPr/>
        </p:nvSpPr>
        <p:spPr>
          <a:xfrm>
            <a:off x="247650" y="93980"/>
            <a:ext cx="4064000" cy="368300"/>
          </a:xfrm>
          <a:prstGeom prst="rect">
            <a:avLst/>
          </a:prstGeom>
          <a:noFill/>
        </p:spPr>
        <p:txBody>
          <a:bodyPr wrap="square" rtlCol="0">
            <a:spAutoFit/>
          </a:bodyPr>
          <a:p>
            <a:endParaRPr lang="zh-CN" altLang="en-US"/>
          </a:p>
        </p:txBody>
      </p:sp>
      <p:pic>
        <p:nvPicPr>
          <p:cNvPr id="17" name="图片 16" descr="6-1Hz_GDAC70_CeO2_12keV_500"/>
          <p:cNvPicPr>
            <a:picLocks noChangeAspect="1"/>
          </p:cNvPicPr>
          <p:nvPr/>
        </p:nvPicPr>
        <p:blipFill>
          <a:blip r:embed="rId4"/>
          <a:stretch>
            <a:fillRect/>
          </a:stretch>
        </p:blipFill>
        <p:spPr>
          <a:xfrm>
            <a:off x="478155" y="4376420"/>
            <a:ext cx="1620520" cy="1380490"/>
          </a:xfrm>
          <a:prstGeom prst="rect">
            <a:avLst/>
          </a:prstGeom>
        </p:spPr>
      </p:pic>
      <p:sp>
        <p:nvSpPr>
          <p:cNvPr id="18" name="动作按钮: 自定义 17"/>
          <p:cNvSpPr/>
          <p:nvPr/>
        </p:nvSpPr>
        <p:spPr>
          <a:xfrm>
            <a:off x="1918335" y="4869180"/>
            <a:ext cx="2248535" cy="760730"/>
          </a:xfrm>
          <a:prstGeom prst="actionButtonBlank">
            <a:avLst/>
          </a:prstGeom>
          <a:solidFill>
            <a:schemeClr val="accent3"/>
          </a:solidFill>
        </p:spPr>
        <p:style>
          <a:lnRef idx="0">
            <a:srgbClr val="FFFFFF"/>
          </a:lnRef>
          <a:fillRef idx="3">
            <a:schemeClr val="accent1"/>
          </a:fillRef>
          <a:effectRef idx="0">
            <a:srgbClr val="FFFFFF"/>
          </a:effectRef>
          <a:fontRef idx="minor">
            <a:schemeClr val="lt1"/>
          </a:fontRef>
        </p:style>
        <p:txBody>
          <a:bodyPr rtlCol="0" anchor="ctr"/>
          <a:p>
            <a:pPr algn="ctr"/>
            <a:r>
              <a:rPr lang="zh-CN" altLang="en-US">
                <a:sym typeface="+mn-ea"/>
              </a:rPr>
              <a:t>压缩比：</a:t>
            </a:r>
            <a:r>
              <a:rPr lang="en-US" altLang="zh-CN">
                <a:sym typeface="+mn-ea"/>
              </a:rPr>
              <a:t>5.921</a:t>
            </a:r>
            <a:endParaRPr lang="en-US" altLang="zh-CN">
              <a:sym typeface="+mn-ea"/>
            </a:endParaRPr>
          </a:p>
          <a:p>
            <a:pPr algn="ctr"/>
            <a:r>
              <a:rPr lang="zh-CN" altLang="en-US">
                <a:sym typeface="+mn-ea"/>
              </a:rPr>
              <a:t>压缩速度：</a:t>
            </a:r>
            <a:r>
              <a:rPr lang="en-US" altLang="zh-CN">
                <a:sym typeface="+mn-ea"/>
              </a:rPr>
              <a:t>909MB/s</a:t>
            </a:r>
            <a:endParaRPr lang="zh-CN" altLang="en-US" b="1"/>
          </a:p>
        </p:txBody>
      </p:sp>
      <p:sp>
        <p:nvSpPr>
          <p:cNvPr id="21" name="动作按钮: 自定义 20"/>
          <p:cNvSpPr/>
          <p:nvPr/>
        </p:nvSpPr>
        <p:spPr>
          <a:xfrm>
            <a:off x="10537190" y="5647690"/>
            <a:ext cx="1250950" cy="760730"/>
          </a:xfrm>
          <a:prstGeom prst="actionButtonBlank">
            <a:avLst/>
          </a:prstGeom>
          <a:solidFill>
            <a:srgbClr val="00B050"/>
          </a:solidFill>
        </p:spPr>
        <p:style>
          <a:lnRef idx="0">
            <a:srgbClr val="FFFFFF"/>
          </a:lnRef>
          <a:fillRef idx="3">
            <a:schemeClr val="accent1"/>
          </a:fillRef>
          <a:effectRef idx="0">
            <a:srgbClr val="FFFFFF"/>
          </a:effectRef>
          <a:fontRef idx="minor">
            <a:schemeClr val="lt1"/>
          </a:fontRef>
        </p:style>
        <p:txBody>
          <a:bodyPr rtlCol="0" anchor="ctr"/>
          <a:p>
            <a:pPr algn="ctr"/>
            <a:r>
              <a:rPr lang="zh-CN" altLang="en-US" b="1">
                <a:ln/>
                <a:solidFill>
                  <a:schemeClr val="accent2">
                    <a:lumMod val="75000"/>
                  </a:schemeClr>
                </a:solidFill>
                <a:effectLst>
                  <a:outerShdw blurRad="38100" dist="25400" dir="5400000" algn="ctr" rotWithShape="0">
                    <a:srgbClr val="6E747A">
                      <a:alpha val="43000"/>
                    </a:srgbClr>
                  </a:outerShdw>
                </a:effectLst>
                <a:sym typeface="+mn-ea"/>
              </a:rPr>
              <a:t>提前判断</a:t>
            </a:r>
            <a:endParaRPr lang="zh-CN" altLang="en-US" b="1">
              <a:ln/>
              <a:solidFill>
                <a:schemeClr val="accent2">
                  <a:lumMod val="75000"/>
                </a:schemeClr>
              </a:solidFill>
              <a:effectLst>
                <a:outerShdw blurRad="38100" dist="25400" dir="5400000" algn="ctr" rotWithShape="0">
                  <a:srgbClr val="6E747A">
                    <a:alpha val="43000"/>
                  </a:srgbClr>
                </a:outerShdw>
              </a:effectLst>
              <a:sym typeface="+mn-ea"/>
            </a:endParaRPr>
          </a:p>
          <a:p>
            <a:pPr algn="ctr"/>
            <a:r>
              <a:rPr lang="zh-CN" altLang="en-US" b="1">
                <a:ln/>
                <a:solidFill>
                  <a:schemeClr val="accent2">
                    <a:lumMod val="75000"/>
                  </a:schemeClr>
                </a:solidFill>
                <a:effectLst>
                  <a:outerShdw blurRad="38100" dist="25400" dir="5400000" algn="ctr" rotWithShape="0">
                    <a:srgbClr val="6E747A">
                      <a:alpha val="43000"/>
                    </a:srgbClr>
                  </a:outerShdw>
                </a:effectLst>
                <a:sym typeface="+mn-ea"/>
              </a:rPr>
              <a:t>直接存储</a:t>
            </a:r>
            <a:endParaRPr lang="zh-CN" altLang="en-US" b="1">
              <a:ln/>
              <a:solidFill>
                <a:schemeClr val="accent2">
                  <a:lumMod val="75000"/>
                </a:schemeClr>
              </a:solidFill>
              <a:effectLst>
                <a:outerShdw blurRad="38100" dist="25400" dir="5400000" algn="ctr" rotWithShape="0">
                  <a:srgbClr val="6E747A">
                    <a:alpha val="43000"/>
                  </a:srgbClr>
                </a:outerShdw>
              </a:effectLst>
              <a:sym typeface="+mn-ea"/>
            </a:endParaRPr>
          </a:p>
        </p:txBody>
      </p:sp>
      <p:pic>
        <p:nvPicPr>
          <p:cNvPr id="11" name="图片 10" descr="20160324_173401"/>
          <p:cNvPicPr>
            <a:picLocks noChangeAspect="1"/>
          </p:cNvPicPr>
          <p:nvPr/>
        </p:nvPicPr>
        <p:blipFill>
          <a:blip r:embed="rId5"/>
          <a:stretch>
            <a:fillRect/>
          </a:stretch>
        </p:blipFill>
        <p:spPr>
          <a:xfrm>
            <a:off x="4060190" y="4471035"/>
            <a:ext cx="1660525" cy="1262380"/>
          </a:xfrm>
          <a:prstGeom prst="rect">
            <a:avLst/>
          </a:prstGeom>
        </p:spPr>
      </p:pic>
      <p:sp>
        <p:nvSpPr>
          <p:cNvPr id="19" name="动作按钮: 自定义 18"/>
          <p:cNvSpPr/>
          <p:nvPr/>
        </p:nvSpPr>
        <p:spPr>
          <a:xfrm>
            <a:off x="5448935" y="4935220"/>
            <a:ext cx="2248535" cy="760730"/>
          </a:xfrm>
          <a:prstGeom prst="actionButtonBlank">
            <a:avLst/>
          </a:prstGeom>
          <a:solidFill>
            <a:schemeClr val="accent6">
              <a:lumMod val="75000"/>
            </a:schemeClr>
          </a:solidFill>
        </p:spPr>
        <p:style>
          <a:lnRef idx="0">
            <a:srgbClr val="FFFFFF"/>
          </a:lnRef>
          <a:fillRef idx="3">
            <a:schemeClr val="accent1"/>
          </a:fillRef>
          <a:effectRef idx="0">
            <a:srgbClr val="FFFFFF"/>
          </a:effectRef>
          <a:fontRef idx="minor">
            <a:schemeClr val="lt1"/>
          </a:fontRef>
        </p:style>
        <p:txBody>
          <a:bodyPr rtlCol="0" anchor="ctr"/>
          <a:p>
            <a:pPr algn="ctr"/>
            <a:r>
              <a:rPr lang="zh-CN" altLang="en-US">
                <a:sym typeface="+mn-ea"/>
              </a:rPr>
              <a:t>压缩比：</a:t>
            </a:r>
            <a:r>
              <a:rPr lang="en-US" altLang="zh-CN">
                <a:sym typeface="+mn-ea"/>
              </a:rPr>
              <a:t>2.949 </a:t>
            </a:r>
            <a:endParaRPr lang="en-US" altLang="zh-CN">
              <a:sym typeface="+mn-ea"/>
            </a:endParaRPr>
          </a:p>
          <a:p>
            <a:pPr algn="ctr"/>
            <a:r>
              <a:rPr lang="zh-CN" altLang="en-US">
                <a:sym typeface="+mn-ea"/>
              </a:rPr>
              <a:t>压缩速度：</a:t>
            </a:r>
            <a:r>
              <a:rPr lang="en-US" altLang="zh-CN">
                <a:sym typeface="+mn-ea"/>
              </a:rPr>
              <a:t>394MB/s</a:t>
            </a:r>
            <a:endParaRPr lang="zh-CN" altLang="en-US" b="1"/>
          </a:p>
        </p:txBody>
      </p:sp>
      <p:sp>
        <p:nvSpPr>
          <p:cNvPr id="22" name="上箭头 21"/>
          <p:cNvSpPr/>
          <p:nvPr/>
        </p:nvSpPr>
        <p:spPr>
          <a:xfrm>
            <a:off x="10904220" y="5084445"/>
            <a:ext cx="575945" cy="575945"/>
          </a:xfrm>
          <a:prstGeom prst="upArrow">
            <a:avLst/>
          </a:prstGeom>
          <a:solidFill>
            <a:schemeClr val="accent3">
              <a:lumMod val="60000"/>
              <a:lumOff val="4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4" name="动作按钮: 自定义 23"/>
          <p:cNvSpPr/>
          <p:nvPr/>
        </p:nvSpPr>
        <p:spPr>
          <a:xfrm>
            <a:off x="10363835" y="4559300"/>
            <a:ext cx="1597660" cy="472440"/>
          </a:xfrm>
          <a:prstGeom prst="actionButtonBlank">
            <a:avLst/>
          </a:prstGeom>
          <a:solidFill>
            <a:schemeClr val="accent3">
              <a:lumMod val="75000"/>
            </a:schemeClr>
          </a:solidFill>
        </p:spPr>
        <p:style>
          <a:lnRef idx="0">
            <a:srgbClr val="FFFFFF"/>
          </a:lnRef>
          <a:fillRef idx="3">
            <a:schemeClr val="accent1"/>
          </a:fillRef>
          <a:effectRef idx="0">
            <a:srgbClr val="FFFFFF"/>
          </a:effectRef>
          <a:fontRef idx="minor">
            <a:schemeClr val="lt1"/>
          </a:fontRef>
        </p:style>
        <p:txBody>
          <a:bodyPr rtlCol="0" anchor="ctr"/>
          <a:p>
            <a:pPr algn="ctr"/>
            <a:r>
              <a:rPr lang="zh-CN" altLang="en-US">
                <a:sym typeface="+mn-ea"/>
              </a:rPr>
              <a:t>寻找图像</a:t>
            </a:r>
            <a:r>
              <a:rPr lang="zh-CN" altLang="en-US">
                <a:sym typeface="+mn-ea"/>
              </a:rPr>
              <a:t>特征</a:t>
            </a:r>
            <a:endParaRPr lang="zh-CN" altLang="en-US">
              <a:sym typeface="+mn-e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03 </a:t>
            </a:r>
            <a:r>
              <a:rPr lang="zh-CN" altLang="en-US"/>
              <a:t>图像数据压缩方案研究</a:t>
            </a:r>
            <a:endParaRPr lang="zh-CN" altLang="en-US"/>
          </a:p>
        </p:txBody>
      </p:sp>
      <p:sp>
        <p:nvSpPr>
          <p:cNvPr id="4" name="内容占位符 1"/>
          <p:cNvSpPr>
            <a:spLocks noGrp="1"/>
          </p:cNvSpPr>
          <p:nvPr>
            <p:ph idx="1"/>
          </p:nvPr>
        </p:nvSpPr>
        <p:spPr>
          <a:xfrm>
            <a:off x="537845" y="1070610"/>
            <a:ext cx="10972800" cy="96520"/>
          </a:xfrm>
        </p:spPr>
        <p:txBody>
          <a:bodyPr/>
          <a:lstStyle/>
          <a:p>
            <a:pPr>
              <a:buFont typeface="Wingdings" panose="05000000000000000000" pitchFamily="2" charset="2"/>
              <a:buChar char="Ø"/>
            </a:pPr>
            <a:r>
              <a:rPr lang="zh-CN" altLang="en-US" sz="2000" dirty="0">
                <a:sym typeface="+mn-ea"/>
              </a:rPr>
              <a:t>探究图像</a:t>
            </a:r>
            <a:r>
              <a:rPr lang="zh-CN" altLang="en-US" sz="2000" dirty="0">
                <a:sym typeface="+mn-ea"/>
              </a:rPr>
              <a:t>特征与压缩性能之间的关</a:t>
            </a:r>
            <a:r>
              <a:rPr lang="zh-CN" altLang="en-US" sz="2000" dirty="0">
                <a:sym typeface="+mn-ea"/>
              </a:rPr>
              <a:t>系（</a:t>
            </a:r>
            <a:r>
              <a:rPr lang="zh-CN" altLang="en-US" sz="2000" dirty="0">
                <a:solidFill>
                  <a:srgbClr val="FF0000"/>
                </a:solidFill>
                <a:sym typeface="+mn-ea"/>
              </a:rPr>
              <a:t>预先监测可压缩性</a:t>
            </a:r>
            <a:r>
              <a:rPr lang="zh-CN" altLang="en-US" sz="2000" dirty="0">
                <a:sym typeface="+mn-ea"/>
              </a:rPr>
              <a:t>）</a:t>
            </a:r>
            <a:endParaRPr lang="zh-CN" altLang="en-US" sz="2000" dirty="0">
              <a:sym typeface="+mn-ea"/>
            </a:endParaRPr>
          </a:p>
          <a:p>
            <a:pPr marL="457200" lvl="1" indent="0">
              <a:buFont typeface="Wingdings" panose="05000000000000000000" pitchFamily="2" charset="2"/>
              <a:buNone/>
            </a:pPr>
            <a:endParaRPr lang="zh-CN" altLang="en-US" sz="1710" dirty="0">
              <a:sym typeface="+mn-ea"/>
            </a:endParaRPr>
          </a:p>
          <a:p>
            <a:pPr marL="457200" lvl="1" indent="0">
              <a:buFont typeface="Wingdings" panose="05000000000000000000" pitchFamily="2" charset="2"/>
              <a:buNone/>
            </a:pPr>
            <a:endParaRPr lang="zh-CN" altLang="en-US" sz="1710" dirty="0">
              <a:sym typeface="+mn-ea"/>
            </a:endParaRPr>
          </a:p>
          <a:p>
            <a:pPr marL="457200" lvl="1" indent="0">
              <a:buFont typeface="Wingdings" panose="05000000000000000000" pitchFamily="2" charset="2"/>
              <a:buNone/>
            </a:pPr>
            <a:endParaRPr lang="zh-CN" altLang="en-US" sz="1710" dirty="0">
              <a:sym typeface="+mn-ea"/>
            </a:endParaRPr>
          </a:p>
          <a:p>
            <a:pPr marL="457200" lvl="1" indent="0">
              <a:buFont typeface="Wingdings" panose="05000000000000000000" pitchFamily="2" charset="2"/>
              <a:buNone/>
            </a:pPr>
            <a:endParaRPr lang="zh-CN" altLang="en-US" sz="1710" dirty="0">
              <a:sym typeface="+mn-ea"/>
            </a:endParaRPr>
          </a:p>
          <a:p>
            <a:pPr marL="457200" lvl="1" indent="0">
              <a:buFont typeface="Wingdings" panose="05000000000000000000" pitchFamily="2" charset="2"/>
              <a:buNone/>
            </a:pPr>
            <a:endParaRPr lang="zh-CN" altLang="en-US" sz="1710" dirty="0">
              <a:sym typeface="+mn-ea"/>
            </a:endParaRPr>
          </a:p>
          <a:p>
            <a:pPr marL="457200" lvl="1" indent="0">
              <a:buFont typeface="Wingdings" panose="05000000000000000000" pitchFamily="2" charset="2"/>
              <a:buNone/>
            </a:pPr>
            <a:endParaRPr lang="zh-CN" altLang="en-US" sz="1710" dirty="0">
              <a:sym typeface="+mn-ea"/>
            </a:endParaRPr>
          </a:p>
          <a:p>
            <a:pPr marL="457200" lvl="1" indent="0">
              <a:buFont typeface="Wingdings" panose="05000000000000000000" pitchFamily="2" charset="2"/>
              <a:buNone/>
            </a:pPr>
            <a:r>
              <a:rPr lang="zh-CN" altLang="en-US" sz="1710" dirty="0">
                <a:highlight>
                  <a:srgbClr val="FFFF00"/>
                </a:highlight>
                <a:sym typeface="+mn-ea"/>
              </a:rPr>
              <a:t>结论：大部分情况下，信息熵在一定程度上可以反映图像压缩性能</a:t>
            </a:r>
            <a:endParaRPr lang="zh-CN" altLang="en-US" sz="1710" dirty="0">
              <a:sym typeface="+mn-ea"/>
            </a:endParaRPr>
          </a:p>
          <a:p>
            <a:pPr>
              <a:lnSpc>
                <a:spcPct val="130000"/>
              </a:lnSpc>
              <a:buFont typeface="Wingdings" panose="05000000000000000000" pitchFamily="2" charset="2"/>
              <a:buChar char="Ø"/>
            </a:pPr>
            <a:endParaRPr lang="en-US" altLang="zh-CN" sz="2000" dirty="0"/>
          </a:p>
        </p:txBody>
      </p:sp>
      <p:graphicFrame>
        <p:nvGraphicFramePr>
          <p:cNvPr id="22" name="表格 21"/>
          <p:cNvGraphicFramePr/>
          <p:nvPr>
            <p:custDataLst>
              <p:tags r:id="rId1"/>
            </p:custDataLst>
          </p:nvPr>
        </p:nvGraphicFramePr>
        <p:xfrm>
          <a:off x="1297940" y="1556385"/>
          <a:ext cx="5481320" cy="1828800"/>
        </p:xfrm>
        <a:graphic>
          <a:graphicData uri="http://schemas.openxmlformats.org/drawingml/2006/table">
            <a:tbl>
              <a:tblPr firstRow="1" bandRow="1">
                <a:tableStyleId>{5C22544A-7EE6-4342-B048-85BDC9FD1C3A}</a:tableStyleId>
              </a:tblPr>
              <a:tblGrid>
                <a:gridCol w="1318260"/>
                <a:gridCol w="2660650"/>
                <a:gridCol w="1502410"/>
              </a:tblGrid>
              <a:tr h="304800">
                <a:tc>
                  <a:txBody>
                    <a:bodyPr/>
                    <a:p>
                      <a:pPr algn="ctr">
                        <a:buClrTx/>
                        <a:buSzTx/>
                        <a:buFontTx/>
                        <a:buNone/>
                      </a:pPr>
                      <a:r>
                        <a:rPr lang="zh-CN" altLang="en-US" sz="1400" b="1">
                          <a:solidFill>
                            <a:schemeClr val="dk1"/>
                          </a:solidFill>
                        </a:rPr>
                        <a:t>图像特征</a:t>
                      </a:r>
                      <a:endParaRPr lang="zh-CN" altLang="en-US" sz="1400" b="1">
                        <a:solidFill>
                          <a:schemeClr val="dk1"/>
                        </a:solidFill>
                      </a:endParaRPr>
                    </a:p>
                  </a:txBody>
                  <a:tcPr>
                    <a:lnL w="19050" cmpd="sng">
                      <a:solidFill>
                        <a:schemeClr val="tx1"/>
                      </a:solidFill>
                      <a:prstDash val="solid"/>
                    </a:lnL>
                    <a:lnR w="19050" cmpd="sng">
                      <a:solidFill>
                        <a:schemeClr val="tx1"/>
                      </a:solidFill>
                      <a:prstDash val="solid"/>
                    </a:lnR>
                    <a:lnT w="19050" cmpd="sng">
                      <a:solidFill>
                        <a:schemeClr val="tx1"/>
                      </a:solidFill>
                      <a:prstDash val="solid"/>
                    </a:lnT>
                    <a:lnB w="19050" cmpd="sng">
                      <a:solidFill>
                        <a:schemeClr val="tx1"/>
                      </a:solidFill>
                      <a:prstDash val="solid"/>
                    </a:lnB>
                    <a:noFill/>
                  </a:tcPr>
                </a:tc>
                <a:tc>
                  <a:txBody>
                    <a:bodyPr/>
                    <a:p>
                      <a:pPr algn="ctr">
                        <a:buClrTx/>
                        <a:buSzTx/>
                        <a:buFontTx/>
                        <a:buNone/>
                      </a:pPr>
                      <a:r>
                        <a:rPr lang="zh-CN" altLang="en-US" sz="1400" b="1">
                          <a:solidFill>
                            <a:schemeClr val="dk1"/>
                          </a:solidFill>
                        </a:rPr>
                        <a:t>资源耗费</a:t>
                      </a:r>
                      <a:endParaRPr lang="zh-CN" altLang="en-US" sz="1400" b="1">
                        <a:solidFill>
                          <a:schemeClr val="dk1"/>
                        </a:solidFill>
                      </a:endParaRPr>
                    </a:p>
                  </a:txBody>
                  <a:tcPr>
                    <a:lnL w="19050" cmpd="sng">
                      <a:solidFill>
                        <a:schemeClr val="tx1"/>
                      </a:solidFill>
                      <a:prstDash val="solid"/>
                    </a:lnL>
                    <a:lnR w="19050" cmpd="sng">
                      <a:solidFill>
                        <a:schemeClr val="tx1"/>
                      </a:solidFill>
                      <a:prstDash val="solid"/>
                    </a:lnR>
                    <a:lnT w="19050" cmpd="sng">
                      <a:solidFill>
                        <a:schemeClr val="tx1"/>
                      </a:solidFill>
                      <a:prstDash val="solid"/>
                    </a:lnT>
                    <a:lnB w="19050" cmpd="sng">
                      <a:solidFill>
                        <a:schemeClr val="tx1"/>
                      </a:solidFill>
                      <a:prstDash val="solid"/>
                    </a:lnB>
                    <a:noFill/>
                  </a:tcPr>
                </a:tc>
                <a:tc>
                  <a:txBody>
                    <a:bodyPr/>
                    <a:p>
                      <a:pPr algn="ctr">
                        <a:buNone/>
                      </a:pPr>
                      <a:r>
                        <a:rPr lang="zh-CN" altLang="en-US" sz="1400" b="1">
                          <a:solidFill>
                            <a:schemeClr val="dk1"/>
                          </a:solidFill>
                        </a:rPr>
                        <a:t>反映压缩性能？</a:t>
                      </a:r>
                      <a:endParaRPr lang="zh-CN" altLang="en-US" sz="1400" b="1">
                        <a:solidFill>
                          <a:schemeClr val="dk1"/>
                        </a:solidFill>
                      </a:endParaRPr>
                    </a:p>
                  </a:txBody>
                  <a:tcPr>
                    <a:lnL w="19050" cmpd="sng">
                      <a:solidFill>
                        <a:schemeClr val="tx1"/>
                      </a:solidFill>
                      <a:prstDash val="solid"/>
                    </a:lnL>
                    <a:lnR w="19050" cmpd="sng">
                      <a:solidFill>
                        <a:schemeClr val="tx1"/>
                      </a:solidFill>
                      <a:prstDash val="solid"/>
                    </a:lnR>
                    <a:lnT w="19050" cmpd="sng">
                      <a:solidFill>
                        <a:schemeClr val="tx1"/>
                      </a:solidFill>
                      <a:prstDash val="solid"/>
                    </a:lnT>
                    <a:lnB w="19050" cmpd="sng">
                      <a:solidFill>
                        <a:schemeClr val="tx1"/>
                      </a:solidFill>
                      <a:prstDash val="solid"/>
                    </a:lnB>
                    <a:noFill/>
                  </a:tcPr>
                </a:tc>
              </a:tr>
              <a:tr h="304800">
                <a:tc>
                  <a:txBody>
                    <a:bodyPr/>
                    <a:p>
                      <a:pPr algn="ctr">
                        <a:buNone/>
                      </a:pPr>
                      <a:r>
                        <a:rPr lang="zh-CN" altLang="en-US" sz="1400">
                          <a:solidFill>
                            <a:srgbClr val="FF0000"/>
                          </a:solidFill>
                        </a:rPr>
                        <a:t>自相关函数</a:t>
                      </a:r>
                      <a:endParaRPr lang="zh-CN" altLang="en-US" sz="1400">
                        <a:solidFill>
                          <a:srgbClr val="FF0000"/>
                        </a:solidFill>
                      </a:endParaRPr>
                    </a:p>
                  </a:txBody>
                  <a:tcPr>
                    <a:lnL w="19050" cmpd="sng">
                      <a:solidFill>
                        <a:schemeClr val="tx1"/>
                      </a:solidFill>
                      <a:prstDash val="solid"/>
                    </a:lnL>
                    <a:lnR w="19050" cmpd="sng">
                      <a:solidFill>
                        <a:schemeClr val="tx1"/>
                      </a:solidFill>
                      <a:prstDash val="solid"/>
                    </a:lnR>
                    <a:lnT w="19050" cmpd="sng">
                      <a:solidFill>
                        <a:schemeClr val="tx1"/>
                      </a:solidFill>
                      <a:prstDash val="solid"/>
                    </a:lnT>
                    <a:lnB w="19050" cmpd="sng">
                      <a:solidFill>
                        <a:schemeClr val="tx1"/>
                      </a:solidFill>
                      <a:prstDash val="solid"/>
                    </a:lnB>
                    <a:noFill/>
                  </a:tcPr>
                </a:tc>
                <a:tc rowSpan="4">
                  <a:txBody>
                    <a:bodyPr/>
                    <a:p>
                      <a:pPr algn="ctr">
                        <a:buNone/>
                      </a:pPr>
                      <a:endParaRPr lang="zh-CN" altLang="en-US" sz="1400">
                        <a:solidFill>
                          <a:srgbClr val="FF0000"/>
                        </a:solidFill>
                      </a:endParaRPr>
                    </a:p>
                    <a:p>
                      <a:pPr algn="ctr">
                        <a:buNone/>
                      </a:pPr>
                      <a:endParaRPr lang="zh-CN" altLang="en-US" sz="1400">
                        <a:solidFill>
                          <a:srgbClr val="FF0000"/>
                        </a:solidFill>
                      </a:endParaRPr>
                    </a:p>
                    <a:p>
                      <a:pPr algn="ctr">
                        <a:buNone/>
                      </a:pPr>
                      <a:r>
                        <a:rPr lang="zh-CN" altLang="en-US" sz="1400">
                          <a:solidFill>
                            <a:srgbClr val="FF0000"/>
                          </a:solidFill>
                        </a:rPr>
                        <a:t>计算耗时</a:t>
                      </a:r>
                      <a:r>
                        <a:rPr lang="zh-CN" altLang="en-US" sz="1400" b="1">
                          <a:solidFill>
                            <a:srgbClr val="FF0000"/>
                          </a:solidFill>
                        </a:rPr>
                        <a:t>远大于</a:t>
                      </a:r>
                      <a:r>
                        <a:rPr lang="zh-CN" altLang="en-US" sz="1400">
                          <a:solidFill>
                            <a:srgbClr val="FF0000"/>
                          </a:solidFill>
                        </a:rPr>
                        <a:t>压缩图像本身</a:t>
                      </a:r>
                      <a:endParaRPr lang="zh-CN" altLang="en-US" sz="1400">
                        <a:solidFill>
                          <a:srgbClr val="FF0000"/>
                        </a:solidFill>
                      </a:endParaRPr>
                    </a:p>
                  </a:txBody>
                  <a:tcPr>
                    <a:lnL w="19050" cmpd="sng">
                      <a:solidFill>
                        <a:schemeClr val="tx1"/>
                      </a:solidFill>
                      <a:prstDash val="solid"/>
                    </a:lnL>
                    <a:lnR w="19050" cmpd="sng">
                      <a:solidFill>
                        <a:schemeClr val="tx1"/>
                      </a:solidFill>
                      <a:prstDash val="solid"/>
                    </a:lnR>
                    <a:lnT w="19050" cmpd="sng">
                      <a:solidFill>
                        <a:schemeClr val="tx1"/>
                      </a:solidFill>
                      <a:prstDash val="solid"/>
                    </a:lnT>
                    <a:lnB w="19050" cmpd="sng">
                      <a:solidFill>
                        <a:schemeClr val="tx1"/>
                      </a:solidFill>
                      <a:prstDash val="solid"/>
                    </a:lnB>
                    <a:noFill/>
                  </a:tcPr>
                </a:tc>
                <a:tc>
                  <a:txBody>
                    <a:bodyPr/>
                    <a:p>
                      <a:pPr algn="ctr">
                        <a:buNone/>
                      </a:pPr>
                      <a:r>
                        <a:rPr lang="en-US" altLang="zh-CN" sz="1400"/>
                        <a:t>√</a:t>
                      </a:r>
                      <a:endParaRPr lang="en-US" altLang="zh-CN" sz="1400"/>
                    </a:p>
                  </a:txBody>
                  <a:tcPr>
                    <a:lnL w="19050" cmpd="sng">
                      <a:solidFill>
                        <a:schemeClr val="tx1"/>
                      </a:solidFill>
                      <a:prstDash val="solid"/>
                    </a:lnL>
                    <a:lnR w="19050" cmpd="sng">
                      <a:solidFill>
                        <a:schemeClr val="tx1"/>
                      </a:solidFill>
                      <a:prstDash val="solid"/>
                    </a:lnR>
                    <a:lnT w="19050" cmpd="sng">
                      <a:solidFill>
                        <a:schemeClr val="tx1"/>
                      </a:solidFill>
                      <a:prstDash val="solid"/>
                    </a:lnT>
                    <a:lnB w="19050" cmpd="sng">
                      <a:solidFill>
                        <a:schemeClr val="tx1"/>
                      </a:solidFill>
                      <a:prstDash val="solid"/>
                    </a:lnB>
                    <a:noFill/>
                  </a:tcPr>
                </a:tc>
              </a:tr>
              <a:tr h="304800">
                <a:tc>
                  <a:txBody>
                    <a:bodyPr/>
                    <a:p>
                      <a:pPr algn="ctr">
                        <a:buNone/>
                      </a:pPr>
                      <a:r>
                        <a:rPr lang="zh-CN" altLang="en-US" sz="1400">
                          <a:solidFill>
                            <a:srgbClr val="FF0000"/>
                          </a:solidFill>
                        </a:rPr>
                        <a:t>空间协方差</a:t>
                      </a:r>
                      <a:endParaRPr lang="zh-CN" altLang="en-US" sz="1400">
                        <a:solidFill>
                          <a:srgbClr val="FF0000"/>
                        </a:solidFill>
                      </a:endParaRPr>
                    </a:p>
                  </a:txBody>
                  <a:tcPr>
                    <a:lnL w="19050" cmpd="sng">
                      <a:solidFill>
                        <a:schemeClr val="tx1"/>
                      </a:solidFill>
                      <a:prstDash val="solid"/>
                    </a:lnL>
                    <a:lnR w="19050" cmpd="sng">
                      <a:solidFill>
                        <a:schemeClr val="tx1"/>
                      </a:solidFill>
                      <a:prstDash val="solid"/>
                    </a:lnR>
                    <a:lnT w="19050" cmpd="sng">
                      <a:solidFill>
                        <a:schemeClr val="tx1"/>
                      </a:solidFill>
                      <a:prstDash val="solid"/>
                    </a:lnT>
                    <a:lnB w="19050" cmpd="sng">
                      <a:solidFill>
                        <a:schemeClr val="tx1"/>
                      </a:solidFill>
                      <a:prstDash val="solid"/>
                    </a:lnB>
                    <a:noFill/>
                  </a:tcPr>
                </a:tc>
                <a:tc vMerge="1">
                  <a:tcPr>
                    <a:lnL w="19050" cmpd="sng">
                      <a:solidFill>
                        <a:schemeClr val="tx1"/>
                      </a:solidFill>
                      <a:prstDash val="solid"/>
                    </a:lnL>
                    <a:lnR w="1905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ctr">
                        <a:buNone/>
                      </a:pPr>
                      <a:r>
                        <a:rPr lang="en-US" altLang="zh-CN" sz="1400">
                          <a:sym typeface="+mn-ea"/>
                        </a:rPr>
                        <a:t>√</a:t>
                      </a:r>
                      <a:endParaRPr lang="zh-CN" altLang="en-US" sz="1400"/>
                    </a:p>
                  </a:txBody>
                  <a:tcPr>
                    <a:lnL w="19050" cmpd="sng">
                      <a:solidFill>
                        <a:schemeClr val="tx1"/>
                      </a:solidFill>
                      <a:prstDash val="solid"/>
                    </a:lnL>
                    <a:lnR w="19050" cmpd="sng">
                      <a:solidFill>
                        <a:schemeClr val="tx1"/>
                      </a:solidFill>
                      <a:prstDash val="solid"/>
                    </a:lnR>
                    <a:lnT w="19050" cmpd="sng">
                      <a:solidFill>
                        <a:schemeClr val="tx1"/>
                      </a:solidFill>
                      <a:prstDash val="solid"/>
                    </a:lnT>
                    <a:lnB w="19050" cmpd="sng">
                      <a:solidFill>
                        <a:schemeClr val="tx1"/>
                      </a:solidFill>
                      <a:prstDash val="solid"/>
                    </a:lnB>
                    <a:noFill/>
                  </a:tcPr>
                </a:tc>
              </a:tr>
              <a:tr h="304800">
                <a:tc>
                  <a:txBody>
                    <a:bodyPr/>
                    <a:p>
                      <a:pPr algn="ctr">
                        <a:buNone/>
                      </a:pPr>
                      <a:r>
                        <a:rPr lang="en-US" altLang="zh-CN" sz="1400">
                          <a:solidFill>
                            <a:srgbClr val="FF0000"/>
                          </a:solidFill>
                        </a:rPr>
                        <a:t>灰度共生矩阵</a:t>
                      </a:r>
                      <a:endParaRPr lang="en-US" altLang="zh-CN" sz="1400">
                        <a:solidFill>
                          <a:srgbClr val="FF0000"/>
                        </a:solidFill>
                      </a:endParaRPr>
                    </a:p>
                  </a:txBody>
                  <a:tcPr>
                    <a:lnL w="19050" cmpd="sng">
                      <a:solidFill>
                        <a:schemeClr val="tx1"/>
                      </a:solidFill>
                      <a:prstDash val="solid"/>
                    </a:lnL>
                    <a:lnR w="19050" cmpd="sng">
                      <a:solidFill>
                        <a:schemeClr val="tx1"/>
                      </a:solidFill>
                      <a:prstDash val="solid"/>
                    </a:lnR>
                    <a:lnT w="19050" cmpd="sng">
                      <a:solidFill>
                        <a:schemeClr val="tx1"/>
                      </a:solidFill>
                      <a:prstDash val="solid"/>
                    </a:lnT>
                    <a:lnB w="19050" cmpd="sng">
                      <a:solidFill>
                        <a:schemeClr val="tx1"/>
                      </a:solidFill>
                      <a:prstDash val="solid"/>
                    </a:lnB>
                    <a:noFill/>
                  </a:tcPr>
                </a:tc>
                <a:tc vMerge="1">
                  <a:tcPr>
                    <a:lnL w="19050" cmpd="sng">
                      <a:solidFill>
                        <a:schemeClr val="tx1"/>
                      </a:solidFill>
                      <a:prstDash val="solid"/>
                    </a:lnL>
                    <a:lnR w="1905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ctr">
                        <a:buNone/>
                      </a:pPr>
                      <a:r>
                        <a:rPr lang="en-US" altLang="zh-CN" sz="1400">
                          <a:sym typeface="+mn-ea"/>
                        </a:rPr>
                        <a:t>√</a:t>
                      </a:r>
                      <a:endParaRPr lang="zh-CN" altLang="en-US" sz="1400"/>
                    </a:p>
                  </a:txBody>
                  <a:tcPr>
                    <a:lnL w="19050" cmpd="sng">
                      <a:solidFill>
                        <a:schemeClr val="tx1"/>
                      </a:solidFill>
                      <a:prstDash val="solid"/>
                    </a:lnL>
                    <a:lnR w="19050" cmpd="sng">
                      <a:solidFill>
                        <a:schemeClr val="tx1"/>
                      </a:solidFill>
                      <a:prstDash val="solid"/>
                    </a:lnR>
                    <a:lnT w="19050" cmpd="sng">
                      <a:solidFill>
                        <a:schemeClr val="tx1"/>
                      </a:solidFill>
                      <a:prstDash val="solid"/>
                    </a:lnT>
                    <a:lnB w="19050" cmpd="sng">
                      <a:solidFill>
                        <a:schemeClr val="tx1"/>
                      </a:solidFill>
                      <a:prstDash val="solid"/>
                    </a:lnB>
                    <a:noFill/>
                  </a:tcPr>
                </a:tc>
              </a:tr>
              <a:tr h="304800">
                <a:tc>
                  <a:txBody>
                    <a:bodyPr/>
                    <a:p>
                      <a:pPr algn="ctr">
                        <a:buNone/>
                      </a:pPr>
                      <a:r>
                        <a:rPr sz="1400">
                          <a:solidFill>
                            <a:srgbClr val="FF0000"/>
                          </a:solidFill>
                        </a:rPr>
                        <a:t>局部二值模式</a:t>
                      </a:r>
                      <a:endParaRPr lang="zh-CN" altLang="en-US" sz="1400">
                        <a:solidFill>
                          <a:srgbClr val="FF0000"/>
                        </a:solidFill>
                      </a:endParaRPr>
                    </a:p>
                  </a:txBody>
                  <a:tcPr>
                    <a:lnL w="19050" cmpd="sng">
                      <a:solidFill>
                        <a:schemeClr val="tx1"/>
                      </a:solidFill>
                      <a:prstDash val="solid"/>
                    </a:lnL>
                    <a:lnR w="19050" cmpd="sng">
                      <a:solidFill>
                        <a:schemeClr val="tx1"/>
                      </a:solidFill>
                      <a:prstDash val="solid"/>
                    </a:lnR>
                    <a:lnT w="19050" cmpd="sng">
                      <a:solidFill>
                        <a:schemeClr val="tx1"/>
                      </a:solidFill>
                      <a:prstDash val="solid"/>
                    </a:lnT>
                    <a:lnB w="19050" cmpd="sng">
                      <a:solidFill>
                        <a:schemeClr val="tx1"/>
                      </a:solidFill>
                      <a:prstDash val="solid"/>
                    </a:lnB>
                    <a:noFill/>
                  </a:tcPr>
                </a:tc>
                <a:tc vMerge="1">
                  <a:tcPr>
                    <a:lnL w="19050" cmpd="sng">
                      <a:solidFill>
                        <a:schemeClr val="tx1"/>
                      </a:solidFill>
                      <a:prstDash val="solid"/>
                    </a:lnL>
                    <a:lnR w="19050" cmpd="sng">
                      <a:solidFill>
                        <a:schemeClr val="tx1"/>
                      </a:solidFill>
                      <a:prstDash val="solid"/>
                    </a:lnR>
                    <a:lnT w="12700" cmpd="sng">
                      <a:solidFill>
                        <a:schemeClr val="tx1"/>
                      </a:solidFill>
                      <a:prstDash val="solid"/>
                    </a:lnT>
                    <a:lnB w="19050" cmpd="sng">
                      <a:solidFill>
                        <a:schemeClr val="tx1"/>
                      </a:solidFill>
                      <a:prstDash val="solid"/>
                    </a:lnB>
                    <a:noFill/>
                  </a:tcPr>
                </a:tc>
                <a:tc>
                  <a:txBody>
                    <a:bodyPr/>
                    <a:p>
                      <a:pPr algn="ctr">
                        <a:buNone/>
                      </a:pPr>
                      <a:r>
                        <a:rPr lang="en-US" altLang="zh-CN" sz="1400">
                          <a:sym typeface="+mn-ea"/>
                        </a:rPr>
                        <a:t>√</a:t>
                      </a:r>
                      <a:endParaRPr lang="zh-CN" altLang="en-US" sz="1400"/>
                    </a:p>
                  </a:txBody>
                  <a:tcPr>
                    <a:lnL w="19050" cmpd="sng">
                      <a:solidFill>
                        <a:schemeClr val="tx1"/>
                      </a:solidFill>
                      <a:prstDash val="solid"/>
                    </a:lnL>
                    <a:lnR w="19050" cmpd="sng">
                      <a:solidFill>
                        <a:schemeClr val="tx1"/>
                      </a:solidFill>
                      <a:prstDash val="solid"/>
                    </a:lnR>
                    <a:lnT w="19050" cmpd="sng">
                      <a:solidFill>
                        <a:schemeClr val="tx1"/>
                      </a:solidFill>
                      <a:prstDash val="solid"/>
                    </a:lnT>
                    <a:lnB w="19050" cmpd="sng">
                      <a:solidFill>
                        <a:schemeClr val="tx1"/>
                      </a:solidFill>
                      <a:prstDash val="solid"/>
                    </a:lnB>
                    <a:noFill/>
                  </a:tcPr>
                </a:tc>
              </a:tr>
              <a:tr h="304800">
                <a:tc>
                  <a:txBody>
                    <a:bodyPr/>
                    <a:p>
                      <a:pPr algn="ctr">
                        <a:buNone/>
                      </a:pPr>
                      <a:r>
                        <a:rPr lang="zh-CN" altLang="en-US" sz="1400" b="1" dirty="0">
                          <a:solidFill>
                            <a:srgbClr val="00B050"/>
                          </a:solidFill>
                          <a:sym typeface="+mn-ea"/>
                        </a:rPr>
                        <a:t>信息熵</a:t>
                      </a:r>
                      <a:endParaRPr lang="zh-CN" altLang="en-US" sz="1400" b="1" dirty="0">
                        <a:solidFill>
                          <a:srgbClr val="00B050"/>
                        </a:solidFill>
                        <a:sym typeface="+mn-ea"/>
                      </a:endParaRPr>
                    </a:p>
                  </a:txBody>
                  <a:tcPr>
                    <a:lnL w="19050" cmpd="sng">
                      <a:solidFill>
                        <a:schemeClr val="tx1"/>
                      </a:solidFill>
                      <a:prstDash val="solid"/>
                    </a:lnL>
                    <a:lnR w="19050" cmpd="sng">
                      <a:solidFill>
                        <a:schemeClr val="tx1"/>
                      </a:solidFill>
                      <a:prstDash val="solid"/>
                    </a:lnR>
                    <a:lnT w="19050" cmpd="sng">
                      <a:solidFill>
                        <a:schemeClr val="tx1"/>
                      </a:solidFill>
                      <a:prstDash val="solid"/>
                    </a:lnT>
                    <a:lnB w="19050" cmpd="sng">
                      <a:solidFill>
                        <a:schemeClr val="tx1"/>
                      </a:solidFill>
                      <a:prstDash val="solid"/>
                    </a:lnB>
                    <a:noFill/>
                  </a:tcPr>
                </a:tc>
                <a:tc>
                  <a:txBody>
                    <a:bodyPr/>
                    <a:p>
                      <a:pPr algn="ctr">
                        <a:buNone/>
                      </a:pPr>
                      <a:r>
                        <a:rPr lang="zh-CN" altLang="en-US" sz="1400"/>
                        <a:t>资源耗费</a:t>
                      </a:r>
                      <a:r>
                        <a:rPr lang="zh-CN" altLang="en-US" sz="1400">
                          <a:solidFill>
                            <a:srgbClr val="00B050"/>
                          </a:solidFill>
                          <a:sym typeface="+mn-ea"/>
                        </a:rPr>
                        <a:t>远小于</a:t>
                      </a:r>
                      <a:r>
                        <a:rPr lang="zh-CN" altLang="en-US" sz="1400">
                          <a:sym typeface="+mn-ea"/>
                        </a:rPr>
                        <a:t>压缩图像本身</a:t>
                      </a:r>
                      <a:endParaRPr lang="zh-CN" altLang="en-US" sz="1400"/>
                    </a:p>
                  </a:txBody>
                  <a:tcPr>
                    <a:lnL w="19050" cmpd="sng">
                      <a:solidFill>
                        <a:schemeClr val="tx1"/>
                      </a:solidFill>
                      <a:prstDash val="solid"/>
                    </a:lnL>
                    <a:lnR w="19050" cmpd="sng">
                      <a:solidFill>
                        <a:schemeClr val="tx1"/>
                      </a:solidFill>
                      <a:prstDash val="solid"/>
                    </a:lnR>
                    <a:lnT w="19050" cmpd="sng">
                      <a:solidFill>
                        <a:schemeClr val="tx1"/>
                      </a:solidFill>
                      <a:prstDash val="solid"/>
                    </a:lnT>
                    <a:lnB w="19050" cmpd="sng">
                      <a:solidFill>
                        <a:schemeClr val="tx1"/>
                      </a:solidFill>
                      <a:prstDash val="solid"/>
                    </a:lnB>
                    <a:noFill/>
                  </a:tcPr>
                </a:tc>
                <a:tc>
                  <a:txBody>
                    <a:bodyPr/>
                    <a:p>
                      <a:pPr algn="ctr">
                        <a:buNone/>
                      </a:pPr>
                      <a:r>
                        <a:rPr lang="en-US" altLang="zh-CN" sz="1400">
                          <a:sym typeface="+mn-ea"/>
                        </a:rPr>
                        <a:t>√</a:t>
                      </a:r>
                      <a:endParaRPr lang="zh-CN" altLang="en-US" sz="1400"/>
                    </a:p>
                  </a:txBody>
                  <a:tcPr>
                    <a:lnL w="19050" cmpd="sng">
                      <a:solidFill>
                        <a:schemeClr val="tx1"/>
                      </a:solidFill>
                      <a:prstDash val="solid"/>
                    </a:lnL>
                    <a:lnR w="19050" cmpd="sng">
                      <a:solidFill>
                        <a:schemeClr val="tx1"/>
                      </a:solidFill>
                      <a:prstDash val="solid"/>
                    </a:lnR>
                    <a:lnT w="19050" cmpd="sng">
                      <a:solidFill>
                        <a:schemeClr val="tx1"/>
                      </a:solidFill>
                      <a:prstDash val="solid"/>
                    </a:lnT>
                    <a:lnB w="19050" cmpd="sng">
                      <a:solidFill>
                        <a:schemeClr val="tx1"/>
                      </a:solidFill>
                      <a:prstDash val="solid"/>
                    </a:lnB>
                    <a:noFill/>
                  </a:tcPr>
                </a:tc>
              </a:tr>
            </a:tbl>
          </a:graphicData>
        </a:graphic>
      </p:graphicFrame>
      <p:pic>
        <p:nvPicPr>
          <p:cNvPr id="10" name="图片 9"/>
          <p:cNvPicPr>
            <a:picLocks noChangeAspect="1"/>
          </p:cNvPicPr>
          <p:nvPr>
            <p:custDataLst>
              <p:tags r:id="rId2"/>
            </p:custDataLst>
          </p:nvPr>
        </p:nvPicPr>
        <p:blipFill>
          <a:blip r:embed="rId3"/>
          <a:stretch>
            <a:fillRect/>
          </a:stretch>
        </p:blipFill>
        <p:spPr>
          <a:xfrm>
            <a:off x="7535545" y="1052830"/>
            <a:ext cx="3392805" cy="2239645"/>
          </a:xfrm>
          <a:prstGeom prst="rect">
            <a:avLst/>
          </a:prstGeom>
        </p:spPr>
      </p:pic>
      <p:pic>
        <p:nvPicPr>
          <p:cNvPr id="9" name="图片 8"/>
          <p:cNvPicPr>
            <a:picLocks noChangeAspect="1"/>
          </p:cNvPicPr>
          <p:nvPr>
            <p:custDataLst>
              <p:tags r:id="rId4"/>
            </p:custDataLst>
          </p:nvPr>
        </p:nvPicPr>
        <p:blipFill>
          <a:blip r:embed="rId5"/>
          <a:stretch>
            <a:fillRect/>
          </a:stretch>
        </p:blipFill>
        <p:spPr>
          <a:xfrm>
            <a:off x="8615680" y="1701165"/>
            <a:ext cx="3324860" cy="2004060"/>
          </a:xfrm>
          <a:prstGeom prst="rect">
            <a:avLst/>
          </a:prstGeom>
        </p:spPr>
      </p:pic>
      <p:sp>
        <p:nvSpPr>
          <p:cNvPr id="2" name="动作按钮: 自定义 1"/>
          <p:cNvSpPr/>
          <p:nvPr>
            <p:custDataLst>
              <p:tags r:id="rId6"/>
            </p:custDataLst>
          </p:nvPr>
        </p:nvSpPr>
        <p:spPr>
          <a:xfrm>
            <a:off x="9912350" y="1196340"/>
            <a:ext cx="1994535" cy="534670"/>
          </a:xfrm>
          <a:prstGeom prst="actionButtonBlank">
            <a:avLst/>
          </a:prstGeom>
        </p:spPr>
        <p:style>
          <a:lnRef idx="0">
            <a:srgbClr val="FFFFFF"/>
          </a:lnRef>
          <a:fillRef idx="3">
            <a:schemeClr val="accent2"/>
          </a:fillRef>
          <a:effectRef idx="0">
            <a:srgbClr val="FFFFFF"/>
          </a:effectRef>
          <a:fontRef idx="minor">
            <a:schemeClr val="lt1"/>
          </a:fontRef>
        </p:style>
        <p:txBody>
          <a:bodyPr rtlCol="0" anchor="ctr"/>
          <a:p>
            <a:pPr algn="ctr"/>
            <a:r>
              <a:rPr lang="zh-CN" altLang="en-US" sz="1400" dirty="0">
                <a:sym typeface="+mn-ea"/>
              </a:rPr>
              <a:t>一定程度上</a:t>
            </a:r>
            <a:endParaRPr lang="zh-CN" altLang="en-US" sz="1400" dirty="0">
              <a:sym typeface="+mn-ea"/>
            </a:endParaRPr>
          </a:p>
          <a:p>
            <a:pPr algn="ctr"/>
            <a:r>
              <a:rPr lang="zh-CN" altLang="en-US" sz="1400" dirty="0">
                <a:sym typeface="+mn-ea"/>
              </a:rPr>
              <a:t>信息熵能反映压缩性能</a:t>
            </a:r>
            <a:endParaRPr lang="zh-CN" altLang="en-US" sz="1400" b="1" dirty="0">
              <a:sym typeface="+mn-ea"/>
            </a:endParaRPr>
          </a:p>
        </p:txBody>
      </p:sp>
      <p:sp>
        <p:nvSpPr>
          <p:cNvPr id="5" name="内容占位符 1"/>
          <p:cNvSpPr>
            <a:spLocks noGrp="1"/>
          </p:cNvSpPr>
          <p:nvPr/>
        </p:nvSpPr>
        <p:spPr>
          <a:xfrm>
            <a:off x="478790" y="3844290"/>
            <a:ext cx="10972800" cy="76200"/>
          </a:xfrm>
          <a:prstGeom prst="rect">
            <a:avLst/>
          </a:prstGeom>
        </p:spPr>
        <p:txBody>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anose="05000000000000000000" pitchFamily="2" charset="2"/>
              <a:buChar char="n"/>
              <a:defRPr sz="2800" b="1" kern="1200" baseline="0">
                <a:solidFill>
                  <a:schemeClr val="tx1"/>
                </a:solidFill>
                <a:latin typeface="Arial" panose="020B0604020202020204" pitchFamily="34" charset="0"/>
                <a:ea typeface="微软雅黑" panose="020B0503020204020204" pitchFamily="34" charset="-122"/>
                <a:cs typeface="+mn-cs"/>
              </a:defRPr>
            </a:lvl1pPr>
            <a:lvl2pPr marL="742950" indent="-285750" algn="l" defTabSz="914400" rtl="0" eaLnBrk="1" latinLnBrk="0" hangingPunct="1">
              <a:spcBef>
                <a:spcPct val="20000"/>
              </a:spcBef>
              <a:buFont typeface="Arial" panose="020B0604020202020204" pitchFamily="34" charset="0"/>
              <a:buChar char="–"/>
              <a:defRPr sz="2400" b="1" kern="1200" baseline="0">
                <a:solidFill>
                  <a:schemeClr val="tx1"/>
                </a:solidFill>
                <a:latin typeface="Arial" panose="020B0604020202020204" pitchFamily="34" charset="0"/>
                <a:ea typeface="微软雅黑" panose="020B0503020204020204" pitchFamily="34" charset="-122"/>
                <a:cs typeface="+mn-cs"/>
              </a:defRPr>
            </a:lvl2pPr>
            <a:lvl3pPr marL="1143000" indent="-228600" algn="l" defTabSz="914400" rtl="0" eaLnBrk="1" latinLnBrk="0" hangingPunct="1">
              <a:spcBef>
                <a:spcPct val="20000"/>
              </a:spcBef>
              <a:buFont typeface="Arial" panose="020B0604020202020204" pitchFamily="34" charset="0"/>
              <a:buChar char="•"/>
              <a:defRPr sz="2400" b="1"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Ø"/>
            </a:pPr>
            <a:r>
              <a:rPr lang="zh-CN" altLang="en-US" sz="2000" dirty="0"/>
              <a:t>基于</a:t>
            </a:r>
            <a:r>
              <a:rPr lang="en-US" altLang="zh-CN" sz="2000" dirty="0"/>
              <a:t>LZ4</a:t>
            </a:r>
            <a:r>
              <a:rPr lang="zh-CN" altLang="en-US" sz="2000" dirty="0"/>
              <a:t>的预处理算法</a:t>
            </a:r>
            <a:endParaRPr lang="en-US" altLang="zh-CN" sz="2000" dirty="0"/>
          </a:p>
          <a:p>
            <a:pPr marL="0" indent="457200">
              <a:buNone/>
            </a:pPr>
            <a:r>
              <a:rPr lang="zh-CN" altLang="en-US" sz="1800" b="0" noProof="0" dirty="0">
                <a:ln>
                  <a:noFill/>
                </a:ln>
                <a:solidFill>
                  <a:prstClr val="black"/>
                </a:solidFill>
                <a:effectLst/>
                <a:uLnTx/>
                <a:uFillTx/>
                <a:sym typeface="+mn-ea"/>
              </a:rPr>
              <a:t>主要思路：参考</a:t>
            </a:r>
            <a:r>
              <a:rPr lang="en-US" altLang="zh-CN" sz="1800" b="0" noProof="0" dirty="0">
                <a:ln>
                  <a:noFill/>
                </a:ln>
                <a:solidFill>
                  <a:prstClr val="black"/>
                </a:solidFill>
                <a:effectLst/>
                <a:uLnTx/>
                <a:uFillTx/>
                <a:sym typeface="+mn-ea"/>
              </a:rPr>
              <a:t>Lz4</a:t>
            </a:r>
            <a:r>
              <a:rPr lang="zh-CN" altLang="en-US" sz="1800" b="0" noProof="0" dirty="0">
                <a:ln>
                  <a:noFill/>
                </a:ln>
                <a:solidFill>
                  <a:prstClr val="black"/>
                </a:solidFill>
                <a:effectLst/>
                <a:uLnTx/>
                <a:uFillTx/>
                <a:sym typeface="+mn-ea"/>
              </a:rPr>
              <a:t>算法的处理方法，快速的提取数据中的</a:t>
            </a:r>
            <a:r>
              <a:rPr lang="zh-CN" altLang="en-US" sz="1800" b="0" noProof="0" dirty="0">
                <a:ln>
                  <a:noFill/>
                </a:ln>
                <a:solidFill>
                  <a:prstClr val="black"/>
                </a:solidFill>
                <a:effectLst/>
                <a:uLnTx/>
                <a:uFillTx/>
                <a:sym typeface="+mn-ea"/>
              </a:rPr>
              <a:t>特征</a:t>
            </a:r>
            <a:endParaRPr lang="zh-CN" altLang="en-US" sz="1800" b="0" noProof="0" dirty="0">
              <a:ln>
                <a:noFill/>
              </a:ln>
              <a:solidFill>
                <a:prstClr val="black"/>
              </a:solidFill>
              <a:effectLst/>
              <a:uLnTx/>
              <a:uFillTx/>
              <a:sym typeface="+mn-ea"/>
            </a:endParaRPr>
          </a:p>
          <a:p>
            <a:pPr marL="0" indent="457200">
              <a:buNone/>
            </a:pPr>
            <a:r>
              <a:rPr lang="zh-CN" altLang="en-US" sz="1800" b="0" noProof="0" dirty="0">
                <a:ln>
                  <a:noFill/>
                </a:ln>
                <a:solidFill>
                  <a:prstClr val="black"/>
                </a:solidFill>
                <a:effectLst/>
                <a:uLnTx/>
                <a:uFillTx/>
                <a:sym typeface="+mn-ea"/>
              </a:rPr>
              <a:t>通过剔除算法中的无关操作，降低压缩精度，利用剪枝等方法，</a:t>
            </a:r>
            <a:r>
              <a:rPr lang="zh-CN" altLang="en-US" sz="1800" b="0" noProof="0" dirty="0">
                <a:ln>
                  <a:noFill/>
                </a:ln>
                <a:solidFill>
                  <a:prstClr val="black"/>
                </a:solidFill>
                <a:effectLst/>
                <a:uLnTx/>
                <a:uFillTx/>
                <a:sym typeface="+mn-ea"/>
              </a:rPr>
              <a:t>估算压缩性能</a:t>
            </a:r>
            <a:endParaRPr lang="zh-CN" altLang="en-US" sz="1800" b="0" noProof="0" dirty="0">
              <a:ln>
                <a:noFill/>
              </a:ln>
              <a:solidFill>
                <a:prstClr val="black"/>
              </a:solidFill>
              <a:effectLst/>
              <a:uLnTx/>
              <a:uFillTx/>
              <a:sym typeface="+mn-ea"/>
            </a:endParaRPr>
          </a:p>
          <a:p>
            <a:pPr marL="0" indent="457200">
              <a:buNone/>
            </a:pPr>
            <a:r>
              <a:rPr lang="zh-CN" altLang="en-US" sz="1800" b="0" noProof="0" dirty="0">
                <a:ln>
                  <a:noFill/>
                </a:ln>
                <a:solidFill>
                  <a:prstClr val="black"/>
                </a:solidFill>
                <a:effectLst/>
                <a:uLnTx/>
                <a:uFillTx/>
                <a:sym typeface="+mn-ea"/>
              </a:rPr>
              <a:t>理想效果：</a:t>
            </a:r>
            <a:r>
              <a:rPr lang="zh-CN" altLang="en-US" sz="1800" b="0" noProof="0" dirty="0">
                <a:ln>
                  <a:noFill/>
                </a:ln>
                <a:solidFill>
                  <a:prstClr val="black"/>
                </a:solidFill>
                <a:effectLst/>
                <a:uLnTx/>
                <a:uFillTx/>
                <a:sym typeface="+mn-ea"/>
              </a:rPr>
              <a:t>算法耗费的时间、资源远小于压缩该图像，且得到的压缩比、压缩速度无限接近真实情况</a:t>
            </a:r>
            <a:endParaRPr lang="zh-CN" altLang="en-US" sz="1800" b="0" noProof="0" dirty="0">
              <a:ln>
                <a:noFill/>
              </a:ln>
              <a:solidFill>
                <a:prstClr val="black"/>
              </a:solidFill>
              <a:effectLst/>
              <a:uLnTx/>
              <a:uFillTx/>
              <a:sym typeface="+mn-ea"/>
            </a:endParaRPr>
          </a:p>
          <a:p>
            <a:pPr marL="0" lvl="1" indent="457200">
              <a:lnSpc>
                <a:spcPct val="120000"/>
              </a:lnSpc>
              <a:buNone/>
            </a:pPr>
            <a:r>
              <a:rPr lang="en-US" altLang="zh-CN" sz="1800" b="0" noProof="0" dirty="0">
                <a:ln>
                  <a:noFill/>
                </a:ln>
                <a:solidFill>
                  <a:prstClr val="black"/>
                </a:solidFill>
                <a:effectLst/>
                <a:uLnTx/>
                <a:uFillTx/>
                <a:sym typeface="+mn-ea"/>
              </a:rPr>
              <a:t>L</a:t>
            </a:r>
            <a:r>
              <a:rPr lang="zh-CN" altLang="en-US" sz="1800" b="0" noProof="0" dirty="0">
                <a:ln>
                  <a:noFill/>
                </a:ln>
                <a:solidFill>
                  <a:prstClr val="black"/>
                </a:solidFill>
                <a:effectLst/>
                <a:uLnTx/>
                <a:uFillTx/>
                <a:sym typeface="+mn-ea"/>
              </a:rPr>
              <a:t>z4算法中，压缩图像主要是一个循环操作（记为α），因此只需粗略估计α的执行次数，就可以估算出该图像的压缩性能</a:t>
            </a:r>
            <a:endParaRPr lang="zh-CN" altLang="en-US" sz="2000" dirty="0"/>
          </a:p>
        </p:txBody>
      </p:sp>
      <p:sp>
        <p:nvSpPr>
          <p:cNvPr id="27" name="矩形 26"/>
          <p:cNvSpPr/>
          <p:nvPr/>
        </p:nvSpPr>
        <p:spPr>
          <a:xfrm>
            <a:off x="5735955" y="3789045"/>
            <a:ext cx="3705225" cy="437515"/>
          </a:xfrm>
          <a:prstGeom prst="rect">
            <a:avLst/>
          </a:prstGeom>
          <a:solidFill>
            <a:srgbClr val="FFC000"/>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rgbClr val="FF0000"/>
                </a:solidFill>
              </a:rPr>
              <a:t>问题：信息熵的效果达不到</a:t>
            </a:r>
            <a:r>
              <a:rPr lang="zh-CN" altLang="en-US" b="1">
                <a:solidFill>
                  <a:srgbClr val="FF0000"/>
                </a:solidFill>
              </a:rPr>
              <a:t>要求</a:t>
            </a:r>
            <a:endParaRPr lang="zh-CN" altLang="en-US" b="1">
              <a:solidFill>
                <a:srgbClr val="FF0000"/>
              </a:solidFill>
            </a:endParaRPr>
          </a:p>
        </p:txBody>
      </p:sp>
      <p:sp>
        <p:nvSpPr>
          <p:cNvPr id="6" name="矩形 5"/>
          <p:cNvSpPr/>
          <p:nvPr/>
        </p:nvSpPr>
        <p:spPr>
          <a:xfrm>
            <a:off x="1415415" y="3017520"/>
            <a:ext cx="4824095" cy="411480"/>
          </a:xfrm>
          <a:prstGeom prst="rect">
            <a:avLst/>
          </a:prstGeom>
          <a:noFill/>
          <a:ln w="412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t>03 </a:t>
            </a:r>
            <a:r>
              <a:rPr lang="zh-CN" altLang="en-US"/>
              <a:t>图像数据压缩方案研究</a:t>
            </a:r>
            <a:endParaRPr lang="zh-CN" altLang="en-US"/>
          </a:p>
        </p:txBody>
      </p:sp>
      <p:sp>
        <p:nvSpPr>
          <p:cNvPr id="4" name="内容占位符 1"/>
          <p:cNvSpPr>
            <a:spLocks noGrp="1"/>
          </p:cNvSpPr>
          <p:nvPr>
            <p:ph idx="1"/>
          </p:nvPr>
        </p:nvSpPr>
        <p:spPr>
          <a:xfrm>
            <a:off x="609600" y="1285875"/>
            <a:ext cx="10972800" cy="76200"/>
          </a:xfrm>
        </p:spPr>
        <p:txBody>
          <a:bodyPr/>
          <a:lstStyle/>
          <a:p>
            <a:pPr>
              <a:lnSpc>
                <a:spcPct val="120000"/>
              </a:lnSpc>
              <a:buFont typeface="Wingdings" panose="05000000000000000000" pitchFamily="2" charset="2"/>
              <a:buChar char="Ø"/>
            </a:pPr>
            <a:r>
              <a:rPr lang="en-US" altLang="zh-CN" sz="2000" dirty="0"/>
              <a:t>自定义图像数据验证</a:t>
            </a:r>
            <a:r>
              <a:rPr lang="zh-CN" altLang="en-US" sz="2000" dirty="0"/>
              <a:t>猜想</a:t>
            </a:r>
            <a:endParaRPr lang="zh-CN" altLang="en-US" sz="2000" dirty="0"/>
          </a:p>
          <a:p>
            <a:pPr>
              <a:lnSpc>
                <a:spcPct val="120000"/>
              </a:lnSpc>
              <a:buFont typeface="Wingdings" panose="05000000000000000000" pitchFamily="2" charset="2"/>
              <a:buChar char="Ø"/>
            </a:pPr>
            <a:endParaRPr lang="zh-CN" altLang="en-US" sz="2000" dirty="0"/>
          </a:p>
          <a:p>
            <a:pPr>
              <a:lnSpc>
                <a:spcPct val="120000"/>
              </a:lnSpc>
              <a:buFont typeface="Wingdings" panose="05000000000000000000" pitchFamily="2" charset="2"/>
              <a:buChar char="Ø"/>
            </a:pPr>
            <a:endParaRPr lang="zh-CN" altLang="en-US" sz="2000" dirty="0"/>
          </a:p>
          <a:p>
            <a:pPr>
              <a:lnSpc>
                <a:spcPct val="120000"/>
              </a:lnSpc>
              <a:buFont typeface="Wingdings" panose="05000000000000000000" pitchFamily="2" charset="2"/>
              <a:buChar char="Ø"/>
            </a:pPr>
            <a:endParaRPr lang="zh-CN" altLang="en-US" sz="2000" dirty="0"/>
          </a:p>
          <a:p>
            <a:pPr>
              <a:lnSpc>
                <a:spcPct val="120000"/>
              </a:lnSpc>
              <a:buFont typeface="Wingdings" panose="05000000000000000000" pitchFamily="2" charset="2"/>
              <a:buChar char="Ø"/>
            </a:pPr>
            <a:endParaRPr lang="zh-CN" altLang="en-US" sz="2000" dirty="0"/>
          </a:p>
          <a:p>
            <a:pPr>
              <a:lnSpc>
                <a:spcPct val="120000"/>
              </a:lnSpc>
              <a:buFont typeface="Wingdings" panose="05000000000000000000" pitchFamily="2" charset="2"/>
              <a:buChar char="Ø"/>
            </a:pPr>
            <a:endParaRPr lang="zh-CN" altLang="en-US" sz="2000" dirty="0"/>
          </a:p>
          <a:p>
            <a:pPr marL="0" indent="457200">
              <a:lnSpc>
                <a:spcPct val="120000"/>
              </a:lnSpc>
              <a:buFont typeface="Wingdings" panose="05000000000000000000" pitchFamily="2" charset="2"/>
              <a:buNone/>
            </a:pPr>
            <a:r>
              <a:rPr lang="zh-CN" altLang="en-US" sz="2000" dirty="0">
                <a:highlight>
                  <a:srgbClr val="FFFF00"/>
                </a:highlight>
              </a:rPr>
              <a:t>结论：该</a:t>
            </a:r>
            <a:r>
              <a:rPr lang="zh-CN" altLang="en-US" sz="2000" dirty="0">
                <a:highlight>
                  <a:srgbClr val="FFFF00"/>
                </a:highlight>
                <a:sym typeface="+mn-ea"/>
              </a:rPr>
              <a:t>预处理算法在反映</a:t>
            </a:r>
            <a:r>
              <a:rPr lang="zh-CN" altLang="en-US" sz="2000" dirty="0">
                <a:solidFill>
                  <a:srgbClr val="00B0F0"/>
                </a:solidFill>
                <a:highlight>
                  <a:srgbClr val="FFFF00"/>
                </a:highlight>
                <a:sym typeface="+mn-ea"/>
              </a:rPr>
              <a:t>图像压缩性能</a:t>
            </a:r>
            <a:r>
              <a:rPr lang="zh-CN" altLang="en-US" sz="2000" dirty="0">
                <a:highlight>
                  <a:srgbClr val="FFFF00"/>
                </a:highlight>
                <a:sym typeface="+mn-ea"/>
              </a:rPr>
              <a:t>方面很</a:t>
            </a:r>
            <a:r>
              <a:rPr lang="zh-CN" altLang="en-US" sz="2000" dirty="0">
                <a:highlight>
                  <a:srgbClr val="FFFF00"/>
                </a:highlight>
                <a:sym typeface="+mn-ea"/>
              </a:rPr>
              <a:t>优秀</a:t>
            </a:r>
            <a:endParaRPr lang="zh-CN" altLang="en-US" sz="2000" dirty="0"/>
          </a:p>
          <a:p>
            <a:pPr>
              <a:lnSpc>
                <a:spcPct val="120000"/>
              </a:lnSpc>
              <a:buFont typeface="Wingdings" panose="05000000000000000000" pitchFamily="2" charset="2"/>
              <a:buChar char="Ø"/>
            </a:pPr>
            <a:r>
              <a:rPr lang="zh-CN" altLang="en-US" sz="2000" dirty="0"/>
              <a:t>后续计划</a:t>
            </a:r>
            <a:endParaRPr lang="zh-CN" altLang="en-US" sz="2000" dirty="0"/>
          </a:p>
          <a:p>
            <a:pPr marL="457200" lvl="1" indent="0">
              <a:lnSpc>
                <a:spcPct val="120000"/>
              </a:lnSpc>
              <a:buFont typeface="Wingdings" panose="05000000000000000000" pitchFamily="2" charset="2"/>
              <a:buNone/>
            </a:pPr>
            <a:r>
              <a:rPr lang="zh-CN" altLang="en-US" sz="1710" dirty="0"/>
              <a:t>提高</a:t>
            </a:r>
            <a:r>
              <a:rPr lang="zh-CN" altLang="en-US" sz="1710" dirty="0">
                <a:sym typeface="+mn-ea"/>
              </a:rPr>
              <a:t>该</a:t>
            </a:r>
            <a:r>
              <a:rPr lang="zh-CN" altLang="en-US" sz="1710" dirty="0">
                <a:sym typeface="+mn-ea"/>
              </a:rPr>
              <a:t>预处理算法</a:t>
            </a:r>
            <a:r>
              <a:rPr lang="zh-CN" altLang="en-US" sz="1710" dirty="0">
                <a:sym typeface="+mn-ea"/>
              </a:rPr>
              <a:t>的运算速度，减少</a:t>
            </a:r>
            <a:r>
              <a:rPr lang="zh-CN" altLang="en-US" sz="1710" dirty="0">
                <a:sym typeface="+mn-ea"/>
              </a:rPr>
              <a:t>耗时</a:t>
            </a:r>
            <a:endParaRPr lang="zh-CN" altLang="en-US" sz="1710" dirty="0">
              <a:sym typeface="+mn-ea"/>
            </a:endParaRPr>
          </a:p>
        </p:txBody>
      </p:sp>
      <p:pic>
        <p:nvPicPr>
          <p:cNvPr id="16" name="图片 15"/>
          <p:cNvPicPr>
            <a:picLocks noChangeAspect="1"/>
          </p:cNvPicPr>
          <p:nvPr/>
        </p:nvPicPr>
        <p:blipFill>
          <a:blip r:embed="rId1"/>
          <a:stretch>
            <a:fillRect/>
          </a:stretch>
        </p:blipFill>
        <p:spPr>
          <a:xfrm>
            <a:off x="788035" y="2513965"/>
            <a:ext cx="784860" cy="836295"/>
          </a:xfrm>
          <a:prstGeom prst="rect">
            <a:avLst/>
          </a:prstGeom>
        </p:spPr>
      </p:pic>
      <p:pic>
        <p:nvPicPr>
          <p:cNvPr id="17" name="图片 16" descr="createimage1000(1288,171)"/>
          <p:cNvPicPr>
            <a:picLocks noChangeAspect="1"/>
          </p:cNvPicPr>
          <p:nvPr/>
        </p:nvPicPr>
        <p:blipFill>
          <a:blip r:embed="rId2"/>
          <a:stretch>
            <a:fillRect/>
          </a:stretch>
        </p:blipFill>
        <p:spPr>
          <a:xfrm>
            <a:off x="1919605" y="1751330"/>
            <a:ext cx="1476375" cy="2061210"/>
          </a:xfrm>
          <a:prstGeom prst="rect">
            <a:avLst/>
          </a:prstGeom>
        </p:spPr>
      </p:pic>
      <p:sp>
        <p:nvSpPr>
          <p:cNvPr id="18" name="文本框 17"/>
          <p:cNvSpPr txBox="1"/>
          <p:nvPr/>
        </p:nvSpPr>
        <p:spPr>
          <a:xfrm>
            <a:off x="910590" y="3356610"/>
            <a:ext cx="651510" cy="275590"/>
          </a:xfrm>
          <a:prstGeom prst="rect">
            <a:avLst/>
          </a:prstGeom>
          <a:noFill/>
        </p:spPr>
        <p:txBody>
          <a:bodyPr wrap="square" rtlCol="0">
            <a:spAutoFit/>
          </a:bodyPr>
          <a:p>
            <a:pPr marL="0" lvl="1"/>
            <a:r>
              <a:rPr lang="zh-CN" altLang="en-US" sz="1200" dirty="0">
                <a:latin typeface="楷体" panose="02010609060101010101" pitchFamily="49" charset="-122"/>
                <a:ea typeface="楷体" panose="02010609060101010101" pitchFamily="49" charset="-122"/>
                <a:sym typeface="+mn-ea"/>
              </a:rPr>
              <a:t>光斑</a:t>
            </a:r>
            <a:endParaRPr lang="zh-CN" altLang="en-US" sz="1200" dirty="0">
              <a:latin typeface="楷体" panose="02010609060101010101" pitchFamily="49" charset="-122"/>
              <a:ea typeface="楷体" panose="02010609060101010101" pitchFamily="49" charset="-122"/>
              <a:sym typeface="+mn-ea"/>
            </a:endParaRPr>
          </a:p>
        </p:txBody>
      </p:sp>
      <p:sp>
        <p:nvSpPr>
          <p:cNvPr id="19" name="文本框 18"/>
          <p:cNvSpPr txBox="1"/>
          <p:nvPr/>
        </p:nvSpPr>
        <p:spPr>
          <a:xfrm>
            <a:off x="2112010" y="3834765"/>
            <a:ext cx="1355725" cy="199390"/>
          </a:xfrm>
          <a:prstGeom prst="rect">
            <a:avLst/>
          </a:prstGeom>
          <a:noFill/>
        </p:spPr>
        <p:txBody>
          <a:bodyPr wrap="square" rtlCol="0">
            <a:noAutofit/>
          </a:bodyPr>
          <a:p>
            <a:pPr marL="0" lvl="1"/>
            <a:r>
              <a:rPr lang="zh-CN" altLang="en-US" sz="1200">
                <a:sym typeface="+mn-ea"/>
              </a:rPr>
              <a:t>第</a:t>
            </a:r>
            <a:r>
              <a:rPr lang="en-US" altLang="zh-CN" sz="1200">
                <a:sym typeface="+mn-ea"/>
              </a:rPr>
              <a:t>1000</a:t>
            </a:r>
            <a:r>
              <a:rPr lang="zh-CN" altLang="en-US" sz="1200">
                <a:sym typeface="+mn-ea"/>
              </a:rPr>
              <a:t>张图像</a:t>
            </a:r>
            <a:endParaRPr lang="zh-CN" altLang="en-US" sz="1200" dirty="0">
              <a:latin typeface="楷体" panose="02010609060101010101" pitchFamily="49" charset="-122"/>
              <a:ea typeface="楷体" panose="02010609060101010101" pitchFamily="49" charset="-122"/>
              <a:sym typeface="+mn-ea"/>
            </a:endParaRPr>
          </a:p>
        </p:txBody>
      </p:sp>
      <p:pic>
        <p:nvPicPr>
          <p:cNvPr id="26" name="图片 25"/>
          <p:cNvPicPr>
            <a:picLocks noChangeAspect="1"/>
          </p:cNvPicPr>
          <p:nvPr/>
        </p:nvPicPr>
        <p:blipFill>
          <a:blip r:embed="rId3"/>
          <a:stretch>
            <a:fillRect/>
          </a:stretch>
        </p:blipFill>
        <p:spPr>
          <a:xfrm>
            <a:off x="3959860" y="1589405"/>
            <a:ext cx="3688715" cy="2385060"/>
          </a:xfrm>
          <a:prstGeom prst="rect">
            <a:avLst/>
          </a:prstGeom>
        </p:spPr>
      </p:pic>
      <p:pic>
        <p:nvPicPr>
          <p:cNvPr id="27" name="图片 26"/>
          <p:cNvPicPr>
            <a:picLocks noChangeAspect="1"/>
          </p:cNvPicPr>
          <p:nvPr/>
        </p:nvPicPr>
        <p:blipFill>
          <a:blip r:embed="rId4"/>
          <a:stretch>
            <a:fillRect/>
          </a:stretch>
        </p:blipFill>
        <p:spPr>
          <a:xfrm>
            <a:off x="7858125" y="1637665"/>
            <a:ext cx="3622040" cy="2396490"/>
          </a:xfrm>
          <a:prstGeom prst="rect">
            <a:avLst/>
          </a:prstGeom>
        </p:spPr>
      </p:pic>
      <p:sp>
        <p:nvSpPr>
          <p:cNvPr id="2" name="动作按钮: 自定义 1"/>
          <p:cNvSpPr/>
          <p:nvPr>
            <p:custDataLst>
              <p:tags r:id="rId5"/>
            </p:custDataLst>
          </p:nvPr>
        </p:nvSpPr>
        <p:spPr>
          <a:xfrm>
            <a:off x="9085706" y="2304158"/>
            <a:ext cx="2293511" cy="420703"/>
          </a:xfrm>
          <a:prstGeom prst="actionButtonBlank">
            <a:avLst/>
          </a:prstGeom>
        </p:spPr>
        <p:style>
          <a:lnRef idx="0">
            <a:srgbClr val="FFFFFF"/>
          </a:lnRef>
          <a:fillRef idx="3">
            <a:schemeClr val="accent3"/>
          </a:fillRef>
          <a:effectRef idx="0">
            <a:srgbClr val="FFFFFF"/>
          </a:effectRef>
          <a:fontRef idx="minor">
            <a:schemeClr val="dk1"/>
          </a:fontRef>
        </p:style>
        <p:txBody>
          <a:bodyPr rtlCol="0" anchor="ctr"/>
          <a:p>
            <a:pPr algn="ctr"/>
            <a:r>
              <a:rPr lang="zh-CN" altLang="en-US" b="1" dirty="0">
                <a:sym typeface="+mn-ea"/>
              </a:rPr>
              <a:t>存在明显反比关系</a:t>
            </a:r>
            <a:endParaRPr lang="zh-CN" altLang="en-US" b="1" dirty="0">
              <a:sym typeface="+mn-ea"/>
            </a:endParaRPr>
          </a:p>
        </p:txBody>
      </p:sp>
      <p:sp>
        <p:nvSpPr>
          <p:cNvPr id="5" name="动作按钮: 自定义 4"/>
          <p:cNvSpPr/>
          <p:nvPr>
            <p:custDataLst>
              <p:tags r:id="rId6"/>
            </p:custDataLst>
          </p:nvPr>
        </p:nvSpPr>
        <p:spPr>
          <a:xfrm>
            <a:off x="5231891" y="2420363"/>
            <a:ext cx="2293511" cy="420703"/>
          </a:xfrm>
          <a:prstGeom prst="actionButtonBlank">
            <a:avLst/>
          </a:prstGeom>
        </p:spPr>
        <p:style>
          <a:lnRef idx="0">
            <a:srgbClr val="FFFFFF"/>
          </a:lnRef>
          <a:fillRef idx="3">
            <a:schemeClr val="accent3"/>
          </a:fillRef>
          <a:effectRef idx="0">
            <a:srgbClr val="FFFFFF"/>
          </a:effectRef>
          <a:fontRef idx="minor">
            <a:schemeClr val="dk1"/>
          </a:fontRef>
        </p:style>
        <p:txBody>
          <a:bodyPr rtlCol="0" anchor="ctr"/>
          <a:p>
            <a:pPr algn="ctr"/>
            <a:r>
              <a:rPr lang="zh-CN" altLang="en-US" b="1" dirty="0">
                <a:sym typeface="+mn-ea"/>
              </a:rPr>
              <a:t>存在明显反比关系</a:t>
            </a:r>
            <a:endParaRPr lang="zh-CN" altLang="en-US" b="1" dirty="0">
              <a:sym typeface="+mn-e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ctrTitle"/>
          </p:nvPr>
        </p:nvSpPr>
        <p:spPr>
          <a:xfrm>
            <a:off x="2516505" y="2780665"/>
            <a:ext cx="7817485" cy="1085215"/>
          </a:xfrm>
        </p:spPr>
        <p:txBody>
          <a:bodyPr/>
          <a:lstStyle/>
          <a:p>
            <a:r>
              <a:rPr lang="zh-CN" altLang="en-US" sz="4400"/>
              <a:t>感谢各位老师，请您批评指正</a:t>
            </a:r>
            <a:r>
              <a:rPr lang="en-US" altLang="zh-CN" sz="4400"/>
              <a:t>!</a:t>
            </a:r>
            <a:endParaRPr lang="en-US" altLang="zh-CN" sz="4400"/>
          </a:p>
        </p:txBody>
      </p:sp>
    </p:spTree>
  </p:cSld>
  <p:clrMapOvr>
    <a:masterClrMapping/>
  </p:clrMapOvr>
  <mc:AlternateContent xmlns:mc="http://schemas.openxmlformats.org/markup-compatibility/2006">
    <mc:Choice xmlns:p14="http://schemas.microsoft.com/office/powerpoint/2010/main" Requires="p14">
      <p:transition spd="slow" p14:dur="2000" advTm="1375"/>
    </mc:Choice>
    <mc:Fallback>
      <p:transition spd="slow" advTm="137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8"/>
          <p:cNvSpPr>
            <a:spLocks noChangeArrowheads="1"/>
          </p:cNvSpPr>
          <p:nvPr/>
        </p:nvSpPr>
        <p:spPr bwMode="auto">
          <a:xfrm>
            <a:off x="4289425" y="6304102"/>
            <a:ext cx="418719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defRPr/>
            </a:pPr>
            <a:r>
              <a:rPr lang="zh-CN" altLang="en-US" sz="1200" dirty="0">
                <a:ea typeface="黑体" panose="02010609060101010101" pitchFamily="49" charset="-122"/>
              </a:rPr>
              <a:t>高能物理研究所实验物理中心</a:t>
            </a:r>
            <a:r>
              <a:rPr lang="en-US" altLang="zh-CN" sz="1200" dirty="0">
                <a:ea typeface="黑体" panose="02010609060101010101" pitchFamily="49" charset="-122"/>
              </a:rPr>
              <a:t>DAQ</a:t>
            </a:r>
            <a:endParaRPr lang="zh-CN" altLang="en-US" sz="1100" dirty="0">
              <a:ea typeface="黑体" panose="02010609060101010101" pitchFamily="49" charset="-122"/>
            </a:endParaRPr>
          </a:p>
        </p:txBody>
      </p:sp>
      <p:sp>
        <p:nvSpPr>
          <p:cNvPr id="2" name="副标题 2"/>
          <p:cNvSpPr txBox="1"/>
          <p:nvPr/>
        </p:nvSpPr>
        <p:spPr>
          <a:xfrm>
            <a:off x="479376" y="946998"/>
            <a:ext cx="5208061" cy="96188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zh-CN" altLang="en-US" sz="5400" b="1" dirty="0">
                <a:latin typeface="黑体" panose="02010609060101010101" pitchFamily="49" charset="-122"/>
                <a:ea typeface="黑体" panose="02010609060101010101" pitchFamily="49" charset="-122"/>
              </a:rPr>
              <a:t>汇报主要内容</a:t>
            </a:r>
            <a:endParaRPr lang="en-US" altLang="zh-CN" sz="5400" b="1" dirty="0">
              <a:latin typeface="黑体" panose="02010609060101010101" pitchFamily="49" charset="-122"/>
              <a:ea typeface="黑体" panose="02010609060101010101" pitchFamily="49" charset="-122"/>
            </a:endParaRPr>
          </a:p>
        </p:txBody>
      </p:sp>
      <p:sp>
        <p:nvSpPr>
          <p:cNvPr id="3" name="副标题 4"/>
          <p:cNvSpPr txBox="1"/>
          <p:nvPr/>
        </p:nvSpPr>
        <p:spPr>
          <a:xfrm>
            <a:off x="7174617" y="2276727"/>
            <a:ext cx="4469641" cy="2934381"/>
          </a:xfrm>
          <a:prstGeom prst="rect">
            <a:avLst/>
          </a:prstGeom>
        </p:spPr>
        <p:txBody>
          <a:bodyPr>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342900" indent="-342900" algn="l">
              <a:lnSpc>
                <a:spcPct val="150000"/>
              </a:lnSpc>
              <a:buFont typeface="Wingdings" panose="05000000000000000000" pitchFamily="2" charset="2"/>
              <a:buChar char="Ø"/>
            </a:pPr>
            <a:r>
              <a:rPr lang="zh-CN" altLang="en-US" sz="2000" b="1" dirty="0">
                <a:latin typeface="微软雅黑" panose="020B0503020204020204" pitchFamily="34" charset="-122"/>
                <a:ea typeface="微软雅黑" panose="020B0503020204020204" pitchFamily="34" charset="-122"/>
              </a:rPr>
              <a:t>图像数据压缩方案研究</a:t>
            </a:r>
            <a:endParaRPr lang="zh-CN" altLang="en-US" sz="2000" b="1" dirty="0">
              <a:latin typeface="微软雅黑" panose="020B0503020204020204" pitchFamily="34" charset="-122"/>
              <a:ea typeface="微软雅黑" panose="020B0503020204020204" pitchFamily="34" charset="-122"/>
            </a:endParaRPr>
          </a:p>
          <a:p>
            <a:pPr lvl="1" algn="l">
              <a:lnSpc>
                <a:spcPct val="150000"/>
              </a:lnSpc>
              <a:buFont typeface="Wingdings" panose="05000000000000000000" pitchFamily="2" charset="2"/>
            </a:pPr>
            <a:r>
              <a:rPr lang="zh-CN" altLang="en-US" sz="1600" dirty="0">
                <a:solidFill>
                  <a:srgbClr val="000099"/>
                </a:solidFill>
                <a:latin typeface="微软雅黑" panose="020B0503020204020204" pitchFamily="34" charset="-122"/>
                <a:ea typeface="微软雅黑" panose="020B0503020204020204" pitchFamily="34" charset="-122"/>
                <a:sym typeface="+mn-ea"/>
              </a:rPr>
              <a:t>常见压缩算法比较</a:t>
            </a:r>
            <a:endParaRPr lang="zh-CN" altLang="en-US" sz="1600" dirty="0">
              <a:solidFill>
                <a:srgbClr val="000099"/>
              </a:solidFill>
              <a:latin typeface="微软雅黑" panose="020B0503020204020204" pitchFamily="34" charset="-122"/>
              <a:ea typeface="微软雅黑" panose="020B0503020204020204" pitchFamily="34" charset="-122"/>
              <a:sym typeface="+mn-ea"/>
            </a:endParaRPr>
          </a:p>
          <a:p>
            <a:pPr lvl="1" algn="l">
              <a:lnSpc>
                <a:spcPct val="150000"/>
              </a:lnSpc>
              <a:buFont typeface="Wingdings" panose="05000000000000000000" pitchFamily="2" charset="2"/>
            </a:pPr>
            <a:r>
              <a:rPr lang="zh-CN" altLang="en-US" sz="1600" dirty="0">
                <a:solidFill>
                  <a:srgbClr val="000099"/>
                </a:solidFill>
                <a:latin typeface="微软雅黑" panose="020B0503020204020204" pitchFamily="34" charset="-122"/>
                <a:ea typeface="微软雅黑" panose="020B0503020204020204" pitchFamily="34" charset="-122"/>
                <a:sym typeface="+mn-ea"/>
              </a:rPr>
              <a:t>图像的特征</a:t>
            </a:r>
            <a:r>
              <a:rPr lang="zh-CN" altLang="en-US" sz="1600" dirty="0">
                <a:solidFill>
                  <a:srgbClr val="000099"/>
                </a:solidFill>
                <a:latin typeface="微软雅黑" panose="020B0503020204020204" pitchFamily="34" charset="-122"/>
                <a:ea typeface="微软雅黑" panose="020B0503020204020204" pitchFamily="34" charset="-122"/>
                <a:sym typeface="+mn-ea"/>
              </a:rPr>
              <a:t>与压缩性能</a:t>
            </a:r>
            <a:endParaRPr lang="zh-CN" altLang="en-US" sz="1600" dirty="0">
              <a:solidFill>
                <a:srgbClr val="000099"/>
              </a:solidFill>
              <a:latin typeface="微软雅黑" panose="020B0503020204020204" pitchFamily="34" charset="-122"/>
              <a:ea typeface="微软雅黑" panose="020B0503020204020204" pitchFamily="34" charset="-122"/>
              <a:sym typeface="+mn-ea"/>
            </a:endParaRPr>
          </a:p>
          <a:p>
            <a:pPr lvl="1" algn="l">
              <a:lnSpc>
                <a:spcPct val="150000"/>
              </a:lnSpc>
              <a:buFont typeface="Wingdings" panose="05000000000000000000" pitchFamily="2" charset="2"/>
            </a:pPr>
            <a:r>
              <a:rPr lang="zh-CN" altLang="en-US" sz="1600" dirty="0">
                <a:solidFill>
                  <a:srgbClr val="000099"/>
                </a:solidFill>
                <a:latin typeface="微软雅黑" panose="020B0503020204020204" pitchFamily="34" charset="-122"/>
                <a:ea typeface="微软雅黑" panose="020B0503020204020204" pitchFamily="34" charset="-122"/>
              </a:rPr>
              <a:t>预处理算法</a:t>
            </a:r>
            <a:endParaRPr lang="zh-CN" altLang="en-US" sz="1600" dirty="0">
              <a:solidFill>
                <a:srgbClr val="000099"/>
              </a:solidFill>
              <a:latin typeface="微软雅黑" panose="020B0503020204020204" pitchFamily="34" charset="-122"/>
              <a:ea typeface="微软雅黑" panose="020B0503020204020204" pitchFamily="34" charset="-122"/>
            </a:endParaRPr>
          </a:p>
          <a:p>
            <a:pPr lvl="1" algn="l">
              <a:lnSpc>
                <a:spcPct val="150000"/>
              </a:lnSpc>
              <a:buFont typeface="Wingdings" panose="05000000000000000000" pitchFamily="2" charset="2"/>
            </a:pPr>
            <a:r>
              <a:rPr lang="zh-CN" altLang="en-US" sz="1600" dirty="0">
                <a:solidFill>
                  <a:srgbClr val="000099"/>
                </a:solidFill>
                <a:latin typeface="微软雅黑" panose="020B0503020204020204" pitchFamily="34" charset="-122"/>
                <a:ea typeface="微软雅黑" panose="020B0503020204020204" pitchFamily="34" charset="-122"/>
                <a:sym typeface="+mn-ea"/>
              </a:rPr>
              <a:t>验证猜想</a:t>
            </a:r>
            <a:endParaRPr lang="zh-CN" altLang="en-US" sz="1600" dirty="0">
              <a:solidFill>
                <a:srgbClr val="000099"/>
              </a:solidFill>
              <a:latin typeface="微软雅黑" panose="020B0503020204020204" pitchFamily="34" charset="-122"/>
              <a:ea typeface="微软雅黑" panose="020B0503020204020204" pitchFamily="34" charset="-122"/>
            </a:endParaRPr>
          </a:p>
          <a:p>
            <a:pPr indent="457200" algn="l">
              <a:lnSpc>
                <a:spcPct val="150000"/>
              </a:lnSpc>
            </a:pPr>
            <a:endParaRPr lang="en-US" altLang="zh-CN" sz="1600" dirty="0">
              <a:solidFill>
                <a:srgbClr val="000099"/>
              </a:solidFill>
              <a:latin typeface="微软雅黑" panose="020B0503020204020204" pitchFamily="34" charset="-122"/>
              <a:ea typeface="微软雅黑" panose="020B0503020204020204" pitchFamily="34" charset="-122"/>
            </a:endParaRPr>
          </a:p>
        </p:txBody>
      </p:sp>
      <p:cxnSp>
        <p:nvCxnSpPr>
          <p:cNvPr id="8" name="直接连接符 33"/>
          <p:cNvCxnSpPr>
            <a:cxnSpLocks noChangeShapeType="1"/>
          </p:cNvCxnSpPr>
          <p:nvPr/>
        </p:nvCxnSpPr>
        <p:spPr bwMode="auto">
          <a:xfrm>
            <a:off x="526044" y="1942806"/>
            <a:ext cx="4777868" cy="16826"/>
          </a:xfrm>
          <a:prstGeom prst="line">
            <a:avLst/>
          </a:prstGeom>
          <a:noFill/>
          <a:ln w="38100">
            <a:solidFill>
              <a:srgbClr val="00B0F0"/>
            </a:solidFill>
            <a:round/>
            <a:tailEnd type="oval" w="med" len="med"/>
          </a:ln>
          <a:extLst>
            <a:ext uri="{909E8E84-426E-40DD-AFC4-6F175D3DCCD1}">
              <a14:hiddenFill xmlns:a14="http://schemas.microsoft.com/office/drawing/2010/main">
                <a:noFill/>
              </a14:hiddenFill>
            </a:ext>
          </a:extLst>
        </p:spPr>
      </p:cxnSp>
      <p:sp>
        <p:nvSpPr>
          <p:cNvPr id="10" name="矩形 9"/>
          <p:cNvSpPr/>
          <p:nvPr/>
        </p:nvSpPr>
        <p:spPr>
          <a:xfrm>
            <a:off x="526044" y="908720"/>
            <a:ext cx="396553" cy="961885"/>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副标题 4"/>
          <p:cNvSpPr txBox="1"/>
          <p:nvPr/>
        </p:nvSpPr>
        <p:spPr>
          <a:xfrm>
            <a:off x="4222750" y="2276475"/>
            <a:ext cx="3643630" cy="2237740"/>
          </a:xfrm>
          <a:prstGeom prst="rect">
            <a:avLst/>
          </a:prstGeom>
        </p:spPr>
        <p:txBody>
          <a:bodyPr>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342900" indent="-342900" algn="l">
              <a:lnSpc>
                <a:spcPct val="150000"/>
              </a:lnSpc>
              <a:buFont typeface="Wingdings" panose="05000000000000000000" pitchFamily="2" charset="2"/>
              <a:buChar char="Ø"/>
            </a:pPr>
            <a:r>
              <a:rPr lang="zh-CN" altLang="en-US" sz="2000" b="1" dirty="0">
                <a:latin typeface="微软雅黑" panose="020B0503020204020204" pitchFamily="34" charset="-122"/>
                <a:ea typeface="微软雅黑" panose="020B0503020204020204" pitchFamily="34" charset="-122"/>
              </a:rPr>
              <a:t>江门现场</a:t>
            </a:r>
            <a:r>
              <a:rPr lang="zh-CN" altLang="en-US" sz="2000" b="1" dirty="0">
                <a:latin typeface="微软雅黑" panose="020B0503020204020204" pitchFamily="34" charset="-122"/>
                <a:ea typeface="微软雅黑" panose="020B0503020204020204" pitchFamily="34" charset="-122"/>
              </a:rPr>
              <a:t>联调</a:t>
            </a:r>
            <a:endParaRPr lang="zh-CN" altLang="en-US" sz="2000" b="1" dirty="0">
              <a:latin typeface="微软雅黑" panose="020B0503020204020204" pitchFamily="34" charset="-122"/>
              <a:ea typeface="微软雅黑" panose="020B0503020204020204" pitchFamily="34" charset="-122"/>
            </a:endParaRPr>
          </a:p>
          <a:p>
            <a:pPr lvl="1" algn="l">
              <a:lnSpc>
                <a:spcPct val="150000"/>
              </a:lnSpc>
              <a:buFont typeface="Wingdings" panose="05000000000000000000" pitchFamily="2" charset="2"/>
            </a:pPr>
            <a:r>
              <a:rPr lang="zh-CN" altLang="en-US" sz="1600" dirty="0">
                <a:solidFill>
                  <a:srgbClr val="000099"/>
                </a:solidFill>
                <a:latin typeface="微软雅黑" panose="020B0503020204020204" pitchFamily="34" charset="-122"/>
                <a:ea typeface="微软雅黑" panose="020B0503020204020204" pitchFamily="34" charset="-122"/>
              </a:rPr>
              <a:t>插件测试</a:t>
            </a:r>
            <a:endParaRPr lang="zh-CN" altLang="en-US" sz="1600" dirty="0">
              <a:solidFill>
                <a:srgbClr val="000099"/>
              </a:solidFill>
              <a:latin typeface="微软雅黑" panose="020B0503020204020204" pitchFamily="34" charset="-122"/>
              <a:ea typeface="微软雅黑" panose="020B0503020204020204" pitchFamily="34" charset="-122"/>
            </a:endParaRPr>
          </a:p>
          <a:p>
            <a:pPr lvl="1" algn="l">
              <a:lnSpc>
                <a:spcPct val="150000"/>
              </a:lnSpc>
              <a:buFont typeface="Wingdings" panose="05000000000000000000" pitchFamily="2" charset="2"/>
            </a:pPr>
            <a:r>
              <a:rPr lang="zh-CN" altLang="en-US" sz="1600" dirty="0">
                <a:solidFill>
                  <a:srgbClr val="000099"/>
                </a:solidFill>
                <a:latin typeface="微软雅黑" panose="020B0503020204020204" pitchFamily="34" charset="-122"/>
                <a:ea typeface="微软雅黑" panose="020B0503020204020204" pitchFamily="34" charset="-122"/>
              </a:rPr>
              <a:t>现场调研</a:t>
            </a:r>
            <a:endParaRPr kumimoji="0" lang="zh-CN" altLang="en-US" sz="1600" b="0" i="0" u="none" strike="noStrike" kern="1200" cap="none" spc="0" normalizeH="0" baseline="0" dirty="0">
              <a:solidFill>
                <a:srgbClr val="000099"/>
              </a:solidFill>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en-US" altLang="zh-CN" sz="1500" b="0" i="0" u="none" strike="noStrike" kern="1200" cap="none" spc="0" normalizeH="0" baseline="0" noProof="0" dirty="0">
                <a:ln>
                  <a:noFill/>
                </a:ln>
                <a:solidFill>
                  <a:srgbClr val="000099"/>
                </a:solidFill>
                <a:effectLst/>
                <a:uLnTx/>
                <a:uFillTx/>
                <a:latin typeface="微软雅黑" panose="020B0503020204020204" pitchFamily="34" charset="-122"/>
                <a:ea typeface="微软雅黑" panose="020B0503020204020204" pitchFamily="34" charset="-122"/>
                <a:cs typeface="+mn-cs"/>
              </a:rPr>
              <a:t>       </a:t>
            </a:r>
            <a:endParaRPr lang="en-US" altLang="zh-CN" sz="1500" dirty="0">
              <a:solidFill>
                <a:srgbClr val="000099"/>
              </a:solidFill>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50000"/>
              </a:lnSpc>
              <a:spcBef>
                <a:spcPts val="0"/>
              </a:spcBef>
              <a:spcAft>
                <a:spcPts val="0"/>
              </a:spcAft>
              <a:buClrTx/>
              <a:buSzTx/>
              <a:buFontTx/>
              <a:buNone/>
              <a:defRPr/>
            </a:pPr>
            <a:r>
              <a:rPr lang="en-US" altLang="zh-CN" sz="1500" dirty="0">
                <a:solidFill>
                  <a:srgbClr val="000099"/>
                </a:solidFill>
                <a:latin typeface="微软雅黑" panose="020B0503020204020204" pitchFamily="34" charset="-122"/>
                <a:ea typeface="微软雅黑" panose="020B0503020204020204" pitchFamily="34" charset="-122"/>
              </a:rPr>
              <a:t>       </a:t>
            </a:r>
            <a:r>
              <a:rPr kumimoji="0" lang="en-US" altLang="zh-CN" sz="1600" b="0" i="0" u="none" strike="noStrike" kern="1200" cap="none" spc="0" normalizeH="0" baseline="0" noProof="0" dirty="0">
                <a:ln>
                  <a:noFill/>
                </a:ln>
                <a:solidFill>
                  <a:srgbClr val="000099"/>
                </a:solidFill>
                <a:effectLst/>
                <a:uLnTx/>
                <a:uFillTx/>
                <a:latin typeface="微软雅黑" panose="020B0503020204020204" pitchFamily="34" charset="-122"/>
                <a:ea typeface="微软雅黑" panose="020B0503020204020204" pitchFamily="34" charset="-122"/>
                <a:cs typeface="+mn-cs"/>
              </a:rPr>
              <a:t>   </a:t>
            </a:r>
            <a:endParaRPr kumimoji="0" lang="zh-CN" altLang="en-US" sz="1600" b="0" i="0" u="none" strike="noStrike" kern="1200" cap="none" spc="0" normalizeH="0" baseline="0" noProof="0" dirty="0">
              <a:ln>
                <a:noFill/>
              </a:ln>
              <a:solidFill>
                <a:srgbClr val="000099"/>
              </a:solidFill>
              <a:effectLst/>
              <a:uLnTx/>
              <a:uFillTx/>
              <a:latin typeface="微软雅黑" panose="020B0503020204020204" pitchFamily="34" charset="-122"/>
              <a:ea typeface="微软雅黑" panose="020B0503020204020204" pitchFamily="34" charset="-122"/>
              <a:cs typeface="+mn-cs"/>
            </a:endParaRPr>
          </a:p>
        </p:txBody>
      </p:sp>
      <p:sp>
        <p:nvSpPr>
          <p:cNvPr id="5" name="副标题 4"/>
          <p:cNvSpPr txBox="1"/>
          <p:nvPr/>
        </p:nvSpPr>
        <p:spPr>
          <a:xfrm>
            <a:off x="838200" y="2276475"/>
            <a:ext cx="4258310" cy="3792855"/>
          </a:xfrm>
          <a:prstGeom prst="rect">
            <a:avLst/>
          </a:prstGeom>
        </p:spPr>
        <p:txBody>
          <a:bodyPr>
            <a:normAutofit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Ø"/>
              <a:defRPr/>
            </a:pP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大亚湾读出</a:t>
            </a:r>
            <a:r>
              <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系统</a:t>
            </a:r>
            <a:endParaRPr kumimoji="0" lang="zh-CN" altLang="en-US" sz="2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a:p>
            <a:pPr marR="0" lvl="1" algn="l" defTabSz="914400" rtl="0" eaLnBrk="1" fontAlgn="auto" latinLnBrk="0" hangingPunct="1">
              <a:lnSpc>
                <a:spcPct val="160000"/>
              </a:lnSpc>
              <a:spcBef>
                <a:spcPts val="0"/>
              </a:spcBef>
              <a:spcAft>
                <a:spcPts val="0"/>
              </a:spcAft>
              <a:buClrTx/>
              <a:buSzTx/>
              <a:buFont typeface="Wingdings" panose="05000000000000000000" pitchFamily="2" charset="2"/>
              <a:defRPr/>
            </a:pPr>
            <a:r>
              <a:rPr kumimoji="0" lang="zh-CN" altLang="en-US" sz="1500" b="0" i="0" u="none" strike="noStrike" kern="1200" cap="none" spc="0" normalizeH="0" baseline="0" noProof="0" dirty="0">
                <a:ln>
                  <a:noFill/>
                </a:ln>
                <a:solidFill>
                  <a:srgbClr val="000099"/>
                </a:solidFill>
                <a:effectLst/>
                <a:uLnTx/>
                <a:uFillTx/>
                <a:latin typeface="微软雅黑" panose="020B0503020204020204" pitchFamily="34" charset="-122"/>
                <a:ea typeface="微软雅黑" panose="020B0503020204020204" pitchFamily="34" charset="-122"/>
                <a:cs typeface="+mn-cs"/>
              </a:rPr>
              <a:t>环境搭建</a:t>
            </a:r>
            <a:endParaRPr kumimoji="0" lang="zh-CN" altLang="en-US" sz="1500" b="0" i="0" u="none" strike="noStrike" kern="1200" cap="none" spc="0" normalizeH="0" baseline="0" noProof="0" dirty="0">
              <a:ln>
                <a:noFill/>
              </a:ln>
              <a:solidFill>
                <a:srgbClr val="000099"/>
              </a:solidFill>
              <a:effectLst/>
              <a:uLnTx/>
              <a:uFillTx/>
              <a:latin typeface="微软雅黑" panose="020B0503020204020204" pitchFamily="34" charset="-122"/>
              <a:ea typeface="微软雅黑" panose="020B0503020204020204" pitchFamily="34" charset="-122"/>
              <a:cs typeface="+mn-cs"/>
            </a:endParaRPr>
          </a:p>
          <a:p>
            <a:pPr marR="0" lvl="1" algn="l" defTabSz="914400" rtl="0" eaLnBrk="1" fontAlgn="auto" latinLnBrk="0" hangingPunct="1">
              <a:lnSpc>
                <a:spcPct val="160000"/>
              </a:lnSpc>
              <a:spcBef>
                <a:spcPts val="0"/>
              </a:spcBef>
              <a:spcAft>
                <a:spcPts val="0"/>
              </a:spcAft>
              <a:buClrTx/>
              <a:buSzTx/>
              <a:buFont typeface="Wingdings" panose="05000000000000000000" pitchFamily="2" charset="2"/>
              <a:defRPr/>
            </a:pPr>
            <a:r>
              <a:rPr kumimoji="0" lang="zh-CN" altLang="en-US" sz="1500" b="0" i="0" u="none" strike="noStrike" kern="1200" cap="none" spc="0" normalizeH="0" baseline="0" noProof="0" dirty="0">
                <a:ln>
                  <a:noFill/>
                </a:ln>
                <a:solidFill>
                  <a:srgbClr val="000099"/>
                </a:solidFill>
                <a:effectLst/>
                <a:uLnTx/>
                <a:uFillTx/>
                <a:latin typeface="微软雅黑" panose="020B0503020204020204" pitchFamily="34" charset="-122"/>
                <a:ea typeface="微软雅黑" panose="020B0503020204020204" pitchFamily="34" charset="-122"/>
                <a:cs typeface="+mn-cs"/>
              </a:rPr>
              <a:t>发送端、接收端</a:t>
            </a:r>
            <a:endParaRPr kumimoji="0" lang="zh-CN" altLang="en-US" sz="1500" b="0" i="0" u="none" strike="noStrike" kern="1200" cap="none" spc="0" normalizeH="0" baseline="0" noProof="0" dirty="0">
              <a:ln>
                <a:noFill/>
              </a:ln>
              <a:solidFill>
                <a:srgbClr val="000099"/>
              </a:solidFill>
              <a:effectLst/>
              <a:uLnTx/>
              <a:uFillTx/>
              <a:latin typeface="微软雅黑" panose="020B0503020204020204" pitchFamily="34" charset="-122"/>
              <a:ea typeface="微软雅黑" panose="020B0503020204020204" pitchFamily="34" charset="-122"/>
              <a:cs typeface="+mn-cs"/>
            </a:endParaRPr>
          </a:p>
          <a:p>
            <a:pPr marR="0" lvl="1" algn="l" defTabSz="914400" rtl="0" eaLnBrk="1" fontAlgn="auto" latinLnBrk="0" hangingPunct="1">
              <a:lnSpc>
                <a:spcPct val="160000"/>
              </a:lnSpc>
              <a:spcBef>
                <a:spcPts val="0"/>
              </a:spcBef>
              <a:spcAft>
                <a:spcPts val="0"/>
              </a:spcAft>
              <a:buClrTx/>
              <a:buSzTx/>
              <a:buFont typeface="Wingdings" panose="05000000000000000000" pitchFamily="2" charset="2"/>
              <a:defRPr/>
            </a:pPr>
            <a:r>
              <a:rPr kumimoji="0" lang="en-US" altLang="zh-CN" sz="1500" b="0" i="0" u="none" strike="noStrike" kern="1200" cap="none" spc="0" normalizeH="0" baseline="0" noProof="0" dirty="0">
                <a:ln>
                  <a:noFill/>
                </a:ln>
                <a:solidFill>
                  <a:srgbClr val="000099"/>
                </a:solidFill>
                <a:effectLst/>
                <a:uLnTx/>
                <a:uFillTx/>
                <a:latin typeface="微软雅黑" panose="020B0503020204020204" pitchFamily="34" charset="-122"/>
                <a:ea typeface="微软雅黑" panose="020B0503020204020204" pitchFamily="34" charset="-122"/>
                <a:cs typeface="+mn-cs"/>
              </a:rPr>
              <a:t>MTB</a:t>
            </a:r>
            <a:r>
              <a:rPr kumimoji="0" lang="zh-CN" altLang="en-US" sz="1500" b="0" i="0" u="none" strike="noStrike" kern="1200" cap="none" spc="0" normalizeH="0" baseline="0" noProof="0" dirty="0">
                <a:ln>
                  <a:noFill/>
                </a:ln>
                <a:solidFill>
                  <a:srgbClr val="000099"/>
                </a:solidFill>
                <a:effectLst/>
                <a:uLnTx/>
                <a:uFillTx/>
                <a:latin typeface="微软雅黑" panose="020B0503020204020204" pitchFamily="34" charset="-122"/>
                <a:ea typeface="微软雅黑" panose="020B0503020204020204" pitchFamily="34" charset="-122"/>
                <a:cs typeface="+mn-cs"/>
              </a:rPr>
              <a:t>配置多机箱</a:t>
            </a:r>
            <a:r>
              <a:rPr kumimoji="0" lang="zh-CN" altLang="en-US" sz="1500" b="0" i="0" u="none" strike="noStrike" kern="1200" cap="none" spc="0" normalizeH="0" baseline="0" noProof="0" dirty="0">
                <a:ln>
                  <a:noFill/>
                </a:ln>
                <a:solidFill>
                  <a:srgbClr val="000099"/>
                </a:solidFill>
                <a:effectLst/>
                <a:uLnTx/>
                <a:uFillTx/>
                <a:latin typeface="微软雅黑" panose="020B0503020204020204" pitchFamily="34" charset="-122"/>
                <a:ea typeface="微软雅黑" panose="020B0503020204020204" pitchFamily="34" charset="-122"/>
                <a:cs typeface="+mn-cs"/>
              </a:rPr>
              <a:t>运行</a:t>
            </a:r>
            <a:endParaRPr kumimoji="0" lang="zh-CN" altLang="en-US" sz="1500" b="0" i="0" u="none" strike="noStrike" kern="1200" cap="none" spc="0" normalizeH="0" baseline="0" noProof="0" dirty="0">
              <a:ln>
                <a:noFill/>
              </a:ln>
              <a:solidFill>
                <a:srgbClr val="000099"/>
              </a:solidFill>
              <a:effectLst/>
              <a:uLnTx/>
              <a:uFillTx/>
              <a:latin typeface="微软雅黑" panose="020B0503020204020204" pitchFamily="34" charset="-122"/>
              <a:ea typeface="微软雅黑" panose="020B0503020204020204" pitchFamily="34" charset="-122"/>
              <a:cs typeface="+mn-cs"/>
            </a:endParaRPr>
          </a:p>
          <a:p>
            <a:pPr marR="0" lvl="1" algn="l" defTabSz="914400" rtl="0" eaLnBrk="1" fontAlgn="auto" latinLnBrk="0" hangingPunct="1">
              <a:lnSpc>
                <a:spcPct val="160000"/>
              </a:lnSpc>
              <a:spcBef>
                <a:spcPts val="0"/>
              </a:spcBef>
              <a:spcAft>
                <a:spcPts val="0"/>
              </a:spcAft>
              <a:buClrTx/>
              <a:buSzTx/>
              <a:buFont typeface="Wingdings" panose="05000000000000000000" pitchFamily="2" charset="2"/>
              <a:defRPr/>
            </a:pPr>
            <a:r>
              <a:rPr kumimoji="0" lang="zh-CN" altLang="en-US" sz="1500" i="0" u="none" strike="noStrike" kern="1200" cap="none" spc="0" normalizeH="0" baseline="0" noProof="0" dirty="0">
                <a:ln>
                  <a:noFill/>
                </a:ln>
                <a:solidFill>
                  <a:srgbClr val="000099"/>
                </a:solidFill>
                <a:effectLst/>
                <a:uLnTx/>
                <a:uFillTx/>
                <a:latin typeface="微软雅黑" panose="020B0503020204020204" pitchFamily="34" charset="-122"/>
                <a:ea typeface="微软雅黑" panose="020B0503020204020204" pitchFamily="34" charset="-122"/>
                <a:cs typeface="+mn-cs"/>
              </a:rPr>
              <a:t>DCR监控</a:t>
            </a:r>
            <a:endParaRPr kumimoji="0" lang="zh-CN" altLang="en-US" sz="1500" i="0" u="none" strike="noStrike" kern="1200" cap="none" spc="0" normalizeH="0" baseline="0" noProof="0" dirty="0">
              <a:ln>
                <a:noFill/>
              </a:ln>
              <a:solidFill>
                <a:srgbClr val="000099"/>
              </a:solidFill>
              <a:effectLst/>
              <a:uLnTx/>
              <a:uFillTx/>
              <a:latin typeface="微软雅黑" panose="020B0503020204020204" pitchFamily="34" charset="-122"/>
              <a:ea typeface="微软雅黑" panose="020B0503020204020204" pitchFamily="34" charset="-122"/>
              <a:cs typeface="+mn-cs"/>
            </a:endParaRPr>
          </a:p>
          <a:p>
            <a:pPr marL="0" marR="0" lvl="1" indent="457200" algn="l" defTabSz="914400" rtl="0" eaLnBrk="1" fontAlgn="auto" latinLnBrk="0" hangingPunct="1">
              <a:lnSpc>
                <a:spcPct val="160000"/>
              </a:lnSpc>
              <a:spcBef>
                <a:spcPts val="0"/>
              </a:spcBef>
              <a:spcAft>
                <a:spcPts val="0"/>
              </a:spcAft>
              <a:buClrTx/>
              <a:buSzTx/>
              <a:buFont typeface="Wingdings" panose="05000000000000000000" pitchFamily="2" charset="2"/>
              <a:defRPr/>
            </a:pPr>
            <a:r>
              <a:rPr lang="zh-CN" altLang="en-US" sz="1500" noProof="0" dirty="0">
                <a:ln>
                  <a:noFill/>
                </a:ln>
                <a:solidFill>
                  <a:srgbClr val="000099"/>
                </a:solidFill>
                <a:effectLst/>
                <a:uLnTx/>
                <a:uFillTx/>
                <a:latin typeface="微软雅黑" panose="020B0503020204020204" pitchFamily="34" charset="-122"/>
                <a:ea typeface="微软雅黑" panose="020B0503020204020204" pitchFamily="34" charset="-122"/>
                <a:sym typeface="+mn-ea"/>
              </a:rPr>
              <a:t>系统稳定性测试</a:t>
            </a:r>
            <a:endParaRPr kumimoji="0" lang="zh-CN" altLang="en-US" sz="1500" i="0" u="none" strike="noStrike" kern="1200" cap="none" spc="0" normalizeH="0" baseline="0" noProof="0" dirty="0">
              <a:ln>
                <a:noFill/>
              </a:ln>
              <a:solidFill>
                <a:srgbClr val="000099"/>
              </a:solidFill>
              <a:effectLst/>
              <a:uLnTx/>
              <a:uFillTx/>
              <a:latin typeface="微软雅黑" panose="020B0503020204020204" pitchFamily="34" charset="-122"/>
              <a:ea typeface="微软雅黑" panose="020B0503020204020204" pitchFamily="34" charset="-122"/>
              <a:cs typeface="+mn-cs"/>
            </a:endParaRPr>
          </a:p>
          <a:p>
            <a:pPr marR="0" lvl="1" algn="l" defTabSz="914400" rtl="0" eaLnBrk="1" fontAlgn="auto" latinLnBrk="0" hangingPunct="1">
              <a:lnSpc>
                <a:spcPct val="160000"/>
              </a:lnSpc>
              <a:spcBef>
                <a:spcPts val="0"/>
              </a:spcBef>
              <a:spcAft>
                <a:spcPts val="0"/>
              </a:spcAft>
              <a:buClrTx/>
              <a:buSzTx/>
              <a:buFont typeface="Wingdings" panose="05000000000000000000" pitchFamily="2" charset="2"/>
              <a:defRPr/>
            </a:pPr>
            <a:r>
              <a:rPr kumimoji="0" lang="zh-CN" altLang="en-US" sz="1500" b="0" i="0" u="none" strike="noStrike" kern="1200" cap="none" spc="0" normalizeH="0" baseline="0" noProof="0" dirty="0">
                <a:ln>
                  <a:noFill/>
                </a:ln>
                <a:solidFill>
                  <a:srgbClr val="000099"/>
                </a:solidFill>
                <a:effectLst/>
                <a:uLnTx/>
                <a:uFillTx/>
                <a:latin typeface="微软雅黑" panose="020B0503020204020204" pitchFamily="34" charset="-122"/>
                <a:ea typeface="微软雅黑" panose="020B0503020204020204" pitchFamily="34" charset="-122"/>
                <a:cs typeface="+mn-cs"/>
              </a:rPr>
              <a:t>电子学通道性能检验</a:t>
            </a:r>
            <a:endParaRPr kumimoji="0" lang="zh-CN" altLang="en-US" sz="1500" b="0" i="0" u="none" strike="noStrike" kern="1200" cap="none" spc="0" normalizeH="0" baseline="0" noProof="0" dirty="0">
              <a:ln>
                <a:noFill/>
              </a:ln>
              <a:solidFill>
                <a:srgbClr val="000099"/>
              </a:solidFill>
              <a:effectLst/>
              <a:uLnTx/>
              <a:uFillTx/>
              <a:latin typeface="微软雅黑" panose="020B0503020204020204" pitchFamily="34" charset="-122"/>
              <a:ea typeface="微软雅黑" panose="020B0503020204020204" pitchFamily="34" charset="-122"/>
              <a:cs typeface="+mn-cs"/>
            </a:endParaRPr>
          </a:p>
          <a:p>
            <a:pPr marL="0" marR="0" lvl="1" indent="457200" algn="l" defTabSz="914400" rtl="0" eaLnBrk="1" fontAlgn="auto" latinLnBrk="0" hangingPunct="1">
              <a:lnSpc>
                <a:spcPct val="160000"/>
              </a:lnSpc>
              <a:spcBef>
                <a:spcPts val="0"/>
              </a:spcBef>
              <a:spcAft>
                <a:spcPts val="0"/>
              </a:spcAft>
              <a:buClrTx/>
              <a:buSzTx/>
              <a:buFont typeface="Wingdings" panose="05000000000000000000" pitchFamily="2" charset="2"/>
              <a:defRPr/>
            </a:pPr>
            <a:r>
              <a:rPr lang="zh-CN" altLang="en-US" sz="1500" noProof="0" dirty="0">
                <a:ln>
                  <a:noFill/>
                </a:ln>
                <a:solidFill>
                  <a:srgbClr val="000099"/>
                </a:solidFill>
                <a:effectLst/>
                <a:uLnTx/>
                <a:uFillTx/>
                <a:latin typeface="微软雅黑" panose="020B0503020204020204" pitchFamily="34" charset="-122"/>
                <a:ea typeface="微软雅黑" panose="020B0503020204020204" pitchFamily="34" charset="-122"/>
                <a:sym typeface="+mn-ea"/>
              </a:rPr>
              <a:t>现场部署预想</a:t>
            </a:r>
            <a:endParaRPr kumimoji="0" lang="zh-CN" altLang="en-US" sz="1500" b="0" i="0" u="none" strike="noStrike" kern="1200" cap="none" spc="0" normalizeH="0" baseline="0" noProof="0" dirty="0">
              <a:ln>
                <a:noFill/>
              </a:ln>
              <a:solidFill>
                <a:srgbClr val="000099"/>
              </a:solidFill>
              <a:effectLst/>
              <a:uLnTx/>
              <a:uFillTx/>
              <a:latin typeface="微软雅黑" panose="020B0503020204020204" pitchFamily="34" charset="-122"/>
              <a:ea typeface="微软雅黑" panose="020B0503020204020204" pitchFamily="34" charset="-122"/>
              <a:cs typeface="+mn-cs"/>
            </a:endParaRPr>
          </a:p>
          <a:p>
            <a:pPr marR="0" lvl="1" algn="l" defTabSz="914400" rtl="0" eaLnBrk="1" fontAlgn="auto" latinLnBrk="0" hangingPunct="1">
              <a:lnSpc>
                <a:spcPct val="160000"/>
              </a:lnSpc>
              <a:spcBef>
                <a:spcPts val="0"/>
              </a:spcBef>
              <a:spcAft>
                <a:spcPts val="0"/>
              </a:spcAft>
              <a:buClrTx/>
              <a:buSzTx/>
              <a:buFont typeface="Wingdings" panose="05000000000000000000" pitchFamily="2" charset="2"/>
              <a:defRPr/>
            </a:pPr>
            <a:endParaRPr kumimoji="0" lang="en-US" altLang="zh-CN" sz="1500" b="0" i="0" u="none" strike="noStrike" kern="1200" cap="none" spc="0" normalizeH="0" baseline="0" noProof="0" dirty="0">
              <a:ln>
                <a:noFill/>
              </a:ln>
              <a:solidFill>
                <a:srgbClr val="000099"/>
              </a:solidFill>
              <a:effectLst/>
              <a:uLnTx/>
              <a:uFillTx/>
              <a:latin typeface="微软雅黑" panose="020B0503020204020204" pitchFamily="34" charset="-122"/>
              <a:ea typeface="微软雅黑" panose="020B0503020204020204" pitchFamily="34" charset="-122"/>
              <a:cs typeface="+mn-cs"/>
            </a:endParaRPr>
          </a:p>
          <a:p>
            <a:pPr algn="l">
              <a:lnSpc>
                <a:spcPct val="150000"/>
              </a:lnSpc>
            </a:pPr>
            <a:endParaRPr lang="en-US" altLang="zh-CN" sz="1600" dirty="0">
              <a:solidFill>
                <a:srgbClr val="000099"/>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6325"/>
    </mc:Choice>
    <mc:Fallback>
      <p:transition spd="slow" advTm="632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内容占位符 1"/>
          <p:cNvSpPr txBox="1"/>
          <p:nvPr/>
        </p:nvSpPr>
        <p:spPr>
          <a:xfrm>
            <a:off x="422275" y="1054100"/>
            <a:ext cx="11243945" cy="5395595"/>
          </a:xfrm>
          <a:prstGeom prst="rect">
            <a:avLst/>
          </a:prstGeom>
        </p:spPr>
        <p:txBody>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anose="05000000000000000000" pitchFamily="2" charset="2"/>
              <a:buChar char="n"/>
              <a:defRPr sz="2800" b="1" kern="1200" baseline="0">
                <a:solidFill>
                  <a:schemeClr val="tx1"/>
                </a:solidFill>
                <a:latin typeface="Arial" panose="020B0604020202020204" pitchFamily="34" charset="0"/>
                <a:ea typeface="微软雅黑" panose="020B0503020204020204" pitchFamily="34" charset="-122"/>
                <a:cs typeface="+mn-cs"/>
              </a:defRPr>
            </a:lvl1pPr>
            <a:lvl2pPr marL="742950" indent="-285750" algn="l" defTabSz="914400" rtl="0" eaLnBrk="1" latinLnBrk="0" hangingPunct="1">
              <a:spcBef>
                <a:spcPct val="20000"/>
              </a:spcBef>
              <a:buFont typeface="Arial" panose="020B0604020202020204" pitchFamily="34" charset="0"/>
              <a:buChar char="–"/>
              <a:defRPr sz="2400" b="1" kern="1200" baseline="0">
                <a:solidFill>
                  <a:schemeClr val="tx1"/>
                </a:solidFill>
                <a:latin typeface="Arial" panose="020B0604020202020204" pitchFamily="34" charset="0"/>
                <a:ea typeface="微软雅黑" panose="020B0503020204020204" pitchFamily="34" charset="-122"/>
                <a:cs typeface="+mn-cs"/>
              </a:defRPr>
            </a:lvl2pPr>
            <a:lvl3pPr marL="1143000" indent="-228600" algn="l" defTabSz="914400" rtl="0" eaLnBrk="1" latinLnBrk="0" hangingPunct="1">
              <a:spcBef>
                <a:spcPct val="20000"/>
              </a:spcBef>
              <a:buFont typeface="Arial" panose="020B0604020202020204" pitchFamily="34" charset="0"/>
              <a:buChar char="•"/>
              <a:defRPr sz="2400" b="1"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Ø"/>
            </a:pPr>
            <a:r>
              <a:rPr lang="zh-CN" altLang="en-US" sz="2000" dirty="0">
                <a:sym typeface="+mn-ea"/>
              </a:rPr>
              <a:t>研究背景</a:t>
            </a:r>
            <a:endParaRPr lang="zh-CN" altLang="en-US" sz="2000" dirty="0">
              <a:sym typeface="+mn-ea"/>
            </a:endParaRPr>
          </a:p>
          <a:p>
            <a:pPr marL="0" indent="457200">
              <a:lnSpc>
                <a:spcPct val="130000"/>
              </a:lnSpc>
              <a:buFont typeface="Wingdings" panose="05000000000000000000" pitchFamily="2" charset="2"/>
              <a:buNone/>
            </a:pPr>
            <a:r>
              <a:rPr lang="zh-CN" altLang="en-US" sz="1800" dirty="0">
                <a:sym typeface="+mn-ea"/>
              </a:rPr>
              <a:t>江门中微子实验需要额外部署一套测量大气中微子的系统，使用JUNO实验的</a:t>
            </a:r>
            <a:r>
              <a:rPr lang="zh-CN" altLang="en-US" sz="1800" dirty="0">
                <a:sym typeface="+mn-ea"/>
              </a:rPr>
              <a:t>部分</a:t>
            </a:r>
            <a:r>
              <a:rPr lang="zh-CN" altLang="en-US" sz="1800" dirty="0">
                <a:sym typeface="+mn-ea"/>
              </a:rPr>
              <a:t>20英寸PMT以及大亚湾实验的8英寸PMT。</a:t>
            </a:r>
            <a:endParaRPr lang="zh-CN" altLang="en-US" sz="1800" dirty="0">
              <a:sym typeface="+mn-ea"/>
            </a:endParaRPr>
          </a:p>
          <a:p>
            <a:pPr marL="0" indent="457200">
              <a:lnSpc>
                <a:spcPct val="130000"/>
              </a:lnSpc>
              <a:buFont typeface="Wingdings" panose="05000000000000000000" pitchFamily="2" charset="2"/>
              <a:buNone/>
            </a:pPr>
            <a:r>
              <a:rPr lang="zh-CN" altLang="en-US" sz="1800" dirty="0">
                <a:solidFill>
                  <a:srgbClr val="00B0F0"/>
                </a:solidFill>
                <a:sym typeface="+mn-ea"/>
              </a:rPr>
              <a:t>大亚湾</a:t>
            </a:r>
            <a:r>
              <a:rPr lang="zh-CN" altLang="en-US" sz="1800" dirty="0">
                <a:solidFill>
                  <a:srgbClr val="00B0F0"/>
                </a:solidFill>
                <a:sym typeface="+mn-ea"/>
              </a:rPr>
              <a:t>反应堆中微子实验</a:t>
            </a:r>
            <a:r>
              <a:rPr lang="zh-CN" altLang="en-US" sz="1800" dirty="0">
                <a:sym typeface="+mn-ea"/>
              </a:rPr>
              <a:t>于</a:t>
            </a:r>
            <a:r>
              <a:rPr lang="zh-CN" altLang="en-US" sz="1800" dirty="0">
                <a:solidFill>
                  <a:schemeClr val="accent2">
                    <a:lumMod val="75000"/>
                  </a:schemeClr>
                </a:solidFill>
                <a:sym typeface="+mn-ea"/>
              </a:rPr>
              <a:t>2007年开始建设</a:t>
            </a:r>
            <a:r>
              <a:rPr lang="zh-CN" altLang="en-US" sz="1800" dirty="0">
                <a:sym typeface="+mn-ea"/>
              </a:rPr>
              <a:t>，并于2012投入运行。大亚湾系统年代久远，</a:t>
            </a:r>
            <a:r>
              <a:rPr lang="zh-CN" altLang="en-US" sz="1800" u="sng" dirty="0">
                <a:sym typeface="+mn-ea"/>
              </a:rPr>
              <a:t>硬件平台、操作系统、软件平台、服务、协议等方面</a:t>
            </a:r>
            <a:r>
              <a:rPr lang="zh-CN" altLang="en-US" sz="1800" dirty="0">
                <a:sym typeface="+mn-ea"/>
              </a:rPr>
              <a:t>都发生巨大变化，</a:t>
            </a:r>
            <a:r>
              <a:rPr lang="zh-CN" altLang="en-US" sz="1800" dirty="0">
                <a:solidFill>
                  <a:srgbClr val="FF0000"/>
                </a:solidFill>
                <a:highlight>
                  <a:srgbClr val="FFFF00"/>
                </a:highlight>
                <a:sym typeface="+mn-ea"/>
              </a:rPr>
              <a:t>难以复现</a:t>
            </a:r>
            <a:r>
              <a:rPr lang="zh-CN" altLang="en-US" sz="1800" dirty="0">
                <a:solidFill>
                  <a:srgbClr val="FF0000"/>
                </a:solidFill>
                <a:highlight>
                  <a:srgbClr val="FFFF00"/>
                </a:highlight>
                <a:sym typeface="+mn-ea"/>
              </a:rPr>
              <a:t>系统</a:t>
            </a:r>
            <a:r>
              <a:rPr lang="zh-CN" altLang="en-US" sz="1800" dirty="0">
                <a:sym typeface="+mn-ea"/>
              </a:rPr>
              <a:t>，且</a:t>
            </a:r>
            <a:r>
              <a:rPr lang="zh-CN" altLang="en-US" sz="1800" dirty="0">
                <a:solidFill>
                  <a:schemeClr val="accent6">
                    <a:lumMod val="75000"/>
                  </a:schemeClr>
                </a:solidFill>
                <a:sym typeface="+mn-ea"/>
              </a:rPr>
              <a:t>需要同JUNO长时间稳定运行</a:t>
            </a:r>
            <a:r>
              <a:rPr lang="zh-CN" altLang="en-US" sz="1800" dirty="0">
                <a:sym typeface="+mn-ea"/>
              </a:rPr>
              <a:t>，因此需要重做整个系统。</a:t>
            </a:r>
            <a:endParaRPr lang="zh-CN" altLang="en-US" sz="1800" dirty="0">
              <a:sym typeface="+mn-ea"/>
            </a:endParaRPr>
          </a:p>
          <a:p>
            <a:pPr marL="0" indent="457200">
              <a:buFont typeface="Wingdings" panose="05000000000000000000" pitchFamily="2" charset="2"/>
              <a:buNone/>
            </a:pPr>
            <a:endParaRPr lang="zh-CN" altLang="en-US" sz="1710" dirty="0">
              <a:sym typeface="+mn-ea"/>
            </a:endParaRPr>
          </a:p>
          <a:p>
            <a:pPr>
              <a:buFont typeface="Wingdings" panose="05000000000000000000" pitchFamily="2" charset="2"/>
              <a:buChar char="Ø"/>
            </a:pPr>
            <a:r>
              <a:rPr lang="zh-CN" altLang="en-US" sz="2000" dirty="0"/>
              <a:t>项目</a:t>
            </a:r>
            <a:r>
              <a:rPr lang="zh-CN" altLang="en-US" sz="2000" dirty="0"/>
              <a:t>难点</a:t>
            </a:r>
            <a:endParaRPr lang="zh-CN" altLang="en-US" sz="2000" dirty="0"/>
          </a:p>
          <a:p>
            <a:pPr marL="0" indent="457200">
              <a:buFont typeface="Wingdings" panose="05000000000000000000" pitchFamily="2" charset="2"/>
              <a:buNone/>
            </a:pPr>
            <a:r>
              <a:rPr lang="zh-CN" altLang="en-US" sz="1800" dirty="0"/>
              <a:t>需要在现代的环境中运行老旧的设备</a:t>
            </a:r>
            <a:endParaRPr lang="zh-CN" altLang="en-US" sz="1800" dirty="0"/>
          </a:p>
          <a:p>
            <a:pPr marL="0" indent="457200">
              <a:buFont typeface="Wingdings" panose="05000000000000000000" pitchFamily="2" charset="2"/>
              <a:buNone/>
            </a:pPr>
            <a:r>
              <a:rPr lang="zh-CN" altLang="en-US" sz="1800" dirty="0"/>
              <a:t>需要集成至</a:t>
            </a:r>
            <a:r>
              <a:rPr lang="en-US" altLang="zh-CN" sz="1800" dirty="0"/>
              <a:t>JUNO</a:t>
            </a:r>
            <a:r>
              <a:rPr lang="zh-CN" altLang="en-US" sz="1800" dirty="0"/>
              <a:t>系统中</a:t>
            </a:r>
            <a:endParaRPr lang="zh-CN" altLang="en-US" sz="1800" dirty="0"/>
          </a:p>
          <a:p>
            <a:pPr marL="0" indent="457200">
              <a:buFont typeface="Wingdings" panose="05000000000000000000" pitchFamily="2" charset="2"/>
              <a:buNone/>
            </a:pPr>
            <a:r>
              <a:rPr lang="en-US" altLang="zh-CN" sz="1800" dirty="0"/>
              <a:t>...</a:t>
            </a:r>
            <a:endParaRPr lang="zh-CN" altLang="en-US" sz="1800" dirty="0"/>
          </a:p>
          <a:p>
            <a:pPr marL="0" indent="0">
              <a:buFont typeface="Wingdings" panose="05000000000000000000" pitchFamily="2" charset="2"/>
              <a:buNone/>
            </a:pPr>
            <a:endParaRPr lang="en-US" altLang="zh-CN" sz="1800" b="0" dirty="0"/>
          </a:p>
        </p:txBody>
      </p:sp>
      <p:sp>
        <p:nvSpPr>
          <p:cNvPr id="3" name="标题 2"/>
          <p:cNvSpPr>
            <a:spLocks noGrp="1"/>
          </p:cNvSpPr>
          <p:nvPr>
            <p:ph type="title"/>
          </p:nvPr>
        </p:nvSpPr>
        <p:spPr/>
        <p:txBody>
          <a:bodyPr/>
          <a:lstStyle/>
          <a:p>
            <a:r>
              <a:rPr lang="en-US" altLang="zh-CN" dirty="0"/>
              <a:t>01 </a:t>
            </a:r>
            <a:r>
              <a:rPr lang="zh-CN" altLang="en-US"/>
              <a:t>大亚湾读出系统</a:t>
            </a:r>
            <a:endParaRPr lang="zh-CN" altLang="en-US"/>
          </a:p>
        </p:txBody>
      </p:sp>
      <p:sp>
        <p:nvSpPr>
          <p:cNvPr id="2" name="文本框 1"/>
          <p:cNvSpPr txBox="1"/>
          <p:nvPr/>
        </p:nvSpPr>
        <p:spPr>
          <a:xfrm>
            <a:off x="4727575" y="5012690"/>
            <a:ext cx="6552565" cy="829945"/>
          </a:xfrm>
          <a:prstGeom prst="rect">
            <a:avLst/>
          </a:prstGeom>
          <a:solidFill>
            <a:srgbClr val="FFFF00"/>
          </a:solidFill>
          <a:ln w="25400">
            <a:solidFill>
              <a:srgbClr val="FF0000"/>
            </a:solidFill>
          </a:ln>
        </p:spPr>
        <p:txBody>
          <a:bodyPr wrap="square" rtlCol="0">
            <a:spAutoFit/>
          </a:bodyPr>
          <a:p>
            <a:pPr algn="ctr"/>
            <a:r>
              <a:rPr lang="zh-CN" altLang="en-US" sz="2400">
                <a:ln w="22225">
                  <a:solidFill>
                    <a:schemeClr val="accent2"/>
                  </a:solidFill>
                  <a:prstDash val="solid"/>
                </a:ln>
                <a:solidFill>
                  <a:schemeClr val="accent2">
                    <a:lumMod val="40000"/>
                    <a:lumOff val="60000"/>
                  </a:schemeClr>
                </a:solidFill>
                <a:effectLst/>
              </a:rPr>
              <a:t>硬件、操作系统、软件、服务、协议、框架间</a:t>
            </a:r>
            <a:endParaRPr lang="zh-CN" altLang="en-US" sz="2400">
              <a:ln w="22225">
                <a:solidFill>
                  <a:schemeClr val="accent2"/>
                </a:solidFill>
                <a:prstDash val="solid"/>
              </a:ln>
              <a:solidFill>
                <a:schemeClr val="accent2">
                  <a:lumMod val="40000"/>
                  <a:lumOff val="60000"/>
                </a:schemeClr>
              </a:solidFill>
              <a:effectLst/>
            </a:endParaRPr>
          </a:p>
          <a:p>
            <a:pPr algn="ctr"/>
            <a:r>
              <a:rPr lang="zh-CN" altLang="en-US" sz="2400">
                <a:ln w="22225">
                  <a:solidFill>
                    <a:schemeClr val="accent2"/>
                  </a:solidFill>
                  <a:prstDash val="solid"/>
                </a:ln>
                <a:solidFill>
                  <a:schemeClr val="accent2">
                    <a:lumMod val="40000"/>
                    <a:lumOff val="60000"/>
                  </a:schemeClr>
                </a:solidFill>
                <a:effectLst/>
              </a:rPr>
              <a:t>需要</a:t>
            </a:r>
            <a:r>
              <a:rPr lang="zh-CN" altLang="en-US" sz="2400" b="1">
                <a:ln w="22225">
                  <a:solidFill>
                    <a:schemeClr val="accent2"/>
                  </a:solidFill>
                  <a:prstDash val="solid"/>
                </a:ln>
                <a:solidFill>
                  <a:schemeClr val="accent2">
                    <a:lumMod val="40000"/>
                    <a:lumOff val="60000"/>
                  </a:schemeClr>
                </a:solidFill>
                <a:effectLst/>
              </a:rPr>
              <a:t>适配、兼容</a:t>
            </a:r>
            <a:endParaRPr lang="zh-CN" altLang="en-US" sz="2400" b="1">
              <a:ln w="22225">
                <a:solidFill>
                  <a:schemeClr val="accent2"/>
                </a:solidFill>
                <a:prstDash val="solid"/>
              </a:ln>
              <a:solidFill>
                <a:schemeClr val="accent2">
                  <a:lumMod val="40000"/>
                  <a:lumOff val="60000"/>
                </a:schemeClr>
              </a:solidFill>
              <a:effectLs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内容占位符 1"/>
          <p:cNvSpPr txBox="1"/>
          <p:nvPr/>
        </p:nvSpPr>
        <p:spPr>
          <a:xfrm>
            <a:off x="422275" y="1054100"/>
            <a:ext cx="11243945" cy="5395595"/>
          </a:xfrm>
          <a:prstGeom prst="rect">
            <a:avLst/>
          </a:prstGeom>
        </p:spPr>
        <p:txBody>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anose="05000000000000000000" pitchFamily="2" charset="2"/>
              <a:buChar char="n"/>
              <a:defRPr sz="2800" b="1" kern="1200" baseline="0">
                <a:solidFill>
                  <a:schemeClr val="tx1"/>
                </a:solidFill>
                <a:latin typeface="Arial" panose="020B0604020202020204" pitchFamily="34" charset="0"/>
                <a:ea typeface="微软雅黑" panose="020B0503020204020204" pitchFamily="34" charset="-122"/>
                <a:cs typeface="+mn-cs"/>
              </a:defRPr>
            </a:lvl1pPr>
            <a:lvl2pPr marL="742950" indent="-285750" algn="l" defTabSz="914400" rtl="0" eaLnBrk="1" latinLnBrk="0" hangingPunct="1">
              <a:spcBef>
                <a:spcPct val="20000"/>
              </a:spcBef>
              <a:buFont typeface="Arial" panose="020B0604020202020204" pitchFamily="34" charset="0"/>
              <a:buChar char="–"/>
              <a:defRPr sz="2400" b="1" kern="1200" baseline="0">
                <a:solidFill>
                  <a:schemeClr val="tx1"/>
                </a:solidFill>
                <a:latin typeface="Arial" panose="020B0604020202020204" pitchFamily="34" charset="0"/>
                <a:ea typeface="微软雅黑" panose="020B0503020204020204" pitchFamily="34" charset="-122"/>
                <a:cs typeface="+mn-cs"/>
              </a:defRPr>
            </a:lvl2pPr>
            <a:lvl3pPr marL="1143000" indent="-228600" algn="l" defTabSz="914400" rtl="0" eaLnBrk="1" latinLnBrk="0" hangingPunct="1">
              <a:spcBef>
                <a:spcPct val="20000"/>
              </a:spcBef>
              <a:buFont typeface="Arial" panose="020B0604020202020204" pitchFamily="34" charset="0"/>
              <a:buChar char="•"/>
              <a:defRPr sz="2400" b="1"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Ø"/>
            </a:pPr>
            <a:r>
              <a:rPr lang="zh-CN" altLang="en-US" sz="2000" dirty="0"/>
              <a:t>环境</a:t>
            </a:r>
            <a:r>
              <a:rPr lang="zh-CN" altLang="en-US" sz="2000" dirty="0"/>
              <a:t>搭建</a:t>
            </a:r>
            <a:endParaRPr lang="zh-CN" altLang="en-US" sz="2000" dirty="0"/>
          </a:p>
          <a:p>
            <a:pPr marL="457200" lvl="1" indent="0">
              <a:lnSpc>
                <a:spcPct val="120000"/>
              </a:lnSpc>
              <a:buFont typeface="Wingdings" panose="05000000000000000000" pitchFamily="2" charset="2"/>
              <a:buNone/>
            </a:pPr>
            <a:r>
              <a:rPr lang="zh-CN" altLang="en-US" sz="1800" dirty="0">
                <a:sym typeface="+mn-ea"/>
              </a:rPr>
              <a:t>配置网络</a:t>
            </a:r>
            <a:endParaRPr lang="zh-CN" altLang="en-US" sz="1800" dirty="0"/>
          </a:p>
          <a:p>
            <a:pPr marL="457200" lvl="1" indent="0">
              <a:lnSpc>
                <a:spcPct val="120000"/>
              </a:lnSpc>
              <a:buFont typeface="Wingdings" panose="05000000000000000000" pitchFamily="2" charset="2"/>
              <a:buNone/>
            </a:pPr>
            <a:r>
              <a:rPr lang="zh-CN" altLang="en-US" sz="1800" dirty="0">
                <a:sym typeface="+mn-ea"/>
              </a:rPr>
              <a:t>挂载跟文件系统</a:t>
            </a:r>
            <a:endParaRPr lang="zh-CN" altLang="en-US" sz="1800" dirty="0"/>
          </a:p>
          <a:p>
            <a:pPr marL="457200" lvl="1" indent="0">
              <a:lnSpc>
                <a:spcPct val="120000"/>
              </a:lnSpc>
              <a:buFont typeface="Wingdings" panose="05000000000000000000" pitchFamily="2" charset="2"/>
              <a:buNone/>
            </a:pPr>
            <a:r>
              <a:rPr lang="zh-CN" altLang="en-US" sz="1800" dirty="0">
                <a:sym typeface="+mn-ea"/>
              </a:rPr>
              <a:t>配置</a:t>
            </a:r>
            <a:r>
              <a:rPr lang="en-US" altLang="zh-CN" sz="1800" dirty="0">
                <a:sym typeface="+mn-ea"/>
              </a:rPr>
              <a:t>SSH</a:t>
            </a:r>
            <a:r>
              <a:rPr lang="zh-CN" altLang="en-US" sz="1800" dirty="0">
                <a:sym typeface="+mn-ea"/>
              </a:rPr>
              <a:t>、</a:t>
            </a:r>
            <a:r>
              <a:rPr lang="en-US" altLang="zh-CN" sz="1800" dirty="0">
                <a:sym typeface="+mn-ea"/>
              </a:rPr>
              <a:t>TFTP</a:t>
            </a:r>
            <a:r>
              <a:rPr lang="zh-CN" altLang="en-US" sz="1800" dirty="0">
                <a:sym typeface="+mn-ea"/>
              </a:rPr>
              <a:t>、</a:t>
            </a:r>
            <a:r>
              <a:rPr lang="en-US" altLang="zh-CN" sz="1800" dirty="0">
                <a:sym typeface="+mn-ea"/>
              </a:rPr>
              <a:t>DHCP</a:t>
            </a:r>
            <a:r>
              <a:rPr lang="zh-CN" altLang="en-US" sz="1800" dirty="0">
                <a:sym typeface="+mn-ea"/>
              </a:rPr>
              <a:t>、</a:t>
            </a:r>
            <a:r>
              <a:rPr lang="en-US" altLang="zh-CN" sz="1800" dirty="0">
                <a:sym typeface="+mn-ea"/>
              </a:rPr>
              <a:t>NFS</a:t>
            </a:r>
            <a:r>
              <a:rPr lang="zh-CN" altLang="en-US" sz="1800" dirty="0">
                <a:sym typeface="+mn-ea"/>
              </a:rPr>
              <a:t>服务</a:t>
            </a:r>
            <a:endParaRPr lang="zh-CN" altLang="en-US" sz="1800" dirty="0"/>
          </a:p>
          <a:p>
            <a:pPr marL="457200" lvl="1" indent="0">
              <a:lnSpc>
                <a:spcPct val="120000"/>
              </a:lnSpc>
              <a:buFont typeface="Wingdings" panose="05000000000000000000" pitchFamily="2" charset="2"/>
              <a:buNone/>
            </a:pPr>
            <a:r>
              <a:rPr lang="zh-CN" altLang="en-US" sz="1800" dirty="0">
                <a:sym typeface="+mn-ea"/>
              </a:rPr>
              <a:t>配置串口、串口转换器、烧制</a:t>
            </a:r>
            <a:r>
              <a:rPr lang="en-US" altLang="zh-CN" sz="1800" dirty="0">
                <a:sym typeface="+mn-ea"/>
              </a:rPr>
              <a:t>PPC</a:t>
            </a:r>
            <a:r>
              <a:rPr lang="zh-CN" altLang="en-US" sz="1800" dirty="0">
                <a:sym typeface="+mn-ea"/>
              </a:rPr>
              <a:t>电子学插件</a:t>
            </a:r>
            <a:endParaRPr lang="en-US" altLang="zh-CN" sz="1710" dirty="0"/>
          </a:p>
          <a:p>
            <a:pPr marL="0" indent="0">
              <a:buFont typeface="Wingdings" panose="05000000000000000000" pitchFamily="2" charset="2"/>
              <a:buNone/>
            </a:pPr>
            <a:endParaRPr lang="en-US" altLang="zh-CN" sz="1800" b="0" dirty="0"/>
          </a:p>
        </p:txBody>
      </p:sp>
      <p:sp>
        <p:nvSpPr>
          <p:cNvPr id="3" name="标题 2"/>
          <p:cNvSpPr>
            <a:spLocks noGrp="1"/>
          </p:cNvSpPr>
          <p:nvPr>
            <p:ph type="title"/>
          </p:nvPr>
        </p:nvSpPr>
        <p:spPr/>
        <p:txBody>
          <a:bodyPr/>
          <a:lstStyle/>
          <a:p>
            <a:r>
              <a:rPr lang="en-US" altLang="zh-CN" dirty="0"/>
              <a:t>01 </a:t>
            </a:r>
            <a:r>
              <a:rPr lang="zh-CN" altLang="en-US"/>
              <a:t>大亚湾读出系统</a:t>
            </a:r>
            <a:endParaRPr lang="zh-CN" altLang="en-US"/>
          </a:p>
        </p:txBody>
      </p:sp>
      <p:pic>
        <p:nvPicPr>
          <p:cNvPr id="15" name="图片 14"/>
          <p:cNvPicPr>
            <a:picLocks noChangeAspect="1"/>
          </p:cNvPicPr>
          <p:nvPr/>
        </p:nvPicPr>
        <p:blipFill>
          <a:blip r:embed="rId1"/>
          <a:stretch>
            <a:fillRect/>
          </a:stretch>
        </p:blipFill>
        <p:spPr>
          <a:xfrm>
            <a:off x="5772150" y="391795"/>
            <a:ext cx="4766945" cy="1840865"/>
          </a:xfrm>
          <a:prstGeom prst="rect">
            <a:avLst/>
          </a:prstGeom>
        </p:spPr>
      </p:pic>
      <p:pic>
        <p:nvPicPr>
          <p:cNvPr id="16" name="图片 15"/>
          <p:cNvPicPr>
            <a:picLocks noChangeAspect="1"/>
          </p:cNvPicPr>
          <p:nvPr/>
        </p:nvPicPr>
        <p:blipFill>
          <a:blip r:embed="rId2"/>
          <a:stretch>
            <a:fillRect/>
          </a:stretch>
        </p:blipFill>
        <p:spPr>
          <a:xfrm>
            <a:off x="6168390" y="765810"/>
            <a:ext cx="5071745" cy="1228725"/>
          </a:xfrm>
          <a:prstGeom prst="rect">
            <a:avLst/>
          </a:prstGeom>
        </p:spPr>
      </p:pic>
      <p:pic>
        <p:nvPicPr>
          <p:cNvPr id="17" name="图片 16"/>
          <p:cNvPicPr>
            <a:picLocks noChangeAspect="1"/>
          </p:cNvPicPr>
          <p:nvPr/>
        </p:nvPicPr>
        <p:blipFill>
          <a:blip r:embed="rId3"/>
          <a:stretch>
            <a:fillRect/>
          </a:stretch>
        </p:blipFill>
        <p:spPr>
          <a:xfrm>
            <a:off x="6563995" y="1198245"/>
            <a:ext cx="5014595" cy="1155700"/>
          </a:xfrm>
          <a:prstGeom prst="rect">
            <a:avLst/>
          </a:prstGeom>
        </p:spPr>
      </p:pic>
      <p:pic>
        <p:nvPicPr>
          <p:cNvPr id="18" name="图片 17"/>
          <p:cNvPicPr>
            <a:picLocks noChangeAspect="1"/>
          </p:cNvPicPr>
          <p:nvPr/>
        </p:nvPicPr>
        <p:blipFill>
          <a:blip r:embed="rId4"/>
          <a:stretch>
            <a:fillRect/>
          </a:stretch>
        </p:blipFill>
        <p:spPr>
          <a:xfrm>
            <a:off x="6960235" y="1629410"/>
            <a:ext cx="5158740" cy="1189990"/>
          </a:xfrm>
          <a:prstGeom prst="rect">
            <a:avLst/>
          </a:prstGeom>
        </p:spPr>
      </p:pic>
      <p:sp>
        <p:nvSpPr>
          <p:cNvPr id="19" name="动作按钮: 自定义 18"/>
          <p:cNvSpPr/>
          <p:nvPr/>
        </p:nvSpPr>
        <p:spPr>
          <a:xfrm>
            <a:off x="9048115" y="548640"/>
            <a:ext cx="1717675" cy="379095"/>
          </a:xfrm>
          <a:prstGeom prst="actionButtonBlank">
            <a:avLst/>
          </a:prstGeom>
        </p:spPr>
        <p:style>
          <a:lnRef idx="0">
            <a:srgbClr val="FFFFFF"/>
          </a:lnRef>
          <a:fillRef idx="3">
            <a:schemeClr val="accent1"/>
          </a:fillRef>
          <a:effectRef idx="0">
            <a:srgbClr val="FFFFFF"/>
          </a:effectRef>
          <a:fontRef idx="minor">
            <a:schemeClr val="lt1"/>
          </a:fontRef>
        </p:style>
        <p:txBody>
          <a:bodyPr rtlCol="0" anchor="ctr"/>
          <a:p>
            <a:pPr algn="ctr"/>
            <a:r>
              <a:rPr lang="zh-CN" altLang="en-US" b="1"/>
              <a:t>配置服务</a:t>
            </a:r>
            <a:endParaRPr lang="zh-CN" altLang="en-US" b="1"/>
          </a:p>
        </p:txBody>
      </p:sp>
      <p:pic>
        <p:nvPicPr>
          <p:cNvPr id="14" name="图片 13" descr="341165d9ab53d3582d07f0f60d0f8e8"/>
          <p:cNvPicPr>
            <a:picLocks noChangeAspect="1"/>
          </p:cNvPicPr>
          <p:nvPr/>
        </p:nvPicPr>
        <p:blipFill>
          <a:blip r:embed="rId5"/>
          <a:srcRect l="16963" t="21963" r="18642" b="30787"/>
          <a:stretch>
            <a:fillRect/>
          </a:stretch>
        </p:blipFill>
        <p:spPr>
          <a:xfrm>
            <a:off x="839470" y="4220845"/>
            <a:ext cx="2042795" cy="1999615"/>
          </a:xfrm>
          <a:prstGeom prst="rect">
            <a:avLst/>
          </a:prstGeom>
        </p:spPr>
      </p:pic>
      <p:pic>
        <p:nvPicPr>
          <p:cNvPr id="2" name="图片 1"/>
          <p:cNvPicPr>
            <a:picLocks noChangeAspect="1"/>
          </p:cNvPicPr>
          <p:nvPr/>
        </p:nvPicPr>
        <p:blipFill>
          <a:blip r:embed="rId6"/>
          <a:stretch>
            <a:fillRect/>
          </a:stretch>
        </p:blipFill>
        <p:spPr>
          <a:xfrm>
            <a:off x="2999740" y="4292600"/>
            <a:ext cx="4100195" cy="2419350"/>
          </a:xfrm>
          <a:prstGeom prst="rect">
            <a:avLst/>
          </a:prstGeom>
        </p:spPr>
      </p:pic>
      <p:sp>
        <p:nvSpPr>
          <p:cNvPr id="6" name="动作按钮: 自定义 5"/>
          <p:cNvSpPr/>
          <p:nvPr/>
        </p:nvSpPr>
        <p:spPr>
          <a:xfrm>
            <a:off x="4007485" y="4149090"/>
            <a:ext cx="1575435" cy="367030"/>
          </a:xfrm>
          <a:prstGeom prst="actionButtonBlank">
            <a:avLst/>
          </a:prstGeom>
        </p:spPr>
        <p:style>
          <a:lnRef idx="0">
            <a:srgbClr val="FFFFFF"/>
          </a:lnRef>
          <a:fillRef idx="3">
            <a:schemeClr val="accent1"/>
          </a:fillRef>
          <a:effectRef idx="0">
            <a:srgbClr val="FFFFFF"/>
          </a:effectRef>
          <a:fontRef idx="minor">
            <a:schemeClr val="lt1"/>
          </a:fontRef>
        </p:style>
        <p:txBody>
          <a:bodyPr rtlCol="0" anchor="ctr"/>
          <a:p>
            <a:pPr algn="ctr"/>
            <a:r>
              <a:rPr lang="zh-CN" altLang="en-US" b="1">
                <a:sym typeface="+mn-ea"/>
              </a:rPr>
              <a:t>连接电缆线</a:t>
            </a:r>
            <a:endParaRPr lang="zh-CN" altLang="en-US" b="1"/>
          </a:p>
        </p:txBody>
      </p:sp>
      <p:sp>
        <p:nvSpPr>
          <p:cNvPr id="13" name="动作按钮: 自定义 12"/>
          <p:cNvSpPr/>
          <p:nvPr/>
        </p:nvSpPr>
        <p:spPr>
          <a:xfrm>
            <a:off x="479425" y="4077335"/>
            <a:ext cx="1575435" cy="367030"/>
          </a:xfrm>
          <a:prstGeom prst="actionButtonBlank">
            <a:avLst/>
          </a:prstGeom>
        </p:spPr>
        <p:style>
          <a:lnRef idx="0">
            <a:srgbClr val="FFFFFF"/>
          </a:lnRef>
          <a:fillRef idx="3">
            <a:schemeClr val="accent1"/>
          </a:fillRef>
          <a:effectRef idx="0">
            <a:srgbClr val="FFFFFF"/>
          </a:effectRef>
          <a:fontRef idx="minor">
            <a:schemeClr val="lt1"/>
          </a:fontRef>
        </p:style>
        <p:txBody>
          <a:bodyPr rtlCol="0" anchor="ctr"/>
          <a:p>
            <a:pPr algn="ctr"/>
            <a:r>
              <a:rPr lang="zh-CN" altLang="en-US" b="1">
                <a:sym typeface="+mn-ea"/>
              </a:rPr>
              <a:t>时钟</a:t>
            </a:r>
            <a:r>
              <a:rPr lang="zh-CN" altLang="en-US" b="1">
                <a:sym typeface="+mn-ea"/>
              </a:rPr>
              <a:t>源选择</a:t>
            </a:r>
            <a:endParaRPr lang="zh-CN" altLang="en-US" b="1">
              <a:sym typeface="+mn-ea"/>
            </a:endParaRPr>
          </a:p>
        </p:txBody>
      </p:sp>
      <p:sp>
        <p:nvSpPr>
          <p:cNvPr id="21" name="内容占位符 1"/>
          <p:cNvSpPr txBox="1"/>
          <p:nvPr/>
        </p:nvSpPr>
        <p:spPr>
          <a:xfrm>
            <a:off x="407670" y="3284855"/>
            <a:ext cx="2684145" cy="1361440"/>
          </a:xfrm>
          <a:prstGeom prst="rect">
            <a:avLst/>
          </a:prstGeom>
        </p:spPr>
        <p:txBody>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anose="05000000000000000000" pitchFamily="2" charset="2"/>
              <a:buChar char="n"/>
              <a:defRPr sz="2800" b="1" kern="1200" baseline="0">
                <a:solidFill>
                  <a:schemeClr val="tx1"/>
                </a:solidFill>
                <a:latin typeface="Arial" panose="020B0604020202020204" pitchFamily="34" charset="0"/>
                <a:ea typeface="微软雅黑" panose="020B0503020204020204" pitchFamily="34" charset="-122"/>
                <a:cs typeface="+mn-cs"/>
              </a:defRPr>
            </a:lvl1pPr>
            <a:lvl2pPr marL="742950" indent="-285750" algn="l" defTabSz="914400" rtl="0" eaLnBrk="1" latinLnBrk="0" hangingPunct="1">
              <a:spcBef>
                <a:spcPct val="20000"/>
              </a:spcBef>
              <a:buFont typeface="Arial" panose="020B0604020202020204" pitchFamily="34" charset="0"/>
              <a:buChar char="–"/>
              <a:defRPr sz="2400" b="1" kern="1200" baseline="0">
                <a:solidFill>
                  <a:schemeClr val="tx1"/>
                </a:solidFill>
                <a:latin typeface="Arial" panose="020B0604020202020204" pitchFamily="34" charset="0"/>
                <a:ea typeface="微软雅黑" panose="020B0503020204020204" pitchFamily="34" charset="-122"/>
                <a:cs typeface="+mn-cs"/>
              </a:defRPr>
            </a:lvl2pPr>
            <a:lvl3pPr marL="1143000" indent="-228600" algn="l" defTabSz="914400" rtl="0" eaLnBrk="1" latinLnBrk="0" hangingPunct="1">
              <a:spcBef>
                <a:spcPct val="20000"/>
              </a:spcBef>
              <a:buFont typeface="Arial" panose="020B0604020202020204" pitchFamily="34" charset="0"/>
              <a:buChar char="•"/>
              <a:defRPr sz="2400" b="1"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Ø"/>
            </a:pPr>
            <a:r>
              <a:rPr lang="en-US" altLang="zh-CN" sz="2000" dirty="0">
                <a:sym typeface="+mn-ea"/>
              </a:rPr>
              <a:t>MTB</a:t>
            </a:r>
            <a:r>
              <a:rPr lang="zh-CN" altLang="en-US" sz="2000" dirty="0">
                <a:sym typeface="+mn-ea"/>
              </a:rPr>
              <a:t>配置多机箱</a:t>
            </a:r>
            <a:endParaRPr lang="zh-CN" altLang="en-US" sz="2000" dirty="0"/>
          </a:p>
          <a:p>
            <a:pPr marL="457200" lvl="1" indent="0">
              <a:lnSpc>
                <a:spcPct val="130000"/>
              </a:lnSpc>
              <a:buFont typeface="Wingdings" panose="05000000000000000000" pitchFamily="2" charset="2"/>
              <a:buNone/>
            </a:pPr>
            <a:endParaRPr lang="en-US" altLang="zh-CN" sz="1710" dirty="0"/>
          </a:p>
          <a:p>
            <a:pPr marL="0" indent="0">
              <a:buFont typeface="Wingdings" panose="05000000000000000000" pitchFamily="2" charset="2"/>
              <a:buNone/>
            </a:pPr>
            <a:endParaRPr lang="en-US" altLang="zh-CN" sz="1800" b="0" dirty="0"/>
          </a:p>
        </p:txBody>
      </p:sp>
      <p:pic>
        <p:nvPicPr>
          <p:cNvPr id="22" name="图片 21"/>
          <p:cNvPicPr>
            <a:picLocks noChangeAspect="1"/>
          </p:cNvPicPr>
          <p:nvPr/>
        </p:nvPicPr>
        <p:blipFill>
          <a:blip r:embed="rId7"/>
          <a:stretch>
            <a:fillRect/>
          </a:stretch>
        </p:blipFill>
        <p:spPr>
          <a:xfrm>
            <a:off x="7297420" y="4162425"/>
            <a:ext cx="2992120" cy="2243455"/>
          </a:xfrm>
          <a:prstGeom prst="rect">
            <a:avLst/>
          </a:prstGeom>
        </p:spPr>
      </p:pic>
      <p:pic>
        <p:nvPicPr>
          <p:cNvPr id="23" name="图片 22"/>
          <p:cNvPicPr>
            <a:picLocks noChangeAspect="1"/>
          </p:cNvPicPr>
          <p:nvPr/>
        </p:nvPicPr>
        <p:blipFill>
          <a:blip r:embed="rId8"/>
          <a:stretch>
            <a:fillRect/>
          </a:stretch>
        </p:blipFill>
        <p:spPr>
          <a:xfrm>
            <a:off x="7896225" y="4652645"/>
            <a:ext cx="2748915" cy="1241425"/>
          </a:xfrm>
          <a:prstGeom prst="rect">
            <a:avLst/>
          </a:prstGeom>
        </p:spPr>
      </p:pic>
      <p:sp>
        <p:nvSpPr>
          <p:cNvPr id="24" name="动作按钮: 自定义 23"/>
          <p:cNvSpPr/>
          <p:nvPr/>
        </p:nvSpPr>
        <p:spPr>
          <a:xfrm>
            <a:off x="8543290" y="4438650"/>
            <a:ext cx="1575435" cy="367030"/>
          </a:xfrm>
          <a:prstGeom prst="actionButtonBlank">
            <a:avLst/>
          </a:prstGeom>
        </p:spPr>
        <p:style>
          <a:lnRef idx="0">
            <a:srgbClr val="FFFFFF"/>
          </a:lnRef>
          <a:fillRef idx="3">
            <a:schemeClr val="accent1"/>
          </a:fillRef>
          <a:effectRef idx="0">
            <a:srgbClr val="FFFFFF"/>
          </a:effectRef>
          <a:fontRef idx="minor">
            <a:schemeClr val="lt1"/>
          </a:fontRef>
        </p:style>
        <p:txBody>
          <a:bodyPr rtlCol="0" anchor="ctr"/>
          <a:p>
            <a:pPr algn="ctr"/>
            <a:r>
              <a:rPr lang="zh-CN" altLang="en-US" b="1">
                <a:sym typeface="+mn-ea"/>
              </a:rPr>
              <a:t>配置</a:t>
            </a:r>
            <a:r>
              <a:rPr lang="zh-CN" altLang="en-US" b="1">
                <a:sym typeface="+mn-ea"/>
              </a:rPr>
              <a:t>文件</a:t>
            </a:r>
            <a:endParaRPr lang="zh-CN" altLang="en-US" b="1">
              <a:sym typeface="+mn-ea"/>
            </a:endParaRPr>
          </a:p>
        </p:txBody>
      </p:sp>
      <p:pic>
        <p:nvPicPr>
          <p:cNvPr id="9" name="图片 8"/>
          <p:cNvPicPr>
            <a:picLocks noChangeAspect="1"/>
          </p:cNvPicPr>
          <p:nvPr/>
        </p:nvPicPr>
        <p:blipFill>
          <a:blip r:embed="rId9"/>
          <a:stretch>
            <a:fillRect/>
          </a:stretch>
        </p:blipFill>
        <p:spPr>
          <a:xfrm>
            <a:off x="7463790" y="2348865"/>
            <a:ext cx="3039110" cy="1799590"/>
          </a:xfrm>
          <a:prstGeom prst="rect">
            <a:avLst/>
          </a:prstGeom>
        </p:spPr>
      </p:pic>
      <p:pic>
        <p:nvPicPr>
          <p:cNvPr id="20" name="图片 19"/>
          <p:cNvPicPr>
            <a:picLocks noChangeAspect="1"/>
          </p:cNvPicPr>
          <p:nvPr/>
        </p:nvPicPr>
        <p:blipFill>
          <a:blip r:embed="rId10"/>
          <a:stretch>
            <a:fillRect/>
          </a:stretch>
        </p:blipFill>
        <p:spPr>
          <a:xfrm>
            <a:off x="8328025" y="2852420"/>
            <a:ext cx="2737485" cy="1204595"/>
          </a:xfrm>
          <a:prstGeom prst="rect">
            <a:avLst/>
          </a:prstGeom>
        </p:spPr>
      </p:pic>
      <p:sp>
        <p:nvSpPr>
          <p:cNvPr id="10" name="动作按钮: 自定义 9"/>
          <p:cNvSpPr/>
          <p:nvPr/>
        </p:nvSpPr>
        <p:spPr>
          <a:xfrm>
            <a:off x="7031990" y="2276475"/>
            <a:ext cx="2956560" cy="361315"/>
          </a:xfrm>
          <a:prstGeom prst="actionButtonBlank">
            <a:avLst/>
          </a:prstGeom>
        </p:spPr>
        <p:style>
          <a:lnRef idx="0">
            <a:srgbClr val="FFFFFF"/>
          </a:lnRef>
          <a:fillRef idx="3">
            <a:schemeClr val="accent1"/>
          </a:fillRef>
          <a:effectRef idx="0">
            <a:srgbClr val="FFFFFF"/>
          </a:effectRef>
          <a:fontRef idx="minor">
            <a:schemeClr val="lt1"/>
          </a:fontRef>
        </p:style>
        <p:txBody>
          <a:bodyPr rtlCol="0" anchor="ctr"/>
          <a:p>
            <a:pPr algn="ctr"/>
            <a:r>
              <a:rPr lang="zh-CN" altLang="en-US" b="1"/>
              <a:t>串口转换器配置</a:t>
            </a:r>
            <a:r>
              <a:rPr lang="en-US" altLang="zh-CN" b="1"/>
              <a:t>&amp;</a:t>
            </a:r>
            <a:r>
              <a:rPr lang="zh-CN" altLang="en-US" b="1"/>
              <a:t>端口</a:t>
            </a:r>
            <a:r>
              <a:rPr lang="zh-CN" altLang="en-US" b="1"/>
              <a:t>映射</a:t>
            </a:r>
            <a:endParaRPr lang="zh-CN" altLang="en-US" b="1"/>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内容占位符 1"/>
          <p:cNvSpPr txBox="1"/>
          <p:nvPr/>
        </p:nvSpPr>
        <p:spPr>
          <a:xfrm>
            <a:off x="422130" y="1426378"/>
            <a:ext cx="11243654" cy="5023459"/>
          </a:xfrm>
          <a:prstGeom prst="rect">
            <a:avLst/>
          </a:prstGeom>
        </p:spPr>
        <p:txBody>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anose="05000000000000000000" pitchFamily="2" charset="2"/>
              <a:buChar char="n"/>
              <a:defRPr sz="2800" b="1" kern="1200" baseline="0">
                <a:solidFill>
                  <a:schemeClr val="tx1"/>
                </a:solidFill>
                <a:latin typeface="Arial" panose="020B0604020202020204" pitchFamily="34" charset="0"/>
                <a:ea typeface="微软雅黑" panose="020B0503020204020204" pitchFamily="34" charset="-122"/>
                <a:cs typeface="+mn-cs"/>
              </a:defRPr>
            </a:lvl1pPr>
            <a:lvl2pPr marL="742950" indent="-285750" algn="l" defTabSz="914400" rtl="0" eaLnBrk="1" latinLnBrk="0" hangingPunct="1">
              <a:spcBef>
                <a:spcPct val="20000"/>
              </a:spcBef>
              <a:buFont typeface="Arial" panose="020B0604020202020204" pitchFamily="34" charset="0"/>
              <a:buChar char="–"/>
              <a:defRPr sz="2400" b="1" kern="1200" baseline="0">
                <a:solidFill>
                  <a:schemeClr val="tx1"/>
                </a:solidFill>
                <a:latin typeface="Arial" panose="020B0604020202020204" pitchFamily="34" charset="0"/>
                <a:ea typeface="微软雅黑" panose="020B0503020204020204" pitchFamily="34" charset="-122"/>
                <a:cs typeface="+mn-cs"/>
              </a:defRPr>
            </a:lvl2pPr>
            <a:lvl3pPr marL="1143000" indent="-228600" algn="l" defTabSz="914400" rtl="0" eaLnBrk="1" latinLnBrk="0" hangingPunct="1">
              <a:spcBef>
                <a:spcPct val="20000"/>
              </a:spcBef>
              <a:buFont typeface="Arial" panose="020B0604020202020204" pitchFamily="34" charset="0"/>
              <a:buChar char="•"/>
              <a:defRPr sz="2400" b="1"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Ø"/>
            </a:pPr>
            <a:r>
              <a:rPr lang="zh-CN" altLang="en-US" sz="2000" dirty="0"/>
              <a:t>发送端</a:t>
            </a:r>
            <a:endParaRPr lang="zh-CN" altLang="en-US" sz="2000" dirty="0"/>
          </a:p>
          <a:p>
            <a:pPr marL="457200" lvl="1" indent="0">
              <a:lnSpc>
                <a:spcPct val="120000"/>
              </a:lnSpc>
              <a:buFont typeface="Wingdings" panose="05000000000000000000" pitchFamily="2" charset="2"/>
              <a:buNone/>
            </a:pPr>
            <a:r>
              <a:rPr lang="en-US" altLang="zh-CN" sz="1710" dirty="0"/>
              <a:t>JSON</a:t>
            </a:r>
            <a:r>
              <a:rPr lang="zh-CN" altLang="en-US" sz="1710" dirty="0"/>
              <a:t>配置文件</a:t>
            </a:r>
            <a:endParaRPr lang="zh-CN" altLang="en-US" sz="1710" dirty="0"/>
          </a:p>
          <a:p>
            <a:pPr marL="457200" lvl="1" indent="0">
              <a:lnSpc>
                <a:spcPct val="120000"/>
              </a:lnSpc>
              <a:buFont typeface="Wingdings" panose="05000000000000000000" pitchFamily="2" charset="2"/>
              <a:buNone/>
            </a:pPr>
            <a:r>
              <a:rPr lang="zh-CN" altLang="en-US" sz="1710" dirty="0"/>
              <a:t>比较、修改</a:t>
            </a:r>
            <a:r>
              <a:rPr lang="zh-CN" altLang="en-US" sz="1710" dirty="0"/>
              <a:t>代码</a:t>
            </a:r>
            <a:endParaRPr lang="zh-CN" altLang="en-US" sz="1710" dirty="0"/>
          </a:p>
          <a:p>
            <a:pPr marL="457200" lvl="1" indent="0">
              <a:lnSpc>
                <a:spcPct val="120000"/>
              </a:lnSpc>
              <a:buFont typeface="Wingdings" panose="05000000000000000000" pitchFamily="2" charset="2"/>
              <a:buNone/>
            </a:pPr>
            <a:r>
              <a:rPr lang="zh-CN" altLang="en-US" sz="1710" dirty="0"/>
              <a:t>程序</a:t>
            </a:r>
            <a:r>
              <a:rPr lang="en-US" altLang="zh-CN" sz="1710" dirty="0"/>
              <a:t>bug</a:t>
            </a:r>
            <a:r>
              <a:rPr lang="zh-CN" altLang="en-US" sz="1710" dirty="0"/>
              <a:t>修改</a:t>
            </a:r>
            <a:endParaRPr lang="zh-CN" altLang="en-US" sz="1710" dirty="0"/>
          </a:p>
          <a:p>
            <a:pPr marL="457200" lvl="1" indent="0">
              <a:lnSpc>
                <a:spcPct val="120000"/>
              </a:lnSpc>
              <a:buFont typeface="Wingdings" panose="05000000000000000000" pitchFamily="2" charset="2"/>
              <a:buNone/>
            </a:pPr>
            <a:r>
              <a:rPr lang="zh-CN" altLang="en-US" sz="1710" dirty="0"/>
              <a:t>程序功能</a:t>
            </a:r>
            <a:r>
              <a:rPr lang="zh-CN" altLang="en-US" sz="1710" dirty="0"/>
              <a:t>完善</a:t>
            </a:r>
            <a:endParaRPr lang="zh-CN" altLang="en-US" sz="1710" dirty="0"/>
          </a:p>
          <a:p>
            <a:pPr marL="457200" lvl="1" indent="0">
              <a:lnSpc>
                <a:spcPct val="120000"/>
              </a:lnSpc>
              <a:buFont typeface="Wingdings" panose="05000000000000000000" pitchFamily="2" charset="2"/>
              <a:buNone/>
            </a:pPr>
            <a:r>
              <a:rPr lang="zh-CN" altLang="en-US" sz="1710" dirty="0"/>
              <a:t>程序性能</a:t>
            </a:r>
            <a:r>
              <a:rPr lang="zh-CN" altLang="en-US" sz="1710" dirty="0"/>
              <a:t>优化</a:t>
            </a:r>
            <a:endParaRPr lang="zh-CN" altLang="en-US" sz="1710" dirty="0"/>
          </a:p>
          <a:p>
            <a:pPr marL="457200" lvl="1" indent="0">
              <a:lnSpc>
                <a:spcPct val="120000"/>
              </a:lnSpc>
              <a:buFont typeface="Wingdings" panose="05000000000000000000" pitchFamily="2" charset="2"/>
              <a:buNone/>
            </a:pPr>
            <a:r>
              <a:rPr lang="zh-CN" altLang="en-US" sz="1710" dirty="0">
                <a:sym typeface="+mn-ea"/>
              </a:rPr>
              <a:t>程序报错梳理</a:t>
            </a:r>
            <a:endParaRPr lang="zh-CN" altLang="en-US" sz="1710" dirty="0"/>
          </a:p>
          <a:p>
            <a:pPr marL="457200" lvl="1" indent="0">
              <a:buFont typeface="Wingdings" panose="05000000000000000000" pitchFamily="2" charset="2"/>
              <a:buNone/>
            </a:pPr>
            <a:endParaRPr lang="zh-CN" altLang="en-US" sz="1710" dirty="0"/>
          </a:p>
          <a:p>
            <a:pPr>
              <a:buFont typeface="Wingdings" panose="05000000000000000000" pitchFamily="2" charset="2"/>
              <a:buChar char="Ø"/>
            </a:pPr>
            <a:r>
              <a:rPr lang="zh-CN" altLang="en-US" sz="2000" dirty="0"/>
              <a:t>接收端</a:t>
            </a:r>
            <a:endParaRPr lang="zh-CN" altLang="en-US" sz="2000" dirty="0"/>
          </a:p>
          <a:p>
            <a:pPr marL="457200" lvl="1" indent="0">
              <a:lnSpc>
                <a:spcPct val="120000"/>
              </a:lnSpc>
              <a:buFont typeface="Wingdings" panose="05000000000000000000" pitchFamily="2" charset="2"/>
              <a:buNone/>
            </a:pPr>
            <a:r>
              <a:rPr lang="zh-CN" altLang="en-US" sz="1710" dirty="0"/>
              <a:t>一对多</a:t>
            </a:r>
            <a:r>
              <a:rPr lang="zh-CN" altLang="en-US" sz="1710" dirty="0"/>
              <a:t>模式</a:t>
            </a:r>
            <a:endParaRPr lang="zh-CN" altLang="en-US" sz="1710" dirty="0"/>
          </a:p>
          <a:p>
            <a:pPr marL="457200" lvl="1" indent="0">
              <a:lnSpc>
                <a:spcPct val="120000"/>
              </a:lnSpc>
              <a:buFont typeface="Wingdings" panose="05000000000000000000" pitchFamily="2" charset="2"/>
              <a:buNone/>
            </a:pPr>
            <a:r>
              <a:rPr lang="zh-CN" altLang="en-US" sz="1710" dirty="0"/>
              <a:t>保存</a:t>
            </a:r>
            <a:r>
              <a:rPr lang="zh-CN" altLang="en-US" sz="1710" dirty="0"/>
              <a:t>运行配置文件</a:t>
            </a:r>
            <a:endParaRPr lang="zh-CN" altLang="en-US" sz="1710" dirty="0"/>
          </a:p>
          <a:p>
            <a:pPr marL="457200" lvl="1" indent="0">
              <a:lnSpc>
                <a:spcPct val="120000"/>
              </a:lnSpc>
              <a:buFont typeface="Wingdings" panose="05000000000000000000" pitchFamily="2" charset="2"/>
              <a:buNone/>
            </a:pPr>
            <a:r>
              <a:rPr lang="zh-CN" altLang="en-US" sz="1710" dirty="0"/>
              <a:t>分块存储数据文件</a:t>
            </a:r>
            <a:endParaRPr lang="en-US" altLang="zh-CN" sz="1710" dirty="0"/>
          </a:p>
          <a:p>
            <a:pPr marL="0" indent="0">
              <a:buFont typeface="Wingdings" panose="05000000000000000000" pitchFamily="2" charset="2"/>
              <a:buNone/>
            </a:pPr>
            <a:endParaRPr lang="en-US" altLang="zh-CN" sz="1800" b="0" dirty="0"/>
          </a:p>
        </p:txBody>
      </p:sp>
      <p:sp>
        <p:nvSpPr>
          <p:cNvPr id="3" name="标题 2"/>
          <p:cNvSpPr>
            <a:spLocks noGrp="1"/>
          </p:cNvSpPr>
          <p:nvPr>
            <p:ph type="title"/>
          </p:nvPr>
        </p:nvSpPr>
        <p:spPr/>
        <p:txBody>
          <a:bodyPr/>
          <a:lstStyle/>
          <a:p>
            <a:r>
              <a:rPr lang="en-US" altLang="zh-CN" dirty="0"/>
              <a:t>01 </a:t>
            </a:r>
            <a:r>
              <a:rPr lang="zh-CN" altLang="en-US"/>
              <a:t>大亚湾读出系统</a:t>
            </a:r>
            <a:endParaRPr lang="zh-CN" altLang="en-US"/>
          </a:p>
        </p:txBody>
      </p:sp>
      <p:pic>
        <p:nvPicPr>
          <p:cNvPr id="2" name="图片 1"/>
          <p:cNvPicPr>
            <a:picLocks noChangeAspect="1"/>
          </p:cNvPicPr>
          <p:nvPr/>
        </p:nvPicPr>
        <p:blipFill>
          <a:blip r:embed="rId1"/>
          <a:stretch>
            <a:fillRect/>
          </a:stretch>
        </p:blipFill>
        <p:spPr>
          <a:xfrm>
            <a:off x="2855595" y="4509135"/>
            <a:ext cx="3700780" cy="1703070"/>
          </a:xfrm>
          <a:prstGeom prst="rect">
            <a:avLst/>
          </a:prstGeom>
        </p:spPr>
      </p:pic>
      <p:pic>
        <p:nvPicPr>
          <p:cNvPr id="6" name="图片 5"/>
          <p:cNvPicPr>
            <a:picLocks noChangeAspect="1"/>
          </p:cNvPicPr>
          <p:nvPr/>
        </p:nvPicPr>
        <p:blipFill>
          <a:blip r:embed="rId2"/>
          <a:stretch>
            <a:fillRect/>
          </a:stretch>
        </p:blipFill>
        <p:spPr>
          <a:xfrm>
            <a:off x="5880100" y="1341120"/>
            <a:ext cx="3318510" cy="1696720"/>
          </a:xfrm>
          <a:prstGeom prst="rect">
            <a:avLst/>
          </a:prstGeom>
        </p:spPr>
      </p:pic>
      <p:sp>
        <p:nvSpPr>
          <p:cNvPr id="11" name="动作按钮: 自定义 10"/>
          <p:cNvSpPr/>
          <p:nvPr/>
        </p:nvSpPr>
        <p:spPr>
          <a:xfrm>
            <a:off x="7247890" y="2204720"/>
            <a:ext cx="1803400" cy="367030"/>
          </a:xfrm>
          <a:prstGeom prst="actionButtonBlank">
            <a:avLst/>
          </a:prstGeom>
        </p:spPr>
        <p:style>
          <a:lnRef idx="0">
            <a:srgbClr val="FFFFFF"/>
          </a:lnRef>
          <a:fillRef idx="3">
            <a:schemeClr val="accent1"/>
          </a:fillRef>
          <a:effectRef idx="0">
            <a:srgbClr val="FFFFFF"/>
          </a:effectRef>
          <a:fontRef idx="minor">
            <a:schemeClr val="lt1"/>
          </a:fontRef>
        </p:style>
        <p:txBody>
          <a:bodyPr rtlCol="0" anchor="ctr"/>
          <a:p>
            <a:pPr algn="ctr"/>
            <a:r>
              <a:rPr lang="zh-CN" altLang="en-US" b="1"/>
              <a:t>发送端运行</a:t>
            </a:r>
            <a:r>
              <a:rPr lang="zh-CN" altLang="en-US" b="1"/>
              <a:t>截图</a:t>
            </a:r>
            <a:endParaRPr lang="zh-CN" altLang="en-US" b="1"/>
          </a:p>
        </p:txBody>
      </p:sp>
      <p:sp>
        <p:nvSpPr>
          <p:cNvPr id="7" name="动作按钮: 自定义 6"/>
          <p:cNvSpPr/>
          <p:nvPr/>
        </p:nvSpPr>
        <p:spPr>
          <a:xfrm>
            <a:off x="4531995" y="4841240"/>
            <a:ext cx="1803400" cy="367030"/>
          </a:xfrm>
          <a:prstGeom prst="actionButtonBlank">
            <a:avLst/>
          </a:prstGeom>
        </p:spPr>
        <p:style>
          <a:lnRef idx="0">
            <a:srgbClr val="FFFFFF"/>
          </a:lnRef>
          <a:fillRef idx="3">
            <a:schemeClr val="accent1"/>
          </a:fillRef>
          <a:effectRef idx="0">
            <a:srgbClr val="FFFFFF"/>
          </a:effectRef>
          <a:fontRef idx="minor">
            <a:schemeClr val="lt1"/>
          </a:fontRef>
        </p:style>
        <p:txBody>
          <a:bodyPr rtlCol="0" anchor="ctr"/>
          <a:p>
            <a:pPr algn="ctr"/>
            <a:r>
              <a:rPr lang="zh-CN" altLang="en-US" b="1"/>
              <a:t>接收</a:t>
            </a:r>
            <a:r>
              <a:rPr lang="zh-CN" altLang="en-US" b="1"/>
              <a:t>端运行</a:t>
            </a:r>
            <a:r>
              <a:rPr lang="zh-CN" altLang="en-US" b="1"/>
              <a:t>截图</a:t>
            </a:r>
            <a:endParaRPr lang="zh-CN" altLang="en-US" b="1"/>
          </a:p>
        </p:txBody>
      </p:sp>
      <p:pic>
        <p:nvPicPr>
          <p:cNvPr id="9" name="图片 8"/>
          <p:cNvPicPr>
            <a:picLocks noChangeAspect="1"/>
          </p:cNvPicPr>
          <p:nvPr/>
        </p:nvPicPr>
        <p:blipFill>
          <a:blip r:embed="rId3"/>
          <a:stretch>
            <a:fillRect/>
          </a:stretch>
        </p:blipFill>
        <p:spPr>
          <a:xfrm>
            <a:off x="2783205" y="1411605"/>
            <a:ext cx="2891790" cy="2429510"/>
          </a:xfrm>
          <a:prstGeom prst="rect">
            <a:avLst/>
          </a:prstGeom>
        </p:spPr>
      </p:pic>
      <p:sp>
        <p:nvSpPr>
          <p:cNvPr id="12" name="动作按钮: 自定义 11"/>
          <p:cNvSpPr/>
          <p:nvPr/>
        </p:nvSpPr>
        <p:spPr>
          <a:xfrm>
            <a:off x="2711450" y="1339850"/>
            <a:ext cx="1803400" cy="367030"/>
          </a:xfrm>
          <a:prstGeom prst="actionButtonBlank">
            <a:avLst/>
          </a:prstGeom>
        </p:spPr>
        <p:style>
          <a:lnRef idx="0">
            <a:srgbClr val="FFFFFF"/>
          </a:lnRef>
          <a:fillRef idx="3">
            <a:schemeClr val="accent1"/>
          </a:fillRef>
          <a:effectRef idx="0">
            <a:srgbClr val="FFFFFF"/>
          </a:effectRef>
          <a:fontRef idx="minor">
            <a:schemeClr val="lt1"/>
          </a:fontRef>
        </p:style>
        <p:txBody>
          <a:bodyPr rtlCol="0" anchor="ctr"/>
          <a:p>
            <a:pPr algn="ctr"/>
            <a:r>
              <a:rPr lang="zh-CN" altLang="en-US" b="1"/>
              <a:t>部分配置</a:t>
            </a:r>
            <a:r>
              <a:rPr lang="zh-CN" altLang="en-US" b="1"/>
              <a:t>展示</a:t>
            </a:r>
            <a:endParaRPr lang="zh-CN" altLang="en-US" b="1"/>
          </a:p>
        </p:txBody>
      </p:sp>
      <p:pic>
        <p:nvPicPr>
          <p:cNvPr id="14" name="图片 13"/>
          <p:cNvPicPr>
            <a:picLocks noChangeAspect="1"/>
          </p:cNvPicPr>
          <p:nvPr/>
        </p:nvPicPr>
        <p:blipFill>
          <a:blip r:embed="rId4"/>
          <a:stretch>
            <a:fillRect/>
          </a:stretch>
        </p:blipFill>
        <p:spPr>
          <a:xfrm>
            <a:off x="7065010" y="3931920"/>
            <a:ext cx="1990090" cy="2352040"/>
          </a:xfrm>
          <a:prstGeom prst="rect">
            <a:avLst/>
          </a:prstGeom>
        </p:spPr>
      </p:pic>
      <p:sp>
        <p:nvSpPr>
          <p:cNvPr id="13" name="动作按钮: 自定义 12"/>
          <p:cNvSpPr/>
          <p:nvPr/>
        </p:nvSpPr>
        <p:spPr>
          <a:xfrm>
            <a:off x="6920865" y="3931920"/>
            <a:ext cx="1724660" cy="367030"/>
          </a:xfrm>
          <a:prstGeom prst="actionButtonBlank">
            <a:avLst/>
          </a:prstGeom>
        </p:spPr>
        <p:style>
          <a:lnRef idx="0">
            <a:srgbClr val="FFFFFF"/>
          </a:lnRef>
          <a:fillRef idx="3">
            <a:schemeClr val="accent1"/>
          </a:fillRef>
          <a:effectRef idx="0">
            <a:srgbClr val="FFFFFF"/>
          </a:effectRef>
          <a:fontRef idx="minor">
            <a:schemeClr val="lt1"/>
          </a:fontRef>
        </p:style>
        <p:txBody>
          <a:bodyPr rtlCol="0" anchor="ctr"/>
          <a:p>
            <a:pPr algn="ctr"/>
            <a:r>
              <a:rPr lang="zh-CN" altLang="en-US" b="1"/>
              <a:t>数据分块</a:t>
            </a:r>
            <a:r>
              <a:rPr lang="zh-CN" altLang="en-US" b="1"/>
              <a:t>存储</a:t>
            </a:r>
            <a:endParaRPr lang="zh-CN" altLang="en-US" b="1"/>
          </a:p>
        </p:txBody>
      </p:sp>
      <p:pic>
        <p:nvPicPr>
          <p:cNvPr id="15" name="图片 14"/>
          <p:cNvPicPr>
            <a:picLocks noChangeAspect="1"/>
          </p:cNvPicPr>
          <p:nvPr/>
        </p:nvPicPr>
        <p:blipFill>
          <a:blip r:embed="rId5"/>
          <a:stretch>
            <a:fillRect/>
          </a:stretch>
        </p:blipFill>
        <p:spPr>
          <a:xfrm>
            <a:off x="9379585" y="567055"/>
            <a:ext cx="2235835" cy="3105785"/>
          </a:xfrm>
          <a:prstGeom prst="rect">
            <a:avLst/>
          </a:prstGeom>
        </p:spPr>
      </p:pic>
      <p:pic>
        <p:nvPicPr>
          <p:cNvPr id="16" name="图片 15"/>
          <p:cNvPicPr>
            <a:picLocks noChangeAspect="1"/>
          </p:cNvPicPr>
          <p:nvPr/>
        </p:nvPicPr>
        <p:blipFill>
          <a:blip r:embed="rId6"/>
          <a:stretch>
            <a:fillRect/>
          </a:stretch>
        </p:blipFill>
        <p:spPr>
          <a:xfrm>
            <a:off x="9480550" y="3860800"/>
            <a:ext cx="1827530" cy="272097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stretch>
            <a:fillRect/>
          </a:stretch>
        </p:blipFill>
        <p:spPr>
          <a:xfrm>
            <a:off x="2279650" y="1889125"/>
            <a:ext cx="3884295" cy="2268220"/>
          </a:xfrm>
          <a:prstGeom prst="rect">
            <a:avLst/>
          </a:prstGeom>
        </p:spPr>
      </p:pic>
      <p:sp>
        <p:nvSpPr>
          <p:cNvPr id="8" name="内容占位符 1"/>
          <p:cNvSpPr txBox="1"/>
          <p:nvPr/>
        </p:nvSpPr>
        <p:spPr>
          <a:xfrm>
            <a:off x="422275" y="1742440"/>
            <a:ext cx="11243945" cy="4635500"/>
          </a:xfrm>
          <a:prstGeom prst="rect">
            <a:avLst/>
          </a:prstGeom>
        </p:spPr>
        <p:txBody>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anose="05000000000000000000" pitchFamily="2" charset="2"/>
              <a:buChar char="n"/>
              <a:defRPr sz="2800" b="1" kern="1200" baseline="0">
                <a:solidFill>
                  <a:schemeClr val="tx1"/>
                </a:solidFill>
                <a:latin typeface="Arial" panose="020B0604020202020204" pitchFamily="34" charset="0"/>
                <a:ea typeface="微软雅黑" panose="020B0503020204020204" pitchFamily="34" charset="-122"/>
                <a:cs typeface="+mn-cs"/>
              </a:defRPr>
            </a:lvl1pPr>
            <a:lvl2pPr marL="742950" indent="-285750" algn="l" defTabSz="914400" rtl="0" eaLnBrk="1" latinLnBrk="0" hangingPunct="1">
              <a:spcBef>
                <a:spcPct val="20000"/>
              </a:spcBef>
              <a:buFont typeface="Arial" panose="020B0604020202020204" pitchFamily="34" charset="0"/>
              <a:buChar char="–"/>
              <a:defRPr sz="2400" b="1" kern="1200" baseline="0">
                <a:solidFill>
                  <a:schemeClr val="tx1"/>
                </a:solidFill>
                <a:latin typeface="Arial" panose="020B0604020202020204" pitchFamily="34" charset="0"/>
                <a:ea typeface="微软雅黑" panose="020B0503020204020204" pitchFamily="34" charset="-122"/>
                <a:cs typeface="+mn-cs"/>
              </a:defRPr>
            </a:lvl2pPr>
            <a:lvl3pPr marL="1143000" indent="-228600" algn="l" defTabSz="914400" rtl="0" eaLnBrk="1" latinLnBrk="0" hangingPunct="1">
              <a:spcBef>
                <a:spcPct val="20000"/>
              </a:spcBef>
              <a:buFont typeface="Arial" panose="020B0604020202020204" pitchFamily="34" charset="0"/>
              <a:buChar char="•"/>
              <a:defRPr sz="2400" b="1"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Ø"/>
            </a:pPr>
            <a:r>
              <a:rPr lang="zh-CN" altLang="en-US" sz="2000" dirty="0"/>
              <a:t>电子学诊断模式</a:t>
            </a:r>
            <a:endParaRPr lang="zh-CN" altLang="en-US" sz="2000" dirty="0"/>
          </a:p>
          <a:p>
            <a:pPr marL="457200" lvl="1" indent="0">
              <a:buFont typeface="Wingdings" panose="05000000000000000000" pitchFamily="2" charset="2"/>
              <a:buNone/>
            </a:pPr>
            <a:endParaRPr lang="zh-CN" altLang="en-US" sz="1710" dirty="0"/>
          </a:p>
          <a:p>
            <a:pPr marL="457200" lvl="1" indent="0">
              <a:buFont typeface="Wingdings" panose="05000000000000000000" pitchFamily="2" charset="2"/>
              <a:buNone/>
            </a:pPr>
            <a:endParaRPr lang="zh-CN" altLang="en-US" sz="1710" dirty="0"/>
          </a:p>
          <a:p>
            <a:pPr marL="457200" lvl="1" indent="0">
              <a:buFont typeface="Wingdings" panose="05000000000000000000" pitchFamily="2" charset="2"/>
              <a:buNone/>
            </a:pPr>
            <a:endParaRPr lang="zh-CN" altLang="en-US" sz="1710" dirty="0"/>
          </a:p>
          <a:p>
            <a:pPr marL="457200" lvl="1" indent="0">
              <a:buFont typeface="Wingdings" panose="05000000000000000000" pitchFamily="2" charset="2"/>
              <a:buNone/>
            </a:pPr>
            <a:endParaRPr lang="zh-CN" altLang="en-US" sz="1710" dirty="0"/>
          </a:p>
          <a:p>
            <a:pPr marL="457200" lvl="1" indent="0">
              <a:buFont typeface="Wingdings" panose="05000000000000000000" pitchFamily="2" charset="2"/>
              <a:buNone/>
            </a:pPr>
            <a:endParaRPr lang="zh-CN" altLang="en-US" sz="1710" dirty="0"/>
          </a:p>
          <a:p>
            <a:pPr>
              <a:buFont typeface="Wingdings" panose="05000000000000000000" pitchFamily="2" charset="2"/>
              <a:buChar char="Ø"/>
            </a:pPr>
            <a:r>
              <a:rPr lang="zh-CN" altLang="en-US" sz="2000" dirty="0"/>
              <a:t>台阶模式</a:t>
            </a:r>
            <a:endParaRPr lang="zh-CN" altLang="en-US" sz="2000" dirty="0"/>
          </a:p>
          <a:p>
            <a:pPr marL="457200" lvl="1" indent="0">
              <a:buFont typeface="Wingdings" panose="05000000000000000000" pitchFamily="2" charset="2"/>
              <a:buNone/>
            </a:pPr>
            <a:endParaRPr lang="en-US" altLang="zh-CN" sz="1800" b="0" dirty="0"/>
          </a:p>
        </p:txBody>
      </p:sp>
      <p:sp>
        <p:nvSpPr>
          <p:cNvPr id="3" name="标题 2"/>
          <p:cNvSpPr>
            <a:spLocks noGrp="1"/>
          </p:cNvSpPr>
          <p:nvPr>
            <p:ph type="title"/>
          </p:nvPr>
        </p:nvSpPr>
        <p:spPr/>
        <p:txBody>
          <a:bodyPr/>
          <a:lstStyle/>
          <a:p>
            <a:r>
              <a:rPr lang="en-US" altLang="zh-CN" dirty="0"/>
              <a:t>01 </a:t>
            </a:r>
            <a:r>
              <a:rPr lang="zh-CN" altLang="en-US"/>
              <a:t>大亚湾读出系统</a:t>
            </a:r>
            <a:endParaRPr lang="zh-CN" altLang="en-US"/>
          </a:p>
        </p:txBody>
      </p:sp>
      <p:sp>
        <p:nvSpPr>
          <p:cNvPr id="2" name="文本框 1"/>
          <p:cNvSpPr txBox="1"/>
          <p:nvPr/>
        </p:nvSpPr>
        <p:spPr>
          <a:xfrm>
            <a:off x="551180" y="1124585"/>
            <a:ext cx="4064000" cy="521970"/>
          </a:xfrm>
          <a:prstGeom prst="rect">
            <a:avLst/>
          </a:prstGeom>
          <a:noFill/>
        </p:spPr>
        <p:txBody>
          <a:bodyPr wrap="square" rtlCol="0">
            <a:spAutoFit/>
          </a:bodyPr>
          <a:p>
            <a:r>
              <a:rPr lang="zh-CN" altLang="en-US" sz="2800" b="1" dirty="0">
                <a:latin typeface="Arial" panose="020B0604020202020204" pitchFamily="34" charset="0"/>
                <a:ea typeface="微软雅黑" panose="020B0503020204020204" pitchFamily="34" charset="-122"/>
              </a:rPr>
              <a:t>电子学通道性能检验</a:t>
            </a:r>
            <a:endParaRPr lang="zh-CN" altLang="en-US" sz="2800" b="1"/>
          </a:p>
        </p:txBody>
      </p:sp>
      <p:pic>
        <p:nvPicPr>
          <p:cNvPr id="11" name="图片 10"/>
          <p:cNvPicPr>
            <a:picLocks noChangeAspect="1"/>
          </p:cNvPicPr>
          <p:nvPr/>
        </p:nvPicPr>
        <p:blipFill>
          <a:blip r:embed="rId2"/>
          <a:stretch>
            <a:fillRect/>
          </a:stretch>
        </p:blipFill>
        <p:spPr>
          <a:xfrm>
            <a:off x="6238240" y="1104265"/>
            <a:ext cx="2514600" cy="1506220"/>
          </a:xfrm>
          <a:prstGeom prst="rect">
            <a:avLst/>
          </a:prstGeom>
        </p:spPr>
      </p:pic>
      <p:pic>
        <p:nvPicPr>
          <p:cNvPr id="4" name="图片 3"/>
          <p:cNvPicPr>
            <a:picLocks noChangeAspect="1"/>
          </p:cNvPicPr>
          <p:nvPr/>
        </p:nvPicPr>
        <p:blipFill>
          <a:blip r:embed="rId3"/>
          <a:stretch>
            <a:fillRect/>
          </a:stretch>
        </p:blipFill>
        <p:spPr>
          <a:xfrm>
            <a:off x="9036050" y="1075055"/>
            <a:ext cx="2542540" cy="1535430"/>
          </a:xfrm>
          <a:prstGeom prst="rect">
            <a:avLst/>
          </a:prstGeom>
        </p:spPr>
      </p:pic>
      <p:pic>
        <p:nvPicPr>
          <p:cNvPr id="5" name="图片 4"/>
          <p:cNvPicPr>
            <a:picLocks noChangeAspect="1"/>
          </p:cNvPicPr>
          <p:nvPr/>
        </p:nvPicPr>
        <p:blipFill>
          <a:blip r:embed="rId4"/>
          <a:stretch>
            <a:fillRect/>
          </a:stretch>
        </p:blipFill>
        <p:spPr>
          <a:xfrm>
            <a:off x="6309995" y="2712720"/>
            <a:ext cx="2529205" cy="1516380"/>
          </a:xfrm>
          <a:prstGeom prst="rect">
            <a:avLst/>
          </a:prstGeom>
        </p:spPr>
      </p:pic>
      <p:pic>
        <p:nvPicPr>
          <p:cNvPr id="7" name="图片 6"/>
          <p:cNvPicPr>
            <a:picLocks noChangeAspect="1"/>
          </p:cNvPicPr>
          <p:nvPr/>
        </p:nvPicPr>
        <p:blipFill>
          <a:blip r:embed="rId5"/>
          <a:stretch>
            <a:fillRect/>
          </a:stretch>
        </p:blipFill>
        <p:spPr>
          <a:xfrm>
            <a:off x="8982075" y="2756535"/>
            <a:ext cx="2571115" cy="1472565"/>
          </a:xfrm>
          <a:prstGeom prst="rect">
            <a:avLst/>
          </a:prstGeom>
        </p:spPr>
      </p:pic>
      <p:sp>
        <p:nvSpPr>
          <p:cNvPr id="9" name="文本框 8"/>
          <p:cNvSpPr txBox="1"/>
          <p:nvPr/>
        </p:nvSpPr>
        <p:spPr>
          <a:xfrm>
            <a:off x="2495550" y="6197600"/>
            <a:ext cx="1779270" cy="306705"/>
          </a:xfrm>
          <a:prstGeom prst="rect">
            <a:avLst/>
          </a:prstGeom>
          <a:noFill/>
        </p:spPr>
        <p:txBody>
          <a:bodyPr wrap="square" rtlCol="0">
            <a:spAutoFit/>
          </a:bodyPr>
          <a:p>
            <a:r>
              <a:rPr lang="en-US" altLang="zh-CN" sz="1400" dirty="0">
                <a:latin typeface="楷体" panose="02010609060101010101" pitchFamily="49" charset="-122"/>
                <a:ea typeface="楷体" panose="02010609060101010101" pitchFamily="49" charset="-122"/>
                <a:sym typeface="+mn-ea"/>
              </a:rPr>
              <a:t>噪声水平</a:t>
            </a:r>
            <a:endParaRPr lang="zh-CN" altLang="en-US" sz="1400"/>
          </a:p>
        </p:txBody>
      </p:sp>
      <p:sp>
        <p:nvSpPr>
          <p:cNvPr id="12" name="动作按钮: 自定义 11"/>
          <p:cNvSpPr/>
          <p:nvPr/>
        </p:nvSpPr>
        <p:spPr>
          <a:xfrm>
            <a:off x="6814185" y="2277110"/>
            <a:ext cx="4307840" cy="773430"/>
          </a:xfrm>
          <a:prstGeom prst="actionButtonBlank">
            <a:avLst/>
          </a:prstGeom>
        </p:spPr>
        <p:style>
          <a:lnRef idx="0">
            <a:srgbClr val="FFFFFF"/>
          </a:lnRef>
          <a:fillRef idx="3">
            <a:schemeClr val="accent3"/>
          </a:fillRef>
          <a:effectRef idx="0">
            <a:srgbClr val="FFFFFF"/>
          </a:effectRef>
          <a:fontRef idx="minor">
            <a:schemeClr val="dk1"/>
          </a:fontRef>
        </p:style>
        <p:txBody>
          <a:bodyPr rtlCol="0" anchor="ctr"/>
          <a:p>
            <a:pPr algn="ctr"/>
            <a:r>
              <a:rPr lang="zh-CN" altLang="en-US" b="1"/>
              <a:t>根据判选标准，机箱内</a:t>
            </a:r>
            <a:r>
              <a:rPr lang="en-US" altLang="zh-CN" b="1"/>
              <a:t> 11 </a:t>
            </a:r>
            <a:r>
              <a:rPr lang="zh-CN" altLang="en-US" b="1"/>
              <a:t>块</a:t>
            </a:r>
            <a:r>
              <a:rPr lang="en-US" altLang="zh-CN" b="1"/>
              <a:t> FEE </a:t>
            </a:r>
            <a:r>
              <a:rPr lang="zh-CN" altLang="en-US" b="1"/>
              <a:t>插件的</a:t>
            </a:r>
            <a:r>
              <a:rPr lang="en-US" altLang="zh-CN" b="1"/>
              <a:t> 176</a:t>
            </a:r>
            <a:r>
              <a:rPr lang="zh-CN" altLang="en-US" b="1"/>
              <a:t>个通道均工作在正常区域内</a:t>
            </a:r>
            <a:endParaRPr lang="zh-CN" altLang="en-US" b="1"/>
          </a:p>
        </p:txBody>
      </p:sp>
      <p:pic>
        <p:nvPicPr>
          <p:cNvPr id="13" name="图片 12"/>
          <p:cNvPicPr>
            <a:picLocks noChangeAspect="1"/>
          </p:cNvPicPr>
          <p:nvPr/>
        </p:nvPicPr>
        <p:blipFill>
          <a:blip r:embed="rId6"/>
          <a:stretch>
            <a:fillRect/>
          </a:stretch>
        </p:blipFill>
        <p:spPr>
          <a:xfrm>
            <a:off x="5160010" y="4400550"/>
            <a:ext cx="3047365" cy="1877060"/>
          </a:xfrm>
          <a:prstGeom prst="rect">
            <a:avLst/>
          </a:prstGeom>
        </p:spPr>
      </p:pic>
      <p:pic>
        <p:nvPicPr>
          <p:cNvPr id="14" name="图片 13"/>
          <p:cNvPicPr>
            <a:picLocks noChangeAspect="1"/>
          </p:cNvPicPr>
          <p:nvPr/>
        </p:nvPicPr>
        <p:blipFill>
          <a:blip r:embed="rId7"/>
          <a:stretch>
            <a:fillRect/>
          </a:stretch>
        </p:blipFill>
        <p:spPr>
          <a:xfrm>
            <a:off x="8308340" y="4349750"/>
            <a:ext cx="3226435" cy="1977390"/>
          </a:xfrm>
          <a:prstGeom prst="rect">
            <a:avLst/>
          </a:prstGeom>
        </p:spPr>
      </p:pic>
      <p:sp>
        <p:nvSpPr>
          <p:cNvPr id="15" name="文本框 14"/>
          <p:cNvSpPr txBox="1"/>
          <p:nvPr/>
        </p:nvSpPr>
        <p:spPr>
          <a:xfrm>
            <a:off x="5849620" y="6234430"/>
            <a:ext cx="4739640" cy="306705"/>
          </a:xfrm>
          <a:prstGeom prst="rect">
            <a:avLst/>
          </a:prstGeom>
          <a:noFill/>
        </p:spPr>
        <p:txBody>
          <a:bodyPr wrap="square" rtlCol="0">
            <a:spAutoFit/>
          </a:bodyPr>
          <a:p>
            <a:r>
              <a:rPr lang="zh-CN" altLang="en-US" sz="1400" dirty="0">
                <a:latin typeface="楷体" panose="02010609060101010101" pitchFamily="49" charset="-122"/>
                <a:ea typeface="楷体" panose="02010609060101010101" pitchFamily="49" charset="-122"/>
                <a:sym typeface="+mn-ea"/>
              </a:rPr>
              <a:t>机箱内</a:t>
            </a:r>
            <a:r>
              <a:rPr lang="en-US" altLang="zh-CN" sz="1400" dirty="0">
                <a:latin typeface="楷体" panose="02010609060101010101" pitchFamily="49" charset="-122"/>
                <a:ea typeface="楷体" panose="02010609060101010101" pitchFamily="49" charset="-122"/>
                <a:sym typeface="+mn-ea"/>
              </a:rPr>
              <a:t>11</a:t>
            </a:r>
            <a:r>
              <a:rPr lang="zh-CN" altLang="en-US" sz="1400" dirty="0">
                <a:latin typeface="楷体" panose="02010609060101010101" pitchFamily="49" charset="-122"/>
                <a:ea typeface="楷体" panose="02010609060101010101" pitchFamily="49" charset="-122"/>
                <a:sym typeface="+mn-ea"/>
              </a:rPr>
              <a:t>块</a:t>
            </a:r>
            <a:r>
              <a:rPr lang="en-US" altLang="zh-CN" sz="1400" dirty="0">
                <a:latin typeface="楷体" panose="02010609060101010101" pitchFamily="49" charset="-122"/>
                <a:ea typeface="楷体" panose="02010609060101010101" pitchFamily="49" charset="-122"/>
                <a:sym typeface="+mn-ea"/>
              </a:rPr>
              <a:t>FEE</a:t>
            </a:r>
            <a:r>
              <a:rPr lang="zh-CN" altLang="en-US" sz="1400" dirty="0">
                <a:latin typeface="楷体" panose="02010609060101010101" pitchFamily="49" charset="-122"/>
                <a:ea typeface="楷体" panose="02010609060101010101" pitchFamily="49" charset="-122"/>
                <a:sym typeface="+mn-ea"/>
              </a:rPr>
              <a:t>插件的</a:t>
            </a:r>
            <a:r>
              <a:rPr lang="en-US" altLang="zh-CN" sz="1400" dirty="0">
                <a:latin typeface="楷体" panose="02010609060101010101" pitchFamily="49" charset="-122"/>
                <a:ea typeface="楷体" panose="02010609060101010101" pitchFamily="49" charset="-122"/>
                <a:sym typeface="+mn-ea"/>
              </a:rPr>
              <a:t>176</a:t>
            </a:r>
            <a:r>
              <a:rPr lang="zh-CN" altLang="en-US" sz="1400" dirty="0">
                <a:latin typeface="楷体" panose="02010609060101010101" pitchFamily="49" charset="-122"/>
                <a:ea typeface="楷体" panose="02010609060101010101" pitchFamily="49" charset="-122"/>
                <a:sym typeface="+mn-ea"/>
              </a:rPr>
              <a:t>个通道的基线与噪声水平的情况</a:t>
            </a:r>
            <a:endParaRPr lang="zh-CN" altLang="en-US" sz="1400"/>
          </a:p>
        </p:txBody>
      </p:sp>
      <p:sp>
        <p:nvSpPr>
          <p:cNvPr id="16" name="椭圆 15"/>
          <p:cNvSpPr/>
          <p:nvPr/>
        </p:nvSpPr>
        <p:spPr>
          <a:xfrm>
            <a:off x="4008120" y="2756535"/>
            <a:ext cx="648335" cy="1368425"/>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7" name="动作按钮: 自定义 16"/>
          <p:cNvSpPr/>
          <p:nvPr/>
        </p:nvSpPr>
        <p:spPr>
          <a:xfrm>
            <a:off x="4728210" y="3333115"/>
            <a:ext cx="1375410" cy="456565"/>
          </a:xfrm>
          <a:prstGeom prst="actionButtonBlank">
            <a:avLst/>
          </a:prstGeom>
          <a:solidFill>
            <a:schemeClr val="accent2"/>
          </a:solidFill>
        </p:spPr>
        <p:style>
          <a:lnRef idx="0">
            <a:srgbClr val="FFFFFF"/>
          </a:lnRef>
          <a:fillRef idx="3">
            <a:schemeClr val="accent3"/>
          </a:fillRef>
          <a:effectRef idx="0">
            <a:srgbClr val="FFFFFF"/>
          </a:effectRef>
          <a:fontRef idx="minor">
            <a:schemeClr val="dk1"/>
          </a:fontRef>
        </p:style>
        <p:txBody>
          <a:bodyPr rtlCol="0" anchor="ctr"/>
          <a:p>
            <a:pPr algn="ctr"/>
            <a:r>
              <a:rPr lang="zh-CN" altLang="en-US" b="1"/>
              <a:t>发现</a:t>
            </a:r>
            <a:r>
              <a:rPr lang="zh-CN" altLang="en-US" b="1"/>
              <a:t>死道</a:t>
            </a:r>
            <a:endParaRPr lang="zh-CN" altLang="en-US" b="1"/>
          </a:p>
        </p:txBody>
      </p:sp>
      <p:pic>
        <p:nvPicPr>
          <p:cNvPr id="18" name="图片 17"/>
          <p:cNvPicPr>
            <a:picLocks noChangeAspect="1"/>
          </p:cNvPicPr>
          <p:nvPr/>
        </p:nvPicPr>
        <p:blipFill>
          <a:blip r:embed="rId8"/>
          <a:stretch>
            <a:fillRect/>
          </a:stretch>
        </p:blipFill>
        <p:spPr>
          <a:xfrm>
            <a:off x="1560195" y="4148455"/>
            <a:ext cx="3589655" cy="2118995"/>
          </a:xfrm>
          <a:prstGeom prst="rect">
            <a:avLst/>
          </a:prstGeom>
        </p:spPr>
      </p:pic>
      <p:sp>
        <p:nvSpPr>
          <p:cNvPr id="19" name="椭圆 18"/>
          <p:cNvSpPr/>
          <p:nvPr/>
        </p:nvSpPr>
        <p:spPr>
          <a:xfrm>
            <a:off x="2063750" y="5830570"/>
            <a:ext cx="2130425" cy="43688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0" name="动作按钮: 自定义 19"/>
          <p:cNvSpPr/>
          <p:nvPr/>
        </p:nvSpPr>
        <p:spPr>
          <a:xfrm>
            <a:off x="3719830" y="5373370"/>
            <a:ext cx="1339850" cy="653415"/>
          </a:xfrm>
          <a:prstGeom prst="actionButtonBlank">
            <a:avLst/>
          </a:prstGeom>
          <a:solidFill>
            <a:schemeClr val="accent2"/>
          </a:solidFill>
        </p:spPr>
        <p:style>
          <a:lnRef idx="0">
            <a:srgbClr val="FFFFFF"/>
          </a:lnRef>
          <a:fillRef idx="3">
            <a:schemeClr val="accent3"/>
          </a:fillRef>
          <a:effectRef idx="0">
            <a:srgbClr val="FFFFFF"/>
          </a:effectRef>
          <a:fontRef idx="minor">
            <a:schemeClr val="dk1"/>
          </a:fontRef>
        </p:style>
        <p:txBody>
          <a:bodyPr rtlCol="0" anchor="ctr"/>
          <a:p>
            <a:pPr algn="ctr"/>
            <a:r>
              <a:rPr lang="zh-CN" altLang="en-US" b="1"/>
              <a:t>发现</a:t>
            </a:r>
            <a:r>
              <a:rPr lang="en-US" altLang="zh-CN" b="1"/>
              <a:t>0</a:t>
            </a:r>
            <a:r>
              <a:rPr lang="zh-CN" altLang="en-US" b="1"/>
              <a:t>噪声异常</a:t>
            </a:r>
            <a:r>
              <a:rPr lang="zh-CN" altLang="en-US" b="1"/>
              <a:t>情况</a:t>
            </a:r>
            <a:endParaRPr lang="zh-CN" altLang="en-US" b="1"/>
          </a:p>
        </p:txBody>
      </p:sp>
      <p:sp>
        <p:nvSpPr>
          <p:cNvPr id="21" name="动作按钮: 自定义 20"/>
          <p:cNvSpPr/>
          <p:nvPr/>
        </p:nvSpPr>
        <p:spPr>
          <a:xfrm>
            <a:off x="7176135" y="5085080"/>
            <a:ext cx="2317750" cy="475615"/>
          </a:xfrm>
          <a:prstGeom prst="actionButtonBlank">
            <a:avLst/>
          </a:prstGeom>
        </p:spPr>
        <p:style>
          <a:lnRef idx="0">
            <a:srgbClr val="FFFFFF"/>
          </a:lnRef>
          <a:fillRef idx="3">
            <a:schemeClr val="accent3"/>
          </a:fillRef>
          <a:effectRef idx="0">
            <a:srgbClr val="FFFFFF"/>
          </a:effectRef>
          <a:fontRef idx="minor">
            <a:schemeClr val="dk1"/>
          </a:fontRef>
        </p:style>
        <p:txBody>
          <a:bodyPr rtlCol="0" anchor="ctr"/>
          <a:p>
            <a:pPr algn="ctr"/>
            <a:r>
              <a:rPr lang="zh-CN" altLang="en-US" b="1">
                <a:sym typeface="+mn-ea"/>
              </a:rPr>
              <a:t>基线与噪声水平正常</a:t>
            </a:r>
            <a:endParaRPr lang="zh-CN" altLang="en-US" dirty="0">
              <a:latin typeface="楷体" panose="02010609060101010101" pitchFamily="49" charset="-122"/>
              <a:ea typeface="楷体" panose="02010609060101010101" pitchFamily="49" charset="-122"/>
              <a:sym typeface="+mn-e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内容占位符 5"/>
          <p:cNvPicPr>
            <a:picLocks noChangeAspect="1"/>
          </p:cNvPicPr>
          <p:nvPr>
            <p:ph idx="1"/>
          </p:nvPr>
        </p:nvPicPr>
        <p:blipFill>
          <a:blip r:embed="rId1"/>
          <a:stretch>
            <a:fillRect/>
          </a:stretch>
        </p:blipFill>
        <p:spPr>
          <a:xfrm>
            <a:off x="2711450" y="1124585"/>
            <a:ext cx="5727700" cy="3424555"/>
          </a:xfrm>
          <a:prstGeom prst="rect">
            <a:avLst/>
          </a:prstGeom>
        </p:spPr>
      </p:pic>
      <p:sp>
        <p:nvSpPr>
          <p:cNvPr id="9" name="动作按钮: 自定义 8"/>
          <p:cNvSpPr/>
          <p:nvPr/>
        </p:nvSpPr>
        <p:spPr>
          <a:xfrm>
            <a:off x="6383655" y="1339215"/>
            <a:ext cx="1717675" cy="379095"/>
          </a:xfrm>
          <a:prstGeom prst="actionButtonBlank">
            <a:avLst/>
          </a:prstGeom>
        </p:spPr>
        <p:style>
          <a:lnRef idx="0">
            <a:srgbClr val="FFFFFF"/>
          </a:lnRef>
          <a:fillRef idx="3">
            <a:schemeClr val="accent1"/>
          </a:fillRef>
          <a:effectRef idx="0">
            <a:srgbClr val="FFFFFF"/>
          </a:effectRef>
          <a:fontRef idx="minor">
            <a:schemeClr val="lt1"/>
          </a:fontRef>
        </p:style>
        <p:txBody>
          <a:bodyPr rtlCol="0" anchor="ctr"/>
          <a:p>
            <a:pPr algn="ctr"/>
            <a:r>
              <a:rPr lang="en-US" altLang="zh-CN" b="1"/>
              <a:t>DCR</a:t>
            </a:r>
            <a:r>
              <a:rPr lang="zh-CN" altLang="en-US" b="1"/>
              <a:t>监控</a:t>
            </a:r>
            <a:endParaRPr lang="zh-CN" altLang="en-US" b="1"/>
          </a:p>
        </p:txBody>
      </p:sp>
      <p:sp>
        <p:nvSpPr>
          <p:cNvPr id="22" name="内容占位符 1"/>
          <p:cNvSpPr txBox="1"/>
          <p:nvPr/>
        </p:nvSpPr>
        <p:spPr>
          <a:xfrm>
            <a:off x="422130" y="1067603"/>
            <a:ext cx="11243654" cy="5023459"/>
          </a:xfrm>
          <a:prstGeom prst="rect">
            <a:avLst/>
          </a:prstGeom>
        </p:spPr>
        <p:txBody>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anose="05000000000000000000" pitchFamily="2" charset="2"/>
              <a:buChar char="n"/>
              <a:defRPr sz="2800" b="1" kern="1200" baseline="0">
                <a:solidFill>
                  <a:schemeClr val="tx1"/>
                </a:solidFill>
                <a:latin typeface="Arial" panose="020B0604020202020204" pitchFamily="34" charset="0"/>
                <a:ea typeface="微软雅黑" panose="020B0503020204020204" pitchFamily="34" charset="-122"/>
                <a:cs typeface="+mn-cs"/>
              </a:defRPr>
            </a:lvl1pPr>
            <a:lvl2pPr marL="742950" indent="-285750" algn="l" defTabSz="914400" rtl="0" eaLnBrk="1" latinLnBrk="0" hangingPunct="1">
              <a:spcBef>
                <a:spcPct val="20000"/>
              </a:spcBef>
              <a:buFont typeface="Arial" panose="020B0604020202020204" pitchFamily="34" charset="0"/>
              <a:buChar char="–"/>
              <a:defRPr sz="2400" b="1" kern="1200" baseline="0">
                <a:solidFill>
                  <a:schemeClr val="tx1"/>
                </a:solidFill>
                <a:latin typeface="Arial" panose="020B0604020202020204" pitchFamily="34" charset="0"/>
                <a:ea typeface="微软雅黑" panose="020B0503020204020204" pitchFamily="34" charset="-122"/>
                <a:cs typeface="+mn-cs"/>
              </a:defRPr>
            </a:lvl2pPr>
            <a:lvl3pPr marL="1143000" indent="-228600" algn="l" defTabSz="914400" rtl="0" eaLnBrk="1" latinLnBrk="0" hangingPunct="1">
              <a:spcBef>
                <a:spcPct val="20000"/>
              </a:spcBef>
              <a:buFont typeface="Arial" panose="020B0604020202020204" pitchFamily="34" charset="0"/>
              <a:buChar char="•"/>
              <a:defRPr sz="2400" b="1"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Ø"/>
            </a:pPr>
            <a:r>
              <a:rPr lang="en-US" altLang="zh-CN" sz="2000" dirty="0"/>
              <a:t>DCR</a:t>
            </a:r>
            <a:r>
              <a:rPr lang="zh-CN" altLang="en-US" sz="2000" dirty="0"/>
              <a:t>监控</a:t>
            </a:r>
            <a:r>
              <a:rPr lang="en-US" altLang="zh-CN" sz="2000" dirty="0"/>
              <a:t>(</a:t>
            </a:r>
            <a:r>
              <a:rPr lang="en-US" altLang="zh-CN" sz="2000">
                <a:sym typeface="+mn-ea"/>
              </a:rPr>
              <a:t>dark count rate</a:t>
            </a:r>
            <a:r>
              <a:rPr lang="en-US" altLang="zh-CN" sz="2000" dirty="0"/>
              <a:t>)</a:t>
            </a:r>
            <a:endParaRPr lang="en-US" altLang="zh-CN" sz="2000" dirty="0"/>
          </a:p>
          <a:p>
            <a:pPr>
              <a:buFont typeface="Wingdings" panose="05000000000000000000" pitchFamily="2" charset="2"/>
              <a:buChar char="Ø"/>
            </a:pPr>
            <a:endParaRPr lang="zh-CN" altLang="en-US" sz="2000" dirty="0"/>
          </a:p>
          <a:p>
            <a:pPr>
              <a:buFont typeface="Wingdings" panose="05000000000000000000" pitchFamily="2" charset="2"/>
              <a:buChar char="Ø"/>
            </a:pPr>
            <a:endParaRPr lang="zh-CN" altLang="en-US" sz="2000" dirty="0"/>
          </a:p>
          <a:p>
            <a:pPr>
              <a:buFont typeface="Wingdings" panose="05000000000000000000" pitchFamily="2" charset="2"/>
              <a:buChar char="Ø"/>
            </a:pPr>
            <a:endParaRPr lang="zh-CN" altLang="en-US" sz="2000" dirty="0"/>
          </a:p>
          <a:p>
            <a:pPr>
              <a:buFont typeface="Wingdings" panose="05000000000000000000" pitchFamily="2" charset="2"/>
              <a:buChar char="Ø"/>
            </a:pPr>
            <a:endParaRPr lang="zh-CN" altLang="en-US" sz="2000" dirty="0"/>
          </a:p>
          <a:p>
            <a:pPr>
              <a:buFont typeface="Wingdings" panose="05000000000000000000" pitchFamily="2" charset="2"/>
              <a:buChar char="Ø"/>
            </a:pPr>
            <a:r>
              <a:rPr lang="zh-CN" altLang="en-US" sz="2000" dirty="0">
                <a:sym typeface="+mn-ea"/>
              </a:rPr>
              <a:t>系统稳定性测试</a:t>
            </a:r>
            <a:endParaRPr lang="zh-CN" altLang="en-US" sz="2000" dirty="0"/>
          </a:p>
          <a:p>
            <a:pPr marL="0" indent="0">
              <a:buFont typeface="Wingdings" panose="05000000000000000000" pitchFamily="2" charset="2"/>
              <a:buNone/>
            </a:pPr>
            <a:endParaRPr lang="zh-CN" altLang="en-US" sz="2000" dirty="0"/>
          </a:p>
        </p:txBody>
      </p:sp>
      <p:sp>
        <p:nvSpPr>
          <p:cNvPr id="3" name="标题 2"/>
          <p:cNvSpPr>
            <a:spLocks noGrp="1"/>
          </p:cNvSpPr>
          <p:nvPr>
            <p:ph type="title"/>
          </p:nvPr>
        </p:nvSpPr>
        <p:spPr/>
        <p:txBody>
          <a:bodyPr/>
          <a:lstStyle/>
          <a:p>
            <a:r>
              <a:rPr lang="en-US" altLang="zh-CN" dirty="0"/>
              <a:t>01 </a:t>
            </a:r>
            <a:r>
              <a:rPr lang="zh-CN" altLang="en-US"/>
              <a:t>大亚湾读出系统</a:t>
            </a:r>
            <a:endParaRPr lang="zh-CN" altLang="en-US"/>
          </a:p>
        </p:txBody>
      </p:sp>
      <p:pic>
        <p:nvPicPr>
          <p:cNvPr id="10" name="图片 9"/>
          <p:cNvPicPr>
            <a:picLocks noChangeAspect="1"/>
          </p:cNvPicPr>
          <p:nvPr/>
        </p:nvPicPr>
        <p:blipFill>
          <a:blip r:embed="rId2"/>
          <a:stretch>
            <a:fillRect/>
          </a:stretch>
        </p:blipFill>
        <p:spPr>
          <a:xfrm>
            <a:off x="5879465" y="3467735"/>
            <a:ext cx="5405755" cy="2933065"/>
          </a:xfrm>
          <a:prstGeom prst="rect">
            <a:avLst/>
          </a:prstGeom>
        </p:spPr>
      </p:pic>
      <p:sp>
        <p:nvSpPr>
          <p:cNvPr id="11" name="动作按钮: 自定义 10"/>
          <p:cNvSpPr/>
          <p:nvPr/>
        </p:nvSpPr>
        <p:spPr>
          <a:xfrm>
            <a:off x="9676765" y="3395345"/>
            <a:ext cx="1803400" cy="367030"/>
          </a:xfrm>
          <a:prstGeom prst="actionButtonBlank">
            <a:avLst/>
          </a:prstGeom>
        </p:spPr>
        <p:style>
          <a:lnRef idx="0">
            <a:srgbClr val="FFFFFF"/>
          </a:lnRef>
          <a:fillRef idx="3">
            <a:schemeClr val="accent1"/>
          </a:fillRef>
          <a:effectRef idx="0">
            <a:srgbClr val="FFFFFF"/>
          </a:effectRef>
          <a:fontRef idx="minor">
            <a:schemeClr val="lt1"/>
          </a:fontRef>
        </p:style>
        <p:txBody>
          <a:bodyPr rtlCol="0" anchor="ctr"/>
          <a:p>
            <a:pPr algn="ctr"/>
            <a:r>
              <a:rPr lang="zh-CN" altLang="en-US" b="1"/>
              <a:t>系统稳定性</a:t>
            </a:r>
            <a:r>
              <a:rPr lang="zh-CN" altLang="en-US" b="1"/>
              <a:t>测试</a:t>
            </a:r>
            <a:endParaRPr lang="zh-CN" altLang="en-US" b="1"/>
          </a:p>
        </p:txBody>
      </p:sp>
      <p:sp>
        <p:nvSpPr>
          <p:cNvPr id="17" name="矩形 16"/>
          <p:cNvSpPr/>
          <p:nvPr/>
        </p:nvSpPr>
        <p:spPr>
          <a:xfrm>
            <a:off x="7225665" y="5324475"/>
            <a:ext cx="3456305" cy="36004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rgbClr val="FF0000"/>
                </a:solidFill>
              </a:rPr>
              <a:t>结论：系统稳定运行</a:t>
            </a:r>
            <a:r>
              <a:rPr lang="en-US" altLang="zh-CN" b="1">
                <a:solidFill>
                  <a:srgbClr val="FF0000"/>
                </a:solidFill>
              </a:rPr>
              <a:t>10</a:t>
            </a:r>
            <a:r>
              <a:rPr lang="zh-CN" altLang="en-US" b="1">
                <a:solidFill>
                  <a:srgbClr val="FF0000"/>
                </a:solidFill>
              </a:rPr>
              <a:t>天</a:t>
            </a:r>
            <a:endParaRPr lang="zh-CN" altLang="en-US" b="1">
              <a:solidFill>
                <a:srgbClr val="FF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1362075" y="1339850"/>
            <a:ext cx="10579100" cy="5080000"/>
          </a:xfrm>
          <a:prstGeom prst="rect">
            <a:avLst/>
          </a:prstGeom>
        </p:spPr>
      </p:pic>
      <p:graphicFrame>
        <p:nvGraphicFramePr>
          <p:cNvPr id="6" name="表格 5"/>
          <p:cNvGraphicFramePr/>
          <p:nvPr>
            <p:custDataLst>
              <p:tags r:id="rId2"/>
            </p:custDataLst>
          </p:nvPr>
        </p:nvGraphicFramePr>
        <p:xfrm>
          <a:off x="4584065" y="4004945"/>
          <a:ext cx="4202430" cy="1995170"/>
        </p:xfrm>
        <a:graphic>
          <a:graphicData uri="http://schemas.openxmlformats.org/drawingml/2006/table">
            <a:tbl>
              <a:tblPr firstRow="1">
                <a:tableStyleId>{4B7F1ADA-CAFB-4928-A600-277AC93FE7D1}</a:tableStyleId>
              </a:tblPr>
              <a:tblGrid>
                <a:gridCol w="872490"/>
                <a:gridCol w="1416685"/>
                <a:gridCol w="928370"/>
                <a:gridCol w="984885"/>
              </a:tblGrid>
              <a:tr h="205740">
                <a:tc>
                  <a:txBody>
                    <a:bodyPr/>
                    <a:p/>
                  </a:txBody>
                  <a:tcPr marL="0" marR="0" marT="0" marB="0" anchor="ctr" anchorCtr="0"/>
                </a:tc>
                <a:tc>
                  <a:txBody>
                    <a:bodyPr/>
                    <a:p>
                      <a:pPr algn="ctr"/>
                      <a:r>
                        <a:rPr lang="zh-CN" altLang="en-US" sz="1100"/>
                        <a:t>网口</a:t>
                      </a:r>
                      <a:r>
                        <a:rPr lang="en-US" altLang="zh-CN" sz="1100"/>
                        <a:t>IP</a:t>
                      </a:r>
                      <a:endParaRPr lang="en-US" altLang="zh-CN" sz="1100"/>
                    </a:p>
                  </a:txBody>
                  <a:tcPr marL="0" marR="0" marT="0" marB="0" anchor="ctr" anchorCtr="0"/>
                </a:tc>
                <a:tc>
                  <a:txBody>
                    <a:bodyPr/>
                    <a:p>
                      <a:pPr algn="ctr"/>
                      <a:r>
                        <a:rPr lang="zh-CN" altLang="en-US" sz="1100"/>
                        <a:t>串口</a:t>
                      </a:r>
                      <a:r>
                        <a:rPr lang="en-US" altLang="zh-CN" sz="1100"/>
                        <a:t>IP</a:t>
                      </a:r>
                      <a:endParaRPr lang="en-US" altLang="zh-CN" sz="1100"/>
                    </a:p>
                  </a:txBody>
                  <a:tcPr marL="0" marR="0" marT="0" marB="0" anchor="ctr" anchorCtr="0"/>
                </a:tc>
                <a:tc>
                  <a:txBody>
                    <a:bodyPr/>
                    <a:p>
                      <a:pPr algn="ctr"/>
                      <a:r>
                        <a:rPr lang="zh-CN" altLang="en-US" sz="1100"/>
                        <a:t>机箱</a:t>
                      </a:r>
                      <a:r>
                        <a:rPr lang="en-US" altLang="zh-CN" sz="1100"/>
                        <a:t>IP</a:t>
                      </a:r>
                      <a:endParaRPr lang="en-US" altLang="zh-CN" sz="1100"/>
                    </a:p>
                  </a:txBody>
                  <a:tcPr marL="0" marR="0" marT="0" marB="0" anchor="ctr" anchorCtr="0"/>
                </a:tc>
              </a:tr>
              <a:tr h="447040">
                <a:tc>
                  <a:txBody>
                    <a:bodyPr/>
                    <a:p>
                      <a:pPr algn="ctr"/>
                      <a:r>
                        <a:rPr lang="zh-CN" altLang="en-US" sz="1000"/>
                        <a:t>工控机</a:t>
                      </a:r>
                      <a:r>
                        <a:rPr lang="en-US" altLang="zh-CN" sz="1000"/>
                        <a:t>1</a:t>
                      </a:r>
                      <a:r>
                        <a:rPr lang="zh-CN" altLang="en-US" sz="1000"/>
                        <a:t>号</a:t>
                      </a:r>
                      <a:endParaRPr lang="zh-CN" altLang="en-US" sz="1000"/>
                    </a:p>
                  </a:txBody>
                  <a:tcPr marL="0" marR="0" marT="0" marB="0" anchor="ctr" anchorCtr="0"/>
                </a:tc>
                <a:tc>
                  <a:txBody>
                    <a:bodyPr/>
                    <a:p>
                      <a:pPr algn="ctr"/>
                      <a:r>
                        <a:rPr lang="zh-CN" altLang="en-US" sz="1000"/>
                        <a:t>对外：</a:t>
                      </a:r>
                      <a:r>
                        <a:rPr lang="en-US" altLang="zh-CN" sz="1000"/>
                        <a:t>10.3.192.xa/24</a:t>
                      </a:r>
                      <a:endParaRPr lang="en-US" altLang="zh-CN" sz="1000"/>
                    </a:p>
                    <a:p>
                      <a:pPr algn="ctr"/>
                      <a:r>
                        <a:rPr lang="zh-CN" altLang="en-US" sz="1000"/>
                        <a:t>对内：</a:t>
                      </a:r>
                      <a:r>
                        <a:rPr lang="en-US" altLang="zh-CN" sz="1000"/>
                        <a:t>10.7.50.xa/16</a:t>
                      </a:r>
                      <a:endParaRPr lang="en-US" altLang="zh-CN" sz="1000"/>
                    </a:p>
                  </a:txBody>
                  <a:tcPr marL="0" marR="0" marT="0" marB="0" anchor="ctr" anchorCtr="0"/>
                </a:tc>
                <a:tc>
                  <a:txBody>
                    <a:bodyPr/>
                    <a:p>
                      <a:pPr algn="ctr"/>
                      <a:r>
                        <a:rPr lang="en-US" altLang="zh-CN" sz="1000"/>
                        <a:t>\</a:t>
                      </a:r>
                      <a:endParaRPr lang="en-US" altLang="zh-CN" sz="1000"/>
                    </a:p>
                  </a:txBody>
                  <a:tcPr marL="0" marR="0" marT="0" marB="0" anchor="ctr" anchorCtr="0"/>
                </a:tc>
                <a:tc>
                  <a:txBody>
                    <a:bodyPr/>
                    <a:p>
                      <a:pPr algn="ctr"/>
                      <a:r>
                        <a:rPr lang="en-US" altLang="zh-CN" sz="1000"/>
                        <a:t>\</a:t>
                      </a:r>
                      <a:endParaRPr lang="en-US" altLang="zh-CN" sz="1000"/>
                    </a:p>
                  </a:txBody>
                  <a:tcPr marL="0" marR="0" marT="0" marB="0" anchor="ctr" anchorCtr="0"/>
                </a:tc>
              </a:tr>
              <a:tr h="223520">
                <a:tc>
                  <a:txBody>
                    <a:bodyPr/>
                    <a:p>
                      <a:pPr algn="ctr"/>
                      <a:r>
                        <a:rPr lang="zh-CN" altLang="en-US" sz="1000"/>
                        <a:t>机箱</a:t>
                      </a:r>
                      <a:r>
                        <a:rPr lang="en-US" altLang="zh-CN" sz="1000"/>
                        <a:t>1</a:t>
                      </a:r>
                      <a:r>
                        <a:rPr lang="zh-CN" altLang="en-US" sz="1000"/>
                        <a:t>号</a:t>
                      </a:r>
                      <a:endParaRPr lang="zh-CN" altLang="en-US" sz="1000"/>
                    </a:p>
                  </a:txBody>
                  <a:tcPr marL="0" marR="0" marT="0" marB="0" anchor="ctr" anchorCtr="0"/>
                </a:tc>
                <a:tc>
                  <a:txBody>
                    <a:bodyPr/>
                    <a:p>
                      <a:pPr algn="ctr"/>
                      <a:r>
                        <a:rPr lang="en-US" altLang="zh-CN" sz="1000"/>
                        <a:t>10.7.35.43/16</a:t>
                      </a:r>
                      <a:endParaRPr lang="en-US" altLang="zh-CN" sz="1000"/>
                    </a:p>
                  </a:txBody>
                  <a:tcPr marL="0" marR="0" marT="0" marB="0" anchor="ctr" anchorCtr="0"/>
                </a:tc>
                <a:tc>
                  <a:txBody>
                    <a:bodyPr/>
                    <a:p>
                      <a:pPr algn="ctr"/>
                      <a:r>
                        <a:rPr lang="en-US" altLang="zh-CN" sz="1000"/>
                        <a:t>10.7.35.47/16</a:t>
                      </a:r>
                      <a:endParaRPr lang="en-US" altLang="zh-CN" sz="1000"/>
                    </a:p>
                  </a:txBody>
                  <a:tcPr marL="0" marR="0" marT="0" marB="0" anchor="ctr" anchorCtr="0"/>
                </a:tc>
                <a:tc>
                  <a:txBody>
                    <a:bodyPr/>
                    <a:p>
                      <a:pPr algn="ctr"/>
                      <a:r>
                        <a:rPr lang="en-US" altLang="zh-CN" sz="1000"/>
                        <a:t>10.7.35.51/16</a:t>
                      </a:r>
                      <a:endParaRPr lang="en-US" altLang="zh-CN" sz="1000"/>
                    </a:p>
                  </a:txBody>
                  <a:tcPr marL="0" marR="0" marT="0" marB="0" anchor="ctr" anchorCtr="0"/>
                </a:tc>
              </a:tr>
              <a:tr h="224155">
                <a:tc>
                  <a:txBody>
                    <a:bodyPr/>
                    <a:p>
                      <a:pPr algn="ctr"/>
                      <a:r>
                        <a:rPr lang="zh-CN" altLang="en-US" sz="1000"/>
                        <a:t>机箱</a:t>
                      </a:r>
                      <a:r>
                        <a:rPr lang="en-US" altLang="zh-CN" sz="1000"/>
                        <a:t>2</a:t>
                      </a:r>
                      <a:r>
                        <a:rPr lang="zh-CN" altLang="en-US" sz="1000"/>
                        <a:t>号</a:t>
                      </a:r>
                      <a:endParaRPr lang="zh-CN" altLang="en-US" sz="1000"/>
                    </a:p>
                  </a:txBody>
                  <a:tcPr marL="0" marR="0" marT="0" marB="0" anchor="ctr" anchorCtr="0"/>
                </a:tc>
                <a:tc>
                  <a:txBody>
                    <a:bodyPr/>
                    <a:p>
                      <a:pPr algn="ctr"/>
                      <a:r>
                        <a:rPr lang="en-US" altLang="zh-CN" sz="1000"/>
                        <a:t>10.7.35.44/16</a:t>
                      </a:r>
                      <a:endParaRPr lang="en-US" altLang="zh-CN" sz="1000"/>
                    </a:p>
                  </a:txBody>
                  <a:tcPr marL="0" marR="0" marT="0" marB="0" anchor="ctr" anchorCtr="0"/>
                </a:tc>
                <a:tc>
                  <a:txBody>
                    <a:bodyPr/>
                    <a:p>
                      <a:pPr algn="ctr"/>
                      <a:r>
                        <a:rPr lang="en-US" altLang="zh-CN" sz="1000"/>
                        <a:t>10.7.35.48/16</a:t>
                      </a:r>
                      <a:endParaRPr lang="en-US" altLang="zh-CN" sz="1000"/>
                    </a:p>
                  </a:txBody>
                  <a:tcPr marL="0" marR="0" marT="0" marB="0" anchor="ctr" anchorCtr="0"/>
                </a:tc>
                <a:tc>
                  <a:txBody>
                    <a:bodyPr/>
                    <a:p>
                      <a:pPr algn="ctr"/>
                      <a:r>
                        <a:rPr lang="en-US" altLang="zh-CN" sz="1000"/>
                        <a:t>10.7.35.52/16</a:t>
                      </a:r>
                      <a:endParaRPr lang="en-US" altLang="zh-CN" sz="1000"/>
                    </a:p>
                  </a:txBody>
                  <a:tcPr marL="0" marR="0" marT="0" marB="0" anchor="ctr" anchorCtr="0"/>
                </a:tc>
              </a:tr>
              <a:tr h="447040">
                <a:tc>
                  <a:txBody>
                    <a:bodyPr/>
                    <a:p>
                      <a:pPr algn="ctr"/>
                      <a:r>
                        <a:rPr lang="zh-CN" altLang="en-US" sz="1000"/>
                        <a:t>工控机</a:t>
                      </a:r>
                      <a:r>
                        <a:rPr lang="en-US" altLang="zh-CN" sz="1000"/>
                        <a:t>2</a:t>
                      </a:r>
                      <a:r>
                        <a:rPr lang="zh-CN" altLang="en-US" sz="1000"/>
                        <a:t>号</a:t>
                      </a:r>
                      <a:endParaRPr lang="zh-CN" altLang="en-US" sz="1000"/>
                    </a:p>
                  </a:txBody>
                  <a:tcPr marL="0" marR="0" marT="0" marB="0" anchor="ctr" anchorCtr="0"/>
                </a:tc>
                <a:tc>
                  <a:txBody>
                    <a:bodyPr/>
                    <a:p>
                      <a:pPr algn="ctr"/>
                      <a:r>
                        <a:rPr lang="zh-CN" altLang="en-US" sz="1000"/>
                        <a:t>对外：</a:t>
                      </a:r>
                      <a:r>
                        <a:rPr lang="en-US" altLang="zh-CN" sz="1000"/>
                        <a:t>10.3.192.xb/24</a:t>
                      </a:r>
                      <a:endParaRPr lang="en-US" altLang="zh-CN" sz="1000"/>
                    </a:p>
                    <a:p>
                      <a:pPr algn="ctr"/>
                      <a:r>
                        <a:rPr lang="zh-CN" altLang="en-US" sz="1000"/>
                        <a:t>对内：</a:t>
                      </a:r>
                      <a:r>
                        <a:rPr lang="en-US" altLang="zh-CN" sz="1000"/>
                        <a:t>10.7.50.xb/16</a:t>
                      </a:r>
                      <a:endParaRPr lang="en-US" altLang="zh-CN" sz="1000"/>
                    </a:p>
                  </a:txBody>
                  <a:tcPr marL="0" marR="0" marT="0" marB="0" anchor="ctr" anchorCtr="0"/>
                </a:tc>
                <a:tc>
                  <a:txBody>
                    <a:bodyPr/>
                    <a:p>
                      <a:pPr algn="ctr"/>
                      <a:r>
                        <a:rPr lang="en-US" altLang="zh-CN" sz="1000"/>
                        <a:t>\</a:t>
                      </a:r>
                      <a:endParaRPr lang="en-US" altLang="zh-CN" sz="1000"/>
                    </a:p>
                  </a:txBody>
                  <a:tcPr marL="0" marR="0" marT="0" marB="0" anchor="ctr" anchorCtr="0"/>
                </a:tc>
                <a:tc>
                  <a:txBody>
                    <a:bodyPr/>
                    <a:p>
                      <a:pPr algn="ctr"/>
                      <a:r>
                        <a:rPr lang="en-US" altLang="zh-CN" sz="1000"/>
                        <a:t>\</a:t>
                      </a:r>
                      <a:endParaRPr lang="en-US" altLang="zh-CN" sz="1000"/>
                    </a:p>
                  </a:txBody>
                  <a:tcPr marL="0" marR="0" marT="0" marB="0" anchor="ctr" anchorCtr="0"/>
                </a:tc>
              </a:tr>
              <a:tr h="224155">
                <a:tc>
                  <a:txBody>
                    <a:bodyPr/>
                    <a:p>
                      <a:pPr algn="ctr"/>
                      <a:r>
                        <a:rPr lang="zh-CN" altLang="en-US" sz="1000"/>
                        <a:t>机箱</a:t>
                      </a:r>
                      <a:r>
                        <a:rPr lang="en-US" altLang="zh-CN" sz="1000"/>
                        <a:t>3</a:t>
                      </a:r>
                      <a:r>
                        <a:rPr lang="zh-CN" altLang="en-US" sz="1000"/>
                        <a:t>号</a:t>
                      </a:r>
                      <a:endParaRPr lang="zh-CN" altLang="en-US" sz="1000"/>
                    </a:p>
                  </a:txBody>
                  <a:tcPr marL="0" marR="0" marT="0" marB="0" anchor="ctr" anchorCtr="0"/>
                </a:tc>
                <a:tc>
                  <a:txBody>
                    <a:bodyPr/>
                    <a:p>
                      <a:pPr algn="ctr"/>
                      <a:r>
                        <a:rPr lang="en-US" altLang="zh-CN" sz="1000"/>
                        <a:t>10.7.35.45/16</a:t>
                      </a:r>
                      <a:endParaRPr lang="en-US" altLang="zh-CN" sz="1000"/>
                    </a:p>
                  </a:txBody>
                  <a:tcPr marL="0" marR="0" marT="0" marB="0" anchor="ctr" anchorCtr="0"/>
                </a:tc>
                <a:tc>
                  <a:txBody>
                    <a:bodyPr/>
                    <a:p>
                      <a:pPr algn="ctr"/>
                      <a:r>
                        <a:rPr lang="en-US" altLang="zh-CN" sz="1000"/>
                        <a:t>10.7.35.49/16</a:t>
                      </a:r>
                      <a:endParaRPr lang="en-US" altLang="zh-CN" sz="1000"/>
                    </a:p>
                  </a:txBody>
                  <a:tcPr marL="0" marR="0" marT="0" marB="0" anchor="ctr" anchorCtr="0"/>
                </a:tc>
                <a:tc>
                  <a:txBody>
                    <a:bodyPr/>
                    <a:p>
                      <a:pPr algn="ctr"/>
                      <a:r>
                        <a:rPr lang="en-US" altLang="zh-CN" sz="1000"/>
                        <a:t>10.7.35.53/16</a:t>
                      </a:r>
                      <a:endParaRPr lang="en-US" altLang="zh-CN" sz="1000"/>
                    </a:p>
                  </a:txBody>
                  <a:tcPr marL="0" marR="0" marT="0" marB="0" anchor="ctr" anchorCtr="0"/>
                </a:tc>
              </a:tr>
              <a:tr h="223520">
                <a:tc>
                  <a:txBody>
                    <a:bodyPr/>
                    <a:p>
                      <a:pPr algn="ctr"/>
                      <a:r>
                        <a:rPr lang="zh-CN" altLang="en-US" sz="1000"/>
                        <a:t>机箱</a:t>
                      </a:r>
                      <a:r>
                        <a:rPr lang="en-US" altLang="zh-CN" sz="1000"/>
                        <a:t>4</a:t>
                      </a:r>
                      <a:r>
                        <a:rPr lang="zh-CN" altLang="en-US" sz="1000"/>
                        <a:t>号</a:t>
                      </a:r>
                      <a:endParaRPr lang="zh-CN" altLang="en-US" sz="1000"/>
                    </a:p>
                  </a:txBody>
                  <a:tcPr marL="0" marR="0" marT="0" marB="0" anchor="ctr" anchorCtr="0"/>
                </a:tc>
                <a:tc>
                  <a:txBody>
                    <a:bodyPr/>
                    <a:p>
                      <a:pPr algn="ctr"/>
                      <a:r>
                        <a:rPr lang="en-US" altLang="zh-CN" sz="1000"/>
                        <a:t>10.7.35.46/16</a:t>
                      </a:r>
                      <a:endParaRPr lang="en-US" altLang="zh-CN" sz="1000"/>
                    </a:p>
                  </a:txBody>
                  <a:tcPr marL="0" marR="0" marT="0" marB="0" anchor="ctr" anchorCtr="0"/>
                </a:tc>
                <a:tc>
                  <a:txBody>
                    <a:bodyPr/>
                    <a:p>
                      <a:pPr algn="ctr"/>
                      <a:r>
                        <a:rPr lang="en-US" altLang="zh-CN" sz="1000"/>
                        <a:t>10.7.35.50/16</a:t>
                      </a:r>
                      <a:endParaRPr lang="en-US" altLang="zh-CN" sz="1000"/>
                    </a:p>
                  </a:txBody>
                  <a:tcPr marL="0" marR="0" marT="0" marB="0" anchor="ctr" anchorCtr="0"/>
                </a:tc>
                <a:tc>
                  <a:txBody>
                    <a:bodyPr/>
                    <a:p>
                      <a:pPr algn="ctr"/>
                      <a:r>
                        <a:rPr lang="en-US" altLang="zh-CN" sz="1000"/>
                        <a:t>10.7.35.54/16</a:t>
                      </a:r>
                      <a:endParaRPr lang="en-US" altLang="zh-CN" sz="1000"/>
                    </a:p>
                  </a:txBody>
                  <a:tcPr marL="0" marR="0" marT="0" marB="0" anchor="ctr" anchorCtr="0"/>
                </a:tc>
              </a:tr>
            </a:tbl>
          </a:graphicData>
        </a:graphic>
      </p:graphicFrame>
      <p:sp>
        <p:nvSpPr>
          <p:cNvPr id="22" name="内容占位符 1"/>
          <p:cNvSpPr txBox="1"/>
          <p:nvPr/>
        </p:nvSpPr>
        <p:spPr>
          <a:xfrm>
            <a:off x="422130" y="1139358"/>
            <a:ext cx="11243654" cy="5023459"/>
          </a:xfrm>
          <a:prstGeom prst="rect">
            <a:avLst/>
          </a:prstGeom>
        </p:spPr>
        <p:txBody>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anose="05000000000000000000" pitchFamily="2" charset="2"/>
              <a:buChar char="n"/>
              <a:defRPr sz="2800" b="1" kern="1200" baseline="0">
                <a:solidFill>
                  <a:schemeClr val="tx1"/>
                </a:solidFill>
                <a:latin typeface="Arial" panose="020B0604020202020204" pitchFamily="34" charset="0"/>
                <a:ea typeface="微软雅黑" panose="020B0503020204020204" pitchFamily="34" charset="-122"/>
                <a:cs typeface="+mn-cs"/>
              </a:defRPr>
            </a:lvl1pPr>
            <a:lvl2pPr marL="742950" indent="-285750" algn="l" defTabSz="914400" rtl="0" eaLnBrk="1" latinLnBrk="0" hangingPunct="1">
              <a:spcBef>
                <a:spcPct val="20000"/>
              </a:spcBef>
              <a:buFont typeface="Arial" panose="020B0604020202020204" pitchFamily="34" charset="0"/>
              <a:buChar char="–"/>
              <a:defRPr sz="2400" b="1" kern="1200" baseline="0">
                <a:solidFill>
                  <a:schemeClr val="tx1"/>
                </a:solidFill>
                <a:latin typeface="Arial" panose="020B0604020202020204" pitchFamily="34" charset="0"/>
                <a:ea typeface="微软雅黑" panose="020B0503020204020204" pitchFamily="34" charset="-122"/>
                <a:cs typeface="+mn-cs"/>
              </a:defRPr>
            </a:lvl2pPr>
            <a:lvl3pPr marL="1143000" indent="-228600" algn="l" defTabSz="914400" rtl="0" eaLnBrk="1" latinLnBrk="0" hangingPunct="1">
              <a:spcBef>
                <a:spcPct val="20000"/>
              </a:spcBef>
              <a:buFont typeface="Arial" panose="020B0604020202020204" pitchFamily="34" charset="0"/>
              <a:buChar char="•"/>
              <a:defRPr sz="2400" b="1"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Ø"/>
            </a:pPr>
            <a:r>
              <a:rPr lang="zh-CN" altLang="en-US" sz="2000" dirty="0">
                <a:sym typeface="+mn-ea"/>
              </a:rPr>
              <a:t>现场部署预想</a:t>
            </a:r>
            <a:endParaRPr lang="zh-CN" altLang="en-US" sz="2000" dirty="0"/>
          </a:p>
          <a:p>
            <a:pPr>
              <a:buFont typeface="Wingdings" panose="05000000000000000000" pitchFamily="2" charset="2"/>
              <a:buChar char="Ø"/>
            </a:pPr>
            <a:endParaRPr lang="zh-CN" altLang="en-US" sz="2000" dirty="0"/>
          </a:p>
          <a:p>
            <a:pPr>
              <a:buFont typeface="Wingdings" panose="05000000000000000000" pitchFamily="2" charset="2"/>
              <a:buChar char="Ø"/>
            </a:pPr>
            <a:endParaRPr lang="zh-CN" altLang="en-US" sz="2000" dirty="0"/>
          </a:p>
          <a:p>
            <a:pPr>
              <a:buFont typeface="Wingdings" panose="05000000000000000000" pitchFamily="2" charset="2"/>
              <a:buChar char="Ø"/>
            </a:pPr>
            <a:endParaRPr lang="zh-CN" altLang="en-US" sz="2000" dirty="0"/>
          </a:p>
          <a:p>
            <a:pPr>
              <a:buFont typeface="Wingdings" panose="05000000000000000000" pitchFamily="2" charset="2"/>
              <a:buChar char="Ø"/>
            </a:pPr>
            <a:endParaRPr lang="zh-CN" altLang="en-US" sz="2000" dirty="0"/>
          </a:p>
          <a:p>
            <a:pPr>
              <a:buFont typeface="Wingdings" panose="05000000000000000000" pitchFamily="2" charset="2"/>
              <a:buChar char="Ø"/>
            </a:pPr>
            <a:endParaRPr lang="zh-CN" altLang="en-US" sz="2000" dirty="0"/>
          </a:p>
          <a:p>
            <a:pPr>
              <a:buFont typeface="Wingdings" panose="05000000000000000000" pitchFamily="2" charset="2"/>
              <a:buChar char="Ø"/>
            </a:pPr>
            <a:endParaRPr lang="zh-CN" altLang="en-US" sz="2000" dirty="0"/>
          </a:p>
          <a:p>
            <a:pPr>
              <a:buFont typeface="Wingdings" panose="05000000000000000000" pitchFamily="2" charset="2"/>
              <a:buChar char="Ø"/>
            </a:pPr>
            <a:r>
              <a:rPr lang="zh-CN" altLang="en-US" sz="2000" dirty="0">
                <a:sym typeface="+mn-ea"/>
              </a:rPr>
              <a:t>后续计划</a:t>
            </a:r>
            <a:endParaRPr lang="zh-CN" altLang="en-US" sz="2000" dirty="0"/>
          </a:p>
          <a:p>
            <a:pPr marL="457200" lvl="1" indent="0">
              <a:lnSpc>
                <a:spcPct val="110000"/>
              </a:lnSpc>
              <a:buFont typeface="Wingdings" panose="05000000000000000000" pitchFamily="2" charset="2"/>
              <a:buNone/>
            </a:pPr>
            <a:r>
              <a:rPr lang="zh-CN" altLang="en-US" sz="1800" dirty="0"/>
              <a:t>在单系统稳定运行之后，可以考虑集成到</a:t>
            </a:r>
            <a:r>
              <a:rPr lang="en-US" altLang="zh-CN" sz="1800" dirty="0"/>
              <a:t>JUNO</a:t>
            </a:r>
            <a:r>
              <a:rPr lang="zh-CN" altLang="en-US" sz="1800" dirty="0"/>
              <a:t>数据流</a:t>
            </a:r>
            <a:r>
              <a:rPr lang="zh-CN" altLang="en-US" sz="1800" dirty="0"/>
              <a:t>中</a:t>
            </a:r>
            <a:endParaRPr lang="zh-CN" altLang="en-US" sz="1800" dirty="0"/>
          </a:p>
          <a:p>
            <a:pPr marL="457200" lvl="1" indent="0">
              <a:lnSpc>
                <a:spcPct val="110000"/>
              </a:lnSpc>
              <a:buFont typeface="Wingdings" panose="05000000000000000000" pitchFamily="2" charset="2"/>
              <a:buNone/>
            </a:pPr>
            <a:r>
              <a:rPr lang="zh-CN" altLang="en-US" sz="1800" dirty="0"/>
              <a:t>目前，设备已经运到现场，即将开始安装、调试</a:t>
            </a:r>
            <a:r>
              <a:rPr lang="en-US" altLang="zh-CN" sz="1710" dirty="0"/>
              <a:t> </a:t>
            </a:r>
            <a:endParaRPr lang="en-US" altLang="zh-CN" sz="1710" dirty="0"/>
          </a:p>
        </p:txBody>
      </p:sp>
      <p:sp>
        <p:nvSpPr>
          <p:cNvPr id="3" name="标题 2"/>
          <p:cNvSpPr>
            <a:spLocks noGrp="1"/>
          </p:cNvSpPr>
          <p:nvPr>
            <p:ph type="title"/>
          </p:nvPr>
        </p:nvSpPr>
        <p:spPr/>
        <p:txBody>
          <a:bodyPr/>
          <a:lstStyle/>
          <a:p>
            <a:r>
              <a:rPr lang="en-US" altLang="zh-CN" dirty="0"/>
              <a:t>01 </a:t>
            </a:r>
            <a:r>
              <a:rPr lang="zh-CN" altLang="en-US"/>
              <a:t>大亚湾读出系统</a:t>
            </a:r>
            <a:endParaRPr lang="zh-CN"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270162b75365716c8006687f71e3472"/>
          <p:cNvPicPr>
            <a:picLocks noChangeAspect="1"/>
          </p:cNvPicPr>
          <p:nvPr/>
        </p:nvPicPr>
        <p:blipFill>
          <a:blip r:embed="rId1"/>
          <a:stretch>
            <a:fillRect/>
          </a:stretch>
        </p:blipFill>
        <p:spPr>
          <a:xfrm>
            <a:off x="8830945" y="3009900"/>
            <a:ext cx="2468880" cy="3293110"/>
          </a:xfrm>
          <a:prstGeom prst="rect">
            <a:avLst/>
          </a:prstGeom>
        </p:spPr>
      </p:pic>
      <p:pic>
        <p:nvPicPr>
          <p:cNvPr id="2" name="图片 1" descr="309df2aaa39151fc5ceaaa40da62ece"/>
          <p:cNvPicPr>
            <a:picLocks noChangeAspect="1"/>
          </p:cNvPicPr>
          <p:nvPr/>
        </p:nvPicPr>
        <p:blipFill>
          <a:blip r:embed="rId2"/>
          <a:stretch>
            <a:fillRect/>
          </a:stretch>
        </p:blipFill>
        <p:spPr>
          <a:xfrm>
            <a:off x="478790" y="3532505"/>
            <a:ext cx="3662680" cy="2747010"/>
          </a:xfrm>
          <a:prstGeom prst="rect">
            <a:avLst/>
          </a:prstGeom>
        </p:spPr>
      </p:pic>
      <p:sp>
        <p:nvSpPr>
          <p:cNvPr id="3" name="标题 2"/>
          <p:cNvSpPr>
            <a:spLocks noGrp="1"/>
          </p:cNvSpPr>
          <p:nvPr>
            <p:ph type="title"/>
          </p:nvPr>
        </p:nvSpPr>
        <p:spPr/>
        <p:txBody>
          <a:bodyPr/>
          <a:lstStyle/>
          <a:p>
            <a:r>
              <a:rPr lang="en-US" altLang="zh-CN" dirty="0"/>
              <a:t>02 </a:t>
            </a:r>
            <a:r>
              <a:rPr lang="zh-CN" altLang="en-US" dirty="0"/>
              <a:t>江门现场</a:t>
            </a:r>
            <a:endParaRPr lang="zh-CN" altLang="en-US" dirty="0"/>
          </a:p>
        </p:txBody>
      </p:sp>
      <p:sp>
        <p:nvSpPr>
          <p:cNvPr id="10" name="内容占位符 1"/>
          <p:cNvSpPr txBox="1">
            <a:spLocks noGrp="1"/>
          </p:cNvSpPr>
          <p:nvPr>
            <p:ph idx="1"/>
          </p:nvPr>
        </p:nvSpPr>
        <p:spPr>
          <a:xfrm>
            <a:off x="609600" y="1285875"/>
            <a:ext cx="10784840" cy="354330"/>
          </a:xfrm>
          <a:prstGeom prst="rect">
            <a:avLst/>
          </a:prstGeom>
        </p:spPr>
        <p:txBody>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anose="05000000000000000000" pitchFamily="2" charset="2"/>
              <a:buChar char="n"/>
              <a:defRPr sz="2800" b="1" kern="1200" baseline="0">
                <a:solidFill>
                  <a:schemeClr val="tx1"/>
                </a:solidFill>
                <a:latin typeface="Arial" panose="020B0604020202020204" pitchFamily="34" charset="0"/>
                <a:ea typeface="微软雅黑" panose="020B0503020204020204" pitchFamily="34" charset="-122"/>
                <a:cs typeface="+mn-cs"/>
              </a:defRPr>
            </a:lvl1pPr>
            <a:lvl2pPr marL="742950" indent="-285750" algn="l" defTabSz="914400" rtl="0" eaLnBrk="1" latinLnBrk="0" hangingPunct="1">
              <a:spcBef>
                <a:spcPct val="20000"/>
              </a:spcBef>
              <a:buFont typeface="Arial" panose="020B0604020202020204" pitchFamily="34" charset="0"/>
              <a:buChar char="–"/>
              <a:defRPr sz="2400" b="1" kern="1200" baseline="0">
                <a:solidFill>
                  <a:schemeClr val="tx1"/>
                </a:solidFill>
                <a:latin typeface="Arial" panose="020B0604020202020204" pitchFamily="34" charset="0"/>
                <a:ea typeface="微软雅黑" panose="020B0503020204020204" pitchFamily="34" charset="-122"/>
                <a:cs typeface="+mn-cs"/>
              </a:defRPr>
            </a:lvl2pPr>
            <a:lvl3pPr marL="1143000" indent="-228600" algn="l" defTabSz="914400" rtl="0" eaLnBrk="1" latinLnBrk="0" hangingPunct="1">
              <a:spcBef>
                <a:spcPct val="20000"/>
              </a:spcBef>
              <a:buFont typeface="Arial" panose="020B0604020202020204" pitchFamily="34" charset="0"/>
              <a:buChar char="•"/>
              <a:defRPr sz="2400" b="1"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Ø"/>
            </a:pPr>
            <a:r>
              <a:rPr lang="zh-CN" altLang="en-US" sz="2000" dirty="0"/>
              <a:t>插件测试</a:t>
            </a:r>
            <a:endParaRPr lang="en-US" altLang="zh-CN" sz="2000" dirty="0"/>
          </a:p>
          <a:p>
            <a:pPr marL="0" indent="0">
              <a:buNone/>
            </a:pPr>
            <a:r>
              <a:rPr lang="zh-CN" altLang="en-US" sz="1800" b="0" dirty="0"/>
              <a:t>     检验电子学各通道的工作情况以及性能表现，在读出机箱未连接探测器的条件下，采用</a:t>
            </a:r>
            <a:r>
              <a:rPr lang="zh-CN" altLang="en-US" sz="1800" b="0" dirty="0">
                <a:sym typeface="+mn-ea"/>
              </a:rPr>
              <a:t>电子学诊断模式、台阶</a:t>
            </a:r>
            <a:r>
              <a:rPr lang="zh-CN" altLang="en-US" sz="1800" b="0" dirty="0"/>
              <a:t>取数模式作为检验手段，共计</a:t>
            </a:r>
            <a:r>
              <a:rPr lang="zh-CN" altLang="en-US" sz="1800" dirty="0">
                <a:solidFill>
                  <a:srgbClr val="FF0000"/>
                </a:solidFill>
              </a:rPr>
              <a:t>检测</a:t>
            </a:r>
            <a:r>
              <a:rPr lang="en-US" altLang="zh-CN" sz="1800" dirty="0">
                <a:solidFill>
                  <a:srgbClr val="FF0000"/>
                </a:solidFill>
              </a:rPr>
              <a:t>4</a:t>
            </a:r>
            <a:r>
              <a:rPr lang="zh-CN" altLang="en-US" sz="1800" dirty="0">
                <a:solidFill>
                  <a:srgbClr val="FF0000"/>
                </a:solidFill>
              </a:rPr>
              <a:t>台</a:t>
            </a:r>
            <a:r>
              <a:rPr lang="en-US" altLang="zh-CN" sz="1800" dirty="0">
                <a:solidFill>
                  <a:srgbClr val="FF0000"/>
                </a:solidFill>
              </a:rPr>
              <a:t>VME</a:t>
            </a:r>
            <a:r>
              <a:rPr lang="zh-CN" altLang="en-US" sz="1800" dirty="0">
                <a:solidFill>
                  <a:srgbClr val="FF0000"/>
                </a:solidFill>
              </a:rPr>
              <a:t>机箱、</a:t>
            </a:r>
            <a:r>
              <a:rPr lang="en-US" altLang="zh-CN" sz="1800" dirty="0">
                <a:solidFill>
                  <a:srgbClr val="FF0000"/>
                </a:solidFill>
              </a:rPr>
              <a:t>58</a:t>
            </a:r>
            <a:r>
              <a:rPr lang="zh-CN" altLang="en-US" sz="1800" dirty="0">
                <a:solidFill>
                  <a:srgbClr val="FF0000"/>
                </a:solidFill>
              </a:rPr>
              <a:t>块</a:t>
            </a:r>
            <a:r>
              <a:rPr lang="en-US" altLang="zh-CN" sz="1800" dirty="0">
                <a:solidFill>
                  <a:srgbClr val="FF0000"/>
                </a:solidFill>
              </a:rPr>
              <a:t>FEE</a:t>
            </a:r>
            <a:r>
              <a:rPr lang="zh-CN" altLang="en-US" sz="1800" dirty="0">
                <a:solidFill>
                  <a:srgbClr val="FF0000"/>
                </a:solidFill>
              </a:rPr>
              <a:t>板</a:t>
            </a:r>
            <a:endParaRPr lang="zh-CN" altLang="en-US"/>
          </a:p>
          <a:p>
            <a:pPr marL="342900" marR="0" lvl="0" indent="-342900" algn="l" defTabSz="914400" rtl="0" eaLnBrk="1" fontAlgn="auto" latinLnBrk="0" hangingPunct="1">
              <a:lnSpc>
                <a:spcPct val="110000"/>
              </a:lnSpc>
              <a:spcBef>
                <a:spcPts val="0"/>
              </a:spcBef>
              <a:spcAft>
                <a:spcPts val="1000"/>
              </a:spcAft>
              <a:buClr>
                <a:srgbClr val="FFC000"/>
              </a:buClr>
              <a:buSzPct val="80000"/>
              <a:buFont typeface="Wingdings" panose="05000000000000000000" pitchFamily="2" charset="2"/>
              <a:buChar char="Ø"/>
              <a:defRPr/>
            </a:pPr>
            <a:r>
              <a:rPr lang="zh-CN" altLang="en-US" sz="2000" dirty="0">
                <a:solidFill>
                  <a:prstClr val="black"/>
                </a:solidFill>
              </a:rPr>
              <a:t>现场调研</a:t>
            </a:r>
            <a:endParaRPr kumimoji="0" lang="en-US" altLang="zh-CN" sz="20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mn-cs"/>
            </a:endParaRPr>
          </a:p>
          <a:p>
            <a:pPr marL="0" indent="0">
              <a:buNone/>
            </a:pPr>
            <a:r>
              <a:rPr lang="en-US" altLang="zh-CN" sz="1800" b="0" dirty="0"/>
              <a:t>     JUNO</a:t>
            </a:r>
            <a:r>
              <a:rPr lang="zh-CN" altLang="en-US" sz="1800" b="0" dirty="0"/>
              <a:t>探测器系统  </a:t>
            </a:r>
            <a:r>
              <a:rPr lang="en-US" altLang="zh-CN" sz="1800" b="0" dirty="0"/>
              <a:t>JUNO</a:t>
            </a:r>
            <a:r>
              <a:rPr lang="zh-CN" altLang="en-US" sz="1800" b="0" dirty="0"/>
              <a:t>电子学系统  </a:t>
            </a:r>
            <a:r>
              <a:rPr lang="en-US" altLang="zh-CN" sz="1800" b="0" dirty="0"/>
              <a:t>JUNO</a:t>
            </a:r>
            <a:r>
              <a:rPr lang="zh-CN" altLang="en-US" sz="1800" b="0" dirty="0"/>
              <a:t>数据获取系统（地下机房）</a:t>
            </a:r>
            <a:endParaRPr lang="en-US" altLang="zh-CN" sz="2000" dirty="0"/>
          </a:p>
        </p:txBody>
      </p:sp>
      <p:sp>
        <p:nvSpPr>
          <p:cNvPr id="6" name="文本框 5"/>
          <p:cNvSpPr txBox="1"/>
          <p:nvPr/>
        </p:nvSpPr>
        <p:spPr>
          <a:xfrm>
            <a:off x="1774346" y="5910455"/>
            <a:ext cx="1110300" cy="368300"/>
          </a:xfrm>
          <a:prstGeom prst="rect">
            <a:avLst/>
          </a:prstGeom>
          <a:solidFill>
            <a:schemeClr val="tx1"/>
          </a:solidFill>
        </p:spPr>
        <p:txBody>
          <a:bodyPr wrap="square" rtlCol="0">
            <a:spAutoFit/>
          </a:bodyPr>
          <a:lstStyle/>
          <a:p>
            <a:r>
              <a:rPr lang="zh-CN" altLang="en-US" b="1" dirty="0">
                <a:solidFill>
                  <a:schemeClr val="bg1"/>
                </a:solidFill>
                <a:latin typeface="黑体" panose="02010609060101010101" pitchFamily="49" charset="-122"/>
                <a:ea typeface="黑体" panose="02010609060101010101" pitchFamily="49" charset="-122"/>
              </a:rPr>
              <a:t>插件测试</a:t>
            </a:r>
            <a:endParaRPr lang="zh-CN" altLang="en-US" b="1" dirty="0">
              <a:solidFill>
                <a:schemeClr val="bg1"/>
              </a:solidFill>
              <a:latin typeface="黑体" panose="02010609060101010101" pitchFamily="49" charset="-122"/>
              <a:ea typeface="黑体" panose="02010609060101010101" pitchFamily="49" charset="-122"/>
            </a:endParaRPr>
          </a:p>
        </p:txBody>
      </p:sp>
      <p:sp>
        <p:nvSpPr>
          <p:cNvPr id="9" name="文本框 8"/>
          <p:cNvSpPr txBox="1"/>
          <p:nvPr/>
        </p:nvSpPr>
        <p:spPr>
          <a:xfrm>
            <a:off x="9552270" y="5919980"/>
            <a:ext cx="1110300" cy="369332"/>
          </a:xfrm>
          <a:prstGeom prst="rect">
            <a:avLst/>
          </a:prstGeom>
          <a:solidFill>
            <a:schemeClr val="tx1"/>
          </a:solidFill>
        </p:spPr>
        <p:txBody>
          <a:bodyPr wrap="square" rtlCol="0">
            <a:spAutoFit/>
          </a:bodyPr>
          <a:lstStyle/>
          <a:p>
            <a:r>
              <a:rPr lang="zh-CN" altLang="en-US" b="1" dirty="0">
                <a:solidFill>
                  <a:schemeClr val="bg1"/>
                </a:solidFill>
                <a:latin typeface="黑体" panose="02010609060101010101" pitchFamily="49" charset="-122"/>
                <a:ea typeface="黑体" panose="02010609060101010101" pitchFamily="49" charset="-122"/>
              </a:rPr>
              <a:t>地下机房</a:t>
            </a:r>
            <a:endParaRPr lang="zh-CN" altLang="en-US" b="1" dirty="0">
              <a:solidFill>
                <a:schemeClr val="bg1"/>
              </a:solidFill>
              <a:latin typeface="黑体" panose="02010609060101010101" pitchFamily="49" charset="-122"/>
              <a:ea typeface="黑体" panose="02010609060101010101" pitchFamily="49" charset="-122"/>
            </a:endParaRPr>
          </a:p>
        </p:txBody>
      </p:sp>
      <p:pic>
        <p:nvPicPr>
          <p:cNvPr id="5" name="图片 4" descr="1ea97df47696bd9d05d5056c69e46fb"/>
          <p:cNvPicPr>
            <a:picLocks noChangeAspect="1"/>
          </p:cNvPicPr>
          <p:nvPr/>
        </p:nvPicPr>
        <p:blipFill>
          <a:blip r:embed="rId3"/>
          <a:stretch>
            <a:fillRect/>
          </a:stretch>
        </p:blipFill>
        <p:spPr>
          <a:xfrm>
            <a:off x="4514215" y="3520440"/>
            <a:ext cx="3679190" cy="2759075"/>
          </a:xfrm>
          <a:prstGeom prst="rect">
            <a:avLst/>
          </a:prstGeom>
        </p:spPr>
      </p:pic>
      <p:sp>
        <p:nvSpPr>
          <p:cNvPr id="7" name="文本框 6"/>
          <p:cNvSpPr txBox="1"/>
          <p:nvPr/>
        </p:nvSpPr>
        <p:spPr>
          <a:xfrm>
            <a:off x="5635011" y="5920631"/>
            <a:ext cx="1364131" cy="369332"/>
          </a:xfrm>
          <a:prstGeom prst="rect">
            <a:avLst/>
          </a:prstGeom>
          <a:solidFill>
            <a:schemeClr val="tx1"/>
          </a:solidFill>
        </p:spPr>
        <p:txBody>
          <a:bodyPr wrap="square" rtlCol="0">
            <a:spAutoFit/>
          </a:bodyPr>
          <a:lstStyle/>
          <a:p>
            <a:r>
              <a:rPr lang="zh-CN" altLang="en-US" b="1" dirty="0">
                <a:solidFill>
                  <a:schemeClr val="bg1"/>
                </a:solidFill>
                <a:latin typeface="黑体" panose="02010609060101010101" pitchFamily="49" charset="-122"/>
                <a:ea typeface="黑体" panose="02010609060101010101" pitchFamily="49" charset="-122"/>
              </a:rPr>
              <a:t>中心探测器</a:t>
            </a:r>
            <a:endParaRPr lang="zh-CN" altLang="en-US" b="1" dirty="0">
              <a:solidFill>
                <a:schemeClr val="bg1"/>
              </a:solidFill>
              <a:latin typeface="黑体" panose="02010609060101010101" pitchFamily="49" charset="-122"/>
              <a:ea typeface="黑体" panose="02010609060101010101" pitchFamily="49" charset="-122"/>
            </a:endParaRPr>
          </a:p>
        </p:txBody>
      </p:sp>
    </p:spTree>
  </p:cSld>
  <p:clrMapOvr>
    <a:masterClrMapping/>
  </p:clrMapOvr>
</p:sld>
</file>

<file path=ppt/tags/tag1.xml><?xml version="1.0" encoding="utf-8"?>
<p:tagLst xmlns:p="http://schemas.openxmlformats.org/presentationml/2006/main">
  <p:tag name="TABLE_ENDDRAG_ORIGIN_RECT" val="330*153"/>
  <p:tag name="TABLE_ENDDRAG_RECT" val="307*397*330*153"/>
</p:tagLst>
</file>

<file path=ppt/tags/tag2.xml><?xml version="1.0" encoding="utf-8"?>
<p:tagLst xmlns:p="http://schemas.openxmlformats.org/presentationml/2006/main">
  <p:tag name="TABLE_ENDDRAG_ORIGIN_RECT" val="356*112"/>
  <p:tag name="TABLE_ENDDRAG_RECT" val="105*417*356*112"/>
</p:tagLst>
</file>

<file path=ppt/tags/tag3.xml><?xml version="1.0" encoding="utf-8"?>
<p:tagLst xmlns:p="http://schemas.openxmlformats.org/presentationml/2006/main">
  <p:tag name="KSO_WM_DIAGRAM_VIRTUALLY_FRAME" val="{&quot;height&quot;:424.7500000000001,&quot;left&quot;:453.65,&quot;top&quot;:82.89999999999998,&quot;width&quot;:475.3000000000005}"/>
</p:tagLst>
</file>

<file path=ppt/tags/tag4.xml><?xml version="1.0" encoding="utf-8"?>
<p:tagLst xmlns:p="http://schemas.openxmlformats.org/presentationml/2006/main">
  <p:tag name="KSO_WM_DIAGRAM_VIRTUALLY_FRAME" val="{&quot;height&quot;:424.7500000000001,&quot;left&quot;:453.65,&quot;top&quot;:82.89999999999998,&quot;width&quot;:475.3000000000005}"/>
</p:tagLst>
</file>

<file path=ppt/tags/tag5.xml><?xml version="1.0" encoding="utf-8"?>
<p:tagLst xmlns:p="http://schemas.openxmlformats.org/presentationml/2006/main">
  <p:tag name="KSO_WM_DIAGRAM_VIRTUALLY_FRAME" val="{&quot;height&quot;:424.7500000000001,&quot;left&quot;:453.65,&quot;top&quot;:82.89999999999998,&quot;width&quot;:475.3000000000005}"/>
</p:tagLst>
</file>

<file path=ppt/tags/tag6.xml><?xml version="1.0" encoding="utf-8"?>
<p:tagLst xmlns:p="http://schemas.openxmlformats.org/presentationml/2006/main">
  <p:tag name="KSO_WM_DIAGRAM_VIRTUALLY_FRAME" val="{&quot;height&quot;:407.80000000000007,&quot;left&quot;:453.65,&quot;top&quot;:82.89999999999998,&quot;width&quot;:475.3000000000005}"/>
</p:tagLst>
</file>

<file path=ppt/tags/tag7.xml><?xml version="1.0" encoding="utf-8"?>
<p:tagLst xmlns:p="http://schemas.openxmlformats.org/presentationml/2006/main">
  <p:tag name="KSO_WM_DIAGRAM_VIRTUALLY_FRAME" val="{&quot;height&quot;:407.80000000000007,&quot;left&quot;:453.65,&quot;top&quot;:82.89999999999998,&quot;width&quot;:475.300000000000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2209</Words>
  <Application>WPS 演示</Application>
  <PresentationFormat>宽屏</PresentationFormat>
  <Paragraphs>341</Paragraphs>
  <Slides>13</Slides>
  <Notes>11</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13</vt:i4>
      </vt:variant>
    </vt:vector>
  </HeadingPairs>
  <TitlesOfParts>
    <vt:vector size="24" baseType="lpstr">
      <vt:lpstr>Arial</vt:lpstr>
      <vt:lpstr>宋体</vt:lpstr>
      <vt:lpstr>Wingdings</vt:lpstr>
      <vt:lpstr>微软雅黑</vt:lpstr>
      <vt:lpstr>黑体</vt:lpstr>
      <vt:lpstr>Arial Black</vt:lpstr>
      <vt:lpstr>Times New Roman</vt:lpstr>
      <vt:lpstr>楷体</vt:lpstr>
      <vt:lpstr>Calibri</vt:lpstr>
      <vt:lpstr>Arial Unicode MS</vt:lpstr>
      <vt:lpstr>Office 主题</vt:lpstr>
      <vt:lpstr>PowerPoint 演示文稿</vt:lpstr>
      <vt:lpstr>PowerPoint 演示文稿</vt:lpstr>
      <vt:lpstr>01 大亚湾读出系统</vt:lpstr>
      <vt:lpstr>01 大亚湾读出系统</vt:lpstr>
      <vt:lpstr>01 大亚湾读出系统</vt:lpstr>
      <vt:lpstr>01 大亚湾读出系统</vt:lpstr>
      <vt:lpstr>01 大亚湾读出系统</vt:lpstr>
      <vt:lpstr>01 大亚湾读出系统</vt:lpstr>
      <vt:lpstr>02 江门现场</vt:lpstr>
      <vt:lpstr>03 图像数据压缩方案研究</vt:lpstr>
      <vt:lpstr>03 图像数据压缩方案研究</vt:lpstr>
      <vt:lpstr>03 图像数据压缩方案研究</vt:lpstr>
      <vt:lpstr>感谢各位老师，请您批评指正!</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vivi</dc:creator>
  <cp:lastModifiedBy>WPS_1659789585</cp:lastModifiedBy>
  <cp:revision>3823</cp:revision>
  <cp:lastPrinted>2013-10-17T01:59:00Z</cp:lastPrinted>
  <dcterms:created xsi:type="dcterms:W3CDTF">2012-09-04T11:33:00Z</dcterms:created>
  <dcterms:modified xsi:type="dcterms:W3CDTF">2024-12-26T16:36:28Z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56FDFD3197DC4A8F908C8D91FBC67AC4</vt:lpwstr>
  </property>
  <property fmtid="{D5CDD505-2E9C-101B-9397-08002B2CF9AE}" pid="3" name="KSOProductBuildVer">
    <vt:lpwstr>2052-12.1.0.19302</vt:lpwstr>
  </property>
</Properties>
</file>