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v" ContentType="video/x-ms-wm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8" r:id="rId2"/>
    <p:sldId id="270" r:id="rId3"/>
    <p:sldId id="267" r:id="rId4"/>
    <p:sldId id="268" r:id="rId5"/>
    <p:sldId id="269" r:id="rId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51" autoAdjust="0"/>
    <p:restoredTop sz="94660"/>
  </p:normalViewPr>
  <p:slideViewPr>
    <p:cSldViewPr snapToGrid="0">
      <p:cViewPr varScale="1">
        <p:scale>
          <a:sx n="99" d="100"/>
          <a:sy n="99" d="100"/>
        </p:scale>
        <p:origin x="288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BEE00D-DC25-4E63-A35A-AA4715FCEA34}" type="datetimeFigureOut">
              <a:rPr lang="zh-CN" altLang="en-US" smtClean="0"/>
              <a:t>2025/1/6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2CC853-60DC-499A-BA55-9E1C4347B3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0252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25902C-5827-AA54-A9E3-AD792630F3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D4E1926B-1FD4-3C1C-4B43-AA9BCCEE7C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BC4490A4-A7E6-F40F-9714-AA04C04D36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7894A57-7C01-C186-3528-2BB20BF5A1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2CC853-60DC-499A-BA55-9E1C4347B382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40286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82688C-AB9A-1459-1C70-644A2A5D45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00EE558D-B549-376E-EABD-DE29494137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069F343D-C990-F1FD-F965-17040B38F6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36D4366-0ADC-8B48-864A-38139EC90D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2CC853-60DC-499A-BA55-9E1C4347B382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43231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82688C-AB9A-1459-1C70-644A2A5D45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00EE558D-B549-376E-EABD-DE29494137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069F343D-C990-F1FD-F965-17040B38F6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36D4366-0ADC-8B48-864A-38139EC90D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2CC853-60DC-499A-BA55-9E1C4347B382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03321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82688C-AB9A-1459-1C70-644A2A5D45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00EE558D-B549-376E-EABD-DE29494137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069F343D-C990-F1FD-F965-17040B38F6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36D4366-0ADC-8B48-864A-38139EC90D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2CC853-60DC-499A-BA55-9E1C4347B382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6785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3E42DD8-E62C-11CB-CF46-37D80124EF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C464AD8-37EC-C225-D9A1-77417C0627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3A3DE66-5015-39C3-CFC9-32CC749FC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46A2-D13E-47B9-917C-618A4AE5769D}" type="datetimeFigureOut">
              <a:rPr lang="zh-CN" altLang="en-US" smtClean="0"/>
              <a:t>2025/1/6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8E4D4DC-557B-BCD4-35AB-E4C2236C8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5BBCDAF-4AD3-AC16-D6D6-4FAF7B407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A0261-5D7F-44E7-B9D7-89F63BACAA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7704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24BED9E-8580-FC42-4522-620537E70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D8C6632-5783-D7F4-F9E3-80D1E8CDE1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1163652-C4C9-6296-57AB-EE4DDBB3B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46A2-D13E-47B9-917C-618A4AE5769D}" type="datetimeFigureOut">
              <a:rPr lang="zh-CN" altLang="en-US" smtClean="0"/>
              <a:t>2025/1/6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35E9312-D90A-2C87-5757-E3E0DCE71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D8AAB92-21E2-28B8-FE82-13F7EA5F5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A0261-5D7F-44E7-B9D7-89F63BACAA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8953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B297AB62-C5DF-E559-903F-0E90AE41A2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2521A38-A474-6D43-C607-8EF3B8841C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998892C-217C-5A68-BB42-209098098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46A2-D13E-47B9-917C-618A4AE5769D}" type="datetimeFigureOut">
              <a:rPr lang="zh-CN" altLang="en-US" smtClean="0"/>
              <a:t>2025/1/6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0C6CE50-23D8-A53B-BDDA-C16139869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6DE9C3E-1B9F-AEDF-82EA-3A7E3936E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A0261-5D7F-44E7-B9D7-89F63BACAA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6267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8263B07-C3BB-ED75-6BDB-615538F0A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4B5308A-6EFE-2FF0-B6A7-C0A43A39B8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ACC3843-7AF4-B394-FEFC-1CD89A6F0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46A2-D13E-47B9-917C-618A4AE5769D}" type="datetimeFigureOut">
              <a:rPr lang="zh-CN" altLang="en-US" smtClean="0"/>
              <a:t>2025/1/6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718D0D2-A64B-1CC8-2DF0-ABFFB4E51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53F2E5F-68CB-4DC1-0106-C6E752727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A0261-5D7F-44E7-B9D7-89F63BACAA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6623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2A8BE57-7667-B966-7AB0-339268579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B3C0084-9F78-B655-3332-D1A08878EC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66FA60F-200E-0BF4-B640-48FB927DB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46A2-D13E-47B9-917C-618A4AE5769D}" type="datetimeFigureOut">
              <a:rPr lang="zh-CN" altLang="en-US" smtClean="0"/>
              <a:t>2025/1/6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2ECDF91-2CED-C50E-F97B-6247B8BF5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EE5C2DB-A1F3-557F-F27E-107E91DE3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A0261-5D7F-44E7-B9D7-89F63BACAA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734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755AF31-EA2E-976C-1135-3C5D148FC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BD435BB-D51D-E0AB-FDC0-0CA06A7195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1E71DBC-B2B7-9B92-FC4F-F085E3A182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222EB55-D69B-B7E6-B4C4-AC93389C8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46A2-D13E-47B9-917C-618A4AE5769D}" type="datetimeFigureOut">
              <a:rPr lang="zh-CN" altLang="en-US" smtClean="0"/>
              <a:t>2025/1/6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8F13CB5-4CFB-E5E5-6FFE-D43BE0032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E1D12A3-5343-E4A1-23E1-E50FDF45C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A0261-5D7F-44E7-B9D7-89F63BACAA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2133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0D4F171-5166-59B5-E62E-D1CD4DBD0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2FAD639-886F-7A49-9B86-BD6B1F9F12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1244333-1E2A-3099-A647-8CBC5D9063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7937EB6-BE55-B6BE-C572-BC72F43BAF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643DD80-0011-5C3F-65C0-482D1D895C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0A5CE3FA-87CC-D4C3-4509-465446670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46A2-D13E-47B9-917C-618A4AE5769D}" type="datetimeFigureOut">
              <a:rPr lang="zh-CN" altLang="en-US" smtClean="0"/>
              <a:t>2025/1/6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76A2B1DF-C55B-B61C-163D-920C734D8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11B73A35-2A83-B428-A838-0E29F0DA6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A0261-5D7F-44E7-B9D7-89F63BACAA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5917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35BB7E3-AC4C-4344-92B2-E7F140D61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53566AA-36BC-5952-9059-9CA6279C5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46A2-D13E-47B9-917C-618A4AE5769D}" type="datetimeFigureOut">
              <a:rPr lang="zh-CN" altLang="en-US" smtClean="0"/>
              <a:t>2025/1/6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E5D97C7-77FE-25C6-EAEB-EC9F5C104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F4E3548-6A28-85D2-A19A-ED8B7BC01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A0261-5D7F-44E7-B9D7-89F63BACAA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8123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87F2E10-2E97-701D-964E-E0F9CC65C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46A2-D13E-47B9-917C-618A4AE5769D}" type="datetimeFigureOut">
              <a:rPr lang="zh-CN" altLang="en-US" smtClean="0"/>
              <a:t>2025/1/6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700FF11-0070-FC04-9042-D9222E86B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7F3CA38-0DEF-AC57-1E82-2BA49FF06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A0261-5D7F-44E7-B9D7-89F63BACAA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9939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8A4011C-E868-CBC1-FFF2-758F664D6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A8DE610-1165-8159-C434-1A594B1138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D5B8859-E6B5-41B8-A6A1-73B4529716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72358F4-8FF8-4335-7E79-5EA17D595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46A2-D13E-47B9-917C-618A4AE5769D}" type="datetimeFigureOut">
              <a:rPr lang="zh-CN" altLang="en-US" smtClean="0"/>
              <a:t>2025/1/6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6E6DEE5-A414-8634-296B-3E0114B30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5678572-4C62-A66E-923D-EC944643A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A0261-5D7F-44E7-B9D7-89F63BACAA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369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56FA9E1-4FC4-01BB-091B-009D5D478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1E80DACB-BD9B-23AE-FE37-24647CB95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DB0E349-4F5B-9A46-1993-77F3646AAF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B3267D7-1207-3DDD-77BC-9285ECDB6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46A2-D13E-47B9-917C-618A4AE5769D}" type="datetimeFigureOut">
              <a:rPr lang="zh-CN" altLang="en-US" smtClean="0"/>
              <a:t>2025/1/6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76C7B51-D7E8-35B8-F618-3DFE9A290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9345AF7-E280-E600-64E6-48FFD206A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A0261-5D7F-44E7-B9D7-89F63BACAA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9815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C4F9754-4C2C-9DB8-15BF-FA9101FFB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F58AC1D-B4B1-D5E2-E61F-1885689E3C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2A4A7FF-8507-205D-34BA-96AEF81401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5C46A2-D13E-47B9-917C-618A4AE5769D}" type="datetimeFigureOut">
              <a:rPr lang="zh-CN" altLang="en-US" smtClean="0"/>
              <a:t>2025/1/6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1F23F68-F92B-993C-D9E1-1173FDAA7E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B017688-7792-F9A8-2A14-289EEA38D5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A0261-5D7F-44E7-B9D7-89F63BACAA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7192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BD4B4615-9B9F-855E-4D7D-66E0E012299E}"/>
              </a:ext>
            </a:extLst>
          </p:cNvPr>
          <p:cNvSpPr txBox="1"/>
          <p:nvPr/>
        </p:nvSpPr>
        <p:spPr>
          <a:xfrm>
            <a:off x="4208303" y="2921168"/>
            <a:ext cx="377539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/>
              <a:t>探测器总图进展</a:t>
            </a:r>
            <a:endParaRPr lang="en-US" altLang="zh-CN" sz="4000" dirty="0"/>
          </a:p>
          <a:p>
            <a:pPr algn="ctr"/>
            <a:r>
              <a:rPr lang="en-US" altLang="zh-CN" sz="2000" dirty="0"/>
              <a:t>2025-01-06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423927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FB04C2-AD19-FE1A-1CD6-4667254BBB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2FA2ABCD-6FD2-B8DB-A3D3-3DCEFA46E242}"/>
              </a:ext>
            </a:extLst>
          </p:cNvPr>
          <p:cNvSpPr txBox="1"/>
          <p:nvPr/>
        </p:nvSpPr>
        <p:spPr>
          <a:xfrm>
            <a:off x="0" y="0"/>
            <a:ext cx="2031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机械三维总图进展</a:t>
            </a:r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50742DC4-970D-16CC-EFA0-6CECDB0C06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100038"/>
              </p:ext>
            </p:extLst>
          </p:nvPr>
        </p:nvGraphicFramePr>
        <p:xfrm>
          <a:off x="1475888" y="601980"/>
          <a:ext cx="9240223" cy="5654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7367">
                  <a:extLst>
                    <a:ext uri="{9D8B030D-6E8A-4147-A177-3AD203B41FA5}">
                      <a16:colId xmlns:a16="http://schemas.microsoft.com/office/drawing/2014/main" val="3515804941"/>
                    </a:ext>
                  </a:extLst>
                </a:gridCol>
                <a:gridCol w="1769257">
                  <a:extLst>
                    <a:ext uri="{9D8B030D-6E8A-4147-A177-3AD203B41FA5}">
                      <a16:colId xmlns:a16="http://schemas.microsoft.com/office/drawing/2014/main" val="1231078432"/>
                    </a:ext>
                  </a:extLst>
                </a:gridCol>
                <a:gridCol w="1345602">
                  <a:extLst>
                    <a:ext uri="{9D8B030D-6E8A-4147-A177-3AD203B41FA5}">
                      <a16:colId xmlns:a16="http://schemas.microsoft.com/office/drawing/2014/main" val="4149818224"/>
                    </a:ext>
                  </a:extLst>
                </a:gridCol>
                <a:gridCol w="1925052">
                  <a:extLst>
                    <a:ext uri="{9D8B030D-6E8A-4147-A177-3AD203B41FA5}">
                      <a16:colId xmlns:a16="http://schemas.microsoft.com/office/drawing/2014/main" val="3522132637"/>
                    </a:ext>
                  </a:extLst>
                </a:gridCol>
                <a:gridCol w="2672945">
                  <a:extLst>
                    <a:ext uri="{9D8B030D-6E8A-4147-A177-3AD203B41FA5}">
                      <a16:colId xmlns:a16="http://schemas.microsoft.com/office/drawing/2014/main" val="26616092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Detector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Detector structure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Connection structure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Arrangement of cooling pipe and cable</a:t>
                      </a:r>
                      <a:endParaRPr lang="zh-CN" alt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15907772"/>
                  </a:ext>
                </a:extLst>
              </a:tr>
              <a:tr h="370840">
                <a:tc rowSpan="8">
                  <a:txBody>
                    <a:bodyPr/>
                    <a:lstStyle/>
                    <a:p>
                      <a:pPr algn="ctr"/>
                      <a:r>
                        <a:rPr lang="en-US" altLang="zh-CN" sz="1600" b="1" dirty="0"/>
                        <a:t>Barrel</a:t>
                      </a:r>
                    </a:p>
                    <a:p>
                      <a:pPr algn="ctr"/>
                      <a:r>
                        <a:rPr lang="en-US" altLang="zh-CN" sz="1600" b="1" dirty="0"/>
                        <a:t>detector</a:t>
                      </a:r>
                      <a:endParaRPr lang="zh-CN" alt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Barrel Yoke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/>
                        <a:t>√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/>
                        <a:t>√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Optimization in progress</a:t>
                      </a:r>
                      <a:endParaRPr lang="zh-CN" alt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8727987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Magnet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/>
                        <a:t>√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Optimization</a:t>
                      </a:r>
                    </a:p>
                    <a:p>
                      <a:pPr algn="ctr"/>
                      <a:r>
                        <a:rPr lang="en-US" altLang="zh-CN" sz="1600" dirty="0"/>
                        <a:t>in progress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/>
                        <a:t>√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2418886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Barrel HCAL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/>
                        <a:t>√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/>
                        <a:t>√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/>
                        <a:t>√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3093335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Barrel ECAL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Optimization in progress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/>
                        <a:t>√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Optimization in progress</a:t>
                      </a:r>
                      <a:endParaRPr lang="zh-CN" alt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477399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Barrel</a:t>
                      </a:r>
                      <a:r>
                        <a:rPr lang="zh-CN" altLang="en-US" sz="1600" dirty="0"/>
                        <a:t> </a:t>
                      </a:r>
                      <a:r>
                        <a:rPr lang="en-US" altLang="zh-CN" sz="1600" dirty="0"/>
                        <a:t>OTK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/>
                        <a:t>√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/>
                        <a:t>√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/>
                        <a:t>√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3792261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TPC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/>
                        <a:t>√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/>
                        <a:t>√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Optimization in progress</a:t>
                      </a:r>
                      <a:endParaRPr lang="zh-CN" alt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2900997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ITK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/>
                        <a:t>√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/>
                        <a:t>√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/>
                        <a:t>√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6527792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Beampipe</a:t>
                      </a:r>
                    </a:p>
                    <a:p>
                      <a:pPr algn="ctr"/>
                      <a:r>
                        <a:rPr lang="en-US" altLang="zh-CN" sz="1600" dirty="0"/>
                        <a:t>(</a:t>
                      </a:r>
                      <a:r>
                        <a:rPr lang="en-US" altLang="zh-CN" sz="1600" dirty="0" err="1"/>
                        <a:t>Vertex+LumiCAL</a:t>
                      </a:r>
                      <a:r>
                        <a:rPr lang="en-US" altLang="zh-CN" sz="1600" dirty="0"/>
                        <a:t>)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/>
                        <a:t>√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/>
                        <a:t>√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Optimization in progress (Vertex)</a:t>
                      </a:r>
                      <a:endParaRPr lang="zh-CN" alt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03993525"/>
                  </a:ext>
                </a:extLst>
              </a:tr>
              <a:tr h="370840">
                <a:tc rowSpan="4">
                  <a:txBody>
                    <a:bodyPr/>
                    <a:lstStyle/>
                    <a:p>
                      <a:pPr algn="ctr"/>
                      <a:r>
                        <a:rPr lang="en-US" altLang="zh-CN" sz="1600" b="1" dirty="0"/>
                        <a:t>End</a:t>
                      </a:r>
                    </a:p>
                    <a:p>
                      <a:pPr algn="ctr"/>
                      <a:r>
                        <a:rPr lang="en-US" altLang="zh-CN" sz="1600" b="1" dirty="0"/>
                        <a:t>detector</a:t>
                      </a:r>
                      <a:endParaRPr lang="zh-CN" alt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End Yoke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/>
                        <a:t>√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/>
                        <a:t>√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Optimization in progress</a:t>
                      </a:r>
                      <a:endParaRPr lang="zh-CN" alt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050428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End</a:t>
                      </a:r>
                      <a:r>
                        <a:rPr lang="zh-CN" altLang="en-US" sz="1600" dirty="0"/>
                        <a:t> </a:t>
                      </a:r>
                      <a:r>
                        <a:rPr lang="en-US" altLang="zh-CN" sz="1600" dirty="0"/>
                        <a:t>HCAL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/>
                        <a:t>√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/>
                        <a:t>√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/>
                        <a:t>√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895340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End</a:t>
                      </a:r>
                      <a:r>
                        <a:rPr lang="zh-CN" altLang="en-US" sz="1600" dirty="0"/>
                        <a:t> </a:t>
                      </a:r>
                      <a:r>
                        <a:rPr lang="en-US" altLang="zh-CN" sz="1600" dirty="0"/>
                        <a:t>ECAL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/>
                        <a:t>√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/>
                        <a:t>√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/>
                        <a:t>√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9728463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End</a:t>
                      </a:r>
                      <a:r>
                        <a:rPr lang="zh-CN" altLang="en-US" sz="1600" dirty="0"/>
                        <a:t> </a:t>
                      </a:r>
                      <a:r>
                        <a:rPr lang="en-US" altLang="zh-CN" sz="1600" dirty="0"/>
                        <a:t>OTK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/>
                        <a:t>√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/>
                        <a:t>√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Optimization in progress</a:t>
                      </a:r>
                      <a:endParaRPr lang="zh-CN" alt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760563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8227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16D8CB-EB68-0EFC-F7B5-AD253F1F49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C5712B51-D25B-071F-D6F7-1E9581280CD3}"/>
              </a:ext>
            </a:extLst>
          </p:cNvPr>
          <p:cNvSpPr txBox="1"/>
          <p:nvPr/>
        </p:nvSpPr>
        <p:spPr>
          <a:xfrm>
            <a:off x="0" y="0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机械三维总图更新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C1C8E445-13A3-66B1-CD13-1B0D36114AE6}"/>
              </a:ext>
            </a:extLst>
          </p:cNvPr>
          <p:cNvSpPr txBox="1"/>
          <p:nvPr/>
        </p:nvSpPr>
        <p:spPr>
          <a:xfrm>
            <a:off x="0" y="369332"/>
            <a:ext cx="26759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更新</a:t>
            </a:r>
            <a:endParaRPr lang="en-US" altLang="zh-CN" sz="16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en-US" altLang="zh-CN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1)</a:t>
            </a:r>
            <a:r>
              <a:rPr lang="zh-CN" altLang="en-US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桶部</a:t>
            </a:r>
            <a:r>
              <a:rPr lang="en-US" altLang="zh-CN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HCAL</a:t>
            </a:r>
            <a:r>
              <a:rPr lang="zh-CN" altLang="en-US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结构简化</a:t>
            </a:r>
            <a:endParaRPr lang="en-US" altLang="zh-CN" sz="16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2)</a:t>
            </a:r>
            <a:r>
              <a:rPr lang="zh-CN" altLang="en-US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端部</a:t>
            </a:r>
            <a:r>
              <a:rPr lang="en-US" altLang="zh-CN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HCAL</a:t>
            </a:r>
            <a:r>
              <a:rPr lang="zh-CN" altLang="en-US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结构简化</a:t>
            </a:r>
            <a:r>
              <a:rPr lang="en-US" altLang="zh-CN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</a:p>
          <a:p>
            <a:r>
              <a:rPr lang="en-US" altLang="zh-CN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3)ITK</a:t>
            </a:r>
            <a:r>
              <a:rPr lang="zh-CN" altLang="en-US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结构简化</a:t>
            </a:r>
            <a:endParaRPr lang="en-US" altLang="zh-CN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6237" y="151048"/>
            <a:ext cx="2543457" cy="400263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5664" y="245177"/>
            <a:ext cx="4671046" cy="401198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9680" y="4257163"/>
            <a:ext cx="7730014" cy="2600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237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16D8CB-EB68-0EFC-F7B5-AD253F1F49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C5712B51-D25B-071F-D6F7-1E9581280CD3}"/>
              </a:ext>
            </a:extLst>
          </p:cNvPr>
          <p:cNvSpPr txBox="1"/>
          <p:nvPr/>
        </p:nvSpPr>
        <p:spPr>
          <a:xfrm>
            <a:off x="0" y="0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机械三维总图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C1C8E445-13A3-66B1-CD13-1B0D36114AE6}"/>
              </a:ext>
            </a:extLst>
          </p:cNvPr>
          <p:cNvSpPr txBox="1"/>
          <p:nvPr/>
        </p:nvSpPr>
        <p:spPr>
          <a:xfrm>
            <a:off x="1" y="369332"/>
            <a:ext cx="328780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缺少的部分</a:t>
            </a:r>
            <a:endParaRPr lang="en-US" altLang="zh-CN" sz="16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en-US" altLang="zh-CN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1)TPC</a:t>
            </a:r>
            <a:r>
              <a:rPr lang="zh-CN" altLang="en-US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端部结构与管线排布</a:t>
            </a:r>
            <a:endParaRPr lang="en-US" altLang="zh-CN" sz="16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2)</a:t>
            </a:r>
            <a:r>
              <a:rPr lang="zh-CN" altLang="en-US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桶部</a:t>
            </a:r>
            <a:r>
              <a:rPr lang="en-US" altLang="zh-CN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ECAL</a:t>
            </a:r>
            <a:r>
              <a:rPr lang="zh-CN" altLang="en-US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的结构还需优化</a:t>
            </a:r>
            <a:endParaRPr lang="en-US" altLang="zh-CN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113" y="1546412"/>
            <a:ext cx="5938314" cy="390915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A3B6FFE-3B87-4B23-8FA9-1361FBEA69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5662" y="739587"/>
            <a:ext cx="5744835" cy="4785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8671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16D8CB-EB68-0EFC-F7B5-AD253F1F49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C5712B51-D25B-071F-D6F7-1E9581280CD3}"/>
              </a:ext>
            </a:extLst>
          </p:cNvPr>
          <p:cNvSpPr txBox="1"/>
          <p:nvPr/>
        </p:nvSpPr>
        <p:spPr>
          <a:xfrm>
            <a:off x="0" y="0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机械三维总图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1FD53A94-2505-4035-ADFC-A806B559B739}"/>
              </a:ext>
            </a:extLst>
          </p:cNvPr>
          <p:cNvSpPr txBox="1"/>
          <p:nvPr/>
        </p:nvSpPr>
        <p:spPr>
          <a:xfrm>
            <a:off x="0" y="369332"/>
            <a:ext cx="5298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存在的问题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1)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超导磁体与桶轭的连接结构与轭铁的安装干涉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716" y="1323439"/>
            <a:ext cx="4650707" cy="4966775"/>
          </a:xfrm>
          <a:prstGeom prst="rect">
            <a:avLst/>
          </a:prstGeom>
        </p:spPr>
      </p:pic>
      <p:pic>
        <p:nvPicPr>
          <p:cNvPr id="9" name="CEPC轭桶超导磁体混合安装示意20S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6"/>
          <a:srcRect l="29420" t="10268" r="20875" b="-1088"/>
          <a:stretch>
            <a:fillRect/>
          </a:stretch>
        </p:blipFill>
        <p:spPr>
          <a:xfrm>
            <a:off x="6538959" y="1991525"/>
            <a:ext cx="5312200" cy="420889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47382" y="251901"/>
            <a:ext cx="2783153" cy="2753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196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73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55300">
                <p:cTn id="12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2575</TotalTime>
  <Words>183</Words>
  <Application>Microsoft Office PowerPoint</Application>
  <PresentationFormat>宽屏</PresentationFormat>
  <Paragraphs>77</Paragraphs>
  <Slides>5</Slides>
  <Notes>4</Notes>
  <HiddenSlides>0</HiddenSlides>
  <MMClips>1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0" baseType="lpstr">
      <vt:lpstr>等线</vt:lpstr>
      <vt:lpstr>等线 Light</vt:lpstr>
      <vt:lpstr>微软雅黑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Luke Xia</dc:creator>
  <cp:lastModifiedBy>Luke Xia</cp:lastModifiedBy>
  <cp:revision>77</cp:revision>
  <dcterms:created xsi:type="dcterms:W3CDTF">2024-11-03T11:45:00Z</dcterms:created>
  <dcterms:modified xsi:type="dcterms:W3CDTF">2025-01-06T03:38:54Z</dcterms:modified>
</cp:coreProperties>
</file>