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1" r:id="rId2"/>
    <p:sldId id="258" r:id="rId3"/>
    <p:sldId id="282" r:id="rId4"/>
    <p:sldId id="259" r:id="rId5"/>
    <p:sldId id="267" r:id="rId6"/>
    <p:sldId id="280" r:id="rId7"/>
    <p:sldId id="283" r:id="rId8"/>
    <p:sldId id="284" r:id="rId9"/>
    <p:sldId id="285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89" y="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1BE79-2970-4458-AB8A-6BBF7CA62F89}" type="datetimeFigureOut">
              <a:rPr lang="zh-CN" altLang="en-US" smtClean="0"/>
              <a:t>2024/12/30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5D757-8141-4693-ACD1-ED0AA02123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1234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569FAE-F3BB-C136-D1EC-1EE328B24C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FFEB6E0-216D-2D74-0F8C-52D40BA19D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3B33457B-44FF-7512-BFF3-687634F4DD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6040C41-22E9-89EB-4C8F-E6E0470FD2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6569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3632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77D6BE-E6C1-5D7B-B878-8421292F75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93AAC2F-7F73-2B2D-0D2E-7CE5847A88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EEEDA6C-62DB-289C-AC12-3F40332F1E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7BDB01E-C039-2D10-AC03-0E284A6F44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1131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D61855-A748-985B-83D0-EAAFBD19AB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CC2FE5CC-2190-FC6B-3401-8E304C3662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2D1DE53-7EBE-A019-C8AF-28EDAD4117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C905F50-EC05-45CB-4DD9-49449C3A78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0209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4B438F-E5B3-99A4-41D0-AACECCCE8A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D00A4DE-3D38-FE70-9722-79187FC280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97C51922-BA4B-49FC-501C-645D78568C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AB48AC7-165C-AFA3-BA15-599EB67613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2501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BC9B20-7938-6CA4-6EE9-296269434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5A827DD-9B08-B11F-25E4-61B2FC0E0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8F79F51-CCAB-1FB8-4B60-F09A24BE86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611622-A0DD-3FFF-49D2-1FF9A81DE9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3189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AD101D-BA0E-E206-825F-1D665F08C4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3691A8C-AD22-1B8F-39FB-A288ADC0A1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6926DA29-A977-765E-C08F-AAB8205CED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F491594-EBD1-22F9-17D0-A60054C839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06261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D73C5F-C22A-AE21-DBA4-0840B9FF83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258539C3-85A6-A23D-A9CC-5FBE931F2F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985A98A-1ABC-9A57-EFBC-62AFC7B7A7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1BDEC23-0B43-CB32-9E7E-0844C40FE6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3604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BC9B20-7938-6CA4-6EE9-296269434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5A827DD-9B08-B11F-25E4-61B2FC0E0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8F79F51-CCAB-1FB8-4B60-F09A24BE86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611622-A0DD-3FFF-49D2-1FF9A81DE9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3189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220595-1935-A763-D995-42D298EDB7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02BAE26-2416-8B83-8FCD-B0896C0F3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25FEA7-29D0-21B8-3392-5073DBFF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9DE530-D214-594A-F023-382B736C5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2D86E4-BC5A-4415-6A45-90F062BD5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232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E22A13-99EE-66A4-AB23-05B6D3D47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E2B89E9-34CA-558C-FCBB-131740423A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F9ECDCD-C87D-145F-D3BD-2516D5C13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8BE7E6-1A13-312C-3FF7-E99100ADE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FAFA0EC-17C3-95B7-1CFE-0FBF77088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21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98274F9-7E7F-A87C-76D7-9893EEB5B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34C99FE-E7D8-3019-09E6-054CE03F2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566A7C-5542-A0D9-1AAE-59576355A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A9D1EB-145E-66EC-291A-0D2B3ACF9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933A3BC-5FEE-C64D-B7ED-9D69767B4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890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50974E-68BE-4C11-5565-96DC764B6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368404-E58E-13AF-7D84-E1FD6C49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B656D1A-54FD-049E-D6C4-FF6E0DB77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69C62B6-FC9F-B6D1-4024-BBD01EAD0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5118221-EB55-33F7-7C78-B585E653A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979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A7D68C-7B65-3A9E-9E39-917CEA562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FD4727A-CC13-47B2-E1CC-C2BE931E1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229C24-9CB8-CA75-29CC-FE4E84B07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88086A-1D72-A611-8EF5-AB43FF092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74DFCE-8958-735A-BD1E-7B8C20994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8967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96A8B0-A9F9-BCEA-C82A-152CC7755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DA6BEA-A0BB-37A5-209A-9C5AC5683D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41CBBBA-2A0B-0B10-6E65-2EFFC8475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1A0BCBD-EE02-8909-9926-1F29B620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3BFC7D1-D0C1-2276-FC10-9C9390971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C21C932-D466-F753-89F8-600E5ADF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384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68BE9D-937F-C31E-95B2-C7A8A8BF9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0E0277-224F-733C-8CAB-4C8668464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80522F6-E6B8-052C-F720-1F53E2F60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639B10D-7BE6-A2A9-5846-DFB7CE33E0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F4A0B8E-5D96-863D-D94A-1342218FF8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7E546EE-F835-86F3-7FA2-C4EBA1427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2024/12/30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3A5FCA1-CD09-F3CD-8FC2-1290C8763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9C81B7E-6468-3208-F31F-E8FA1E79D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18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BFC405-9111-D3E8-69D6-9799F584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0290B2B-69CB-4AEF-7628-6AA4DA318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2024/12/30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199320E-423F-8873-EF5A-390DE3E32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8D7CA67-9900-003B-A1A9-85370E5B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89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4CDAD4B-9E5D-690E-BB7D-2C178A568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2024/12/30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4F686A5-8D33-EB22-C48C-19A93A8CD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80AA654-0303-2E2E-9371-510809AFA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741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93E743-E7AB-4024-8FEB-03289D58B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7C8604-F0C9-7ECD-C189-8EE5AB03E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E9EAA80-A347-66B2-6527-AFBD675FD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6C0B9C1-3E1D-FEF4-EDD1-D1B6F8AC7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F447828-86A6-CA9B-41DB-A1B519D67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5257B10-A1C5-8C7E-13B9-F0DA80393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5725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03B327-6A4A-F862-08E4-F1F706806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5804E82-955A-2C87-458D-618EBD3D68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52B8C18-0BED-92D7-06C0-1751D2387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D3B7FD5-C660-D174-995D-DBD603CD4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2024/12/30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C70A89B-3C45-1D00-6015-890D203BC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751657F-9804-F2BE-C802-21BE87790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061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CE75290-F013-897E-216B-64E85C2C5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03DA53-96D6-A7DE-B6CF-64FB20947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853756C-A304-AD84-8675-F872B5CCB1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BB4F0-0475-45A8-86CA-A5DB62C768C9}" type="datetimeFigureOut">
              <a:rPr lang="zh-CN" altLang="en-US" smtClean="0"/>
              <a:t>2024/12/30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5A3E46-31F6-F75C-8E98-04589C2CF9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39AA4B6-657B-B216-D40B-CFE762596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04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0.png"/><Relationship Id="rId4" Type="http://schemas.openxmlformats.org/officeDocument/2006/relationships/image" Target="../media/image27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0.png"/><Relationship Id="rId4" Type="http://schemas.openxmlformats.org/officeDocument/2006/relationships/image" Target="../media/image27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png"/><Relationship Id="rId4" Type="http://schemas.openxmlformats.org/officeDocument/2006/relationships/image" Target="../media/image27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png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D7F25B-FA03-D8EB-0476-510FD2A5C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055BB774-831B-0902-146A-A59170A0A138}"/>
              </a:ext>
            </a:extLst>
          </p:cNvPr>
          <p:cNvSpPr txBox="1"/>
          <p:nvPr/>
        </p:nvSpPr>
        <p:spPr>
          <a:xfrm>
            <a:off x="0" y="1457325"/>
            <a:ext cx="12192000" cy="2166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b="1">
                <a:latin typeface="Times New Roman" panose="02020603050405020304" pitchFamily="18" charset="0"/>
              </a:rPr>
              <a:t>Digitization and Reconstruction of Muon Detector in CEPCSW</a:t>
            </a:r>
          </a:p>
          <a:p>
            <a:pPr algn="ctr">
              <a:lnSpc>
                <a:spcPct val="150000"/>
              </a:lnSpc>
            </a:pPr>
            <a:endParaRPr lang="en-US" altLang="zh-CN" sz="2800" b="1">
              <a:latin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>
                <a:latin typeface="Times New Roman" panose="02020603050405020304" pitchFamily="18" charset="0"/>
              </a:rPr>
              <a:t>Weiqi Meng</a:t>
            </a:r>
          </a:p>
          <a:p>
            <a:pPr algn="ctr">
              <a:lnSpc>
                <a:spcPct val="150000"/>
              </a:lnSpc>
            </a:pPr>
            <a:r>
              <a:rPr lang="en-US" altLang="zh-CN">
                <a:latin typeface="Times New Roman" panose="02020603050405020304" pitchFamily="18" charset="0"/>
              </a:rPr>
              <a:t>2024.12.30</a:t>
            </a:r>
            <a:endParaRPr lang="zh-CN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778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69E52B4A-0DA8-8E94-9F05-B42B28044E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3199" y="-1418"/>
            <a:ext cx="3952941" cy="288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2B96AF5-D22F-C945-500E-5F0E3DFD4187}"/>
                  </a:ext>
                </a:extLst>
              </p:cNvPr>
              <p:cNvSpPr txBox="1"/>
              <p:nvPr/>
            </p:nvSpPr>
            <p:spPr>
              <a:xfrm>
                <a:off x="8152131" y="1098000"/>
                <a:ext cx="21610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mip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=1.41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MeV</m:t>
                      </m:r>
                    </m:oMath>
                  </m:oMathPara>
                </a14:m>
                <a:endParaRPr lang="zh-CN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2B96AF5-D22F-C945-500E-5F0E3DFD4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2131" y="1098000"/>
                <a:ext cx="2161020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图片 8">
            <a:extLst>
              <a:ext uri="{FF2B5EF4-FFF2-40B4-BE49-F238E27FC236}">
                <a16:creationId xmlns:a16="http://schemas.microsoft.com/office/drawing/2014/main" id="{FCECA7BD-EB39-CF4A-DC54-05D27E6477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852" y="2646596"/>
            <a:ext cx="3857143" cy="3058573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322E1CCF-2157-8678-FC85-AF1EE83F99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3937" y="2880000"/>
            <a:ext cx="3857143" cy="2880000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C30D5B46-35B5-6190-B2FA-E4A5A131D0F0}"/>
              </a:ext>
            </a:extLst>
          </p:cNvPr>
          <p:cNvSpPr txBox="1"/>
          <p:nvPr/>
        </p:nvSpPr>
        <p:spPr>
          <a:xfrm>
            <a:off x="2424498" y="2882208"/>
            <a:ext cx="3209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Zhang H, Wang X, Ma W, et al. Journal of Instrumentation, 2024, 19(06): P06020.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2E59ED26-6FE4-3CC6-60A1-620BE0159D02}"/>
                  </a:ext>
                </a:extLst>
              </p:cNvPr>
              <p:cNvSpPr txBox="1"/>
              <p:nvPr/>
            </p:nvSpPr>
            <p:spPr>
              <a:xfrm>
                <a:off x="7050390" y="5761418"/>
                <a:ext cx="3930523" cy="379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=16.0813×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/50.8147</m:t>
                          </m:r>
                        </m:sup>
                      </m:sSup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+19.5474</m:t>
                      </m:r>
                    </m:oMath>
                  </m:oMathPara>
                </a14:m>
                <a:endParaRPr lang="zh-CN" altLang="en-US"/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2E59ED26-6FE4-3CC6-60A1-620BE0159D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0390" y="5761418"/>
                <a:ext cx="3930523" cy="37965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>
            <a:extLst>
              <a:ext uri="{FF2B5EF4-FFF2-40B4-BE49-F238E27FC236}">
                <a16:creationId xmlns:a16="http://schemas.microsoft.com/office/drawing/2014/main" id="{13EC330E-CF81-EEBC-0BCD-8919BB07E2FC}"/>
              </a:ext>
            </a:extLst>
          </p:cNvPr>
          <p:cNvSpPr txBox="1"/>
          <p:nvPr/>
        </p:nvSpPr>
        <p:spPr>
          <a:xfrm>
            <a:off x="742950" y="517928"/>
            <a:ext cx="6096000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Digitization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8C94F8E2-082B-09FA-F8F1-CB995218550C}"/>
              </a:ext>
            </a:extLst>
          </p:cNvPr>
          <p:cNvSpPr txBox="1"/>
          <p:nvPr/>
        </p:nvSpPr>
        <p:spPr>
          <a:xfrm>
            <a:off x="0" y="5705169"/>
            <a:ext cx="57435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relationship between the number of photons received by the SiPM at the scintillator endpoint and the distance from the hit point to the SiPM under 1 mip energy deposition.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6C8E3D6D-2378-8290-E429-9D405B2803E0}"/>
              </a:ext>
            </a:extLst>
          </p:cNvPr>
          <p:cNvSpPr txBox="1"/>
          <p:nvPr/>
        </p:nvSpPr>
        <p:spPr>
          <a:xfrm>
            <a:off x="6210299" y="6179218"/>
            <a:ext cx="574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fitting results of the distribution shown in the left figure.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926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D864F9-21D0-D1EA-EE32-B200E753C9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CEF80A11-A8A8-849D-6232-E4AD7D31B192}"/>
                  </a:ext>
                </a:extLst>
              </p:cNvPr>
              <p:cNvSpPr txBox="1"/>
              <p:nvPr/>
            </p:nvSpPr>
            <p:spPr>
              <a:xfrm>
                <a:off x="4985437" y="2224952"/>
                <a:ext cx="6830775" cy="2408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keV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EDe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hit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&lt;100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MeV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EDe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strip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&gt; 0.1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MeV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=1.00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mean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dPr>
                      <m:e>
                        <m:r>
                          <a:rPr lang="en-US" altLang="zh-CN" b="0" i="0" smtClean="0">
                            <a:latin typeface="Cambria Math" panose="02040503050406030204" pitchFamily="18" charset="0"/>
                          </a:rPr>
                          <m:t>16.0813×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p>
                            <m: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D</m:t>
                            </m:r>
                            <m: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/50.8147</m:t>
                            </m:r>
                          </m:sup>
                        </m:sSup>
                        <m:r>
                          <a:rPr lang="en-US" altLang="zh-CN" b="0" i="0" smtClean="0">
                            <a:latin typeface="Cambria Math" panose="02040503050406030204" pitchFamily="18" charset="0"/>
                          </a:rPr>
                          <m:t>+19.5474</m:t>
                        </m:r>
                      </m:e>
                    </m:d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E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dep</m:t>
                            </m:r>
                          </m:sub>
                        </m:sSub>
                      </m:num>
                      <m:den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1.41 </m:t>
                        </m:r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MeV</m:t>
                        </m:r>
                      </m:den>
                    </m:f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×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47.09 </m:t>
                        </m:r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mV</m:t>
                        </m:r>
                      </m:num>
                      <m:den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23</m:t>
                        </m:r>
                      </m:den>
                    </m:f>
                  </m:oMath>
                </a14:m>
                <a:endParaRPr lang="en-US" altLang="zh-CN" b="0" i="1">
                  <a:latin typeface="Cambria Math" panose="02040503050406030204" pitchFamily="18" charset="0"/>
                  <a:ea typeface="宋体" panose="02010600030101010101" pitchFamily="2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σ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=7.922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mV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ADC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Random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.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Landau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(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mean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𝜎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)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CEF80A11-A8A8-849D-6232-E4AD7D31B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5437" y="2224952"/>
                <a:ext cx="6830775" cy="2408095"/>
              </a:xfrm>
              <a:prstGeom prst="rect">
                <a:avLst/>
              </a:prstGeom>
              <a:blipFill>
                <a:blip r:embed="rId3"/>
                <a:stretch>
                  <a:fillRect l="-625" b="-22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>
            <a:extLst>
              <a:ext uri="{FF2B5EF4-FFF2-40B4-BE49-F238E27FC236}">
                <a16:creationId xmlns:a16="http://schemas.microsoft.com/office/drawing/2014/main" id="{DD1617B8-70A2-F40F-4284-E9E2E87120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175" y="1498454"/>
            <a:ext cx="3600000" cy="28114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C4D92B92-A750-4A65-0F5B-4318BAC54AF8}"/>
                  </a:ext>
                </a:extLst>
              </p:cNvPr>
              <p:cNvSpPr txBox="1"/>
              <p:nvPr/>
            </p:nvSpPr>
            <p:spPr>
              <a:xfrm>
                <a:off x="638175" y="4309882"/>
                <a:ext cx="3600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mip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→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𝐴𝐷𝐶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=47.09</m:t>
                      </m:r>
                    </m:oMath>
                  </m:oMathPara>
                </a14:m>
                <a:endParaRPr lang="en-US" altLang="zh-CN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p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e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.=23    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σ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=7.922</m:t>
                      </m:r>
                    </m:oMath>
                  </m:oMathPara>
                </a14:m>
                <a:endParaRPr lang="zh-CN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C4D92B92-A750-4A65-0F5B-4318BAC54A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75" y="4309882"/>
                <a:ext cx="3600000" cy="646331"/>
              </a:xfrm>
              <a:prstGeom prst="rect">
                <a:avLst/>
              </a:prstGeom>
              <a:blipFill>
                <a:blip r:embed="rId5"/>
                <a:stretch>
                  <a:fillRect b="-47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文本框 12">
            <a:extLst>
              <a:ext uri="{FF2B5EF4-FFF2-40B4-BE49-F238E27FC236}">
                <a16:creationId xmlns:a16="http://schemas.microsoft.com/office/drawing/2014/main" id="{484642BD-7481-7DDF-FF76-99883A4580BB}"/>
              </a:ext>
            </a:extLst>
          </p:cNvPr>
          <p:cNvSpPr txBox="1"/>
          <p:nvPr/>
        </p:nvSpPr>
        <p:spPr>
          <a:xfrm>
            <a:off x="352425" y="4956213"/>
            <a:ext cx="4200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ADC distribution corresponding to the SiPM output for a 1 MIP energy deposition.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A52325C-CF22-2BE2-59BC-44774DFDEA18}"/>
              </a:ext>
            </a:extLst>
          </p:cNvPr>
          <p:cNvSpPr txBox="1"/>
          <p:nvPr/>
        </p:nvSpPr>
        <p:spPr>
          <a:xfrm>
            <a:off x="742950" y="517928"/>
            <a:ext cx="6096000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Digitization</a:t>
            </a:r>
          </a:p>
        </p:txBody>
      </p:sp>
    </p:spTree>
    <p:extLst>
      <p:ext uri="{BB962C8B-B14F-4D97-AF65-F5344CB8AC3E}">
        <p14:creationId xmlns:p14="http://schemas.microsoft.com/office/powerpoint/2010/main" val="4182798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8D1B0F-1AF2-5601-92DE-97FC25C30C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3EEDEBB-2D1D-B2C9-7963-EADB7511FDD3}"/>
                  </a:ext>
                </a:extLst>
              </p:cNvPr>
              <p:cNvSpPr txBox="1"/>
              <p:nvPr/>
            </p:nvSpPr>
            <p:spPr>
              <a:xfrm>
                <a:off x="133350" y="536883"/>
                <a:ext cx="7878524" cy="2165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000" b="1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Reconstruction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Find the point with the smallest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 in each section as the starting point, then search for the point closest to the previous point layer by layer.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Use RANSAC to select the points, and use linear fitting to fit the track of these points, and select the one with the smallest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𝜒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3EEDEBB-2D1D-B2C9-7963-EADB7511FD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50" y="536883"/>
                <a:ext cx="7878524" cy="2165849"/>
              </a:xfrm>
              <a:prstGeom prst="rect">
                <a:avLst/>
              </a:prstGeom>
              <a:blipFill>
                <a:blip r:embed="rId3"/>
                <a:stretch>
                  <a:fillRect l="-851" r="-619" b="-36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3" name="图片 52">
            <a:extLst>
              <a:ext uri="{FF2B5EF4-FFF2-40B4-BE49-F238E27FC236}">
                <a16:creationId xmlns:a16="http://schemas.microsoft.com/office/drawing/2014/main" id="{39B3B480-DF1B-86EC-06E2-5A99943C6A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8002" y="3429000"/>
            <a:ext cx="2996129" cy="2160000"/>
          </a:xfrm>
          <a:prstGeom prst="rect">
            <a:avLst/>
          </a:prstGeom>
        </p:spPr>
      </p:pic>
      <p:sp>
        <p:nvSpPr>
          <p:cNvPr id="54" name="文本框 53">
            <a:extLst>
              <a:ext uri="{FF2B5EF4-FFF2-40B4-BE49-F238E27FC236}">
                <a16:creationId xmlns:a16="http://schemas.microsoft.com/office/drawing/2014/main" id="{3FD258A9-0001-F9F8-B5DC-4CAE08C8D77C}"/>
              </a:ext>
            </a:extLst>
          </p:cNvPr>
          <p:cNvSpPr txBox="1"/>
          <p:nvPr/>
        </p:nvSpPr>
        <p:spPr>
          <a:xfrm>
            <a:off x="1262979" y="5735227"/>
            <a:ext cx="3686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In a superlayer of Barrel, layer1 gives pos.x and pos.y, layer2 gives pos.z.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610F180E-7EDF-52D8-6489-4633A7A1E300}"/>
              </a:ext>
            </a:extLst>
          </p:cNvPr>
          <p:cNvSpPr txBox="1"/>
          <p:nvPr/>
        </p:nvSpPr>
        <p:spPr>
          <a:xfrm>
            <a:off x="6680021" y="5735226"/>
            <a:ext cx="4313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In a superlayer of Endcap, layer1 gives pos.y, layer2 gives pos.x, both can give pos.z.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3" name="图片 62">
            <a:extLst>
              <a:ext uri="{FF2B5EF4-FFF2-40B4-BE49-F238E27FC236}">
                <a16:creationId xmlns:a16="http://schemas.microsoft.com/office/drawing/2014/main" id="{5A776469-D42F-573B-3BB8-0D1622A6382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50" t="1" r="23828" b="282"/>
          <a:stretch/>
        </p:blipFill>
        <p:spPr>
          <a:xfrm>
            <a:off x="8429453" y="0"/>
            <a:ext cx="3469294" cy="32400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7575DA65-C9F0-FFEA-E975-2589F87A00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41394" y="3513637"/>
            <a:ext cx="199072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531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08C1F7-8ABD-88CA-9671-EF30060754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41D4C6E2-8617-FA7F-8D20-EF1A08528324}"/>
                  </a:ext>
                </a:extLst>
              </p:cNvPr>
              <p:cNvSpPr txBox="1"/>
              <p:nvPr/>
            </p:nvSpPr>
            <p:spPr>
              <a:xfrm>
                <a:off x="1356491" y="3059668"/>
                <a:ext cx="450551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41D4C6E2-8617-FA7F-8D20-EF1A085283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6491" y="3059668"/>
                <a:ext cx="4505513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E55F1DA8-A1E1-CFDD-AEBC-467D9C4FF675}"/>
                  </a:ext>
                </a:extLst>
              </p:cNvPr>
              <p:cNvSpPr txBox="1"/>
              <p:nvPr/>
            </p:nvSpPr>
            <p:spPr>
              <a:xfrm>
                <a:off x="6018000" y="3059668"/>
                <a:ext cx="450551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E55F1DA8-A1E1-CFDD-AEBC-467D9C4FF6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8000" y="3059668"/>
                <a:ext cx="4505511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51195F20-2B90-8A97-E7E3-0247C903AEC6}"/>
                  </a:ext>
                </a:extLst>
              </p:cNvPr>
              <p:cNvSpPr txBox="1"/>
              <p:nvPr/>
            </p:nvSpPr>
            <p:spPr>
              <a:xfrm>
                <a:off x="1356490" y="6487546"/>
                <a:ext cx="450551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7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51195F20-2B90-8A97-E7E3-0247C903A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6490" y="6487546"/>
                <a:ext cx="4505513" cy="369332"/>
              </a:xfrm>
              <a:prstGeom prst="rect">
                <a:avLst/>
              </a:prstGeom>
              <a:blipFill>
                <a:blip r:embed="rId5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>
            <a:extLst>
              <a:ext uri="{FF2B5EF4-FFF2-40B4-BE49-F238E27FC236}">
                <a16:creationId xmlns:a16="http://schemas.microsoft.com/office/drawing/2014/main" id="{B2423B09-A536-0B30-ABA6-DA67D1E27F4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56491" y="0"/>
            <a:ext cx="4505512" cy="3059668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930CEC28-D864-20F2-F13C-2CDB82C630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6000" y="0"/>
            <a:ext cx="4505512" cy="3059668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7A18B4F1-21EF-D7D4-D0C8-1F32146F85E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56490" y="3428999"/>
            <a:ext cx="4505513" cy="3059669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A200DD08-E775-6A10-75DA-AD8D40502BD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6000" y="3428999"/>
            <a:ext cx="4512000" cy="306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95772E54-6659-5C70-27D3-FEF30DDD5C19}"/>
                  </a:ext>
                </a:extLst>
              </p:cNvPr>
              <p:cNvSpPr txBox="1"/>
              <p:nvPr/>
            </p:nvSpPr>
            <p:spPr>
              <a:xfrm>
                <a:off x="6095999" y="6487546"/>
                <a:ext cx="450551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10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95772E54-6659-5C70-27D3-FEF30DDD5C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6487546"/>
                <a:ext cx="4505511" cy="369332"/>
              </a:xfrm>
              <a:prstGeom prst="rect">
                <a:avLst/>
              </a:prstGeom>
              <a:blipFill>
                <a:blip r:embed="rId10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3953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5073D1-11FE-ACF5-6D2E-F8C345A2E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0792800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966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929 (96.2%)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 (97.3%)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 (98.9%)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889 (93.8%)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848 (84.8%)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909 (94.1%)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958 (96.4%)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(96.5%)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674 (71.1%)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830 (83.0%)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884 (88.5%)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895 (89.6%)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615 (61.5%)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0792800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966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929 (96.2%)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 (97.3%)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 (98.9%)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889 (93.8%)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848 (84.8%)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909 (94.1%)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958 (96.4%)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(96.5%)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674 (71.1%)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830 (83.0%)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884 (88.5%)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895 (89.6%)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615 (61.5%)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0241819-98E6-5615-7A30-D768B32C1D71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0065503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 (99.8%)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873 (92.8%)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971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 (97.9%)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928 (95.8%)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897 (89.7%)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877 (87.8%)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833 (83.6%)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659 (70.0%)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 (96.3%)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 (95.9%)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916 (94.5%)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0065503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 (99.8%)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873 (92.8%)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971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 (97.9%)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928 (95.8%)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897 (89.7%)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877 (87.8%)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833 (83.6%)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659 (70.0%)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 (96.3%)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 (95.9%)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916 (94.5%)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23545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30CC6A-C256-2652-34B8-D36498C6E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C50E56EB-1BC2-F661-5DB9-C4403EA615E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01651751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931 (97.9%)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969 (97.4%)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 (96.3%)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919 (92.0%)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 (97.0%)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932 (93.7%)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 (96.2%)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(99.7%)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732 (73.3%)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 (92.3%)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956 (95.6%)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 (96.1%)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753 (75.4%)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C50E56EB-1BC2-F661-5DB9-C4403EA615E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01651751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931 (97.9%)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969 (97.4%)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 (96.3%)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919 (92.0%)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 (97.0%)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932 (93.7%)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 (96.2%)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(99.7%)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732 (73.3%)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 (92.3%)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956 (95.6%)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 (96.1%)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753 (75.4%)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17339770-7DE2-7946-0AF0-A09E3BA819FC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9CB00293-FD11-A5BE-9487-3499B9BBF5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19433449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956 (95.8%)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978 (98.4%)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934 (97.4%)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951 (95.1%)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941 (94.2%)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911 (91.2%)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736 (73.7%)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(99.7%)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(96.4%)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(97.0%)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924 (96.4%)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9CB00293-FD11-A5BE-9487-3499B9BBF58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19433449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956 (95.8%)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978 (98.4%)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934 (97.4%)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951 (95.1%)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941 (94.2%)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911 (91.2%)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736 (73.7%)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(99.7%)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(96.4%)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(97.0%)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924 (96.4%)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41634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09C2EC-CEBF-008F-B439-275DBBA7A4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3C93C7C3-F4F3-8A6E-221A-9E10ADA2B6C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98675510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940 (97.8%)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(99.2%)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984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990 (99.0%)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951 (95.2%)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930 (96.8%)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(98.3%)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(97.5%)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842 (84.2%)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969 (96.9%)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985 (98.5%)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845 (84.6%)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3C93C7C3-F4F3-8A6E-221A-9E10ADA2B6C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98675510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940 (97.8%)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(99.2%)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984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990 (99.0%)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951 (95.2%)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930 (96.8%)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(98.3%)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(97.5%)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842 (84.2%)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969 (96.9%)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985 (98.5%)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845 (84.6%)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A3C9D573-D7A5-CBAF-AE44-C24B6A36FFD2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A4E5FFC0-699C-3B28-123E-182F0D4E207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4818992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(98.3%)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925 (96.9%)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984 (98.4%)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(98.0%)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960 (96.1%)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810(81.1%)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(99.4%)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965 (96.7%)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 (97.0%)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918 (96.1%)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A4E5FFC0-699C-3B28-123E-182F0D4E207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4818992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(98.3%)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925 (96.9%)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984 (98.4%)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(98.0%)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960 (96.1%)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810(81.1%)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(99.4%)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965 (96.7%)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 (97.0%)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918 (96.1%)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94473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5073D1-11FE-ACF5-6D2E-F8C345A2E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5475042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983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939 (98.0%)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969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981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 (99.5%)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990 (99.0%)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931 (97.2%)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 (97.8%)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(98.0%)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985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(97.4%)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 (99.7%)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 (99.6%)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 (96.2%)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5475042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958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983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939 (98.0%)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969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981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 (99.5%)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990 (99.0%)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931 (97.2%)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 (97.8%)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(98.0%)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985 (98.6%)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(97.4%)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 (99.7%)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 (99.6%)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962 (96.2%)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0241819-98E6-5615-7A30-D768B32C1D71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9832142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(99.5%)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990 (99.0%)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(98.4%)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936 (97.5%)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(99.8%)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983 (98.3%)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(98.2%)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968 (97.9%)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930 (96.9%)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9832142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989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960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 (99.5%)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990 (99.0%)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(98.4%)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936 (97.5%)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(99.8%)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(99.8%)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983 (98.3%)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(98.2%)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(98.2%)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968 (97.9%)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930 (96.9%)</a:t>
                          </a:r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05920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7154</TotalTime>
  <Words>1144</Words>
  <Application>Microsoft Office PowerPoint</Application>
  <PresentationFormat>宽屏</PresentationFormat>
  <Paragraphs>345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等线</vt:lpstr>
      <vt:lpstr>等线 Light</vt:lpstr>
      <vt:lpstr>Arial</vt:lpstr>
      <vt:lpstr>Cambria Math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炜棋 孟</dc:creator>
  <cp:lastModifiedBy>炜棋 孟</cp:lastModifiedBy>
  <cp:revision>54</cp:revision>
  <dcterms:created xsi:type="dcterms:W3CDTF">2024-07-07T16:57:31Z</dcterms:created>
  <dcterms:modified xsi:type="dcterms:W3CDTF">2024-12-30T00:37:01Z</dcterms:modified>
</cp:coreProperties>
</file>