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75" r:id="rId2"/>
    <p:sldId id="298" r:id="rId3"/>
  </p:sldIdLst>
  <p:sldSz cx="12192000" cy="6858000"/>
  <p:notesSz cx="6858000" cy="9144000"/>
  <p:embeddedFontLst>
    <p:embeddedFont>
      <p:font typeface="Cambria Math" panose="02040503050406030204" pitchFamily="18" charset="0"/>
      <p:regular r:id="rId6"/>
    </p:embeddedFont>
    <p:embeddedFont>
      <p:font typeface="Microsoft YaHei UI" panose="020B0503020204020204" pitchFamily="34" charset="-122"/>
      <p:regular r:id="rId7"/>
      <p:bold r:id="rId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5">
          <p15:clr>
            <a:srgbClr val="A4A3A4"/>
          </p15:clr>
        </p15:guide>
        <p15:guide id="2" pos="3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likenow" initials="i" lastIdx="19" clrIdx="0"/>
  <p:cmAuthor id="1" name="yuanxh" initials="y" lastIdx="5" clrIdx="1"/>
  <p:cmAuthor id="2" name="Xuhao Yuan" initials="XY" lastIdx="0" clrIdx="2"/>
  <p:cmAuthor id="4" name="yuanxuhao" initials="y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0FF"/>
    <a:srgbClr val="009051"/>
    <a:srgbClr val="9BBB59"/>
    <a:srgbClr val="F89745"/>
    <a:srgbClr val="4AACC6"/>
    <a:srgbClr val="8064A2"/>
    <a:srgbClr val="4E81BD"/>
    <a:srgbClr val="C0504D"/>
    <a:srgbClr val="0000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29" autoAdjust="0"/>
    <p:restoredTop sz="96327" autoAdjust="0"/>
  </p:normalViewPr>
  <p:slideViewPr>
    <p:cSldViewPr>
      <p:cViewPr varScale="1">
        <p:scale>
          <a:sx n="160" d="100"/>
          <a:sy n="160" d="100"/>
        </p:scale>
        <p:origin x="400" y="192"/>
      </p:cViewPr>
      <p:guideLst>
        <p:guide orient="horz" pos="2245"/>
        <p:guide pos="38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190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viewProps" Target="viewProps.xml"/><Relationship Id="rId5" Type="http://schemas.openxmlformats.org/officeDocument/2006/relationships/handoutMaster" Target="handoutMasters/handoutMaster1.xml"/><Relationship Id="rId1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54889-4327-4139-89D8-C5F350155EE1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F368C-2E6C-4BB8-ABD7-A2312A2B77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44FFC-99AF-474F-8E61-32CD326E6A18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BF028-500B-4132-95EE-C1A30E9AE0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2024/12/16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87"/>
          <a:stretch>
            <a:fillRect/>
          </a:stretch>
        </p:blipFill>
        <p:spPr>
          <a:xfrm>
            <a:off x="10617200" y="-129540"/>
            <a:ext cx="1574800" cy="11360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32444" y="105572"/>
            <a:ext cx="8284037" cy="803151"/>
          </a:xfrm>
        </p:spPr>
        <p:txBody>
          <a:bodyPr>
            <a:no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7328" y="6453339"/>
            <a:ext cx="2844800" cy="365125"/>
          </a:xfrm>
        </p:spPr>
        <p:txBody>
          <a:bodyPr/>
          <a:lstStyle/>
          <a:p>
            <a:r>
              <a:rPr lang="en-US" altLang="zh-CN"/>
              <a:t>2024/12/16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453339"/>
            <a:ext cx="3860800" cy="365125"/>
          </a:xfrm>
        </p:spPr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99872" y="6453339"/>
            <a:ext cx="28448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87"/>
          <a:stretch>
            <a:fillRect/>
          </a:stretch>
        </p:blipFill>
        <p:spPr>
          <a:xfrm>
            <a:off x="10617200" y="-129540"/>
            <a:ext cx="1574800" cy="11360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0" y="64921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2024/12/16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525344"/>
            <a:ext cx="3860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62549" y="64921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E6442-E66C-4AD6-B195-29684E9AB01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indico.ihep.ac.cn/event/24259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5617" y="2924944"/>
            <a:ext cx="6708986" cy="821953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ECAL</a:t>
            </a:r>
            <a:r>
              <a:rPr lang="zh-CN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Granularity</a:t>
            </a:r>
            <a:endParaRPr 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5708" y="4207164"/>
            <a:ext cx="6028805" cy="1872208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en-US" altLang="zh-CN" b="1" dirty="0" err="1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Shanzhen</a:t>
            </a:r>
            <a:r>
              <a:rPr lang="zh-CN" altLang="en-US" b="1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Chen,</a:t>
            </a:r>
            <a:r>
              <a:rPr lang="zh-CN" altLang="en-US" b="1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Xuhao</a:t>
            </a:r>
            <a:r>
              <a:rPr lang="zh-CN" altLang="en-US" b="1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Yuan</a:t>
            </a:r>
          </a:p>
          <a:p>
            <a:r>
              <a:rPr lang="en-US" altLang="zh-CN" b="1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2024-12-16</a:t>
            </a:r>
            <a:endParaRPr lang="en-US" b="1" dirty="0">
              <a:solidFill>
                <a:schemeClr val="tx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7D9DE19-C90B-B855-FE96-8232AAD2B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452" y="3446362"/>
            <a:ext cx="4220879" cy="2928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031E7D8-E64E-093A-015A-2282E6EC6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3374193"/>
            <a:ext cx="4220880" cy="29340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C81BF8D-4D69-1827-9953-04F5C5B86912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:r>
                  <a:rPr lang="en-US" altLang="zh-CN" b="0" dirty="0">
                    <a:ea typeface="Microsoft YaHei UI" panose="020B0503020204020204" pitchFamily="34" charset="-122"/>
                  </a:rPr>
                  <a:t>Energy</a:t>
                </a:r>
                <a:r>
                  <a:rPr lang="zh-CN" altLang="en-US" b="0" dirty="0">
                    <a:ea typeface="Microsoft YaHei UI" panose="020B0503020204020204" pitchFamily="34" charset="-122"/>
                  </a:rPr>
                  <a:t> </a:t>
                </a:r>
                <a:r>
                  <a:rPr lang="en-US" altLang="zh-CN" b="0" dirty="0">
                    <a:ea typeface="Microsoft YaHei UI" panose="020B0503020204020204" pitchFamily="34" charset="-122"/>
                  </a:rPr>
                  <a:t>distribution</a:t>
                </a:r>
                <a:r>
                  <a:rPr lang="zh-CN" altLang="en-US" b="0" dirty="0">
                    <a:ea typeface="Microsoft YaHei UI" panose="020B0503020204020204" pitchFamily="34" charset="-122"/>
                  </a:rPr>
                  <a:t> </a:t>
                </a:r>
                <a:r>
                  <a:rPr lang="en-US" altLang="zh-CN" b="0" dirty="0">
                    <a:ea typeface="Microsoft YaHei UI" panose="020B0503020204020204" pitchFamily="34" charset="-122"/>
                  </a:rPr>
                  <a:t>of</a:t>
                </a:r>
                <a:r>
                  <a:rPr lang="zh-CN" altLang="en-US" b="0" dirty="0">
                    <a:ea typeface="Microsoft YaHei U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0</m:t>
                        </m:r>
                      </m:sup>
                    </m:sSup>
                  </m:oMath>
                </a14:m>
                <a:endParaRPr lang="en-US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C81BF8D-4D69-1827-9953-04F5C5B869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FC6AA5-C708-9DAB-18F2-3EA7D27E9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2024/12/16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9AA45-AC65-8833-F73B-3DE3D09B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A94FDD-26CF-C8AB-EF6E-21E56F88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256E00-0927-2377-A664-0A4B800E814A}"/>
              </a:ext>
            </a:extLst>
          </p:cNvPr>
          <p:cNvSpPr txBox="1"/>
          <p:nvPr/>
        </p:nvSpPr>
        <p:spPr>
          <a:xfrm>
            <a:off x="37474" y="1072691"/>
            <a:ext cx="94429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zh-CN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zh-CN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@10</a:t>
            </a:r>
            <a:r>
              <a:rPr lang="zh-CN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zh-CN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zh-CN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zh-CN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zh-CN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zh-CN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granularity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DF9368-8AE5-EB9A-7319-8CB1EFE2D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780" y="1153308"/>
            <a:ext cx="2710707" cy="22141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3B011F-0FE1-C4FC-59CF-44A8381875E8}"/>
                  </a:ext>
                </a:extLst>
              </p:cNvPr>
              <p:cNvSpPr txBox="1"/>
              <p:nvPr/>
            </p:nvSpPr>
            <p:spPr>
              <a:xfrm>
                <a:off x="2686251" y="3396922"/>
                <a:ext cx="1584176" cy="43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𝜏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±</m:t>
                        </m:r>
                      </m:sup>
                    </m:sSup>
                  </m:oMath>
                </a14:m>
                <a:endParaRPr 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3B011F-0FE1-C4FC-59CF-44A838187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51" y="3396922"/>
                <a:ext cx="1584176" cy="435184"/>
              </a:xfrm>
              <a:prstGeom prst="rect">
                <a:avLst/>
              </a:prstGeom>
              <a:blipFill>
                <a:blip r:embed="rId6"/>
                <a:stretch>
                  <a:fillRect t="-571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46DE20F-A581-D0BC-491C-54CC514E56CE}"/>
              </a:ext>
            </a:extLst>
          </p:cNvPr>
          <p:cNvSpPr txBox="1"/>
          <p:nvPr/>
        </p:nvSpPr>
        <p:spPr>
          <a:xfrm>
            <a:off x="2844969" y="3849443"/>
            <a:ext cx="345414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✛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MC</a:t>
            </a:r>
          </a:p>
          <a:p>
            <a:r>
              <a:rPr lang="zh-CN" altLang="en-US" sz="1600" dirty="0">
                <a:solidFill>
                  <a:srgbClr val="1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✛ </a:t>
            </a:r>
            <a:r>
              <a:rPr lang="en-US" altLang="zh-CN" sz="1600" dirty="0">
                <a:solidFill>
                  <a:srgbClr val="1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Corrected</a:t>
            </a:r>
            <a:r>
              <a:rPr lang="zh-CN" altLang="en-US" sz="1600" dirty="0">
                <a:solidFill>
                  <a:srgbClr val="1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1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600" dirty="0">
                <a:solidFill>
                  <a:srgbClr val="1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1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zh-CN" altLang="en-US" sz="1600" dirty="0">
                <a:solidFill>
                  <a:srgbClr val="1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1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en-US" sz="1600" dirty="0">
                <a:solidFill>
                  <a:srgbClr val="1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1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zh-CN" altLang="en-US" sz="1600" dirty="0">
                <a:solidFill>
                  <a:srgbClr val="1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1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  <a:p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✛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Corrected</a:t>
            </a: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zh-CN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5FF05F-A88C-460E-8174-68BF263E77F5}"/>
              </a:ext>
            </a:extLst>
          </p:cNvPr>
          <p:cNvSpPr txBox="1"/>
          <p:nvPr/>
        </p:nvSpPr>
        <p:spPr>
          <a:xfrm>
            <a:off x="8986663" y="947744"/>
            <a:ext cx="3205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https://indico.ihep.ac.cn/event/24259</a:t>
            </a:r>
            <a:r>
              <a:rPr lang="zh-CN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000" dirty="0" err="1">
                <a:latin typeface="Arial" panose="020B0604020202020204" pitchFamily="34" charset="0"/>
                <a:cs typeface="Arial" panose="020B0604020202020204" pitchFamily="34" charset="0"/>
              </a:rPr>
              <a:t>Shensen</a:t>
            </a:r>
            <a:r>
              <a:rPr lang="zh-CN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Sun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86BE7F-B78B-555A-567B-EB21242B36EB}"/>
              </a:ext>
            </a:extLst>
          </p:cNvPr>
          <p:cNvCxnSpPr>
            <a:cxnSpLocks/>
          </p:cNvCxnSpPr>
          <p:nvPr/>
        </p:nvCxnSpPr>
        <p:spPr>
          <a:xfrm flipV="1">
            <a:off x="2567608" y="4474265"/>
            <a:ext cx="0" cy="1329895"/>
          </a:xfrm>
          <a:prstGeom prst="line">
            <a:avLst/>
          </a:prstGeom>
          <a:ln w="50800">
            <a:solidFill>
              <a:srgbClr val="00905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A97B26A-A747-82D5-783B-3933029F7D1C}"/>
              </a:ext>
            </a:extLst>
          </p:cNvPr>
          <p:cNvSpPr txBox="1"/>
          <p:nvPr/>
        </p:nvSpPr>
        <p:spPr>
          <a:xfrm>
            <a:off x="2074688" y="5812442"/>
            <a:ext cx="985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zh-CN" altLang="en-US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en-US" dirty="0">
              <a:solidFill>
                <a:srgbClr val="009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070F4C-5830-2D33-C393-4F8B9FCE4788}"/>
              </a:ext>
            </a:extLst>
          </p:cNvPr>
          <p:cNvSpPr txBox="1"/>
          <p:nvPr/>
        </p:nvSpPr>
        <p:spPr>
          <a:xfrm>
            <a:off x="283095" y="1793077"/>
            <a:ext cx="5919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Efficiency/resolution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Comparing Z-&gt;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tautau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&amp; H-&gt;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tautau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2F0F7C-0565-CE1F-632D-2A00331CFED3}"/>
              </a:ext>
            </a:extLst>
          </p:cNvPr>
          <p:cNvSpPr txBox="1"/>
          <p:nvPr/>
        </p:nvSpPr>
        <p:spPr>
          <a:xfrm>
            <a:off x="1832578" y="6140890"/>
            <a:ext cx="1258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Z-&gt;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tautau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D1C8E9-EC79-DA09-AAC4-F604D86EF5E3}"/>
              </a:ext>
            </a:extLst>
          </p:cNvPr>
          <p:cNvSpPr txBox="1"/>
          <p:nvPr/>
        </p:nvSpPr>
        <p:spPr>
          <a:xfrm>
            <a:off x="7821413" y="6167959"/>
            <a:ext cx="1258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-&gt;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tautau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C3F64C-EB85-FF83-26E8-C106DAE2567D}"/>
              </a:ext>
            </a:extLst>
          </p:cNvPr>
          <p:cNvCxnSpPr>
            <a:cxnSpLocks/>
          </p:cNvCxnSpPr>
          <p:nvPr/>
        </p:nvCxnSpPr>
        <p:spPr>
          <a:xfrm flipV="1">
            <a:off x="8592246" y="4534123"/>
            <a:ext cx="0" cy="1329895"/>
          </a:xfrm>
          <a:prstGeom prst="line">
            <a:avLst/>
          </a:prstGeom>
          <a:ln w="50800">
            <a:solidFill>
              <a:srgbClr val="00905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8917E97-DF84-8564-1556-0EE4EA666647}"/>
              </a:ext>
            </a:extLst>
          </p:cNvPr>
          <p:cNvSpPr txBox="1"/>
          <p:nvPr/>
        </p:nvSpPr>
        <p:spPr>
          <a:xfrm>
            <a:off x="8099326" y="5872300"/>
            <a:ext cx="985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zh-CN" altLang="en-US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9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en-US" dirty="0">
              <a:solidFill>
                <a:srgbClr val="009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8E93FB-D328-5788-324D-62EA7BC789BF}"/>
              </a:ext>
            </a:extLst>
          </p:cNvPr>
          <p:cNvSpPr txBox="1"/>
          <p:nvPr/>
        </p:nvSpPr>
        <p:spPr>
          <a:xfrm>
            <a:off x="7204664" y="6523989"/>
            <a:ext cx="4551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400" dirty="0"/>
              <a:t>Data from E240.Pe3e3h_e3e3.e0.p0.whizard195_1000</a:t>
            </a:r>
          </a:p>
        </p:txBody>
      </p:sp>
    </p:spTree>
    <p:extLst>
      <p:ext uri="{BB962C8B-B14F-4D97-AF65-F5344CB8AC3E}">
        <p14:creationId xmlns:p14="http://schemas.microsoft.com/office/powerpoint/2010/main" val="2250822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9578</TotalTime>
  <Words>105</Words>
  <Application>Microsoft Macintosh PowerPoint</Application>
  <PresentationFormat>Widescreen</PresentationFormat>
  <Paragraphs>20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Microsoft YaHei UI</vt:lpstr>
      <vt:lpstr>Cambria Math</vt:lpstr>
      <vt:lpstr>Calibri</vt:lpstr>
      <vt:lpstr>Wingdings</vt:lpstr>
      <vt:lpstr>Office 主题​​</vt:lpstr>
      <vt:lpstr>ECAL Granularity</vt:lpstr>
      <vt:lpstr>Energy distribution of π^0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LHCb highlight 2012</dc:title>
  <dc:creator>yuanxh</dc:creator>
  <cp:lastModifiedBy>Xuhao Yuan</cp:lastModifiedBy>
  <cp:revision>2564</cp:revision>
  <cp:lastPrinted>2022-11-26T15:27:46Z</cp:lastPrinted>
  <dcterms:created xsi:type="dcterms:W3CDTF">2022-11-26T15:27:46Z</dcterms:created>
  <dcterms:modified xsi:type="dcterms:W3CDTF">2024-12-30T05:54:55Z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1033-4.7.0.7770</vt:lpwstr>
  </property>
</Properties>
</file>