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7" r:id="rId1"/>
  </p:sldMasterIdLst>
  <p:notesMasterIdLst>
    <p:notesMasterId r:id="rId41"/>
  </p:notesMasterIdLst>
  <p:sldIdLst>
    <p:sldId id="301" r:id="rId2"/>
    <p:sldId id="383" r:id="rId3"/>
    <p:sldId id="303" r:id="rId4"/>
    <p:sldId id="393" r:id="rId5"/>
    <p:sldId id="394" r:id="rId6"/>
    <p:sldId id="395" r:id="rId7"/>
    <p:sldId id="396" r:id="rId8"/>
    <p:sldId id="397" r:id="rId9"/>
    <p:sldId id="399" r:id="rId10"/>
    <p:sldId id="400" r:id="rId11"/>
    <p:sldId id="305" r:id="rId12"/>
    <p:sldId id="401" r:id="rId13"/>
    <p:sldId id="403" r:id="rId14"/>
    <p:sldId id="404" r:id="rId15"/>
    <p:sldId id="406" r:id="rId16"/>
    <p:sldId id="405" r:id="rId17"/>
    <p:sldId id="407" r:id="rId18"/>
    <p:sldId id="384" r:id="rId19"/>
    <p:sldId id="408" r:id="rId20"/>
    <p:sldId id="409" r:id="rId21"/>
    <p:sldId id="410" r:id="rId22"/>
    <p:sldId id="411" r:id="rId23"/>
    <p:sldId id="412" r:id="rId24"/>
    <p:sldId id="413" r:id="rId25"/>
    <p:sldId id="414" r:id="rId26"/>
    <p:sldId id="415" r:id="rId27"/>
    <p:sldId id="416" r:id="rId28"/>
    <p:sldId id="417" r:id="rId29"/>
    <p:sldId id="419" r:id="rId30"/>
    <p:sldId id="420" r:id="rId31"/>
    <p:sldId id="418" r:id="rId32"/>
    <p:sldId id="421" r:id="rId33"/>
    <p:sldId id="422" r:id="rId34"/>
    <p:sldId id="424" r:id="rId35"/>
    <p:sldId id="423" r:id="rId36"/>
    <p:sldId id="425" r:id="rId37"/>
    <p:sldId id="426" r:id="rId38"/>
    <p:sldId id="261" r:id="rId39"/>
    <p:sldId id="398" r:id="rId40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标题" id="{71FF4931-244B-4D03-BC0F-C8CAF90AEE27}">
          <p14:sldIdLst>
            <p14:sldId id="301"/>
            <p14:sldId id="383"/>
          </p14:sldIdLst>
        </p14:section>
        <p14:section name="内容" id="{06BA28B6-15BA-4F87-B528-BC908A98ACAD}">
          <p14:sldIdLst>
            <p14:sldId id="303"/>
            <p14:sldId id="393"/>
            <p14:sldId id="394"/>
            <p14:sldId id="395"/>
            <p14:sldId id="396"/>
            <p14:sldId id="397"/>
            <p14:sldId id="399"/>
            <p14:sldId id="400"/>
            <p14:sldId id="305"/>
            <p14:sldId id="401"/>
            <p14:sldId id="403"/>
            <p14:sldId id="404"/>
            <p14:sldId id="406"/>
            <p14:sldId id="405"/>
            <p14:sldId id="407"/>
            <p14:sldId id="384"/>
            <p14:sldId id="408"/>
            <p14:sldId id="409"/>
            <p14:sldId id="410"/>
            <p14:sldId id="411"/>
            <p14:sldId id="412"/>
            <p14:sldId id="413"/>
            <p14:sldId id="414"/>
            <p14:sldId id="415"/>
            <p14:sldId id="416"/>
            <p14:sldId id="417"/>
            <p14:sldId id="419"/>
            <p14:sldId id="420"/>
            <p14:sldId id="418"/>
            <p14:sldId id="421"/>
            <p14:sldId id="422"/>
            <p14:sldId id="424"/>
            <p14:sldId id="423"/>
            <p14:sldId id="425"/>
            <p14:sldId id="426"/>
          </p14:sldIdLst>
        </p14:section>
        <p14:section name="感谢" id="{7D308E85-048D-4461-AE25-FDFA5811DA25}">
          <p14:sldIdLst>
            <p14:sldId id="261"/>
          </p14:sldIdLst>
        </p14:section>
        <p14:section name="BackUp" id="{1CBF838F-8A98-4A30-9212-F00712FBDA04}">
          <p14:sldIdLst>
            <p14:sldId id="39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BB8B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3B4B98B0-60AC-42C2-AFA5-B58CD77FA1E5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无样式，无网格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E3FDE45-AF77-4B5C-9715-49D594BDF05E}" styleName="浅色样式 1 - 强调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0" d="100"/>
          <a:sy n="90" d="100"/>
        </p:scale>
        <p:origin x="72" y="3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EA9719-356F-452D-8811-7DC1F695235A}" type="datetimeFigureOut">
              <a:rPr lang="zh-CN" altLang="en-US" smtClean="0"/>
              <a:t>2025/1/3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A706E7-3CB1-40C4-8BD7-1A2E05C3564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89953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/>
              <a:t>99916d51-e60a-4a9d-bca3-f5c5f28a3080.source.default.zh-Hans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735503-9D21-443F-BC18-5459550EB72F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37851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A706E7-3CB1-40C4-8BD7-1A2E05C3564F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94109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A706E7-3CB1-40C4-8BD7-1A2E05C3564F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30349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OfficePLUSCoverBackgroundShape">
            <a:extLst>
              <a:ext uri="{FF2B5EF4-FFF2-40B4-BE49-F238E27FC236}">
                <a16:creationId xmlns:a16="http://schemas.microsoft.com/office/drawing/2014/main" id="{D7D9046E-1E02-BBCB-4ED1-AE40399E8BC3}"/>
              </a:ext>
            </a:extLst>
          </p:cNvPr>
          <p:cNvGrpSpPr/>
          <p:nvPr/>
        </p:nvGrpSpPr>
        <p:grpSpPr>
          <a:xfrm>
            <a:off x="-14068" y="0"/>
            <a:ext cx="12252960" cy="6858000"/>
            <a:chOff x="-14068" y="0"/>
            <a:chExt cx="12252960" cy="6858000"/>
          </a:xfrm>
        </p:grpSpPr>
        <p:sp>
          <p:nvSpPr>
            <p:cNvPr id="2" name="Freeform: Shape 1">
              <a:extLst>
                <a:ext uri="{FF2B5EF4-FFF2-40B4-BE49-F238E27FC236}">
                  <a16:creationId xmlns:a16="http://schemas.microsoft.com/office/drawing/2014/main" id="{09CD0CE4-C5AD-446E-B5DA-8980131E9220}"/>
                </a:ext>
              </a:extLst>
            </p:cNvPr>
            <p:cNvSpPr/>
            <p:nvPr/>
          </p:nvSpPr>
          <p:spPr>
            <a:xfrm>
              <a:off x="-14068" y="0"/>
              <a:ext cx="12252960" cy="6858000"/>
            </a:xfrm>
            <a:custGeom>
              <a:avLst/>
              <a:gdLst>
                <a:gd name="connsiteX0" fmla="*/ 14068 w 12252960"/>
                <a:gd name="connsiteY0" fmla="*/ 0 h 6724356"/>
                <a:gd name="connsiteX1" fmla="*/ 12196690 w 12252960"/>
                <a:gd name="connsiteY1" fmla="*/ 0 h 6724356"/>
                <a:gd name="connsiteX2" fmla="*/ 8862647 w 12252960"/>
                <a:gd name="connsiteY2" fmla="*/ 3334043 h 6724356"/>
                <a:gd name="connsiteX3" fmla="*/ 12252960 w 12252960"/>
                <a:gd name="connsiteY3" fmla="*/ 6724356 h 6724356"/>
                <a:gd name="connsiteX4" fmla="*/ 0 w 12252960"/>
                <a:gd name="connsiteY4" fmla="*/ 6724356 h 6724356"/>
                <a:gd name="connsiteX5" fmla="*/ 14068 w 12252960"/>
                <a:gd name="connsiteY5" fmla="*/ 0 h 6724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252960" h="6724356">
                  <a:moveTo>
                    <a:pt x="14068" y="0"/>
                  </a:moveTo>
                  <a:lnTo>
                    <a:pt x="12196690" y="0"/>
                  </a:lnTo>
                  <a:lnTo>
                    <a:pt x="8862647" y="3334043"/>
                  </a:lnTo>
                  <a:lnTo>
                    <a:pt x="12252960" y="6724356"/>
                  </a:lnTo>
                  <a:lnTo>
                    <a:pt x="0" y="6724356"/>
                  </a:lnTo>
                  <a:cubicBezTo>
                    <a:pt x="4689" y="4482904"/>
                    <a:pt x="9379" y="2241452"/>
                    <a:pt x="14068" y="0"/>
                  </a:cubicBez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89311A41-B13D-4323-B897-8163F494AC1F}"/>
                </a:ext>
              </a:extLst>
            </p:cNvPr>
            <p:cNvSpPr/>
            <p:nvPr/>
          </p:nvSpPr>
          <p:spPr>
            <a:xfrm>
              <a:off x="5462617" y="3670"/>
              <a:ext cx="4412901" cy="4540196"/>
            </a:xfrm>
            <a:custGeom>
              <a:avLst/>
              <a:gdLst>
                <a:gd name="connsiteX0" fmla="*/ 4389120 w 4389120"/>
                <a:gd name="connsiteY0" fmla="*/ 4515729 h 4515729"/>
                <a:gd name="connsiteX1" fmla="*/ 4389120 w 4389120"/>
                <a:gd name="connsiteY1" fmla="*/ 2222695 h 4515729"/>
                <a:gd name="connsiteX2" fmla="*/ 2082019 w 4389120"/>
                <a:gd name="connsiteY2" fmla="*/ 0 h 4515729"/>
                <a:gd name="connsiteX3" fmla="*/ 562708 w 4389120"/>
                <a:gd name="connsiteY3" fmla="*/ 0 h 4515729"/>
                <a:gd name="connsiteX4" fmla="*/ 0 w 4389120"/>
                <a:gd name="connsiteY4" fmla="*/ 0 h 4515729"/>
                <a:gd name="connsiteX5" fmla="*/ 4389120 w 4389120"/>
                <a:gd name="connsiteY5" fmla="*/ 4515729 h 4515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389120" h="4515729">
                  <a:moveTo>
                    <a:pt x="4389120" y="4515729"/>
                  </a:moveTo>
                  <a:lnTo>
                    <a:pt x="4389120" y="2222695"/>
                  </a:lnTo>
                  <a:lnTo>
                    <a:pt x="2082019" y="0"/>
                  </a:lnTo>
                  <a:lnTo>
                    <a:pt x="562708" y="0"/>
                  </a:lnTo>
                  <a:lnTo>
                    <a:pt x="0" y="0"/>
                  </a:lnTo>
                  <a:lnTo>
                    <a:pt x="4389120" y="4515729"/>
                  </a:lnTo>
                  <a:close/>
                </a:path>
              </a:pathLst>
            </a:custGeom>
            <a:solidFill>
              <a:schemeClr val="accent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B011AB4B-82B4-4802-A15E-B279BF19C6B4}"/>
                </a:ext>
              </a:extLst>
            </p:cNvPr>
            <p:cNvSpPr/>
            <p:nvPr/>
          </p:nvSpPr>
          <p:spPr>
            <a:xfrm flipV="1">
              <a:off x="5462617" y="2300214"/>
              <a:ext cx="4423160" cy="4550751"/>
            </a:xfrm>
            <a:custGeom>
              <a:avLst/>
              <a:gdLst>
                <a:gd name="connsiteX0" fmla="*/ 4389120 w 4389120"/>
                <a:gd name="connsiteY0" fmla="*/ 4515729 h 4515729"/>
                <a:gd name="connsiteX1" fmla="*/ 4389120 w 4389120"/>
                <a:gd name="connsiteY1" fmla="*/ 2222695 h 4515729"/>
                <a:gd name="connsiteX2" fmla="*/ 2082019 w 4389120"/>
                <a:gd name="connsiteY2" fmla="*/ 0 h 4515729"/>
                <a:gd name="connsiteX3" fmla="*/ 562708 w 4389120"/>
                <a:gd name="connsiteY3" fmla="*/ 0 h 4515729"/>
                <a:gd name="connsiteX4" fmla="*/ 0 w 4389120"/>
                <a:gd name="connsiteY4" fmla="*/ 0 h 4515729"/>
                <a:gd name="connsiteX5" fmla="*/ 4389120 w 4389120"/>
                <a:gd name="connsiteY5" fmla="*/ 4515729 h 4515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389120" h="4515729">
                  <a:moveTo>
                    <a:pt x="4389120" y="4515729"/>
                  </a:moveTo>
                  <a:lnTo>
                    <a:pt x="4389120" y="2222695"/>
                  </a:lnTo>
                  <a:lnTo>
                    <a:pt x="2082019" y="0"/>
                  </a:lnTo>
                  <a:lnTo>
                    <a:pt x="562708" y="0"/>
                  </a:lnTo>
                  <a:lnTo>
                    <a:pt x="0" y="0"/>
                  </a:lnTo>
                  <a:lnTo>
                    <a:pt x="4389120" y="4515729"/>
                  </a:lnTo>
                  <a:close/>
                </a:path>
              </a:pathLst>
            </a:custGeom>
            <a:solidFill>
              <a:schemeClr val="accent2">
                <a:alpha val="4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6822336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: Shape 1">
            <a:extLst>
              <a:ext uri="{FF2B5EF4-FFF2-40B4-BE49-F238E27FC236}">
                <a16:creationId xmlns:a16="http://schemas.microsoft.com/office/drawing/2014/main" id="{09CD0CE4-C5AD-446E-B5DA-8980131E9220}"/>
              </a:ext>
            </a:extLst>
          </p:cNvPr>
          <p:cNvSpPr/>
          <p:nvPr/>
        </p:nvSpPr>
        <p:spPr>
          <a:xfrm>
            <a:off x="-14068" y="0"/>
            <a:ext cx="12252960" cy="6858000"/>
          </a:xfrm>
          <a:custGeom>
            <a:avLst/>
            <a:gdLst>
              <a:gd name="connsiteX0" fmla="*/ 14068 w 12252960"/>
              <a:gd name="connsiteY0" fmla="*/ 0 h 6724356"/>
              <a:gd name="connsiteX1" fmla="*/ 12196690 w 12252960"/>
              <a:gd name="connsiteY1" fmla="*/ 0 h 6724356"/>
              <a:gd name="connsiteX2" fmla="*/ 8862647 w 12252960"/>
              <a:gd name="connsiteY2" fmla="*/ 3334043 h 6724356"/>
              <a:gd name="connsiteX3" fmla="*/ 12252960 w 12252960"/>
              <a:gd name="connsiteY3" fmla="*/ 6724356 h 6724356"/>
              <a:gd name="connsiteX4" fmla="*/ 0 w 12252960"/>
              <a:gd name="connsiteY4" fmla="*/ 6724356 h 6724356"/>
              <a:gd name="connsiteX5" fmla="*/ 14068 w 12252960"/>
              <a:gd name="connsiteY5" fmla="*/ 0 h 67243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252960" h="6724356">
                <a:moveTo>
                  <a:pt x="14068" y="0"/>
                </a:moveTo>
                <a:lnTo>
                  <a:pt x="12196690" y="0"/>
                </a:lnTo>
                <a:lnTo>
                  <a:pt x="8862647" y="3334043"/>
                </a:lnTo>
                <a:lnTo>
                  <a:pt x="12252960" y="6724356"/>
                </a:lnTo>
                <a:lnTo>
                  <a:pt x="0" y="6724356"/>
                </a:lnTo>
                <a:cubicBezTo>
                  <a:pt x="4689" y="4482904"/>
                  <a:pt x="9379" y="2241452"/>
                  <a:pt x="14068" y="0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89311A41-B13D-4323-B897-8163F494AC1F}"/>
              </a:ext>
            </a:extLst>
          </p:cNvPr>
          <p:cNvSpPr/>
          <p:nvPr/>
        </p:nvSpPr>
        <p:spPr>
          <a:xfrm>
            <a:off x="5462617" y="3670"/>
            <a:ext cx="4412901" cy="4540196"/>
          </a:xfrm>
          <a:custGeom>
            <a:avLst/>
            <a:gdLst>
              <a:gd name="connsiteX0" fmla="*/ 4389120 w 4389120"/>
              <a:gd name="connsiteY0" fmla="*/ 4515729 h 4515729"/>
              <a:gd name="connsiteX1" fmla="*/ 4389120 w 4389120"/>
              <a:gd name="connsiteY1" fmla="*/ 2222695 h 4515729"/>
              <a:gd name="connsiteX2" fmla="*/ 2082019 w 4389120"/>
              <a:gd name="connsiteY2" fmla="*/ 0 h 4515729"/>
              <a:gd name="connsiteX3" fmla="*/ 562708 w 4389120"/>
              <a:gd name="connsiteY3" fmla="*/ 0 h 4515729"/>
              <a:gd name="connsiteX4" fmla="*/ 0 w 4389120"/>
              <a:gd name="connsiteY4" fmla="*/ 0 h 4515729"/>
              <a:gd name="connsiteX5" fmla="*/ 4389120 w 4389120"/>
              <a:gd name="connsiteY5" fmla="*/ 4515729 h 45157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89120" h="4515729">
                <a:moveTo>
                  <a:pt x="4389120" y="4515729"/>
                </a:moveTo>
                <a:lnTo>
                  <a:pt x="4389120" y="2222695"/>
                </a:lnTo>
                <a:lnTo>
                  <a:pt x="2082019" y="0"/>
                </a:lnTo>
                <a:lnTo>
                  <a:pt x="562708" y="0"/>
                </a:lnTo>
                <a:lnTo>
                  <a:pt x="0" y="0"/>
                </a:lnTo>
                <a:lnTo>
                  <a:pt x="4389120" y="4515729"/>
                </a:lnTo>
                <a:close/>
              </a:path>
            </a:pathLst>
          </a:custGeom>
          <a:solidFill>
            <a:schemeClr val="accent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B011AB4B-82B4-4802-A15E-B279BF19C6B4}"/>
              </a:ext>
            </a:extLst>
          </p:cNvPr>
          <p:cNvSpPr/>
          <p:nvPr/>
        </p:nvSpPr>
        <p:spPr>
          <a:xfrm flipV="1">
            <a:off x="5462617" y="2300214"/>
            <a:ext cx="4423160" cy="4550751"/>
          </a:xfrm>
          <a:custGeom>
            <a:avLst/>
            <a:gdLst>
              <a:gd name="connsiteX0" fmla="*/ 4389120 w 4389120"/>
              <a:gd name="connsiteY0" fmla="*/ 4515729 h 4515729"/>
              <a:gd name="connsiteX1" fmla="*/ 4389120 w 4389120"/>
              <a:gd name="connsiteY1" fmla="*/ 2222695 h 4515729"/>
              <a:gd name="connsiteX2" fmla="*/ 2082019 w 4389120"/>
              <a:gd name="connsiteY2" fmla="*/ 0 h 4515729"/>
              <a:gd name="connsiteX3" fmla="*/ 562708 w 4389120"/>
              <a:gd name="connsiteY3" fmla="*/ 0 h 4515729"/>
              <a:gd name="connsiteX4" fmla="*/ 0 w 4389120"/>
              <a:gd name="connsiteY4" fmla="*/ 0 h 4515729"/>
              <a:gd name="connsiteX5" fmla="*/ 4389120 w 4389120"/>
              <a:gd name="connsiteY5" fmla="*/ 4515729 h 45157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89120" h="4515729">
                <a:moveTo>
                  <a:pt x="4389120" y="4515729"/>
                </a:moveTo>
                <a:lnTo>
                  <a:pt x="4389120" y="2222695"/>
                </a:lnTo>
                <a:lnTo>
                  <a:pt x="2082019" y="0"/>
                </a:lnTo>
                <a:lnTo>
                  <a:pt x="562708" y="0"/>
                </a:lnTo>
                <a:lnTo>
                  <a:pt x="0" y="0"/>
                </a:lnTo>
                <a:lnTo>
                  <a:pt x="4389120" y="4515729"/>
                </a:lnTo>
                <a:close/>
              </a:path>
            </a:pathLst>
          </a:custGeom>
          <a:solidFill>
            <a:schemeClr val="accent2"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801" name="Subtitle 9800"/>
          <p:cNvSpPr>
            <a:spLocks noGrp="1"/>
          </p:cNvSpPr>
          <p:nvPr>
            <p:ph type="subTitle" idx="1"/>
          </p:nvPr>
        </p:nvSpPr>
        <p:spPr>
          <a:xfrm>
            <a:off x="673099" y="2803863"/>
            <a:ext cx="6794501" cy="558799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accent2"/>
                </a:solidFill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9802" name="Title 9801"/>
          <p:cNvSpPr>
            <a:spLocks noGrp="1"/>
          </p:cNvSpPr>
          <p:nvPr>
            <p:ph type="ctrTitle" hasCustomPrompt="1"/>
          </p:nvPr>
        </p:nvSpPr>
        <p:spPr>
          <a:xfrm>
            <a:off x="673099" y="1104900"/>
            <a:ext cx="6794501" cy="168209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8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  <a:endParaRPr lang="zh-CN" alt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673099" y="5253008"/>
            <a:ext cx="6794501" cy="296271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marL="0" indent="0" algn="l">
              <a:buNone/>
              <a:defRPr sz="1500" b="0">
                <a:solidFill>
                  <a:schemeClr val="accent2"/>
                </a:solidFill>
              </a:defRPr>
            </a:lvl1pPr>
            <a:lvl2pPr marL="457177" indent="0">
              <a:buNone/>
              <a:defRPr/>
            </a:lvl2pPr>
            <a:lvl3pPr marL="914353" indent="0">
              <a:buNone/>
              <a:defRPr/>
            </a:lvl3pPr>
            <a:lvl4pPr marL="1371531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altLang="zh-CN" dirty="0"/>
              <a:t>Signature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673099" y="5549279"/>
            <a:ext cx="6794501" cy="296271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marL="0" indent="0" algn="l">
              <a:buNone/>
              <a:defRPr sz="1500" b="0">
                <a:solidFill>
                  <a:schemeClr val="accent2"/>
                </a:solidFill>
              </a:defRPr>
            </a:lvl1pPr>
            <a:lvl2pPr marL="457177" indent="0">
              <a:buNone/>
              <a:defRPr/>
            </a:lvl2pPr>
            <a:lvl3pPr marL="914353" indent="0">
              <a:buNone/>
              <a:defRPr/>
            </a:lvl3pPr>
            <a:lvl4pPr marL="1371531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altLang="zh-CN" dirty="0"/>
              <a:t>Date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5207418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6100187" y="2533650"/>
            <a:ext cx="5419185" cy="89535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400" b="1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 dirty="0"/>
          </a:p>
        </p:txBody>
      </p:sp>
      <p:sp>
        <p:nvSpPr>
          <p:cNvPr id="21" name="Text Placeholder 20"/>
          <p:cNvSpPr>
            <a:spLocks noGrp="1"/>
          </p:cNvSpPr>
          <p:nvPr>
            <p:ph type="body" idx="1"/>
          </p:nvPr>
        </p:nvSpPr>
        <p:spPr>
          <a:xfrm>
            <a:off x="6101303" y="3429000"/>
            <a:ext cx="5419185" cy="101562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1100">
                <a:solidFill>
                  <a:schemeClr val="tx1"/>
                </a:solidFill>
              </a:defRPr>
            </a:lvl1pPr>
            <a:lvl2pPr marL="4571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A8F73F11-31EC-41CE-8E2F-63D6E1D0CD91}"/>
              </a:ext>
            </a:extLst>
          </p:cNvPr>
          <p:cNvSpPr/>
          <p:nvPr/>
        </p:nvSpPr>
        <p:spPr>
          <a:xfrm>
            <a:off x="1" y="0"/>
            <a:ext cx="6776274" cy="6858000"/>
          </a:xfrm>
          <a:custGeom>
            <a:avLst/>
            <a:gdLst>
              <a:gd name="connsiteX0" fmla="*/ 0 w 6776274"/>
              <a:gd name="connsiteY0" fmla="*/ 0 h 6858000"/>
              <a:gd name="connsiteX1" fmla="*/ 6720004 w 6776274"/>
              <a:gd name="connsiteY1" fmla="*/ 0 h 6858000"/>
              <a:gd name="connsiteX2" fmla="*/ 3385961 w 6776274"/>
              <a:gd name="connsiteY2" fmla="*/ 3400306 h 6858000"/>
              <a:gd name="connsiteX3" fmla="*/ 6776274 w 6776274"/>
              <a:gd name="connsiteY3" fmla="*/ 6858000 h 6858000"/>
              <a:gd name="connsiteX4" fmla="*/ 0 w 6776274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76274" h="6858000">
                <a:moveTo>
                  <a:pt x="0" y="0"/>
                </a:moveTo>
                <a:lnTo>
                  <a:pt x="6720004" y="0"/>
                </a:lnTo>
                <a:lnTo>
                  <a:pt x="3385961" y="3400306"/>
                </a:lnTo>
                <a:lnTo>
                  <a:pt x="677627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50FC7955-5F9C-45DD-91C3-963BB912F40A}"/>
              </a:ext>
            </a:extLst>
          </p:cNvPr>
          <p:cNvSpPr/>
          <p:nvPr/>
        </p:nvSpPr>
        <p:spPr>
          <a:xfrm>
            <a:off x="0" y="3670"/>
            <a:ext cx="4412901" cy="4540196"/>
          </a:xfrm>
          <a:custGeom>
            <a:avLst/>
            <a:gdLst>
              <a:gd name="connsiteX0" fmla="*/ 4389120 w 4389120"/>
              <a:gd name="connsiteY0" fmla="*/ 4515729 h 4515729"/>
              <a:gd name="connsiteX1" fmla="*/ 4389120 w 4389120"/>
              <a:gd name="connsiteY1" fmla="*/ 2222695 h 4515729"/>
              <a:gd name="connsiteX2" fmla="*/ 2082019 w 4389120"/>
              <a:gd name="connsiteY2" fmla="*/ 0 h 4515729"/>
              <a:gd name="connsiteX3" fmla="*/ 562708 w 4389120"/>
              <a:gd name="connsiteY3" fmla="*/ 0 h 4515729"/>
              <a:gd name="connsiteX4" fmla="*/ 0 w 4389120"/>
              <a:gd name="connsiteY4" fmla="*/ 0 h 4515729"/>
              <a:gd name="connsiteX5" fmla="*/ 4389120 w 4389120"/>
              <a:gd name="connsiteY5" fmla="*/ 4515729 h 45157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89120" h="4515729">
                <a:moveTo>
                  <a:pt x="4389120" y="4515729"/>
                </a:moveTo>
                <a:lnTo>
                  <a:pt x="4389120" y="2222695"/>
                </a:lnTo>
                <a:lnTo>
                  <a:pt x="2082019" y="0"/>
                </a:lnTo>
                <a:lnTo>
                  <a:pt x="562708" y="0"/>
                </a:lnTo>
                <a:lnTo>
                  <a:pt x="0" y="0"/>
                </a:lnTo>
                <a:lnTo>
                  <a:pt x="4389120" y="4515729"/>
                </a:lnTo>
                <a:close/>
              </a:path>
            </a:pathLst>
          </a:custGeom>
          <a:solidFill>
            <a:schemeClr val="accent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CF273998-A01E-4E77-8DCF-82D0CD778360}"/>
              </a:ext>
            </a:extLst>
          </p:cNvPr>
          <p:cNvSpPr/>
          <p:nvPr/>
        </p:nvSpPr>
        <p:spPr>
          <a:xfrm flipV="1">
            <a:off x="0" y="2300214"/>
            <a:ext cx="4423160" cy="4550751"/>
          </a:xfrm>
          <a:custGeom>
            <a:avLst/>
            <a:gdLst>
              <a:gd name="connsiteX0" fmla="*/ 4389120 w 4389120"/>
              <a:gd name="connsiteY0" fmla="*/ 4515729 h 4515729"/>
              <a:gd name="connsiteX1" fmla="*/ 4389120 w 4389120"/>
              <a:gd name="connsiteY1" fmla="*/ 2222695 h 4515729"/>
              <a:gd name="connsiteX2" fmla="*/ 2082019 w 4389120"/>
              <a:gd name="connsiteY2" fmla="*/ 0 h 4515729"/>
              <a:gd name="connsiteX3" fmla="*/ 562708 w 4389120"/>
              <a:gd name="connsiteY3" fmla="*/ 0 h 4515729"/>
              <a:gd name="connsiteX4" fmla="*/ 0 w 4389120"/>
              <a:gd name="connsiteY4" fmla="*/ 0 h 4515729"/>
              <a:gd name="connsiteX5" fmla="*/ 4389120 w 4389120"/>
              <a:gd name="connsiteY5" fmla="*/ 4515729 h 45157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89120" h="4515729">
                <a:moveTo>
                  <a:pt x="4389120" y="4515729"/>
                </a:moveTo>
                <a:lnTo>
                  <a:pt x="4389120" y="2222695"/>
                </a:lnTo>
                <a:lnTo>
                  <a:pt x="2082019" y="0"/>
                </a:lnTo>
                <a:lnTo>
                  <a:pt x="562708" y="0"/>
                </a:lnTo>
                <a:lnTo>
                  <a:pt x="0" y="0"/>
                </a:lnTo>
                <a:lnTo>
                  <a:pt x="4389120" y="4515729"/>
                </a:lnTo>
                <a:close/>
              </a:path>
            </a:pathLst>
          </a:custGeom>
          <a:solidFill>
            <a:schemeClr val="accent2"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64171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888B6D7-9D3F-49D7-BACE-73A9D1149A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83C25-6459-49AF-ADD8-122D08A7C09E}" type="datetime1">
              <a:rPr lang="zh-CN" altLang="en-US" smtClean="0"/>
              <a:t>2025/1/3</a:t>
            </a:fld>
            <a:endParaRPr lang="zh-CN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AC997A4-1DD8-4731-B9FD-42398A20FF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A9825E-1876-42AD-ABCF-E0E100F351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FFE54-9F89-4D27-A971-D6774B8AC7D8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D124F9DB-C87A-423F-9657-38C7A290143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9924" y="1"/>
            <a:ext cx="10850563" cy="1028699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altLang="zh-CN" dirty="0"/>
              <a:t>Click to edit Master title style</a:t>
            </a:r>
            <a:endParaRPr lang="zh-CN" alt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070191C-4093-409C-8FD5-7369A79637AD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69925" y="1130299"/>
            <a:ext cx="10850563" cy="5006975"/>
          </a:xfrm>
          <a:prstGeom prst="rect">
            <a:avLst/>
          </a:prstGeo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altLang="zh-CN" dirty="0"/>
              <a:t>Edit Master text styles</a:t>
            </a:r>
          </a:p>
          <a:p>
            <a:pPr lvl="1"/>
            <a:r>
              <a:rPr lang="en-US" altLang="zh-CN" dirty="0"/>
              <a:t>Second level</a:t>
            </a:r>
          </a:p>
          <a:p>
            <a:pPr lvl="2"/>
            <a:r>
              <a:rPr lang="en-US" altLang="zh-CN" dirty="0"/>
              <a:t>Third level</a:t>
            </a:r>
          </a:p>
          <a:p>
            <a:pPr lvl="3"/>
            <a:r>
              <a:rPr lang="en-US" altLang="zh-CN" dirty="0"/>
              <a:t>Fourth level</a:t>
            </a:r>
          </a:p>
          <a:p>
            <a:pPr lvl="4"/>
            <a:r>
              <a:rPr lang="en-US" altLang="zh-CN" dirty="0"/>
              <a:t>Fifth level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209090587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986EA5F-D77D-4318-90E9-C04AA8ADC0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83C25-6459-49AF-ADD8-122D08A7C09E}" type="datetime1">
              <a:rPr lang="zh-CN" altLang="en-US" smtClean="0"/>
              <a:t>2025/1/3</a:t>
            </a:fld>
            <a:endParaRPr lang="zh-CN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0832621-D9D9-445E-BFF9-F8348FA1E2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71151B-F790-4A9F-962F-B8718A9560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FFE54-9F89-4D27-A971-D6774B8AC7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3285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2204745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末尾幻灯片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ctrTitle" hasCustomPrompt="1"/>
          </p:nvPr>
        </p:nvSpPr>
        <p:spPr>
          <a:xfrm>
            <a:off x="5287303" y="1926759"/>
            <a:ext cx="6233185" cy="1621509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en-US" altLang="zh-CN" dirty="0"/>
              <a:t>Conclusion</a:t>
            </a:r>
            <a:endParaRPr lang="zh-CN" alt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8" hasCustomPrompt="1"/>
          </p:nvPr>
        </p:nvSpPr>
        <p:spPr>
          <a:xfrm>
            <a:off x="5287303" y="4232995"/>
            <a:ext cx="6233185" cy="3108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>
              <a:buNone/>
              <a:defRPr lang="zh-CN" altLang="en-US" sz="1500" smtClean="0">
                <a:solidFill>
                  <a:schemeClr val="accent1"/>
                </a:solidFill>
              </a:defRPr>
            </a:lvl1pPr>
            <a:lvl2pPr>
              <a:defRPr lang="zh-CN" altLang="en-US" sz="2000" smtClean="0"/>
            </a:lvl2pPr>
            <a:lvl3pPr>
              <a:defRPr lang="zh-CN" altLang="en-US" sz="1800" smtClean="0"/>
            </a:lvl3pPr>
            <a:lvl4pPr>
              <a:defRPr lang="zh-CN" altLang="en-US" sz="1600" smtClean="0"/>
            </a:lvl4pPr>
            <a:lvl5pPr>
              <a:defRPr lang="zh-CN" altLang="en-US" sz="1600"/>
            </a:lvl5pPr>
          </a:lstStyle>
          <a:p>
            <a:pPr marL="228589" marR="0" lvl="0" indent="-228589" fontAlgn="auto">
              <a:spcAft>
                <a:spcPts val="0"/>
              </a:spcAft>
              <a:buClrTx/>
              <a:buSzTx/>
              <a:tabLst/>
            </a:pPr>
            <a:r>
              <a:rPr lang="en-US" altLang="zh-CN" dirty="0"/>
              <a:t>Data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5EBDA4F-7210-4CAE-8333-80DB24212E7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87305" y="3936724"/>
            <a:ext cx="6233185" cy="296271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marL="0" indent="0" algn="l">
              <a:buNone/>
              <a:defRPr sz="1500" b="0">
                <a:solidFill>
                  <a:schemeClr val="accent1"/>
                </a:solidFill>
              </a:defRPr>
            </a:lvl1pPr>
            <a:lvl2pPr marL="457177" indent="0">
              <a:buNone/>
              <a:defRPr/>
            </a:lvl2pPr>
            <a:lvl3pPr marL="914353" indent="0">
              <a:buNone/>
              <a:defRPr/>
            </a:lvl3pPr>
            <a:lvl4pPr marL="1371531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altLang="zh-CN" dirty="0"/>
              <a:t>Signature</a:t>
            </a: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C1B1CDC0-2DA1-4B7B-96FE-7B88AF63EE28}"/>
              </a:ext>
            </a:extLst>
          </p:cNvPr>
          <p:cNvSpPr/>
          <p:nvPr/>
        </p:nvSpPr>
        <p:spPr>
          <a:xfrm>
            <a:off x="1" y="0"/>
            <a:ext cx="6776274" cy="6858000"/>
          </a:xfrm>
          <a:custGeom>
            <a:avLst/>
            <a:gdLst>
              <a:gd name="connsiteX0" fmla="*/ 0 w 6776274"/>
              <a:gd name="connsiteY0" fmla="*/ 0 h 6858000"/>
              <a:gd name="connsiteX1" fmla="*/ 6720004 w 6776274"/>
              <a:gd name="connsiteY1" fmla="*/ 0 h 6858000"/>
              <a:gd name="connsiteX2" fmla="*/ 3385961 w 6776274"/>
              <a:gd name="connsiteY2" fmla="*/ 3400306 h 6858000"/>
              <a:gd name="connsiteX3" fmla="*/ 6776274 w 6776274"/>
              <a:gd name="connsiteY3" fmla="*/ 6858000 h 6858000"/>
              <a:gd name="connsiteX4" fmla="*/ 0 w 6776274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76274" h="6858000">
                <a:moveTo>
                  <a:pt x="0" y="0"/>
                </a:moveTo>
                <a:lnTo>
                  <a:pt x="6720004" y="0"/>
                </a:lnTo>
                <a:lnTo>
                  <a:pt x="3385961" y="3400306"/>
                </a:lnTo>
                <a:lnTo>
                  <a:pt x="677627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7183A996-1A31-42C2-AFDF-8E22FE2590BC}"/>
              </a:ext>
            </a:extLst>
          </p:cNvPr>
          <p:cNvSpPr/>
          <p:nvPr/>
        </p:nvSpPr>
        <p:spPr>
          <a:xfrm>
            <a:off x="0" y="3670"/>
            <a:ext cx="4412901" cy="4540196"/>
          </a:xfrm>
          <a:custGeom>
            <a:avLst/>
            <a:gdLst>
              <a:gd name="connsiteX0" fmla="*/ 4389120 w 4389120"/>
              <a:gd name="connsiteY0" fmla="*/ 4515729 h 4515729"/>
              <a:gd name="connsiteX1" fmla="*/ 4389120 w 4389120"/>
              <a:gd name="connsiteY1" fmla="*/ 2222695 h 4515729"/>
              <a:gd name="connsiteX2" fmla="*/ 2082019 w 4389120"/>
              <a:gd name="connsiteY2" fmla="*/ 0 h 4515729"/>
              <a:gd name="connsiteX3" fmla="*/ 562708 w 4389120"/>
              <a:gd name="connsiteY3" fmla="*/ 0 h 4515729"/>
              <a:gd name="connsiteX4" fmla="*/ 0 w 4389120"/>
              <a:gd name="connsiteY4" fmla="*/ 0 h 4515729"/>
              <a:gd name="connsiteX5" fmla="*/ 4389120 w 4389120"/>
              <a:gd name="connsiteY5" fmla="*/ 4515729 h 45157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89120" h="4515729">
                <a:moveTo>
                  <a:pt x="4389120" y="4515729"/>
                </a:moveTo>
                <a:lnTo>
                  <a:pt x="4389120" y="2222695"/>
                </a:lnTo>
                <a:lnTo>
                  <a:pt x="2082019" y="0"/>
                </a:lnTo>
                <a:lnTo>
                  <a:pt x="562708" y="0"/>
                </a:lnTo>
                <a:lnTo>
                  <a:pt x="0" y="0"/>
                </a:lnTo>
                <a:lnTo>
                  <a:pt x="4389120" y="4515729"/>
                </a:lnTo>
                <a:close/>
              </a:path>
            </a:pathLst>
          </a:custGeom>
          <a:solidFill>
            <a:schemeClr val="accent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3929BA9B-5E7F-4AAE-95D4-8D616AD380FC}"/>
              </a:ext>
            </a:extLst>
          </p:cNvPr>
          <p:cNvSpPr/>
          <p:nvPr/>
        </p:nvSpPr>
        <p:spPr>
          <a:xfrm flipV="1">
            <a:off x="0" y="2300214"/>
            <a:ext cx="4423160" cy="4550751"/>
          </a:xfrm>
          <a:custGeom>
            <a:avLst/>
            <a:gdLst>
              <a:gd name="connsiteX0" fmla="*/ 4389120 w 4389120"/>
              <a:gd name="connsiteY0" fmla="*/ 4515729 h 4515729"/>
              <a:gd name="connsiteX1" fmla="*/ 4389120 w 4389120"/>
              <a:gd name="connsiteY1" fmla="*/ 2222695 h 4515729"/>
              <a:gd name="connsiteX2" fmla="*/ 2082019 w 4389120"/>
              <a:gd name="connsiteY2" fmla="*/ 0 h 4515729"/>
              <a:gd name="connsiteX3" fmla="*/ 562708 w 4389120"/>
              <a:gd name="connsiteY3" fmla="*/ 0 h 4515729"/>
              <a:gd name="connsiteX4" fmla="*/ 0 w 4389120"/>
              <a:gd name="connsiteY4" fmla="*/ 0 h 4515729"/>
              <a:gd name="connsiteX5" fmla="*/ 4389120 w 4389120"/>
              <a:gd name="connsiteY5" fmla="*/ 4515729 h 45157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89120" h="4515729">
                <a:moveTo>
                  <a:pt x="4389120" y="4515729"/>
                </a:moveTo>
                <a:lnTo>
                  <a:pt x="4389120" y="2222695"/>
                </a:lnTo>
                <a:lnTo>
                  <a:pt x="2082019" y="0"/>
                </a:lnTo>
                <a:lnTo>
                  <a:pt x="562708" y="0"/>
                </a:lnTo>
                <a:lnTo>
                  <a:pt x="0" y="0"/>
                </a:lnTo>
                <a:lnTo>
                  <a:pt x="4389120" y="4515729"/>
                </a:lnTo>
                <a:close/>
              </a:path>
            </a:pathLst>
          </a:custGeom>
          <a:solidFill>
            <a:schemeClr val="accent2"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980169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-OfficePL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8818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12">
            <a:extLst>
              <a:ext uri="{FF2B5EF4-FFF2-40B4-BE49-F238E27FC236}">
                <a16:creationId xmlns:a16="http://schemas.microsoft.com/office/drawing/2014/main" id="{4D0C0CCA-63EF-9230-7C48-640CB0F17C5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815136" y="1747932"/>
            <a:ext cx="4705351" cy="2345098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 altLang="zh-CN" dirty="0"/>
              <a:t>Conclusion</a:t>
            </a:r>
            <a:endParaRPr lang="zh-CN" altLang="en-US" dirty="0"/>
          </a:p>
        </p:txBody>
      </p:sp>
      <p:sp>
        <p:nvSpPr>
          <p:cNvPr id="7" name="文本占位符 14">
            <a:extLst>
              <a:ext uri="{FF2B5EF4-FFF2-40B4-BE49-F238E27FC236}">
                <a16:creationId xmlns:a16="http://schemas.microsoft.com/office/drawing/2014/main" id="{B0424225-D6B6-2CC7-F801-F7F9B9890AF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720943" y="5923071"/>
            <a:ext cx="1799545" cy="310871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r">
              <a:buNone/>
              <a:defRPr lang="zh-CN" altLang="en-US" sz="1500" smtClean="0">
                <a:solidFill>
                  <a:schemeClr val="tx2"/>
                </a:solidFill>
              </a:defRPr>
            </a:lvl1pPr>
            <a:lvl2pPr>
              <a:defRPr lang="zh-CN" altLang="en-US" sz="2000" smtClean="0"/>
            </a:lvl2pPr>
            <a:lvl3pPr>
              <a:defRPr lang="zh-CN" altLang="en-US" sz="1800" smtClean="0"/>
            </a:lvl3pPr>
            <a:lvl4pPr>
              <a:defRPr lang="zh-CN" altLang="en-US" sz="1600" smtClean="0"/>
            </a:lvl4pPr>
            <a:lvl5pPr>
              <a:defRPr lang="zh-CN" altLang="en-US" sz="1600"/>
            </a:lvl5pPr>
          </a:lstStyle>
          <a:p>
            <a:pPr marL="228589" marR="0" lvl="0" indent="-228589" fontAlgn="auto">
              <a:spcAft>
                <a:spcPts val="0"/>
              </a:spcAft>
              <a:buClrTx/>
              <a:buSzTx/>
              <a:tabLst/>
            </a:pPr>
            <a:r>
              <a:rPr lang="en-US" altLang="zh-CN" dirty="0"/>
              <a:t>Data</a:t>
            </a:r>
          </a:p>
        </p:txBody>
      </p:sp>
      <p:sp>
        <p:nvSpPr>
          <p:cNvPr id="8" name="文本占位符 5">
            <a:extLst>
              <a:ext uri="{FF2B5EF4-FFF2-40B4-BE49-F238E27FC236}">
                <a16:creationId xmlns:a16="http://schemas.microsoft.com/office/drawing/2014/main" id="{3FFC05B7-9CBF-4E82-AE79-1B32ECF89BB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815137" y="5930371"/>
            <a:ext cx="2905806" cy="296271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marL="0" indent="0" algn="r">
              <a:buNone/>
              <a:defRPr sz="1500" b="0">
                <a:solidFill>
                  <a:schemeClr val="tx2"/>
                </a:solidFill>
              </a:defRPr>
            </a:lvl1pPr>
            <a:lvl2pPr marL="457177" indent="0">
              <a:buNone/>
              <a:defRPr/>
            </a:lvl2pPr>
            <a:lvl3pPr marL="914353" indent="0">
              <a:buNone/>
              <a:defRPr/>
            </a:lvl3pPr>
            <a:lvl4pPr marL="1371531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altLang="zh-CN" dirty="0"/>
              <a:t>Signature</a:t>
            </a:r>
          </a:p>
        </p:txBody>
      </p:sp>
      <p:sp>
        <p:nvSpPr>
          <p:cNvPr id="9" name="任意多边形: 形状 8">
            <a:extLst>
              <a:ext uri="{FF2B5EF4-FFF2-40B4-BE49-F238E27FC236}">
                <a16:creationId xmlns:a16="http://schemas.microsoft.com/office/drawing/2014/main" id="{C3EE731B-F33C-2B39-15DD-94AC5ABCDBBE}"/>
              </a:ext>
            </a:extLst>
          </p:cNvPr>
          <p:cNvSpPr>
            <a:spLocks/>
          </p:cNvSpPr>
          <p:nvPr userDrawn="1"/>
        </p:nvSpPr>
        <p:spPr bwMode="auto">
          <a:xfrm>
            <a:off x="96940" y="4312551"/>
            <a:ext cx="1609083" cy="2545449"/>
          </a:xfrm>
          <a:custGeom>
            <a:avLst/>
            <a:gdLst>
              <a:gd name="T0" fmla="*/ 0 w 1036"/>
              <a:gd name="T1" fmla="*/ 30 h 1199"/>
              <a:gd name="T2" fmla="*/ 780 w 1036"/>
              <a:gd name="T3" fmla="*/ 1199 h 1199"/>
              <a:gd name="T4" fmla="*/ 1036 w 1036"/>
              <a:gd name="T5" fmla="*/ 1199 h 1199"/>
              <a:gd name="T6" fmla="*/ 0 w 1036"/>
              <a:gd name="T7" fmla="*/ 30 h 11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36" h="1199">
                <a:moveTo>
                  <a:pt x="0" y="30"/>
                </a:moveTo>
                <a:cubicBezTo>
                  <a:pt x="0" y="30"/>
                  <a:pt x="816" y="163"/>
                  <a:pt x="780" y="1199"/>
                </a:cubicBezTo>
                <a:cubicBezTo>
                  <a:pt x="1036" y="1199"/>
                  <a:pt x="1036" y="1199"/>
                  <a:pt x="1036" y="1199"/>
                </a:cubicBezTo>
                <a:cubicBezTo>
                  <a:pt x="1036" y="1199"/>
                  <a:pt x="932" y="0"/>
                  <a:pt x="0" y="30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" name="任意多边形: 形状 9">
            <a:extLst>
              <a:ext uri="{FF2B5EF4-FFF2-40B4-BE49-F238E27FC236}">
                <a16:creationId xmlns:a16="http://schemas.microsoft.com/office/drawing/2014/main" id="{7546DA40-91CA-05A4-B3C4-22EE7C3F2A61}"/>
              </a:ext>
            </a:extLst>
          </p:cNvPr>
          <p:cNvSpPr>
            <a:spLocks/>
          </p:cNvSpPr>
          <p:nvPr userDrawn="1"/>
        </p:nvSpPr>
        <p:spPr bwMode="auto">
          <a:xfrm>
            <a:off x="-2" y="5053599"/>
            <a:ext cx="1339703" cy="1804401"/>
          </a:xfrm>
          <a:custGeom>
            <a:avLst/>
            <a:gdLst>
              <a:gd name="connsiteX0" fmla="*/ 636555 w 1572955"/>
              <a:gd name="connsiteY0" fmla="*/ 19 h 2118560"/>
              <a:gd name="connsiteX1" fmla="*/ 80046 w 1572955"/>
              <a:gd name="connsiteY1" fmla="*/ 184791 h 2118560"/>
              <a:gd name="connsiteX2" fmla="*/ 0 w 1572955"/>
              <a:gd name="connsiteY2" fmla="*/ 237335 h 2118560"/>
              <a:gd name="connsiteX3" fmla="*/ 0 w 1572955"/>
              <a:gd name="connsiteY3" fmla="*/ 336219 h 2118560"/>
              <a:gd name="connsiteX4" fmla="*/ 130018 w 1572955"/>
              <a:gd name="connsiteY4" fmla="*/ 284798 h 2118560"/>
              <a:gd name="connsiteX5" fmla="*/ 853240 w 1572955"/>
              <a:gd name="connsiteY5" fmla="*/ 2118560 h 2118560"/>
              <a:gd name="connsiteX6" fmla="*/ 1572559 w 1572955"/>
              <a:gd name="connsiteY6" fmla="*/ 2118560 h 2118560"/>
              <a:gd name="connsiteX7" fmla="*/ 636555 w 1572955"/>
              <a:gd name="connsiteY7" fmla="*/ 19 h 2118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72955" h="2118560">
                <a:moveTo>
                  <a:pt x="636555" y="19"/>
                </a:moveTo>
                <a:cubicBezTo>
                  <a:pt x="478989" y="1186"/>
                  <a:pt x="294964" y="56962"/>
                  <a:pt x="80046" y="184791"/>
                </a:cubicBezTo>
                <a:lnTo>
                  <a:pt x="0" y="237335"/>
                </a:lnTo>
                <a:lnTo>
                  <a:pt x="0" y="336219"/>
                </a:lnTo>
                <a:lnTo>
                  <a:pt x="130018" y="284798"/>
                </a:lnTo>
                <a:cubicBezTo>
                  <a:pt x="648433" y="109707"/>
                  <a:pt x="1262852" y="230300"/>
                  <a:pt x="853240" y="2118560"/>
                </a:cubicBezTo>
                <a:cubicBezTo>
                  <a:pt x="1572559" y="2118560"/>
                  <a:pt x="1572559" y="2118560"/>
                  <a:pt x="1572559" y="2118560"/>
                </a:cubicBezTo>
                <a:cubicBezTo>
                  <a:pt x="1572559" y="2118560"/>
                  <a:pt x="1621341" y="-7279"/>
                  <a:pt x="636555" y="1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zh-CN" altLang="en-US"/>
          </a:p>
        </p:txBody>
      </p: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88A2E462-1B16-7F1B-CAE9-9726DF85575C}"/>
              </a:ext>
            </a:extLst>
          </p:cNvPr>
          <p:cNvGrpSpPr/>
          <p:nvPr userDrawn="1"/>
        </p:nvGrpSpPr>
        <p:grpSpPr>
          <a:xfrm>
            <a:off x="1537243" y="2586391"/>
            <a:ext cx="4126957" cy="4271609"/>
            <a:chOff x="1537243" y="2586391"/>
            <a:chExt cx="5313034" cy="4271609"/>
          </a:xfrm>
        </p:grpSpPr>
        <p:sp>
          <p:nvSpPr>
            <p:cNvPr id="12" name="任意多边形: 形状 11">
              <a:extLst>
                <a:ext uri="{FF2B5EF4-FFF2-40B4-BE49-F238E27FC236}">
                  <a16:creationId xmlns:a16="http://schemas.microsoft.com/office/drawing/2014/main" id="{11BEFDC0-8241-82B6-2D35-A1470BDA2512}"/>
                </a:ext>
              </a:extLst>
            </p:cNvPr>
            <p:cNvSpPr>
              <a:spLocks/>
            </p:cNvSpPr>
            <p:nvPr userDrawn="1"/>
          </p:nvSpPr>
          <p:spPr bwMode="auto">
            <a:xfrm flipH="1">
              <a:off x="3278211" y="4460318"/>
              <a:ext cx="2528197" cy="2397682"/>
            </a:xfrm>
            <a:custGeom>
              <a:avLst/>
              <a:gdLst>
                <a:gd name="T0" fmla="*/ 0 w 1036"/>
                <a:gd name="T1" fmla="*/ 30 h 1199"/>
                <a:gd name="T2" fmla="*/ 780 w 1036"/>
                <a:gd name="T3" fmla="*/ 1199 h 1199"/>
                <a:gd name="T4" fmla="*/ 1036 w 1036"/>
                <a:gd name="T5" fmla="*/ 1199 h 1199"/>
                <a:gd name="T6" fmla="*/ 0 w 1036"/>
                <a:gd name="T7" fmla="*/ 30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36" h="1199">
                  <a:moveTo>
                    <a:pt x="0" y="30"/>
                  </a:moveTo>
                  <a:cubicBezTo>
                    <a:pt x="0" y="30"/>
                    <a:pt x="816" y="163"/>
                    <a:pt x="780" y="1199"/>
                  </a:cubicBezTo>
                  <a:cubicBezTo>
                    <a:pt x="1036" y="1199"/>
                    <a:pt x="1036" y="1199"/>
                    <a:pt x="1036" y="1199"/>
                  </a:cubicBezTo>
                  <a:cubicBezTo>
                    <a:pt x="1036" y="1199"/>
                    <a:pt x="932" y="0"/>
                    <a:pt x="0" y="3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" name="任意多边形: 形状 12">
              <a:extLst>
                <a:ext uri="{FF2B5EF4-FFF2-40B4-BE49-F238E27FC236}">
                  <a16:creationId xmlns:a16="http://schemas.microsoft.com/office/drawing/2014/main" id="{EEB75E31-0D41-3951-CCD7-582D71D3EDF7}"/>
                </a:ext>
              </a:extLst>
            </p:cNvPr>
            <p:cNvSpPr>
              <a:spLocks/>
            </p:cNvSpPr>
            <p:nvPr userDrawn="1"/>
          </p:nvSpPr>
          <p:spPr bwMode="auto">
            <a:xfrm flipH="1">
              <a:off x="4282016" y="2872001"/>
              <a:ext cx="2568261" cy="2345099"/>
            </a:xfrm>
            <a:custGeom>
              <a:avLst/>
              <a:gdLst>
                <a:gd name="T0" fmla="*/ 980 w 980"/>
                <a:gd name="T1" fmla="*/ 328 h 896"/>
                <a:gd name="T2" fmla="*/ 88 w 980"/>
                <a:gd name="T3" fmla="*/ 896 h 896"/>
                <a:gd name="T4" fmla="*/ 240 w 980"/>
                <a:gd name="T5" fmla="*/ 328 h 896"/>
                <a:gd name="T6" fmla="*/ 647 w 980"/>
                <a:gd name="T7" fmla="*/ 202 h 896"/>
                <a:gd name="T8" fmla="*/ 980 w 980"/>
                <a:gd name="T9" fmla="*/ 328 h 8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0" h="896">
                  <a:moveTo>
                    <a:pt x="980" y="328"/>
                  </a:moveTo>
                  <a:cubicBezTo>
                    <a:pt x="980" y="328"/>
                    <a:pt x="272" y="0"/>
                    <a:pt x="88" y="896"/>
                  </a:cubicBezTo>
                  <a:cubicBezTo>
                    <a:pt x="88" y="890"/>
                    <a:pt x="0" y="547"/>
                    <a:pt x="240" y="328"/>
                  </a:cubicBezTo>
                  <a:cubicBezTo>
                    <a:pt x="349" y="228"/>
                    <a:pt x="499" y="183"/>
                    <a:pt x="647" y="202"/>
                  </a:cubicBezTo>
                  <a:cubicBezTo>
                    <a:pt x="764" y="216"/>
                    <a:pt x="923" y="209"/>
                    <a:pt x="980" y="328"/>
                  </a:cubicBezTo>
                  <a:close/>
                </a:path>
              </a:pathLst>
            </a:custGeom>
            <a:solidFill>
              <a:schemeClr val="accent1">
                <a:lumMod val="75000"/>
                <a:alpha val="98824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" name="任意多边形: 形状 13">
              <a:extLst>
                <a:ext uri="{FF2B5EF4-FFF2-40B4-BE49-F238E27FC236}">
                  <a16:creationId xmlns:a16="http://schemas.microsoft.com/office/drawing/2014/main" id="{12E43345-D40C-9C31-7B11-AFBC66F69399}"/>
                </a:ext>
              </a:extLst>
            </p:cNvPr>
            <p:cNvSpPr>
              <a:spLocks/>
            </p:cNvSpPr>
            <p:nvPr userDrawn="1"/>
          </p:nvSpPr>
          <p:spPr bwMode="auto">
            <a:xfrm flipH="1">
              <a:off x="1537243" y="2586391"/>
              <a:ext cx="4253957" cy="4271609"/>
            </a:xfrm>
            <a:custGeom>
              <a:avLst/>
              <a:gdLst>
                <a:gd name="T0" fmla="*/ 0 w 1624"/>
                <a:gd name="T1" fmla="*/ 336 h 1632"/>
                <a:gd name="T2" fmla="*/ 954 w 1624"/>
                <a:gd name="T3" fmla="*/ 1632 h 1632"/>
                <a:gd name="T4" fmla="*/ 1590 w 1624"/>
                <a:gd name="T5" fmla="*/ 1632 h 1632"/>
                <a:gd name="T6" fmla="*/ 144 w 1624"/>
                <a:gd name="T7" fmla="*/ 296 h 1632"/>
                <a:gd name="T8" fmla="*/ 0 w 1624"/>
                <a:gd name="T9" fmla="*/ 336 h 16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24" h="1632">
                  <a:moveTo>
                    <a:pt x="0" y="336"/>
                  </a:moveTo>
                  <a:cubicBezTo>
                    <a:pt x="0" y="336"/>
                    <a:pt x="828" y="0"/>
                    <a:pt x="954" y="1632"/>
                  </a:cubicBezTo>
                  <a:cubicBezTo>
                    <a:pt x="954" y="1632"/>
                    <a:pt x="1570" y="1632"/>
                    <a:pt x="1590" y="1632"/>
                  </a:cubicBezTo>
                  <a:cubicBezTo>
                    <a:pt x="1610" y="1632"/>
                    <a:pt x="1624" y="4"/>
                    <a:pt x="144" y="296"/>
                  </a:cubicBezTo>
                  <a:cubicBezTo>
                    <a:pt x="97" y="305"/>
                    <a:pt x="52" y="316"/>
                    <a:pt x="0" y="336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chemeClr val="accent4"/>
                </a:gs>
                <a:gs pos="43000">
                  <a:schemeClr val="accent1"/>
                </a:gs>
              </a:gsLst>
              <a:lin ang="135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" name="任意多边形: 形状 14">
              <a:extLst>
                <a:ext uri="{FF2B5EF4-FFF2-40B4-BE49-F238E27FC236}">
                  <a16:creationId xmlns:a16="http://schemas.microsoft.com/office/drawing/2014/main" id="{CCB8F4A4-B15F-38A3-0B33-4469518C155B}"/>
                </a:ext>
              </a:extLst>
            </p:cNvPr>
            <p:cNvSpPr>
              <a:spLocks/>
            </p:cNvSpPr>
            <p:nvPr userDrawn="1"/>
          </p:nvSpPr>
          <p:spPr bwMode="auto">
            <a:xfrm flipH="1">
              <a:off x="3665312" y="5236007"/>
              <a:ext cx="2090306" cy="1621993"/>
            </a:xfrm>
            <a:custGeom>
              <a:avLst/>
              <a:gdLst>
                <a:gd name="connsiteX0" fmla="*/ 0 w 1621401"/>
                <a:gd name="connsiteY0" fmla="*/ 0 h 3042941"/>
                <a:gd name="connsiteX1" fmla="*/ 92490 w 1621401"/>
                <a:gd name="connsiteY1" fmla="*/ 32342 h 3042941"/>
                <a:gd name="connsiteX2" fmla="*/ 1621401 w 1621401"/>
                <a:gd name="connsiteY2" fmla="*/ 3042941 h 3042941"/>
                <a:gd name="connsiteX3" fmla="*/ 1496790 w 1621401"/>
                <a:gd name="connsiteY3" fmla="*/ 3042941 h 3042941"/>
                <a:gd name="connsiteX4" fmla="*/ 162095 w 1621401"/>
                <a:gd name="connsiteY4" fmla="*/ 83317 h 3042941"/>
                <a:gd name="connsiteX5" fmla="*/ 0 w 1621401"/>
                <a:gd name="connsiteY5" fmla="*/ 6545 h 3042941"/>
                <a:gd name="connsiteX0" fmla="*/ 0 w 1767764"/>
                <a:gd name="connsiteY0" fmla="*/ 0 h 3042941"/>
                <a:gd name="connsiteX1" fmla="*/ 92490 w 1767764"/>
                <a:gd name="connsiteY1" fmla="*/ 32342 h 3042941"/>
                <a:gd name="connsiteX2" fmla="*/ 1767764 w 1767764"/>
                <a:gd name="connsiteY2" fmla="*/ 3042941 h 3042941"/>
                <a:gd name="connsiteX3" fmla="*/ 1496790 w 1767764"/>
                <a:gd name="connsiteY3" fmla="*/ 3042941 h 3042941"/>
                <a:gd name="connsiteX4" fmla="*/ 162095 w 1767764"/>
                <a:gd name="connsiteY4" fmla="*/ 83317 h 3042941"/>
                <a:gd name="connsiteX5" fmla="*/ 0 w 1767764"/>
                <a:gd name="connsiteY5" fmla="*/ 6545 h 3042941"/>
                <a:gd name="connsiteX6" fmla="*/ 0 w 1767764"/>
                <a:gd name="connsiteY6" fmla="*/ 0 h 3042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67764" h="3042941">
                  <a:moveTo>
                    <a:pt x="0" y="0"/>
                  </a:moveTo>
                  <a:lnTo>
                    <a:pt x="92490" y="32342"/>
                  </a:lnTo>
                  <a:cubicBezTo>
                    <a:pt x="1453229" y="592566"/>
                    <a:pt x="1767764" y="3042941"/>
                    <a:pt x="1767764" y="3042941"/>
                  </a:cubicBezTo>
                  <a:lnTo>
                    <a:pt x="1496790" y="3042941"/>
                  </a:lnTo>
                  <a:cubicBezTo>
                    <a:pt x="1304329" y="1114629"/>
                    <a:pt x="675491" y="367747"/>
                    <a:pt x="162095" y="83317"/>
                  </a:cubicBezTo>
                  <a:lnTo>
                    <a:pt x="0" y="65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16" name="任意多边形: 形状 15">
              <a:extLst>
                <a:ext uri="{FF2B5EF4-FFF2-40B4-BE49-F238E27FC236}">
                  <a16:creationId xmlns:a16="http://schemas.microsoft.com/office/drawing/2014/main" id="{F6359921-2C6E-3A4B-6B95-49B26C3CE621}"/>
                </a:ext>
              </a:extLst>
            </p:cNvPr>
            <p:cNvSpPr/>
            <p:nvPr userDrawn="1"/>
          </p:nvSpPr>
          <p:spPr>
            <a:xfrm flipH="1">
              <a:off x="2228456" y="3376201"/>
              <a:ext cx="2775344" cy="3481799"/>
            </a:xfrm>
            <a:custGeom>
              <a:avLst/>
              <a:gdLst>
                <a:gd name="connsiteX0" fmla="*/ 0 w 3209138"/>
                <a:gd name="connsiteY0" fmla="*/ 9488 h 4212768"/>
                <a:gd name="connsiteX1" fmla="*/ 3026998 w 3209138"/>
                <a:gd name="connsiteY1" fmla="*/ 4213583 h 4212768"/>
                <a:gd name="connsiteX2" fmla="*/ 3209138 w 3209138"/>
                <a:gd name="connsiteY2" fmla="*/ 4213583 h 4212768"/>
                <a:gd name="connsiteX3" fmla="*/ 0 w 3209138"/>
                <a:gd name="connsiteY3" fmla="*/ 9488 h 4212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09138" h="4212768">
                  <a:moveTo>
                    <a:pt x="0" y="9488"/>
                  </a:moveTo>
                  <a:cubicBezTo>
                    <a:pt x="0" y="9488"/>
                    <a:pt x="2523944" y="-403116"/>
                    <a:pt x="3026998" y="4213583"/>
                  </a:cubicBezTo>
                  <a:lnTo>
                    <a:pt x="3209138" y="4213583"/>
                  </a:lnTo>
                  <a:cubicBezTo>
                    <a:pt x="3209138" y="4213583"/>
                    <a:pt x="2888224" y="-98310"/>
                    <a:pt x="0" y="9488"/>
                  </a:cubicBez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 w="123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cxnSp>
        <p:nvCxnSpPr>
          <p:cNvPr id="17" name="直接连接符 16">
            <a:extLst>
              <a:ext uri="{FF2B5EF4-FFF2-40B4-BE49-F238E27FC236}">
                <a16:creationId xmlns:a16="http://schemas.microsoft.com/office/drawing/2014/main" id="{81F38417-EBEA-1454-F5C3-DA0285544775}"/>
              </a:ext>
            </a:extLst>
          </p:cNvPr>
          <p:cNvCxnSpPr>
            <a:cxnSpLocks/>
          </p:cNvCxnSpPr>
          <p:nvPr userDrawn="1"/>
        </p:nvCxnSpPr>
        <p:spPr>
          <a:xfrm flipH="1">
            <a:off x="673099" y="1028700"/>
            <a:ext cx="10731506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文本框 17">
            <a:extLst>
              <a:ext uri="{FF2B5EF4-FFF2-40B4-BE49-F238E27FC236}">
                <a16:creationId xmlns:a16="http://schemas.microsoft.com/office/drawing/2014/main" id="{68B1A3AD-720B-EF3D-5D02-90F14C058EF5}"/>
              </a:ext>
            </a:extLst>
          </p:cNvPr>
          <p:cNvSpPr txBox="1"/>
          <p:nvPr userDrawn="1"/>
        </p:nvSpPr>
        <p:spPr>
          <a:xfrm>
            <a:off x="8862073" y="690146"/>
            <a:ext cx="26773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zh-CN" sz="1600" kern="4000" spc="600" dirty="0">
                <a:solidFill>
                  <a:schemeClr val="tx2"/>
                </a:solidFill>
              </a:rPr>
              <a:t>BEAG Seminary</a:t>
            </a:r>
            <a:endParaRPr lang="zh-CN" altLang="en-US" sz="1600" kern="4000" spc="600" dirty="0">
              <a:solidFill>
                <a:schemeClr val="tx2"/>
              </a:solidFill>
            </a:endParaRPr>
          </a:p>
        </p:txBody>
      </p:sp>
      <p:cxnSp>
        <p:nvCxnSpPr>
          <p:cNvPr id="19" name="直接连接符 18">
            <a:extLst>
              <a:ext uri="{FF2B5EF4-FFF2-40B4-BE49-F238E27FC236}">
                <a16:creationId xmlns:a16="http://schemas.microsoft.com/office/drawing/2014/main" id="{669D9230-4D35-2FD7-3C22-21B851E1860B}"/>
              </a:ext>
            </a:extLst>
          </p:cNvPr>
          <p:cNvCxnSpPr>
            <a:cxnSpLocks/>
          </p:cNvCxnSpPr>
          <p:nvPr userDrawn="1"/>
        </p:nvCxnSpPr>
        <p:spPr>
          <a:xfrm flipH="1">
            <a:off x="4229929" y="5853946"/>
            <a:ext cx="7962071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249619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04388434-9949-479C-A9C3-67A953F6A9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401732" y="6240463"/>
            <a:ext cx="1388536" cy="2063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AEE83C25-6459-49AF-ADD8-122D08A7C09E}" type="datetime1">
              <a:rPr lang="zh-CN" altLang="en-US" smtClean="0"/>
              <a:t>2025/1/3</a:t>
            </a:fld>
            <a:endParaRPr lang="zh-CN" alt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50A5656E-7A33-4865-A262-1F96263BAA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9924" y="6240463"/>
            <a:ext cx="4140201" cy="2063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5BF52F79-380E-4278-8B67-588AFE5840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599" y="6240463"/>
            <a:ext cx="2909888" cy="2063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DAEFFE54-9F89-4D27-A971-D6774B8AC7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9918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0" r:id="rId3"/>
    <p:sldLayoutId id="2147483661" r:id="rId4"/>
    <p:sldLayoutId id="2147483662" r:id="rId5"/>
    <p:sldLayoutId id="2147483663" r:id="rId6"/>
    <p:sldLayoutId id="2147483664" r:id="rId7"/>
    <p:sldLayoutId id="2147483665" r:id="rId8"/>
    <p:sldLayoutId id="2147483667" r:id="rId9"/>
  </p:sldLayoutIdLst>
  <p:hf hdr="0" ftr="0" dt="0"/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22">
          <p15:clr>
            <a:srgbClr val="F26B43"/>
          </p15:clr>
        </p15:guide>
        <p15:guide id="2" pos="7257">
          <p15:clr>
            <a:srgbClr val="F26B43"/>
          </p15:clr>
        </p15:guide>
        <p15:guide id="3" orient="horz" pos="648">
          <p15:clr>
            <a:srgbClr val="F26B43"/>
          </p15:clr>
        </p15:guide>
        <p15:guide id="4" orient="horz" pos="712">
          <p15:clr>
            <a:srgbClr val="F26B43"/>
          </p15:clr>
        </p15:guide>
        <p15:guide id="5" orient="horz" pos="3931">
          <p15:clr>
            <a:srgbClr val="F26B43"/>
          </p15:clr>
        </p15:guide>
        <p15:guide id="6" orient="horz" pos="3866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8.jpe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5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g"/><Relationship Id="rId3" Type="http://schemas.openxmlformats.org/officeDocument/2006/relationships/image" Target="../media/image2.png"/><Relationship Id="rId7" Type="http://schemas.openxmlformats.org/officeDocument/2006/relationships/image" Target="../media/image40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9.jpg"/><Relationship Id="rId5" Type="http://schemas.openxmlformats.org/officeDocument/2006/relationships/image" Target="../media/image38.jpg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4.w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7.w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46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0.w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4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2.png"/><Relationship Id="rId4" Type="http://schemas.openxmlformats.org/officeDocument/2006/relationships/image" Target="../media/image5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4.wmf"/><Relationship Id="rId5" Type="http://schemas.openxmlformats.org/officeDocument/2006/relationships/oleObject" Target="../embeddings/oleObject6.bin"/><Relationship Id="rId4" Type="http://schemas.openxmlformats.org/officeDocument/2006/relationships/image" Target="../media/image5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5.png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0.wmf"/><Relationship Id="rId5" Type="http://schemas.openxmlformats.org/officeDocument/2006/relationships/oleObject" Target="../embeddings/oleObject7.bin"/><Relationship Id="rId4" Type="http://schemas.openxmlformats.org/officeDocument/2006/relationships/image" Target="../media/image59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wmf"/><Relationship Id="rId3" Type="http://schemas.openxmlformats.org/officeDocument/2006/relationships/image" Target="../media/image2.png"/><Relationship Id="rId7" Type="http://schemas.openxmlformats.org/officeDocument/2006/relationships/oleObject" Target="../embeddings/oleObject8.bin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emf"/><Relationship Id="rId2" Type="http://schemas.openxmlformats.org/officeDocument/2006/relationships/oleObject" Target="../embeddings/oleObject9.bin"/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7.png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2.png"/><Relationship Id="rId7" Type="http://schemas.openxmlformats.org/officeDocument/2006/relationships/image" Target="../media/image8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5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0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9708670F-6B9A-1472-3C74-7F6ED00A13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3042" y="1580309"/>
            <a:ext cx="7823201" cy="1682092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altLang="zh-CN" dirty="0"/>
              <a:t>BEAG Seminary</a:t>
            </a:r>
            <a:br>
              <a:rPr lang="zh-CN" altLang="en-US" dirty="0"/>
            </a:br>
            <a:r>
              <a:rPr lang="zh-CN" altLang="en-US" sz="4000" dirty="0"/>
              <a:t>缪子单粒子效应研究中的蒙特卡罗</a:t>
            </a:r>
            <a:endParaRPr lang="zh-CN" altLang="en-US" dirty="0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F215985-7FEE-311A-E17B-3476E7BD04E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3042" y="5427633"/>
            <a:ext cx="6794501" cy="296271"/>
          </a:xfrm>
        </p:spPr>
        <p:txBody>
          <a:bodyPr/>
          <a:lstStyle/>
          <a:p>
            <a:r>
              <a:rPr lang="zh-CN" altLang="en-US" dirty="0"/>
              <a:t>报告人：邓亦凡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D7119549-CDFA-A28A-2EEF-E3CF647D942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3042" y="5723904"/>
            <a:ext cx="6794501" cy="296271"/>
          </a:xfrm>
        </p:spPr>
        <p:txBody>
          <a:bodyPr/>
          <a:lstStyle/>
          <a:p>
            <a:r>
              <a:rPr lang="zh-CN" altLang="en-US" dirty="0"/>
              <a:t>日期：</a:t>
            </a:r>
            <a:r>
              <a:rPr lang="en-US" altLang="zh-CN" dirty="0"/>
              <a:t>2025</a:t>
            </a:r>
            <a:r>
              <a:rPr lang="zh-CN" altLang="en-US" dirty="0"/>
              <a:t>年</a:t>
            </a:r>
            <a:r>
              <a:rPr lang="en-US" altLang="zh-CN" dirty="0"/>
              <a:t>1</a:t>
            </a:r>
            <a:r>
              <a:rPr lang="zh-CN" altLang="en-US" dirty="0"/>
              <a:t>月</a:t>
            </a:r>
            <a:r>
              <a:rPr lang="en-US" altLang="zh-CN" dirty="0"/>
              <a:t>3</a:t>
            </a:r>
            <a:r>
              <a:rPr lang="zh-CN" altLang="en-US" dirty="0"/>
              <a:t>日</a:t>
            </a:r>
          </a:p>
        </p:txBody>
      </p:sp>
      <p:pic>
        <p:nvPicPr>
          <p:cNvPr id="6" name="图片 5" descr="图片包含 文本&#10;&#10;描述已自动生成">
            <a:extLst>
              <a:ext uri="{FF2B5EF4-FFF2-40B4-BE49-F238E27FC236}">
                <a16:creationId xmlns:a16="http://schemas.microsoft.com/office/drawing/2014/main" id="{57EF159F-8844-F999-9934-C3721D07A0A3}"/>
              </a:ext>
            </a:extLst>
          </p:cNvPr>
          <p:cNvPicPr/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755"/>
          <a:stretch/>
        </p:blipFill>
        <p:spPr>
          <a:xfrm>
            <a:off x="123042" y="38101"/>
            <a:ext cx="2664907" cy="626420"/>
          </a:xfrm>
          <a:prstGeom prst="rect">
            <a:avLst/>
          </a:prstGeom>
        </p:spPr>
      </p:pic>
      <p:pic>
        <p:nvPicPr>
          <p:cNvPr id="7" name="图片 6" descr="文本&#10;&#10;描述已自动生成">
            <a:extLst>
              <a:ext uri="{FF2B5EF4-FFF2-40B4-BE49-F238E27FC236}">
                <a16:creationId xmlns:a16="http://schemas.microsoft.com/office/drawing/2014/main" id="{10C4B28B-3805-552F-A897-14E0273C1A6F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3338" y="127001"/>
            <a:ext cx="2302562" cy="425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7160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029224-EF1D-AD3E-E7BE-FE2D29BB2D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1">
            <a:extLst>
              <a:ext uri="{FF2B5EF4-FFF2-40B4-BE49-F238E27FC236}">
                <a16:creationId xmlns:a16="http://schemas.microsoft.com/office/drawing/2014/main" id="{56924440-CFA2-FB58-F4F5-DF5CEDBEDCAD}"/>
              </a:ext>
            </a:extLst>
          </p:cNvPr>
          <p:cNvSpPr txBox="1">
            <a:spLocks/>
          </p:cNvSpPr>
          <p:nvPr/>
        </p:nvSpPr>
        <p:spPr>
          <a:xfrm>
            <a:off x="11285732" y="156378"/>
            <a:ext cx="635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0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400" dirty="0"/>
              <a:t>8</a:t>
            </a:r>
            <a:endParaRPr lang="zh-CN" altLang="en-US" sz="1400" dirty="0"/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F9EB1E41-8CC8-A3F5-AA6C-257E4795E9B7}"/>
              </a:ext>
            </a:extLst>
          </p:cNvPr>
          <p:cNvGrpSpPr/>
          <p:nvPr/>
        </p:nvGrpSpPr>
        <p:grpSpPr>
          <a:xfrm>
            <a:off x="0" y="119153"/>
            <a:ext cx="12192000" cy="622528"/>
            <a:chOff x="0" y="119153"/>
            <a:chExt cx="12192000" cy="622528"/>
          </a:xfrm>
        </p:grpSpPr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AFDEA870-5491-E019-4FD2-4AAAD097CB57}"/>
                </a:ext>
              </a:extLst>
            </p:cNvPr>
            <p:cNvSpPr/>
            <p:nvPr/>
          </p:nvSpPr>
          <p:spPr>
            <a:xfrm>
              <a:off x="0" y="660401"/>
              <a:ext cx="12192000" cy="81280"/>
            </a:xfrm>
            <a:prstGeom prst="rect">
              <a:avLst/>
            </a:prstGeom>
            <a:gradFill flip="none" rotWithShape="1">
              <a:gsLst>
                <a:gs pos="7000">
                  <a:srgbClr val="2BB8B4">
                    <a:lumMod val="100000"/>
                  </a:srgbClr>
                </a:gs>
                <a:gs pos="49000">
                  <a:schemeClr val="accent1">
                    <a:tint val="44500"/>
                    <a:satMod val="160000"/>
                  </a:schemeClr>
                </a:gs>
                <a:gs pos="70000">
                  <a:schemeClr val="accent1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pic>
          <p:nvPicPr>
            <p:cNvPr id="7" name="图片 6" descr="图片包含 文本&#10;&#10;描述已自动生成">
              <a:extLst>
                <a:ext uri="{FF2B5EF4-FFF2-40B4-BE49-F238E27FC236}">
                  <a16:creationId xmlns:a16="http://schemas.microsoft.com/office/drawing/2014/main" id="{E379E038-6F5D-5940-90BD-F1F27B2DE316}"/>
                </a:ext>
              </a:extLst>
            </p:cNvPr>
            <p:cNvPicPr/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7755"/>
            <a:stretch/>
          </p:blipFill>
          <p:spPr>
            <a:xfrm>
              <a:off x="2437617" y="119153"/>
              <a:ext cx="2095473" cy="446233"/>
            </a:xfrm>
            <a:prstGeom prst="rect">
              <a:avLst/>
            </a:prstGeom>
          </p:spPr>
        </p:pic>
        <p:pic>
          <p:nvPicPr>
            <p:cNvPr id="8" name="图片 7" descr="文本&#10;&#10;描述已自动生成">
              <a:extLst>
                <a:ext uri="{FF2B5EF4-FFF2-40B4-BE49-F238E27FC236}">
                  <a16:creationId xmlns:a16="http://schemas.microsoft.com/office/drawing/2014/main" id="{7B83630C-3787-43CF-DB65-5960FF5A7179}"/>
                </a:ext>
              </a:extLst>
            </p:cNvPr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7324" y="163038"/>
              <a:ext cx="2138137" cy="358465"/>
            </a:xfrm>
            <a:prstGeom prst="rect">
              <a:avLst/>
            </a:prstGeom>
          </p:spPr>
        </p:pic>
      </p:grpSp>
      <p:sp>
        <p:nvSpPr>
          <p:cNvPr id="9" name="文本框 8">
            <a:extLst>
              <a:ext uri="{FF2B5EF4-FFF2-40B4-BE49-F238E27FC236}">
                <a16:creationId xmlns:a16="http://schemas.microsoft.com/office/drawing/2014/main" id="{6B2CDB33-4EF1-2CA2-5B02-98C32E2D2250}"/>
              </a:ext>
            </a:extLst>
          </p:cNvPr>
          <p:cNvSpPr txBox="1"/>
          <p:nvPr/>
        </p:nvSpPr>
        <p:spPr>
          <a:xfrm>
            <a:off x="99923" y="916336"/>
            <a:ext cx="38838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/>
              <a:t>1. </a:t>
            </a:r>
            <a:r>
              <a:rPr lang="zh-CN" altLang="en-US" sz="2000" b="1" dirty="0"/>
              <a:t>研究背景</a:t>
            </a:r>
          </a:p>
        </p:txBody>
      </p:sp>
      <p:pic>
        <p:nvPicPr>
          <p:cNvPr id="2" name="图片 1" descr="电脑萤幕画面&#10;&#10;中度可信度描述已自动生成">
            <a:extLst>
              <a:ext uri="{FF2B5EF4-FFF2-40B4-BE49-F238E27FC236}">
                <a16:creationId xmlns:a16="http://schemas.microsoft.com/office/drawing/2014/main" id="{CC297205-B0CF-C495-97C5-CE7A45FC50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543" y="1376598"/>
            <a:ext cx="11210457" cy="5508763"/>
          </a:xfrm>
          <a:prstGeom prst="rect">
            <a:avLst/>
          </a:prstGeom>
        </p:spPr>
      </p:pic>
      <p:sp>
        <p:nvSpPr>
          <p:cNvPr id="3" name="标题 1">
            <a:extLst>
              <a:ext uri="{FF2B5EF4-FFF2-40B4-BE49-F238E27FC236}">
                <a16:creationId xmlns:a16="http://schemas.microsoft.com/office/drawing/2014/main" id="{D2DAB952-37D2-F14D-50B5-0A60DB193F5F}"/>
              </a:ext>
            </a:extLst>
          </p:cNvPr>
          <p:cNvSpPr txBox="1">
            <a:spLocks/>
          </p:cNvSpPr>
          <p:nvPr/>
        </p:nvSpPr>
        <p:spPr bwMode="auto">
          <a:xfrm>
            <a:off x="767408" y="1340768"/>
            <a:ext cx="252028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9pPr>
          </a:lstStyle>
          <a:p>
            <a:r>
              <a:rPr lang="en-US" altLang="zh-CN" sz="2000" kern="0" dirty="0"/>
              <a:t>1.5 Previous Works</a:t>
            </a:r>
            <a:endParaRPr lang="zh-CN" altLang="en-US" sz="2000" kern="0" dirty="0"/>
          </a:p>
        </p:txBody>
      </p:sp>
    </p:spTree>
    <p:extLst>
      <p:ext uri="{BB962C8B-B14F-4D97-AF65-F5344CB8AC3E}">
        <p14:creationId xmlns:p14="http://schemas.microsoft.com/office/powerpoint/2010/main" val="35304068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83D56121-3975-0753-6BC8-9169EC4B96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FFE54-9F89-4D27-A971-D6774B8AC7D8}" type="slidenum">
              <a:rPr lang="en-US" smtClean="0"/>
              <a:t>11</a:t>
            </a:fld>
            <a:endParaRPr lang="en-US"/>
          </a:p>
        </p:txBody>
      </p:sp>
      <p:sp>
        <p:nvSpPr>
          <p:cNvPr id="4" name="灯片编号占位符 1">
            <a:extLst>
              <a:ext uri="{FF2B5EF4-FFF2-40B4-BE49-F238E27FC236}">
                <a16:creationId xmlns:a16="http://schemas.microsoft.com/office/drawing/2014/main" id="{7F318326-C1B2-EDD5-B14E-AF062453759B}"/>
              </a:ext>
            </a:extLst>
          </p:cNvPr>
          <p:cNvSpPr txBox="1">
            <a:spLocks/>
          </p:cNvSpPr>
          <p:nvPr/>
        </p:nvSpPr>
        <p:spPr>
          <a:xfrm>
            <a:off x="11687176" y="156378"/>
            <a:ext cx="635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0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dirty="0"/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9DACB354-6DEB-4372-BF4F-A4B6EA586397}"/>
              </a:ext>
            </a:extLst>
          </p:cNvPr>
          <p:cNvGrpSpPr/>
          <p:nvPr/>
        </p:nvGrpSpPr>
        <p:grpSpPr>
          <a:xfrm>
            <a:off x="0" y="119153"/>
            <a:ext cx="12192000" cy="622528"/>
            <a:chOff x="0" y="119153"/>
            <a:chExt cx="12192000" cy="622528"/>
          </a:xfrm>
        </p:grpSpPr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40CA8ADD-4269-EFFD-8DDC-E9C1F8201E69}"/>
                </a:ext>
              </a:extLst>
            </p:cNvPr>
            <p:cNvSpPr/>
            <p:nvPr/>
          </p:nvSpPr>
          <p:spPr>
            <a:xfrm>
              <a:off x="0" y="660401"/>
              <a:ext cx="12192000" cy="81280"/>
            </a:xfrm>
            <a:prstGeom prst="rect">
              <a:avLst/>
            </a:prstGeom>
            <a:gradFill flip="none" rotWithShape="1">
              <a:gsLst>
                <a:gs pos="7000">
                  <a:srgbClr val="2BB8B4">
                    <a:lumMod val="100000"/>
                  </a:srgbClr>
                </a:gs>
                <a:gs pos="49000">
                  <a:schemeClr val="accent1">
                    <a:tint val="44500"/>
                    <a:satMod val="160000"/>
                  </a:schemeClr>
                </a:gs>
                <a:gs pos="70000">
                  <a:schemeClr val="accent1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pic>
          <p:nvPicPr>
            <p:cNvPr id="7" name="图片 6" descr="图片包含 文本&#10;&#10;描述已自动生成">
              <a:extLst>
                <a:ext uri="{FF2B5EF4-FFF2-40B4-BE49-F238E27FC236}">
                  <a16:creationId xmlns:a16="http://schemas.microsoft.com/office/drawing/2014/main" id="{AE4621DE-292E-B406-337B-B42B675A50A9}"/>
                </a:ext>
              </a:extLst>
            </p:cNvPr>
            <p:cNvPicPr/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7755"/>
            <a:stretch/>
          </p:blipFill>
          <p:spPr>
            <a:xfrm>
              <a:off x="2437617" y="119153"/>
              <a:ext cx="2095473" cy="446233"/>
            </a:xfrm>
            <a:prstGeom prst="rect">
              <a:avLst/>
            </a:prstGeom>
          </p:spPr>
        </p:pic>
        <p:pic>
          <p:nvPicPr>
            <p:cNvPr id="8" name="图片 7" descr="文本&#10;&#10;描述已自动生成">
              <a:extLst>
                <a:ext uri="{FF2B5EF4-FFF2-40B4-BE49-F238E27FC236}">
                  <a16:creationId xmlns:a16="http://schemas.microsoft.com/office/drawing/2014/main" id="{3C27DDCC-DFF4-0C00-9B32-50CD3404D0EA}"/>
                </a:ext>
              </a:extLst>
            </p:cNvPr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7324" y="163038"/>
              <a:ext cx="2138137" cy="358465"/>
            </a:xfrm>
            <a:prstGeom prst="rect">
              <a:avLst/>
            </a:prstGeom>
          </p:spPr>
        </p:pic>
      </p:grpSp>
      <p:sp>
        <p:nvSpPr>
          <p:cNvPr id="9" name="文本框 8">
            <a:extLst>
              <a:ext uri="{FF2B5EF4-FFF2-40B4-BE49-F238E27FC236}">
                <a16:creationId xmlns:a16="http://schemas.microsoft.com/office/drawing/2014/main" id="{465E817B-05A7-95B8-2413-3F0BCF8EBFCC}"/>
              </a:ext>
            </a:extLst>
          </p:cNvPr>
          <p:cNvSpPr txBox="1"/>
          <p:nvPr/>
        </p:nvSpPr>
        <p:spPr>
          <a:xfrm>
            <a:off x="99923" y="916336"/>
            <a:ext cx="38838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/>
              <a:t>2. </a:t>
            </a:r>
            <a:r>
              <a:rPr lang="zh-CN" altLang="en-US" sz="2000" b="1" dirty="0"/>
              <a:t>实验研究</a:t>
            </a:r>
          </a:p>
        </p:txBody>
      </p:sp>
      <p:sp>
        <p:nvSpPr>
          <p:cNvPr id="19" name="灯片编号占位符 1">
            <a:extLst>
              <a:ext uri="{FF2B5EF4-FFF2-40B4-BE49-F238E27FC236}">
                <a16:creationId xmlns:a16="http://schemas.microsoft.com/office/drawing/2014/main" id="{4EECFE28-A1B1-1469-91AA-6C1ADBEE0D1F}"/>
              </a:ext>
            </a:extLst>
          </p:cNvPr>
          <p:cNvSpPr txBox="1">
            <a:spLocks/>
          </p:cNvSpPr>
          <p:nvPr/>
        </p:nvSpPr>
        <p:spPr>
          <a:xfrm>
            <a:off x="11285732" y="156378"/>
            <a:ext cx="635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0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400" dirty="0"/>
              <a:t>9</a:t>
            </a:r>
            <a:endParaRPr lang="zh-CN" altLang="en-US" sz="1400" dirty="0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FC5D8343-CF18-7D93-71B9-F99FB9B1621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823" b="-2250"/>
          <a:stretch/>
        </p:blipFill>
        <p:spPr bwMode="auto">
          <a:xfrm>
            <a:off x="589339" y="2394466"/>
            <a:ext cx="5513534" cy="325851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43D26548-9904-6355-8A45-278CF5A7842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5877" y="3607755"/>
            <a:ext cx="5010422" cy="279426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25A550CA-34CE-5349-8928-9D6C4FB99FF5}"/>
              </a:ext>
            </a:extLst>
          </p:cNvPr>
          <p:cNvSpPr txBox="1"/>
          <p:nvPr/>
        </p:nvSpPr>
        <p:spPr>
          <a:xfrm>
            <a:off x="1273328" y="5712024"/>
            <a:ext cx="440279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dirty="0">
                <a:latin typeface="Times New Roman" panose="02020603050405020304" pitchFamily="18" charset="0"/>
              </a:rPr>
              <a:t>Fig 2.1  Aerial shot and facilities layout in J-PACR</a:t>
            </a:r>
            <a:endParaRPr lang="zh-CN" altLang="en-US" dirty="0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45656E62-6DAD-2CCC-ADD6-A5650929D073}"/>
              </a:ext>
            </a:extLst>
          </p:cNvPr>
          <p:cNvSpPr txBox="1"/>
          <p:nvPr/>
        </p:nvSpPr>
        <p:spPr>
          <a:xfrm>
            <a:off x="6280463" y="6402015"/>
            <a:ext cx="612270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dirty="0">
                <a:latin typeface="Times New Roman" panose="02020603050405020304" pitchFamily="18" charset="0"/>
              </a:rPr>
              <a:t>Fig 2.2  Layout of the Muon Science Facility (MUSE) in MLF, J-PARC</a:t>
            </a:r>
            <a:endParaRPr lang="zh-CN" altLang="en-US" dirty="0"/>
          </a:p>
        </p:txBody>
      </p:sp>
      <p:sp>
        <p:nvSpPr>
          <p:cNvPr id="15" name="标题 1">
            <a:extLst>
              <a:ext uri="{FF2B5EF4-FFF2-40B4-BE49-F238E27FC236}">
                <a16:creationId xmlns:a16="http://schemas.microsoft.com/office/drawing/2014/main" id="{5555CD3E-139A-63D2-0195-8190064F52B1}"/>
              </a:ext>
            </a:extLst>
          </p:cNvPr>
          <p:cNvSpPr txBox="1">
            <a:spLocks/>
          </p:cNvSpPr>
          <p:nvPr/>
        </p:nvSpPr>
        <p:spPr bwMode="auto">
          <a:xfrm>
            <a:off x="767408" y="1340768"/>
            <a:ext cx="6624736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9pPr>
          </a:lstStyle>
          <a:p>
            <a:r>
              <a:rPr lang="en-US" altLang="zh-CN" sz="2000" kern="0" dirty="0"/>
              <a:t>2.1 Muon Science Facility</a:t>
            </a:r>
            <a:endParaRPr lang="zh-CN" altLang="en-US" sz="2000" kern="0" dirty="0"/>
          </a:p>
        </p:txBody>
      </p:sp>
      <p:graphicFrame>
        <p:nvGraphicFramePr>
          <p:cNvPr id="17" name="表格 16">
            <a:extLst>
              <a:ext uri="{FF2B5EF4-FFF2-40B4-BE49-F238E27FC236}">
                <a16:creationId xmlns:a16="http://schemas.microsoft.com/office/drawing/2014/main" id="{87A1F4BF-A275-7D2D-48BA-DF8DE02763F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0830593"/>
              </p:ext>
            </p:extLst>
          </p:nvPr>
        </p:nvGraphicFramePr>
        <p:xfrm>
          <a:off x="6488619" y="1710733"/>
          <a:ext cx="4933012" cy="1842623"/>
        </p:xfrm>
        <a:graphic>
          <a:graphicData uri="http://schemas.openxmlformats.org/drawingml/2006/table">
            <a:tbl>
              <a:tblPr firstRow="1" firstCol="1" bandRow="1"/>
              <a:tblGrid>
                <a:gridCol w="2466506">
                  <a:extLst>
                    <a:ext uri="{9D8B030D-6E8A-4147-A177-3AD203B41FA5}">
                      <a16:colId xmlns:a16="http://schemas.microsoft.com/office/drawing/2014/main" val="3551277987"/>
                    </a:ext>
                  </a:extLst>
                </a:gridCol>
                <a:gridCol w="2466506">
                  <a:extLst>
                    <a:ext uri="{9D8B030D-6E8A-4147-A177-3AD203B41FA5}">
                      <a16:colId xmlns:a16="http://schemas.microsoft.com/office/drawing/2014/main" val="214232358"/>
                    </a:ext>
                  </a:extLst>
                </a:gridCol>
              </a:tblGrid>
              <a:tr h="267209">
                <a:tc>
                  <a:txBody>
                    <a:bodyPr/>
                    <a:lstStyle/>
                    <a:p>
                      <a:pPr marL="304800" indent="63500" algn="just"/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 D1 / D2 Line</a:t>
                      </a:r>
                      <a:endParaRPr lang="zh-CN" sz="16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04800" indent="63500" algn="just"/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Decay muon (μ±)</a:t>
                      </a:r>
                      <a:endParaRPr lang="zh-CN" sz="16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4367852"/>
                  </a:ext>
                </a:extLst>
              </a:tr>
              <a:tr h="262569">
                <a:tc>
                  <a:txBody>
                    <a:bodyPr/>
                    <a:lstStyle/>
                    <a:p>
                      <a:pPr marL="304800" indent="63500" algn="just"/>
                      <a:r>
                        <a:rPr lang="en-US" sz="1600" kern="1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Beam Energy Range</a:t>
                      </a:r>
                      <a:endParaRPr lang="zh-CN" sz="20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304800" indent="63500" algn="just"/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 – 54 MeV</a:t>
                      </a:r>
                      <a:endParaRPr lang="zh-CN" sz="20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81212524"/>
                  </a:ext>
                </a:extLst>
              </a:tr>
              <a:tr h="262569">
                <a:tc>
                  <a:txBody>
                    <a:bodyPr/>
                    <a:lstStyle/>
                    <a:p>
                      <a:pPr marL="304800" indent="63500" algn="just"/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FWHM (σ)</a:t>
                      </a:r>
                      <a:endParaRPr lang="zh-CN" sz="20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304800" indent="63500" algn="just"/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15% (6.38%)</a:t>
                      </a:r>
                      <a:endParaRPr lang="zh-CN" sz="20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73259206"/>
                  </a:ext>
                </a:extLst>
              </a:tr>
              <a:tr h="262569">
                <a:tc>
                  <a:txBody>
                    <a:bodyPr/>
                    <a:lstStyle/>
                    <a:p>
                      <a:pPr marL="304800" indent="63500" algn="just"/>
                      <a:r>
                        <a:rPr lang="en-US" sz="1600" kern="1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Pulse Width</a:t>
                      </a:r>
                      <a:endParaRPr lang="zh-CN" sz="20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304800" indent="63500" algn="just"/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100 – 130 ns</a:t>
                      </a:r>
                      <a:endParaRPr lang="zh-CN" sz="20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6292505"/>
                  </a:ext>
                </a:extLst>
              </a:tr>
              <a:tr h="262569">
                <a:tc>
                  <a:txBody>
                    <a:bodyPr/>
                    <a:lstStyle/>
                    <a:p>
                      <a:pPr marL="304800" indent="63500" algn="just"/>
                      <a:r>
                        <a:rPr lang="en-US" sz="1600" kern="1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Pulse Interval</a:t>
                      </a:r>
                      <a:endParaRPr lang="zh-CN" sz="20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304800" indent="63500" algn="just"/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40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ms</a:t>
                      </a:r>
                      <a:endParaRPr lang="zh-CN" sz="20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46318898"/>
                  </a:ext>
                </a:extLst>
              </a:tr>
              <a:tr h="262569">
                <a:tc>
                  <a:txBody>
                    <a:bodyPr/>
                    <a:lstStyle/>
                    <a:p>
                      <a:pPr marL="304800" indent="63500" algn="just"/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Beam Size</a:t>
                      </a:r>
                      <a:endParaRPr lang="zh-CN" sz="20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304800" indent="63500" algn="just"/>
                      <a:r>
                        <a:rPr lang="en-US" sz="1600" kern="1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70 mm × 70 mm</a:t>
                      </a:r>
                      <a:endParaRPr lang="zh-CN" sz="20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37635117"/>
                  </a:ext>
                </a:extLst>
              </a:tr>
              <a:tr h="262569">
                <a:tc>
                  <a:txBody>
                    <a:bodyPr/>
                    <a:lstStyle/>
                    <a:p>
                      <a:pPr marL="304800" indent="63500" algn="just"/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Beam Intensity </a:t>
                      </a:r>
                      <a:endParaRPr lang="zh-CN" sz="20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04800" indent="63500" algn="just"/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lang="en-US" sz="1600" kern="100" baseline="300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6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 – 10</a:t>
                      </a:r>
                      <a:r>
                        <a:rPr lang="en-US" sz="1600" kern="100" baseline="300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7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 /s</a:t>
                      </a:r>
                      <a:endParaRPr lang="zh-CN" sz="20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33040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776091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39532F-0A0D-611C-0F81-FCA58BC6C8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16CEB5DE-5244-7C3A-565B-77B1564FE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FFE54-9F89-4D27-A971-D6774B8AC7D8}" type="slidenum">
              <a:rPr lang="en-US" smtClean="0"/>
              <a:t>12</a:t>
            </a:fld>
            <a:endParaRPr lang="en-US"/>
          </a:p>
        </p:txBody>
      </p:sp>
      <p:sp>
        <p:nvSpPr>
          <p:cNvPr id="4" name="灯片编号占位符 1">
            <a:extLst>
              <a:ext uri="{FF2B5EF4-FFF2-40B4-BE49-F238E27FC236}">
                <a16:creationId xmlns:a16="http://schemas.microsoft.com/office/drawing/2014/main" id="{C460D37A-BFAB-62F5-12E0-292C0527ACD6}"/>
              </a:ext>
            </a:extLst>
          </p:cNvPr>
          <p:cNvSpPr txBox="1">
            <a:spLocks/>
          </p:cNvSpPr>
          <p:nvPr/>
        </p:nvSpPr>
        <p:spPr>
          <a:xfrm>
            <a:off x="11687176" y="156378"/>
            <a:ext cx="635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0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dirty="0"/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54651E56-1927-1770-35BA-AEB072C3EA77}"/>
              </a:ext>
            </a:extLst>
          </p:cNvPr>
          <p:cNvGrpSpPr/>
          <p:nvPr/>
        </p:nvGrpSpPr>
        <p:grpSpPr>
          <a:xfrm>
            <a:off x="0" y="119153"/>
            <a:ext cx="12192000" cy="622528"/>
            <a:chOff x="0" y="119153"/>
            <a:chExt cx="12192000" cy="622528"/>
          </a:xfrm>
        </p:grpSpPr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3A448A42-6B8B-3394-1C2F-44FFB68BA0BC}"/>
                </a:ext>
              </a:extLst>
            </p:cNvPr>
            <p:cNvSpPr/>
            <p:nvPr/>
          </p:nvSpPr>
          <p:spPr>
            <a:xfrm>
              <a:off x="0" y="660401"/>
              <a:ext cx="12192000" cy="81280"/>
            </a:xfrm>
            <a:prstGeom prst="rect">
              <a:avLst/>
            </a:prstGeom>
            <a:gradFill flip="none" rotWithShape="1">
              <a:gsLst>
                <a:gs pos="7000">
                  <a:srgbClr val="2BB8B4">
                    <a:lumMod val="100000"/>
                  </a:srgbClr>
                </a:gs>
                <a:gs pos="49000">
                  <a:schemeClr val="accent1">
                    <a:tint val="44500"/>
                    <a:satMod val="160000"/>
                  </a:schemeClr>
                </a:gs>
                <a:gs pos="70000">
                  <a:schemeClr val="accent1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pic>
          <p:nvPicPr>
            <p:cNvPr id="7" name="图片 6" descr="图片包含 文本&#10;&#10;描述已自动生成">
              <a:extLst>
                <a:ext uri="{FF2B5EF4-FFF2-40B4-BE49-F238E27FC236}">
                  <a16:creationId xmlns:a16="http://schemas.microsoft.com/office/drawing/2014/main" id="{7030722E-C1E6-BEED-980B-17C112FB6FF3}"/>
                </a:ext>
              </a:extLst>
            </p:cNvPr>
            <p:cNvPicPr/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7755"/>
            <a:stretch/>
          </p:blipFill>
          <p:spPr>
            <a:xfrm>
              <a:off x="2437617" y="119153"/>
              <a:ext cx="2095473" cy="446233"/>
            </a:xfrm>
            <a:prstGeom prst="rect">
              <a:avLst/>
            </a:prstGeom>
          </p:spPr>
        </p:pic>
        <p:pic>
          <p:nvPicPr>
            <p:cNvPr id="8" name="图片 7" descr="文本&#10;&#10;描述已自动生成">
              <a:extLst>
                <a:ext uri="{FF2B5EF4-FFF2-40B4-BE49-F238E27FC236}">
                  <a16:creationId xmlns:a16="http://schemas.microsoft.com/office/drawing/2014/main" id="{855E9E1B-7E5D-E9ED-5386-2044F5338659}"/>
                </a:ext>
              </a:extLst>
            </p:cNvPr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7324" y="163038"/>
              <a:ext cx="2138137" cy="358465"/>
            </a:xfrm>
            <a:prstGeom prst="rect">
              <a:avLst/>
            </a:prstGeom>
          </p:spPr>
        </p:pic>
      </p:grpSp>
      <p:sp>
        <p:nvSpPr>
          <p:cNvPr id="9" name="文本框 8">
            <a:extLst>
              <a:ext uri="{FF2B5EF4-FFF2-40B4-BE49-F238E27FC236}">
                <a16:creationId xmlns:a16="http://schemas.microsoft.com/office/drawing/2014/main" id="{AC77BAB5-F8F7-7473-FD7E-76E7BE4D8471}"/>
              </a:ext>
            </a:extLst>
          </p:cNvPr>
          <p:cNvSpPr txBox="1"/>
          <p:nvPr/>
        </p:nvSpPr>
        <p:spPr>
          <a:xfrm>
            <a:off x="99923" y="916336"/>
            <a:ext cx="38838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/>
              <a:t>2. </a:t>
            </a:r>
            <a:r>
              <a:rPr lang="zh-CN" altLang="en-US" sz="2000" b="1" dirty="0"/>
              <a:t>实验研究</a:t>
            </a:r>
          </a:p>
        </p:txBody>
      </p:sp>
      <p:sp>
        <p:nvSpPr>
          <p:cNvPr id="19" name="灯片编号占位符 1">
            <a:extLst>
              <a:ext uri="{FF2B5EF4-FFF2-40B4-BE49-F238E27FC236}">
                <a16:creationId xmlns:a16="http://schemas.microsoft.com/office/drawing/2014/main" id="{5148764B-61A2-B30E-BC3A-9337F3BEA237}"/>
              </a:ext>
            </a:extLst>
          </p:cNvPr>
          <p:cNvSpPr txBox="1">
            <a:spLocks/>
          </p:cNvSpPr>
          <p:nvPr/>
        </p:nvSpPr>
        <p:spPr>
          <a:xfrm>
            <a:off x="11285732" y="156378"/>
            <a:ext cx="635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0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400" dirty="0"/>
              <a:t>10</a:t>
            </a:r>
            <a:endParaRPr lang="zh-CN" altLang="en-US" sz="1400" dirty="0"/>
          </a:p>
        </p:txBody>
      </p:sp>
      <p:sp>
        <p:nvSpPr>
          <p:cNvPr id="15" name="标题 1">
            <a:extLst>
              <a:ext uri="{FF2B5EF4-FFF2-40B4-BE49-F238E27FC236}">
                <a16:creationId xmlns:a16="http://schemas.microsoft.com/office/drawing/2014/main" id="{78E69DBB-77C6-94EC-D10F-77F1D561241F}"/>
              </a:ext>
            </a:extLst>
          </p:cNvPr>
          <p:cNvSpPr txBox="1">
            <a:spLocks/>
          </p:cNvSpPr>
          <p:nvPr/>
        </p:nvSpPr>
        <p:spPr bwMode="auto">
          <a:xfrm>
            <a:off x="767408" y="1340768"/>
            <a:ext cx="6624736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9pPr>
          </a:lstStyle>
          <a:p>
            <a:r>
              <a:rPr lang="en-US" altLang="zh-CN" sz="2000" kern="0" dirty="0"/>
              <a:t>2.1 Muon Science Facility</a:t>
            </a:r>
            <a:endParaRPr lang="zh-CN" altLang="en-US" sz="2000" kern="0" dirty="0"/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9B4C9A83-A0F0-7888-4403-E55A2ECFCE58}"/>
              </a:ext>
            </a:extLst>
          </p:cNvPr>
          <p:cNvSpPr txBox="1"/>
          <p:nvPr/>
        </p:nvSpPr>
        <p:spPr>
          <a:xfrm>
            <a:off x="2300917" y="5887289"/>
            <a:ext cx="244708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dirty="0">
                <a:latin typeface="Times New Roman" panose="02020603050405020304" pitchFamily="18" charset="0"/>
              </a:rPr>
              <a:t>Fig 2.3  Layout of the CSNS</a:t>
            </a:r>
            <a:endParaRPr lang="zh-CN" altLang="en-US" dirty="0"/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4DCE9987-B5DC-90BA-AB4E-9C2136DA3A2F}"/>
              </a:ext>
            </a:extLst>
          </p:cNvPr>
          <p:cNvSpPr txBox="1"/>
          <p:nvPr/>
        </p:nvSpPr>
        <p:spPr>
          <a:xfrm>
            <a:off x="7106095" y="5887288"/>
            <a:ext cx="244708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dirty="0">
                <a:latin typeface="Times New Roman" panose="02020603050405020304" pitchFamily="18" charset="0"/>
              </a:rPr>
              <a:t>Fig 2.4  Layout of the MLF</a:t>
            </a:r>
            <a:endParaRPr lang="zh-CN" altLang="en-US" dirty="0"/>
          </a:p>
        </p:txBody>
      </p:sp>
      <p:pic>
        <p:nvPicPr>
          <p:cNvPr id="25" name="图片 24" descr="图片包含 游戏机&#10;&#10;描述已自动生成">
            <a:extLst>
              <a:ext uri="{FF2B5EF4-FFF2-40B4-BE49-F238E27FC236}">
                <a16:creationId xmlns:a16="http://schemas.microsoft.com/office/drawing/2014/main" id="{CFF5BBC4-110A-4799-E71A-98A4C50542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4175" y="2000898"/>
            <a:ext cx="2742356" cy="3656474"/>
          </a:xfrm>
          <a:prstGeom prst="rect">
            <a:avLst/>
          </a:prstGeom>
        </p:spPr>
      </p:pic>
      <p:pic>
        <p:nvPicPr>
          <p:cNvPr id="27" name="图片 26" descr="柜台上放着许多食物&#10;&#10;中度可信度描述已自动生成">
            <a:extLst>
              <a:ext uri="{FF2B5EF4-FFF2-40B4-BE49-F238E27FC236}">
                <a16:creationId xmlns:a16="http://schemas.microsoft.com/office/drawing/2014/main" id="{43F3E4A5-0AC3-C129-6DE8-A79AF9F082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0827" y="2000895"/>
            <a:ext cx="2742356" cy="3656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3791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9CBB20-E61C-8F88-AB9C-B664E82C11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3FCEB989-72B3-31E6-7EC6-DED6306FF9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FFE54-9F89-4D27-A971-D6774B8AC7D8}" type="slidenum">
              <a:rPr lang="en-US" smtClean="0"/>
              <a:t>13</a:t>
            </a:fld>
            <a:endParaRPr lang="en-US"/>
          </a:p>
        </p:txBody>
      </p:sp>
      <p:sp>
        <p:nvSpPr>
          <p:cNvPr id="4" name="灯片编号占位符 1">
            <a:extLst>
              <a:ext uri="{FF2B5EF4-FFF2-40B4-BE49-F238E27FC236}">
                <a16:creationId xmlns:a16="http://schemas.microsoft.com/office/drawing/2014/main" id="{F22FA734-6F20-962C-B7CE-C9FDB6EB61E9}"/>
              </a:ext>
            </a:extLst>
          </p:cNvPr>
          <p:cNvSpPr txBox="1">
            <a:spLocks/>
          </p:cNvSpPr>
          <p:nvPr/>
        </p:nvSpPr>
        <p:spPr>
          <a:xfrm>
            <a:off x="11687176" y="156378"/>
            <a:ext cx="635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0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dirty="0"/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2CF64B00-B494-7A98-2A87-39FE44FB1318}"/>
              </a:ext>
            </a:extLst>
          </p:cNvPr>
          <p:cNvGrpSpPr/>
          <p:nvPr/>
        </p:nvGrpSpPr>
        <p:grpSpPr>
          <a:xfrm>
            <a:off x="0" y="119153"/>
            <a:ext cx="12192000" cy="622528"/>
            <a:chOff x="0" y="119153"/>
            <a:chExt cx="12192000" cy="622528"/>
          </a:xfrm>
        </p:grpSpPr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63E8137F-FE7C-03C5-07E8-32E2BAAE2831}"/>
                </a:ext>
              </a:extLst>
            </p:cNvPr>
            <p:cNvSpPr/>
            <p:nvPr/>
          </p:nvSpPr>
          <p:spPr>
            <a:xfrm>
              <a:off x="0" y="660401"/>
              <a:ext cx="12192000" cy="81280"/>
            </a:xfrm>
            <a:prstGeom prst="rect">
              <a:avLst/>
            </a:prstGeom>
            <a:gradFill flip="none" rotWithShape="1">
              <a:gsLst>
                <a:gs pos="7000">
                  <a:srgbClr val="2BB8B4">
                    <a:lumMod val="100000"/>
                  </a:srgbClr>
                </a:gs>
                <a:gs pos="49000">
                  <a:schemeClr val="accent1">
                    <a:tint val="44500"/>
                    <a:satMod val="160000"/>
                  </a:schemeClr>
                </a:gs>
                <a:gs pos="70000">
                  <a:schemeClr val="accent1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pic>
          <p:nvPicPr>
            <p:cNvPr id="7" name="图片 6" descr="图片包含 文本&#10;&#10;描述已自动生成">
              <a:extLst>
                <a:ext uri="{FF2B5EF4-FFF2-40B4-BE49-F238E27FC236}">
                  <a16:creationId xmlns:a16="http://schemas.microsoft.com/office/drawing/2014/main" id="{B54A8D0A-AB4D-37CD-D831-AF94BD91ADCF}"/>
                </a:ext>
              </a:extLst>
            </p:cNvPr>
            <p:cNvPicPr/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7755"/>
            <a:stretch/>
          </p:blipFill>
          <p:spPr>
            <a:xfrm>
              <a:off x="2437617" y="119153"/>
              <a:ext cx="2095473" cy="446233"/>
            </a:xfrm>
            <a:prstGeom prst="rect">
              <a:avLst/>
            </a:prstGeom>
          </p:spPr>
        </p:pic>
        <p:pic>
          <p:nvPicPr>
            <p:cNvPr id="8" name="图片 7" descr="文本&#10;&#10;描述已自动生成">
              <a:extLst>
                <a:ext uri="{FF2B5EF4-FFF2-40B4-BE49-F238E27FC236}">
                  <a16:creationId xmlns:a16="http://schemas.microsoft.com/office/drawing/2014/main" id="{FEA67AE9-F3CB-2EA9-3EC9-0DF2F226C9B7}"/>
                </a:ext>
              </a:extLst>
            </p:cNvPr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7324" y="163038"/>
              <a:ext cx="2138137" cy="358465"/>
            </a:xfrm>
            <a:prstGeom prst="rect">
              <a:avLst/>
            </a:prstGeom>
          </p:spPr>
        </p:pic>
      </p:grpSp>
      <p:sp>
        <p:nvSpPr>
          <p:cNvPr id="9" name="文本框 8">
            <a:extLst>
              <a:ext uri="{FF2B5EF4-FFF2-40B4-BE49-F238E27FC236}">
                <a16:creationId xmlns:a16="http://schemas.microsoft.com/office/drawing/2014/main" id="{331F6D2D-161E-1731-5BAB-065648774F8C}"/>
              </a:ext>
            </a:extLst>
          </p:cNvPr>
          <p:cNvSpPr txBox="1"/>
          <p:nvPr/>
        </p:nvSpPr>
        <p:spPr>
          <a:xfrm>
            <a:off x="99923" y="916336"/>
            <a:ext cx="38838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/>
              <a:t>2. </a:t>
            </a:r>
            <a:r>
              <a:rPr lang="zh-CN" altLang="en-US" sz="2000" b="1" dirty="0"/>
              <a:t>实验研究</a:t>
            </a:r>
          </a:p>
        </p:txBody>
      </p:sp>
      <p:sp>
        <p:nvSpPr>
          <p:cNvPr id="19" name="灯片编号占位符 1">
            <a:extLst>
              <a:ext uri="{FF2B5EF4-FFF2-40B4-BE49-F238E27FC236}">
                <a16:creationId xmlns:a16="http://schemas.microsoft.com/office/drawing/2014/main" id="{5E198A3E-3B00-F162-6C78-26BDE40A88FF}"/>
              </a:ext>
            </a:extLst>
          </p:cNvPr>
          <p:cNvSpPr txBox="1">
            <a:spLocks/>
          </p:cNvSpPr>
          <p:nvPr/>
        </p:nvSpPr>
        <p:spPr>
          <a:xfrm>
            <a:off x="11285732" y="156378"/>
            <a:ext cx="635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0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400" dirty="0"/>
              <a:t>11</a:t>
            </a:r>
            <a:endParaRPr lang="zh-CN" altLang="en-US" sz="1400" dirty="0"/>
          </a:p>
        </p:txBody>
      </p:sp>
      <p:sp>
        <p:nvSpPr>
          <p:cNvPr id="15" name="标题 1">
            <a:extLst>
              <a:ext uri="{FF2B5EF4-FFF2-40B4-BE49-F238E27FC236}">
                <a16:creationId xmlns:a16="http://schemas.microsoft.com/office/drawing/2014/main" id="{8198AE80-1F7A-79DE-C1A6-55510278FD4B}"/>
              </a:ext>
            </a:extLst>
          </p:cNvPr>
          <p:cNvSpPr txBox="1">
            <a:spLocks/>
          </p:cNvSpPr>
          <p:nvPr/>
        </p:nvSpPr>
        <p:spPr bwMode="auto">
          <a:xfrm>
            <a:off x="767408" y="1340768"/>
            <a:ext cx="6624736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9pPr>
          </a:lstStyle>
          <a:p>
            <a:r>
              <a:rPr lang="en-US" altLang="zh-CN" sz="2000" kern="0" dirty="0"/>
              <a:t>2.2 Experiment Setup</a:t>
            </a:r>
            <a:endParaRPr lang="zh-CN" altLang="en-US" sz="2000" kern="0" dirty="0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F092F54E-AAA6-C89A-3514-0F2B18344517}"/>
              </a:ext>
            </a:extLst>
          </p:cNvPr>
          <p:cNvSpPr txBox="1"/>
          <p:nvPr/>
        </p:nvSpPr>
        <p:spPr>
          <a:xfrm>
            <a:off x="770369" y="1843337"/>
            <a:ext cx="555601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altLang="zh-CN" sz="1800" dirty="0">
                <a:effectLst/>
                <a:latin typeface="Times New Roman" panose="02020603050405020304" pitchFamily="18" charset="0"/>
                <a:ea typeface="TimesLTStd-Roman"/>
              </a:rPr>
              <a:t>2.2.1</a:t>
            </a:r>
            <a:r>
              <a:rPr lang="en-US" altLang="zh-CN" sz="1800" dirty="0">
                <a:latin typeface="Times New Roman" panose="02020603050405020304" pitchFamily="18" charset="0"/>
                <a:ea typeface="TimesLTStd-Roman"/>
              </a:rPr>
              <a:t> 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TimesLTStd-Roman"/>
              </a:rPr>
              <a:t>Experiment Layout in Different Irradiation Sides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1F6AB88A-4D26-3B03-FEC1-160A5AE0B8F7}"/>
              </a:ext>
            </a:extLst>
          </p:cNvPr>
          <p:cNvSpPr txBox="1"/>
          <p:nvPr/>
        </p:nvSpPr>
        <p:spPr>
          <a:xfrm>
            <a:off x="308018" y="6267076"/>
            <a:ext cx="648072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457200"/>
            <a:r>
              <a:rPr lang="en-US" altLang="zh-CN" sz="1400" dirty="0">
                <a:latin typeface="Times New Roman" panose="02020603050405020304" pitchFamily="18" charset="0"/>
              </a:rPr>
              <a:t>Fig 2.5  Overall layout of the experimental setup in the irradiation tests.</a:t>
            </a:r>
            <a:endParaRPr lang="zh-CN" altLang="zh-CN" sz="1400" dirty="0">
              <a:latin typeface="Times New Roman" panose="02020603050405020304" pitchFamily="18" charset="0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448E5F6F-2597-FC14-D0E9-FCE83B843C4E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16984" y="2285025"/>
            <a:ext cx="4499610" cy="39096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348A3F83-6EC9-427B-B29A-2B492F1D8A7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-2715"/>
          <a:stretch/>
        </p:blipFill>
        <p:spPr bwMode="auto">
          <a:xfrm>
            <a:off x="7362696" y="2304372"/>
            <a:ext cx="3939350" cy="387796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782A3327-B14F-4F0C-898D-9BC0D4A2366C}"/>
              </a:ext>
            </a:extLst>
          </p:cNvPr>
          <p:cNvSpPr txBox="1"/>
          <p:nvPr/>
        </p:nvSpPr>
        <p:spPr>
          <a:xfrm>
            <a:off x="6287344" y="6267076"/>
            <a:ext cx="612270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457200"/>
            <a:r>
              <a:rPr lang="en-US" altLang="zh-CN" sz="1400" dirty="0">
                <a:latin typeface="Times New Roman" panose="02020603050405020304" pitchFamily="18" charset="0"/>
              </a:rPr>
              <a:t>Fig 2.6  Photograph of the experimental setup during irradiation tests. </a:t>
            </a:r>
            <a:endParaRPr lang="zh-CN" altLang="zh-CN" sz="1400" dirty="0">
              <a:latin typeface="Times New Roman" panose="02020603050405020304" pitchFamily="18" charset="0"/>
            </a:endParaRPr>
          </a:p>
        </p:txBody>
      </p:sp>
      <p:pic>
        <p:nvPicPr>
          <p:cNvPr id="16" name="图片 15" descr="图片包含 游戏机&#10;&#10;描述已自动生成">
            <a:extLst>
              <a:ext uri="{FF2B5EF4-FFF2-40B4-BE49-F238E27FC236}">
                <a16:creationId xmlns:a16="http://schemas.microsoft.com/office/drawing/2014/main" id="{7B745678-85B5-BDB2-7DD8-0D68F7FEDAB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9734" y="2285025"/>
            <a:ext cx="5077442" cy="3808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114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461405-7C5D-FB38-AE97-20A8168AC8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1">
            <a:extLst>
              <a:ext uri="{FF2B5EF4-FFF2-40B4-BE49-F238E27FC236}">
                <a16:creationId xmlns:a16="http://schemas.microsoft.com/office/drawing/2014/main" id="{F942CC1C-CCEB-3E0B-2523-0B54E069FA77}"/>
              </a:ext>
            </a:extLst>
          </p:cNvPr>
          <p:cNvSpPr txBox="1">
            <a:spLocks/>
          </p:cNvSpPr>
          <p:nvPr/>
        </p:nvSpPr>
        <p:spPr>
          <a:xfrm>
            <a:off x="11687176" y="156378"/>
            <a:ext cx="635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0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dirty="0"/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AC939CB6-3214-EE7E-703E-7C88C9E19778}"/>
              </a:ext>
            </a:extLst>
          </p:cNvPr>
          <p:cNvGrpSpPr/>
          <p:nvPr/>
        </p:nvGrpSpPr>
        <p:grpSpPr>
          <a:xfrm>
            <a:off x="0" y="119153"/>
            <a:ext cx="12192000" cy="622528"/>
            <a:chOff x="0" y="119153"/>
            <a:chExt cx="12192000" cy="622528"/>
          </a:xfrm>
        </p:grpSpPr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7CA325E7-40EC-7016-53C1-0DA99426334C}"/>
                </a:ext>
              </a:extLst>
            </p:cNvPr>
            <p:cNvSpPr/>
            <p:nvPr/>
          </p:nvSpPr>
          <p:spPr>
            <a:xfrm>
              <a:off x="0" y="660401"/>
              <a:ext cx="12192000" cy="81280"/>
            </a:xfrm>
            <a:prstGeom prst="rect">
              <a:avLst/>
            </a:prstGeom>
            <a:gradFill flip="none" rotWithShape="1">
              <a:gsLst>
                <a:gs pos="7000">
                  <a:srgbClr val="2BB8B4">
                    <a:lumMod val="100000"/>
                  </a:srgbClr>
                </a:gs>
                <a:gs pos="49000">
                  <a:schemeClr val="accent1">
                    <a:tint val="44500"/>
                    <a:satMod val="160000"/>
                  </a:schemeClr>
                </a:gs>
                <a:gs pos="70000">
                  <a:schemeClr val="accent1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pic>
          <p:nvPicPr>
            <p:cNvPr id="7" name="图片 6" descr="图片包含 文本&#10;&#10;描述已自动生成">
              <a:extLst>
                <a:ext uri="{FF2B5EF4-FFF2-40B4-BE49-F238E27FC236}">
                  <a16:creationId xmlns:a16="http://schemas.microsoft.com/office/drawing/2014/main" id="{F6863253-D226-8744-FFB8-13D6F6973009}"/>
                </a:ext>
              </a:extLst>
            </p:cNvPr>
            <p:cNvPicPr/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7755"/>
            <a:stretch/>
          </p:blipFill>
          <p:spPr>
            <a:xfrm>
              <a:off x="2437617" y="119153"/>
              <a:ext cx="2095473" cy="446233"/>
            </a:xfrm>
            <a:prstGeom prst="rect">
              <a:avLst/>
            </a:prstGeom>
          </p:spPr>
        </p:pic>
        <p:pic>
          <p:nvPicPr>
            <p:cNvPr id="8" name="图片 7" descr="文本&#10;&#10;描述已自动生成">
              <a:extLst>
                <a:ext uri="{FF2B5EF4-FFF2-40B4-BE49-F238E27FC236}">
                  <a16:creationId xmlns:a16="http://schemas.microsoft.com/office/drawing/2014/main" id="{450F5616-709B-FECB-63DA-0E41F4E850D8}"/>
                </a:ext>
              </a:extLst>
            </p:cNvPr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7324" y="163038"/>
              <a:ext cx="2138137" cy="358465"/>
            </a:xfrm>
            <a:prstGeom prst="rect">
              <a:avLst/>
            </a:prstGeom>
          </p:spPr>
        </p:pic>
      </p:grpSp>
      <p:sp>
        <p:nvSpPr>
          <p:cNvPr id="9" name="文本框 8">
            <a:extLst>
              <a:ext uri="{FF2B5EF4-FFF2-40B4-BE49-F238E27FC236}">
                <a16:creationId xmlns:a16="http://schemas.microsoft.com/office/drawing/2014/main" id="{FD6BD9A2-7E2D-AE91-FBFD-6DBC584ED62B}"/>
              </a:ext>
            </a:extLst>
          </p:cNvPr>
          <p:cNvSpPr txBox="1"/>
          <p:nvPr/>
        </p:nvSpPr>
        <p:spPr>
          <a:xfrm>
            <a:off x="99923" y="916336"/>
            <a:ext cx="38838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/>
              <a:t>2. </a:t>
            </a:r>
            <a:r>
              <a:rPr lang="zh-CN" altLang="en-US" sz="2000" b="1" dirty="0"/>
              <a:t>实验研究</a:t>
            </a:r>
          </a:p>
        </p:txBody>
      </p:sp>
      <p:sp>
        <p:nvSpPr>
          <p:cNvPr id="19" name="灯片编号占位符 1">
            <a:extLst>
              <a:ext uri="{FF2B5EF4-FFF2-40B4-BE49-F238E27FC236}">
                <a16:creationId xmlns:a16="http://schemas.microsoft.com/office/drawing/2014/main" id="{92B7B744-3409-E919-3875-DF72B85B34B6}"/>
              </a:ext>
            </a:extLst>
          </p:cNvPr>
          <p:cNvSpPr txBox="1">
            <a:spLocks/>
          </p:cNvSpPr>
          <p:nvPr/>
        </p:nvSpPr>
        <p:spPr>
          <a:xfrm>
            <a:off x="11285732" y="156378"/>
            <a:ext cx="635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0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400" dirty="0"/>
              <a:t>12</a:t>
            </a:r>
            <a:endParaRPr lang="zh-CN" altLang="en-US" sz="1400" dirty="0"/>
          </a:p>
        </p:txBody>
      </p:sp>
      <p:sp>
        <p:nvSpPr>
          <p:cNvPr id="15" name="标题 1">
            <a:extLst>
              <a:ext uri="{FF2B5EF4-FFF2-40B4-BE49-F238E27FC236}">
                <a16:creationId xmlns:a16="http://schemas.microsoft.com/office/drawing/2014/main" id="{42379860-470D-9B79-AC19-B13A631D4F2E}"/>
              </a:ext>
            </a:extLst>
          </p:cNvPr>
          <p:cNvSpPr txBox="1">
            <a:spLocks/>
          </p:cNvSpPr>
          <p:nvPr/>
        </p:nvSpPr>
        <p:spPr bwMode="auto">
          <a:xfrm>
            <a:off x="804465" y="1328357"/>
            <a:ext cx="6624736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9pPr>
          </a:lstStyle>
          <a:p>
            <a:r>
              <a:rPr lang="en-US" altLang="zh-CN" sz="2000" kern="0" dirty="0"/>
              <a:t>2.2 Experiment Setup</a:t>
            </a:r>
            <a:endParaRPr lang="zh-CN" altLang="en-US" sz="2000" kern="0" dirty="0"/>
          </a:p>
        </p:txBody>
      </p:sp>
      <p:pic>
        <p:nvPicPr>
          <p:cNvPr id="31" name="图片 30">
            <a:extLst>
              <a:ext uri="{FF2B5EF4-FFF2-40B4-BE49-F238E27FC236}">
                <a16:creationId xmlns:a16="http://schemas.microsoft.com/office/drawing/2014/main" id="{A72F0B08-8E7D-D9FD-D60E-1F3546C7CF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4833" y="4358568"/>
            <a:ext cx="3282140" cy="1888671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934DAA70-3E7E-B5C0-4A6D-E244F8E48C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23759" y="1724471"/>
            <a:ext cx="4234957" cy="4530694"/>
          </a:xfrm>
          <a:prstGeom prst="rect">
            <a:avLst/>
          </a:prstGeom>
        </p:spPr>
      </p:pic>
      <p:sp>
        <p:nvSpPr>
          <p:cNvPr id="34" name="文本框 33">
            <a:extLst>
              <a:ext uri="{FF2B5EF4-FFF2-40B4-BE49-F238E27FC236}">
                <a16:creationId xmlns:a16="http://schemas.microsoft.com/office/drawing/2014/main" id="{56C02594-BF98-3454-992D-F6D2E5646BEA}"/>
              </a:ext>
            </a:extLst>
          </p:cNvPr>
          <p:cNvSpPr txBox="1"/>
          <p:nvPr/>
        </p:nvSpPr>
        <p:spPr>
          <a:xfrm>
            <a:off x="806371" y="6264874"/>
            <a:ext cx="514975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457200"/>
            <a:r>
              <a:rPr lang="en-US" altLang="zh-CN" sz="1400" dirty="0">
                <a:latin typeface="Times New Roman" panose="02020603050405020304" pitchFamily="18" charset="0"/>
              </a:rPr>
              <a:t>Fig 2.7 (b)  Photograph of the two plastic scintillators used in the experiment.</a:t>
            </a:r>
            <a:endParaRPr lang="zh-CN" altLang="zh-CN" sz="1400" dirty="0">
              <a:latin typeface="Times New Roman" panose="02020603050405020304" pitchFamily="18" charset="0"/>
            </a:endParaRPr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D492BBF4-B408-7FF3-2C86-2635E3143BC1}"/>
              </a:ext>
            </a:extLst>
          </p:cNvPr>
          <p:cNvSpPr txBox="1"/>
          <p:nvPr/>
        </p:nvSpPr>
        <p:spPr>
          <a:xfrm>
            <a:off x="6287344" y="6267076"/>
            <a:ext cx="612270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457200"/>
            <a:r>
              <a:rPr lang="en-US" altLang="zh-CN" sz="1400" dirty="0">
                <a:latin typeface="Times New Roman" panose="02020603050405020304" pitchFamily="18" charset="0"/>
              </a:rPr>
              <a:t>Fig 2.8  Arrangement of the detectors during the experiment</a:t>
            </a:r>
            <a:endParaRPr lang="zh-CN" altLang="zh-CN" sz="1400" dirty="0">
              <a:latin typeface="Times New Roman" panose="02020603050405020304" pitchFamily="18" charset="0"/>
            </a:endParaRPr>
          </a:p>
        </p:txBody>
      </p:sp>
      <p:pic>
        <p:nvPicPr>
          <p:cNvPr id="37" name="图片 36">
            <a:extLst>
              <a:ext uri="{FF2B5EF4-FFF2-40B4-BE49-F238E27FC236}">
                <a16:creationId xmlns:a16="http://schemas.microsoft.com/office/drawing/2014/main" id="{A941E62B-8830-15F3-58FF-FD2515BF78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56392" y="1685099"/>
            <a:ext cx="3658536" cy="2130413"/>
          </a:xfrm>
          <a:prstGeom prst="rect">
            <a:avLst/>
          </a:prstGeom>
        </p:spPr>
      </p:pic>
      <p:sp>
        <p:nvSpPr>
          <p:cNvPr id="38" name="文本框 37">
            <a:extLst>
              <a:ext uri="{FF2B5EF4-FFF2-40B4-BE49-F238E27FC236}">
                <a16:creationId xmlns:a16="http://schemas.microsoft.com/office/drawing/2014/main" id="{CD2F8B31-E04B-9F0C-BA40-74007EE5C35B}"/>
              </a:ext>
            </a:extLst>
          </p:cNvPr>
          <p:cNvSpPr txBox="1"/>
          <p:nvPr/>
        </p:nvSpPr>
        <p:spPr>
          <a:xfrm>
            <a:off x="804465" y="3815512"/>
            <a:ext cx="492786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457200"/>
            <a:r>
              <a:rPr lang="en-US" altLang="zh-CN" sz="1400" dirty="0">
                <a:latin typeface="Times New Roman" panose="02020603050405020304" pitchFamily="18" charset="0"/>
              </a:rPr>
              <a:t>Fig 2.7 (a) Schematic diagram of the data acquisition circuit of the two plastic scintillators.</a:t>
            </a:r>
            <a:endParaRPr lang="zh-CN" altLang="zh-CN" sz="1400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15972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11E3D0-8DC4-5C7E-9AA0-172B596A9A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1">
            <a:extLst>
              <a:ext uri="{FF2B5EF4-FFF2-40B4-BE49-F238E27FC236}">
                <a16:creationId xmlns:a16="http://schemas.microsoft.com/office/drawing/2014/main" id="{55C7CE4C-C08C-03D8-8BF8-BCE5CD627B09}"/>
              </a:ext>
            </a:extLst>
          </p:cNvPr>
          <p:cNvSpPr txBox="1">
            <a:spLocks/>
          </p:cNvSpPr>
          <p:nvPr/>
        </p:nvSpPr>
        <p:spPr>
          <a:xfrm>
            <a:off x="11687176" y="156378"/>
            <a:ext cx="635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0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dirty="0"/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DBD80625-B3C1-922F-7A5F-9EAC058130DC}"/>
              </a:ext>
            </a:extLst>
          </p:cNvPr>
          <p:cNvGrpSpPr/>
          <p:nvPr/>
        </p:nvGrpSpPr>
        <p:grpSpPr>
          <a:xfrm>
            <a:off x="0" y="119153"/>
            <a:ext cx="12192000" cy="622528"/>
            <a:chOff x="0" y="119153"/>
            <a:chExt cx="12192000" cy="622528"/>
          </a:xfrm>
        </p:grpSpPr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58CF6C7B-6E5D-242D-D14D-3BE1698FF44F}"/>
                </a:ext>
              </a:extLst>
            </p:cNvPr>
            <p:cNvSpPr/>
            <p:nvPr/>
          </p:nvSpPr>
          <p:spPr>
            <a:xfrm>
              <a:off x="0" y="660401"/>
              <a:ext cx="12192000" cy="81280"/>
            </a:xfrm>
            <a:prstGeom prst="rect">
              <a:avLst/>
            </a:prstGeom>
            <a:gradFill flip="none" rotWithShape="1">
              <a:gsLst>
                <a:gs pos="7000">
                  <a:srgbClr val="2BB8B4">
                    <a:lumMod val="100000"/>
                  </a:srgbClr>
                </a:gs>
                <a:gs pos="49000">
                  <a:schemeClr val="accent1">
                    <a:tint val="44500"/>
                    <a:satMod val="160000"/>
                  </a:schemeClr>
                </a:gs>
                <a:gs pos="70000">
                  <a:schemeClr val="accent1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pic>
          <p:nvPicPr>
            <p:cNvPr id="7" name="图片 6" descr="图片包含 文本&#10;&#10;描述已自动生成">
              <a:extLst>
                <a:ext uri="{FF2B5EF4-FFF2-40B4-BE49-F238E27FC236}">
                  <a16:creationId xmlns:a16="http://schemas.microsoft.com/office/drawing/2014/main" id="{25AA1A7C-B0A2-F373-B5A0-7BA95BE8F513}"/>
                </a:ext>
              </a:extLst>
            </p:cNvPr>
            <p:cNvPicPr/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7755"/>
            <a:stretch/>
          </p:blipFill>
          <p:spPr>
            <a:xfrm>
              <a:off x="2437617" y="119153"/>
              <a:ext cx="2095473" cy="446233"/>
            </a:xfrm>
            <a:prstGeom prst="rect">
              <a:avLst/>
            </a:prstGeom>
          </p:spPr>
        </p:pic>
        <p:pic>
          <p:nvPicPr>
            <p:cNvPr id="8" name="图片 7" descr="文本&#10;&#10;描述已自动生成">
              <a:extLst>
                <a:ext uri="{FF2B5EF4-FFF2-40B4-BE49-F238E27FC236}">
                  <a16:creationId xmlns:a16="http://schemas.microsoft.com/office/drawing/2014/main" id="{41188617-FB37-3423-4B28-BE0DCD596023}"/>
                </a:ext>
              </a:extLst>
            </p:cNvPr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7324" y="163038"/>
              <a:ext cx="2138137" cy="358465"/>
            </a:xfrm>
            <a:prstGeom prst="rect">
              <a:avLst/>
            </a:prstGeom>
          </p:spPr>
        </p:pic>
      </p:grpSp>
      <p:sp>
        <p:nvSpPr>
          <p:cNvPr id="9" name="文本框 8">
            <a:extLst>
              <a:ext uri="{FF2B5EF4-FFF2-40B4-BE49-F238E27FC236}">
                <a16:creationId xmlns:a16="http://schemas.microsoft.com/office/drawing/2014/main" id="{109B8E64-190A-DD44-6C4A-D26F8A7CE70A}"/>
              </a:ext>
            </a:extLst>
          </p:cNvPr>
          <p:cNvSpPr txBox="1"/>
          <p:nvPr/>
        </p:nvSpPr>
        <p:spPr>
          <a:xfrm>
            <a:off x="99923" y="916336"/>
            <a:ext cx="38838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/>
              <a:t>2. </a:t>
            </a:r>
            <a:r>
              <a:rPr lang="zh-CN" altLang="en-US" sz="2000" b="1" dirty="0"/>
              <a:t>实验研究</a:t>
            </a:r>
          </a:p>
        </p:txBody>
      </p:sp>
      <p:sp>
        <p:nvSpPr>
          <p:cNvPr id="19" name="灯片编号占位符 1">
            <a:extLst>
              <a:ext uri="{FF2B5EF4-FFF2-40B4-BE49-F238E27FC236}">
                <a16:creationId xmlns:a16="http://schemas.microsoft.com/office/drawing/2014/main" id="{21A3B40F-B338-BB70-B2BB-1FFFBEC72E4D}"/>
              </a:ext>
            </a:extLst>
          </p:cNvPr>
          <p:cNvSpPr txBox="1">
            <a:spLocks/>
          </p:cNvSpPr>
          <p:nvPr/>
        </p:nvSpPr>
        <p:spPr>
          <a:xfrm>
            <a:off x="11285732" y="156378"/>
            <a:ext cx="635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0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400" dirty="0"/>
              <a:t>13</a:t>
            </a:r>
            <a:endParaRPr lang="zh-CN" altLang="en-US" sz="1400" dirty="0"/>
          </a:p>
        </p:txBody>
      </p:sp>
      <p:sp>
        <p:nvSpPr>
          <p:cNvPr id="15" name="标题 1">
            <a:extLst>
              <a:ext uri="{FF2B5EF4-FFF2-40B4-BE49-F238E27FC236}">
                <a16:creationId xmlns:a16="http://schemas.microsoft.com/office/drawing/2014/main" id="{50AF70FA-AFA2-97EE-2008-19CDAD00D344}"/>
              </a:ext>
            </a:extLst>
          </p:cNvPr>
          <p:cNvSpPr txBox="1">
            <a:spLocks/>
          </p:cNvSpPr>
          <p:nvPr/>
        </p:nvSpPr>
        <p:spPr bwMode="auto">
          <a:xfrm>
            <a:off x="767408" y="1340768"/>
            <a:ext cx="6624736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9pPr>
          </a:lstStyle>
          <a:p>
            <a:r>
              <a:rPr lang="en-US" altLang="zh-CN" sz="2000" kern="0" dirty="0"/>
              <a:t>2.2 Experiment Setup</a:t>
            </a:r>
            <a:endParaRPr lang="zh-CN" altLang="en-US" sz="2000" kern="0" dirty="0"/>
          </a:p>
        </p:txBody>
      </p:sp>
      <p:graphicFrame>
        <p:nvGraphicFramePr>
          <p:cNvPr id="24" name="表格 23">
            <a:extLst>
              <a:ext uri="{FF2B5EF4-FFF2-40B4-BE49-F238E27FC236}">
                <a16:creationId xmlns:a16="http://schemas.microsoft.com/office/drawing/2014/main" id="{98E08C55-16BF-B834-4E7C-B4E163A8ACCF}"/>
              </a:ext>
            </a:extLst>
          </p:cNvPr>
          <p:cNvGraphicFramePr>
            <a:graphicFrameLocks noGrp="1"/>
          </p:cNvGraphicFramePr>
          <p:nvPr/>
        </p:nvGraphicFramePr>
        <p:xfrm>
          <a:off x="1937518" y="1884512"/>
          <a:ext cx="8568952" cy="1341120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2232248">
                  <a:extLst>
                    <a:ext uri="{9D8B030D-6E8A-4147-A177-3AD203B41FA5}">
                      <a16:colId xmlns:a16="http://schemas.microsoft.com/office/drawing/2014/main" val="1275126001"/>
                    </a:ext>
                  </a:extLst>
                </a:gridCol>
                <a:gridCol w="1512168">
                  <a:extLst>
                    <a:ext uri="{9D8B030D-6E8A-4147-A177-3AD203B41FA5}">
                      <a16:colId xmlns:a16="http://schemas.microsoft.com/office/drawing/2014/main" val="3055135313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val="1081059572"/>
                    </a:ext>
                  </a:extLst>
                </a:gridCol>
                <a:gridCol w="1908212">
                  <a:extLst>
                    <a:ext uri="{9D8B030D-6E8A-4147-A177-3AD203B41FA5}">
                      <a16:colId xmlns:a16="http://schemas.microsoft.com/office/drawing/2014/main" val="3783508188"/>
                    </a:ext>
                  </a:extLst>
                </a:gridCol>
                <a:gridCol w="1908212">
                  <a:extLst>
                    <a:ext uri="{9D8B030D-6E8A-4147-A177-3AD203B41FA5}">
                      <a16:colId xmlns:a16="http://schemas.microsoft.com/office/drawing/2014/main" val="1268971662"/>
                    </a:ext>
                  </a:extLst>
                </a:gridCol>
              </a:tblGrid>
              <a:tr h="298832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0" kern="12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Flux Measure</a:t>
                      </a:r>
                      <a:endParaRPr lang="zh-CN" altLang="en-US" sz="1400" b="0" kern="12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0" kern="12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Result</a:t>
                      </a:r>
                      <a:endParaRPr lang="zh-CN" altLang="en-US" sz="1400" b="0" kern="12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0" kern="12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Steps </a:t>
                      </a:r>
                      <a:endParaRPr lang="zh-CN" altLang="en-US" sz="1400" b="0" kern="12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R>
                      <a:noFill/>
                    </a:lnR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0" kern="12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Applied Momentum Range</a:t>
                      </a:r>
                      <a:endParaRPr lang="zh-CN" altLang="en-US" sz="1400" b="0" kern="12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lnL>
                      <a:noFill/>
                    </a:lnL>
                    <a:lnB w="12700" cmpd="sng">
                      <a:noFill/>
                    </a:lnB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CN" altLang="en-US" sz="1600" b="0" dirty="0"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103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1711080"/>
                  </a:ext>
                </a:extLst>
              </a:tr>
              <a:tr h="298832">
                <a:tc vMerge="1">
                  <a:txBody>
                    <a:bodyPr/>
                    <a:lstStyle/>
                    <a:p>
                      <a:endParaRPr lang="zh-CN" altLang="en-US" sz="1600" b="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7F1035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CN" altLang="en-US" sz="1600" b="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7F1035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0" kern="12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PS Irradiation</a:t>
                      </a:r>
                      <a:endParaRPr lang="zh-CN" altLang="en-US" sz="1400" b="0" kern="12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0" kern="12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BS Irradiation</a:t>
                      </a:r>
                      <a:endParaRPr lang="zh-CN" altLang="en-US" sz="1400" b="0" kern="12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lnL>
                      <a:noFill/>
                    </a:lnL>
                    <a:lnT w="12700" cmpd="sng">
                      <a:noFill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1521311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Counter Telescope</a:t>
                      </a:r>
                      <a:endParaRPr lang="zh-CN" altLang="en-US" sz="14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Absolute values</a:t>
                      </a:r>
                      <a:endParaRPr lang="zh-CN" altLang="en-US" sz="14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 MeV/c</a:t>
                      </a:r>
                      <a:endParaRPr lang="zh-CN" altLang="en-US" sz="14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None</a:t>
                      </a:r>
                      <a:endParaRPr lang="zh-CN" altLang="en-US" sz="14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34 – 44 MeV/c</a:t>
                      </a:r>
                      <a:endParaRPr lang="zh-CN" altLang="en-US" sz="14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0428667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Beam Profile Monitor</a:t>
                      </a:r>
                      <a:endParaRPr lang="zh-CN" altLang="en-US" sz="14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Relative values</a:t>
                      </a:r>
                      <a:endParaRPr lang="zh-CN" altLang="en-US" sz="14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 MeV/c</a:t>
                      </a:r>
                      <a:endParaRPr lang="zh-CN" altLang="en-US" sz="14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24 – 36 MeV/c</a:t>
                      </a:r>
                      <a:endParaRPr lang="zh-CN" altLang="en-US" sz="14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32 – 44 MeV/c</a:t>
                      </a:r>
                      <a:endParaRPr lang="zh-CN" altLang="en-US" sz="14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6152725"/>
                  </a:ext>
                </a:extLst>
              </a:tr>
            </a:tbl>
          </a:graphicData>
        </a:graphic>
      </p:graphicFrame>
      <p:sp>
        <p:nvSpPr>
          <p:cNvPr id="25" name="文本框 24">
            <a:extLst>
              <a:ext uri="{FF2B5EF4-FFF2-40B4-BE49-F238E27FC236}">
                <a16:creationId xmlns:a16="http://schemas.microsoft.com/office/drawing/2014/main" id="{D30D8CDC-1DB0-B4EC-516E-C080C6A9F5D9}"/>
              </a:ext>
            </a:extLst>
          </p:cNvPr>
          <p:cNvSpPr txBox="1"/>
          <p:nvPr/>
        </p:nvSpPr>
        <p:spPr>
          <a:xfrm>
            <a:off x="767408" y="3567566"/>
            <a:ext cx="65996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altLang="zh-CN" sz="1800" dirty="0">
                <a:effectLst/>
                <a:latin typeface="Times New Roman" panose="02020603050405020304" pitchFamily="18" charset="0"/>
                <a:ea typeface="TimesLTStd-Roman"/>
              </a:rPr>
              <a:t>2.3.1 Image Luminance of the Beam Profile Monitor Output</a:t>
            </a:r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EEB34A9F-A252-FE8C-32EA-7905006F8DE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-4597" b="-5287"/>
          <a:stretch/>
        </p:blipFill>
        <p:spPr bwMode="auto">
          <a:xfrm>
            <a:off x="1687745" y="3919934"/>
            <a:ext cx="3818238" cy="258454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D97EAAE0-7B2B-E0B1-FB07-0290A501BED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-7408" b="-7860"/>
          <a:stretch/>
        </p:blipFill>
        <p:spPr bwMode="auto">
          <a:xfrm>
            <a:off x="6138935" y="3848589"/>
            <a:ext cx="5448249" cy="287639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8" name="文本框 27">
            <a:extLst>
              <a:ext uri="{FF2B5EF4-FFF2-40B4-BE49-F238E27FC236}">
                <a16:creationId xmlns:a16="http://schemas.microsoft.com/office/drawing/2014/main" id="{4F4E32CF-AE33-81EC-CA34-74CA27ADA07F}"/>
              </a:ext>
            </a:extLst>
          </p:cNvPr>
          <p:cNvSpPr txBox="1"/>
          <p:nvPr/>
        </p:nvSpPr>
        <p:spPr>
          <a:xfrm>
            <a:off x="6314363" y="6439260"/>
            <a:ext cx="527282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457200" algn="just"/>
            <a:r>
              <a:rPr lang="en-US" altLang="zh-CN" sz="1400" dirty="0">
                <a:latin typeface="Times New Roman" panose="02020603050405020304" pitchFamily="18" charset="0"/>
              </a:rPr>
              <a:t>Fig 2.10  Schematic drawing of the beam profile monitor</a:t>
            </a:r>
            <a:endParaRPr lang="zh-CN" altLang="en-US" sz="1400" dirty="0">
              <a:latin typeface="Times New Roman" panose="02020603050405020304" pitchFamily="18" charset="0"/>
            </a:endParaRP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9A7D1201-E616-C996-5852-34D03EBCE04C}"/>
              </a:ext>
            </a:extLst>
          </p:cNvPr>
          <p:cNvSpPr txBox="1"/>
          <p:nvPr/>
        </p:nvSpPr>
        <p:spPr>
          <a:xfrm>
            <a:off x="1070470" y="6417211"/>
            <a:ext cx="521654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457200" algn="just"/>
            <a:r>
              <a:rPr lang="en-US" altLang="zh-CN" sz="1400" dirty="0">
                <a:latin typeface="Times New Roman" panose="02020603050405020304" pitchFamily="18" charset="0"/>
              </a:rPr>
              <a:t>Fig 2.9 Layout of the relative muon flux measurement.</a:t>
            </a:r>
            <a:endParaRPr lang="zh-CN" altLang="en-US" sz="1400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60901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78BA65-BADB-8FBD-8CA0-A3D7735106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1">
            <a:extLst>
              <a:ext uri="{FF2B5EF4-FFF2-40B4-BE49-F238E27FC236}">
                <a16:creationId xmlns:a16="http://schemas.microsoft.com/office/drawing/2014/main" id="{D63F85A6-C1C6-A65E-1C00-30B405ADED3C}"/>
              </a:ext>
            </a:extLst>
          </p:cNvPr>
          <p:cNvSpPr txBox="1">
            <a:spLocks/>
          </p:cNvSpPr>
          <p:nvPr/>
        </p:nvSpPr>
        <p:spPr>
          <a:xfrm>
            <a:off x="11687176" y="156378"/>
            <a:ext cx="635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0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dirty="0"/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B640AAE4-8652-9968-8537-546C8BBAD1E4}"/>
              </a:ext>
            </a:extLst>
          </p:cNvPr>
          <p:cNvGrpSpPr/>
          <p:nvPr/>
        </p:nvGrpSpPr>
        <p:grpSpPr>
          <a:xfrm>
            <a:off x="0" y="119153"/>
            <a:ext cx="12192000" cy="622528"/>
            <a:chOff x="0" y="119153"/>
            <a:chExt cx="12192000" cy="622528"/>
          </a:xfrm>
        </p:grpSpPr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0BBB55A9-A112-CD2A-0E4F-202C34CFF862}"/>
                </a:ext>
              </a:extLst>
            </p:cNvPr>
            <p:cNvSpPr/>
            <p:nvPr/>
          </p:nvSpPr>
          <p:spPr>
            <a:xfrm>
              <a:off x="0" y="660401"/>
              <a:ext cx="12192000" cy="81280"/>
            </a:xfrm>
            <a:prstGeom prst="rect">
              <a:avLst/>
            </a:prstGeom>
            <a:gradFill flip="none" rotWithShape="1">
              <a:gsLst>
                <a:gs pos="7000">
                  <a:srgbClr val="2BB8B4">
                    <a:lumMod val="100000"/>
                  </a:srgbClr>
                </a:gs>
                <a:gs pos="49000">
                  <a:schemeClr val="accent1">
                    <a:tint val="44500"/>
                    <a:satMod val="160000"/>
                  </a:schemeClr>
                </a:gs>
                <a:gs pos="70000">
                  <a:schemeClr val="accent1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pic>
          <p:nvPicPr>
            <p:cNvPr id="7" name="图片 6" descr="图片包含 文本&#10;&#10;描述已自动生成">
              <a:extLst>
                <a:ext uri="{FF2B5EF4-FFF2-40B4-BE49-F238E27FC236}">
                  <a16:creationId xmlns:a16="http://schemas.microsoft.com/office/drawing/2014/main" id="{73E88495-C55A-DE09-BF7A-368DC753A206}"/>
                </a:ext>
              </a:extLst>
            </p:cNvPr>
            <p:cNvPicPr/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7755"/>
            <a:stretch/>
          </p:blipFill>
          <p:spPr>
            <a:xfrm>
              <a:off x="2437617" y="119153"/>
              <a:ext cx="2095473" cy="446233"/>
            </a:xfrm>
            <a:prstGeom prst="rect">
              <a:avLst/>
            </a:prstGeom>
          </p:spPr>
        </p:pic>
        <p:pic>
          <p:nvPicPr>
            <p:cNvPr id="8" name="图片 7" descr="文本&#10;&#10;描述已自动生成">
              <a:extLst>
                <a:ext uri="{FF2B5EF4-FFF2-40B4-BE49-F238E27FC236}">
                  <a16:creationId xmlns:a16="http://schemas.microsoft.com/office/drawing/2014/main" id="{CE12B316-7DD5-BA4A-AF2D-E62C749E36EC}"/>
                </a:ext>
              </a:extLst>
            </p:cNvPr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7324" y="163038"/>
              <a:ext cx="2138137" cy="358465"/>
            </a:xfrm>
            <a:prstGeom prst="rect">
              <a:avLst/>
            </a:prstGeom>
          </p:spPr>
        </p:pic>
      </p:grpSp>
      <p:sp>
        <p:nvSpPr>
          <p:cNvPr id="9" name="文本框 8">
            <a:extLst>
              <a:ext uri="{FF2B5EF4-FFF2-40B4-BE49-F238E27FC236}">
                <a16:creationId xmlns:a16="http://schemas.microsoft.com/office/drawing/2014/main" id="{AF7365AE-8EBE-721A-E82D-BC8091A5C19F}"/>
              </a:ext>
            </a:extLst>
          </p:cNvPr>
          <p:cNvSpPr txBox="1"/>
          <p:nvPr/>
        </p:nvSpPr>
        <p:spPr>
          <a:xfrm>
            <a:off x="99923" y="916336"/>
            <a:ext cx="38838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/>
              <a:t>2. </a:t>
            </a:r>
            <a:r>
              <a:rPr lang="zh-CN" altLang="en-US" sz="2000" b="1" dirty="0"/>
              <a:t>实验研究</a:t>
            </a:r>
          </a:p>
        </p:txBody>
      </p:sp>
      <p:sp>
        <p:nvSpPr>
          <p:cNvPr id="19" name="灯片编号占位符 1">
            <a:extLst>
              <a:ext uri="{FF2B5EF4-FFF2-40B4-BE49-F238E27FC236}">
                <a16:creationId xmlns:a16="http://schemas.microsoft.com/office/drawing/2014/main" id="{2C4B7C37-532B-0E03-ACE6-76BB3BE106F5}"/>
              </a:ext>
            </a:extLst>
          </p:cNvPr>
          <p:cNvSpPr txBox="1">
            <a:spLocks/>
          </p:cNvSpPr>
          <p:nvPr/>
        </p:nvSpPr>
        <p:spPr>
          <a:xfrm>
            <a:off x="11285732" y="156378"/>
            <a:ext cx="635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0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400" dirty="0"/>
              <a:t>14</a:t>
            </a:r>
            <a:endParaRPr lang="zh-CN" altLang="en-US" sz="1400" dirty="0"/>
          </a:p>
        </p:txBody>
      </p:sp>
      <p:sp>
        <p:nvSpPr>
          <p:cNvPr id="15" name="标题 1">
            <a:extLst>
              <a:ext uri="{FF2B5EF4-FFF2-40B4-BE49-F238E27FC236}">
                <a16:creationId xmlns:a16="http://schemas.microsoft.com/office/drawing/2014/main" id="{E5137302-D3B6-8C39-EB7F-11D3EEAF73E9}"/>
              </a:ext>
            </a:extLst>
          </p:cNvPr>
          <p:cNvSpPr txBox="1">
            <a:spLocks/>
          </p:cNvSpPr>
          <p:nvPr/>
        </p:nvSpPr>
        <p:spPr bwMode="auto">
          <a:xfrm>
            <a:off x="767408" y="1340768"/>
            <a:ext cx="6624736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9pPr>
          </a:lstStyle>
          <a:p>
            <a:r>
              <a:rPr lang="en-US" altLang="zh-CN" sz="2000" kern="0" dirty="0"/>
              <a:t>2.3 Measurement of SEU Cross Sections</a:t>
            </a:r>
            <a:endParaRPr lang="zh-CN" altLang="en-US" sz="2000" kern="0" dirty="0"/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1415B646-1DAE-5A8D-A91A-434948B580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9416" y="2560589"/>
            <a:ext cx="4938030" cy="3176366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B8323C1B-A79A-3827-3C05-C47D95633DA8}"/>
              </a:ext>
            </a:extLst>
          </p:cNvPr>
          <p:cNvSpPr txBox="1"/>
          <p:nvPr/>
        </p:nvSpPr>
        <p:spPr>
          <a:xfrm>
            <a:off x="1018422" y="5773129"/>
            <a:ext cx="612270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457200" algn="just"/>
            <a:r>
              <a:rPr lang="en-US" altLang="zh-CN" sz="1400" dirty="0">
                <a:latin typeface="Times New Roman" panose="02020603050405020304" pitchFamily="18" charset="0"/>
              </a:rPr>
              <a:t>Fig. 2.11  Flow chart of the muon irradiation process.</a:t>
            </a:r>
            <a:endParaRPr lang="zh-CN" altLang="en-US" sz="1400" dirty="0">
              <a:latin typeface="Times New Roman" panose="02020603050405020304" pitchFamily="18" charset="0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1D2A6A29-2FE1-2419-E9E6-8272B78376BF}"/>
              </a:ext>
            </a:extLst>
          </p:cNvPr>
          <p:cNvSpPr txBox="1"/>
          <p:nvPr/>
        </p:nvSpPr>
        <p:spPr>
          <a:xfrm>
            <a:off x="6287344" y="3347124"/>
            <a:ext cx="45611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 The SEU cross section σ</a:t>
            </a:r>
            <a:r>
              <a:rPr lang="en-US" altLang="zh-CN" sz="1800" baseline="-250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&lt;SEU&gt; 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was derived by:</a:t>
            </a:r>
            <a:endParaRPr lang="zh-CN" altLang="en-US" sz="1800" dirty="0"/>
          </a:p>
        </p:txBody>
      </p:sp>
      <p:graphicFrame>
        <p:nvGraphicFramePr>
          <p:cNvPr id="11" name="对象 10">
            <a:extLst>
              <a:ext uri="{FF2B5EF4-FFF2-40B4-BE49-F238E27FC236}">
                <a16:creationId xmlns:a16="http://schemas.microsoft.com/office/drawing/2014/main" id="{DEBC8DE7-53FF-B12D-D477-5FAE3062660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479011" y="3832975"/>
          <a:ext cx="4217948" cy="6444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xMath" r:id="rId5" imgW="2691812" imgH="426972" progId="Equation.AxMath">
                  <p:embed/>
                </p:oleObj>
              </mc:Choice>
              <mc:Fallback>
                <p:oleObj name="AxMath" r:id="rId5" imgW="2691812" imgH="426972" progId="Equation.AxMath">
                  <p:embed/>
                  <p:pic>
                    <p:nvPicPr>
                      <p:cNvPr id="17" name="对象 16">
                        <a:extLst>
                          <a:ext uri="{FF2B5EF4-FFF2-40B4-BE49-F238E27FC236}">
                            <a16:creationId xmlns:a16="http://schemas.microsoft.com/office/drawing/2014/main" id="{1484E928-21D1-95F9-2C1F-2B06FBFD6C8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79011" y="3832975"/>
                        <a:ext cx="4217948" cy="64440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文本框 11">
            <a:extLst>
              <a:ext uri="{FF2B5EF4-FFF2-40B4-BE49-F238E27FC236}">
                <a16:creationId xmlns:a16="http://schemas.microsoft.com/office/drawing/2014/main" id="{7D90D848-CCB9-645A-1B9E-67A3F77AB661}"/>
              </a:ext>
            </a:extLst>
          </p:cNvPr>
          <p:cNvSpPr txBox="1"/>
          <p:nvPr/>
        </p:nvSpPr>
        <p:spPr>
          <a:xfrm>
            <a:off x="6414556" y="4593902"/>
            <a:ext cx="564328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</a:t>
            </a:r>
            <a:r>
              <a:rPr lang="en-US" altLang="zh-CN" sz="1800" i="1" baseline="-25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SEU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: the number of recorded SEUs in the tests</a:t>
            </a:r>
          </a:p>
          <a:p>
            <a:r>
              <a:rPr lang="en-US" altLang="zh-CN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</a:t>
            </a:r>
            <a:r>
              <a:rPr lang="en-US" altLang="zh-CN" sz="1800" i="1" baseline="-25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bit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: the number of memory bits in the device</a:t>
            </a:r>
          </a:p>
          <a:p>
            <a:r>
              <a:rPr lang="en-US" altLang="zh-CN" sz="1800" i="1" dirty="0">
                <a:effectLst/>
                <a:latin typeface="Times New Roman" panose="02020603050405020304" pitchFamily="18" charset="0"/>
                <a:ea typeface="DengXian" panose="02010600030101010101" pitchFamily="2" charset="-122"/>
              </a:rPr>
              <a:t>Φ 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DengXian" panose="02010600030101010101" pitchFamily="2" charset="-122"/>
              </a:rPr>
              <a:t>:</a:t>
            </a:r>
            <a:r>
              <a:rPr lang="en-US" altLang="zh-CN" sz="1800" i="1" dirty="0">
                <a:effectLst/>
                <a:latin typeface="Times New Roman" panose="02020603050405020304" pitchFamily="18" charset="0"/>
                <a:ea typeface="DengXian" panose="02010600030101010101" pitchFamily="2" charset="-122"/>
              </a:rPr>
              <a:t> 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 total fluence of incident muons during the test</a:t>
            </a:r>
            <a:endParaRPr lang="zh-CN" altLang="en-US" sz="1800" dirty="0"/>
          </a:p>
        </p:txBody>
      </p:sp>
      <p:graphicFrame>
        <p:nvGraphicFramePr>
          <p:cNvPr id="13" name="表格 12">
            <a:extLst>
              <a:ext uri="{FF2B5EF4-FFF2-40B4-BE49-F238E27FC236}">
                <a16:creationId xmlns:a16="http://schemas.microsoft.com/office/drawing/2014/main" id="{9A1C5777-F320-5073-220D-4D9471838153}"/>
              </a:ext>
            </a:extLst>
          </p:cNvPr>
          <p:cNvGraphicFramePr>
            <a:graphicFrameLocks noGrp="1"/>
          </p:cNvGraphicFramePr>
          <p:nvPr/>
        </p:nvGraphicFramePr>
        <p:xfrm>
          <a:off x="6182899" y="2312398"/>
          <a:ext cx="4810172" cy="605721"/>
        </p:xfrm>
        <a:graphic>
          <a:graphicData uri="http://schemas.openxmlformats.org/drawingml/2006/table">
            <a:tbl>
              <a:tblPr firstRow="1" firstCol="1" bandRow="1"/>
              <a:tblGrid>
                <a:gridCol w="2405086">
                  <a:extLst>
                    <a:ext uri="{9D8B030D-6E8A-4147-A177-3AD203B41FA5}">
                      <a16:colId xmlns:a16="http://schemas.microsoft.com/office/drawing/2014/main" val="3551277987"/>
                    </a:ext>
                  </a:extLst>
                </a:gridCol>
                <a:gridCol w="2405086">
                  <a:extLst>
                    <a:ext uri="{9D8B030D-6E8A-4147-A177-3AD203B41FA5}">
                      <a16:colId xmlns:a16="http://schemas.microsoft.com/office/drawing/2014/main" val="214232358"/>
                    </a:ext>
                  </a:extLst>
                </a:gridCol>
              </a:tblGrid>
              <a:tr h="305513">
                <a:tc>
                  <a:txBody>
                    <a:bodyPr/>
                    <a:lstStyle/>
                    <a:p>
                      <a:pPr marL="304800" indent="63500" algn="just"/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PS irradiation</a:t>
                      </a:r>
                      <a:endParaRPr lang="zh-CN" sz="16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04800" marR="0" lvl="0" indent="6350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BS irradiation</a:t>
                      </a:r>
                      <a:endParaRPr lang="zh-CN" altLang="zh-CN" sz="16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4367852"/>
                  </a:ext>
                </a:extLst>
              </a:tr>
              <a:tr h="300208">
                <a:tc>
                  <a:txBody>
                    <a:bodyPr/>
                    <a:lstStyle/>
                    <a:p>
                      <a:pPr marL="304800" indent="63500" algn="just" defTabSz="457200" rtl="0" eaLnBrk="1" latinLnBrk="0" hangingPunct="1"/>
                      <a:r>
                        <a:rPr kumimoji="1" lang="en-US" altLang="zh-CN" sz="160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24 - 36 MeV/c</a:t>
                      </a:r>
                      <a:endParaRPr kumimoji="1" lang="zh-CN" altLang="en-US" sz="1600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04800" indent="63500" algn="just" defTabSz="457200" rtl="0" eaLnBrk="1" latinLnBrk="0" hangingPunct="1"/>
                      <a:r>
                        <a:rPr kumimoji="1" lang="en-US" altLang="zh-CN" sz="160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34 - 42 MeV/c</a:t>
                      </a:r>
                      <a:endParaRPr kumimoji="1" lang="zh-CN" altLang="en-US" sz="1600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33040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51022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15E440-1BF7-53E2-1B4E-5FE823F440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1">
            <a:extLst>
              <a:ext uri="{FF2B5EF4-FFF2-40B4-BE49-F238E27FC236}">
                <a16:creationId xmlns:a16="http://schemas.microsoft.com/office/drawing/2014/main" id="{794FAB27-23B9-495E-6642-753035F274B9}"/>
              </a:ext>
            </a:extLst>
          </p:cNvPr>
          <p:cNvSpPr txBox="1">
            <a:spLocks/>
          </p:cNvSpPr>
          <p:nvPr/>
        </p:nvSpPr>
        <p:spPr>
          <a:xfrm>
            <a:off x="11687176" y="156378"/>
            <a:ext cx="635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0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dirty="0"/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93229632-E558-7103-EB3F-BC82C256A9DF}"/>
              </a:ext>
            </a:extLst>
          </p:cNvPr>
          <p:cNvGrpSpPr/>
          <p:nvPr/>
        </p:nvGrpSpPr>
        <p:grpSpPr>
          <a:xfrm>
            <a:off x="0" y="119153"/>
            <a:ext cx="12192000" cy="622528"/>
            <a:chOff x="0" y="119153"/>
            <a:chExt cx="12192000" cy="622528"/>
          </a:xfrm>
        </p:grpSpPr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E81DB3E4-4D80-9916-802C-4F1B52F3CB12}"/>
                </a:ext>
              </a:extLst>
            </p:cNvPr>
            <p:cNvSpPr/>
            <p:nvPr/>
          </p:nvSpPr>
          <p:spPr>
            <a:xfrm>
              <a:off x="0" y="660401"/>
              <a:ext cx="12192000" cy="81280"/>
            </a:xfrm>
            <a:prstGeom prst="rect">
              <a:avLst/>
            </a:prstGeom>
            <a:gradFill flip="none" rotWithShape="1">
              <a:gsLst>
                <a:gs pos="7000">
                  <a:srgbClr val="2BB8B4">
                    <a:lumMod val="100000"/>
                  </a:srgbClr>
                </a:gs>
                <a:gs pos="49000">
                  <a:schemeClr val="accent1">
                    <a:tint val="44500"/>
                    <a:satMod val="160000"/>
                  </a:schemeClr>
                </a:gs>
                <a:gs pos="70000">
                  <a:schemeClr val="accent1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pic>
          <p:nvPicPr>
            <p:cNvPr id="7" name="图片 6" descr="图片包含 文本&#10;&#10;描述已自动生成">
              <a:extLst>
                <a:ext uri="{FF2B5EF4-FFF2-40B4-BE49-F238E27FC236}">
                  <a16:creationId xmlns:a16="http://schemas.microsoft.com/office/drawing/2014/main" id="{51F83DA0-528B-D104-3B3E-E83C003E7777}"/>
                </a:ext>
              </a:extLst>
            </p:cNvPr>
            <p:cNvPicPr/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7755"/>
            <a:stretch/>
          </p:blipFill>
          <p:spPr>
            <a:xfrm>
              <a:off x="2437617" y="119153"/>
              <a:ext cx="2095473" cy="446233"/>
            </a:xfrm>
            <a:prstGeom prst="rect">
              <a:avLst/>
            </a:prstGeom>
          </p:spPr>
        </p:pic>
        <p:pic>
          <p:nvPicPr>
            <p:cNvPr id="8" name="图片 7" descr="文本&#10;&#10;描述已自动生成">
              <a:extLst>
                <a:ext uri="{FF2B5EF4-FFF2-40B4-BE49-F238E27FC236}">
                  <a16:creationId xmlns:a16="http://schemas.microsoft.com/office/drawing/2014/main" id="{730E5F36-220B-0303-12FE-E82D33706F43}"/>
                </a:ext>
              </a:extLst>
            </p:cNvPr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7324" y="163038"/>
              <a:ext cx="2138137" cy="358465"/>
            </a:xfrm>
            <a:prstGeom prst="rect">
              <a:avLst/>
            </a:prstGeom>
          </p:spPr>
        </p:pic>
      </p:grpSp>
      <p:sp>
        <p:nvSpPr>
          <p:cNvPr id="9" name="文本框 8">
            <a:extLst>
              <a:ext uri="{FF2B5EF4-FFF2-40B4-BE49-F238E27FC236}">
                <a16:creationId xmlns:a16="http://schemas.microsoft.com/office/drawing/2014/main" id="{918BC14C-7FA1-8289-9165-63B6D25D172F}"/>
              </a:ext>
            </a:extLst>
          </p:cNvPr>
          <p:cNvSpPr txBox="1"/>
          <p:nvPr/>
        </p:nvSpPr>
        <p:spPr>
          <a:xfrm>
            <a:off x="99923" y="916336"/>
            <a:ext cx="38838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/>
              <a:t>2. </a:t>
            </a:r>
            <a:r>
              <a:rPr lang="zh-CN" altLang="en-US" sz="2000" b="1" dirty="0"/>
              <a:t>实验研究</a:t>
            </a:r>
          </a:p>
        </p:txBody>
      </p:sp>
      <p:sp>
        <p:nvSpPr>
          <p:cNvPr id="19" name="灯片编号占位符 1">
            <a:extLst>
              <a:ext uri="{FF2B5EF4-FFF2-40B4-BE49-F238E27FC236}">
                <a16:creationId xmlns:a16="http://schemas.microsoft.com/office/drawing/2014/main" id="{5EF76881-BF71-2AB2-55E0-370270F5D1E5}"/>
              </a:ext>
            </a:extLst>
          </p:cNvPr>
          <p:cNvSpPr txBox="1">
            <a:spLocks/>
          </p:cNvSpPr>
          <p:nvPr/>
        </p:nvSpPr>
        <p:spPr>
          <a:xfrm>
            <a:off x="11285732" y="156378"/>
            <a:ext cx="635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0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400" dirty="0"/>
              <a:t>15</a:t>
            </a:r>
            <a:endParaRPr lang="zh-CN" altLang="en-US" sz="1400" dirty="0"/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BE70FB83-764F-E342-2A24-505B9CAAB2E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3157" y="1261908"/>
            <a:ext cx="3600400" cy="4828053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文本框 20">
            <a:extLst>
              <a:ext uri="{FF2B5EF4-FFF2-40B4-BE49-F238E27FC236}">
                <a16:creationId xmlns:a16="http://schemas.microsoft.com/office/drawing/2014/main" id="{34A97C5C-B5AB-A98C-8810-49A0C866FE39}"/>
              </a:ext>
            </a:extLst>
          </p:cNvPr>
          <p:cNvSpPr txBox="1"/>
          <p:nvPr/>
        </p:nvSpPr>
        <p:spPr>
          <a:xfrm>
            <a:off x="6442057" y="5903853"/>
            <a:ext cx="529843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457200" algn="just">
              <a:spcAft>
                <a:spcPts val="1200"/>
              </a:spcAft>
            </a:pPr>
            <a:r>
              <a:rPr lang="en-US" altLang="zh-CN" sz="1400" dirty="0">
                <a:latin typeface="Times New Roman" panose="02020603050405020304" pitchFamily="18" charset="0"/>
              </a:rPr>
              <a:t>Fig 2.12 Panel (a) shows the measured and simulated positive and negative muon SEU cross sections of 65-nm bulk SRAM for the PS irradiation test, while panel (b) shows those for the BS irradiation test. </a:t>
            </a:r>
            <a:endParaRPr lang="zh-CN" altLang="zh-CN" sz="2400" kern="1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A99E6967-BBE0-B431-D6A7-DD19EEC6F76F}"/>
              </a:ext>
            </a:extLst>
          </p:cNvPr>
          <p:cNvSpPr txBox="1"/>
          <p:nvPr/>
        </p:nvSpPr>
        <p:spPr>
          <a:xfrm>
            <a:off x="771604" y="2228671"/>
            <a:ext cx="5972468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altLang="zh-CN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 peak cross section for negative muons is about 9 times larger than that for positive muons in both the PS and BS irradiations.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altLang="zh-CN" sz="1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altLang="zh-CN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 peak of the SEU cross-section in the BS irradiation tests appears at 38 MeV/c, which is much higher than that in the PS irradiation tests, i.e., 28 MeV/c.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altLang="zh-CN" sz="1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altLang="zh-CN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 peak SEU cross-section of the PS irradiation is about twice larger than that of the BS irradiation for both positive and negative muons. </a:t>
            </a:r>
            <a:endParaRPr lang="en-US" altLang="zh-CN" sz="1800" dirty="0">
              <a:effectLst/>
              <a:latin typeface="+mn-lt"/>
              <a:ea typeface="Times New Roman" panose="02020603050405020304" pitchFamily="18" charset="0"/>
            </a:endParaRPr>
          </a:p>
        </p:txBody>
      </p:sp>
      <p:sp>
        <p:nvSpPr>
          <p:cNvPr id="23" name="标题 1">
            <a:extLst>
              <a:ext uri="{FF2B5EF4-FFF2-40B4-BE49-F238E27FC236}">
                <a16:creationId xmlns:a16="http://schemas.microsoft.com/office/drawing/2014/main" id="{9E88909A-1767-523D-F52F-69A6E2748360}"/>
              </a:ext>
            </a:extLst>
          </p:cNvPr>
          <p:cNvSpPr txBox="1">
            <a:spLocks/>
          </p:cNvSpPr>
          <p:nvPr/>
        </p:nvSpPr>
        <p:spPr bwMode="auto">
          <a:xfrm>
            <a:off x="767408" y="1340768"/>
            <a:ext cx="712583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9pPr>
          </a:lstStyle>
          <a:p>
            <a:r>
              <a:rPr lang="en-US" altLang="zh-CN" sz="2000" kern="0" dirty="0"/>
              <a:t>2.4 Results of the Irradiation Tests</a:t>
            </a:r>
            <a:endParaRPr lang="zh-CN" altLang="en-US" sz="2000" kern="0" dirty="0"/>
          </a:p>
        </p:txBody>
      </p:sp>
    </p:spTree>
    <p:extLst>
      <p:ext uri="{BB962C8B-B14F-4D97-AF65-F5344CB8AC3E}">
        <p14:creationId xmlns:p14="http://schemas.microsoft.com/office/powerpoint/2010/main" val="21648505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8B1377-5840-5280-9F37-0864A0220C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4ABA0A1C-60A3-A585-6B6C-A9E1546E0E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FFE54-9F89-4D27-A971-D6774B8AC7D8}" type="slidenum">
              <a:rPr lang="en-US" smtClean="0"/>
              <a:t>18</a:t>
            </a:fld>
            <a:endParaRPr lang="en-US" dirty="0"/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1F53D8E8-3F67-8796-7FC9-057CF552ED59}"/>
              </a:ext>
            </a:extLst>
          </p:cNvPr>
          <p:cNvGrpSpPr/>
          <p:nvPr/>
        </p:nvGrpSpPr>
        <p:grpSpPr>
          <a:xfrm>
            <a:off x="0" y="119153"/>
            <a:ext cx="12192000" cy="622528"/>
            <a:chOff x="0" y="119153"/>
            <a:chExt cx="12192000" cy="622528"/>
          </a:xfrm>
        </p:grpSpPr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B24E2DEF-FAE7-E3F8-5D52-FA79D3586647}"/>
                </a:ext>
              </a:extLst>
            </p:cNvPr>
            <p:cNvSpPr/>
            <p:nvPr/>
          </p:nvSpPr>
          <p:spPr>
            <a:xfrm>
              <a:off x="0" y="660401"/>
              <a:ext cx="12192000" cy="81280"/>
            </a:xfrm>
            <a:prstGeom prst="rect">
              <a:avLst/>
            </a:prstGeom>
            <a:gradFill flip="none" rotWithShape="1">
              <a:gsLst>
                <a:gs pos="7000">
                  <a:srgbClr val="2BB8B4">
                    <a:lumMod val="100000"/>
                  </a:srgbClr>
                </a:gs>
                <a:gs pos="49000">
                  <a:schemeClr val="accent1">
                    <a:tint val="44500"/>
                    <a:satMod val="160000"/>
                  </a:schemeClr>
                </a:gs>
                <a:gs pos="70000">
                  <a:schemeClr val="accent1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pic>
          <p:nvPicPr>
            <p:cNvPr id="7" name="图片 6" descr="图片包含 文本&#10;&#10;描述已自动生成">
              <a:extLst>
                <a:ext uri="{FF2B5EF4-FFF2-40B4-BE49-F238E27FC236}">
                  <a16:creationId xmlns:a16="http://schemas.microsoft.com/office/drawing/2014/main" id="{11CD171D-3D67-B3C6-3387-B111584DEB08}"/>
                </a:ext>
              </a:extLst>
            </p:cNvPr>
            <p:cNvPicPr/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7755"/>
            <a:stretch/>
          </p:blipFill>
          <p:spPr>
            <a:xfrm>
              <a:off x="2437617" y="119153"/>
              <a:ext cx="2095473" cy="446233"/>
            </a:xfrm>
            <a:prstGeom prst="rect">
              <a:avLst/>
            </a:prstGeom>
          </p:spPr>
        </p:pic>
        <p:pic>
          <p:nvPicPr>
            <p:cNvPr id="8" name="图片 7" descr="文本&#10;&#10;描述已自动生成">
              <a:extLst>
                <a:ext uri="{FF2B5EF4-FFF2-40B4-BE49-F238E27FC236}">
                  <a16:creationId xmlns:a16="http://schemas.microsoft.com/office/drawing/2014/main" id="{D43D4B51-7FB9-D5A8-B8A6-08934EF18F0B}"/>
                </a:ext>
              </a:extLst>
            </p:cNvPr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7324" y="163038"/>
              <a:ext cx="2138137" cy="358465"/>
            </a:xfrm>
            <a:prstGeom prst="rect">
              <a:avLst/>
            </a:prstGeom>
          </p:spPr>
        </p:pic>
      </p:grpSp>
      <p:sp>
        <p:nvSpPr>
          <p:cNvPr id="12" name="文本框 11">
            <a:extLst>
              <a:ext uri="{FF2B5EF4-FFF2-40B4-BE49-F238E27FC236}">
                <a16:creationId xmlns:a16="http://schemas.microsoft.com/office/drawing/2014/main" id="{95E373A5-C79B-AF64-2ECC-A2587C0FF3A5}"/>
              </a:ext>
            </a:extLst>
          </p:cNvPr>
          <p:cNvSpPr txBox="1"/>
          <p:nvPr/>
        </p:nvSpPr>
        <p:spPr>
          <a:xfrm>
            <a:off x="99923" y="916336"/>
            <a:ext cx="38838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/>
              <a:t>3. </a:t>
            </a:r>
            <a:r>
              <a:rPr lang="zh-CN" altLang="en-US" sz="2000" b="1" dirty="0"/>
              <a:t>蒙特卡罗模拟</a:t>
            </a:r>
          </a:p>
        </p:txBody>
      </p:sp>
      <p:sp>
        <p:nvSpPr>
          <p:cNvPr id="64" name="灯片编号占位符 1">
            <a:extLst>
              <a:ext uri="{FF2B5EF4-FFF2-40B4-BE49-F238E27FC236}">
                <a16:creationId xmlns:a16="http://schemas.microsoft.com/office/drawing/2014/main" id="{226238DA-ECED-7AD8-3F7B-F49ABF4E64B6}"/>
              </a:ext>
            </a:extLst>
          </p:cNvPr>
          <p:cNvSpPr txBox="1">
            <a:spLocks/>
          </p:cNvSpPr>
          <p:nvPr/>
        </p:nvSpPr>
        <p:spPr>
          <a:xfrm>
            <a:off x="11285732" y="156378"/>
            <a:ext cx="635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0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400" dirty="0"/>
              <a:t>16</a:t>
            </a:r>
            <a:endParaRPr lang="zh-CN" altLang="en-US" sz="1400" dirty="0"/>
          </a:p>
        </p:txBody>
      </p:sp>
      <p:graphicFrame>
        <p:nvGraphicFramePr>
          <p:cNvPr id="9" name="表格 8">
            <a:extLst>
              <a:ext uri="{FF2B5EF4-FFF2-40B4-BE49-F238E27FC236}">
                <a16:creationId xmlns:a16="http://schemas.microsoft.com/office/drawing/2014/main" id="{B7BEE030-6B27-AAEA-CDA2-4009D3E4E9F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0163324"/>
              </p:ext>
            </p:extLst>
          </p:nvPr>
        </p:nvGraphicFramePr>
        <p:xfrm>
          <a:off x="880695" y="1415795"/>
          <a:ext cx="9110148" cy="131816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18358">
                  <a:extLst>
                    <a:ext uri="{9D8B030D-6E8A-4147-A177-3AD203B41FA5}">
                      <a16:colId xmlns:a16="http://schemas.microsoft.com/office/drawing/2014/main" val="2616153645"/>
                    </a:ext>
                  </a:extLst>
                </a:gridCol>
                <a:gridCol w="1375148">
                  <a:extLst>
                    <a:ext uri="{9D8B030D-6E8A-4147-A177-3AD203B41FA5}">
                      <a16:colId xmlns:a16="http://schemas.microsoft.com/office/drawing/2014/main" val="2356940178"/>
                    </a:ext>
                  </a:extLst>
                </a:gridCol>
                <a:gridCol w="1534228">
                  <a:extLst>
                    <a:ext uri="{9D8B030D-6E8A-4147-A177-3AD203B41FA5}">
                      <a16:colId xmlns:a16="http://schemas.microsoft.com/office/drawing/2014/main" val="4001037714"/>
                    </a:ext>
                  </a:extLst>
                </a:gridCol>
                <a:gridCol w="1491270">
                  <a:extLst>
                    <a:ext uri="{9D8B030D-6E8A-4147-A177-3AD203B41FA5}">
                      <a16:colId xmlns:a16="http://schemas.microsoft.com/office/drawing/2014/main" val="2478730190"/>
                    </a:ext>
                  </a:extLst>
                </a:gridCol>
                <a:gridCol w="1343984">
                  <a:extLst>
                    <a:ext uri="{9D8B030D-6E8A-4147-A177-3AD203B41FA5}">
                      <a16:colId xmlns:a16="http://schemas.microsoft.com/office/drawing/2014/main" val="3054258649"/>
                    </a:ext>
                  </a:extLst>
                </a:gridCol>
                <a:gridCol w="1847160">
                  <a:extLst>
                    <a:ext uri="{9D8B030D-6E8A-4147-A177-3AD203B41FA5}">
                      <a16:colId xmlns:a16="http://schemas.microsoft.com/office/drawing/2014/main" val="951911255"/>
                    </a:ext>
                  </a:extLst>
                </a:gridCol>
              </a:tblGrid>
              <a:tr h="493647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模拟工具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1783" marR="11783" marT="11783" marB="0" anchor="ctr">
                    <a:lnL>
                      <a:noFill/>
                    </a:lnL>
                    <a:lnR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>
                      <a:solidFill>
                        <a:schemeClr val="accent1"/>
                      </a:solidFill>
                    </a:lnT>
                    <a:lnB w="3175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zh-CN" altLang="en-US" sz="160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开发维护</a:t>
                      </a:r>
                      <a:endParaRPr lang="en-US" sz="160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>
                      <a:solidFill>
                        <a:schemeClr val="accent1"/>
                      </a:solidFill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zh-CN" altLang="en-US" sz="160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编写语言</a:t>
                      </a:r>
                      <a:endParaRPr lang="en-US" sz="160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>
                      <a:solidFill>
                        <a:schemeClr val="accent1"/>
                      </a:solidFill>
                    </a:lnT>
                    <a:lnB w="3175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zh-CN" altLang="en-US" sz="160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输入</a:t>
                      </a:r>
                      <a:endParaRPr lang="en-US" sz="160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19050">
                      <a:solidFill>
                        <a:schemeClr val="accent1"/>
                      </a:solidFill>
                    </a:lnT>
                    <a:lnB w="3175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zh-CN" altLang="en-US" sz="160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是否开源</a:t>
                      </a:r>
                      <a:endParaRPr lang="en-US" sz="160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>
                    <a:lnL>
                      <a:noFill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>
                      <a:solidFill>
                        <a:schemeClr val="accent1"/>
                      </a:solidFill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zh-CN" altLang="en-US" sz="160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特点</a:t>
                      </a:r>
                      <a:endParaRPr lang="en-US" sz="160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>
                    <a:lnL>
                      <a:noFill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>
                      <a:solidFill>
                        <a:schemeClr val="accent1"/>
                      </a:solidFill>
                    </a:lnT>
                    <a:lnB w="3175">
                      <a:solidFill>
                        <a:schemeClr val="tx1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40545403"/>
                  </a:ext>
                </a:extLst>
              </a:tr>
              <a:tr h="274838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Geant4</a:t>
                      </a:r>
                    </a:p>
                  </a:txBody>
                  <a:tcPr marL="11783" marR="11783" marT="11783" marB="0" anchor="ctr">
                    <a:lnL>
                      <a:noFill/>
                    </a:lnL>
                    <a:lnR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>
                      <a:solidFill>
                        <a:schemeClr val="tx1"/>
                      </a:solidFill>
                    </a:lnT>
                    <a:lnB w="3175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altLang="zh-CN" sz="160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CERN</a:t>
                      </a: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altLang="zh-CN" sz="160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C++</a:t>
                      </a:r>
                    </a:p>
                  </a:txBody>
                  <a:tcPr marL="6350" marR="6350" marT="635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>
                      <a:solidFill>
                        <a:schemeClr val="tx1"/>
                      </a:solidFill>
                    </a:lnT>
                    <a:lnB w="3175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altLang="zh-CN" sz="160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C++</a:t>
                      </a:r>
                      <a:r>
                        <a:rPr lang="zh-CN" altLang="en-US" sz="160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，</a:t>
                      </a:r>
                      <a:r>
                        <a:rPr lang="en-US" altLang="zh-CN" sz="160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mac 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3175">
                      <a:solidFill>
                        <a:schemeClr val="tx1"/>
                      </a:solidFill>
                    </a:lnT>
                    <a:lnB w="3175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zh-CN" altLang="en-US" sz="160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是</a:t>
                      </a:r>
                      <a:endParaRPr lang="en-US" altLang="zh-CN" sz="160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>
                    <a:lnL>
                      <a:noFill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zh-CN" altLang="en-US" sz="160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统计，物理模型自由</a:t>
                      </a:r>
                      <a:endParaRPr lang="en-US" altLang="zh-CN" sz="160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>
                    <a:lnL>
                      <a:noFill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>
                      <a:solidFill>
                        <a:schemeClr val="tx1"/>
                      </a:solidFill>
                    </a:lnT>
                    <a:lnB w="3175">
                      <a:solidFill>
                        <a:schemeClr val="tx1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56322500"/>
                  </a:ext>
                </a:extLst>
              </a:tr>
              <a:tr h="274838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6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Phits</a:t>
                      </a:r>
                      <a:endParaRPr lang="en-US" altLang="zh-CN" sz="16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1783" marR="11783" marT="11783" marB="0" anchor="ctr">
                    <a:lnL>
                      <a:noFill/>
                    </a:lnL>
                    <a:lnR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>
                      <a:solidFill>
                        <a:schemeClr val="tx1"/>
                      </a:solidFill>
                    </a:lnT>
                    <a:lnB w="3175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altLang="zh-CN" sz="160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JAEA</a:t>
                      </a: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altLang="zh-CN" sz="160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Fortran</a:t>
                      </a:r>
                    </a:p>
                  </a:txBody>
                  <a:tcPr marL="6350" marR="6350" marT="635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>
                      <a:solidFill>
                        <a:schemeClr val="tx1"/>
                      </a:solidFill>
                    </a:lnT>
                    <a:lnB w="3175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zh-CN" altLang="en-US" sz="160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伪代码</a:t>
                      </a:r>
                      <a:r>
                        <a:rPr lang="en-US" altLang="zh-CN" sz="160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3175">
                      <a:solidFill>
                        <a:schemeClr val="tx1"/>
                      </a:solidFill>
                    </a:lnT>
                    <a:lnB w="3175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zh-CN" altLang="en-US" sz="160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否</a:t>
                      </a:r>
                      <a:endParaRPr lang="en-US" altLang="zh-CN" sz="160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>
                    <a:lnL>
                      <a:noFill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zh-CN" altLang="en-US" sz="160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缪子物理优化</a:t>
                      </a:r>
                      <a:endParaRPr lang="en-US" altLang="zh-CN" sz="160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>
                    <a:lnL>
                      <a:noFill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>
                      <a:solidFill>
                        <a:schemeClr val="tx1"/>
                      </a:solidFill>
                    </a:lnT>
                    <a:lnB w="3175">
                      <a:solidFill>
                        <a:schemeClr val="tx1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45899445"/>
                  </a:ext>
                </a:extLst>
              </a:tr>
              <a:tr h="274838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6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Fluka</a:t>
                      </a:r>
                      <a:endParaRPr lang="en-US" altLang="zh-CN" sz="16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1783" marR="11783" marT="11783" marB="0" anchor="ctr">
                    <a:lnL>
                      <a:noFill/>
                    </a:lnL>
                    <a:lnR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>
                      <a:solidFill>
                        <a:schemeClr val="tx1"/>
                      </a:solidFill>
                    </a:lnT>
                    <a:lnB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CERN</a:t>
                      </a: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altLang="zh-CN" sz="160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Fortran</a:t>
                      </a:r>
                    </a:p>
                  </a:txBody>
                  <a:tcPr marL="6350" marR="6350" marT="635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>
                      <a:solidFill>
                        <a:schemeClr val="tx1"/>
                      </a:solidFill>
                    </a:lnT>
                    <a:lnB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zh-CN" altLang="en-US" sz="160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伪代码</a:t>
                      </a:r>
                      <a:r>
                        <a:rPr lang="en-US" altLang="zh-CN" sz="160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3175">
                      <a:solidFill>
                        <a:schemeClr val="tx1"/>
                      </a:solidFill>
                    </a:lnT>
                    <a:lnB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zh-CN" altLang="en-US" sz="160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否</a:t>
                      </a:r>
                      <a:endParaRPr lang="en-US" altLang="zh-CN" sz="160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>
                    <a:lnL>
                      <a:noFill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endParaRPr lang="en-US" altLang="zh-CN" sz="160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>
                    <a:lnL>
                      <a:noFill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>
                      <a:solidFill>
                        <a:schemeClr val="tx1"/>
                      </a:solidFill>
                    </a:lnT>
                    <a:lnB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88423654"/>
                  </a:ext>
                </a:extLst>
              </a:tr>
            </a:tbl>
          </a:graphicData>
        </a:graphic>
      </p:graphicFrame>
      <p:sp>
        <p:nvSpPr>
          <p:cNvPr id="15" name="文本框 14">
            <a:extLst>
              <a:ext uri="{FF2B5EF4-FFF2-40B4-BE49-F238E27FC236}">
                <a16:creationId xmlns:a16="http://schemas.microsoft.com/office/drawing/2014/main" id="{9A49B7FE-B377-66F8-30EB-E487087ECFDE}"/>
              </a:ext>
            </a:extLst>
          </p:cNvPr>
          <p:cNvSpPr txBox="1"/>
          <p:nvPr/>
        </p:nvSpPr>
        <p:spPr>
          <a:xfrm>
            <a:off x="6769373" y="6078798"/>
            <a:ext cx="508014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457200" algn="just">
              <a:spcAft>
                <a:spcPts val="1200"/>
              </a:spcAft>
            </a:pPr>
            <a:r>
              <a:rPr lang="en-US" altLang="zh-CN" sz="1400" dirty="0">
                <a:latin typeface="Times New Roman" panose="02020603050405020304" pitchFamily="18" charset="0"/>
              </a:rPr>
              <a:t>Fig 3.1. A structure diagram of the Geant4 toolkit. </a:t>
            </a:r>
            <a:endParaRPr lang="zh-CN" altLang="zh-CN" sz="2400" kern="1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F958A9A9-BBC0-4E73-15C8-9840AB321F3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-4089" b="-3252"/>
          <a:stretch/>
        </p:blipFill>
        <p:spPr bwMode="auto">
          <a:xfrm>
            <a:off x="7714231" y="2984987"/>
            <a:ext cx="2976271" cy="307505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0" name="文本框 19">
            <a:extLst>
              <a:ext uri="{FF2B5EF4-FFF2-40B4-BE49-F238E27FC236}">
                <a16:creationId xmlns:a16="http://schemas.microsoft.com/office/drawing/2014/main" id="{A17E8CDD-7420-F248-83C9-E1E66155F2A3}"/>
              </a:ext>
            </a:extLst>
          </p:cNvPr>
          <p:cNvSpPr txBox="1"/>
          <p:nvPr/>
        </p:nvSpPr>
        <p:spPr>
          <a:xfrm>
            <a:off x="880695" y="3031818"/>
            <a:ext cx="532439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altLang="zh-CN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</a:t>
            </a:r>
            <a:r>
              <a:rPr lang="en-US" altLang="zh-CN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eant4</a:t>
            </a:r>
            <a:r>
              <a:rPr lang="zh-CN" altLang="en-US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altLang="zh-CN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is a Monte Carlo simulation tools of particle transportation which is managed by CERN. </a:t>
            </a:r>
            <a:endParaRPr lang="en-US" altLang="zh-CN" sz="1800" dirty="0">
              <a:effectLst/>
              <a:latin typeface="+mn-lt"/>
              <a:ea typeface="Times New Roman" panose="02020603050405020304" pitchFamily="18" charset="0"/>
            </a:endParaRPr>
          </a:p>
        </p:txBody>
      </p:sp>
      <p:graphicFrame>
        <p:nvGraphicFramePr>
          <p:cNvPr id="24" name="表格 3">
            <a:extLst>
              <a:ext uri="{FF2B5EF4-FFF2-40B4-BE49-F238E27FC236}">
                <a16:creationId xmlns:a16="http://schemas.microsoft.com/office/drawing/2014/main" id="{BD39A08E-057E-73A1-BC69-9623A2756A7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9244936"/>
              </p:ext>
            </p:extLst>
          </p:nvPr>
        </p:nvGraphicFramePr>
        <p:xfrm>
          <a:off x="1012929" y="3833937"/>
          <a:ext cx="5756444" cy="22469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39111">
                  <a:extLst>
                    <a:ext uri="{9D8B030D-6E8A-4147-A177-3AD203B41FA5}">
                      <a16:colId xmlns:a16="http://schemas.microsoft.com/office/drawing/2014/main" val="480241161"/>
                    </a:ext>
                  </a:extLst>
                </a:gridCol>
                <a:gridCol w="1439111">
                  <a:extLst>
                    <a:ext uri="{9D8B030D-6E8A-4147-A177-3AD203B41FA5}">
                      <a16:colId xmlns:a16="http://schemas.microsoft.com/office/drawing/2014/main" val="1386456076"/>
                    </a:ext>
                  </a:extLst>
                </a:gridCol>
                <a:gridCol w="1439111">
                  <a:extLst>
                    <a:ext uri="{9D8B030D-6E8A-4147-A177-3AD203B41FA5}">
                      <a16:colId xmlns:a16="http://schemas.microsoft.com/office/drawing/2014/main" val="2655224156"/>
                    </a:ext>
                  </a:extLst>
                </a:gridCol>
                <a:gridCol w="1439111">
                  <a:extLst>
                    <a:ext uri="{9D8B030D-6E8A-4147-A177-3AD203B41FA5}">
                      <a16:colId xmlns:a16="http://schemas.microsoft.com/office/drawing/2014/main" val="824822790"/>
                    </a:ext>
                  </a:extLst>
                </a:gridCol>
              </a:tblGrid>
              <a:tr h="702559"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High Energy Physics</a:t>
                      </a:r>
                    </a:p>
                  </a:txBody>
                  <a:tcPr marL="68580" marR="68580" marT="30480" marB="3048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Space and Radiation</a:t>
                      </a:r>
                    </a:p>
                  </a:txBody>
                  <a:tcPr marL="68580" marR="68580" marT="30480" marB="3048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Medical Application</a:t>
                      </a:r>
                    </a:p>
                  </a:txBody>
                  <a:tcPr marL="68580" marR="68580" marT="30480" marB="3048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kumimoji="1" lang="en-US" altLang="zh-CN" sz="14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Accelerator design</a:t>
                      </a:r>
                      <a:endParaRPr kumimoji="1" lang="en-US" sz="1400" b="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30480" marB="3048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1599625"/>
                  </a:ext>
                </a:extLst>
              </a:tr>
              <a:tr h="1544385"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6556174"/>
                  </a:ext>
                </a:extLst>
              </a:tr>
            </a:tbl>
          </a:graphicData>
        </a:graphic>
      </p:graphicFrame>
      <p:pic>
        <p:nvPicPr>
          <p:cNvPr id="25" name="图片 24" descr="卡通人物&#10;&#10;描述已自动生成">
            <a:extLst>
              <a:ext uri="{FF2B5EF4-FFF2-40B4-BE49-F238E27FC236}">
                <a16:creationId xmlns:a16="http://schemas.microsoft.com/office/drawing/2014/main" id="{963ACC70-4D8B-47E0-D6A9-C3B8166B8B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0252" y="4725797"/>
            <a:ext cx="1246633" cy="1028715"/>
          </a:xfrm>
          <a:prstGeom prst="rect">
            <a:avLst/>
          </a:prstGeom>
        </p:spPr>
      </p:pic>
      <p:pic>
        <p:nvPicPr>
          <p:cNvPr id="26" name="图片 25" descr="雪地上有人在水里&#10;&#10;中度可信度描述已自动生成">
            <a:extLst>
              <a:ext uri="{FF2B5EF4-FFF2-40B4-BE49-F238E27FC236}">
                <a16:creationId xmlns:a16="http://schemas.microsoft.com/office/drawing/2014/main" id="{4B6089E7-6024-A298-F0FA-32426EA0A8C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30379" y="4725798"/>
            <a:ext cx="1246633" cy="1028714"/>
          </a:xfrm>
          <a:prstGeom prst="rect">
            <a:avLst/>
          </a:prstGeom>
        </p:spPr>
      </p:pic>
      <p:pic>
        <p:nvPicPr>
          <p:cNvPr id="28" name="图片 27" descr="图示&#10;&#10;描述已自动生成">
            <a:extLst>
              <a:ext uri="{FF2B5EF4-FFF2-40B4-BE49-F238E27FC236}">
                <a16:creationId xmlns:a16="http://schemas.microsoft.com/office/drawing/2014/main" id="{D10F2838-1971-07BB-9581-5A9997A5888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54990" y="4760010"/>
            <a:ext cx="1130207" cy="1028716"/>
          </a:xfrm>
          <a:prstGeom prst="rect">
            <a:avLst/>
          </a:prstGeom>
        </p:spPr>
      </p:pic>
      <p:pic>
        <p:nvPicPr>
          <p:cNvPr id="31" name="图片 30" descr="图表&#10;&#10;描述已自动生成">
            <a:extLst>
              <a:ext uri="{FF2B5EF4-FFF2-40B4-BE49-F238E27FC236}">
                <a16:creationId xmlns:a16="http://schemas.microsoft.com/office/drawing/2014/main" id="{9C49EA6B-C285-6FA0-B023-84F5C7D8CCA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26165" y="4725797"/>
            <a:ext cx="1246633" cy="1028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7585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6F6FF4-E484-70AF-99F5-402AD89E6D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F3B34B93-FC9D-D834-3366-330AC811AC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FFE54-9F89-4D27-A971-D6774B8AC7D8}" type="slidenum">
              <a:rPr lang="en-US" smtClean="0"/>
              <a:t>19</a:t>
            </a:fld>
            <a:endParaRPr lang="en-US" dirty="0"/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CEF4B586-9442-4290-D784-AFA8CB632C32}"/>
              </a:ext>
            </a:extLst>
          </p:cNvPr>
          <p:cNvGrpSpPr/>
          <p:nvPr/>
        </p:nvGrpSpPr>
        <p:grpSpPr>
          <a:xfrm>
            <a:off x="0" y="119153"/>
            <a:ext cx="12192000" cy="622528"/>
            <a:chOff x="0" y="119153"/>
            <a:chExt cx="12192000" cy="622528"/>
          </a:xfrm>
        </p:grpSpPr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A247F483-9BB2-4E5A-7708-740E8A1FAEA2}"/>
                </a:ext>
              </a:extLst>
            </p:cNvPr>
            <p:cNvSpPr/>
            <p:nvPr/>
          </p:nvSpPr>
          <p:spPr>
            <a:xfrm>
              <a:off x="0" y="660401"/>
              <a:ext cx="12192000" cy="81280"/>
            </a:xfrm>
            <a:prstGeom prst="rect">
              <a:avLst/>
            </a:prstGeom>
            <a:gradFill flip="none" rotWithShape="1">
              <a:gsLst>
                <a:gs pos="7000">
                  <a:srgbClr val="2BB8B4">
                    <a:lumMod val="100000"/>
                  </a:srgbClr>
                </a:gs>
                <a:gs pos="49000">
                  <a:schemeClr val="accent1">
                    <a:tint val="44500"/>
                    <a:satMod val="160000"/>
                  </a:schemeClr>
                </a:gs>
                <a:gs pos="70000">
                  <a:schemeClr val="accent1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pic>
          <p:nvPicPr>
            <p:cNvPr id="7" name="图片 6" descr="图片包含 文本&#10;&#10;描述已自动生成">
              <a:extLst>
                <a:ext uri="{FF2B5EF4-FFF2-40B4-BE49-F238E27FC236}">
                  <a16:creationId xmlns:a16="http://schemas.microsoft.com/office/drawing/2014/main" id="{56908FB1-1146-01A3-5903-91D18B9F45C1}"/>
                </a:ext>
              </a:extLst>
            </p:cNvPr>
            <p:cNvPicPr/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7755"/>
            <a:stretch/>
          </p:blipFill>
          <p:spPr>
            <a:xfrm>
              <a:off x="2437617" y="119153"/>
              <a:ext cx="2095473" cy="446233"/>
            </a:xfrm>
            <a:prstGeom prst="rect">
              <a:avLst/>
            </a:prstGeom>
          </p:spPr>
        </p:pic>
        <p:pic>
          <p:nvPicPr>
            <p:cNvPr id="8" name="图片 7" descr="文本&#10;&#10;描述已自动生成">
              <a:extLst>
                <a:ext uri="{FF2B5EF4-FFF2-40B4-BE49-F238E27FC236}">
                  <a16:creationId xmlns:a16="http://schemas.microsoft.com/office/drawing/2014/main" id="{AA85B939-C06F-830A-6643-B0CCBD135880}"/>
                </a:ext>
              </a:extLst>
            </p:cNvPr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7324" y="163038"/>
              <a:ext cx="2138137" cy="358465"/>
            </a:xfrm>
            <a:prstGeom prst="rect">
              <a:avLst/>
            </a:prstGeom>
          </p:spPr>
        </p:pic>
      </p:grpSp>
      <p:sp>
        <p:nvSpPr>
          <p:cNvPr id="12" name="文本框 11">
            <a:extLst>
              <a:ext uri="{FF2B5EF4-FFF2-40B4-BE49-F238E27FC236}">
                <a16:creationId xmlns:a16="http://schemas.microsoft.com/office/drawing/2014/main" id="{AAD92398-1D6C-1964-0671-09716B9C1EEC}"/>
              </a:ext>
            </a:extLst>
          </p:cNvPr>
          <p:cNvSpPr txBox="1"/>
          <p:nvPr/>
        </p:nvSpPr>
        <p:spPr>
          <a:xfrm>
            <a:off x="99923" y="916336"/>
            <a:ext cx="38838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/>
              <a:t>3. </a:t>
            </a:r>
            <a:r>
              <a:rPr lang="zh-CN" altLang="en-US" sz="2000" b="1" dirty="0"/>
              <a:t>蒙特卡罗模拟</a:t>
            </a:r>
          </a:p>
        </p:txBody>
      </p:sp>
      <p:sp>
        <p:nvSpPr>
          <p:cNvPr id="64" name="灯片编号占位符 1">
            <a:extLst>
              <a:ext uri="{FF2B5EF4-FFF2-40B4-BE49-F238E27FC236}">
                <a16:creationId xmlns:a16="http://schemas.microsoft.com/office/drawing/2014/main" id="{B8DEDEE8-A133-C4F5-042F-3BC4461443C3}"/>
              </a:ext>
            </a:extLst>
          </p:cNvPr>
          <p:cNvSpPr txBox="1">
            <a:spLocks/>
          </p:cNvSpPr>
          <p:nvPr/>
        </p:nvSpPr>
        <p:spPr>
          <a:xfrm>
            <a:off x="11285732" y="156378"/>
            <a:ext cx="635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0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400" dirty="0"/>
              <a:t>17</a:t>
            </a:r>
            <a:endParaRPr lang="zh-CN" altLang="en-US" sz="1400" dirty="0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E5AE1CA4-EDC7-DC0F-537A-CE297F642BD1}"/>
              </a:ext>
            </a:extLst>
          </p:cNvPr>
          <p:cNvSpPr txBox="1">
            <a:spLocks/>
          </p:cNvSpPr>
          <p:nvPr/>
        </p:nvSpPr>
        <p:spPr bwMode="auto">
          <a:xfrm>
            <a:off x="767408" y="1340768"/>
            <a:ext cx="712583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9pPr>
          </a:lstStyle>
          <a:p>
            <a:r>
              <a:rPr lang="en-US" altLang="zh-CN" sz="2000" kern="0" dirty="0"/>
              <a:t>3.1 Pre-Test Simulation</a:t>
            </a:r>
            <a:endParaRPr lang="zh-CN" altLang="en-US" sz="2000" kern="0" dirty="0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C45B0979-CA47-786D-47A5-708870CE0B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3563" y="1392425"/>
            <a:ext cx="5874052" cy="3810196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008CF547-C340-FBE5-AAA8-B169F723E56E}"/>
              </a:ext>
            </a:extLst>
          </p:cNvPr>
          <p:cNvSpPr txBox="1"/>
          <p:nvPr/>
        </p:nvSpPr>
        <p:spPr>
          <a:xfrm>
            <a:off x="5723563" y="5197437"/>
            <a:ext cx="508014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457200" algn="just">
              <a:spcAft>
                <a:spcPts val="1200"/>
              </a:spcAft>
            </a:pPr>
            <a:r>
              <a:rPr lang="en-US" altLang="zh-CN" sz="1400" dirty="0">
                <a:latin typeface="Times New Roman" panose="02020603050405020304" pitchFamily="18" charset="0"/>
              </a:rPr>
              <a:t>Fig 3.2. The stopping depth of muons with different momenta is used in the experiment. The depth of 38-MeV/c muon is the closest to SV compared with the other momenta.</a:t>
            </a:r>
            <a:endParaRPr lang="zh-CN" altLang="zh-CN" sz="2400" kern="1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2C4B4380-FB20-6842-E529-3346D50947C8}"/>
              </a:ext>
            </a:extLst>
          </p:cNvPr>
          <p:cNvSpPr txBox="1"/>
          <p:nvPr/>
        </p:nvSpPr>
        <p:spPr>
          <a:xfrm>
            <a:off x="731497" y="1915533"/>
            <a:ext cx="5972468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altLang="zh-CN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Determine the experimental momentum range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altLang="zh-CN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altLang="zh-CN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Estimated experimental time required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altLang="zh-CN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altLang="zh-CN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Pre-simulation of detector system efficiency</a:t>
            </a:r>
          </a:p>
        </p:txBody>
      </p:sp>
    </p:spTree>
    <p:extLst>
      <p:ext uri="{BB962C8B-B14F-4D97-AF65-F5344CB8AC3E}">
        <p14:creationId xmlns:p14="http://schemas.microsoft.com/office/powerpoint/2010/main" val="3710861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1E3608C6-F8B8-1286-27F9-DFCFEE68216E}"/>
              </a:ext>
            </a:extLst>
          </p:cNvPr>
          <p:cNvGrpSpPr/>
          <p:nvPr/>
        </p:nvGrpSpPr>
        <p:grpSpPr>
          <a:xfrm>
            <a:off x="1677600" y="877571"/>
            <a:ext cx="9332020" cy="5316963"/>
            <a:chOff x="2694798" y="877571"/>
            <a:chExt cx="9332020" cy="5316963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9E944ED5-B917-8944-ADD4-C04C527A7A3B}"/>
                </a:ext>
              </a:extLst>
            </p:cNvPr>
            <p:cNvSpPr/>
            <p:nvPr/>
          </p:nvSpPr>
          <p:spPr>
            <a:xfrm rot="5400000">
              <a:off x="953013" y="3170535"/>
              <a:ext cx="4406900" cy="92333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t" anchorCtr="0">
              <a:spAutoFit/>
            </a:bodyPr>
            <a:lstStyle/>
            <a:p>
              <a:pPr algn="ctr"/>
              <a:r>
                <a:rPr kumimoji="1" lang="en-US" altLang="zh-CN" sz="5400" b="1" dirty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</a:rPr>
                <a:t>CONTENTS</a:t>
              </a:r>
            </a:p>
          </p:txBody>
        </p:sp>
        <p:cxnSp>
          <p:nvCxnSpPr>
            <p:cNvPr id="4" name="直接连接符 3">
              <a:extLst>
                <a:ext uri="{FF2B5EF4-FFF2-40B4-BE49-F238E27FC236}">
                  <a16:creationId xmlns:a16="http://schemas.microsoft.com/office/drawing/2014/main" id="{0A92AA57-54F1-E6B9-42A7-F0EFE29C919E}"/>
                </a:ext>
              </a:extLst>
            </p:cNvPr>
            <p:cNvCxnSpPr>
              <a:cxnSpLocks/>
            </p:cNvCxnSpPr>
            <p:nvPr/>
          </p:nvCxnSpPr>
          <p:spPr>
            <a:xfrm>
              <a:off x="4518551" y="1188111"/>
              <a:ext cx="0" cy="4904105"/>
            </a:xfrm>
            <a:prstGeom prst="line">
              <a:avLst/>
            </a:prstGeom>
            <a:ln w="63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3" name="组合 32">
              <a:extLst>
                <a:ext uri="{FF2B5EF4-FFF2-40B4-BE49-F238E27FC236}">
                  <a16:creationId xmlns:a16="http://schemas.microsoft.com/office/drawing/2014/main" id="{36F3719A-2263-D5F7-7BD6-1089D9EDA503}"/>
                </a:ext>
              </a:extLst>
            </p:cNvPr>
            <p:cNvGrpSpPr/>
            <p:nvPr/>
          </p:nvGrpSpPr>
          <p:grpSpPr>
            <a:xfrm>
              <a:off x="5576412" y="877571"/>
              <a:ext cx="6450406" cy="5316963"/>
              <a:chOff x="5576412" y="877571"/>
              <a:chExt cx="6450406" cy="5316963"/>
            </a:xfrm>
          </p:grpSpPr>
          <p:grpSp>
            <p:nvGrpSpPr>
              <p:cNvPr id="7" name="组合 6">
                <a:extLst>
                  <a:ext uri="{FF2B5EF4-FFF2-40B4-BE49-F238E27FC236}">
                    <a16:creationId xmlns:a16="http://schemas.microsoft.com/office/drawing/2014/main" id="{EFFF0AAB-C31A-BA6A-915D-A91EFE64A8A3}"/>
                  </a:ext>
                </a:extLst>
              </p:cNvPr>
              <p:cNvGrpSpPr/>
              <p:nvPr/>
            </p:nvGrpSpPr>
            <p:grpSpPr>
              <a:xfrm>
                <a:off x="5576412" y="877571"/>
                <a:ext cx="5942487" cy="1061715"/>
                <a:chOff x="6220996" y="1181427"/>
                <a:chExt cx="5942487" cy="1061715"/>
              </a:xfrm>
            </p:grpSpPr>
            <p:sp>
              <p:nvSpPr>
                <p:cNvPr id="16" name="文本框 15">
                  <a:extLst>
                    <a:ext uri="{FF2B5EF4-FFF2-40B4-BE49-F238E27FC236}">
                      <a16:creationId xmlns:a16="http://schemas.microsoft.com/office/drawing/2014/main" id="{2335A939-1154-5A8A-BAD3-BEDDA55AC2A7}"/>
                    </a:ext>
                  </a:extLst>
                </p:cNvPr>
                <p:cNvSpPr txBox="1"/>
                <p:nvPr/>
              </p:nvSpPr>
              <p:spPr>
                <a:xfrm>
                  <a:off x="6220996" y="1181427"/>
                  <a:ext cx="987552" cy="1049106"/>
                </a:xfrm>
                <a:prstGeom prst="rect">
                  <a:avLst/>
                </a:prstGeom>
                <a:noFill/>
              </p:spPr>
              <p:txBody>
                <a:bodyPr wrap="none" lIns="108000" tIns="108000" rIns="108000" bIns="108000" rtlCol="0" anchor="ctr" anchorCtr="0">
                  <a:spAutoFit/>
                </a:bodyPr>
                <a:lstStyle>
                  <a:defPPr>
                    <a:defRPr lang="zh-CN"/>
                  </a:defPPr>
                  <a:lvl1pPr algn="r">
                    <a:defRPr kumimoji="1" sz="4800" b="1">
                      <a:gradFill>
                        <a:gsLst>
                          <a:gs pos="0">
                            <a:schemeClr val="accent2">
                              <a:lumMod val="60000"/>
                              <a:lumOff val="40000"/>
                            </a:schemeClr>
                          </a:gs>
                          <a:gs pos="50000">
                            <a:schemeClr val="accent2"/>
                          </a:gs>
                        </a:gsLst>
                        <a:lin ang="2700000" scaled="0"/>
                      </a:gradFill>
                    </a:defRPr>
                  </a:lvl1pPr>
                </a:lstStyle>
                <a:p>
                  <a:r>
                    <a:rPr lang="en-US" altLang="zh-CN" sz="5400" dirty="0">
                      <a:solidFill>
                        <a:schemeClr val="accent1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</a:rPr>
                    <a:t>01</a:t>
                  </a:r>
                  <a:endParaRPr lang="zh-CN" altLang="en-US" sz="5400" dirty="0">
                    <a:solidFill>
                      <a:schemeClr val="accent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7" name="矩形 16">
                  <a:extLst>
                    <a:ext uri="{FF2B5EF4-FFF2-40B4-BE49-F238E27FC236}">
                      <a16:creationId xmlns:a16="http://schemas.microsoft.com/office/drawing/2014/main" id="{900871BF-7B62-BEFA-8086-ECBF92903189}"/>
                    </a:ext>
                  </a:extLst>
                </p:cNvPr>
                <p:cNvSpPr/>
                <p:nvPr/>
              </p:nvSpPr>
              <p:spPr>
                <a:xfrm>
                  <a:off x="7208548" y="1772656"/>
                  <a:ext cx="4954935" cy="470486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108000" tIns="108000" rIns="108000" bIns="108000" rtlCol="0" anchor="t" anchorCtr="0">
                  <a:sp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9pPr>
                </a:lstStyle>
                <a:p>
                  <a:pPr>
                    <a:lnSpc>
                      <a:spcPct val="130000"/>
                    </a:lnSpc>
                  </a:pPr>
                  <a:r>
                    <a:rPr kumimoji="1" lang="zh-CN" altLang="en-US" sz="1400" dirty="0">
                      <a:solidFill>
                        <a:schemeClr val="tx1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</a:rPr>
                    <a:t>缪子单粒子效应研究背景</a:t>
                  </a:r>
                  <a:endParaRPr kumimoji="1" lang="en-US" altLang="zh-CN" sz="1400" dirty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8" name="矩形 17">
                  <a:extLst>
                    <a:ext uri="{FF2B5EF4-FFF2-40B4-BE49-F238E27FC236}">
                      <a16:creationId xmlns:a16="http://schemas.microsoft.com/office/drawing/2014/main" id="{A9A1A7EA-B426-4B95-F36D-79EF2A1F85C3}"/>
                    </a:ext>
                  </a:extLst>
                </p:cNvPr>
                <p:cNvSpPr/>
                <p:nvPr/>
              </p:nvSpPr>
              <p:spPr>
                <a:xfrm>
                  <a:off x="7208548" y="1417581"/>
                  <a:ext cx="4051025" cy="400110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91440" tIns="45720" rIns="91440" bIns="45720" rtlCol="0" anchor="t" anchorCtr="0">
                  <a:spAutoFit/>
                </a:bodyPr>
                <a:lstStyle/>
                <a:p>
                  <a:r>
                    <a:rPr kumimoji="1" lang="zh-CN" altLang="en-US" sz="2000" b="1" dirty="0">
                      <a:solidFill>
                        <a:schemeClr val="tx1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</a:rPr>
                    <a:t>研究背景</a:t>
                  </a:r>
                  <a:endParaRPr kumimoji="1" lang="en-US" altLang="zh-CN" sz="2000" b="1" dirty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endParaRPr>
                </a:p>
              </p:txBody>
            </p:sp>
          </p:grpSp>
          <p:grpSp>
            <p:nvGrpSpPr>
              <p:cNvPr id="8" name="组合 7">
                <a:extLst>
                  <a:ext uri="{FF2B5EF4-FFF2-40B4-BE49-F238E27FC236}">
                    <a16:creationId xmlns:a16="http://schemas.microsoft.com/office/drawing/2014/main" id="{8AB89839-73D1-65EC-B009-7B0545E9C866}"/>
                  </a:ext>
                </a:extLst>
              </p:cNvPr>
              <p:cNvGrpSpPr/>
              <p:nvPr/>
            </p:nvGrpSpPr>
            <p:grpSpPr>
              <a:xfrm>
                <a:off x="5576412" y="1941383"/>
                <a:ext cx="5942487" cy="1061715"/>
                <a:chOff x="6220996" y="1181427"/>
                <a:chExt cx="5942487" cy="1061715"/>
              </a:xfrm>
            </p:grpSpPr>
            <p:sp>
              <p:nvSpPr>
                <p:cNvPr id="13" name="文本框 12">
                  <a:extLst>
                    <a:ext uri="{FF2B5EF4-FFF2-40B4-BE49-F238E27FC236}">
                      <a16:creationId xmlns:a16="http://schemas.microsoft.com/office/drawing/2014/main" id="{0BE8499C-1910-FEB3-4CDA-0AC3AFC25497}"/>
                    </a:ext>
                  </a:extLst>
                </p:cNvPr>
                <p:cNvSpPr txBox="1"/>
                <p:nvPr/>
              </p:nvSpPr>
              <p:spPr>
                <a:xfrm>
                  <a:off x="6220996" y="1181427"/>
                  <a:ext cx="987552" cy="1049106"/>
                </a:xfrm>
                <a:prstGeom prst="rect">
                  <a:avLst/>
                </a:prstGeom>
                <a:noFill/>
              </p:spPr>
              <p:txBody>
                <a:bodyPr wrap="none" lIns="108000" tIns="108000" rIns="108000" bIns="108000" rtlCol="0" anchor="ctr" anchorCtr="0">
                  <a:spAutoFit/>
                </a:bodyPr>
                <a:lstStyle>
                  <a:defPPr>
                    <a:defRPr lang="zh-CN"/>
                  </a:defPPr>
                  <a:lvl1pPr algn="r">
                    <a:defRPr kumimoji="1" sz="4800" b="1">
                      <a:gradFill>
                        <a:gsLst>
                          <a:gs pos="0">
                            <a:schemeClr val="accent2">
                              <a:lumMod val="60000"/>
                              <a:lumOff val="40000"/>
                            </a:schemeClr>
                          </a:gs>
                          <a:gs pos="50000">
                            <a:schemeClr val="accent2"/>
                          </a:gs>
                        </a:gsLst>
                        <a:lin ang="2700000" scaled="0"/>
                      </a:gradFill>
                    </a:defRPr>
                  </a:lvl1pPr>
                </a:lstStyle>
                <a:p>
                  <a:r>
                    <a:rPr lang="en-US" altLang="zh-CN" sz="5400" dirty="0">
                      <a:solidFill>
                        <a:schemeClr val="tx2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</a:rPr>
                    <a:t>02</a:t>
                  </a:r>
                  <a:endParaRPr lang="zh-CN" altLang="en-US" sz="5400" dirty="0">
                    <a:solidFill>
                      <a:schemeClr val="tx2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4" name="矩形 13">
                  <a:extLst>
                    <a:ext uri="{FF2B5EF4-FFF2-40B4-BE49-F238E27FC236}">
                      <a16:creationId xmlns:a16="http://schemas.microsoft.com/office/drawing/2014/main" id="{8AB92DDD-6142-EB9C-1D80-FE6C33A0CD66}"/>
                    </a:ext>
                  </a:extLst>
                </p:cNvPr>
                <p:cNvSpPr/>
                <p:nvPr/>
              </p:nvSpPr>
              <p:spPr>
                <a:xfrm>
                  <a:off x="7208548" y="1772656"/>
                  <a:ext cx="4954935" cy="470486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108000" tIns="108000" rIns="108000" bIns="108000" rtlCol="0" anchor="t" anchorCtr="0">
                  <a:sp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9pPr>
                </a:lstStyle>
                <a:p>
                  <a:pPr>
                    <a:lnSpc>
                      <a:spcPct val="130000"/>
                    </a:lnSpc>
                  </a:pPr>
                  <a:r>
                    <a:rPr kumimoji="1" lang="en-US" altLang="zh-CN" sz="1400" dirty="0">
                      <a:solidFill>
                        <a:schemeClr val="tx1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</a:rPr>
                    <a:t>65-nm SRAMs Muon Accelerating Test in MLF</a:t>
                  </a:r>
                  <a:r>
                    <a:rPr kumimoji="1" lang="zh-CN" altLang="en-US" sz="1400" dirty="0">
                      <a:solidFill>
                        <a:schemeClr val="tx1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</a:rPr>
                    <a:t>，</a:t>
                  </a:r>
                  <a:r>
                    <a:rPr kumimoji="1" lang="en-US" altLang="zh-CN" sz="1400" dirty="0">
                      <a:solidFill>
                        <a:schemeClr val="tx1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</a:rPr>
                    <a:t>J-PARC</a:t>
                  </a:r>
                </a:p>
              </p:txBody>
            </p:sp>
            <p:sp>
              <p:nvSpPr>
                <p:cNvPr id="15" name="矩形 14">
                  <a:extLst>
                    <a:ext uri="{FF2B5EF4-FFF2-40B4-BE49-F238E27FC236}">
                      <a16:creationId xmlns:a16="http://schemas.microsoft.com/office/drawing/2014/main" id="{6B430D00-7900-4280-D137-816F2DE49A42}"/>
                    </a:ext>
                  </a:extLst>
                </p:cNvPr>
                <p:cNvSpPr/>
                <p:nvPr/>
              </p:nvSpPr>
              <p:spPr>
                <a:xfrm>
                  <a:off x="7208548" y="1417581"/>
                  <a:ext cx="4051025" cy="400110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91440" tIns="45720" rIns="91440" bIns="45720" rtlCol="0" anchor="t" anchorCtr="0">
                  <a:spAutoFit/>
                </a:bodyPr>
                <a:lstStyle/>
                <a:p>
                  <a:r>
                    <a:rPr kumimoji="1" lang="zh-CN" altLang="en-US" sz="2000" b="1" dirty="0">
                      <a:solidFill>
                        <a:schemeClr val="tx1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</a:rPr>
                    <a:t>实验研究简介</a:t>
                  </a:r>
                  <a:endParaRPr kumimoji="1" lang="en-US" altLang="zh-CN" sz="2000" b="1" dirty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endParaRPr>
                </a:p>
              </p:txBody>
            </p:sp>
          </p:grpSp>
          <p:grpSp>
            <p:nvGrpSpPr>
              <p:cNvPr id="9" name="组合 8">
                <a:extLst>
                  <a:ext uri="{FF2B5EF4-FFF2-40B4-BE49-F238E27FC236}">
                    <a16:creationId xmlns:a16="http://schemas.microsoft.com/office/drawing/2014/main" id="{2B51E357-3933-0DEE-35DC-4C7CAB3D2657}"/>
                  </a:ext>
                </a:extLst>
              </p:cNvPr>
              <p:cNvGrpSpPr/>
              <p:nvPr/>
            </p:nvGrpSpPr>
            <p:grpSpPr>
              <a:xfrm>
                <a:off x="5576412" y="3005195"/>
                <a:ext cx="6450406" cy="1061715"/>
                <a:chOff x="6220996" y="1181427"/>
                <a:chExt cx="6450406" cy="1061715"/>
              </a:xfrm>
            </p:grpSpPr>
            <p:sp>
              <p:nvSpPr>
                <p:cNvPr id="10" name="文本框 9">
                  <a:extLst>
                    <a:ext uri="{FF2B5EF4-FFF2-40B4-BE49-F238E27FC236}">
                      <a16:creationId xmlns:a16="http://schemas.microsoft.com/office/drawing/2014/main" id="{57DA0C81-B2E8-4464-20C0-F99C83D021DB}"/>
                    </a:ext>
                  </a:extLst>
                </p:cNvPr>
                <p:cNvSpPr txBox="1"/>
                <p:nvPr/>
              </p:nvSpPr>
              <p:spPr>
                <a:xfrm>
                  <a:off x="6220996" y="1181427"/>
                  <a:ext cx="987552" cy="1049106"/>
                </a:xfrm>
                <a:prstGeom prst="rect">
                  <a:avLst/>
                </a:prstGeom>
                <a:noFill/>
              </p:spPr>
              <p:txBody>
                <a:bodyPr wrap="none" lIns="108000" tIns="108000" rIns="108000" bIns="108000" rtlCol="0" anchor="ctr" anchorCtr="0">
                  <a:spAutoFit/>
                </a:bodyPr>
                <a:lstStyle>
                  <a:defPPr>
                    <a:defRPr lang="zh-CN"/>
                  </a:defPPr>
                  <a:lvl1pPr algn="r">
                    <a:defRPr kumimoji="1" sz="4800" b="1">
                      <a:gradFill>
                        <a:gsLst>
                          <a:gs pos="0">
                            <a:schemeClr val="accent2">
                              <a:lumMod val="60000"/>
                              <a:lumOff val="40000"/>
                            </a:schemeClr>
                          </a:gs>
                          <a:gs pos="50000">
                            <a:schemeClr val="accent2"/>
                          </a:gs>
                        </a:gsLst>
                        <a:lin ang="2700000" scaled="0"/>
                      </a:gradFill>
                    </a:defRPr>
                  </a:lvl1pPr>
                </a:lstStyle>
                <a:p>
                  <a:r>
                    <a:rPr lang="en-US" altLang="zh-CN" sz="5400" dirty="0">
                      <a:solidFill>
                        <a:schemeClr val="accent1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</a:rPr>
                    <a:t>03</a:t>
                  </a:r>
                  <a:endParaRPr lang="zh-CN" altLang="en-US" sz="5400" dirty="0">
                    <a:solidFill>
                      <a:schemeClr val="accent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1" name="矩形 10">
                  <a:extLst>
                    <a:ext uri="{FF2B5EF4-FFF2-40B4-BE49-F238E27FC236}">
                      <a16:creationId xmlns:a16="http://schemas.microsoft.com/office/drawing/2014/main" id="{8E8A4FDA-007A-24C4-FD99-23A86017CECB}"/>
                    </a:ext>
                  </a:extLst>
                </p:cNvPr>
                <p:cNvSpPr/>
                <p:nvPr/>
              </p:nvSpPr>
              <p:spPr>
                <a:xfrm>
                  <a:off x="7208548" y="1772656"/>
                  <a:ext cx="5462854" cy="470486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108000" tIns="108000" rIns="108000" bIns="108000" rtlCol="0" anchor="t" anchorCtr="0">
                  <a:sp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9pPr>
                </a:lstStyle>
                <a:p>
                  <a:pPr>
                    <a:lnSpc>
                      <a:spcPct val="130000"/>
                    </a:lnSpc>
                  </a:pPr>
                  <a:r>
                    <a:rPr kumimoji="1" lang="zh-CN" altLang="en-US" sz="1400" dirty="0">
                      <a:solidFill>
                        <a:schemeClr val="tx1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</a:rPr>
                    <a:t>预实验模拟，截面验证，</a:t>
                  </a:r>
                  <a:r>
                    <a:rPr kumimoji="1" lang="en-US" altLang="zh-CN" sz="1400" dirty="0">
                      <a:solidFill>
                        <a:schemeClr val="tx1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</a:rPr>
                    <a:t>SER</a:t>
                  </a:r>
                  <a:r>
                    <a:rPr kumimoji="1" lang="zh-CN" altLang="en-US" sz="1400" dirty="0">
                      <a:solidFill>
                        <a:schemeClr val="tx1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</a:rPr>
                    <a:t>预测，物理机制分析，探测器模拟</a:t>
                  </a:r>
                  <a:endParaRPr kumimoji="1" lang="en-US" altLang="zh-CN" sz="1400" dirty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2" name="矩形 11">
                  <a:extLst>
                    <a:ext uri="{FF2B5EF4-FFF2-40B4-BE49-F238E27FC236}">
                      <a16:creationId xmlns:a16="http://schemas.microsoft.com/office/drawing/2014/main" id="{E934E624-BFA6-CC8A-7A3A-38A81BB31292}"/>
                    </a:ext>
                  </a:extLst>
                </p:cNvPr>
                <p:cNvSpPr/>
                <p:nvPr/>
              </p:nvSpPr>
              <p:spPr>
                <a:xfrm>
                  <a:off x="7208548" y="1417581"/>
                  <a:ext cx="4051025" cy="400110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91440" tIns="45720" rIns="91440" bIns="45720" rtlCol="0" anchor="t" anchorCtr="0">
                  <a:spAutoFit/>
                </a:bodyPr>
                <a:lstStyle/>
                <a:p>
                  <a:r>
                    <a:rPr kumimoji="1" lang="zh-CN" altLang="en-US" sz="2000" b="1" dirty="0">
                      <a:solidFill>
                        <a:schemeClr val="tx1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</a:rPr>
                    <a:t>蒙特卡罗模拟</a:t>
                  </a:r>
                  <a:endParaRPr kumimoji="1" lang="en-US" altLang="zh-CN" sz="2000" b="1" dirty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endParaRPr>
                </a:p>
              </p:txBody>
            </p:sp>
          </p:grpSp>
          <p:grpSp>
            <p:nvGrpSpPr>
              <p:cNvPr id="19" name="组合 18">
                <a:extLst>
                  <a:ext uri="{FF2B5EF4-FFF2-40B4-BE49-F238E27FC236}">
                    <a16:creationId xmlns:a16="http://schemas.microsoft.com/office/drawing/2014/main" id="{97FA9FA6-ADCF-B882-7DF9-EB451AABA1DD}"/>
                  </a:ext>
                </a:extLst>
              </p:cNvPr>
              <p:cNvGrpSpPr/>
              <p:nvPr/>
            </p:nvGrpSpPr>
            <p:grpSpPr>
              <a:xfrm>
                <a:off x="5576412" y="4069007"/>
                <a:ext cx="5942487" cy="1061715"/>
                <a:chOff x="6220996" y="1181427"/>
                <a:chExt cx="5942487" cy="1061715"/>
              </a:xfrm>
            </p:grpSpPr>
            <p:sp>
              <p:nvSpPr>
                <p:cNvPr id="20" name="文本框 19">
                  <a:extLst>
                    <a:ext uri="{FF2B5EF4-FFF2-40B4-BE49-F238E27FC236}">
                      <a16:creationId xmlns:a16="http://schemas.microsoft.com/office/drawing/2014/main" id="{1461B1C5-F1A9-8612-9685-3E958DB9E45F}"/>
                    </a:ext>
                  </a:extLst>
                </p:cNvPr>
                <p:cNvSpPr txBox="1"/>
                <p:nvPr/>
              </p:nvSpPr>
              <p:spPr>
                <a:xfrm>
                  <a:off x="6220996" y="1181427"/>
                  <a:ext cx="987552" cy="1049106"/>
                </a:xfrm>
                <a:prstGeom prst="rect">
                  <a:avLst/>
                </a:prstGeom>
                <a:noFill/>
              </p:spPr>
              <p:txBody>
                <a:bodyPr wrap="none" lIns="108000" tIns="108000" rIns="108000" bIns="108000" rtlCol="0" anchor="ctr" anchorCtr="0">
                  <a:spAutoFit/>
                </a:bodyPr>
                <a:lstStyle>
                  <a:defPPr>
                    <a:defRPr lang="zh-CN"/>
                  </a:defPPr>
                  <a:lvl1pPr algn="r">
                    <a:defRPr kumimoji="1" sz="4800" b="1">
                      <a:solidFill>
                        <a:schemeClr val="tx2"/>
                      </a:solidFill>
                    </a:defRPr>
                  </a:lvl1pPr>
                </a:lstStyle>
                <a:p>
                  <a:r>
                    <a:rPr lang="en-US" altLang="zh-CN" sz="5400" dirty="0">
                      <a:latin typeface="Arial" panose="020B0604020202020204" pitchFamily="34" charset="0"/>
                      <a:ea typeface="微软雅黑" panose="020B0503020204020204" pitchFamily="34" charset="-122"/>
                    </a:rPr>
                    <a:t>04</a:t>
                  </a:r>
                  <a:endParaRPr lang="zh-CN" altLang="en-US" sz="5400" dirty="0">
                    <a:latin typeface="Arial" panose="020B0604020202020204" pitchFamily="34" charset="0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21" name="矩形 20">
                  <a:extLst>
                    <a:ext uri="{FF2B5EF4-FFF2-40B4-BE49-F238E27FC236}">
                      <a16:creationId xmlns:a16="http://schemas.microsoft.com/office/drawing/2014/main" id="{58390663-DDBB-A0FE-69C5-FB368A27AB02}"/>
                    </a:ext>
                  </a:extLst>
                </p:cNvPr>
                <p:cNvSpPr/>
                <p:nvPr/>
              </p:nvSpPr>
              <p:spPr>
                <a:xfrm>
                  <a:off x="7208548" y="1772656"/>
                  <a:ext cx="4954935" cy="470486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108000" tIns="108000" rIns="108000" bIns="108000" rtlCol="0" anchor="t" anchorCtr="0">
                  <a:sp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9pPr>
                </a:lstStyle>
                <a:p>
                  <a:pPr>
                    <a:lnSpc>
                      <a:spcPct val="130000"/>
                    </a:lnSpc>
                  </a:pPr>
                  <a:r>
                    <a:rPr kumimoji="1" lang="zh-CN" altLang="en-US" sz="1400" dirty="0">
                      <a:solidFill>
                        <a:schemeClr val="tx1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</a:rPr>
                    <a:t>基于辐射变色薄膜的束流定位与质量分析</a:t>
                  </a:r>
                  <a:endParaRPr kumimoji="1" lang="en-US" altLang="zh-CN" sz="1400" dirty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22" name="矩形 21">
                  <a:extLst>
                    <a:ext uri="{FF2B5EF4-FFF2-40B4-BE49-F238E27FC236}">
                      <a16:creationId xmlns:a16="http://schemas.microsoft.com/office/drawing/2014/main" id="{B6F389ED-7E9B-930F-7C4C-E13D02094380}"/>
                    </a:ext>
                  </a:extLst>
                </p:cNvPr>
                <p:cNvSpPr/>
                <p:nvPr/>
              </p:nvSpPr>
              <p:spPr>
                <a:xfrm>
                  <a:off x="7208548" y="1417581"/>
                  <a:ext cx="4051025" cy="400110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91440" tIns="45720" rIns="91440" bIns="45720" rtlCol="0" anchor="t" anchorCtr="0">
                  <a:spAutoFit/>
                </a:bodyPr>
                <a:lstStyle/>
                <a:p>
                  <a:r>
                    <a:rPr kumimoji="1" lang="zh-CN" altLang="en-US" sz="2000" b="1" dirty="0">
                      <a:solidFill>
                        <a:schemeClr val="tx1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</a:rPr>
                    <a:t>一些</a:t>
                  </a:r>
                  <a:r>
                    <a:rPr kumimoji="1" lang="en-US" altLang="zh-CN" sz="2000" b="1" dirty="0">
                      <a:solidFill>
                        <a:schemeClr val="tx1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</a:rPr>
                    <a:t>Geant4</a:t>
                  </a:r>
                  <a:r>
                    <a:rPr kumimoji="1" lang="zh-CN" altLang="en-US" sz="2000" b="1" dirty="0">
                      <a:solidFill>
                        <a:schemeClr val="tx1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</a:rPr>
                    <a:t>使用分享</a:t>
                  </a:r>
                  <a:endParaRPr kumimoji="1" lang="en-US" altLang="zh-CN" sz="2000" b="1" dirty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endParaRPr>
                </a:p>
              </p:txBody>
            </p:sp>
          </p:grpSp>
          <p:grpSp>
            <p:nvGrpSpPr>
              <p:cNvPr id="23" name="组合 22">
                <a:extLst>
                  <a:ext uri="{FF2B5EF4-FFF2-40B4-BE49-F238E27FC236}">
                    <a16:creationId xmlns:a16="http://schemas.microsoft.com/office/drawing/2014/main" id="{5081C86F-EB7E-886E-B18F-358EF0E9698D}"/>
                  </a:ext>
                </a:extLst>
              </p:cNvPr>
              <p:cNvGrpSpPr/>
              <p:nvPr/>
            </p:nvGrpSpPr>
            <p:grpSpPr>
              <a:xfrm>
                <a:off x="5576412" y="5132819"/>
                <a:ext cx="5942487" cy="1061715"/>
                <a:chOff x="6220996" y="1181427"/>
                <a:chExt cx="5942487" cy="1061715"/>
              </a:xfrm>
            </p:grpSpPr>
            <p:sp>
              <p:nvSpPr>
                <p:cNvPr id="24" name="文本框 23">
                  <a:extLst>
                    <a:ext uri="{FF2B5EF4-FFF2-40B4-BE49-F238E27FC236}">
                      <a16:creationId xmlns:a16="http://schemas.microsoft.com/office/drawing/2014/main" id="{B118D8B2-0C3C-07F1-7E6F-AEB4B67C43ED}"/>
                    </a:ext>
                  </a:extLst>
                </p:cNvPr>
                <p:cNvSpPr txBox="1"/>
                <p:nvPr/>
              </p:nvSpPr>
              <p:spPr>
                <a:xfrm>
                  <a:off x="6220996" y="1181427"/>
                  <a:ext cx="987552" cy="1049106"/>
                </a:xfrm>
                <a:prstGeom prst="rect">
                  <a:avLst/>
                </a:prstGeom>
                <a:noFill/>
              </p:spPr>
              <p:txBody>
                <a:bodyPr wrap="none" lIns="108000" tIns="108000" rIns="108000" bIns="108000" rtlCol="0" anchor="ctr" anchorCtr="0">
                  <a:spAutoFit/>
                </a:bodyPr>
                <a:lstStyle>
                  <a:defPPr>
                    <a:defRPr lang="zh-CN"/>
                  </a:defPPr>
                  <a:lvl1pPr algn="r">
                    <a:defRPr kumimoji="1" sz="4800" b="1">
                      <a:gradFill>
                        <a:gsLst>
                          <a:gs pos="0">
                            <a:schemeClr val="accent2">
                              <a:lumMod val="60000"/>
                              <a:lumOff val="40000"/>
                            </a:schemeClr>
                          </a:gs>
                          <a:gs pos="50000">
                            <a:schemeClr val="accent2"/>
                          </a:gs>
                        </a:gsLst>
                        <a:lin ang="2700000" scaled="0"/>
                      </a:gradFill>
                    </a:defRPr>
                  </a:lvl1pPr>
                </a:lstStyle>
                <a:p>
                  <a:r>
                    <a:rPr lang="en-US" altLang="zh-CN" sz="5400" dirty="0">
                      <a:solidFill>
                        <a:schemeClr val="accent1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</a:rPr>
                    <a:t>05</a:t>
                  </a:r>
                  <a:endParaRPr lang="zh-CN" altLang="en-US" sz="5400" dirty="0">
                    <a:solidFill>
                      <a:schemeClr val="accent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25" name="矩形 24">
                  <a:extLst>
                    <a:ext uri="{FF2B5EF4-FFF2-40B4-BE49-F238E27FC236}">
                      <a16:creationId xmlns:a16="http://schemas.microsoft.com/office/drawing/2014/main" id="{C8858275-6970-205C-9200-9148C1537841}"/>
                    </a:ext>
                  </a:extLst>
                </p:cNvPr>
                <p:cNvSpPr/>
                <p:nvPr/>
              </p:nvSpPr>
              <p:spPr>
                <a:xfrm>
                  <a:off x="7208548" y="1772656"/>
                  <a:ext cx="4954935" cy="470486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108000" tIns="108000" rIns="108000" bIns="108000" rtlCol="0" anchor="t" anchorCtr="0">
                  <a:sp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9pPr>
                </a:lstStyle>
                <a:p>
                  <a:pPr>
                    <a:lnSpc>
                      <a:spcPct val="130000"/>
                    </a:lnSpc>
                  </a:pPr>
                  <a:r>
                    <a:rPr kumimoji="1" lang="zh-CN" altLang="en-US" sz="1400" dirty="0">
                      <a:solidFill>
                        <a:schemeClr val="tx1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</a:rPr>
                    <a:t>请大家批评指正</a:t>
                  </a:r>
                  <a:endParaRPr kumimoji="1" lang="en-US" altLang="zh-CN" sz="1400" dirty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26" name="矩形 25">
                  <a:extLst>
                    <a:ext uri="{FF2B5EF4-FFF2-40B4-BE49-F238E27FC236}">
                      <a16:creationId xmlns:a16="http://schemas.microsoft.com/office/drawing/2014/main" id="{87807D69-24FB-3039-215C-73554F42A37C}"/>
                    </a:ext>
                  </a:extLst>
                </p:cNvPr>
                <p:cNvSpPr/>
                <p:nvPr/>
              </p:nvSpPr>
              <p:spPr>
                <a:xfrm>
                  <a:off x="7208548" y="1417581"/>
                  <a:ext cx="4051025" cy="400110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91440" tIns="45720" rIns="91440" bIns="45720" rtlCol="0" anchor="t" anchorCtr="0">
                  <a:spAutoFit/>
                </a:bodyPr>
                <a:lstStyle/>
                <a:p>
                  <a:r>
                    <a:rPr kumimoji="1" lang="zh-CN" altLang="en-US" sz="2000" b="1" dirty="0">
                      <a:solidFill>
                        <a:schemeClr val="tx1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</a:rPr>
                    <a:t>交流</a:t>
                  </a:r>
                  <a:endParaRPr kumimoji="1" lang="en-US" altLang="zh-CN" sz="2000" b="1" dirty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endParaRPr>
                </a:p>
              </p:txBody>
            </p:sp>
          </p:grpSp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27783736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06F12F-F2AC-035B-091B-E41BF931CF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594A2B7E-9E68-DFB4-7AAA-46ADB671ACB9}"/>
              </a:ext>
            </a:extLst>
          </p:cNvPr>
          <p:cNvGrpSpPr/>
          <p:nvPr/>
        </p:nvGrpSpPr>
        <p:grpSpPr>
          <a:xfrm>
            <a:off x="0" y="119153"/>
            <a:ext cx="12192000" cy="622528"/>
            <a:chOff x="0" y="119153"/>
            <a:chExt cx="12192000" cy="622528"/>
          </a:xfrm>
        </p:grpSpPr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7A66CC30-A3D3-0AA6-D229-A59C404F2895}"/>
                </a:ext>
              </a:extLst>
            </p:cNvPr>
            <p:cNvSpPr/>
            <p:nvPr/>
          </p:nvSpPr>
          <p:spPr>
            <a:xfrm>
              <a:off x="0" y="660401"/>
              <a:ext cx="12192000" cy="81280"/>
            </a:xfrm>
            <a:prstGeom prst="rect">
              <a:avLst/>
            </a:prstGeom>
            <a:gradFill flip="none" rotWithShape="1">
              <a:gsLst>
                <a:gs pos="7000">
                  <a:srgbClr val="2BB8B4">
                    <a:lumMod val="100000"/>
                  </a:srgbClr>
                </a:gs>
                <a:gs pos="49000">
                  <a:schemeClr val="accent1">
                    <a:tint val="44500"/>
                    <a:satMod val="160000"/>
                  </a:schemeClr>
                </a:gs>
                <a:gs pos="70000">
                  <a:schemeClr val="accent1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pic>
          <p:nvPicPr>
            <p:cNvPr id="7" name="图片 6" descr="图片包含 文本&#10;&#10;描述已自动生成">
              <a:extLst>
                <a:ext uri="{FF2B5EF4-FFF2-40B4-BE49-F238E27FC236}">
                  <a16:creationId xmlns:a16="http://schemas.microsoft.com/office/drawing/2014/main" id="{DD85CA7E-9915-9B4A-6CBD-0524AF9DD125}"/>
                </a:ext>
              </a:extLst>
            </p:cNvPr>
            <p:cNvPicPr/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7755"/>
            <a:stretch/>
          </p:blipFill>
          <p:spPr>
            <a:xfrm>
              <a:off x="2437617" y="119153"/>
              <a:ext cx="2095473" cy="446233"/>
            </a:xfrm>
            <a:prstGeom prst="rect">
              <a:avLst/>
            </a:prstGeom>
          </p:spPr>
        </p:pic>
        <p:pic>
          <p:nvPicPr>
            <p:cNvPr id="8" name="图片 7" descr="文本&#10;&#10;描述已自动生成">
              <a:extLst>
                <a:ext uri="{FF2B5EF4-FFF2-40B4-BE49-F238E27FC236}">
                  <a16:creationId xmlns:a16="http://schemas.microsoft.com/office/drawing/2014/main" id="{587739D1-FE7A-89A1-BAAE-61306DDAE876}"/>
                </a:ext>
              </a:extLst>
            </p:cNvPr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7324" y="163038"/>
              <a:ext cx="2138137" cy="358465"/>
            </a:xfrm>
            <a:prstGeom prst="rect">
              <a:avLst/>
            </a:prstGeom>
          </p:spPr>
        </p:pic>
      </p:grpSp>
      <p:sp>
        <p:nvSpPr>
          <p:cNvPr id="12" name="文本框 11">
            <a:extLst>
              <a:ext uri="{FF2B5EF4-FFF2-40B4-BE49-F238E27FC236}">
                <a16:creationId xmlns:a16="http://schemas.microsoft.com/office/drawing/2014/main" id="{A10B3B50-B676-039D-35C1-7F20DD32816B}"/>
              </a:ext>
            </a:extLst>
          </p:cNvPr>
          <p:cNvSpPr txBox="1"/>
          <p:nvPr/>
        </p:nvSpPr>
        <p:spPr>
          <a:xfrm>
            <a:off x="99923" y="916336"/>
            <a:ext cx="38838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/>
              <a:t>3. </a:t>
            </a:r>
            <a:r>
              <a:rPr lang="zh-CN" altLang="en-US" sz="2000" b="1" dirty="0"/>
              <a:t>蒙特卡罗模拟</a:t>
            </a:r>
          </a:p>
        </p:txBody>
      </p:sp>
      <p:sp>
        <p:nvSpPr>
          <p:cNvPr id="64" name="灯片编号占位符 1">
            <a:extLst>
              <a:ext uri="{FF2B5EF4-FFF2-40B4-BE49-F238E27FC236}">
                <a16:creationId xmlns:a16="http://schemas.microsoft.com/office/drawing/2014/main" id="{1A6CF61F-FDB0-10BF-723B-404CE8C20915}"/>
              </a:ext>
            </a:extLst>
          </p:cNvPr>
          <p:cNvSpPr txBox="1">
            <a:spLocks/>
          </p:cNvSpPr>
          <p:nvPr/>
        </p:nvSpPr>
        <p:spPr>
          <a:xfrm>
            <a:off x="11285732" y="156378"/>
            <a:ext cx="635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0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400" dirty="0"/>
              <a:t>18</a:t>
            </a:r>
            <a:endParaRPr lang="zh-CN" altLang="en-US" sz="1400" dirty="0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138093F8-3D31-DD3B-C531-45B6F2F2C7EE}"/>
              </a:ext>
            </a:extLst>
          </p:cNvPr>
          <p:cNvSpPr txBox="1">
            <a:spLocks/>
          </p:cNvSpPr>
          <p:nvPr/>
        </p:nvSpPr>
        <p:spPr bwMode="auto">
          <a:xfrm>
            <a:off x="767408" y="1340768"/>
            <a:ext cx="712583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9pPr>
          </a:lstStyle>
          <a:p>
            <a:r>
              <a:rPr lang="en-US" altLang="zh-CN" sz="2000" kern="0" dirty="0"/>
              <a:t>3.2 Beam Intensity Analysis</a:t>
            </a:r>
            <a:endParaRPr lang="zh-CN" altLang="en-US" sz="2000" kern="0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6B027A9D-9DA4-C0B0-5F03-0F0F7A9E5E9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585" r="2726" b="-2751"/>
          <a:stretch/>
        </p:blipFill>
        <p:spPr bwMode="auto">
          <a:xfrm>
            <a:off x="6888088" y="1787993"/>
            <a:ext cx="4608083" cy="430530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A6C3CC3F-7C11-7291-FF83-E318306FB4B0}"/>
              </a:ext>
            </a:extLst>
          </p:cNvPr>
          <p:cNvSpPr txBox="1"/>
          <p:nvPr/>
        </p:nvSpPr>
        <p:spPr>
          <a:xfrm>
            <a:off x="761652" y="1829978"/>
            <a:ext cx="6599638" cy="7232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altLang="zh-CN" sz="1800" dirty="0">
                <a:effectLst/>
                <a:latin typeface="Times New Roman" panose="02020603050405020304" pitchFamily="18" charset="0"/>
                <a:ea typeface="TimesLTStd-Roman"/>
              </a:rPr>
              <a:t>Image Luminance of the Beam Profile Monitor Output</a:t>
            </a:r>
          </a:p>
          <a:p>
            <a:pPr>
              <a:spcAft>
                <a:spcPts val="600"/>
              </a:spcAft>
            </a:pPr>
            <a:endParaRPr lang="en-US" altLang="zh-CN" sz="1800" dirty="0">
              <a:effectLst/>
              <a:latin typeface="Times New Roman" panose="02020603050405020304" pitchFamily="18" charset="0"/>
              <a:ea typeface="TimesLTStd-Roman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57FCED1C-A733-AB85-61F2-065EBCDAD1D7}"/>
              </a:ext>
            </a:extLst>
          </p:cNvPr>
          <p:cNvSpPr txBox="1"/>
          <p:nvPr/>
        </p:nvSpPr>
        <p:spPr>
          <a:xfrm>
            <a:off x="7361290" y="5959288"/>
            <a:ext cx="509021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457200" algn="just"/>
            <a:r>
              <a:rPr lang="en-US" altLang="zh-CN" sz="1400" dirty="0">
                <a:latin typeface="Times New Roman" panose="02020603050405020304" pitchFamily="18" charset="0"/>
              </a:rPr>
              <a:t>Fig 3.3 A two-dimensional profile image of the beam intensity for a positive muon beam of 36 MeV/c</a:t>
            </a:r>
            <a:endParaRPr lang="zh-CN" altLang="en-US" sz="1400" dirty="0">
              <a:latin typeface="Times New Roman" panose="02020603050405020304" pitchFamily="18" charset="0"/>
            </a:endParaRPr>
          </a:p>
        </p:txBody>
      </p:sp>
      <p:graphicFrame>
        <p:nvGraphicFramePr>
          <p:cNvPr id="15" name="对象 14">
            <a:extLst>
              <a:ext uri="{FF2B5EF4-FFF2-40B4-BE49-F238E27FC236}">
                <a16:creationId xmlns:a16="http://schemas.microsoft.com/office/drawing/2014/main" id="{913A7709-2D57-7EDD-5DDD-7E0E01976D7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26956365"/>
              </p:ext>
            </p:extLst>
          </p:nvPr>
        </p:nvGraphicFramePr>
        <p:xfrm>
          <a:off x="2135560" y="2599773"/>
          <a:ext cx="2781595" cy="7732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xMath" r:id="rId5" imgW="1598215" imgH="449829" progId="Equation.AxMath">
                  <p:embed/>
                </p:oleObj>
              </mc:Choice>
              <mc:Fallback>
                <p:oleObj name="AxMath" r:id="rId5" imgW="1598215" imgH="449829" progId="Equation.AxMath">
                  <p:embed/>
                  <p:pic>
                    <p:nvPicPr>
                      <p:cNvPr id="6" name="对象 5">
                        <a:extLst>
                          <a:ext uri="{FF2B5EF4-FFF2-40B4-BE49-F238E27FC236}">
                            <a16:creationId xmlns:a16="http://schemas.microsoft.com/office/drawing/2014/main" id="{D2C49B79-132A-21B2-CEE6-B3BC0CC8E63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35560" y="2599773"/>
                        <a:ext cx="2781595" cy="77327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文本框 15">
            <a:extLst>
              <a:ext uri="{FF2B5EF4-FFF2-40B4-BE49-F238E27FC236}">
                <a16:creationId xmlns:a16="http://schemas.microsoft.com/office/drawing/2014/main" id="{EC8ABD01-8F7C-1992-EE73-DCB73C2C5C7E}"/>
              </a:ext>
            </a:extLst>
          </p:cNvPr>
          <p:cNvSpPr txBox="1"/>
          <p:nvPr/>
        </p:nvSpPr>
        <p:spPr>
          <a:xfrm>
            <a:off x="1268543" y="3599384"/>
            <a:ext cx="6123560" cy="14311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altLang="zh-CN" sz="1800" i="1" dirty="0" err="1">
                <a:effectLst/>
                <a:latin typeface="Times New Roman" panose="02020603050405020304" pitchFamily="18" charset="0"/>
                <a:ea typeface="DengXian" panose="02010600030101010101" pitchFamily="2" charset="-122"/>
              </a:rPr>
              <a:t>L</a:t>
            </a:r>
            <a:r>
              <a:rPr lang="en-US" altLang="zh-CN" sz="1800" i="1" baseline="-25000" dirty="0" err="1">
                <a:effectLst/>
                <a:latin typeface="Times New Roman" panose="02020603050405020304" pitchFamily="18" charset="0"/>
                <a:ea typeface="DengXian" panose="02010600030101010101" pitchFamily="2" charset="-122"/>
              </a:rPr>
              <a:t>p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DengXian" panose="02010600030101010101" pitchFamily="2" charset="-122"/>
              </a:rPr>
              <a:t> : the brightness at pixel point </a:t>
            </a:r>
            <a:r>
              <a:rPr lang="en-US" altLang="zh-CN" sz="1800" i="1" dirty="0">
                <a:effectLst/>
                <a:latin typeface="Times New Roman" panose="02020603050405020304" pitchFamily="18" charset="0"/>
                <a:ea typeface="DengXian" panose="02010600030101010101" pitchFamily="2" charset="-122"/>
              </a:rPr>
              <a:t>p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DengXian" panose="02010600030101010101" pitchFamily="2" charset="-122"/>
              </a:rPr>
              <a:t>(</a:t>
            </a:r>
            <a:r>
              <a:rPr lang="en-US" altLang="zh-CN" sz="1800" i="1" dirty="0" err="1">
                <a:effectLst/>
                <a:latin typeface="Times New Roman" panose="02020603050405020304" pitchFamily="18" charset="0"/>
                <a:ea typeface="DengXian" panose="02010600030101010101" pitchFamily="2" charset="-122"/>
              </a:rPr>
              <a:t>i,j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DengXian" panose="02010600030101010101" pitchFamily="2" charset="-122"/>
              </a:rPr>
              <a:t>)</a:t>
            </a:r>
          </a:p>
          <a:p>
            <a:pPr>
              <a:spcAft>
                <a:spcPts val="600"/>
              </a:spcAft>
            </a:pPr>
            <a:r>
              <a:rPr lang="en-US" altLang="zh-CN" sz="1800" i="1" dirty="0" err="1">
                <a:effectLst/>
                <a:latin typeface="Times New Roman" panose="02020603050405020304" pitchFamily="18" charset="0"/>
                <a:ea typeface="DengXian" panose="02010600030101010101" pitchFamily="2" charset="-122"/>
              </a:rPr>
              <a:t>n</a:t>
            </a:r>
            <a:r>
              <a:rPr lang="en-US" altLang="zh-CN" sz="1800" b="1" baseline="-25000" dirty="0" err="1">
                <a:effectLst/>
                <a:latin typeface="Times New Roman" panose="02020603050405020304" pitchFamily="18" charset="0"/>
                <a:ea typeface="DengXian" panose="02010600030101010101" pitchFamily="2" charset="-122"/>
              </a:rPr>
              <a:t>I</a:t>
            </a:r>
            <a:r>
              <a:rPr lang="en-US" altLang="zh-CN" sz="1800" b="1" dirty="0">
                <a:effectLst/>
                <a:latin typeface="Times New Roman" panose="02020603050405020304" pitchFamily="18" charset="0"/>
                <a:ea typeface="DengXian" panose="02010600030101010101" pitchFamily="2" charset="-122"/>
              </a:rPr>
              <a:t> 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DengXian" panose="02010600030101010101" pitchFamily="2" charset="-122"/>
              </a:rPr>
              <a:t>:</a:t>
            </a:r>
            <a:r>
              <a:rPr lang="en-US" altLang="zh-CN" sz="1800" b="1" dirty="0">
                <a:effectLst/>
                <a:latin typeface="Times New Roman" panose="02020603050405020304" pitchFamily="18" charset="0"/>
                <a:ea typeface="DengXian" panose="02010600030101010101" pitchFamily="2" charset="-122"/>
              </a:rPr>
              <a:t> 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DengXian" panose="02010600030101010101" pitchFamily="2" charset="-122"/>
              </a:rPr>
              <a:t>is the number of pixels in the 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integration area </a:t>
            </a:r>
            <a:r>
              <a:rPr lang="en-US" altLang="zh-CN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</a:t>
            </a:r>
          </a:p>
          <a:p>
            <a:pPr>
              <a:spcAft>
                <a:spcPts val="600"/>
              </a:spcAft>
            </a:pPr>
            <a:r>
              <a:rPr lang="en-US" altLang="zh-CN" sz="1800" i="1" dirty="0" err="1">
                <a:effectLst/>
                <a:latin typeface="Times New Roman" panose="02020603050405020304" pitchFamily="18" charset="0"/>
                <a:ea typeface="DengXian" panose="02010600030101010101" pitchFamily="2" charset="-122"/>
              </a:rPr>
              <a:t>n</a:t>
            </a:r>
            <a:r>
              <a:rPr lang="en-US" altLang="zh-CN" sz="1800" b="1" baseline="-25000" dirty="0" err="1">
                <a:effectLst/>
                <a:latin typeface="Times New Roman" panose="02020603050405020304" pitchFamily="18" charset="0"/>
                <a:ea typeface="DengXian" panose="02010600030101010101" pitchFamily="2" charset="-122"/>
              </a:rPr>
              <a:t>B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DengXian" panose="02010600030101010101" pitchFamily="2" charset="-122"/>
              </a:rPr>
              <a:t> :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the pixel number in the background area</a:t>
            </a:r>
            <a:endParaRPr lang="en-US" altLang="zh-CN" sz="1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600"/>
              </a:spcAft>
            </a:pPr>
            <a:r>
              <a:rPr lang="en-US" altLang="zh-CN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 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r>
              <a:rPr lang="en-US" altLang="zh-CN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 background area is designated as </a:t>
            </a:r>
            <a:r>
              <a:rPr lang="en-US" altLang="zh-CN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altLang="zh-CN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= U-I-T</a:t>
            </a:r>
            <a:endParaRPr lang="zh-CN" altLang="en-US" sz="1800" dirty="0"/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CDE2F6E2-7123-55E7-3500-85B64180706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2" t="4011" r="-2" b="4976"/>
          <a:stretch/>
        </p:blipFill>
        <p:spPr bwMode="auto">
          <a:xfrm>
            <a:off x="6157043" y="2067839"/>
            <a:ext cx="6120680" cy="387443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2" name="文本框 21">
            <a:extLst>
              <a:ext uri="{FF2B5EF4-FFF2-40B4-BE49-F238E27FC236}">
                <a16:creationId xmlns:a16="http://schemas.microsoft.com/office/drawing/2014/main" id="{86BC88AB-29A9-3655-B6F4-701B81A7A968}"/>
              </a:ext>
            </a:extLst>
          </p:cNvPr>
          <p:cNvSpPr txBox="1"/>
          <p:nvPr/>
        </p:nvSpPr>
        <p:spPr>
          <a:xfrm>
            <a:off x="6678314" y="5942276"/>
            <a:ext cx="568863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457200" algn="just">
              <a:spcAft>
                <a:spcPts val="1200"/>
              </a:spcAft>
            </a:pPr>
            <a:r>
              <a:rPr lang="en-US" altLang="zh-CN" sz="1400" dirty="0">
                <a:latin typeface="Times New Roman" panose="02020603050405020304" pitchFamily="18" charset="0"/>
              </a:rPr>
              <a:t>Fig 3.4  Momentum dependence of the integrated brightness L of the beam profile images</a:t>
            </a:r>
            <a:endParaRPr lang="zh-CN" altLang="zh-CN" sz="2400" kern="1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5475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DC2885-1297-E593-75CB-01D93F2E47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782A366E-19DA-E938-C477-BA5A28C119DA}"/>
              </a:ext>
            </a:extLst>
          </p:cNvPr>
          <p:cNvGrpSpPr/>
          <p:nvPr/>
        </p:nvGrpSpPr>
        <p:grpSpPr>
          <a:xfrm>
            <a:off x="0" y="119153"/>
            <a:ext cx="12192000" cy="622528"/>
            <a:chOff x="0" y="119153"/>
            <a:chExt cx="12192000" cy="622528"/>
          </a:xfrm>
        </p:grpSpPr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4584608C-6FF6-610F-926F-B5389841EE23}"/>
                </a:ext>
              </a:extLst>
            </p:cNvPr>
            <p:cNvSpPr/>
            <p:nvPr/>
          </p:nvSpPr>
          <p:spPr>
            <a:xfrm>
              <a:off x="0" y="660401"/>
              <a:ext cx="12192000" cy="81280"/>
            </a:xfrm>
            <a:prstGeom prst="rect">
              <a:avLst/>
            </a:prstGeom>
            <a:gradFill flip="none" rotWithShape="1">
              <a:gsLst>
                <a:gs pos="7000">
                  <a:srgbClr val="2BB8B4">
                    <a:lumMod val="100000"/>
                  </a:srgbClr>
                </a:gs>
                <a:gs pos="49000">
                  <a:schemeClr val="accent1">
                    <a:tint val="44500"/>
                    <a:satMod val="160000"/>
                  </a:schemeClr>
                </a:gs>
                <a:gs pos="70000">
                  <a:schemeClr val="accent1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pic>
          <p:nvPicPr>
            <p:cNvPr id="7" name="图片 6" descr="图片包含 文本&#10;&#10;描述已自动生成">
              <a:extLst>
                <a:ext uri="{FF2B5EF4-FFF2-40B4-BE49-F238E27FC236}">
                  <a16:creationId xmlns:a16="http://schemas.microsoft.com/office/drawing/2014/main" id="{C8A4039E-864C-8DCF-DA21-2B6FFEE6A69A}"/>
                </a:ext>
              </a:extLst>
            </p:cNvPr>
            <p:cNvPicPr/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7755"/>
            <a:stretch/>
          </p:blipFill>
          <p:spPr>
            <a:xfrm>
              <a:off x="2437617" y="119153"/>
              <a:ext cx="2095473" cy="446233"/>
            </a:xfrm>
            <a:prstGeom prst="rect">
              <a:avLst/>
            </a:prstGeom>
          </p:spPr>
        </p:pic>
        <p:pic>
          <p:nvPicPr>
            <p:cNvPr id="8" name="图片 7" descr="文本&#10;&#10;描述已自动生成">
              <a:extLst>
                <a:ext uri="{FF2B5EF4-FFF2-40B4-BE49-F238E27FC236}">
                  <a16:creationId xmlns:a16="http://schemas.microsoft.com/office/drawing/2014/main" id="{9C4F221C-C6BA-B0AB-2D18-754763960AF6}"/>
                </a:ext>
              </a:extLst>
            </p:cNvPr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7324" y="163038"/>
              <a:ext cx="2138137" cy="358465"/>
            </a:xfrm>
            <a:prstGeom prst="rect">
              <a:avLst/>
            </a:prstGeom>
          </p:spPr>
        </p:pic>
      </p:grpSp>
      <p:sp>
        <p:nvSpPr>
          <p:cNvPr id="12" name="文本框 11">
            <a:extLst>
              <a:ext uri="{FF2B5EF4-FFF2-40B4-BE49-F238E27FC236}">
                <a16:creationId xmlns:a16="http://schemas.microsoft.com/office/drawing/2014/main" id="{F36D0E54-6804-F616-BE1B-ABEB8968801D}"/>
              </a:ext>
            </a:extLst>
          </p:cNvPr>
          <p:cNvSpPr txBox="1"/>
          <p:nvPr/>
        </p:nvSpPr>
        <p:spPr>
          <a:xfrm>
            <a:off x="99923" y="916336"/>
            <a:ext cx="38838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/>
              <a:t>3. </a:t>
            </a:r>
            <a:r>
              <a:rPr lang="zh-CN" altLang="en-US" sz="2000" b="1" dirty="0"/>
              <a:t>蒙特卡罗模拟</a:t>
            </a:r>
          </a:p>
        </p:txBody>
      </p:sp>
      <p:sp>
        <p:nvSpPr>
          <p:cNvPr id="64" name="灯片编号占位符 1">
            <a:extLst>
              <a:ext uri="{FF2B5EF4-FFF2-40B4-BE49-F238E27FC236}">
                <a16:creationId xmlns:a16="http://schemas.microsoft.com/office/drawing/2014/main" id="{5B34D9FB-84A5-6BEF-6183-D4A2F5765ADA}"/>
              </a:ext>
            </a:extLst>
          </p:cNvPr>
          <p:cNvSpPr txBox="1">
            <a:spLocks/>
          </p:cNvSpPr>
          <p:nvPr/>
        </p:nvSpPr>
        <p:spPr>
          <a:xfrm>
            <a:off x="11285732" y="156378"/>
            <a:ext cx="635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0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400" dirty="0"/>
              <a:t>19</a:t>
            </a:r>
            <a:endParaRPr lang="zh-CN" altLang="en-US" sz="1400" dirty="0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325B9AA5-AE5D-6D31-6E6C-48AFADC0087A}"/>
              </a:ext>
            </a:extLst>
          </p:cNvPr>
          <p:cNvSpPr txBox="1">
            <a:spLocks/>
          </p:cNvSpPr>
          <p:nvPr/>
        </p:nvSpPr>
        <p:spPr bwMode="auto">
          <a:xfrm>
            <a:off x="767408" y="1340768"/>
            <a:ext cx="712583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9pPr>
          </a:lstStyle>
          <a:p>
            <a:r>
              <a:rPr lang="en-US" altLang="zh-CN" sz="2000" kern="0" dirty="0"/>
              <a:t>3.2 Beam Intensity Analysis</a:t>
            </a:r>
            <a:endParaRPr lang="zh-CN" altLang="en-US" sz="2000" kern="0" dirty="0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3C9B97BF-9278-0144-CA9F-5F8294C2293A}"/>
              </a:ext>
            </a:extLst>
          </p:cNvPr>
          <p:cNvSpPr txBox="1"/>
          <p:nvPr/>
        </p:nvSpPr>
        <p:spPr>
          <a:xfrm>
            <a:off x="5407443" y="2474460"/>
            <a:ext cx="614222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457200" algn="just"/>
            <a:r>
              <a:rPr lang="en-US" altLang="zh-CN" sz="1400" dirty="0">
                <a:latin typeface="Times New Roman" panose="02020603050405020304" pitchFamily="18" charset="0"/>
              </a:rPr>
              <a:t>Fig 3.5 A Geant4 Simulation of the beam profile monitor</a:t>
            </a:r>
            <a:endParaRPr lang="zh-CN" altLang="en-US" sz="1400" dirty="0">
              <a:latin typeface="Times New Roman" panose="02020603050405020304" pitchFamily="18" charset="0"/>
            </a:endParaRPr>
          </a:p>
        </p:txBody>
      </p:sp>
      <p:pic>
        <p:nvPicPr>
          <p:cNvPr id="11" name="图片 10" descr="图表&#10;&#10;中度可信度描述已自动生成">
            <a:extLst>
              <a:ext uri="{FF2B5EF4-FFF2-40B4-BE49-F238E27FC236}">
                <a16:creationId xmlns:a16="http://schemas.microsoft.com/office/drawing/2014/main" id="{2ED0C380-36D6-9F76-D8E3-8A011D1A35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2074" y="836696"/>
            <a:ext cx="6792321" cy="1542749"/>
          </a:xfrm>
          <a:prstGeom prst="rect">
            <a:avLst/>
          </a:prstGeom>
        </p:spPr>
      </p:pic>
      <p:sp>
        <p:nvSpPr>
          <p:cNvPr id="18" name="文本框 17">
            <a:extLst>
              <a:ext uri="{FF2B5EF4-FFF2-40B4-BE49-F238E27FC236}">
                <a16:creationId xmlns:a16="http://schemas.microsoft.com/office/drawing/2014/main" id="{01067AD9-FEB8-CCD5-1B73-466E3FD5D3EC}"/>
              </a:ext>
            </a:extLst>
          </p:cNvPr>
          <p:cNvSpPr txBox="1"/>
          <p:nvPr/>
        </p:nvSpPr>
        <p:spPr>
          <a:xfrm>
            <a:off x="5956276" y="6013973"/>
            <a:ext cx="568863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457200" algn="just">
              <a:spcAft>
                <a:spcPts val="1200"/>
              </a:spcAft>
            </a:pPr>
            <a:r>
              <a:rPr lang="en-US" altLang="zh-CN" sz="1400" dirty="0">
                <a:latin typeface="Times New Roman" panose="02020603050405020304" pitchFamily="18" charset="0"/>
              </a:rPr>
              <a:t>Fig 3.6 Simulated photon productions </a:t>
            </a:r>
            <a:r>
              <a:rPr lang="en-US" altLang="zh-CN" sz="1400" i="1" dirty="0" err="1">
                <a:latin typeface="Times New Roman" panose="02020603050405020304" pitchFamily="18" charset="0"/>
              </a:rPr>
              <a:t>N</a:t>
            </a:r>
            <a:r>
              <a:rPr lang="en-US" altLang="zh-CN" sz="1400" i="1" baseline="-25000" dirty="0" err="1">
                <a:latin typeface="Times New Roman" panose="02020603050405020304" pitchFamily="18" charset="0"/>
              </a:rPr>
              <a:t>ph</a:t>
            </a:r>
            <a:r>
              <a:rPr lang="en-US" altLang="zh-CN" sz="1400" dirty="0">
                <a:latin typeface="Times New Roman" panose="02020603050405020304" pitchFamily="18" charset="0"/>
              </a:rPr>
              <a:t> in the scintillator for incident muons with different momenta</a:t>
            </a:r>
            <a:endParaRPr lang="zh-CN" altLang="zh-CN" sz="2400" kern="1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BD6B77DC-633C-6C82-18C8-1F78EDA564A0}"/>
              </a:ext>
            </a:extLst>
          </p:cNvPr>
          <p:cNvSpPr txBox="1"/>
          <p:nvPr/>
        </p:nvSpPr>
        <p:spPr>
          <a:xfrm>
            <a:off x="471281" y="2359988"/>
            <a:ext cx="478191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altLang="zh-CN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To convert</a:t>
            </a:r>
            <a:r>
              <a:rPr lang="en-US" altLang="zh-CN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L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to the relative beam intensity, the non-linear response of organic scintillators (Birks effect) should be considered:</a:t>
            </a:r>
            <a:endParaRPr lang="zh-CN" altLang="en-US" sz="1800" dirty="0"/>
          </a:p>
        </p:txBody>
      </p:sp>
      <p:graphicFrame>
        <p:nvGraphicFramePr>
          <p:cNvPr id="20" name="对象 19">
            <a:extLst>
              <a:ext uri="{FF2B5EF4-FFF2-40B4-BE49-F238E27FC236}">
                <a16:creationId xmlns:a16="http://schemas.microsoft.com/office/drawing/2014/main" id="{1847F2CF-BFE2-2EEE-E494-F55A0E62BBB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11583923"/>
              </p:ext>
            </p:extLst>
          </p:nvPr>
        </p:nvGraphicFramePr>
        <p:xfrm>
          <a:off x="1602277" y="3359133"/>
          <a:ext cx="2376264" cy="9852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xMath" r:id="rId5" imgW="1519968" imgH="645259" progId="Equation.AxMath">
                  <p:embed/>
                </p:oleObj>
              </mc:Choice>
              <mc:Fallback>
                <p:oleObj name="AxMath" r:id="rId5" imgW="1519968" imgH="645259" progId="Equation.AxMath">
                  <p:embed/>
                  <p:pic>
                    <p:nvPicPr>
                      <p:cNvPr id="9" name="对象 8">
                        <a:extLst>
                          <a:ext uri="{FF2B5EF4-FFF2-40B4-BE49-F238E27FC236}">
                            <a16:creationId xmlns:a16="http://schemas.microsoft.com/office/drawing/2014/main" id="{073BDD11-8A54-0487-1096-53F6F371F04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02277" y="3359133"/>
                        <a:ext cx="2376264" cy="98528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文本框 20">
            <a:extLst>
              <a:ext uri="{FF2B5EF4-FFF2-40B4-BE49-F238E27FC236}">
                <a16:creationId xmlns:a16="http://schemas.microsoft.com/office/drawing/2014/main" id="{CEE5C6FA-1C05-5045-6B43-451B6EB5F4F1}"/>
              </a:ext>
            </a:extLst>
          </p:cNvPr>
          <p:cNvSpPr txBox="1"/>
          <p:nvPr/>
        </p:nvSpPr>
        <p:spPr>
          <a:xfrm>
            <a:off x="767408" y="4420228"/>
            <a:ext cx="3918972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32000" indent="-457200" algn="just">
              <a:spcAft>
                <a:spcPts val="600"/>
              </a:spcAft>
            </a:pPr>
            <a:r>
              <a:rPr lang="en-US" altLang="zh-CN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</a:t>
            </a:r>
            <a:r>
              <a:rPr lang="en-US" altLang="zh-CN" sz="1800" i="1" baseline="-25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</a:t>
            </a:r>
            <a:r>
              <a:rPr lang="en-US" altLang="zh-CN" sz="1800" i="1" baseline="-25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The number of generated photons in the scintillator per incident muon </a:t>
            </a:r>
          </a:p>
          <a:p>
            <a:pPr marL="432000" indent="-457200" algn="just">
              <a:spcAft>
                <a:spcPts val="600"/>
              </a:spcAft>
            </a:pPr>
            <a:r>
              <a:rPr lang="en-US" altLang="zh-CN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kB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: Birks constant</a:t>
            </a:r>
          </a:p>
          <a:p>
            <a:pPr marL="432000" indent="-457200" algn="just">
              <a:spcAft>
                <a:spcPts val="600"/>
              </a:spcAft>
            </a:pPr>
            <a:r>
              <a:rPr lang="en-US" altLang="zh-CN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: the scintillator thickness, </a:t>
            </a:r>
          </a:p>
          <a:p>
            <a:pPr marL="432000" indent="-457200" algn="just">
              <a:spcAft>
                <a:spcPts val="600"/>
              </a:spcAft>
            </a:pPr>
            <a:r>
              <a:rPr lang="en-US" altLang="zh-CN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dE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/</a:t>
            </a:r>
            <a:r>
              <a:rPr lang="en-US" altLang="zh-CN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dx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: the ionization density</a:t>
            </a:r>
          </a:p>
          <a:p>
            <a:pPr marL="432000" indent="-457200" algn="just">
              <a:spcAft>
                <a:spcPts val="600"/>
              </a:spcAft>
            </a:pPr>
            <a:r>
              <a:rPr lang="en-US" altLang="zh-CN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</a:t>
            </a:r>
            <a:r>
              <a:rPr lang="en-US" altLang="zh-CN" sz="1800" i="1" baseline="-25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0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: the absolute light yield</a:t>
            </a:r>
            <a:endParaRPr lang="zh-CN" altLang="en-US" sz="1800" dirty="0"/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50A86618-AD1B-15D1-C89E-B40D2A3A452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41" b="2550"/>
          <a:stretch/>
        </p:blipFill>
        <p:spPr bwMode="auto">
          <a:xfrm>
            <a:off x="6231433" y="2877252"/>
            <a:ext cx="5193159" cy="300378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9487138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330EAB-536B-0BE3-0691-A892507E13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EA419A74-F11C-D0C1-40FE-5A9EEB8D6F88}"/>
              </a:ext>
            </a:extLst>
          </p:cNvPr>
          <p:cNvGrpSpPr/>
          <p:nvPr/>
        </p:nvGrpSpPr>
        <p:grpSpPr>
          <a:xfrm>
            <a:off x="0" y="119153"/>
            <a:ext cx="12192000" cy="622528"/>
            <a:chOff x="0" y="119153"/>
            <a:chExt cx="12192000" cy="622528"/>
          </a:xfrm>
        </p:grpSpPr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0DBE0BA1-460A-B6FA-14B2-A84A8F23A9F6}"/>
                </a:ext>
              </a:extLst>
            </p:cNvPr>
            <p:cNvSpPr/>
            <p:nvPr/>
          </p:nvSpPr>
          <p:spPr>
            <a:xfrm>
              <a:off x="0" y="660401"/>
              <a:ext cx="12192000" cy="81280"/>
            </a:xfrm>
            <a:prstGeom prst="rect">
              <a:avLst/>
            </a:prstGeom>
            <a:gradFill flip="none" rotWithShape="1">
              <a:gsLst>
                <a:gs pos="7000">
                  <a:srgbClr val="2BB8B4">
                    <a:lumMod val="100000"/>
                  </a:srgbClr>
                </a:gs>
                <a:gs pos="49000">
                  <a:schemeClr val="accent1">
                    <a:tint val="44500"/>
                    <a:satMod val="160000"/>
                  </a:schemeClr>
                </a:gs>
                <a:gs pos="70000">
                  <a:schemeClr val="accent1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pic>
          <p:nvPicPr>
            <p:cNvPr id="7" name="图片 6" descr="图片包含 文本&#10;&#10;描述已自动生成">
              <a:extLst>
                <a:ext uri="{FF2B5EF4-FFF2-40B4-BE49-F238E27FC236}">
                  <a16:creationId xmlns:a16="http://schemas.microsoft.com/office/drawing/2014/main" id="{FBF8A0F7-C6E8-7189-20D2-216EC63E5794}"/>
                </a:ext>
              </a:extLst>
            </p:cNvPr>
            <p:cNvPicPr/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7755"/>
            <a:stretch/>
          </p:blipFill>
          <p:spPr>
            <a:xfrm>
              <a:off x="2437617" y="119153"/>
              <a:ext cx="2095473" cy="446233"/>
            </a:xfrm>
            <a:prstGeom prst="rect">
              <a:avLst/>
            </a:prstGeom>
          </p:spPr>
        </p:pic>
        <p:pic>
          <p:nvPicPr>
            <p:cNvPr id="8" name="图片 7" descr="文本&#10;&#10;描述已自动生成">
              <a:extLst>
                <a:ext uri="{FF2B5EF4-FFF2-40B4-BE49-F238E27FC236}">
                  <a16:creationId xmlns:a16="http://schemas.microsoft.com/office/drawing/2014/main" id="{9A22915F-1560-73E2-F1CD-86F2B4F92D23}"/>
                </a:ext>
              </a:extLst>
            </p:cNvPr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7324" y="163038"/>
              <a:ext cx="2138137" cy="358465"/>
            </a:xfrm>
            <a:prstGeom prst="rect">
              <a:avLst/>
            </a:prstGeom>
          </p:spPr>
        </p:pic>
      </p:grpSp>
      <p:sp>
        <p:nvSpPr>
          <p:cNvPr id="12" name="文本框 11">
            <a:extLst>
              <a:ext uri="{FF2B5EF4-FFF2-40B4-BE49-F238E27FC236}">
                <a16:creationId xmlns:a16="http://schemas.microsoft.com/office/drawing/2014/main" id="{E7A14C61-4A65-BCE1-EDAA-7D84E83270EB}"/>
              </a:ext>
            </a:extLst>
          </p:cNvPr>
          <p:cNvSpPr txBox="1"/>
          <p:nvPr/>
        </p:nvSpPr>
        <p:spPr>
          <a:xfrm>
            <a:off x="99923" y="916336"/>
            <a:ext cx="38838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/>
              <a:t>3. </a:t>
            </a:r>
            <a:r>
              <a:rPr lang="zh-CN" altLang="en-US" sz="2000" b="1" dirty="0"/>
              <a:t>蒙特卡罗模拟</a:t>
            </a:r>
          </a:p>
        </p:txBody>
      </p:sp>
      <p:sp>
        <p:nvSpPr>
          <p:cNvPr id="64" name="灯片编号占位符 1">
            <a:extLst>
              <a:ext uri="{FF2B5EF4-FFF2-40B4-BE49-F238E27FC236}">
                <a16:creationId xmlns:a16="http://schemas.microsoft.com/office/drawing/2014/main" id="{3A52F124-57FF-31AF-3687-ED3AAF45601E}"/>
              </a:ext>
            </a:extLst>
          </p:cNvPr>
          <p:cNvSpPr txBox="1">
            <a:spLocks/>
          </p:cNvSpPr>
          <p:nvPr/>
        </p:nvSpPr>
        <p:spPr>
          <a:xfrm>
            <a:off x="11285732" y="156378"/>
            <a:ext cx="635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0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400" dirty="0"/>
              <a:t>20</a:t>
            </a:r>
            <a:endParaRPr lang="zh-CN" altLang="en-US" sz="1400" dirty="0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75456FA8-8486-81CA-8F55-0C083BFF528E}"/>
              </a:ext>
            </a:extLst>
          </p:cNvPr>
          <p:cNvSpPr txBox="1">
            <a:spLocks/>
          </p:cNvSpPr>
          <p:nvPr/>
        </p:nvSpPr>
        <p:spPr bwMode="auto">
          <a:xfrm>
            <a:off x="767408" y="1340768"/>
            <a:ext cx="712583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9pPr>
          </a:lstStyle>
          <a:p>
            <a:r>
              <a:rPr lang="en-US" altLang="zh-CN" sz="2000" kern="0" dirty="0"/>
              <a:t>3.2 Beam Intensity Analysis</a:t>
            </a:r>
            <a:endParaRPr lang="zh-CN" altLang="en-US" sz="2000" kern="0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7DD04298-2A3F-1CC5-4426-0E463D4AC94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208" r="3635" b="3415"/>
          <a:stretch/>
        </p:blipFill>
        <p:spPr bwMode="auto">
          <a:xfrm>
            <a:off x="7597900" y="1322545"/>
            <a:ext cx="4176831" cy="485018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865FEA0E-CA0A-0FE4-4B99-966D7BD7C4EA}"/>
              </a:ext>
            </a:extLst>
          </p:cNvPr>
          <p:cNvSpPr txBox="1"/>
          <p:nvPr/>
        </p:nvSpPr>
        <p:spPr>
          <a:xfrm>
            <a:off x="7339976" y="6220872"/>
            <a:ext cx="508014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457200" algn="just">
              <a:spcAft>
                <a:spcPts val="1200"/>
              </a:spcAft>
            </a:pPr>
            <a:r>
              <a:rPr lang="en-US" altLang="zh-CN" sz="1400" dirty="0">
                <a:latin typeface="Times New Roman" panose="02020603050405020304" pitchFamily="18" charset="0"/>
              </a:rPr>
              <a:t>Fig 3.7 Measured intensities of the pulsed muon beams with the two different methods. </a:t>
            </a:r>
            <a:endParaRPr lang="zh-CN" altLang="zh-CN" sz="2400" kern="1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B958E8A6-011D-854B-776C-BE9931BED93B}"/>
              </a:ext>
            </a:extLst>
          </p:cNvPr>
          <p:cNvSpPr txBox="1"/>
          <p:nvPr/>
        </p:nvSpPr>
        <p:spPr>
          <a:xfrm>
            <a:off x="781142" y="4149080"/>
            <a:ext cx="532439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altLang="zh-CN" sz="1800" dirty="0">
                <a:latin typeface="+mn-lt"/>
                <a:ea typeface="Times New Roman" panose="02020603050405020304" pitchFamily="18" charset="0"/>
              </a:rPr>
              <a:t>T</a:t>
            </a:r>
            <a:r>
              <a:rPr lang="en-US" altLang="zh-CN" sz="1800" dirty="0">
                <a:effectLst/>
                <a:latin typeface="+mn-lt"/>
                <a:ea typeface="Times New Roman" panose="02020603050405020304" pitchFamily="18" charset="0"/>
              </a:rPr>
              <a:t>he relative beam intensities </a:t>
            </a:r>
            <a:r>
              <a:rPr lang="en-US" altLang="zh-CN" sz="1800" dirty="0">
                <a:latin typeface="+mn-lt"/>
                <a:ea typeface="Times New Roman" panose="02020603050405020304" pitchFamily="18" charset="0"/>
              </a:rPr>
              <a:t>measured by beam profile monitor a</a:t>
            </a:r>
            <a:r>
              <a:rPr lang="en-US" altLang="zh-CN" sz="1800" dirty="0">
                <a:effectLst/>
                <a:latin typeface="+mn-lt"/>
                <a:ea typeface="Times New Roman" panose="02020603050405020304" pitchFamily="18" charset="0"/>
              </a:rPr>
              <a:t>re normalized to the absolute measurement by the counter telescope at 34 MeV/c for both positive and negative muon.</a:t>
            </a:r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0FB34C74-559B-446A-2D01-FCBD193A47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1142" y="2650261"/>
            <a:ext cx="549804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285750" marR="0" lvl="0" indent="-285750" algn="just" defTabSz="914400" latinLnBrk="0">
              <a:lnSpc>
                <a:spcPct val="100000"/>
              </a:lnSpc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altLang="zh-CN" sz="1800" dirty="0">
                <a:latin typeface="+mn-lt"/>
              </a:rPr>
              <a:t>Finally, the relative beam intensity was obtained using</a:t>
            </a:r>
          </a:p>
        </p:txBody>
      </p:sp>
      <p:graphicFrame>
        <p:nvGraphicFramePr>
          <p:cNvPr id="13" name="对象 12">
            <a:extLst>
              <a:ext uri="{FF2B5EF4-FFF2-40B4-BE49-F238E27FC236}">
                <a16:creationId xmlns:a16="http://schemas.microsoft.com/office/drawing/2014/main" id="{C020878E-EAB0-91BE-6D7C-20057F8130D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68125126"/>
              </p:ext>
            </p:extLst>
          </p:nvPr>
        </p:nvGraphicFramePr>
        <p:xfrm>
          <a:off x="1991544" y="3040161"/>
          <a:ext cx="2498364" cy="7776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xMath" r:id="rId5" imgW="1270483" imgH="437355" progId="Equation.AxMath">
                  <p:embed/>
                </p:oleObj>
              </mc:Choice>
              <mc:Fallback>
                <p:oleObj name="AxMath" r:id="rId5" imgW="1270483" imgH="437355" progId="Equation.AxMath">
                  <p:embed/>
                  <p:pic>
                    <p:nvPicPr>
                      <p:cNvPr id="10" name="对象 9">
                        <a:extLst>
                          <a:ext uri="{FF2B5EF4-FFF2-40B4-BE49-F238E27FC236}">
                            <a16:creationId xmlns:a16="http://schemas.microsoft.com/office/drawing/2014/main" id="{7C0C402B-D6B0-BD57-3E37-F0BA7785C37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91544" y="3040161"/>
                        <a:ext cx="2498364" cy="77767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943719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27E9DC-E6AB-65F3-6C92-70458B3FE2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5AA9A619-E52D-82A9-C371-38C81A8E940E}"/>
              </a:ext>
            </a:extLst>
          </p:cNvPr>
          <p:cNvGrpSpPr/>
          <p:nvPr/>
        </p:nvGrpSpPr>
        <p:grpSpPr>
          <a:xfrm>
            <a:off x="0" y="119153"/>
            <a:ext cx="12192000" cy="622528"/>
            <a:chOff x="0" y="119153"/>
            <a:chExt cx="12192000" cy="622528"/>
          </a:xfrm>
        </p:grpSpPr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9874CD77-B3C7-F0C2-22F3-2EA2ACDC727F}"/>
                </a:ext>
              </a:extLst>
            </p:cNvPr>
            <p:cNvSpPr/>
            <p:nvPr/>
          </p:nvSpPr>
          <p:spPr>
            <a:xfrm>
              <a:off x="0" y="660401"/>
              <a:ext cx="12192000" cy="81280"/>
            </a:xfrm>
            <a:prstGeom prst="rect">
              <a:avLst/>
            </a:prstGeom>
            <a:gradFill flip="none" rotWithShape="1">
              <a:gsLst>
                <a:gs pos="7000">
                  <a:srgbClr val="2BB8B4">
                    <a:lumMod val="100000"/>
                  </a:srgbClr>
                </a:gs>
                <a:gs pos="49000">
                  <a:schemeClr val="accent1">
                    <a:tint val="44500"/>
                    <a:satMod val="160000"/>
                  </a:schemeClr>
                </a:gs>
                <a:gs pos="70000">
                  <a:schemeClr val="accent1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pic>
          <p:nvPicPr>
            <p:cNvPr id="7" name="图片 6" descr="图片包含 文本&#10;&#10;描述已自动生成">
              <a:extLst>
                <a:ext uri="{FF2B5EF4-FFF2-40B4-BE49-F238E27FC236}">
                  <a16:creationId xmlns:a16="http://schemas.microsoft.com/office/drawing/2014/main" id="{32D28E02-A87C-1E76-784B-8FD42163522F}"/>
                </a:ext>
              </a:extLst>
            </p:cNvPr>
            <p:cNvPicPr/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7755"/>
            <a:stretch/>
          </p:blipFill>
          <p:spPr>
            <a:xfrm>
              <a:off x="2437617" y="119153"/>
              <a:ext cx="2095473" cy="446233"/>
            </a:xfrm>
            <a:prstGeom prst="rect">
              <a:avLst/>
            </a:prstGeom>
          </p:spPr>
        </p:pic>
        <p:pic>
          <p:nvPicPr>
            <p:cNvPr id="8" name="图片 7" descr="文本&#10;&#10;描述已自动生成">
              <a:extLst>
                <a:ext uri="{FF2B5EF4-FFF2-40B4-BE49-F238E27FC236}">
                  <a16:creationId xmlns:a16="http://schemas.microsoft.com/office/drawing/2014/main" id="{0D21B3AC-E279-2F10-DA0F-9A21C6EFF1F6}"/>
                </a:ext>
              </a:extLst>
            </p:cNvPr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7324" y="163038"/>
              <a:ext cx="2138137" cy="358465"/>
            </a:xfrm>
            <a:prstGeom prst="rect">
              <a:avLst/>
            </a:prstGeom>
          </p:spPr>
        </p:pic>
      </p:grpSp>
      <p:sp>
        <p:nvSpPr>
          <p:cNvPr id="12" name="文本框 11">
            <a:extLst>
              <a:ext uri="{FF2B5EF4-FFF2-40B4-BE49-F238E27FC236}">
                <a16:creationId xmlns:a16="http://schemas.microsoft.com/office/drawing/2014/main" id="{1F19E24D-F048-073B-CEC8-F0A9FF3C0C0F}"/>
              </a:ext>
            </a:extLst>
          </p:cNvPr>
          <p:cNvSpPr txBox="1"/>
          <p:nvPr/>
        </p:nvSpPr>
        <p:spPr>
          <a:xfrm>
            <a:off x="99923" y="916336"/>
            <a:ext cx="38838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/>
              <a:t>3. </a:t>
            </a:r>
            <a:r>
              <a:rPr lang="zh-CN" altLang="en-US" sz="2000" b="1" dirty="0"/>
              <a:t>蒙特卡罗模拟</a:t>
            </a:r>
          </a:p>
        </p:txBody>
      </p:sp>
      <p:sp>
        <p:nvSpPr>
          <p:cNvPr id="64" name="灯片编号占位符 1">
            <a:extLst>
              <a:ext uri="{FF2B5EF4-FFF2-40B4-BE49-F238E27FC236}">
                <a16:creationId xmlns:a16="http://schemas.microsoft.com/office/drawing/2014/main" id="{C9E50DBB-6E55-213C-7A80-4B99333640E4}"/>
              </a:ext>
            </a:extLst>
          </p:cNvPr>
          <p:cNvSpPr txBox="1">
            <a:spLocks/>
          </p:cNvSpPr>
          <p:nvPr/>
        </p:nvSpPr>
        <p:spPr>
          <a:xfrm>
            <a:off x="11285732" y="156378"/>
            <a:ext cx="635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0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400" dirty="0"/>
              <a:t>21</a:t>
            </a:r>
            <a:endParaRPr lang="zh-CN" altLang="en-US" sz="1400" dirty="0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31714C55-EEDA-D64C-0EAD-07E1265097B8}"/>
              </a:ext>
            </a:extLst>
          </p:cNvPr>
          <p:cNvSpPr txBox="1">
            <a:spLocks/>
          </p:cNvSpPr>
          <p:nvPr/>
        </p:nvSpPr>
        <p:spPr bwMode="auto">
          <a:xfrm>
            <a:off x="767408" y="1340768"/>
            <a:ext cx="712583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9pPr>
          </a:lstStyle>
          <a:p>
            <a:r>
              <a:rPr lang="en-US" altLang="zh-CN" sz="2000" kern="0" dirty="0"/>
              <a:t>3.3 Cross Section Simulation</a:t>
            </a:r>
            <a:endParaRPr lang="zh-CN" altLang="en-US" sz="2000" kern="0" dirty="0"/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8C055FA2-257B-64AB-FA2C-75534B1FDF1C}"/>
              </a:ext>
            </a:extLst>
          </p:cNvPr>
          <p:cNvSpPr txBox="1"/>
          <p:nvPr/>
        </p:nvSpPr>
        <p:spPr>
          <a:xfrm>
            <a:off x="761652" y="1829978"/>
            <a:ext cx="65996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altLang="zh-CN" sz="1800" dirty="0">
                <a:effectLst/>
                <a:latin typeface="Times New Roman" panose="02020603050405020304" pitchFamily="18" charset="0"/>
                <a:ea typeface="TimesLTStd-Roman"/>
              </a:rPr>
              <a:t>3.3.1</a:t>
            </a:r>
            <a:r>
              <a:rPr lang="en-US" altLang="zh-CN" sz="1800" dirty="0">
                <a:latin typeface="Times New Roman" panose="02020603050405020304" pitchFamily="18" charset="0"/>
                <a:ea typeface="TimesLTStd-Roman"/>
              </a:rPr>
              <a:t> 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TimesLTStd-Roman"/>
              </a:rPr>
              <a:t>Geometry Used in Simulation</a:t>
            </a:r>
          </a:p>
        </p:txBody>
      </p:sp>
      <p:graphicFrame>
        <p:nvGraphicFramePr>
          <p:cNvPr id="22" name="表格 21">
            <a:extLst>
              <a:ext uri="{FF2B5EF4-FFF2-40B4-BE49-F238E27FC236}">
                <a16:creationId xmlns:a16="http://schemas.microsoft.com/office/drawing/2014/main" id="{E027C5B9-111C-FFC4-0C66-F27E79FA377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0777364"/>
              </p:ext>
            </p:extLst>
          </p:nvPr>
        </p:nvGraphicFramePr>
        <p:xfrm>
          <a:off x="839416" y="2784520"/>
          <a:ext cx="4968240" cy="2308860"/>
        </p:xfrm>
        <a:graphic>
          <a:graphicData uri="http://schemas.openxmlformats.org/drawingml/2006/table">
            <a:tbl>
              <a:tblPr firstRow="1" firstCol="1" bandRow="1"/>
              <a:tblGrid>
                <a:gridCol w="1332230">
                  <a:extLst>
                    <a:ext uri="{9D8B030D-6E8A-4147-A177-3AD203B41FA5}">
                      <a16:colId xmlns:a16="http://schemas.microsoft.com/office/drawing/2014/main" val="581710960"/>
                    </a:ext>
                  </a:extLst>
                </a:gridCol>
                <a:gridCol w="1332230">
                  <a:extLst>
                    <a:ext uri="{9D8B030D-6E8A-4147-A177-3AD203B41FA5}">
                      <a16:colId xmlns:a16="http://schemas.microsoft.com/office/drawing/2014/main" val="3442736450"/>
                    </a:ext>
                  </a:extLst>
                </a:gridCol>
                <a:gridCol w="1151890">
                  <a:extLst>
                    <a:ext uri="{9D8B030D-6E8A-4147-A177-3AD203B41FA5}">
                      <a16:colId xmlns:a16="http://schemas.microsoft.com/office/drawing/2014/main" val="201735448"/>
                    </a:ext>
                  </a:extLst>
                </a:gridCol>
                <a:gridCol w="1151890">
                  <a:extLst>
                    <a:ext uri="{9D8B030D-6E8A-4147-A177-3AD203B41FA5}">
                      <a16:colId xmlns:a16="http://schemas.microsoft.com/office/drawing/2014/main" val="1891815109"/>
                    </a:ext>
                  </a:extLst>
                </a:gridCol>
              </a:tblGrid>
              <a:tr h="215900">
                <a:tc>
                  <a:txBody>
                    <a:bodyPr/>
                    <a:lstStyle/>
                    <a:p>
                      <a:pPr indent="63500" algn="just"/>
                      <a:r>
                        <a:rPr lang="en-US" sz="1050" kern="1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Structure</a:t>
                      </a:r>
                      <a:endParaRPr lang="zh-CN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63500" algn="just"/>
                      <a:r>
                        <a:rPr lang="en-US" sz="1050" kern="1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Sub-layer</a:t>
                      </a:r>
                      <a:endParaRPr lang="zh-CN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63500" algn="just"/>
                      <a:r>
                        <a:rPr lang="en-US" sz="1050" kern="1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Composition </a:t>
                      </a:r>
                      <a:endParaRPr lang="zh-CN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63500" algn="just"/>
                      <a:r>
                        <a:rPr lang="en-US" sz="1050" kern="1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Density (g/cm</a:t>
                      </a:r>
                      <a:r>
                        <a:rPr lang="en-US" sz="1050" kern="100" baseline="300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en-US" sz="1050" kern="1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)</a:t>
                      </a:r>
                      <a:endParaRPr lang="zh-CN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94563911"/>
                  </a:ext>
                </a:extLst>
              </a:tr>
              <a:tr h="215900">
                <a:tc rowSpan="4">
                  <a:txBody>
                    <a:bodyPr/>
                    <a:lstStyle/>
                    <a:p>
                      <a:pPr indent="63500" algn="just"/>
                      <a:r>
                        <a:rPr lang="en-US" sz="1050" kern="1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Chip</a:t>
                      </a:r>
                      <a:endParaRPr lang="zh-CN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63500" algn="just"/>
                      <a:r>
                        <a:rPr lang="en-US" sz="1050" kern="1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Metal Wire Layer</a:t>
                      </a:r>
                      <a:endParaRPr lang="zh-CN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63500" algn="just"/>
                      <a:r>
                        <a:rPr lang="en-US" sz="1050" kern="1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Cu &amp; SiO</a:t>
                      </a:r>
                      <a:r>
                        <a:rPr lang="en-US" sz="1050" kern="100" baseline="-250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</a:t>
                      </a:r>
                      <a:endParaRPr lang="zh-CN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R="76200" indent="63500" algn="just"/>
                      <a:r>
                        <a:rPr lang="en-US" sz="1050" kern="1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5.785</a:t>
                      </a:r>
                      <a:endParaRPr lang="zh-CN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93155260"/>
                  </a:ext>
                </a:extLst>
              </a:tr>
              <a:tr h="215900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63500" algn="just"/>
                      <a:r>
                        <a:rPr lang="en-US" sz="1050" kern="1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Insulation Layer</a:t>
                      </a:r>
                      <a:endParaRPr lang="zh-CN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63500" algn="just"/>
                      <a:r>
                        <a:rPr lang="en-US" sz="1050" kern="1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SiO</a:t>
                      </a:r>
                      <a:r>
                        <a:rPr lang="en-US" sz="1050" kern="100" baseline="-250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1050" kern="1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endParaRPr lang="zh-CN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R="76200" indent="63500" algn="just"/>
                      <a:r>
                        <a:rPr lang="en-US" sz="1050" kern="1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1.5</a:t>
                      </a:r>
                      <a:endParaRPr lang="zh-CN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68441626"/>
                  </a:ext>
                </a:extLst>
              </a:tr>
              <a:tr h="215900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63500" algn="just"/>
                      <a:r>
                        <a:rPr lang="en-US" sz="1050" kern="1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Sensitive Layer</a:t>
                      </a:r>
                      <a:endParaRPr lang="zh-CN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63500" algn="just"/>
                      <a:r>
                        <a:rPr lang="en-US" sz="1050" kern="1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Si</a:t>
                      </a:r>
                      <a:endParaRPr lang="zh-CN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R="76200" indent="63500" algn="just"/>
                      <a:r>
                        <a:rPr lang="en-US" sz="1050" kern="1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2.329</a:t>
                      </a:r>
                      <a:endParaRPr lang="zh-CN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39821594"/>
                  </a:ext>
                </a:extLst>
              </a:tr>
              <a:tr h="215900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63500" algn="just"/>
                      <a:r>
                        <a:rPr lang="en-US" sz="1050" kern="1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Substrate Layer</a:t>
                      </a:r>
                      <a:endParaRPr lang="zh-CN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63500" algn="just"/>
                      <a:r>
                        <a:rPr lang="en-US" sz="1050" kern="1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Si</a:t>
                      </a:r>
                      <a:endParaRPr lang="zh-CN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R="76200" indent="63500" algn="just"/>
                      <a:r>
                        <a:rPr lang="en-US" sz="1050" kern="1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2.329</a:t>
                      </a:r>
                      <a:endParaRPr lang="zh-CN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74941677"/>
                  </a:ext>
                </a:extLst>
              </a:tr>
              <a:tr h="215900">
                <a:tc rowSpan="3">
                  <a:txBody>
                    <a:bodyPr/>
                    <a:lstStyle/>
                    <a:p>
                      <a:pPr indent="63500" algn="just"/>
                      <a:r>
                        <a:rPr lang="en-US" sz="105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Board</a:t>
                      </a:r>
                      <a:endParaRPr lang="zh-CN" sz="12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63500" algn="just"/>
                      <a:r>
                        <a:rPr lang="en-US" sz="1050" kern="1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Board Resin </a:t>
                      </a:r>
                      <a:endParaRPr lang="zh-CN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63500" algn="just"/>
                      <a:r>
                        <a:rPr lang="en-US" sz="1050" kern="1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C</a:t>
                      </a:r>
                      <a:r>
                        <a:rPr lang="en-US" sz="1050" kern="100" baseline="-250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15</a:t>
                      </a:r>
                      <a:r>
                        <a:rPr lang="en-US" sz="1050" kern="1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H</a:t>
                      </a:r>
                      <a:r>
                        <a:rPr lang="en-US" sz="1050" kern="100" baseline="-250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16</a:t>
                      </a:r>
                      <a:r>
                        <a:rPr lang="en-US" sz="1050" kern="1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O</a:t>
                      </a:r>
                      <a:r>
                        <a:rPr lang="en-US" sz="1050" kern="100" baseline="-250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</a:t>
                      </a:r>
                      <a:endParaRPr lang="zh-CN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R="76200" indent="63500" algn="just"/>
                      <a:r>
                        <a:rPr lang="en-US" sz="1050" kern="1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1.7</a:t>
                      </a:r>
                      <a:endParaRPr lang="zh-CN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53484397"/>
                  </a:ext>
                </a:extLst>
              </a:tr>
              <a:tr h="215900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63500" algn="just"/>
                      <a:r>
                        <a:rPr lang="en-US" sz="1050" kern="1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Board Core</a:t>
                      </a:r>
                      <a:endParaRPr lang="zh-CN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63500" algn="just"/>
                      <a:r>
                        <a:rPr lang="en-US" sz="1050" kern="1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SiO</a:t>
                      </a:r>
                      <a:r>
                        <a:rPr lang="en-US" sz="1050" kern="100" baseline="-250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</a:t>
                      </a:r>
                      <a:endParaRPr lang="zh-CN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R="76200" indent="63500" algn="just"/>
                      <a:r>
                        <a:rPr lang="en-US" sz="1050" kern="1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1.5</a:t>
                      </a:r>
                      <a:endParaRPr lang="zh-CN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81565446"/>
                  </a:ext>
                </a:extLst>
              </a:tr>
              <a:tr h="215900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63500" algn="just"/>
                      <a:r>
                        <a:rPr lang="en-US" sz="105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Prepreg Layer</a:t>
                      </a:r>
                      <a:endParaRPr lang="zh-CN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63500" algn="just"/>
                      <a:r>
                        <a:rPr lang="en-US" sz="1050" kern="1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C</a:t>
                      </a:r>
                      <a:r>
                        <a:rPr lang="en-US" sz="1050" kern="100" baseline="-250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15</a:t>
                      </a:r>
                      <a:r>
                        <a:rPr lang="en-US" sz="1050" kern="1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H</a:t>
                      </a:r>
                      <a:r>
                        <a:rPr lang="en-US" sz="1050" kern="100" baseline="-250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16</a:t>
                      </a:r>
                      <a:r>
                        <a:rPr lang="en-US" sz="1050" kern="1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O</a:t>
                      </a:r>
                      <a:r>
                        <a:rPr lang="en-US" sz="1050" kern="100" baseline="-250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</a:t>
                      </a:r>
                      <a:endParaRPr lang="zh-CN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R="76200" indent="63500" algn="just"/>
                      <a:r>
                        <a:rPr lang="en-US" sz="1050" kern="1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1.8</a:t>
                      </a:r>
                      <a:endParaRPr lang="zh-CN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86565051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indent="63500" algn="just"/>
                      <a:r>
                        <a:rPr lang="en-US" sz="1050" kern="1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Package </a:t>
                      </a:r>
                      <a:endParaRPr lang="zh-CN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63500" algn="just"/>
                      <a:r>
                        <a:rPr lang="en-US" sz="1050" kern="1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Package Resin</a:t>
                      </a:r>
                      <a:endParaRPr lang="zh-CN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63500" algn="just">
                        <a:spcBef>
                          <a:spcPts val="120"/>
                        </a:spcBef>
                        <a:spcAft>
                          <a:spcPts val="300"/>
                        </a:spcAft>
                      </a:pPr>
                      <a:r>
                        <a:rPr lang="en-US" sz="1050" kern="1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C</a:t>
                      </a:r>
                      <a:r>
                        <a:rPr lang="en-US" sz="1050" kern="100" baseline="-250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22.9</a:t>
                      </a:r>
                      <a:r>
                        <a:rPr lang="en-US" sz="1050" kern="1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H</a:t>
                      </a:r>
                      <a:r>
                        <a:rPr lang="en-US" sz="1050" kern="100" baseline="-250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26.1</a:t>
                      </a:r>
                      <a:r>
                        <a:rPr lang="en-US" sz="1050" kern="1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O</a:t>
                      </a:r>
                      <a:r>
                        <a:rPr lang="en-US" sz="1050" kern="100" baseline="-250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4.3</a:t>
                      </a:r>
                      <a:r>
                        <a:rPr lang="en-US" sz="1050" kern="1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 &amp;</a:t>
                      </a:r>
                      <a:endParaRPr lang="zh-CN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indent="63500" algn="just">
                        <a:spcBef>
                          <a:spcPts val="120"/>
                        </a:spcBef>
                        <a:spcAft>
                          <a:spcPts val="300"/>
                        </a:spcAft>
                      </a:pPr>
                      <a:r>
                        <a:rPr lang="en-US" sz="1050" kern="1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C</a:t>
                      </a:r>
                      <a:r>
                        <a:rPr lang="en-US" sz="1050" kern="100" baseline="-250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9</a:t>
                      </a:r>
                      <a:r>
                        <a:rPr lang="en-US" sz="1050" kern="1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H</a:t>
                      </a:r>
                      <a:r>
                        <a:rPr lang="en-US" sz="1050" kern="100" baseline="-250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lang="en-US" sz="1050" kern="1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O</a:t>
                      </a:r>
                      <a:r>
                        <a:rPr lang="en-US" sz="1050" kern="100" baseline="-250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en-US" sz="1050" kern="1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 &amp;</a:t>
                      </a:r>
                      <a:endParaRPr lang="zh-CN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indent="63500" algn="just">
                        <a:spcBef>
                          <a:spcPts val="120"/>
                        </a:spcBef>
                        <a:spcAft>
                          <a:spcPts val="240"/>
                        </a:spcAft>
                      </a:pPr>
                      <a:r>
                        <a:rPr lang="en-US" sz="1050" kern="1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SiO</a:t>
                      </a:r>
                      <a:r>
                        <a:rPr lang="en-US" sz="1050" kern="100" baseline="-250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</a:t>
                      </a:r>
                      <a:endParaRPr lang="zh-CN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76200" indent="63500" algn="just"/>
                      <a:r>
                        <a:rPr lang="en-US" sz="105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1.75</a:t>
                      </a:r>
                      <a:endParaRPr lang="zh-CN" sz="12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61814595"/>
                  </a:ext>
                </a:extLst>
              </a:tr>
            </a:tbl>
          </a:graphicData>
        </a:graphic>
      </p:graphicFrame>
      <p:pic>
        <p:nvPicPr>
          <p:cNvPr id="23" name="图片 22" descr="图表, 图示&#10;&#10;描述已自动生成">
            <a:extLst>
              <a:ext uri="{FF2B5EF4-FFF2-40B4-BE49-F238E27FC236}">
                <a16:creationId xmlns:a16="http://schemas.microsoft.com/office/drawing/2014/main" id="{C595C455-5C86-CC5C-6E3A-66C8E8D79E2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23" t="-4849" r="1" b="-8139"/>
          <a:stretch/>
        </p:blipFill>
        <p:spPr bwMode="auto">
          <a:xfrm>
            <a:off x="6600056" y="2362779"/>
            <a:ext cx="4318000" cy="28194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4" name="文本框 23">
            <a:extLst>
              <a:ext uri="{FF2B5EF4-FFF2-40B4-BE49-F238E27FC236}">
                <a16:creationId xmlns:a16="http://schemas.microsoft.com/office/drawing/2014/main" id="{584B5E5F-7E8F-5D1C-AB67-75750D44A28B}"/>
              </a:ext>
            </a:extLst>
          </p:cNvPr>
          <p:cNvSpPr txBox="1"/>
          <p:nvPr/>
        </p:nvSpPr>
        <p:spPr>
          <a:xfrm>
            <a:off x="6456040" y="5363343"/>
            <a:ext cx="508014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457200" algn="just">
              <a:spcAft>
                <a:spcPts val="1200"/>
              </a:spcAft>
            </a:pPr>
            <a:r>
              <a:rPr lang="en-US" altLang="zh-CN" sz="1400" dirty="0">
                <a:latin typeface="Times New Roman" panose="02020603050405020304" pitchFamily="18" charset="0"/>
              </a:rPr>
              <a:t>Fig 3.8 Geometric model of SRAM in simulation</a:t>
            </a:r>
            <a:endParaRPr lang="zh-CN" altLang="zh-CN" sz="2400" kern="1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id="{FB38EE4A-3E76-44EA-02AB-1B2A060A28A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-6216" b="-7575"/>
          <a:stretch/>
        </p:blipFill>
        <p:spPr bwMode="auto">
          <a:xfrm>
            <a:off x="1163296" y="2036542"/>
            <a:ext cx="4827892" cy="398325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6" name="文本框 25">
            <a:extLst>
              <a:ext uri="{FF2B5EF4-FFF2-40B4-BE49-F238E27FC236}">
                <a16:creationId xmlns:a16="http://schemas.microsoft.com/office/drawing/2014/main" id="{95454529-9E47-0BE0-F2F2-B859562FAE86}"/>
              </a:ext>
            </a:extLst>
          </p:cNvPr>
          <p:cNvSpPr txBox="1"/>
          <p:nvPr/>
        </p:nvSpPr>
        <p:spPr>
          <a:xfrm>
            <a:off x="678103" y="5917897"/>
            <a:ext cx="583016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457200" algn="just">
              <a:spcAft>
                <a:spcPts val="1200"/>
              </a:spcAft>
            </a:pPr>
            <a:r>
              <a:rPr lang="en-US" altLang="zh-CN" sz="1400" dirty="0">
                <a:latin typeface="Times New Roman" panose="02020603050405020304" pitchFamily="18" charset="0"/>
              </a:rPr>
              <a:t>Fig 3.9  (a) Schematic layout of a 2×2 SRAM cell and (b) SV structure configuration of a memory cell in the simulation. </a:t>
            </a:r>
            <a:endParaRPr lang="zh-CN" altLang="zh-CN" sz="1400" dirty="0">
              <a:latin typeface="Times New Roman" panose="02020603050405020304" pitchFamily="18" charset="0"/>
            </a:endParaRPr>
          </a:p>
        </p:txBody>
      </p:sp>
      <p:cxnSp>
        <p:nvCxnSpPr>
          <p:cNvPr id="27" name="直接箭头连接符 26">
            <a:extLst>
              <a:ext uri="{FF2B5EF4-FFF2-40B4-BE49-F238E27FC236}">
                <a16:creationId xmlns:a16="http://schemas.microsoft.com/office/drawing/2014/main" id="{D4737E5F-CAD9-8CCC-0D33-D5426FEB6848}"/>
              </a:ext>
            </a:extLst>
          </p:cNvPr>
          <p:cNvCxnSpPr>
            <a:cxnSpLocks/>
          </p:cNvCxnSpPr>
          <p:nvPr/>
        </p:nvCxnSpPr>
        <p:spPr bwMode="auto">
          <a:xfrm flipH="1">
            <a:off x="5591944" y="3789040"/>
            <a:ext cx="2880320" cy="108012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7F1035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366575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97217E-D557-40EA-827F-FE50E44116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490F12DD-D7CB-65F7-16A6-183E364BA5B0}"/>
              </a:ext>
            </a:extLst>
          </p:cNvPr>
          <p:cNvGrpSpPr/>
          <p:nvPr/>
        </p:nvGrpSpPr>
        <p:grpSpPr>
          <a:xfrm>
            <a:off x="0" y="119153"/>
            <a:ext cx="12192000" cy="622528"/>
            <a:chOff x="0" y="119153"/>
            <a:chExt cx="12192000" cy="622528"/>
          </a:xfrm>
        </p:grpSpPr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423E8DD3-7A35-CF32-D042-E64F1310F556}"/>
                </a:ext>
              </a:extLst>
            </p:cNvPr>
            <p:cNvSpPr/>
            <p:nvPr/>
          </p:nvSpPr>
          <p:spPr>
            <a:xfrm>
              <a:off x="0" y="660401"/>
              <a:ext cx="12192000" cy="81280"/>
            </a:xfrm>
            <a:prstGeom prst="rect">
              <a:avLst/>
            </a:prstGeom>
            <a:gradFill flip="none" rotWithShape="1">
              <a:gsLst>
                <a:gs pos="7000">
                  <a:srgbClr val="2BB8B4">
                    <a:lumMod val="100000"/>
                  </a:srgbClr>
                </a:gs>
                <a:gs pos="49000">
                  <a:schemeClr val="accent1">
                    <a:tint val="44500"/>
                    <a:satMod val="160000"/>
                  </a:schemeClr>
                </a:gs>
                <a:gs pos="70000">
                  <a:schemeClr val="accent1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pic>
          <p:nvPicPr>
            <p:cNvPr id="7" name="图片 6" descr="图片包含 文本&#10;&#10;描述已自动生成">
              <a:extLst>
                <a:ext uri="{FF2B5EF4-FFF2-40B4-BE49-F238E27FC236}">
                  <a16:creationId xmlns:a16="http://schemas.microsoft.com/office/drawing/2014/main" id="{AD8CFAD7-DD9E-1631-E307-1A7939C875EF}"/>
                </a:ext>
              </a:extLst>
            </p:cNvPr>
            <p:cNvPicPr/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7755"/>
            <a:stretch/>
          </p:blipFill>
          <p:spPr>
            <a:xfrm>
              <a:off x="2437617" y="119153"/>
              <a:ext cx="2095473" cy="446233"/>
            </a:xfrm>
            <a:prstGeom prst="rect">
              <a:avLst/>
            </a:prstGeom>
          </p:spPr>
        </p:pic>
        <p:pic>
          <p:nvPicPr>
            <p:cNvPr id="8" name="图片 7" descr="文本&#10;&#10;描述已自动生成">
              <a:extLst>
                <a:ext uri="{FF2B5EF4-FFF2-40B4-BE49-F238E27FC236}">
                  <a16:creationId xmlns:a16="http://schemas.microsoft.com/office/drawing/2014/main" id="{FC03050B-A0E2-AE03-D2F1-16763E91B7D0}"/>
                </a:ext>
              </a:extLst>
            </p:cNvPr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7324" y="163038"/>
              <a:ext cx="2138137" cy="358465"/>
            </a:xfrm>
            <a:prstGeom prst="rect">
              <a:avLst/>
            </a:prstGeom>
          </p:spPr>
        </p:pic>
      </p:grpSp>
      <p:sp>
        <p:nvSpPr>
          <p:cNvPr id="12" name="文本框 11">
            <a:extLst>
              <a:ext uri="{FF2B5EF4-FFF2-40B4-BE49-F238E27FC236}">
                <a16:creationId xmlns:a16="http://schemas.microsoft.com/office/drawing/2014/main" id="{A3402CFB-F54E-E795-D315-2BCC95AF1BEE}"/>
              </a:ext>
            </a:extLst>
          </p:cNvPr>
          <p:cNvSpPr txBox="1"/>
          <p:nvPr/>
        </p:nvSpPr>
        <p:spPr>
          <a:xfrm>
            <a:off x="99923" y="916336"/>
            <a:ext cx="38838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/>
              <a:t>3. </a:t>
            </a:r>
            <a:r>
              <a:rPr lang="zh-CN" altLang="en-US" sz="2000" b="1" dirty="0"/>
              <a:t>蒙特卡罗模拟</a:t>
            </a:r>
          </a:p>
        </p:txBody>
      </p:sp>
      <p:sp>
        <p:nvSpPr>
          <p:cNvPr id="64" name="灯片编号占位符 1">
            <a:extLst>
              <a:ext uri="{FF2B5EF4-FFF2-40B4-BE49-F238E27FC236}">
                <a16:creationId xmlns:a16="http://schemas.microsoft.com/office/drawing/2014/main" id="{206950B2-26BB-7816-041F-08F78D9F577A}"/>
              </a:ext>
            </a:extLst>
          </p:cNvPr>
          <p:cNvSpPr txBox="1">
            <a:spLocks/>
          </p:cNvSpPr>
          <p:nvPr/>
        </p:nvSpPr>
        <p:spPr>
          <a:xfrm>
            <a:off x="11285732" y="156378"/>
            <a:ext cx="635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0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400" dirty="0"/>
              <a:t>22</a:t>
            </a:r>
            <a:endParaRPr lang="zh-CN" altLang="en-US" sz="1400" dirty="0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462D1A76-85D0-F173-FF21-B45E741F1C5D}"/>
              </a:ext>
            </a:extLst>
          </p:cNvPr>
          <p:cNvSpPr txBox="1">
            <a:spLocks/>
          </p:cNvSpPr>
          <p:nvPr/>
        </p:nvSpPr>
        <p:spPr bwMode="auto">
          <a:xfrm>
            <a:off x="767408" y="1340768"/>
            <a:ext cx="712583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9pPr>
          </a:lstStyle>
          <a:p>
            <a:r>
              <a:rPr lang="en-US" altLang="zh-CN" sz="2000" kern="0" dirty="0"/>
              <a:t>3.3 Cross Section Simulation</a:t>
            </a:r>
            <a:endParaRPr lang="zh-CN" altLang="en-US" sz="2000" kern="0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915EF3D9-B5FB-F683-6017-7E1BF2BCE43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8" b="1698"/>
          <a:stretch/>
        </p:blipFill>
        <p:spPr bwMode="auto">
          <a:xfrm>
            <a:off x="6733019" y="1028308"/>
            <a:ext cx="4679950" cy="518033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DC32F4FB-ABDC-634C-6D32-90EC0FB1A81F}"/>
              </a:ext>
            </a:extLst>
          </p:cNvPr>
          <p:cNvSpPr txBox="1"/>
          <p:nvPr/>
        </p:nvSpPr>
        <p:spPr>
          <a:xfrm>
            <a:off x="761652" y="1829978"/>
            <a:ext cx="65996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altLang="zh-CN" sz="1800" dirty="0">
                <a:effectLst/>
                <a:latin typeface="Times New Roman" panose="02020603050405020304" pitchFamily="18" charset="0"/>
                <a:ea typeface="TimesLTStd-Roman"/>
              </a:rPr>
              <a:t>3.3.2 </a:t>
            </a:r>
            <a:r>
              <a:rPr lang="en-US" altLang="zh-CN" sz="1800" dirty="0">
                <a:latin typeface="Times New Roman" panose="02020603050405020304" pitchFamily="18" charset="0"/>
                <a:ea typeface="TimesLTStd-Roman"/>
              </a:rPr>
              <a:t>Beam Source and SEU Determination</a:t>
            </a:r>
            <a:endParaRPr lang="en-US" altLang="zh-CN" sz="1800" dirty="0">
              <a:effectLst/>
              <a:latin typeface="Times New Roman" panose="02020603050405020304" pitchFamily="18" charset="0"/>
              <a:ea typeface="TimesLTStd-Roman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6B2C3C11-464E-9D1A-AD8E-94A106CCA0CD}"/>
              </a:ext>
            </a:extLst>
          </p:cNvPr>
          <p:cNvSpPr txBox="1"/>
          <p:nvPr/>
        </p:nvSpPr>
        <p:spPr>
          <a:xfrm>
            <a:off x="6588052" y="6190765"/>
            <a:ext cx="496988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457200" algn="just">
              <a:spcAft>
                <a:spcPts val="1200"/>
              </a:spcAft>
            </a:pPr>
            <a:r>
              <a:rPr lang="en-US" altLang="zh-CN" sz="1400" dirty="0">
                <a:latin typeface="Times New Roman" panose="02020603050405020304" pitchFamily="18" charset="0"/>
              </a:rPr>
              <a:t>Fig 3.10  Fluence distribution of 29MeV/c muons in case of 5×5 cm square source. </a:t>
            </a:r>
            <a:endParaRPr lang="zh-CN" altLang="zh-CN" sz="1400" dirty="0">
              <a:latin typeface="Times New Roman" panose="02020603050405020304" pitchFamily="18" charset="0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B619AC39-4089-8F43-D878-E244A9617D38}"/>
              </a:ext>
            </a:extLst>
          </p:cNvPr>
          <p:cNvSpPr txBox="1"/>
          <p:nvPr/>
        </p:nvSpPr>
        <p:spPr>
          <a:xfrm>
            <a:off x="1271463" y="2324651"/>
            <a:ext cx="5161949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altLang="zh-CN" sz="1800" dirty="0">
                <a:latin typeface="+mn-lt"/>
                <a:ea typeface="Times New Roman" panose="02020603050405020304" pitchFamily="18" charset="0"/>
              </a:rPr>
              <a:t>B</a:t>
            </a:r>
            <a:r>
              <a:rPr lang="en-US" altLang="zh-CN" sz="1800" dirty="0">
                <a:effectLst/>
                <a:latin typeface="+mn-lt"/>
                <a:ea typeface="Times New Roman" panose="02020603050405020304" pitchFamily="18" charset="0"/>
              </a:rPr>
              <a:t>eam source is a 340 mm air distance from the device</a:t>
            </a:r>
            <a:r>
              <a:rPr lang="en-US" altLang="zh-CN" sz="1800" dirty="0">
                <a:latin typeface="+mn-lt"/>
                <a:ea typeface="Times New Roman" panose="02020603050405020304" pitchFamily="18" charset="0"/>
              </a:rPr>
              <a:t>.</a:t>
            </a:r>
            <a:r>
              <a:rPr lang="zh-CN" altLang="en-US" sz="18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altLang="zh-CN" sz="1800" kern="0" dirty="0">
                <a:latin typeface="+mn-lt"/>
                <a:ea typeface="宋体" panose="02010600030101010101" pitchFamily="2" charset="-122"/>
              </a:rPr>
              <a:t>T</a:t>
            </a:r>
            <a:r>
              <a:rPr lang="en-US" altLang="zh-CN" sz="1800" dirty="0">
                <a:effectLst/>
                <a:latin typeface="+mn-lt"/>
                <a:ea typeface="Times New Roman" panose="02020603050405020304" pitchFamily="18" charset="0"/>
              </a:rPr>
              <a:t>he size of the muon beam source is set to be 28 </a:t>
            </a:r>
            <a:r>
              <a:rPr lang="en-US" altLang="zh-CN" sz="1800" dirty="0">
                <a:effectLst/>
                <a:latin typeface="+mn-lt"/>
                <a:ea typeface="DengXian" panose="02010600030101010101" pitchFamily="2" charset="-122"/>
              </a:rPr>
              <a:t>×</a:t>
            </a:r>
            <a:r>
              <a:rPr lang="en-US" altLang="zh-CN" sz="1800" dirty="0">
                <a:effectLst/>
                <a:latin typeface="+mn-lt"/>
                <a:ea typeface="Times New Roman" panose="02020603050405020304" pitchFamily="18" charset="0"/>
              </a:rPr>
              <a:t> 28 mm square. 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 standard deviation of the energy distribution is set to be 7.8% . </a:t>
            </a:r>
            <a:endParaRPr lang="en-US" altLang="zh-CN" sz="1800" dirty="0">
              <a:effectLst/>
              <a:latin typeface="+mn-lt"/>
              <a:ea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altLang="zh-CN" sz="1800" dirty="0">
              <a:latin typeface="+mn-lt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zh-CN" altLang="zh-CN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altLang="zh-CN" sz="1800" dirty="0">
                <a:latin typeface="+mn-lt"/>
                <a:ea typeface="Times New Roman" panose="02020603050405020304" pitchFamily="18" charset="0"/>
              </a:rPr>
              <a:t>A</a:t>
            </a:r>
            <a:r>
              <a:rPr lang="en-US" altLang="zh-CN" sz="1800" dirty="0">
                <a:effectLst/>
                <a:latin typeface="+mn-lt"/>
                <a:ea typeface="Times New Roman" panose="02020603050405020304" pitchFamily="18" charset="0"/>
              </a:rPr>
              <a:t>n SEU occurs when the deposition energy in SV greater than the threshold value </a:t>
            </a:r>
            <a:r>
              <a:rPr lang="en-US" altLang="zh-CN" sz="1800" i="1" dirty="0">
                <a:effectLst/>
                <a:latin typeface="+mn-lt"/>
                <a:ea typeface="Times New Roman" panose="02020603050405020304" pitchFamily="18" charset="0"/>
              </a:rPr>
              <a:t>E</a:t>
            </a:r>
            <a:r>
              <a:rPr lang="en-US" altLang="zh-CN" sz="1800" i="1" baseline="-25000" dirty="0">
                <a:effectLst/>
                <a:latin typeface="+mn-lt"/>
                <a:ea typeface="Times New Roman" panose="02020603050405020304" pitchFamily="18" charset="0"/>
              </a:rPr>
              <a:t>th</a:t>
            </a:r>
            <a:endParaRPr lang="zh-CN" altLang="en-US" sz="1800" dirty="0">
              <a:latin typeface="+mn-lt"/>
            </a:endParaRPr>
          </a:p>
        </p:txBody>
      </p:sp>
      <p:graphicFrame>
        <p:nvGraphicFramePr>
          <p:cNvPr id="11" name="对象 10">
            <a:extLst>
              <a:ext uri="{FF2B5EF4-FFF2-40B4-BE49-F238E27FC236}">
                <a16:creationId xmlns:a16="http://schemas.microsoft.com/office/drawing/2014/main" id="{E3ACED03-1CA8-06D0-EB97-52111AEA88A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74562607"/>
              </p:ext>
            </p:extLst>
          </p:nvPr>
        </p:nvGraphicFramePr>
        <p:xfrm>
          <a:off x="1919536" y="4758316"/>
          <a:ext cx="3683462" cy="747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xMath" r:id="rId5" imgW="2066468" imgH="424705" progId="Equation.AxMath">
                  <p:embed/>
                </p:oleObj>
              </mc:Choice>
              <mc:Fallback>
                <p:oleObj name="AxMath" r:id="rId5" imgW="2066468" imgH="424705" progId="Equation.AxMath">
                  <p:embed/>
                  <p:pic>
                    <p:nvPicPr>
                      <p:cNvPr id="10" name="对象 9">
                        <a:extLst>
                          <a:ext uri="{FF2B5EF4-FFF2-40B4-BE49-F238E27FC236}">
                            <a16:creationId xmlns:a16="http://schemas.microsoft.com/office/drawing/2014/main" id="{4E65C58D-AD6F-9DA4-096F-575C9B83E6E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19536" y="4758316"/>
                        <a:ext cx="3683462" cy="74781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文本框 12">
            <a:extLst>
              <a:ext uri="{FF2B5EF4-FFF2-40B4-BE49-F238E27FC236}">
                <a16:creationId xmlns:a16="http://schemas.microsoft.com/office/drawing/2014/main" id="{ECCE5F42-DCE0-F992-8810-A9BB0882B397}"/>
              </a:ext>
            </a:extLst>
          </p:cNvPr>
          <p:cNvSpPr txBox="1"/>
          <p:nvPr/>
        </p:nvSpPr>
        <p:spPr>
          <a:xfrm>
            <a:off x="1804231" y="5506129"/>
            <a:ext cx="393172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: the elementary charge</a:t>
            </a:r>
          </a:p>
          <a:p>
            <a:r>
              <a:rPr lang="en-US" altLang="zh-CN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</a:t>
            </a:r>
            <a:r>
              <a:rPr lang="en-US" altLang="zh-CN" sz="1800" i="1" baseline="-25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pair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: to the minimum energy to create an electron-hole pair in silicon</a:t>
            </a:r>
            <a:endParaRPr lang="zh-CN" altLang="en-US" sz="1800" dirty="0"/>
          </a:p>
        </p:txBody>
      </p:sp>
    </p:spTree>
    <p:extLst>
      <p:ext uri="{BB962C8B-B14F-4D97-AF65-F5344CB8AC3E}">
        <p14:creationId xmlns:p14="http://schemas.microsoft.com/office/powerpoint/2010/main" val="18387134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725C80-E036-6741-CC3B-D9197C18D3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59921A2B-C5D9-428C-13ED-75BAF8326119}"/>
              </a:ext>
            </a:extLst>
          </p:cNvPr>
          <p:cNvGrpSpPr/>
          <p:nvPr/>
        </p:nvGrpSpPr>
        <p:grpSpPr>
          <a:xfrm>
            <a:off x="0" y="119153"/>
            <a:ext cx="12192000" cy="622528"/>
            <a:chOff x="0" y="119153"/>
            <a:chExt cx="12192000" cy="622528"/>
          </a:xfrm>
        </p:grpSpPr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7C499A8E-FC55-A54E-6881-3546E9906AD6}"/>
                </a:ext>
              </a:extLst>
            </p:cNvPr>
            <p:cNvSpPr/>
            <p:nvPr/>
          </p:nvSpPr>
          <p:spPr>
            <a:xfrm>
              <a:off x="0" y="660401"/>
              <a:ext cx="12192000" cy="81280"/>
            </a:xfrm>
            <a:prstGeom prst="rect">
              <a:avLst/>
            </a:prstGeom>
            <a:gradFill flip="none" rotWithShape="1">
              <a:gsLst>
                <a:gs pos="7000">
                  <a:srgbClr val="2BB8B4">
                    <a:lumMod val="100000"/>
                  </a:srgbClr>
                </a:gs>
                <a:gs pos="49000">
                  <a:schemeClr val="accent1">
                    <a:tint val="44500"/>
                    <a:satMod val="160000"/>
                  </a:schemeClr>
                </a:gs>
                <a:gs pos="70000">
                  <a:schemeClr val="accent1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pic>
          <p:nvPicPr>
            <p:cNvPr id="7" name="图片 6" descr="图片包含 文本&#10;&#10;描述已自动生成">
              <a:extLst>
                <a:ext uri="{FF2B5EF4-FFF2-40B4-BE49-F238E27FC236}">
                  <a16:creationId xmlns:a16="http://schemas.microsoft.com/office/drawing/2014/main" id="{35E3549A-250F-52ED-87D7-CA7482B6D9B9}"/>
                </a:ext>
              </a:extLst>
            </p:cNvPr>
            <p:cNvPicPr/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7755"/>
            <a:stretch/>
          </p:blipFill>
          <p:spPr>
            <a:xfrm>
              <a:off x="2437617" y="119153"/>
              <a:ext cx="2095473" cy="446233"/>
            </a:xfrm>
            <a:prstGeom prst="rect">
              <a:avLst/>
            </a:prstGeom>
          </p:spPr>
        </p:pic>
        <p:pic>
          <p:nvPicPr>
            <p:cNvPr id="8" name="图片 7" descr="文本&#10;&#10;描述已自动生成">
              <a:extLst>
                <a:ext uri="{FF2B5EF4-FFF2-40B4-BE49-F238E27FC236}">
                  <a16:creationId xmlns:a16="http://schemas.microsoft.com/office/drawing/2014/main" id="{2C2D30C1-13DD-42C9-6B0F-C3303F1BD1BD}"/>
                </a:ext>
              </a:extLst>
            </p:cNvPr>
            <p:cNvPicPr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7324" y="163038"/>
              <a:ext cx="2138137" cy="358465"/>
            </a:xfrm>
            <a:prstGeom prst="rect">
              <a:avLst/>
            </a:prstGeom>
          </p:spPr>
        </p:pic>
      </p:grpSp>
      <p:sp>
        <p:nvSpPr>
          <p:cNvPr id="12" name="文本框 11">
            <a:extLst>
              <a:ext uri="{FF2B5EF4-FFF2-40B4-BE49-F238E27FC236}">
                <a16:creationId xmlns:a16="http://schemas.microsoft.com/office/drawing/2014/main" id="{42136518-CFD2-E91A-B043-4F64A364AB0A}"/>
              </a:ext>
            </a:extLst>
          </p:cNvPr>
          <p:cNvSpPr txBox="1"/>
          <p:nvPr/>
        </p:nvSpPr>
        <p:spPr>
          <a:xfrm>
            <a:off x="99923" y="916336"/>
            <a:ext cx="38838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/>
              <a:t>3. </a:t>
            </a:r>
            <a:r>
              <a:rPr lang="zh-CN" altLang="en-US" sz="2000" b="1" dirty="0"/>
              <a:t>蒙特卡罗模拟</a:t>
            </a:r>
          </a:p>
        </p:txBody>
      </p:sp>
      <p:sp>
        <p:nvSpPr>
          <p:cNvPr id="64" name="灯片编号占位符 1">
            <a:extLst>
              <a:ext uri="{FF2B5EF4-FFF2-40B4-BE49-F238E27FC236}">
                <a16:creationId xmlns:a16="http://schemas.microsoft.com/office/drawing/2014/main" id="{CF854EE9-EA79-7884-5F90-8D569D060C40}"/>
              </a:ext>
            </a:extLst>
          </p:cNvPr>
          <p:cNvSpPr txBox="1">
            <a:spLocks/>
          </p:cNvSpPr>
          <p:nvPr/>
        </p:nvSpPr>
        <p:spPr>
          <a:xfrm>
            <a:off x="11285732" y="156378"/>
            <a:ext cx="635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0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400" dirty="0"/>
              <a:t>23</a:t>
            </a:r>
            <a:endParaRPr lang="zh-CN" altLang="en-US" sz="1400" dirty="0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4F287D4A-61C0-57E5-1CAA-0D7A3146E7B1}"/>
              </a:ext>
            </a:extLst>
          </p:cNvPr>
          <p:cNvSpPr txBox="1">
            <a:spLocks/>
          </p:cNvSpPr>
          <p:nvPr/>
        </p:nvSpPr>
        <p:spPr bwMode="auto">
          <a:xfrm>
            <a:off x="767408" y="1340768"/>
            <a:ext cx="712583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9pPr>
          </a:lstStyle>
          <a:p>
            <a:r>
              <a:rPr lang="en-US" altLang="zh-CN" sz="2000" kern="0" dirty="0"/>
              <a:t>3.3 Cross Section Simulation</a:t>
            </a:r>
            <a:endParaRPr lang="zh-CN" altLang="en-US" sz="2000" kern="0" dirty="0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9A22D83A-2FFA-29A3-3B77-389DEB41F3D2}"/>
              </a:ext>
            </a:extLst>
          </p:cNvPr>
          <p:cNvSpPr txBox="1"/>
          <p:nvPr/>
        </p:nvSpPr>
        <p:spPr>
          <a:xfrm>
            <a:off x="761652" y="1829978"/>
            <a:ext cx="65996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altLang="zh-CN" sz="1800" dirty="0">
                <a:latin typeface="Times New Roman" panose="02020603050405020304" pitchFamily="18" charset="0"/>
                <a:ea typeface="TimesLTStd-Roman"/>
              </a:rPr>
              <a:t>3.3.3 Muon Momentum Dependence</a:t>
            </a:r>
            <a:endParaRPr lang="en-US" altLang="zh-CN" sz="1800" dirty="0">
              <a:effectLst/>
              <a:latin typeface="Times New Roman" panose="02020603050405020304" pitchFamily="18" charset="0"/>
              <a:ea typeface="TimesLTStd-Roman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8B6A61BA-52B9-48F2-F820-4A85B60E8381}"/>
              </a:ext>
            </a:extLst>
          </p:cNvPr>
          <p:cNvSpPr txBox="1"/>
          <p:nvPr/>
        </p:nvSpPr>
        <p:spPr>
          <a:xfrm>
            <a:off x="6600056" y="6027009"/>
            <a:ext cx="544592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457200" algn="just">
              <a:spcAft>
                <a:spcPts val="1200"/>
              </a:spcAft>
            </a:pPr>
            <a:r>
              <a:rPr lang="en-US" altLang="zh-CN" sz="1400" dirty="0">
                <a:latin typeface="Times New Roman" panose="02020603050405020304" pitchFamily="18" charset="0"/>
              </a:rPr>
              <a:t>Fig 3.11  The simulation results of momentum-dependent SEU cross sections induced by positive and negative muon for both PS and BS irradiation tests. </a:t>
            </a:r>
            <a:endParaRPr lang="zh-CN" altLang="zh-CN" sz="1400" dirty="0">
              <a:latin typeface="Times New Roman" panose="02020603050405020304" pitchFamily="18" charset="0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FFAFDC54-D245-B62F-585D-E08C8308AB5B}"/>
              </a:ext>
            </a:extLst>
          </p:cNvPr>
          <p:cNvSpPr txBox="1"/>
          <p:nvPr/>
        </p:nvSpPr>
        <p:spPr>
          <a:xfrm>
            <a:off x="1285786" y="2399977"/>
            <a:ext cx="5314270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altLang="zh-CN" sz="1800" dirty="0">
                <a:latin typeface="Times New Roman" panose="02020603050405020304" pitchFamily="18" charset="0"/>
                <a:ea typeface="宋体" panose="02010600030101010101" pitchFamily="2" charset="-122"/>
              </a:rPr>
              <a:t>T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he simulated peak positions and cross-sections under the BS irradiation agree well with the experimental results for both positive and negative muons.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US" altLang="zh-CN" sz="1800" dirty="0"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altLang="zh-CN" sz="1800" dirty="0">
                <a:latin typeface="Times New Roman" panose="02020603050405020304" pitchFamily="18" charset="0"/>
                <a:ea typeface="宋体" panose="02010600030101010101" pitchFamily="2" charset="-122"/>
              </a:rPr>
              <a:t>T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he simulated results of the peak position and the cross sections near the peak region agree with the experimental results for PS irradiation.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US" altLang="zh-CN" sz="1800" dirty="0"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altLang="zh-CN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 simulated cross-sections are smaller than the experimental ones in the non-peak area, This may because the standard deviation of the muon energy spectrum may vary with momentum. </a:t>
            </a:r>
            <a:endParaRPr lang="zh-CN" altLang="en-US" sz="1800" dirty="0"/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847AD953-421D-9936-AEFE-2E6B34F44AF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219" b="4912"/>
          <a:stretch/>
        </p:blipFill>
        <p:spPr bwMode="auto">
          <a:xfrm>
            <a:off x="7464152" y="1340768"/>
            <a:ext cx="3724630" cy="463879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00657502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003F31-B2D0-5F87-1678-74D9F766CB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2B88194C-3104-28AE-4BFB-086B5F5AC930}"/>
              </a:ext>
            </a:extLst>
          </p:cNvPr>
          <p:cNvGrpSpPr/>
          <p:nvPr/>
        </p:nvGrpSpPr>
        <p:grpSpPr>
          <a:xfrm>
            <a:off x="0" y="119153"/>
            <a:ext cx="12192000" cy="622528"/>
            <a:chOff x="0" y="119153"/>
            <a:chExt cx="12192000" cy="622528"/>
          </a:xfrm>
        </p:grpSpPr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286903E1-AD56-5F6C-83BE-DEE6D115ADC1}"/>
                </a:ext>
              </a:extLst>
            </p:cNvPr>
            <p:cNvSpPr/>
            <p:nvPr/>
          </p:nvSpPr>
          <p:spPr>
            <a:xfrm>
              <a:off x="0" y="660401"/>
              <a:ext cx="12192000" cy="81280"/>
            </a:xfrm>
            <a:prstGeom prst="rect">
              <a:avLst/>
            </a:prstGeom>
            <a:gradFill flip="none" rotWithShape="1">
              <a:gsLst>
                <a:gs pos="7000">
                  <a:srgbClr val="2BB8B4">
                    <a:lumMod val="100000"/>
                  </a:srgbClr>
                </a:gs>
                <a:gs pos="49000">
                  <a:schemeClr val="accent1">
                    <a:tint val="44500"/>
                    <a:satMod val="160000"/>
                  </a:schemeClr>
                </a:gs>
                <a:gs pos="70000">
                  <a:schemeClr val="accent1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pic>
          <p:nvPicPr>
            <p:cNvPr id="7" name="图片 6" descr="图片包含 文本&#10;&#10;描述已自动生成">
              <a:extLst>
                <a:ext uri="{FF2B5EF4-FFF2-40B4-BE49-F238E27FC236}">
                  <a16:creationId xmlns:a16="http://schemas.microsoft.com/office/drawing/2014/main" id="{65836630-CC76-5D8C-17E6-84598B61D9DA}"/>
                </a:ext>
              </a:extLst>
            </p:cNvPr>
            <p:cNvPicPr/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7755"/>
            <a:stretch/>
          </p:blipFill>
          <p:spPr>
            <a:xfrm>
              <a:off x="2437617" y="119153"/>
              <a:ext cx="2095473" cy="446233"/>
            </a:xfrm>
            <a:prstGeom prst="rect">
              <a:avLst/>
            </a:prstGeom>
          </p:spPr>
        </p:pic>
        <p:pic>
          <p:nvPicPr>
            <p:cNvPr id="8" name="图片 7" descr="文本&#10;&#10;描述已自动生成">
              <a:extLst>
                <a:ext uri="{FF2B5EF4-FFF2-40B4-BE49-F238E27FC236}">
                  <a16:creationId xmlns:a16="http://schemas.microsoft.com/office/drawing/2014/main" id="{F3A707E4-DB89-FA41-6949-7B8CED3B92CC}"/>
                </a:ext>
              </a:extLst>
            </p:cNvPr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7324" y="163038"/>
              <a:ext cx="2138137" cy="358465"/>
            </a:xfrm>
            <a:prstGeom prst="rect">
              <a:avLst/>
            </a:prstGeom>
          </p:spPr>
        </p:pic>
      </p:grpSp>
      <p:sp>
        <p:nvSpPr>
          <p:cNvPr id="12" name="文本框 11">
            <a:extLst>
              <a:ext uri="{FF2B5EF4-FFF2-40B4-BE49-F238E27FC236}">
                <a16:creationId xmlns:a16="http://schemas.microsoft.com/office/drawing/2014/main" id="{F7F1B697-3380-ED70-80D5-2D71DDA8CD48}"/>
              </a:ext>
            </a:extLst>
          </p:cNvPr>
          <p:cNvSpPr txBox="1"/>
          <p:nvPr/>
        </p:nvSpPr>
        <p:spPr>
          <a:xfrm>
            <a:off x="99923" y="916336"/>
            <a:ext cx="38838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/>
              <a:t>3. </a:t>
            </a:r>
            <a:r>
              <a:rPr lang="zh-CN" altLang="en-US" sz="2000" b="1" dirty="0"/>
              <a:t>蒙特卡罗模拟</a:t>
            </a:r>
          </a:p>
        </p:txBody>
      </p:sp>
      <p:sp>
        <p:nvSpPr>
          <p:cNvPr id="64" name="灯片编号占位符 1">
            <a:extLst>
              <a:ext uri="{FF2B5EF4-FFF2-40B4-BE49-F238E27FC236}">
                <a16:creationId xmlns:a16="http://schemas.microsoft.com/office/drawing/2014/main" id="{5E81BB7D-450D-54C4-24B7-31E24FDC7B82}"/>
              </a:ext>
            </a:extLst>
          </p:cNvPr>
          <p:cNvSpPr txBox="1">
            <a:spLocks/>
          </p:cNvSpPr>
          <p:nvPr/>
        </p:nvSpPr>
        <p:spPr>
          <a:xfrm>
            <a:off x="11285732" y="156378"/>
            <a:ext cx="635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0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400" dirty="0"/>
              <a:t>24</a:t>
            </a:r>
            <a:endParaRPr lang="zh-CN" altLang="en-US" sz="1400" dirty="0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AF0E63F7-E61D-231A-0959-38B0FD255A3E}"/>
              </a:ext>
            </a:extLst>
          </p:cNvPr>
          <p:cNvSpPr txBox="1">
            <a:spLocks/>
          </p:cNvSpPr>
          <p:nvPr/>
        </p:nvSpPr>
        <p:spPr bwMode="auto">
          <a:xfrm>
            <a:off x="767408" y="1340768"/>
            <a:ext cx="712583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9pPr>
          </a:lstStyle>
          <a:p>
            <a:r>
              <a:rPr lang="en-US" altLang="zh-CN" sz="2000" kern="0" dirty="0"/>
              <a:t>3.4 Physical mechanism analysis</a:t>
            </a:r>
            <a:endParaRPr lang="zh-CN" altLang="en-US" sz="2000" kern="0" dirty="0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6A545A9E-5DFD-2D78-A071-7CF2326070AF}"/>
              </a:ext>
            </a:extLst>
          </p:cNvPr>
          <p:cNvSpPr txBox="1"/>
          <p:nvPr/>
        </p:nvSpPr>
        <p:spPr>
          <a:xfrm>
            <a:off x="761652" y="1829978"/>
            <a:ext cx="65996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altLang="zh-CN" sz="1800" dirty="0">
                <a:latin typeface="Times New Roman" panose="02020603050405020304" pitchFamily="18" charset="0"/>
                <a:ea typeface="TimesLTStd-Roman"/>
              </a:rPr>
              <a:t>3.4.1 Critical Charge Dependence</a:t>
            </a:r>
            <a:endParaRPr lang="en-US" altLang="zh-CN" sz="1800" dirty="0">
              <a:effectLst/>
              <a:latin typeface="Times New Roman" panose="02020603050405020304" pitchFamily="18" charset="0"/>
              <a:ea typeface="TimesLTStd-Roman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90CE5C38-9B74-B43A-7F3C-6B0F4E695DC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877" b="-391"/>
          <a:stretch/>
        </p:blipFill>
        <p:spPr bwMode="auto">
          <a:xfrm>
            <a:off x="983432" y="2204864"/>
            <a:ext cx="4765602" cy="382102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C3101AA0-98B0-E799-602C-50B13A9F873E}"/>
              </a:ext>
            </a:extLst>
          </p:cNvPr>
          <p:cNvSpPr txBox="1"/>
          <p:nvPr/>
        </p:nvSpPr>
        <p:spPr>
          <a:xfrm>
            <a:off x="1085120" y="5790409"/>
            <a:ext cx="496988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457200" algn="just">
              <a:spcAft>
                <a:spcPts val="1200"/>
              </a:spcAft>
            </a:pPr>
            <a:r>
              <a:rPr lang="en-US" altLang="zh-CN" sz="1400" dirty="0">
                <a:latin typeface="Times New Roman" panose="02020603050405020304" pitchFamily="18" charset="0"/>
              </a:rPr>
              <a:t>Fig 3.12  Critical charge-dependent SEU cross sections induced by 38 MeV/c negative muons direct ionization and secondary ions from muon capture, in the case of BS irradiation.</a:t>
            </a:r>
            <a:endParaRPr lang="zh-CN" altLang="zh-CN" sz="1400" dirty="0">
              <a:latin typeface="Times New Roman" panose="02020603050405020304" pitchFamily="18" charset="0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466CED38-361D-5A24-C807-6E932181894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25" b="4285"/>
          <a:stretch/>
        </p:blipFill>
        <p:spPr bwMode="auto">
          <a:xfrm>
            <a:off x="6404929" y="2348880"/>
            <a:ext cx="4780296" cy="349580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2C1EBE22-C9BC-31DB-58FC-4FA2F8B1A0E9}"/>
              </a:ext>
            </a:extLst>
          </p:cNvPr>
          <p:cNvSpPr txBox="1"/>
          <p:nvPr/>
        </p:nvSpPr>
        <p:spPr>
          <a:xfrm>
            <a:off x="6502178" y="5771721"/>
            <a:ext cx="4969884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457200" algn="just">
              <a:spcAft>
                <a:spcPts val="1200"/>
              </a:spcAft>
            </a:pPr>
            <a:r>
              <a:rPr lang="en-US" altLang="zh-CN" sz="1400" dirty="0">
                <a:latin typeface="Times New Roman" panose="02020603050405020304" pitchFamily="18" charset="0"/>
              </a:rPr>
              <a:t>Fig 3.13 Critical charge-dependent SEU cross sections induced by 38 MeV/c positive muons direct ionization in the case of BS irradiation.</a:t>
            </a:r>
            <a:endParaRPr lang="zh-CN" altLang="zh-CN" sz="1400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590446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C999CE-A10F-17E9-E188-5BA6098E59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B246FF92-3F10-49A0-4DC2-D8CEFA737818}"/>
              </a:ext>
            </a:extLst>
          </p:cNvPr>
          <p:cNvGrpSpPr/>
          <p:nvPr/>
        </p:nvGrpSpPr>
        <p:grpSpPr>
          <a:xfrm>
            <a:off x="0" y="119153"/>
            <a:ext cx="12192000" cy="622528"/>
            <a:chOff x="0" y="119153"/>
            <a:chExt cx="12192000" cy="622528"/>
          </a:xfrm>
        </p:grpSpPr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E1EC569E-1D7D-4A6C-21FD-48F6A281A465}"/>
                </a:ext>
              </a:extLst>
            </p:cNvPr>
            <p:cNvSpPr/>
            <p:nvPr/>
          </p:nvSpPr>
          <p:spPr>
            <a:xfrm>
              <a:off x="0" y="660401"/>
              <a:ext cx="12192000" cy="81280"/>
            </a:xfrm>
            <a:prstGeom prst="rect">
              <a:avLst/>
            </a:prstGeom>
            <a:gradFill flip="none" rotWithShape="1">
              <a:gsLst>
                <a:gs pos="7000">
                  <a:srgbClr val="2BB8B4">
                    <a:lumMod val="100000"/>
                  </a:srgbClr>
                </a:gs>
                <a:gs pos="49000">
                  <a:schemeClr val="accent1">
                    <a:tint val="44500"/>
                    <a:satMod val="160000"/>
                  </a:schemeClr>
                </a:gs>
                <a:gs pos="70000">
                  <a:schemeClr val="accent1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pic>
          <p:nvPicPr>
            <p:cNvPr id="7" name="图片 6" descr="图片包含 文本&#10;&#10;描述已自动生成">
              <a:extLst>
                <a:ext uri="{FF2B5EF4-FFF2-40B4-BE49-F238E27FC236}">
                  <a16:creationId xmlns:a16="http://schemas.microsoft.com/office/drawing/2014/main" id="{2E1802F1-23E3-5A82-D983-31D4BEEC3253}"/>
                </a:ext>
              </a:extLst>
            </p:cNvPr>
            <p:cNvPicPr/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7755"/>
            <a:stretch/>
          </p:blipFill>
          <p:spPr>
            <a:xfrm>
              <a:off x="2437617" y="119153"/>
              <a:ext cx="2095473" cy="446233"/>
            </a:xfrm>
            <a:prstGeom prst="rect">
              <a:avLst/>
            </a:prstGeom>
          </p:spPr>
        </p:pic>
        <p:pic>
          <p:nvPicPr>
            <p:cNvPr id="8" name="图片 7" descr="文本&#10;&#10;描述已自动生成">
              <a:extLst>
                <a:ext uri="{FF2B5EF4-FFF2-40B4-BE49-F238E27FC236}">
                  <a16:creationId xmlns:a16="http://schemas.microsoft.com/office/drawing/2014/main" id="{320DD691-EDA0-76E4-6DB5-E33F330B916A}"/>
                </a:ext>
              </a:extLst>
            </p:cNvPr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7324" y="163038"/>
              <a:ext cx="2138137" cy="358465"/>
            </a:xfrm>
            <a:prstGeom prst="rect">
              <a:avLst/>
            </a:prstGeom>
          </p:spPr>
        </p:pic>
      </p:grpSp>
      <p:sp>
        <p:nvSpPr>
          <p:cNvPr id="12" name="文本框 11">
            <a:extLst>
              <a:ext uri="{FF2B5EF4-FFF2-40B4-BE49-F238E27FC236}">
                <a16:creationId xmlns:a16="http://schemas.microsoft.com/office/drawing/2014/main" id="{918D6D86-9EA1-993C-38EA-E9F6F8A5775C}"/>
              </a:ext>
            </a:extLst>
          </p:cNvPr>
          <p:cNvSpPr txBox="1"/>
          <p:nvPr/>
        </p:nvSpPr>
        <p:spPr>
          <a:xfrm>
            <a:off x="99923" y="916336"/>
            <a:ext cx="38838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/>
              <a:t>3. </a:t>
            </a:r>
            <a:r>
              <a:rPr lang="zh-CN" altLang="en-US" sz="2000" b="1" dirty="0"/>
              <a:t>蒙特卡罗模拟</a:t>
            </a:r>
          </a:p>
        </p:txBody>
      </p:sp>
      <p:sp>
        <p:nvSpPr>
          <p:cNvPr id="64" name="灯片编号占位符 1">
            <a:extLst>
              <a:ext uri="{FF2B5EF4-FFF2-40B4-BE49-F238E27FC236}">
                <a16:creationId xmlns:a16="http://schemas.microsoft.com/office/drawing/2014/main" id="{54EC87E4-8805-30E4-0079-4A9451354F32}"/>
              </a:ext>
            </a:extLst>
          </p:cNvPr>
          <p:cNvSpPr txBox="1">
            <a:spLocks/>
          </p:cNvSpPr>
          <p:nvPr/>
        </p:nvSpPr>
        <p:spPr>
          <a:xfrm>
            <a:off x="11285732" y="156378"/>
            <a:ext cx="635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0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400" dirty="0"/>
              <a:t>25</a:t>
            </a:r>
            <a:endParaRPr lang="zh-CN" altLang="en-US" sz="1400" dirty="0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57508F8D-FA81-6EC7-8798-A528087BDAAB}"/>
              </a:ext>
            </a:extLst>
          </p:cNvPr>
          <p:cNvSpPr txBox="1">
            <a:spLocks/>
          </p:cNvSpPr>
          <p:nvPr/>
        </p:nvSpPr>
        <p:spPr bwMode="auto">
          <a:xfrm>
            <a:off x="767408" y="1340768"/>
            <a:ext cx="712583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9pPr>
          </a:lstStyle>
          <a:p>
            <a:r>
              <a:rPr lang="en-US" altLang="zh-CN" sz="2000" kern="0" dirty="0"/>
              <a:t>3.4 Physical mechanism analysis</a:t>
            </a:r>
            <a:endParaRPr lang="zh-CN" altLang="en-US" sz="2000" kern="0" dirty="0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E19A8462-267E-72B2-4790-274C96230F01}"/>
              </a:ext>
            </a:extLst>
          </p:cNvPr>
          <p:cNvSpPr txBox="1"/>
          <p:nvPr/>
        </p:nvSpPr>
        <p:spPr>
          <a:xfrm>
            <a:off x="761652" y="1829978"/>
            <a:ext cx="65996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altLang="zh-CN" sz="1800" dirty="0">
                <a:latin typeface="Times New Roman" panose="02020603050405020304" pitchFamily="18" charset="0"/>
                <a:ea typeface="TimesLTStd-Roman"/>
              </a:rPr>
              <a:t>3.4.1 Critical Charge Dependence</a:t>
            </a:r>
            <a:endParaRPr lang="en-US" altLang="zh-CN" sz="1800" dirty="0">
              <a:effectLst/>
              <a:latin typeface="Times New Roman" panose="02020603050405020304" pitchFamily="18" charset="0"/>
              <a:ea typeface="TimesLTStd-Roman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D7B84EDA-8F0F-A8AF-E42D-807C2FEE6CCF}"/>
              </a:ext>
            </a:extLst>
          </p:cNvPr>
          <p:cNvSpPr txBox="1"/>
          <p:nvPr/>
        </p:nvSpPr>
        <p:spPr>
          <a:xfrm>
            <a:off x="6502178" y="5245572"/>
            <a:ext cx="496988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457200" algn="just">
              <a:spcAft>
                <a:spcPts val="1200"/>
              </a:spcAft>
            </a:pPr>
            <a:r>
              <a:rPr lang="en-US" altLang="zh-CN" sz="1400" dirty="0">
                <a:latin typeface="Times New Roman" panose="02020603050405020304" pitchFamily="18" charset="0"/>
              </a:rPr>
              <a:t>Fig 3.14 Contribution of direct ionization and secondaries from muon capture to the SEU in the case of 38 MeV/c negative muon BS irradiation. The critical charge was set to 1.1 </a:t>
            </a:r>
            <a:r>
              <a:rPr lang="en-US" altLang="zh-CN" sz="1400" dirty="0" err="1">
                <a:latin typeface="Times New Roman" panose="02020603050405020304" pitchFamily="18" charset="0"/>
              </a:rPr>
              <a:t>fC</a:t>
            </a:r>
            <a:r>
              <a:rPr lang="en-US" altLang="zh-CN" sz="1400" dirty="0">
                <a:latin typeface="Times New Roman" panose="02020603050405020304" pitchFamily="18" charset="0"/>
              </a:rPr>
              <a:t>.</a:t>
            </a:r>
            <a:endParaRPr lang="zh-CN" altLang="zh-CN" sz="1400" dirty="0">
              <a:latin typeface="Times New Roman" panose="02020603050405020304" pitchFamily="18" charset="0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9B052B29-795A-7A21-0677-394C5941987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20" t="15112" r="20114" b="17986"/>
          <a:stretch/>
        </p:blipFill>
        <p:spPr bwMode="auto">
          <a:xfrm>
            <a:off x="7024717" y="1988840"/>
            <a:ext cx="3924805" cy="320821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D7D1F7A7-ED92-A08E-9090-6E9538C68FD9}"/>
              </a:ext>
            </a:extLst>
          </p:cNvPr>
          <p:cNvSpPr txBox="1"/>
          <p:nvPr/>
        </p:nvSpPr>
        <p:spPr>
          <a:xfrm>
            <a:off x="1127448" y="2779750"/>
            <a:ext cx="5244987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Helium (He) and the residual nucleus Magnesium (Mg) and Aluminum (Al) released from muon capture are the primary causes of the negative muon SEU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US" altLang="zh-CN" sz="1800" dirty="0"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The Hydrogens (H) come in the second contribution of SEU, followed by direct ionization of negative muon.</a:t>
            </a:r>
            <a:endParaRPr lang="zh-CN" altLang="en-US" sz="1800" dirty="0"/>
          </a:p>
        </p:txBody>
      </p:sp>
    </p:spTree>
    <p:extLst>
      <p:ext uri="{BB962C8B-B14F-4D97-AF65-F5344CB8AC3E}">
        <p14:creationId xmlns:p14="http://schemas.microsoft.com/office/powerpoint/2010/main" val="412858957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402769-3137-DE1C-2858-E9D96A0EDA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E3F977D6-FAB4-B2A1-5DA9-E9A51193CCB5}"/>
              </a:ext>
            </a:extLst>
          </p:cNvPr>
          <p:cNvGrpSpPr/>
          <p:nvPr/>
        </p:nvGrpSpPr>
        <p:grpSpPr>
          <a:xfrm>
            <a:off x="0" y="119153"/>
            <a:ext cx="12192000" cy="622528"/>
            <a:chOff x="0" y="119153"/>
            <a:chExt cx="12192000" cy="622528"/>
          </a:xfrm>
        </p:grpSpPr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2C587A55-DE87-9A3B-2F2B-A26A8FFAACD4}"/>
                </a:ext>
              </a:extLst>
            </p:cNvPr>
            <p:cNvSpPr/>
            <p:nvPr/>
          </p:nvSpPr>
          <p:spPr>
            <a:xfrm>
              <a:off x="0" y="660401"/>
              <a:ext cx="12192000" cy="81280"/>
            </a:xfrm>
            <a:prstGeom prst="rect">
              <a:avLst/>
            </a:prstGeom>
            <a:gradFill flip="none" rotWithShape="1">
              <a:gsLst>
                <a:gs pos="7000">
                  <a:srgbClr val="2BB8B4">
                    <a:lumMod val="100000"/>
                  </a:srgbClr>
                </a:gs>
                <a:gs pos="49000">
                  <a:schemeClr val="accent1">
                    <a:tint val="44500"/>
                    <a:satMod val="160000"/>
                  </a:schemeClr>
                </a:gs>
                <a:gs pos="70000">
                  <a:schemeClr val="accent1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pic>
          <p:nvPicPr>
            <p:cNvPr id="7" name="图片 6" descr="图片包含 文本&#10;&#10;描述已自动生成">
              <a:extLst>
                <a:ext uri="{FF2B5EF4-FFF2-40B4-BE49-F238E27FC236}">
                  <a16:creationId xmlns:a16="http://schemas.microsoft.com/office/drawing/2014/main" id="{27C7FEC5-296A-75EE-F5C6-557EF6789336}"/>
                </a:ext>
              </a:extLst>
            </p:cNvPr>
            <p:cNvPicPr/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7755"/>
            <a:stretch/>
          </p:blipFill>
          <p:spPr>
            <a:xfrm>
              <a:off x="2437617" y="119153"/>
              <a:ext cx="2095473" cy="446233"/>
            </a:xfrm>
            <a:prstGeom prst="rect">
              <a:avLst/>
            </a:prstGeom>
          </p:spPr>
        </p:pic>
        <p:pic>
          <p:nvPicPr>
            <p:cNvPr id="8" name="图片 7" descr="文本&#10;&#10;描述已自动生成">
              <a:extLst>
                <a:ext uri="{FF2B5EF4-FFF2-40B4-BE49-F238E27FC236}">
                  <a16:creationId xmlns:a16="http://schemas.microsoft.com/office/drawing/2014/main" id="{DD498B33-1225-3225-69DC-CC70548C5647}"/>
                </a:ext>
              </a:extLst>
            </p:cNvPr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7324" y="163038"/>
              <a:ext cx="2138137" cy="358465"/>
            </a:xfrm>
            <a:prstGeom prst="rect">
              <a:avLst/>
            </a:prstGeom>
          </p:spPr>
        </p:pic>
      </p:grpSp>
      <p:sp>
        <p:nvSpPr>
          <p:cNvPr id="12" name="文本框 11">
            <a:extLst>
              <a:ext uri="{FF2B5EF4-FFF2-40B4-BE49-F238E27FC236}">
                <a16:creationId xmlns:a16="http://schemas.microsoft.com/office/drawing/2014/main" id="{DC7A09DC-1CE2-FB29-36D9-7449980900F5}"/>
              </a:ext>
            </a:extLst>
          </p:cNvPr>
          <p:cNvSpPr txBox="1"/>
          <p:nvPr/>
        </p:nvSpPr>
        <p:spPr>
          <a:xfrm>
            <a:off x="99923" y="916336"/>
            <a:ext cx="38838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/>
              <a:t>3. </a:t>
            </a:r>
            <a:r>
              <a:rPr lang="zh-CN" altLang="en-US" sz="2000" b="1" dirty="0"/>
              <a:t>蒙特卡罗模拟</a:t>
            </a:r>
          </a:p>
        </p:txBody>
      </p:sp>
      <p:sp>
        <p:nvSpPr>
          <p:cNvPr id="64" name="灯片编号占位符 1">
            <a:extLst>
              <a:ext uri="{FF2B5EF4-FFF2-40B4-BE49-F238E27FC236}">
                <a16:creationId xmlns:a16="http://schemas.microsoft.com/office/drawing/2014/main" id="{8F1A5C94-20EB-F6C8-8206-C2F3742FC8F7}"/>
              </a:ext>
            </a:extLst>
          </p:cNvPr>
          <p:cNvSpPr txBox="1">
            <a:spLocks/>
          </p:cNvSpPr>
          <p:nvPr/>
        </p:nvSpPr>
        <p:spPr>
          <a:xfrm>
            <a:off x="11285732" y="156378"/>
            <a:ext cx="635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0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400" dirty="0"/>
              <a:t>26</a:t>
            </a:r>
            <a:endParaRPr lang="zh-CN" altLang="en-US" sz="1400" dirty="0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B7B14456-D71D-9A2E-D358-E8C7CB8D4E3D}"/>
              </a:ext>
            </a:extLst>
          </p:cNvPr>
          <p:cNvSpPr txBox="1">
            <a:spLocks/>
          </p:cNvSpPr>
          <p:nvPr/>
        </p:nvSpPr>
        <p:spPr bwMode="auto">
          <a:xfrm>
            <a:off x="767408" y="1340768"/>
            <a:ext cx="712583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9pPr>
          </a:lstStyle>
          <a:p>
            <a:r>
              <a:rPr lang="en-US" altLang="zh-CN" sz="2000" kern="0" dirty="0"/>
              <a:t>3.4 Physical mechanism analysis</a:t>
            </a:r>
            <a:endParaRPr lang="zh-CN" altLang="en-US" sz="2000" kern="0" dirty="0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AE9E0EE0-1667-E656-CB57-42647E35BB56}"/>
              </a:ext>
            </a:extLst>
          </p:cNvPr>
          <p:cNvSpPr txBox="1"/>
          <p:nvPr/>
        </p:nvSpPr>
        <p:spPr>
          <a:xfrm>
            <a:off x="761651" y="1829978"/>
            <a:ext cx="700720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altLang="zh-CN" sz="1800" dirty="0">
                <a:latin typeface="Times New Roman" panose="02020603050405020304" pitchFamily="18" charset="0"/>
                <a:ea typeface="TimesLTStd-Roman"/>
              </a:rPr>
              <a:t>Quantitative Assessment of the Impact of Energy Straggling on SEU</a:t>
            </a:r>
            <a:endParaRPr lang="en-US" altLang="zh-CN" sz="1800" dirty="0">
              <a:effectLst/>
              <a:latin typeface="Times New Roman" panose="02020603050405020304" pitchFamily="18" charset="0"/>
              <a:ea typeface="TimesLTStd-Roman"/>
            </a:endParaRP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6703B840-A54D-3386-95BF-085D7162F2F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660"/>
          <a:stretch/>
        </p:blipFill>
        <p:spPr bwMode="auto">
          <a:xfrm>
            <a:off x="7248128" y="1639707"/>
            <a:ext cx="4401913" cy="465336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8" name="文本框 17">
            <a:extLst>
              <a:ext uri="{FF2B5EF4-FFF2-40B4-BE49-F238E27FC236}">
                <a16:creationId xmlns:a16="http://schemas.microsoft.com/office/drawing/2014/main" id="{E3015199-C299-9218-8206-0D6224781D0F}"/>
              </a:ext>
            </a:extLst>
          </p:cNvPr>
          <p:cNvSpPr txBox="1"/>
          <p:nvPr/>
        </p:nvSpPr>
        <p:spPr>
          <a:xfrm>
            <a:off x="7248128" y="6182963"/>
            <a:ext cx="4693916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457200" algn="just">
              <a:spcAft>
                <a:spcPts val="1200"/>
              </a:spcAft>
            </a:pPr>
            <a:r>
              <a:rPr lang="en-US" altLang="zh-CN" sz="1400" dirty="0">
                <a:latin typeface="Times New Roman" panose="02020603050405020304" pitchFamily="18" charset="0"/>
              </a:rPr>
              <a:t>Fig 3.15 Spatial distributions of muon capture events for PS and BS irradiation with negative muons.</a:t>
            </a:r>
            <a:endParaRPr lang="zh-CN" altLang="zh-CN" sz="1400" dirty="0">
              <a:latin typeface="Times New Roman" panose="02020603050405020304" pitchFamily="18" charset="0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460FB12B-3D8A-8271-A4B6-86C2076D54D8}"/>
              </a:ext>
            </a:extLst>
          </p:cNvPr>
          <p:cNvSpPr txBox="1"/>
          <p:nvPr/>
        </p:nvSpPr>
        <p:spPr>
          <a:xfrm>
            <a:off x="1271464" y="2332547"/>
            <a:ext cx="5818326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altLang="zh-CN" sz="1800" dirty="0">
                <a:latin typeface="Times New Roman" panose="02020603050405020304" pitchFamily="18" charset="0"/>
                <a:ea typeface="DengXian" panose="02010600030101010101" pitchFamily="2" charset="-122"/>
              </a:rPr>
              <a:t>T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DengXian" panose="02010600030101010101" pitchFamily="2" charset="-122"/>
              </a:rPr>
              <a:t>he spatial distribution of the negative muon capture events is shown with the black curves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US" altLang="zh-CN" sz="1800" dirty="0">
              <a:latin typeface="Times New Roman" panose="02020603050405020304" pitchFamily="18" charset="0"/>
              <a:ea typeface="DengXian" panose="02010600030101010101" pitchFamily="2" charset="-122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altLang="zh-CN" sz="1800" dirty="0">
                <a:effectLst/>
                <a:latin typeface="Times New Roman" panose="02020603050405020304" pitchFamily="18" charset="0"/>
                <a:ea typeface="DengXian" panose="02010600030101010101" pitchFamily="2" charset="-122"/>
              </a:rPr>
              <a:t>Once the secondary ions released from the muon capture reaction deposit the energy over </a:t>
            </a:r>
            <a:r>
              <a:rPr lang="en-US" altLang="zh-CN" sz="1800" i="1" dirty="0">
                <a:effectLst/>
                <a:latin typeface="Times New Roman" panose="02020603050405020304" pitchFamily="18" charset="0"/>
                <a:ea typeface="DengXian" panose="02010600030101010101" pitchFamily="2" charset="-122"/>
              </a:rPr>
              <a:t>E</a:t>
            </a:r>
            <a:r>
              <a:rPr lang="en-US" altLang="zh-CN" sz="1800" i="1" baseline="-25000" dirty="0">
                <a:effectLst/>
                <a:latin typeface="Times New Roman" panose="02020603050405020304" pitchFamily="18" charset="0"/>
                <a:ea typeface="DengXian" panose="02010600030101010101" pitchFamily="2" charset="-122"/>
              </a:rPr>
              <a:t>th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DengXian" panose="02010600030101010101" pitchFamily="2" charset="-122"/>
              </a:rPr>
              <a:t> in the SV, the events are counted at their released (initial) position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US" altLang="zh-CN" sz="1800" dirty="0">
              <a:latin typeface="Times New Roman" panose="02020603050405020304" pitchFamily="18" charset="0"/>
              <a:ea typeface="DengXian" panose="02010600030101010101" pitchFamily="2" charset="-122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altLang="zh-CN" sz="1800" dirty="0">
                <a:effectLst/>
                <a:latin typeface="Times New Roman" panose="02020603050405020304" pitchFamily="18" charset="0"/>
                <a:ea typeface="DengXian" panose="02010600030101010101" pitchFamily="2" charset="-122"/>
              </a:rPr>
              <a:t>the events of all the secondary ions, whose deposition energies in the SV exceed </a:t>
            </a:r>
            <a:r>
              <a:rPr lang="en-US" altLang="zh-CN" sz="1800" i="1" dirty="0">
                <a:effectLst/>
                <a:latin typeface="Times New Roman" panose="02020603050405020304" pitchFamily="18" charset="0"/>
                <a:ea typeface="DengXian" panose="02010600030101010101" pitchFamily="2" charset="-122"/>
              </a:rPr>
              <a:t>E</a:t>
            </a:r>
            <a:r>
              <a:rPr lang="en-US" altLang="zh-CN" sz="1800" i="1" baseline="-25000" dirty="0">
                <a:effectLst/>
                <a:latin typeface="Times New Roman" panose="02020603050405020304" pitchFamily="18" charset="0"/>
                <a:ea typeface="DengXian" panose="02010600030101010101" pitchFamily="2" charset="-122"/>
              </a:rPr>
              <a:t>th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DengXian" panose="02010600030101010101" pitchFamily="2" charset="-122"/>
              </a:rPr>
              <a:t>, are added and defined as the effective SEU fluence of negative muons. Their ratio between PS and BS irradiation is :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US" altLang="zh-CN" sz="1800" dirty="0">
              <a:latin typeface="Times New Roman" panose="02020603050405020304" pitchFamily="18" charset="0"/>
              <a:ea typeface="DengXian" panose="02010600030101010101" pitchFamily="2" charset="-122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US" altLang="zh-CN" sz="1800" dirty="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graphicFrame>
        <p:nvGraphicFramePr>
          <p:cNvPr id="20" name="对象 19">
            <a:extLst>
              <a:ext uri="{FF2B5EF4-FFF2-40B4-BE49-F238E27FC236}">
                <a16:creationId xmlns:a16="http://schemas.microsoft.com/office/drawing/2014/main" id="{13103BA4-187F-612C-EFA8-A27999694EA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18738768"/>
              </p:ext>
            </p:extLst>
          </p:nvPr>
        </p:nvGraphicFramePr>
        <p:xfrm>
          <a:off x="3071664" y="5632694"/>
          <a:ext cx="2304256" cy="5614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xMath" r:id="rId5" imgW="1771744" imgH="417148" progId="Equation.AxMath">
                  <p:embed/>
                </p:oleObj>
              </mc:Choice>
              <mc:Fallback>
                <p:oleObj name="AxMath" r:id="rId5" imgW="1771744" imgH="417148" progId="Equation.AxMath">
                  <p:embed/>
                  <p:pic>
                    <p:nvPicPr>
                      <p:cNvPr id="10" name="对象 9">
                        <a:extLst>
                          <a:ext uri="{FF2B5EF4-FFF2-40B4-BE49-F238E27FC236}">
                            <a16:creationId xmlns:a16="http://schemas.microsoft.com/office/drawing/2014/main" id="{8576FBBF-3005-1085-EB1C-97CB64FC4F2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71664" y="5632694"/>
                        <a:ext cx="2304256" cy="56145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8120714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EFD9C0-C584-3264-33C3-10AA976724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B81AA53C-7C05-62EC-343E-762D7F2F0C5E}"/>
              </a:ext>
            </a:extLst>
          </p:cNvPr>
          <p:cNvGrpSpPr/>
          <p:nvPr/>
        </p:nvGrpSpPr>
        <p:grpSpPr>
          <a:xfrm>
            <a:off x="0" y="119153"/>
            <a:ext cx="12192000" cy="622528"/>
            <a:chOff x="0" y="119153"/>
            <a:chExt cx="12192000" cy="622528"/>
          </a:xfrm>
        </p:grpSpPr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4226F596-703D-67B1-E226-77F74596F348}"/>
                </a:ext>
              </a:extLst>
            </p:cNvPr>
            <p:cNvSpPr/>
            <p:nvPr/>
          </p:nvSpPr>
          <p:spPr>
            <a:xfrm>
              <a:off x="0" y="660401"/>
              <a:ext cx="12192000" cy="81280"/>
            </a:xfrm>
            <a:prstGeom prst="rect">
              <a:avLst/>
            </a:prstGeom>
            <a:gradFill flip="none" rotWithShape="1">
              <a:gsLst>
                <a:gs pos="7000">
                  <a:srgbClr val="2BB8B4">
                    <a:lumMod val="100000"/>
                  </a:srgbClr>
                </a:gs>
                <a:gs pos="49000">
                  <a:schemeClr val="accent1">
                    <a:tint val="44500"/>
                    <a:satMod val="160000"/>
                  </a:schemeClr>
                </a:gs>
                <a:gs pos="70000">
                  <a:schemeClr val="accent1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pic>
          <p:nvPicPr>
            <p:cNvPr id="7" name="图片 6" descr="图片包含 文本&#10;&#10;描述已自动生成">
              <a:extLst>
                <a:ext uri="{FF2B5EF4-FFF2-40B4-BE49-F238E27FC236}">
                  <a16:creationId xmlns:a16="http://schemas.microsoft.com/office/drawing/2014/main" id="{6FEF7CE4-13A4-4335-5FDC-AC0CDDE89CDF}"/>
                </a:ext>
              </a:extLst>
            </p:cNvPr>
            <p:cNvPicPr/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7755"/>
            <a:stretch/>
          </p:blipFill>
          <p:spPr>
            <a:xfrm>
              <a:off x="2437617" y="119153"/>
              <a:ext cx="2095473" cy="446233"/>
            </a:xfrm>
            <a:prstGeom prst="rect">
              <a:avLst/>
            </a:prstGeom>
          </p:spPr>
        </p:pic>
        <p:pic>
          <p:nvPicPr>
            <p:cNvPr id="8" name="图片 7" descr="文本&#10;&#10;描述已自动生成">
              <a:extLst>
                <a:ext uri="{FF2B5EF4-FFF2-40B4-BE49-F238E27FC236}">
                  <a16:creationId xmlns:a16="http://schemas.microsoft.com/office/drawing/2014/main" id="{FCCFF580-666A-7D67-5742-4CD419DC4AD1}"/>
                </a:ext>
              </a:extLst>
            </p:cNvPr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7324" y="163038"/>
              <a:ext cx="2138137" cy="358465"/>
            </a:xfrm>
            <a:prstGeom prst="rect">
              <a:avLst/>
            </a:prstGeom>
          </p:spPr>
        </p:pic>
      </p:grpSp>
      <p:sp>
        <p:nvSpPr>
          <p:cNvPr id="12" name="文本框 11">
            <a:extLst>
              <a:ext uri="{FF2B5EF4-FFF2-40B4-BE49-F238E27FC236}">
                <a16:creationId xmlns:a16="http://schemas.microsoft.com/office/drawing/2014/main" id="{5A33FBE6-A459-5E1C-CD99-58A913DE5AAA}"/>
              </a:ext>
            </a:extLst>
          </p:cNvPr>
          <p:cNvSpPr txBox="1"/>
          <p:nvPr/>
        </p:nvSpPr>
        <p:spPr>
          <a:xfrm>
            <a:off x="99923" y="916336"/>
            <a:ext cx="38838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/>
              <a:t>3. </a:t>
            </a:r>
            <a:r>
              <a:rPr lang="zh-CN" altLang="en-US" sz="2000" b="1" dirty="0"/>
              <a:t>蒙特卡罗模拟</a:t>
            </a:r>
          </a:p>
        </p:txBody>
      </p:sp>
      <p:sp>
        <p:nvSpPr>
          <p:cNvPr id="64" name="灯片编号占位符 1">
            <a:extLst>
              <a:ext uri="{FF2B5EF4-FFF2-40B4-BE49-F238E27FC236}">
                <a16:creationId xmlns:a16="http://schemas.microsoft.com/office/drawing/2014/main" id="{EF31A01E-0766-F274-4533-1A597738F90A}"/>
              </a:ext>
            </a:extLst>
          </p:cNvPr>
          <p:cNvSpPr txBox="1">
            <a:spLocks/>
          </p:cNvSpPr>
          <p:nvPr/>
        </p:nvSpPr>
        <p:spPr>
          <a:xfrm>
            <a:off x="11285732" y="156378"/>
            <a:ext cx="635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0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400" dirty="0"/>
              <a:t>27</a:t>
            </a:r>
            <a:endParaRPr lang="zh-CN" altLang="en-US" sz="1400" dirty="0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801AA486-E4F2-2EA2-64ED-2BE9A405167E}"/>
              </a:ext>
            </a:extLst>
          </p:cNvPr>
          <p:cNvSpPr txBox="1">
            <a:spLocks/>
          </p:cNvSpPr>
          <p:nvPr/>
        </p:nvSpPr>
        <p:spPr bwMode="auto">
          <a:xfrm>
            <a:off x="767408" y="1340768"/>
            <a:ext cx="712583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9pPr>
          </a:lstStyle>
          <a:p>
            <a:r>
              <a:rPr lang="en-US" altLang="zh-CN" sz="2000" kern="0" dirty="0"/>
              <a:t>3.5 SER prediction</a:t>
            </a:r>
            <a:endParaRPr lang="zh-CN" altLang="en-US" sz="2000" kern="0" dirty="0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628A8C9B-2F51-BFDA-48E1-EEB4E4CD143A}"/>
              </a:ext>
            </a:extLst>
          </p:cNvPr>
          <p:cNvSpPr txBox="1"/>
          <p:nvPr/>
        </p:nvSpPr>
        <p:spPr>
          <a:xfrm>
            <a:off x="6376969" y="4890951"/>
            <a:ext cx="508434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457200" algn="just">
              <a:spcAft>
                <a:spcPts val="1200"/>
              </a:spcAft>
            </a:pPr>
            <a:r>
              <a:rPr lang="en-US" altLang="zh-CN" sz="14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Fig 5.3 The estimated SERs of positive and negative muons for  65-nm bulk SRAM. The SEU cross-sections derived from the PS and BS irradiation tests are used in the estimation. </a:t>
            </a:r>
            <a:endParaRPr lang="zh-CN" altLang="en-US" sz="1400" kern="100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D3479EDF-64F7-AA3D-EA2B-F3766AEBFA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76969" y="2199310"/>
            <a:ext cx="4679950" cy="259588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563BF714-D6B4-E9BC-B30B-C6894F05F51B}"/>
              </a:ext>
            </a:extLst>
          </p:cNvPr>
          <p:cNvSpPr txBox="1"/>
          <p:nvPr/>
        </p:nvSpPr>
        <p:spPr>
          <a:xfrm>
            <a:off x="759330" y="2350367"/>
            <a:ext cx="5319429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altLang="zh-CN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T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he </a:t>
            </a:r>
            <a:r>
              <a:rPr lang="en-US" altLang="zh-CN" sz="18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difference of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estimation SERs between the BS and PS irradiation </a:t>
            </a:r>
            <a:r>
              <a:rPr lang="en-US" altLang="zh-CN" sz="18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is at most 21%. </a:t>
            </a:r>
            <a:r>
              <a:rPr lang="en-US" altLang="zh-CN" sz="18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altLang="zh-CN" sz="18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he impact of the irradiation side on SER prediction is relatively weak. </a:t>
            </a:r>
            <a:endParaRPr lang="en-US" altLang="zh-CN" sz="1800" kern="1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altLang="zh-CN" sz="18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Compared to PS irradiation, BS one has 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larger </a:t>
            </a:r>
            <a:r>
              <a:rPr lang="en-US" altLang="zh-CN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φ(E) 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but a smaller </a:t>
            </a:r>
            <a:r>
              <a:rPr lang="en-US" altLang="zh-CN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σ(E)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altLang="zh-CN" sz="1800" kern="1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altLang="zh-CN" sz="1800" kern="1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zh-CN" altLang="zh-CN" sz="1800" kern="1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A04B77EE-E38A-E772-ED10-DAD7236FDE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3625" y="4365104"/>
            <a:ext cx="2952565" cy="18344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70EE49B4-EDCA-4889-5544-FED40B8AE41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43092" y="4410777"/>
            <a:ext cx="2952565" cy="1834436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文本框 22">
            <a:extLst>
              <a:ext uri="{FF2B5EF4-FFF2-40B4-BE49-F238E27FC236}">
                <a16:creationId xmlns:a16="http://schemas.microsoft.com/office/drawing/2014/main" id="{2661F89B-B0B2-3A5A-6129-334A80B191F9}"/>
              </a:ext>
            </a:extLst>
          </p:cNvPr>
          <p:cNvSpPr txBox="1"/>
          <p:nvPr/>
        </p:nvSpPr>
        <p:spPr>
          <a:xfrm>
            <a:off x="968938" y="6274236"/>
            <a:ext cx="207724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457200" algn="just">
              <a:spcAft>
                <a:spcPts val="1200"/>
              </a:spcAft>
            </a:pPr>
            <a:r>
              <a:rPr lang="en-US" altLang="zh-CN" sz="14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Fig 5.1 </a:t>
            </a:r>
            <a:r>
              <a:rPr lang="en-US" altLang="zh-CN" sz="1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φ(E)</a:t>
            </a:r>
            <a:endParaRPr lang="zh-CN" altLang="en-US" sz="1400" kern="100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8FFA042A-F942-0CEB-C012-ED2CFCD1F222}"/>
              </a:ext>
            </a:extLst>
          </p:cNvPr>
          <p:cNvSpPr txBox="1"/>
          <p:nvPr/>
        </p:nvSpPr>
        <p:spPr>
          <a:xfrm>
            <a:off x="4061472" y="6269567"/>
            <a:ext cx="201728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457200" algn="just">
              <a:spcAft>
                <a:spcPts val="1200"/>
              </a:spcAft>
            </a:pPr>
            <a:r>
              <a:rPr lang="en-US" altLang="zh-CN" sz="14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Fig 5.2 </a:t>
            </a:r>
            <a:r>
              <a:rPr lang="en-US" altLang="zh-CN" sz="1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σ(E)</a:t>
            </a:r>
            <a:r>
              <a:rPr lang="en-US" altLang="zh-CN" sz="14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endParaRPr lang="zh-CN" altLang="en-US" sz="1400" kern="100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25" name="对象 24">
            <a:extLst>
              <a:ext uri="{FF2B5EF4-FFF2-40B4-BE49-F238E27FC236}">
                <a16:creationId xmlns:a16="http://schemas.microsoft.com/office/drawing/2014/main" id="{300673A3-6E8F-3DBD-BBFE-EA084A2D2AB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82408249"/>
              </p:ext>
            </p:extLst>
          </p:nvPr>
        </p:nvGraphicFramePr>
        <p:xfrm>
          <a:off x="6888088" y="6137354"/>
          <a:ext cx="2228850" cy="579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xMath" r:id="rId7" imgW="1617840" imgH="451080" progId="Equation.AxMath">
                  <p:embed/>
                </p:oleObj>
              </mc:Choice>
              <mc:Fallback>
                <p:oleObj name="AxMath" r:id="rId7" imgW="1617840" imgH="451080" progId="Equation.AxMath">
                  <p:embed/>
                  <p:pic>
                    <p:nvPicPr>
                      <p:cNvPr id="2" name="对象 1">
                        <a:extLst>
                          <a:ext uri="{FF2B5EF4-FFF2-40B4-BE49-F238E27FC236}">
                            <a16:creationId xmlns:a16="http://schemas.microsoft.com/office/drawing/2014/main" id="{2660CCE3-B65F-F52A-48BD-F93711E9AD1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88088" y="6137354"/>
                        <a:ext cx="2228850" cy="57943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172137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1">
            <a:extLst>
              <a:ext uri="{FF2B5EF4-FFF2-40B4-BE49-F238E27FC236}">
                <a16:creationId xmlns:a16="http://schemas.microsoft.com/office/drawing/2014/main" id="{B3A719C6-4E8B-769E-C4F8-46BA1DF07CEE}"/>
              </a:ext>
            </a:extLst>
          </p:cNvPr>
          <p:cNvSpPr txBox="1">
            <a:spLocks/>
          </p:cNvSpPr>
          <p:nvPr/>
        </p:nvSpPr>
        <p:spPr>
          <a:xfrm>
            <a:off x="11285732" y="156378"/>
            <a:ext cx="635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0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400" dirty="0"/>
              <a:t>1</a:t>
            </a:r>
            <a:endParaRPr lang="zh-CN" altLang="en-US" sz="1400" dirty="0"/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1DADAD22-7BD3-81E8-73C4-C5A42BE321F7}"/>
              </a:ext>
            </a:extLst>
          </p:cNvPr>
          <p:cNvGrpSpPr/>
          <p:nvPr/>
        </p:nvGrpSpPr>
        <p:grpSpPr>
          <a:xfrm>
            <a:off x="0" y="119153"/>
            <a:ext cx="12192000" cy="622528"/>
            <a:chOff x="0" y="119153"/>
            <a:chExt cx="12192000" cy="622528"/>
          </a:xfrm>
        </p:grpSpPr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F31E052D-93D9-FB70-E5E6-6458D48B279B}"/>
                </a:ext>
              </a:extLst>
            </p:cNvPr>
            <p:cNvSpPr/>
            <p:nvPr/>
          </p:nvSpPr>
          <p:spPr>
            <a:xfrm>
              <a:off x="0" y="660401"/>
              <a:ext cx="12192000" cy="81280"/>
            </a:xfrm>
            <a:prstGeom prst="rect">
              <a:avLst/>
            </a:prstGeom>
            <a:gradFill flip="none" rotWithShape="1">
              <a:gsLst>
                <a:gs pos="7000">
                  <a:srgbClr val="2BB8B4">
                    <a:lumMod val="100000"/>
                  </a:srgbClr>
                </a:gs>
                <a:gs pos="49000">
                  <a:schemeClr val="accent1">
                    <a:tint val="44500"/>
                    <a:satMod val="160000"/>
                  </a:schemeClr>
                </a:gs>
                <a:gs pos="70000">
                  <a:schemeClr val="accent1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pic>
          <p:nvPicPr>
            <p:cNvPr id="7" name="图片 6" descr="图片包含 文本&#10;&#10;描述已自动生成">
              <a:extLst>
                <a:ext uri="{FF2B5EF4-FFF2-40B4-BE49-F238E27FC236}">
                  <a16:creationId xmlns:a16="http://schemas.microsoft.com/office/drawing/2014/main" id="{1D0D6BA4-2914-7FDA-4F2D-6C5649235031}"/>
                </a:ext>
              </a:extLst>
            </p:cNvPr>
            <p:cNvPicPr/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7755"/>
            <a:stretch/>
          </p:blipFill>
          <p:spPr>
            <a:xfrm>
              <a:off x="2437617" y="119153"/>
              <a:ext cx="2095473" cy="446233"/>
            </a:xfrm>
            <a:prstGeom prst="rect">
              <a:avLst/>
            </a:prstGeom>
          </p:spPr>
        </p:pic>
        <p:pic>
          <p:nvPicPr>
            <p:cNvPr id="8" name="图片 7" descr="文本&#10;&#10;描述已自动生成">
              <a:extLst>
                <a:ext uri="{FF2B5EF4-FFF2-40B4-BE49-F238E27FC236}">
                  <a16:creationId xmlns:a16="http://schemas.microsoft.com/office/drawing/2014/main" id="{7FAF117D-AFBE-B626-027F-AECCF684F3A9}"/>
                </a:ext>
              </a:extLst>
            </p:cNvPr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7324" y="163038"/>
              <a:ext cx="2138137" cy="358465"/>
            </a:xfrm>
            <a:prstGeom prst="rect">
              <a:avLst/>
            </a:prstGeom>
          </p:spPr>
        </p:pic>
      </p:grpSp>
      <p:sp>
        <p:nvSpPr>
          <p:cNvPr id="9" name="文本框 8">
            <a:extLst>
              <a:ext uri="{FF2B5EF4-FFF2-40B4-BE49-F238E27FC236}">
                <a16:creationId xmlns:a16="http://schemas.microsoft.com/office/drawing/2014/main" id="{D2F04952-4B91-7C6D-A103-DB3F9111ECCA}"/>
              </a:ext>
            </a:extLst>
          </p:cNvPr>
          <p:cNvSpPr txBox="1"/>
          <p:nvPr/>
        </p:nvSpPr>
        <p:spPr>
          <a:xfrm>
            <a:off x="99923" y="916336"/>
            <a:ext cx="38838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/>
              <a:t>1. </a:t>
            </a:r>
            <a:r>
              <a:rPr lang="zh-CN" altLang="en-US" sz="2000" b="1" dirty="0"/>
              <a:t>研究背景</a:t>
            </a:r>
          </a:p>
        </p:txBody>
      </p:sp>
      <p:sp>
        <p:nvSpPr>
          <p:cNvPr id="16" name="标题 1">
            <a:extLst>
              <a:ext uri="{FF2B5EF4-FFF2-40B4-BE49-F238E27FC236}">
                <a16:creationId xmlns:a16="http://schemas.microsoft.com/office/drawing/2014/main" id="{260102AD-BC3A-A660-A890-751621253544}"/>
              </a:ext>
            </a:extLst>
          </p:cNvPr>
          <p:cNvSpPr txBox="1">
            <a:spLocks/>
          </p:cNvSpPr>
          <p:nvPr/>
        </p:nvSpPr>
        <p:spPr bwMode="auto">
          <a:xfrm>
            <a:off x="767408" y="1340768"/>
            <a:ext cx="5181846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9pPr>
          </a:lstStyle>
          <a:p>
            <a:r>
              <a:rPr lang="en-US" altLang="zh-CN" sz="2000" kern="0" dirty="0"/>
              <a:t>1.1 Soft Error and SEU</a:t>
            </a:r>
            <a:endParaRPr lang="zh-CN" altLang="en-US" sz="2000" kern="0" dirty="0"/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4AF3D01B-7ED3-B0EE-59BF-8E6AF8AA48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903" y="2007421"/>
            <a:ext cx="4122777" cy="3909399"/>
          </a:xfrm>
          <a:prstGeom prst="rect">
            <a:avLst/>
          </a:prstGeom>
        </p:spPr>
      </p:pic>
      <p:sp>
        <p:nvSpPr>
          <p:cNvPr id="19" name="文本框 18">
            <a:extLst>
              <a:ext uri="{FF2B5EF4-FFF2-40B4-BE49-F238E27FC236}">
                <a16:creationId xmlns:a16="http://schemas.microsoft.com/office/drawing/2014/main" id="{F4E80EC2-A67D-C18A-E48B-B15F3D7C01FB}"/>
              </a:ext>
            </a:extLst>
          </p:cNvPr>
          <p:cNvSpPr txBox="1"/>
          <p:nvPr/>
        </p:nvSpPr>
        <p:spPr>
          <a:xfrm>
            <a:off x="4963623" y="2370068"/>
            <a:ext cx="6119811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altLang="zh-CN" kern="100" dirty="0">
                <a:latin typeface="Times New Roman" panose="02020603050405020304" pitchFamily="18" charset="0"/>
                <a:ea typeface="BatangChe" panose="02030609000101010101" pitchFamily="49" charset="-127"/>
              </a:rPr>
              <a:t>Data in the computer system were stored and processed as </a:t>
            </a:r>
            <a:r>
              <a:rPr lang="en-US" altLang="zh-CN" b="0" i="0" dirty="0">
                <a:solidFill>
                  <a:srgbClr val="000000"/>
                </a:solidFill>
                <a:effectLst/>
                <a:latin typeface="Linux Libertine"/>
              </a:rPr>
              <a:t>Binary numbers. </a:t>
            </a:r>
            <a:endParaRPr lang="en-US" altLang="zh-CN" dirty="0">
              <a:solidFill>
                <a:srgbClr val="000000"/>
              </a:solidFill>
              <a:latin typeface="Linux Libertine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altLang="zh-CN" b="0" i="0" dirty="0">
              <a:solidFill>
                <a:srgbClr val="000000"/>
              </a:solidFill>
              <a:effectLst/>
              <a:latin typeface="Linux Libertine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altLang="zh-CN" b="0" i="0" dirty="0">
                <a:solidFill>
                  <a:srgbClr val="000000"/>
                </a:solidFill>
                <a:effectLst/>
                <a:latin typeface="Linux Libertine"/>
              </a:rPr>
              <a:t>Each bit of the binary number corresponds to the voltage state of the memory cell in the hardware system.</a:t>
            </a:r>
            <a:endParaRPr lang="en-US" altLang="zh-CN" dirty="0">
              <a:solidFill>
                <a:srgbClr val="000000"/>
              </a:solidFill>
              <a:latin typeface="Linux Libertine"/>
            </a:endParaRPr>
          </a:p>
        </p:txBody>
      </p:sp>
      <p:pic>
        <p:nvPicPr>
          <p:cNvPr id="20" name="Picture 2">
            <a:extLst>
              <a:ext uri="{FF2B5EF4-FFF2-40B4-BE49-F238E27FC236}">
                <a16:creationId xmlns:a16="http://schemas.microsoft.com/office/drawing/2014/main" id="{3921DBF6-9C3E-0C7D-F8FA-C08DD3E13D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2376" y="4245118"/>
            <a:ext cx="2552700" cy="1171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271332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9BEAF7-9CC2-A4B6-68DB-AB5AAD7E86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CD310254-19B7-16E3-4C19-98B2950FE3D6}"/>
              </a:ext>
            </a:extLst>
          </p:cNvPr>
          <p:cNvGrpSpPr/>
          <p:nvPr/>
        </p:nvGrpSpPr>
        <p:grpSpPr>
          <a:xfrm>
            <a:off x="0" y="119153"/>
            <a:ext cx="12192000" cy="622528"/>
            <a:chOff x="0" y="119153"/>
            <a:chExt cx="12192000" cy="622528"/>
          </a:xfrm>
        </p:grpSpPr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25DF98E1-B2C2-4426-3A4D-605099F13032}"/>
                </a:ext>
              </a:extLst>
            </p:cNvPr>
            <p:cNvSpPr/>
            <p:nvPr/>
          </p:nvSpPr>
          <p:spPr>
            <a:xfrm>
              <a:off x="0" y="660401"/>
              <a:ext cx="12192000" cy="81280"/>
            </a:xfrm>
            <a:prstGeom prst="rect">
              <a:avLst/>
            </a:prstGeom>
            <a:gradFill flip="none" rotWithShape="1">
              <a:gsLst>
                <a:gs pos="7000">
                  <a:srgbClr val="2BB8B4">
                    <a:lumMod val="100000"/>
                  </a:srgbClr>
                </a:gs>
                <a:gs pos="49000">
                  <a:schemeClr val="accent1">
                    <a:tint val="44500"/>
                    <a:satMod val="160000"/>
                  </a:schemeClr>
                </a:gs>
                <a:gs pos="70000">
                  <a:schemeClr val="accent1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pic>
          <p:nvPicPr>
            <p:cNvPr id="7" name="图片 6" descr="图片包含 文本&#10;&#10;描述已自动生成">
              <a:extLst>
                <a:ext uri="{FF2B5EF4-FFF2-40B4-BE49-F238E27FC236}">
                  <a16:creationId xmlns:a16="http://schemas.microsoft.com/office/drawing/2014/main" id="{6B485335-FDD7-59FF-C53E-04A50AE59374}"/>
                </a:ext>
              </a:extLst>
            </p:cNvPr>
            <p:cNvPicPr/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7755"/>
            <a:stretch/>
          </p:blipFill>
          <p:spPr>
            <a:xfrm>
              <a:off x="2437617" y="119153"/>
              <a:ext cx="2095473" cy="446233"/>
            </a:xfrm>
            <a:prstGeom prst="rect">
              <a:avLst/>
            </a:prstGeom>
          </p:spPr>
        </p:pic>
        <p:pic>
          <p:nvPicPr>
            <p:cNvPr id="8" name="图片 7" descr="文本&#10;&#10;描述已自动生成">
              <a:extLst>
                <a:ext uri="{FF2B5EF4-FFF2-40B4-BE49-F238E27FC236}">
                  <a16:creationId xmlns:a16="http://schemas.microsoft.com/office/drawing/2014/main" id="{F2CDA3ED-650F-AA71-3248-8BC25A097BD8}"/>
                </a:ext>
              </a:extLst>
            </p:cNvPr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7324" y="163038"/>
              <a:ext cx="2138137" cy="358465"/>
            </a:xfrm>
            <a:prstGeom prst="rect">
              <a:avLst/>
            </a:prstGeom>
          </p:spPr>
        </p:pic>
      </p:grpSp>
      <p:sp>
        <p:nvSpPr>
          <p:cNvPr id="12" name="文本框 11">
            <a:extLst>
              <a:ext uri="{FF2B5EF4-FFF2-40B4-BE49-F238E27FC236}">
                <a16:creationId xmlns:a16="http://schemas.microsoft.com/office/drawing/2014/main" id="{F3D560FC-31C3-4DCC-BD20-3EFED131E51C}"/>
              </a:ext>
            </a:extLst>
          </p:cNvPr>
          <p:cNvSpPr txBox="1"/>
          <p:nvPr/>
        </p:nvSpPr>
        <p:spPr>
          <a:xfrm>
            <a:off x="99923" y="916336"/>
            <a:ext cx="38838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/>
              <a:t>3. </a:t>
            </a:r>
            <a:r>
              <a:rPr lang="zh-CN" altLang="en-US" sz="2000" b="1" dirty="0"/>
              <a:t>蒙特卡罗模拟</a:t>
            </a:r>
          </a:p>
        </p:txBody>
      </p:sp>
      <p:sp>
        <p:nvSpPr>
          <p:cNvPr id="64" name="灯片编号占位符 1">
            <a:extLst>
              <a:ext uri="{FF2B5EF4-FFF2-40B4-BE49-F238E27FC236}">
                <a16:creationId xmlns:a16="http://schemas.microsoft.com/office/drawing/2014/main" id="{02002C82-4132-9399-F93C-F68730A23AAC}"/>
              </a:ext>
            </a:extLst>
          </p:cNvPr>
          <p:cNvSpPr txBox="1">
            <a:spLocks/>
          </p:cNvSpPr>
          <p:nvPr/>
        </p:nvSpPr>
        <p:spPr>
          <a:xfrm>
            <a:off x="11285732" y="156378"/>
            <a:ext cx="635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0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400" dirty="0"/>
              <a:t>28</a:t>
            </a:r>
            <a:endParaRPr lang="zh-CN" altLang="en-US" sz="1400" dirty="0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5444B543-CCCE-34A9-43F2-F7169B9E1216}"/>
              </a:ext>
            </a:extLst>
          </p:cNvPr>
          <p:cNvSpPr txBox="1">
            <a:spLocks/>
          </p:cNvSpPr>
          <p:nvPr/>
        </p:nvSpPr>
        <p:spPr bwMode="auto">
          <a:xfrm>
            <a:off x="767408" y="1340768"/>
            <a:ext cx="712583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9pPr>
          </a:lstStyle>
          <a:p>
            <a:r>
              <a:rPr lang="en-US" altLang="zh-CN" sz="2000" kern="0" dirty="0"/>
              <a:t>3.5 SER prediction</a:t>
            </a:r>
            <a:endParaRPr lang="zh-CN" altLang="en-US" sz="2000" kern="0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70723EF4-1D75-B21D-0AF4-2415D4BA248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866" b="-2237"/>
          <a:stretch/>
        </p:blipFill>
        <p:spPr bwMode="auto">
          <a:xfrm>
            <a:off x="6456040" y="2348880"/>
            <a:ext cx="3839612" cy="305011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0D3E2F0E-6E9F-B46E-37B5-89F05A420052}"/>
              </a:ext>
            </a:extLst>
          </p:cNvPr>
          <p:cNvSpPr txBox="1"/>
          <p:nvPr/>
        </p:nvSpPr>
        <p:spPr>
          <a:xfrm>
            <a:off x="5833675" y="5287234"/>
            <a:ext cx="508434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457200" algn="just">
              <a:spcAft>
                <a:spcPts val="1200"/>
              </a:spcAft>
            </a:pPr>
            <a:r>
              <a:rPr lang="en-US" altLang="zh-CN" sz="14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Fig 5.4 Kinetic energy-dependent SEU cross sections induced by mono-energetic protons and positive and negative muons in 65-nm bulk SRAM with BS irradiations.</a:t>
            </a:r>
            <a:endParaRPr lang="zh-CN" altLang="en-US" sz="1400" kern="100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9" name="表格 8">
            <a:extLst>
              <a:ext uri="{FF2B5EF4-FFF2-40B4-BE49-F238E27FC236}">
                <a16:creationId xmlns:a16="http://schemas.microsoft.com/office/drawing/2014/main" id="{CBE5F555-E26D-4F87-8894-621DFBE1C5B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2142781"/>
              </p:ext>
            </p:extLst>
          </p:nvPr>
        </p:nvGraphicFramePr>
        <p:xfrm>
          <a:off x="1991484" y="3710003"/>
          <a:ext cx="2880360" cy="1260475"/>
        </p:xfrm>
        <a:graphic>
          <a:graphicData uri="http://schemas.openxmlformats.org/drawingml/2006/table">
            <a:tbl>
              <a:tblPr/>
              <a:tblGrid>
                <a:gridCol w="1150620">
                  <a:extLst>
                    <a:ext uri="{9D8B030D-6E8A-4147-A177-3AD203B41FA5}">
                      <a16:colId xmlns:a16="http://schemas.microsoft.com/office/drawing/2014/main" val="352156596"/>
                    </a:ext>
                  </a:extLst>
                </a:gridCol>
                <a:gridCol w="1729740">
                  <a:extLst>
                    <a:ext uri="{9D8B030D-6E8A-4147-A177-3AD203B41FA5}">
                      <a16:colId xmlns:a16="http://schemas.microsoft.com/office/drawing/2014/main" val="3012104304"/>
                    </a:ext>
                  </a:extLst>
                </a:gridCol>
              </a:tblGrid>
              <a:tr h="252095">
                <a:tc>
                  <a:txBody>
                    <a:bodyPr/>
                    <a:lstStyle/>
                    <a:p>
                      <a:pPr indent="152400" algn="ctr">
                        <a:lnSpc>
                          <a:spcPts val="1100"/>
                        </a:lnSpc>
                      </a:pPr>
                      <a:r>
                        <a:rPr lang="en-US" sz="1200" kern="100">
                          <a:effectLst/>
                          <a:latin typeface="Times New Roman" panose="020206030504050203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Cosmic ray</a:t>
                      </a:r>
                      <a:endParaRPr lang="zh-CN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865" marR="62865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52400" algn="ctr">
                        <a:lnSpc>
                          <a:spcPts val="1100"/>
                        </a:lnSpc>
                      </a:pPr>
                      <a:r>
                        <a:rPr lang="en-US" sz="12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SER [FIT/Mbit]</a:t>
                      </a:r>
                      <a:endParaRPr lang="zh-CN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865" marR="62865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06457521"/>
                  </a:ext>
                </a:extLst>
              </a:tr>
              <a:tr h="252095">
                <a:tc>
                  <a:txBody>
                    <a:bodyPr/>
                    <a:lstStyle/>
                    <a:p>
                      <a:pPr indent="63500" algn="ctr">
                        <a:lnSpc>
                          <a:spcPts val="1100"/>
                        </a:lnSpc>
                      </a:pPr>
                      <a:r>
                        <a:rPr lang="en-US" altLang="zh-CN" sz="12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neutron</a:t>
                      </a:r>
                      <a:endParaRPr lang="zh-CN" sz="12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865" marR="62865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52400" algn="ctr">
                        <a:lnSpc>
                          <a:spcPts val="1100"/>
                        </a:lnSpc>
                      </a:pPr>
                      <a:r>
                        <a:rPr lang="en-US" altLang="zh-CN" sz="12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~1000</a:t>
                      </a:r>
                      <a:endParaRPr lang="zh-CN" sz="12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865" marR="62865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46136963"/>
                  </a:ext>
                </a:extLst>
              </a:tr>
              <a:tr h="252095">
                <a:tc>
                  <a:txBody>
                    <a:bodyPr/>
                    <a:lstStyle/>
                    <a:p>
                      <a:pPr indent="63500" algn="ctr">
                        <a:lnSpc>
                          <a:spcPts val="1100"/>
                        </a:lnSpc>
                      </a:pPr>
                      <a:r>
                        <a:rPr lang="en-US" sz="1200" kern="100" dirty="0">
                          <a:effectLst/>
                          <a:latin typeface="Times New Roman" panose="020206030504050203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Proton</a:t>
                      </a:r>
                      <a:endParaRPr lang="zh-CN" sz="12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865" marR="62865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152400" algn="ctr">
                        <a:lnSpc>
                          <a:spcPts val="1100"/>
                        </a:lnSpc>
                      </a:pPr>
                      <a:r>
                        <a:rPr lang="en-US" sz="1200" kern="100" dirty="0">
                          <a:effectLst/>
                          <a:latin typeface="Times New Roman" panose="020206030504050203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44.23</a:t>
                      </a:r>
                      <a:endParaRPr lang="zh-CN" sz="12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865" marR="62865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4878857"/>
                  </a:ext>
                </a:extLst>
              </a:tr>
              <a:tr h="252095">
                <a:tc>
                  <a:txBody>
                    <a:bodyPr/>
                    <a:lstStyle/>
                    <a:p>
                      <a:pPr indent="63500" algn="ctr">
                        <a:lnSpc>
                          <a:spcPts val="1100"/>
                        </a:lnSpc>
                      </a:pPr>
                      <a:r>
                        <a:rPr lang="en-US" sz="1200" kern="100">
                          <a:effectLst/>
                          <a:latin typeface="Times New Roman" panose="020206030504050203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Muon+</a:t>
                      </a:r>
                      <a:endParaRPr lang="zh-CN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865" marR="6286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152400" algn="ctr">
                        <a:lnSpc>
                          <a:spcPts val="1100"/>
                        </a:lnSpc>
                      </a:pPr>
                      <a:r>
                        <a:rPr lang="en-US" sz="1200" kern="100" dirty="0">
                          <a:effectLst/>
                          <a:latin typeface="Times New Roman" panose="020206030504050203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0.34</a:t>
                      </a:r>
                      <a:endParaRPr lang="zh-CN" sz="12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865" marR="6286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41080168"/>
                  </a:ext>
                </a:extLst>
              </a:tr>
              <a:tr h="252095">
                <a:tc>
                  <a:txBody>
                    <a:bodyPr/>
                    <a:lstStyle/>
                    <a:p>
                      <a:pPr indent="63500" algn="ctr">
                        <a:lnSpc>
                          <a:spcPts val="1100"/>
                        </a:lnSpc>
                      </a:pPr>
                      <a:r>
                        <a:rPr lang="en-US" sz="1200" kern="100">
                          <a:effectLst/>
                          <a:latin typeface="Times New Roman" panose="020206030504050203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Muon-</a:t>
                      </a:r>
                      <a:endParaRPr lang="zh-CN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865" marR="6286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52400" algn="ctr">
                        <a:lnSpc>
                          <a:spcPts val="1100"/>
                        </a:lnSpc>
                      </a:pPr>
                      <a:r>
                        <a:rPr lang="en-US" sz="1200" kern="100" dirty="0">
                          <a:effectLst/>
                          <a:latin typeface="Times New Roman" panose="020206030504050203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3.37</a:t>
                      </a:r>
                      <a:endParaRPr lang="zh-CN" sz="12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865" marR="6286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63854840"/>
                  </a:ext>
                </a:extLst>
              </a:tr>
            </a:tbl>
          </a:graphicData>
        </a:graphic>
      </p:graphicFrame>
      <p:sp>
        <p:nvSpPr>
          <p:cNvPr id="10" name="文本框 9">
            <a:extLst>
              <a:ext uri="{FF2B5EF4-FFF2-40B4-BE49-F238E27FC236}">
                <a16:creationId xmlns:a16="http://schemas.microsoft.com/office/drawing/2014/main" id="{00B333E8-2D52-A4B2-9F49-F796979109CE}"/>
              </a:ext>
            </a:extLst>
          </p:cNvPr>
          <p:cNvSpPr txBox="1"/>
          <p:nvPr/>
        </p:nvSpPr>
        <p:spPr>
          <a:xfrm>
            <a:off x="822188" y="2348880"/>
            <a:ext cx="532267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altLang="zh-C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 muon SERs for the 65-nm bulk SRAM are significantly less than the proton and neutron SERs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05773578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73F86A-9F6F-7076-D9FB-EAC2383E72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812CAFC2-0CB8-86C1-4657-6AF34682A8DE}"/>
              </a:ext>
            </a:extLst>
          </p:cNvPr>
          <p:cNvGrpSpPr/>
          <p:nvPr/>
        </p:nvGrpSpPr>
        <p:grpSpPr>
          <a:xfrm>
            <a:off x="0" y="119153"/>
            <a:ext cx="12192000" cy="622528"/>
            <a:chOff x="0" y="119153"/>
            <a:chExt cx="12192000" cy="622528"/>
          </a:xfrm>
        </p:grpSpPr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79C14557-E04C-F561-D29F-5B87E8665276}"/>
                </a:ext>
              </a:extLst>
            </p:cNvPr>
            <p:cNvSpPr/>
            <p:nvPr/>
          </p:nvSpPr>
          <p:spPr>
            <a:xfrm>
              <a:off x="0" y="660401"/>
              <a:ext cx="12192000" cy="81280"/>
            </a:xfrm>
            <a:prstGeom prst="rect">
              <a:avLst/>
            </a:prstGeom>
            <a:gradFill flip="none" rotWithShape="1">
              <a:gsLst>
                <a:gs pos="7000">
                  <a:srgbClr val="2BB8B4">
                    <a:lumMod val="100000"/>
                  </a:srgbClr>
                </a:gs>
                <a:gs pos="49000">
                  <a:schemeClr val="accent1">
                    <a:tint val="44500"/>
                    <a:satMod val="160000"/>
                  </a:schemeClr>
                </a:gs>
                <a:gs pos="70000">
                  <a:schemeClr val="accent1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pic>
          <p:nvPicPr>
            <p:cNvPr id="7" name="图片 6" descr="图片包含 文本&#10;&#10;描述已自动生成">
              <a:extLst>
                <a:ext uri="{FF2B5EF4-FFF2-40B4-BE49-F238E27FC236}">
                  <a16:creationId xmlns:a16="http://schemas.microsoft.com/office/drawing/2014/main" id="{CE60743B-E7C7-5622-D549-EB5AEF356209}"/>
                </a:ext>
              </a:extLst>
            </p:cNvPr>
            <p:cNvPicPr/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7755"/>
            <a:stretch/>
          </p:blipFill>
          <p:spPr>
            <a:xfrm>
              <a:off x="2437617" y="119153"/>
              <a:ext cx="2095473" cy="446233"/>
            </a:xfrm>
            <a:prstGeom prst="rect">
              <a:avLst/>
            </a:prstGeom>
          </p:spPr>
        </p:pic>
        <p:pic>
          <p:nvPicPr>
            <p:cNvPr id="8" name="图片 7" descr="文本&#10;&#10;描述已自动生成">
              <a:extLst>
                <a:ext uri="{FF2B5EF4-FFF2-40B4-BE49-F238E27FC236}">
                  <a16:creationId xmlns:a16="http://schemas.microsoft.com/office/drawing/2014/main" id="{48786368-D004-8B31-0CE3-C167D93A0F27}"/>
                </a:ext>
              </a:extLst>
            </p:cNvPr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7324" y="163038"/>
              <a:ext cx="2138137" cy="358465"/>
            </a:xfrm>
            <a:prstGeom prst="rect">
              <a:avLst/>
            </a:prstGeom>
          </p:spPr>
        </p:pic>
      </p:grpSp>
      <p:sp>
        <p:nvSpPr>
          <p:cNvPr id="12" name="文本框 11">
            <a:extLst>
              <a:ext uri="{FF2B5EF4-FFF2-40B4-BE49-F238E27FC236}">
                <a16:creationId xmlns:a16="http://schemas.microsoft.com/office/drawing/2014/main" id="{41A3F1AF-7127-58F6-140A-6FDF9EC4FFAE}"/>
              </a:ext>
            </a:extLst>
          </p:cNvPr>
          <p:cNvSpPr txBox="1"/>
          <p:nvPr/>
        </p:nvSpPr>
        <p:spPr>
          <a:xfrm>
            <a:off x="99923" y="916336"/>
            <a:ext cx="38838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/>
              <a:t>4. Geant4 </a:t>
            </a:r>
            <a:r>
              <a:rPr lang="zh-CN" altLang="en-US" sz="2000" b="1" dirty="0"/>
              <a:t>使用分享</a:t>
            </a:r>
            <a:endParaRPr lang="en-US" altLang="zh-CN" sz="2000" b="1" dirty="0"/>
          </a:p>
        </p:txBody>
      </p:sp>
      <p:sp>
        <p:nvSpPr>
          <p:cNvPr id="64" name="灯片编号占位符 1">
            <a:extLst>
              <a:ext uri="{FF2B5EF4-FFF2-40B4-BE49-F238E27FC236}">
                <a16:creationId xmlns:a16="http://schemas.microsoft.com/office/drawing/2014/main" id="{E30220B1-C731-3419-8BA6-21F381003F71}"/>
              </a:ext>
            </a:extLst>
          </p:cNvPr>
          <p:cNvSpPr txBox="1">
            <a:spLocks/>
          </p:cNvSpPr>
          <p:nvPr/>
        </p:nvSpPr>
        <p:spPr>
          <a:xfrm>
            <a:off x="11285732" y="156378"/>
            <a:ext cx="635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0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400" dirty="0"/>
              <a:t>29</a:t>
            </a:r>
            <a:endParaRPr lang="zh-CN" altLang="en-US" sz="1400" dirty="0"/>
          </a:p>
        </p:txBody>
      </p:sp>
      <p:sp>
        <p:nvSpPr>
          <p:cNvPr id="3" name="标题 1">
            <a:extLst>
              <a:ext uri="{FF2B5EF4-FFF2-40B4-BE49-F238E27FC236}">
                <a16:creationId xmlns:a16="http://schemas.microsoft.com/office/drawing/2014/main" id="{C9B2A0FB-C77E-CA40-550C-4389D599E56F}"/>
              </a:ext>
            </a:extLst>
          </p:cNvPr>
          <p:cNvSpPr txBox="1">
            <a:spLocks/>
          </p:cNvSpPr>
          <p:nvPr/>
        </p:nvSpPr>
        <p:spPr bwMode="auto">
          <a:xfrm>
            <a:off x="767408" y="1340768"/>
            <a:ext cx="712583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9pPr>
          </a:lstStyle>
          <a:p>
            <a:r>
              <a:rPr lang="en-US" altLang="zh-CN" sz="2000" kern="0" dirty="0"/>
              <a:t>4.1 Physical list and Step simulation</a:t>
            </a:r>
            <a:endParaRPr lang="zh-CN" altLang="en-US" sz="2000" kern="0" dirty="0"/>
          </a:p>
        </p:txBody>
      </p:sp>
      <p:pic>
        <p:nvPicPr>
          <p:cNvPr id="13" name="图片 12" descr="图示&#10;&#10;描述已自动生成">
            <a:extLst>
              <a:ext uri="{FF2B5EF4-FFF2-40B4-BE49-F238E27FC236}">
                <a16:creationId xmlns:a16="http://schemas.microsoft.com/office/drawing/2014/main" id="{D58834ED-3AE3-4351-40AC-337C3EFE50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2873" y="0"/>
            <a:ext cx="4780359" cy="6858000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25BC3532-E2F2-ECE2-EB56-B01B496492B4}"/>
              </a:ext>
            </a:extLst>
          </p:cNvPr>
          <p:cNvSpPr txBox="1"/>
          <p:nvPr/>
        </p:nvSpPr>
        <p:spPr>
          <a:xfrm>
            <a:off x="687047" y="2013296"/>
            <a:ext cx="581832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altLang="zh-CN" sz="1800" dirty="0">
                <a:effectLst/>
                <a:latin typeface="Times New Roman" panose="02020603050405020304" pitchFamily="18" charset="0"/>
                <a:ea typeface="DengXian" panose="02010600030101010101" pitchFamily="2" charset="-122"/>
              </a:rPr>
              <a:t>Proton</a:t>
            </a:r>
            <a:r>
              <a:rPr lang="zh-CN" altLang="en-US" sz="1800" dirty="0">
                <a:effectLst/>
                <a:latin typeface="Times New Roman" panose="02020603050405020304" pitchFamily="18" charset="0"/>
                <a:ea typeface="DengXian" panose="02010600030101010101" pitchFamily="2" charset="-122"/>
              </a:rPr>
              <a:t>：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DengXian" panose="02010600030101010101" pitchFamily="2" charset="-122"/>
              </a:rPr>
              <a:t>INCLXX</a:t>
            </a:r>
            <a:r>
              <a:rPr lang="zh-CN" altLang="en-US" sz="1800" dirty="0">
                <a:effectLst/>
                <a:latin typeface="Times New Roman" panose="02020603050405020304" pitchFamily="18" charset="0"/>
                <a:ea typeface="DengXian" panose="02010600030101010101" pitchFamily="2" charset="-122"/>
              </a:rPr>
              <a:t>，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DengXian" panose="02010600030101010101" pitchFamily="2" charset="-122"/>
              </a:rPr>
              <a:t>TENDL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US" altLang="zh-CN" sz="1800" dirty="0">
              <a:latin typeface="Times New Roman" panose="02020603050405020304" pitchFamily="18" charset="0"/>
              <a:ea typeface="DengXian" panose="02010600030101010101" pitchFamily="2" charset="-122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altLang="zh-CN" sz="1800" dirty="0">
                <a:effectLst/>
                <a:latin typeface="Times New Roman" panose="02020603050405020304" pitchFamily="18" charset="0"/>
                <a:ea typeface="DengXian" panose="02010600030101010101" pitchFamily="2" charset="-122"/>
              </a:rPr>
              <a:t>Muon</a:t>
            </a:r>
            <a:r>
              <a:rPr lang="zh-CN" altLang="en-US" sz="1800" dirty="0">
                <a:effectLst/>
                <a:latin typeface="Times New Roman" panose="02020603050405020304" pitchFamily="18" charset="0"/>
                <a:ea typeface="DengXian" panose="02010600030101010101" pitchFamily="2" charset="-122"/>
              </a:rPr>
              <a:t>：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DengXian" panose="02010600030101010101" pitchFamily="2" charset="-122"/>
              </a:rPr>
              <a:t>G4MuMinusCapturePrecompound VS Bertini Cascade</a:t>
            </a:r>
            <a:endParaRPr lang="en-US" altLang="zh-CN" sz="1800" dirty="0">
              <a:latin typeface="Times New Roman" panose="02020603050405020304" pitchFamily="18" charset="0"/>
              <a:ea typeface="DengXian" panose="02010600030101010101" pitchFamily="2" charset="-122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US" altLang="zh-CN" sz="1800" dirty="0">
              <a:latin typeface="Times New Roman" panose="02020603050405020304" pitchFamily="18" charset="0"/>
              <a:ea typeface="DengXian" panose="02010600030101010101" pitchFamily="2" charset="-122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altLang="zh-CN" sz="1800" dirty="0">
                <a:effectLst/>
                <a:latin typeface="Times New Roman" panose="02020603050405020304" pitchFamily="18" charset="0"/>
                <a:ea typeface="DengXian" panose="02010600030101010101" pitchFamily="2" charset="-122"/>
              </a:rPr>
              <a:t>Ion</a:t>
            </a:r>
            <a:r>
              <a:rPr lang="zh-CN" altLang="en-US" sz="1800" dirty="0">
                <a:effectLst/>
                <a:latin typeface="Times New Roman" panose="02020603050405020304" pitchFamily="18" charset="0"/>
                <a:ea typeface="DengXian" panose="02010600030101010101" pitchFamily="2" charset="-122"/>
              </a:rPr>
              <a:t>：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DengXian" panose="02010600030101010101" pitchFamily="2" charset="-122"/>
              </a:rPr>
              <a:t>QMD</a:t>
            </a:r>
            <a:endParaRPr lang="en-US" altLang="zh-CN" sz="1800" dirty="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1009724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7AD7B7-85C9-C14B-8D71-07CDE48763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6363BF42-FAEB-B0E6-2982-0E1698AFB7ED}"/>
              </a:ext>
            </a:extLst>
          </p:cNvPr>
          <p:cNvGrpSpPr/>
          <p:nvPr/>
        </p:nvGrpSpPr>
        <p:grpSpPr>
          <a:xfrm>
            <a:off x="0" y="119153"/>
            <a:ext cx="12192000" cy="622528"/>
            <a:chOff x="0" y="119153"/>
            <a:chExt cx="12192000" cy="622528"/>
          </a:xfrm>
        </p:grpSpPr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5CE6BDED-DEB1-1D9B-A5D2-D27B63F53646}"/>
                </a:ext>
              </a:extLst>
            </p:cNvPr>
            <p:cNvSpPr/>
            <p:nvPr/>
          </p:nvSpPr>
          <p:spPr>
            <a:xfrm>
              <a:off x="0" y="660401"/>
              <a:ext cx="12192000" cy="81280"/>
            </a:xfrm>
            <a:prstGeom prst="rect">
              <a:avLst/>
            </a:prstGeom>
            <a:gradFill flip="none" rotWithShape="1">
              <a:gsLst>
                <a:gs pos="7000">
                  <a:srgbClr val="2BB8B4">
                    <a:lumMod val="100000"/>
                  </a:srgbClr>
                </a:gs>
                <a:gs pos="49000">
                  <a:schemeClr val="accent1">
                    <a:tint val="44500"/>
                    <a:satMod val="160000"/>
                  </a:schemeClr>
                </a:gs>
                <a:gs pos="70000">
                  <a:schemeClr val="accent1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pic>
          <p:nvPicPr>
            <p:cNvPr id="7" name="图片 6" descr="图片包含 文本&#10;&#10;描述已自动生成">
              <a:extLst>
                <a:ext uri="{FF2B5EF4-FFF2-40B4-BE49-F238E27FC236}">
                  <a16:creationId xmlns:a16="http://schemas.microsoft.com/office/drawing/2014/main" id="{BDE812B9-076E-3AC1-FCC7-A2D2DCAC8C1E}"/>
                </a:ext>
              </a:extLst>
            </p:cNvPr>
            <p:cNvPicPr/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7755"/>
            <a:stretch/>
          </p:blipFill>
          <p:spPr>
            <a:xfrm>
              <a:off x="2437617" y="119153"/>
              <a:ext cx="2095473" cy="446233"/>
            </a:xfrm>
            <a:prstGeom prst="rect">
              <a:avLst/>
            </a:prstGeom>
          </p:spPr>
        </p:pic>
        <p:pic>
          <p:nvPicPr>
            <p:cNvPr id="8" name="图片 7" descr="文本&#10;&#10;描述已自动生成">
              <a:extLst>
                <a:ext uri="{FF2B5EF4-FFF2-40B4-BE49-F238E27FC236}">
                  <a16:creationId xmlns:a16="http://schemas.microsoft.com/office/drawing/2014/main" id="{07A0FA1C-BB37-E6B9-EF99-42553D6FF928}"/>
                </a:ext>
              </a:extLst>
            </p:cNvPr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7324" y="163038"/>
              <a:ext cx="2138137" cy="358465"/>
            </a:xfrm>
            <a:prstGeom prst="rect">
              <a:avLst/>
            </a:prstGeom>
          </p:spPr>
        </p:pic>
      </p:grpSp>
      <p:sp>
        <p:nvSpPr>
          <p:cNvPr id="12" name="文本框 11">
            <a:extLst>
              <a:ext uri="{FF2B5EF4-FFF2-40B4-BE49-F238E27FC236}">
                <a16:creationId xmlns:a16="http://schemas.microsoft.com/office/drawing/2014/main" id="{B1B8F5A4-459C-BD8A-94A6-7D2C1AB420BB}"/>
              </a:ext>
            </a:extLst>
          </p:cNvPr>
          <p:cNvSpPr txBox="1"/>
          <p:nvPr/>
        </p:nvSpPr>
        <p:spPr>
          <a:xfrm>
            <a:off x="99923" y="916336"/>
            <a:ext cx="38838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/>
              <a:t>4. Geant4 </a:t>
            </a:r>
            <a:r>
              <a:rPr lang="zh-CN" altLang="en-US" sz="2000" b="1" dirty="0"/>
              <a:t>使用分享</a:t>
            </a:r>
            <a:endParaRPr lang="en-US" altLang="zh-CN" sz="2000" b="1" dirty="0"/>
          </a:p>
        </p:txBody>
      </p:sp>
      <p:sp>
        <p:nvSpPr>
          <p:cNvPr id="64" name="灯片编号占位符 1">
            <a:extLst>
              <a:ext uri="{FF2B5EF4-FFF2-40B4-BE49-F238E27FC236}">
                <a16:creationId xmlns:a16="http://schemas.microsoft.com/office/drawing/2014/main" id="{C8686D14-0CB6-28C1-8F77-69BEA35B0CC7}"/>
              </a:ext>
            </a:extLst>
          </p:cNvPr>
          <p:cNvSpPr txBox="1">
            <a:spLocks/>
          </p:cNvSpPr>
          <p:nvPr/>
        </p:nvSpPr>
        <p:spPr>
          <a:xfrm>
            <a:off x="11285732" y="156378"/>
            <a:ext cx="635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0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400" dirty="0"/>
              <a:t>30</a:t>
            </a:r>
            <a:endParaRPr lang="zh-CN" altLang="en-US" sz="1400" dirty="0"/>
          </a:p>
        </p:txBody>
      </p:sp>
      <p:sp>
        <p:nvSpPr>
          <p:cNvPr id="3" name="标题 1">
            <a:extLst>
              <a:ext uri="{FF2B5EF4-FFF2-40B4-BE49-F238E27FC236}">
                <a16:creationId xmlns:a16="http://schemas.microsoft.com/office/drawing/2014/main" id="{0E0DE3C7-C78E-EDEF-D045-86B0B4710ACA}"/>
              </a:ext>
            </a:extLst>
          </p:cNvPr>
          <p:cNvSpPr txBox="1">
            <a:spLocks/>
          </p:cNvSpPr>
          <p:nvPr/>
        </p:nvSpPr>
        <p:spPr bwMode="auto">
          <a:xfrm>
            <a:off x="767408" y="1340768"/>
            <a:ext cx="712583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9pPr>
          </a:lstStyle>
          <a:p>
            <a:r>
              <a:rPr lang="en-US" altLang="zh-CN" sz="2000" kern="0" dirty="0"/>
              <a:t>4.1 </a:t>
            </a:r>
            <a:r>
              <a:rPr lang="en-US" altLang="zh-CN" sz="2000" kern="0" dirty="0" err="1"/>
              <a:t>Parameterised</a:t>
            </a:r>
            <a:r>
              <a:rPr lang="en-US" altLang="zh-CN" sz="2000" kern="0" dirty="0"/>
              <a:t> Volumes</a:t>
            </a:r>
            <a:endParaRPr lang="zh-CN" altLang="en-US" sz="2000" kern="0" dirty="0"/>
          </a:p>
        </p:txBody>
      </p:sp>
      <p:pic>
        <p:nvPicPr>
          <p:cNvPr id="9" name="图片 8" descr="图片包含 表格&#10;&#10;描述已自动生成">
            <a:extLst>
              <a:ext uri="{FF2B5EF4-FFF2-40B4-BE49-F238E27FC236}">
                <a16:creationId xmlns:a16="http://schemas.microsoft.com/office/drawing/2014/main" id="{5B2D88B9-2763-00C8-0C53-DB2D45BF3D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6283" y="1851738"/>
            <a:ext cx="8646293" cy="4689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74620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A078CE-0C90-AAD3-EC77-7320F1BF15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2A74FFE2-DAB5-163B-4A14-3CF843D15308}"/>
              </a:ext>
            </a:extLst>
          </p:cNvPr>
          <p:cNvGrpSpPr/>
          <p:nvPr/>
        </p:nvGrpSpPr>
        <p:grpSpPr>
          <a:xfrm>
            <a:off x="0" y="119153"/>
            <a:ext cx="12192000" cy="622528"/>
            <a:chOff x="0" y="119153"/>
            <a:chExt cx="12192000" cy="622528"/>
          </a:xfrm>
        </p:grpSpPr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CAA35475-CCEC-5799-509F-9019085FA8C9}"/>
                </a:ext>
              </a:extLst>
            </p:cNvPr>
            <p:cNvSpPr/>
            <p:nvPr/>
          </p:nvSpPr>
          <p:spPr>
            <a:xfrm>
              <a:off x="0" y="660401"/>
              <a:ext cx="12192000" cy="81280"/>
            </a:xfrm>
            <a:prstGeom prst="rect">
              <a:avLst/>
            </a:prstGeom>
            <a:gradFill flip="none" rotWithShape="1">
              <a:gsLst>
                <a:gs pos="7000">
                  <a:srgbClr val="2BB8B4">
                    <a:lumMod val="100000"/>
                  </a:srgbClr>
                </a:gs>
                <a:gs pos="49000">
                  <a:schemeClr val="accent1">
                    <a:tint val="44500"/>
                    <a:satMod val="160000"/>
                  </a:schemeClr>
                </a:gs>
                <a:gs pos="70000">
                  <a:schemeClr val="accent1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pic>
          <p:nvPicPr>
            <p:cNvPr id="7" name="图片 6" descr="图片包含 文本&#10;&#10;描述已自动生成">
              <a:extLst>
                <a:ext uri="{FF2B5EF4-FFF2-40B4-BE49-F238E27FC236}">
                  <a16:creationId xmlns:a16="http://schemas.microsoft.com/office/drawing/2014/main" id="{0AA1B9FB-A158-9FB8-A552-B4983E28B778}"/>
                </a:ext>
              </a:extLst>
            </p:cNvPr>
            <p:cNvPicPr/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7755"/>
            <a:stretch/>
          </p:blipFill>
          <p:spPr>
            <a:xfrm>
              <a:off x="2437617" y="119153"/>
              <a:ext cx="2095473" cy="446233"/>
            </a:xfrm>
            <a:prstGeom prst="rect">
              <a:avLst/>
            </a:prstGeom>
          </p:spPr>
        </p:pic>
        <p:pic>
          <p:nvPicPr>
            <p:cNvPr id="8" name="图片 7" descr="文本&#10;&#10;描述已自动生成">
              <a:extLst>
                <a:ext uri="{FF2B5EF4-FFF2-40B4-BE49-F238E27FC236}">
                  <a16:creationId xmlns:a16="http://schemas.microsoft.com/office/drawing/2014/main" id="{258FF167-7ED6-1152-24F6-0D3EB1BB97CB}"/>
                </a:ext>
              </a:extLst>
            </p:cNvPr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7324" y="163038"/>
              <a:ext cx="2138137" cy="358465"/>
            </a:xfrm>
            <a:prstGeom prst="rect">
              <a:avLst/>
            </a:prstGeom>
          </p:spPr>
        </p:pic>
      </p:grpSp>
      <p:sp>
        <p:nvSpPr>
          <p:cNvPr id="12" name="文本框 11">
            <a:extLst>
              <a:ext uri="{FF2B5EF4-FFF2-40B4-BE49-F238E27FC236}">
                <a16:creationId xmlns:a16="http://schemas.microsoft.com/office/drawing/2014/main" id="{72E8687B-52DC-A3C7-F29D-37724F4A86AE}"/>
              </a:ext>
            </a:extLst>
          </p:cNvPr>
          <p:cNvSpPr txBox="1"/>
          <p:nvPr/>
        </p:nvSpPr>
        <p:spPr>
          <a:xfrm>
            <a:off x="99923" y="916336"/>
            <a:ext cx="38838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/>
              <a:t>4. Geant4 </a:t>
            </a:r>
            <a:r>
              <a:rPr lang="zh-CN" altLang="en-US" sz="2000" b="1" dirty="0"/>
              <a:t>使用分享</a:t>
            </a:r>
            <a:endParaRPr lang="en-US" altLang="zh-CN" sz="2000" b="1" dirty="0"/>
          </a:p>
        </p:txBody>
      </p:sp>
      <p:sp>
        <p:nvSpPr>
          <p:cNvPr id="64" name="灯片编号占位符 1">
            <a:extLst>
              <a:ext uri="{FF2B5EF4-FFF2-40B4-BE49-F238E27FC236}">
                <a16:creationId xmlns:a16="http://schemas.microsoft.com/office/drawing/2014/main" id="{42D5C3BF-106A-3ABD-E040-F528E4A63A49}"/>
              </a:ext>
            </a:extLst>
          </p:cNvPr>
          <p:cNvSpPr txBox="1">
            <a:spLocks/>
          </p:cNvSpPr>
          <p:nvPr/>
        </p:nvSpPr>
        <p:spPr>
          <a:xfrm>
            <a:off x="11285732" y="156378"/>
            <a:ext cx="635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0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400" dirty="0"/>
              <a:t>31</a:t>
            </a:r>
            <a:endParaRPr lang="zh-CN" altLang="en-US" sz="1400" dirty="0"/>
          </a:p>
        </p:txBody>
      </p:sp>
      <p:sp>
        <p:nvSpPr>
          <p:cNvPr id="3" name="标题 1">
            <a:extLst>
              <a:ext uri="{FF2B5EF4-FFF2-40B4-BE49-F238E27FC236}">
                <a16:creationId xmlns:a16="http://schemas.microsoft.com/office/drawing/2014/main" id="{5B9763D2-B70E-045C-87FB-6AB3D7E1C136}"/>
              </a:ext>
            </a:extLst>
          </p:cNvPr>
          <p:cNvSpPr txBox="1">
            <a:spLocks/>
          </p:cNvSpPr>
          <p:nvPr/>
        </p:nvSpPr>
        <p:spPr bwMode="auto">
          <a:xfrm>
            <a:off x="767408" y="1340768"/>
            <a:ext cx="712583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9pPr>
          </a:lstStyle>
          <a:p>
            <a:r>
              <a:rPr lang="en-US" altLang="zh-CN" sz="2000" kern="0" dirty="0"/>
              <a:t>4.2 </a:t>
            </a:r>
            <a:r>
              <a:rPr lang="en-US" altLang="zh-CN" sz="2000" kern="0" dirty="0" err="1"/>
              <a:t>Parameterised</a:t>
            </a:r>
            <a:r>
              <a:rPr lang="en-US" altLang="zh-CN" sz="2000" kern="0" dirty="0"/>
              <a:t> Volumes</a:t>
            </a:r>
            <a:endParaRPr lang="zh-CN" altLang="en-US" sz="2000" kern="0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7D346CBB-0CCD-4A7B-D19C-8FB61648BF9A}"/>
              </a:ext>
            </a:extLst>
          </p:cNvPr>
          <p:cNvSpPr txBox="1"/>
          <p:nvPr/>
        </p:nvSpPr>
        <p:spPr>
          <a:xfrm>
            <a:off x="900223" y="2035006"/>
            <a:ext cx="10765979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127000"/>
            <a:r>
              <a:rPr lang="en-US" altLang="zh-CN" sz="1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class </a:t>
            </a:r>
            <a:r>
              <a:rPr lang="en-US" altLang="zh-CN" sz="1800" kern="100" dirty="0" err="1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ChamberParameterisation</a:t>
            </a:r>
            <a:r>
              <a:rPr lang="en-US" altLang="zh-CN" sz="1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: public G4VPVParameterisation { </a:t>
            </a:r>
            <a:endParaRPr lang="zh-CN" altLang="zh-CN" sz="2000" kern="1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indent="266700"/>
            <a:r>
              <a:rPr lang="en-US" altLang="zh-CN" sz="1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...  </a:t>
            </a:r>
            <a:endParaRPr lang="zh-CN" altLang="zh-CN" sz="2000" kern="1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indent="266700"/>
            <a:r>
              <a:rPr lang="en-US" altLang="zh-CN" sz="1800" kern="100" dirty="0" err="1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voidComputeTransformation</a:t>
            </a:r>
            <a:r>
              <a:rPr lang="en-US" altLang="zh-CN" sz="1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(const G4int </a:t>
            </a:r>
            <a:r>
              <a:rPr lang="en-US" altLang="zh-CN" sz="1800" kern="100" dirty="0" err="1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copyNo</a:t>
            </a:r>
            <a:r>
              <a:rPr lang="en-US" altLang="zh-CN" sz="1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, G4VPhysicalVolume *</a:t>
            </a:r>
            <a:r>
              <a:rPr lang="en-US" altLang="zh-CN" sz="1800" kern="100" dirty="0" err="1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physVol</a:t>
            </a:r>
            <a:r>
              <a:rPr lang="en-US" altLang="zh-CN" sz="1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) const;</a:t>
            </a:r>
            <a:endParaRPr lang="zh-CN" altLang="zh-CN" sz="2000" kern="1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indent="266700"/>
            <a:r>
              <a:rPr lang="en-US" altLang="zh-CN" sz="1800" kern="100" dirty="0" err="1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voidComputeDimensions</a:t>
            </a:r>
            <a:r>
              <a:rPr lang="en-US" altLang="zh-CN" sz="1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(G4Tubs&amp; </a:t>
            </a:r>
            <a:r>
              <a:rPr lang="en-US" altLang="zh-CN" sz="1800" kern="100" dirty="0" err="1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trackerLayer</a:t>
            </a:r>
            <a:r>
              <a:rPr lang="en-US" altLang="zh-CN" sz="1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, const G4int </a:t>
            </a:r>
            <a:r>
              <a:rPr lang="en-US" altLang="zh-CN" sz="1800" kern="100" dirty="0" err="1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copyNo</a:t>
            </a:r>
            <a:r>
              <a:rPr lang="en-US" altLang="zh-CN" sz="1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, </a:t>
            </a:r>
            <a:endParaRPr lang="zh-CN" altLang="zh-CN" sz="2000" kern="1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1600200" indent="127000"/>
            <a:r>
              <a:rPr lang="en-US" altLang="zh-CN" sz="1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const G4VPhysicalVolume *</a:t>
            </a:r>
            <a:r>
              <a:rPr lang="en-US" altLang="zh-CN" sz="1800" kern="100" dirty="0" err="1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physVol</a:t>
            </a:r>
            <a:r>
              <a:rPr lang="en-US" altLang="zh-CN" sz="1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) const;</a:t>
            </a:r>
            <a:endParaRPr lang="zh-CN" altLang="zh-CN" sz="2000" kern="1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indent="254000"/>
            <a:r>
              <a:rPr lang="en-US" altLang="zh-CN" sz="1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... }</a:t>
            </a:r>
            <a:endParaRPr lang="zh-CN" altLang="zh-CN" sz="2000" kern="1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2921000" indent="-2921000"/>
            <a:r>
              <a:rPr lang="en-US" altLang="zh-CN" sz="1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void </a:t>
            </a:r>
            <a:r>
              <a:rPr lang="en-US" altLang="zh-CN" sz="1800" kern="100" dirty="0" err="1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ChamberParameterisation</a:t>
            </a:r>
            <a:r>
              <a:rPr lang="en-US" altLang="zh-CN" sz="1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::</a:t>
            </a:r>
            <a:r>
              <a:rPr lang="en-US" altLang="zh-CN" sz="1800" kern="100" dirty="0" err="1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ComputeTransformation</a:t>
            </a:r>
            <a:r>
              <a:rPr lang="en-US" altLang="zh-CN" sz="1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(const G4int </a:t>
            </a:r>
            <a:r>
              <a:rPr lang="en-US" altLang="zh-CN" sz="1800" kern="100" dirty="0" err="1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copyNo</a:t>
            </a:r>
            <a:r>
              <a:rPr lang="en-US" altLang="zh-CN" sz="1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, G4VPhysicalVolume *</a:t>
            </a:r>
            <a:r>
              <a:rPr lang="en-US" altLang="zh-CN" sz="1800" kern="100" dirty="0" err="1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physVol</a:t>
            </a:r>
            <a:r>
              <a:rPr lang="en-US" altLang="zh-CN" sz="1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) const {</a:t>
            </a:r>
            <a:endParaRPr lang="zh-CN" altLang="zh-CN" sz="2000" kern="1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indent="266700"/>
            <a:r>
              <a:rPr lang="en-US" altLang="zh-CN" sz="1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//</a:t>
            </a:r>
            <a:r>
              <a:rPr lang="en-US" altLang="zh-CN" sz="1800" kern="100" dirty="0" err="1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Note:copyNowillstartwithzero</a:t>
            </a:r>
            <a:r>
              <a:rPr lang="en-US" altLang="zh-CN" sz="1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! </a:t>
            </a:r>
            <a:endParaRPr lang="zh-CN" altLang="zh-CN" sz="2000" kern="1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indent="266700"/>
            <a:r>
              <a:rPr lang="en-US" altLang="zh-CN" sz="1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G4int </a:t>
            </a:r>
            <a:r>
              <a:rPr lang="en-US" altLang="zh-CN" sz="1800" kern="100" dirty="0" err="1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colNum</a:t>
            </a:r>
            <a:r>
              <a:rPr lang="en-US" altLang="zh-CN" sz="1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= 100, </a:t>
            </a:r>
            <a:r>
              <a:rPr lang="en-US" altLang="zh-CN" sz="1800" kern="100" dirty="0" err="1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rowNum</a:t>
            </a:r>
            <a:r>
              <a:rPr lang="en-US" altLang="zh-CN" sz="1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= 50; </a:t>
            </a:r>
            <a:r>
              <a:rPr lang="en-US" altLang="zh-CN" sz="1800" kern="100" dirty="0" err="1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fSpacingY</a:t>
            </a:r>
            <a:r>
              <a:rPr lang="en-US" altLang="zh-CN" sz="1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= 20*um; </a:t>
            </a:r>
            <a:r>
              <a:rPr lang="en-US" altLang="zh-CN" sz="1800" kern="100" dirty="0" err="1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fSpacingX</a:t>
            </a:r>
            <a:r>
              <a:rPr lang="en-US" altLang="zh-CN" sz="1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= 10*um;</a:t>
            </a:r>
            <a:endParaRPr lang="zh-CN" altLang="zh-CN" sz="2000" kern="1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indent="266700"/>
            <a:r>
              <a:rPr lang="en-US" altLang="zh-CN" sz="1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G4int row = floor(</a:t>
            </a:r>
            <a:r>
              <a:rPr lang="en-US" altLang="zh-CN" sz="1800" kern="100" dirty="0" err="1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copyNo</a:t>
            </a:r>
            <a:r>
              <a:rPr lang="en-US" altLang="zh-CN" sz="1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/</a:t>
            </a:r>
            <a:r>
              <a:rPr lang="en-US" altLang="zh-CN" sz="1800" kern="100" dirty="0" err="1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colNum</a:t>
            </a:r>
            <a:r>
              <a:rPr lang="en-US" altLang="zh-CN" sz="1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);</a:t>
            </a:r>
            <a:endParaRPr lang="zh-CN" altLang="zh-CN" sz="2000" kern="1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indent="266700"/>
            <a:r>
              <a:rPr lang="en-US" altLang="zh-CN" sz="1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G4int col = </a:t>
            </a:r>
            <a:r>
              <a:rPr lang="en-US" altLang="zh-CN" sz="1800" kern="100" dirty="0" err="1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copyNo%colNum</a:t>
            </a:r>
            <a:r>
              <a:rPr lang="en-US" altLang="zh-CN" sz="1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;</a:t>
            </a:r>
            <a:endParaRPr lang="zh-CN" altLang="zh-CN" sz="2000" kern="1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indent="266700"/>
            <a:r>
              <a:rPr lang="en-US" altLang="zh-CN" sz="1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G4double </a:t>
            </a:r>
            <a:r>
              <a:rPr lang="en-US" altLang="zh-CN" sz="1800" kern="100" dirty="0" err="1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Xposition</a:t>
            </a:r>
            <a:r>
              <a:rPr lang="en-US" altLang="zh-CN" sz="1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=</a:t>
            </a:r>
            <a:r>
              <a:rPr lang="en-US" altLang="zh-CN" sz="1800" kern="100" dirty="0" err="1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fStartX</a:t>
            </a:r>
            <a:r>
              <a:rPr lang="en-US" altLang="zh-CN" sz="1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+ col * </a:t>
            </a:r>
            <a:r>
              <a:rPr lang="en-US" altLang="zh-CN" sz="1800" kern="100" dirty="0" err="1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fSpacingX</a:t>
            </a:r>
            <a:r>
              <a:rPr lang="en-US" altLang="zh-CN" sz="1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; </a:t>
            </a:r>
            <a:endParaRPr lang="zh-CN" altLang="zh-CN" sz="2000" kern="1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indent="266700"/>
            <a:r>
              <a:rPr lang="en-US" altLang="zh-CN" sz="1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G4double </a:t>
            </a:r>
            <a:r>
              <a:rPr lang="en-US" altLang="zh-CN" sz="1800" kern="100" dirty="0" err="1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Yposition</a:t>
            </a:r>
            <a:r>
              <a:rPr lang="en-US" altLang="zh-CN" sz="1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=</a:t>
            </a:r>
            <a:r>
              <a:rPr lang="en-US" altLang="zh-CN" sz="1800" kern="100" dirty="0" err="1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fStartY</a:t>
            </a:r>
            <a:r>
              <a:rPr lang="en-US" altLang="zh-CN" sz="1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+ row * </a:t>
            </a:r>
            <a:r>
              <a:rPr lang="en-US" altLang="zh-CN" sz="1800" kern="100" dirty="0" err="1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fSpacingY</a:t>
            </a:r>
            <a:r>
              <a:rPr lang="en-US" altLang="zh-CN" sz="1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; </a:t>
            </a:r>
            <a:endParaRPr lang="zh-CN" altLang="zh-CN" sz="2000" kern="1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266700" indent="127000"/>
            <a:r>
              <a:rPr lang="en-US" altLang="zh-CN" sz="1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G4ThreeVector origin(</a:t>
            </a:r>
            <a:r>
              <a:rPr lang="en-US" altLang="zh-CN" sz="1800" kern="100" dirty="0" err="1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Xposition</a:t>
            </a:r>
            <a:r>
              <a:rPr lang="en-US" altLang="zh-CN" sz="1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, Yposition,0); </a:t>
            </a:r>
            <a:r>
              <a:rPr lang="en-US" altLang="zh-CN" sz="1800" kern="100" dirty="0" err="1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physVol</a:t>
            </a:r>
            <a:r>
              <a:rPr lang="en-US" altLang="zh-CN" sz="1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-&gt;</a:t>
            </a:r>
            <a:r>
              <a:rPr lang="en-US" altLang="zh-CN" sz="1800" kern="100" dirty="0" err="1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SetTranslation</a:t>
            </a:r>
            <a:r>
              <a:rPr lang="en-US" altLang="zh-CN" sz="1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(origin); </a:t>
            </a:r>
            <a:r>
              <a:rPr lang="en-US" altLang="zh-CN" sz="1800" kern="100" dirty="0" err="1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physVol</a:t>
            </a:r>
            <a:r>
              <a:rPr lang="en-US" altLang="zh-CN" sz="1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-&gt;</a:t>
            </a:r>
            <a:r>
              <a:rPr lang="en-US" altLang="zh-CN" sz="1800" kern="100" dirty="0" err="1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SetRotation</a:t>
            </a:r>
            <a:r>
              <a:rPr lang="en-US" altLang="zh-CN" sz="1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(0); </a:t>
            </a:r>
            <a:endParaRPr lang="zh-CN" altLang="zh-CN" sz="2000" kern="1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266700" indent="127000"/>
            <a:r>
              <a:rPr lang="en-US" altLang="zh-CN" sz="1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}</a:t>
            </a:r>
            <a:endParaRPr lang="zh-CN" altLang="zh-CN" sz="2000" kern="1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390867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188918-90AB-226D-9E39-28AA353DA5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E2DDA219-B106-91FA-B36B-08BFF76AF552}"/>
              </a:ext>
            </a:extLst>
          </p:cNvPr>
          <p:cNvGrpSpPr/>
          <p:nvPr/>
        </p:nvGrpSpPr>
        <p:grpSpPr>
          <a:xfrm>
            <a:off x="0" y="119153"/>
            <a:ext cx="12192000" cy="622528"/>
            <a:chOff x="0" y="119153"/>
            <a:chExt cx="12192000" cy="622528"/>
          </a:xfrm>
        </p:grpSpPr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ECC99B15-6BEE-EAC8-4153-7D2F368A79BC}"/>
                </a:ext>
              </a:extLst>
            </p:cNvPr>
            <p:cNvSpPr/>
            <p:nvPr/>
          </p:nvSpPr>
          <p:spPr>
            <a:xfrm>
              <a:off x="0" y="660401"/>
              <a:ext cx="12192000" cy="81280"/>
            </a:xfrm>
            <a:prstGeom prst="rect">
              <a:avLst/>
            </a:prstGeom>
            <a:gradFill flip="none" rotWithShape="1">
              <a:gsLst>
                <a:gs pos="7000">
                  <a:srgbClr val="2BB8B4">
                    <a:lumMod val="100000"/>
                  </a:srgbClr>
                </a:gs>
                <a:gs pos="49000">
                  <a:schemeClr val="accent1">
                    <a:tint val="44500"/>
                    <a:satMod val="160000"/>
                  </a:schemeClr>
                </a:gs>
                <a:gs pos="70000">
                  <a:schemeClr val="accent1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pic>
          <p:nvPicPr>
            <p:cNvPr id="7" name="图片 6" descr="图片包含 文本&#10;&#10;描述已自动生成">
              <a:extLst>
                <a:ext uri="{FF2B5EF4-FFF2-40B4-BE49-F238E27FC236}">
                  <a16:creationId xmlns:a16="http://schemas.microsoft.com/office/drawing/2014/main" id="{B1B85854-61F9-030B-30EF-7959742C69AB}"/>
                </a:ext>
              </a:extLst>
            </p:cNvPr>
            <p:cNvPicPr/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7755"/>
            <a:stretch/>
          </p:blipFill>
          <p:spPr>
            <a:xfrm>
              <a:off x="2437617" y="119153"/>
              <a:ext cx="2095473" cy="446233"/>
            </a:xfrm>
            <a:prstGeom prst="rect">
              <a:avLst/>
            </a:prstGeom>
          </p:spPr>
        </p:pic>
        <p:pic>
          <p:nvPicPr>
            <p:cNvPr id="8" name="图片 7" descr="文本&#10;&#10;描述已自动生成">
              <a:extLst>
                <a:ext uri="{FF2B5EF4-FFF2-40B4-BE49-F238E27FC236}">
                  <a16:creationId xmlns:a16="http://schemas.microsoft.com/office/drawing/2014/main" id="{D25DB4C4-251A-EDB2-BB07-6BF67F2283CA}"/>
                </a:ext>
              </a:extLst>
            </p:cNvPr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7324" y="163038"/>
              <a:ext cx="2138137" cy="358465"/>
            </a:xfrm>
            <a:prstGeom prst="rect">
              <a:avLst/>
            </a:prstGeom>
          </p:spPr>
        </p:pic>
      </p:grpSp>
      <p:sp>
        <p:nvSpPr>
          <p:cNvPr id="12" name="文本框 11">
            <a:extLst>
              <a:ext uri="{FF2B5EF4-FFF2-40B4-BE49-F238E27FC236}">
                <a16:creationId xmlns:a16="http://schemas.microsoft.com/office/drawing/2014/main" id="{F2C8DF4D-2FC9-0FFD-4445-03581617C02B}"/>
              </a:ext>
            </a:extLst>
          </p:cNvPr>
          <p:cNvSpPr txBox="1"/>
          <p:nvPr/>
        </p:nvSpPr>
        <p:spPr>
          <a:xfrm>
            <a:off x="99923" y="916336"/>
            <a:ext cx="38838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/>
              <a:t>4. Geant4 </a:t>
            </a:r>
            <a:r>
              <a:rPr lang="zh-CN" altLang="en-US" sz="2000" b="1" dirty="0"/>
              <a:t>使用分享</a:t>
            </a:r>
            <a:endParaRPr lang="en-US" altLang="zh-CN" sz="2000" b="1" dirty="0"/>
          </a:p>
        </p:txBody>
      </p:sp>
      <p:sp>
        <p:nvSpPr>
          <p:cNvPr id="64" name="灯片编号占位符 1">
            <a:extLst>
              <a:ext uri="{FF2B5EF4-FFF2-40B4-BE49-F238E27FC236}">
                <a16:creationId xmlns:a16="http://schemas.microsoft.com/office/drawing/2014/main" id="{0670F6F9-457A-510A-54B1-D77F55A22D63}"/>
              </a:ext>
            </a:extLst>
          </p:cNvPr>
          <p:cNvSpPr txBox="1">
            <a:spLocks/>
          </p:cNvSpPr>
          <p:nvPr/>
        </p:nvSpPr>
        <p:spPr>
          <a:xfrm>
            <a:off x="11285732" y="156378"/>
            <a:ext cx="635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0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400" dirty="0"/>
              <a:t>32</a:t>
            </a:r>
            <a:endParaRPr lang="zh-CN" altLang="en-US" sz="1400" dirty="0"/>
          </a:p>
        </p:txBody>
      </p:sp>
      <p:sp>
        <p:nvSpPr>
          <p:cNvPr id="3" name="标题 1">
            <a:extLst>
              <a:ext uri="{FF2B5EF4-FFF2-40B4-BE49-F238E27FC236}">
                <a16:creationId xmlns:a16="http://schemas.microsoft.com/office/drawing/2014/main" id="{B68DF9F8-0AAC-C2C7-0F61-798D78B1F19C}"/>
              </a:ext>
            </a:extLst>
          </p:cNvPr>
          <p:cNvSpPr txBox="1">
            <a:spLocks/>
          </p:cNvSpPr>
          <p:nvPr/>
        </p:nvSpPr>
        <p:spPr bwMode="auto">
          <a:xfrm>
            <a:off x="767408" y="1340768"/>
            <a:ext cx="712583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9pPr>
          </a:lstStyle>
          <a:p>
            <a:r>
              <a:rPr lang="en-US" altLang="zh-CN" sz="2000" kern="0" dirty="0"/>
              <a:t>4.3 </a:t>
            </a:r>
            <a:r>
              <a:rPr lang="zh-CN" altLang="en-US" sz="2000" kern="0" dirty="0"/>
              <a:t>并行统计输出</a:t>
            </a:r>
          </a:p>
        </p:txBody>
      </p:sp>
      <p:cxnSp>
        <p:nvCxnSpPr>
          <p:cNvPr id="4" name="直接箭头连接符 3">
            <a:extLst>
              <a:ext uri="{FF2B5EF4-FFF2-40B4-BE49-F238E27FC236}">
                <a16:creationId xmlns:a16="http://schemas.microsoft.com/office/drawing/2014/main" id="{01E1E98A-6B3C-032B-AE9E-BA47FCEBE08A}"/>
              </a:ext>
            </a:extLst>
          </p:cNvPr>
          <p:cNvCxnSpPr/>
          <p:nvPr/>
        </p:nvCxnSpPr>
        <p:spPr>
          <a:xfrm>
            <a:off x="3310269" y="4026195"/>
            <a:ext cx="270067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箭头连接符 10">
            <a:extLst>
              <a:ext uri="{FF2B5EF4-FFF2-40B4-BE49-F238E27FC236}">
                <a16:creationId xmlns:a16="http://schemas.microsoft.com/office/drawing/2014/main" id="{A8807CFD-684B-8CCC-35A7-D5D57F618297}"/>
              </a:ext>
            </a:extLst>
          </p:cNvPr>
          <p:cNvCxnSpPr>
            <a:cxnSpLocks/>
          </p:cNvCxnSpPr>
          <p:nvPr/>
        </p:nvCxnSpPr>
        <p:spPr>
          <a:xfrm>
            <a:off x="3310269" y="4575544"/>
            <a:ext cx="160906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左大括号 13">
            <a:extLst>
              <a:ext uri="{FF2B5EF4-FFF2-40B4-BE49-F238E27FC236}">
                <a16:creationId xmlns:a16="http://schemas.microsoft.com/office/drawing/2014/main" id="{F1531124-59A4-FF3C-5E91-AAC22B65E89C}"/>
              </a:ext>
            </a:extLst>
          </p:cNvPr>
          <p:cNvSpPr/>
          <p:nvPr/>
        </p:nvSpPr>
        <p:spPr>
          <a:xfrm>
            <a:off x="2785730" y="3856074"/>
            <a:ext cx="92149" cy="719470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7C76472C-4D91-1945-26CD-402AA095CED8}"/>
              </a:ext>
            </a:extLst>
          </p:cNvPr>
          <p:cNvSpPr txBox="1"/>
          <p:nvPr/>
        </p:nvSpPr>
        <p:spPr>
          <a:xfrm>
            <a:off x="2105246" y="3409507"/>
            <a:ext cx="607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Run</a:t>
            </a:r>
            <a:endParaRPr lang="zh-CN" altLang="en-US" dirty="0"/>
          </a:p>
        </p:txBody>
      </p:sp>
      <p:cxnSp>
        <p:nvCxnSpPr>
          <p:cNvPr id="16" name="直接箭头连接符 15">
            <a:extLst>
              <a:ext uri="{FF2B5EF4-FFF2-40B4-BE49-F238E27FC236}">
                <a16:creationId xmlns:a16="http://schemas.microsoft.com/office/drawing/2014/main" id="{90C39639-4F8E-AEAA-66C9-755E24420E0A}"/>
              </a:ext>
            </a:extLst>
          </p:cNvPr>
          <p:cNvCxnSpPr>
            <a:cxnSpLocks/>
          </p:cNvCxnSpPr>
          <p:nvPr/>
        </p:nvCxnSpPr>
        <p:spPr>
          <a:xfrm flipV="1">
            <a:off x="6010939" y="2643963"/>
            <a:ext cx="2204484" cy="13822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箭头连接符 17">
            <a:extLst>
              <a:ext uri="{FF2B5EF4-FFF2-40B4-BE49-F238E27FC236}">
                <a16:creationId xmlns:a16="http://schemas.microsoft.com/office/drawing/2014/main" id="{EA7FD858-D887-7294-40DA-754D72BF226B}"/>
              </a:ext>
            </a:extLst>
          </p:cNvPr>
          <p:cNvCxnSpPr>
            <a:cxnSpLocks/>
          </p:cNvCxnSpPr>
          <p:nvPr/>
        </p:nvCxnSpPr>
        <p:spPr>
          <a:xfrm>
            <a:off x="6010939" y="4026195"/>
            <a:ext cx="967563" cy="39694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箭头连接符 20">
            <a:extLst>
              <a:ext uri="{FF2B5EF4-FFF2-40B4-BE49-F238E27FC236}">
                <a16:creationId xmlns:a16="http://schemas.microsoft.com/office/drawing/2014/main" id="{54E00B30-DF9E-7C3F-AAA3-D7ACD5DC1D7F}"/>
              </a:ext>
            </a:extLst>
          </p:cNvPr>
          <p:cNvCxnSpPr>
            <a:cxnSpLocks/>
          </p:cNvCxnSpPr>
          <p:nvPr/>
        </p:nvCxnSpPr>
        <p:spPr>
          <a:xfrm>
            <a:off x="5959547" y="4017334"/>
            <a:ext cx="2362201" cy="27553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文本框 22">
            <a:extLst>
              <a:ext uri="{FF2B5EF4-FFF2-40B4-BE49-F238E27FC236}">
                <a16:creationId xmlns:a16="http://schemas.microsoft.com/office/drawing/2014/main" id="{DAB831B4-0859-1142-9444-AEFB4AD2C553}"/>
              </a:ext>
            </a:extLst>
          </p:cNvPr>
          <p:cNvSpPr txBox="1"/>
          <p:nvPr/>
        </p:nvSpPr>
        <p:spPr>
          <a:xfrm>
            <a:off x="4127038" y="3409507"/>
            <a:ext cx="77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Event</a:t>
            </a:r>
            <a:endParaRPr lang="zh-CN" altLang="en-US" dirty="0"/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54CFB1E4-8C50-16D2-7E4E-F956B7847B9E}"/>
              </a:ext>
            </a:extLst>
          </p:cNvPr>
          <p:cNvSpPr txBox="1"/>
          <p:nvPr/>
        </p:nvSpPr>
        <p:spPr>
          <a:xfrm>
            <a:off x="6203931" y="2827320"/>
            <a:ext cx="753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Track</a:t>
            </a:r>
            <a:endParaRPr lang="zh-CN" altLang="en-US" dirty="0"/>
          </a:p>
        </p:txBody>
      </p:sp>
      <p:sp>
        <p:nvSpPr>
          <p:cNvPr id="25" name="椭圆 24">
            <a:extLst>
              <a:ext uri="{FF2B5EF4-FFF2-40B4-BE49-F238E27FC236}">
                <a16:creationId xmlns:a16="http://schemas.microsoft.com/office/drawing/2014/main" id="{B7158C45-FF80-4928-9071-D8FBE102EF4D}"/>
              </a:ext>
            </a:extLst>
          </p:cNvPr>
          <p:cNvSpPr/>
          <p:nvPr/>
        </p:nvSpPr>
        <p:spPr>
          <a:xfrm>
            <a:off x="6957086" y="3409507"/>
            <a:ext cx="45719" cy="5382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椭圆 26">
            <a:extLst>
              <a:ext uri="{FF2B5EF4-FFF2-40B4-BE49-F238E27FC236}">
                <a16:creationId xmlns:a16="http://schemas.microsoft.com/office/drawing/2014/main" id="{97CCB8A9-4A57-F946-0B22-D9DD1C70F152}"/>
              </a:ext>
            </a:extLst>
          </p:cNvPr>
          <p:cNvSpPr/>
          <p:nvPr/>
        </p:nvSpPr>
        <p:spPr>
          <a:xfrm>
            <a:off x="7428463" y="3105058"/>
            <a:ext cx="45719" cy="5382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椭圆 27">
            <a:extLst>
              <a:ext uri="{FF2B5EF4-FFF2-40B4-BE49-F238E27FC236}">
                <a16:creationId xmlns:a16="http://schemas.microsoft.com/office/drawing/2014/main" id="{55DBF667-CF68-5BDC-0C32-E741A0DE9AB2}"/>
              </a:ext>
            </a:extLst>
          </p:cNvPr>
          <p:cNvSpPr/>
          <p:nvPr/>
        </p:nvSpPr>
        <p:spPr>
          <a:xfrm>
            <a:off x="6442826" y="3713498"/>
            <a:ext cx="45719" cy="5382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椭圆 28">
            <a:extLst>
              <a:ext uri="{FF2B5EF4-FFF2-40B4-BE49-F238E27FC236}">
                <a16:creationId xmlns:a16="http://schemas.microsoft.com/office/drawing/2014/main" id="{2C8C41AC-4445-B4C2-0207-AE204AB8F3C2}"/>
              </a:ext>
            </a:extLst>
          </p:cNvPr>
          <p:cNvSpPr/>
          <p:nvPr/>
        </p:nvSpPr>
        <p:spPr>
          <a:xfrm>
            <a:off x="7903009" y="2808233"/>
            <a:ext cx="45719" cy="5382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20A5B4DF-8F8F-169C-5AD5-2CE2DF78B80F}"/>
              </a:ext>
            </a:extLst>
          </p:cNvPr>
          <p:cNvSpPr txBox="1"/>
          <p:nvPr/>
        </p:nvSpPr>
        <p:spPr>
          <a:xfrm>
            <a:off x="7526431" y="2931291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Step</a:t>
            </a:r>
            <a:endParaRPr lang="zh-CN" altLang="en-US" dirty="0"/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DF79ADD8-439C-40FD-E0CC-D6B43A4E686B}"/>
              </a:ext>
            </a:extLst>
          </p:cNvPr>
          <p:cNvSpPr txBox="1"/>
          <p:nvPr/>
        </p:nvSpPr>
        <p:spPr>
          <a:xfrm>
            <a:off x="3615070" y="2964717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>
                <a:highlight>
                  <a:srgbClr val="FFFF00"/>
                </a:highlight>
              </a:rPr>
              <a:t>parallelism level</a:t>
            </a:r>
          </a:p>
        </p:txBody>
      </p:sp>
      <p:sp>
        <p:nvSpPr>
          <p:cNvPr id="33" name="椭圆 32">
            <a:extLst>
              <a:ext uri="{FF2B5EF4-FFF2-40B4-BE49-F238E27FC236}">
                <a16:creationId xmlns:a16="http://schemas.microsoft.com/office/drawing/2014/main" id="{A9773B40-ACB4-2493-4A3D-3604A82DE567}"/>
              </a:ext>
            </a:extLst>
          </p:cNvPr>
          <p:cNvSpPr/>
          <p:nvPr/>
        </p:nvSpPr>
        <p:spPr>
          <a:xfrm>
            <a:off x="7251405" y="2643963"/>
            <a:ext cx="1070343" cy="819366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椭圆 33">
            <a:extLst>
              <a:ext uri="{FF2B5EF4-FFF2-40B4-BE49-F238E27FC236}">
                <a16:creationId xmlns:a16="http://schemas.microsoft.com/office/drawing/2014/main" id="{EC3E2401-BC4C-75DB-D686-52A9B0664598}"/>
              </a:ext>
            </a:extLst>
          </p:cNvPr>
          <p:cNvSpPr/>
          <p:nvPr/>
        </p:nvSpPr>
        <p:spPr>
          <a:xfrm>
            <a:off x="3979151" y="3338701"/>
            <a:ext cx="1070343" cy="819366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椭圆 34">
            <a:extLst>
              <a:ext uri="{FF2B5EF4-FFF2-40B4-BE49-F238E27FC236}">
                <a16:creationId xmlns:a16="http://schemas.microsoft.com/office/drawing/2014/main" id="{4CC8A1DB-52A1-A709-301E-1FBD01F172B5}"/>
              </a:ext>
            </a:extLst>
          </p:cNvPr>
          <p:cNvSpPr/>
          <p:nvPr/>
        </p:nvSpPr>
        <p:spPr>
          <a:xfrm>
            <a:off x="1807536" y="3150427"/>
            <a:ext cx="1070343" cy="819366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893927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64CFF9-BF95-9353-1BE5-8DDF824831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C6313017-0520-CCFA-6F3A-241960C7BDBE}"/>
              </a:ext>
            </a:extLst>
          </p:cNvPr>
          <p:cNvGrpSpPr/>
          <p:nvPr/>
        </p:nvGrpSpPr>
        <p:grpSpPr>
          <a:xfrm>
            <a:off x="0" y="119153"/>
            <a:ext cx="12192000" cy="622528"/>
            <a:chOff x="0" y="119153"/>
            <a:chExt cx="12192000" cy="622528"/>
          </a:xfrm>
        </p:grpSpPr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4A9D4419-EF70-1B13-E17A-7A97673528EA}"/>
                </a:ext>
              </a:extLst>
            </p:cNvPr>
            <p:cNvSpPr/>
            <p:nvPr/>
          </p:nvSpPr>
          <p:spPr>
            <a:xfrm>
              <a:off x="0" y="660401"/>
              <a:ext cx="12192000" cy="81280"/>
            </a:xfrm>
            <a:prstGeom prst="rect">
              <a:avLst/>
            </a:prstGeom>
            <a:gradFill flip="none" rotWithShape="1">
              <a:gsLst>
                <a:gs pos="7000">
                  <a:srgbClr val="2BB8B4">
                    <a:lumMod val="100000"/>
                  </a:srgbClr>
                </a:gs>
                <a:gs pos="49000">
                  <a:schemeClr val="accent1">
                    <a:tint val="44500"/>
                    <a:satMod val="160000"/>
                  </a:schemeClr>
                </a:gs>
                <a:gs pos="70000">
                  <a:schemeClr val="accent1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pic>
          <p:nvPicPr>
            <p:cNvPr id="7" name="图片 6" descr="图片包含 文本&#10;&#10;描述已自动生成">
              <a:extLst>
                <a:ext uri="{FF2B5EF4-FFF2-40B4-BE49-F238E27FC236}">
                  <a16:creationId xmlns:a16="http://schemas.microsoft.com/office/drawing/2014/main" id="{BB31F1CD-22DE-116D-3A3E-6ACAF300A07B}"/>
                </a:ext>
              </a:extLst>
            </p:cNvPr>
            <p:cNvPicPr/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7755"/>
            <a:stretch/>
          </p:blipFill>
          <p:spPr>
            <a:xfrm>
              <a:off x="2437617" y="119153"/>
              <a:ext cx="2095473" cy="446233"/>
            </a:xfrm>
            <a:prstGeom prst="rect">
              <a:avLst/>
            </a:prstGeom>
          </p:spPr>
        </p:pic>
        <p:pic>
          <p:nvPicPr>
            <p:cNvPr id="8" name="图片 7" descr="文本&#10;&#10;描述已自动生成">
              <a:extLst>
                <a:ext uri="{FF2B5EF4-FFF2-40B4-BE49-F238E27FC236}">
                  <a16:creationId xmlns:a16="http://schemas.microsoft.com/office/drawing/2014/main" id="{A1BA4369-A03C-EB73-CDAC-D0893621BEF3}"/>
                </a:ext>
              </a:extLst>
            </p:cNvPr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7324" y="163038"/>
              <a:ext cx="2138137" cy="358465"/>
            </a:xfrm>
            <a:prstGeom prst="rect">
              <a:avLst/>
            </a:prstGeom>
          </p:spPr>
        </p:pic>
      </p:grpSp>
      <p:sp>
        <p:nvSpPr>
          <p:cNvPr id="12" name="文本框 11">
            <a:extLst>
              <a:ext uri="{FF2B5EF4-FFF2-40B4-BE49-F238E27FC236}">
                <a16:creationId xmlns:a16="http://schemas.microsoft.com/office/drawing/2014/main" id="{09DD4950-B936-76DE-41B3-779669DBEA09}"/>
              </a:ext>
            </a:extLst>
          </p:cNvPr>
          <p:cNvSpPr txBox="1"/>
          <p:nvPr/>
        </p:nvSpPr>
        <p:spPr>
          <a:xfrm>
            <a:off x="99923" y="916336"/>
            <a:ext cx="38838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/>
              <a:t>4. Geant4 </a:t>
            </a:r>
            <a:r>
              <a:rPr lang="zh-CN" altLang="en-US" sz="2000" b="1" dirty="0"/>
              <a:t>使用分享</a:t>
            </a:r>
            <a:endParaRPr lang="en-US" altLang="zh-CN" sz="2000" b="1" dirty="0"/>
          </a:p>
        </p:txBody>
      </p:sp>
      <p:sp>
        <p:nvSpPr>
          <p:cNvPr id="64" name="灯片编号占位符 1">
            <a:extLst>
              <a:ext uri="{FF2B5EF4-FFF2-40B4-BE49-F238E27FC236}">
                <a16:creationId xmlns:a16="http://schemas.microsoft.com/office/drawing/2014/main" id="{C950917F-BC62-8A1A-91FA-164B3D9650ED}"/>
              </a:ext>
            </a:extLst>
          </p:cNvPr>
          <p:cNvSpPr txBox="1">
            <a:spLocks/>
          </p:cNvSpPr>
          <p:nvPr/>
        </p:nvSpPr>
        <p:spPr>
          <a:xfrm>
            <a:off x="11285732" y="156378"/>
            <a:ext cx="635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0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400" dirty="0"/>
              <a:t>33</a:t>
            </a:r>
            <a:endParaRPr lang="zh-CN" altLang="en-US" sz="1400" dirty="0"/>
          </a:p>
        </p:txBody>
      </p:sp>
      <p:sp>
        <p:nvSpPr>
          <p:cNvPr id="3" name="标题 1">
            <a:extLst>
              <a:ext uri="{FF2B5EF4-FFF2-40B4-BE49-F238E27FC236}">
                <a16:creationId xmlns:a16="http://schemas.microsoft.com/office/drawing/2014/main" id="{D265F74D-E702-B0DC-26FA-9CB9B66F3DC0}"/>
              </a:ext>
            </a:extLst>
          </p:cNvPr>
          <p:cNvSpPr txBox="1">
            <a:spLocks/>
          </p:cNvSpPr>
          <p:nvPr/>
        </p:nvSpPr>
        <p:spPr bwMode="auto">
          <a:xfrm>
            <a:off x="767408" y="1340768"/>
            <a:ext cx="712583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9pPr>
          </a:lstStyle>
          <a:p>
            <a:r>
              <a:rPr lang="en-US" altLang="zh-CN" sz="2000" kern="0" dirty="0"/>
              <a:t>4.3 </a:t>
            </a:r>
            <a:r>
              <a:rPr lang="zh-CN" altLang="en-US" sz="2000" kern="0" dirty="0"/>
              <a:t>并行统计输出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C0D9F49D-3DD6-5195-BE09-34ED1D5F6A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1480" y="836696"/>
            <a:ext cx="7252073" cy="3556183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CC6A80EC-C3E0-729C-A3D1-EF7AD438A5E3}"/>
              </a:ext>
            </a:extLst>
          </p:cNvPr>
          <p:cNvSpPr txBox="1"/>
          <p:nvPr/>
        </p:nvSpPr>
        <p:spPr>
          <a:xfrm>
            <a:off x="824018" y="1795303"/>
            <a:ext cx="53226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altLang="zh-CN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RunAction</a:t>
            </a:r>
            <a:endParaRPr lang="zh-CN" altLang="en-US" dirty="0"/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A9833987-132D-B20B-CA38-3DCB6C0DAF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11480" y="4343412"/>
            <a:ext cx="5924854" cy="2444876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218AB634-1E34-FBD7-2DCD-AE725CF4653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7324" y="2275053"/>
            <a:ext cx="4623038" cy="4299171"/>
          </a:xfrm>
          <a:prstGeom prst="rect">
            <a:avLst/>
          </a:prstGeom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639F247C-46CC-8623-8D21-C79A3C8A7894}"/>
              </a:ext>
            </a:extLst>
          </p:cNvPr>
          <p:cNvSpPr txBox="1"/>
          <p:nvPr/>
        </p:nvSpPr>
        <p:spPr>
          <a:xfrm>
            <a:off x="-104555" y="6488256"/>
            <a:ext cx="508434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457200" algn="just">
              <a:spcAft>
                <a:spcPts val="1200"/>
              </a:spcAft>
            </a:pPr>
            <a:r>
              <a:rPr lang="en-US" altLang="zh-CN" sz="14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.</a:t>
            </a:r>
            <a:r>
              <a:rPr lang="en-US" altLang="zh-CN" sz="1400" kern="100" dirty="0" err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hh</a:t>
            </a:r>
            <a:endParaRPr lang="zh-CN" altLang="en-US" sz="1400" kern="100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1CE93CBE-4FD9-AD7C-AC5D-878FE1C09C9D}"/>
              </a:ext>
            </a:extLst>
          </p:cNvPr>
          <p:cNvSpPr txBox="1"/>
          <p:nvPr/>
        </p:nvSpPr>
        <p:spPr>
          <a:xfrm>
            <a:off x="6781799" y="6509204"/>
            <a:ext cx="508434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457200" algn="just">
              <a:spcAft>
                <a:spcPts val="1200"/>
              </a:spcAft>
            </a:pPr>
            <a:r>
              <a:rPr lang="en-US" altLang="zh-CN" sz="14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.cc</a:t>
            </a:r>
            <a:endParaRPr lang="zh-CN" altLang="en-US" sz="1400" kern="100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148614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E60A7D-FE94-7B2B-2E78-22FADB3D1C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1CFAEE95-E58F-E395-A051-2EB00E97727A}"/>
              </a:ext>
            </a:extLst>
          </p:cNvPr>
          <p:cNvGrpSpPr/>
          <p:nvPr/>
        </p:nvGrpSpPr>
        <p:grpSpPr>
          <a:xfrm>
            <a:off x="0" y="119153"/>
            <a:ext cx="12192000" cy="622528"/>
            <a:chOff x="0" y="119153"/>
            <a:chExt cx="12192000" cy="622528"/>
          </a:xfrm>
        </p:grpSpPr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E0208CD7-3FEF-E230-17E5-0782E2C51AD9}"/>
                </a:ext>
              </a:extLst>
            </p:cNvPr>
            <p:cNvSpPr/>
            <p:nvPr/>
          </p:nvSpPr>
          <p:spPr>
            <a:xfrm>
              <a:off x="0" y="660401"/>
              <a:ext cx="12192000" cy="81280"/>
            </a:xfrm>
            <a:prstGeom prst="rect">
              <a:avLst/>
            </a:prstGeom>
            <a:gradFill flip="none" rotWithShape="1">
              <a:gsLst>
                <a:gs pos="7000">
                  <a:srgbClr val="2BB8B4">
                    <a:lumMod val="100000"/>
                  </a:srgbClr>
                </a:gs>
                <a:gs pos="49000">
                  <a:schemeClr val="accent1">
                    <a:tint val="44500"/>
                    <a:satMod val="160000"/>
                  </a:schemeClr>
                </a:gs>
                <a:gs pos="70000">
                  <a:schemeClr val="accent1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pic>
          <p:nvPicPr>
            <p:cNvPr id="7" name="图片 6" descr="图片包含 文本&#10;&#10;描述已自动生成">
              <a:extLst>
                <a:ext uri="{FF2B5EF4-FFF2-40B4-BE49-F238E27FC236}">
                  <a16:creationId xmlns:a16="http://schemas.microsoft.com/office/drawing/2014/main" id="{ED182E9D-2281-BD79-E060-0D3A6DBC9D3B}"/>
                </a:ext>
              </a:extLst>
            </p:cNvPr>
            <p:cNvPicPr/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7755"/>
            <a:stretch/>
          </p:blipFill>
          <p:spPr>
            <a:xfrm>
              <a:off x="2437617" y="119153"/>
              <a:ext cx="2095473" cy="446233"/>
            </a:xfrm>
            <a:prstGeom prst="rect">
              <a:avLst/>
            </a:prstGeom>
          </p:spPr>
        </p:pic>
        <p:pic>
          <p:nvPicPr>
            <p:cNvPr id="8" name="图片 7" descr="文本&#10;&#10;描述已自动生成">
              <a:extLst>
                <a:ext uri="{FF2B5EF4-FFF2-40B4-BE49-F238E27FC236}">
                  <a16:creationId xmlns:a16="http://schemas.microsoft.com/office/drawing/2014/main" id="{9076CC97-FD95-C36B-922C-A0CD7C57F0F3}"/>
                </a:ext>
              </a:extLst>
            </p:cNvPr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7324" y="163038"/>
              <a:ext cx="2138137" cy="358465"/>
            </a:xfrm>
            <a:prstGeom prst="rect">
              <a:avLst/>
            </a:prstGeom>
          </p:spPr>
        </p:pic>
      </p:grpSp>
      <p:sp>
        <p:nvSpPr>
          <p:cNvPr id="12" name="文本框 11">
            <a:extLst>
              <a:ext uri="{FF2B5EF4-FFF2-40B4-BE49-F238E27FC236}">
                <a16:creationId xmlns:a16="http://schemas.microsoft.com/office/drawing/2014/main" id="{E9667F1B-BFB6-9635-4975-2FBF1B7E0918}"/>
              </a:ext>
            </a:extLst>
          </p:cNvPr>
          <p:cNvSpPr txBox="1"/>
          <p:nvPr/>
        </p:nvSpPr>
        <p:spPr>
          <a:xfrm>
            <a:off x="99923" y="916336"/>
            <a:ext cx="38838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/>
              <a:t>4. Geant4 </a:t>
            </a:r>
            <a:r>
              <a:rPr lang="zh-CN" altLang="en-US" sz="2000" b="1" dirty="0"/>
              <a:t>使用分享</a:t>
            </a:r>
            <a:endParaRPr lang="en-US" altLang="zh-CN" sz="2000" b="1" dirty="0"/>
          </a:p>
        </p:txBody>
      </p:sp>
      <p:sp>
        <p:nvSpPr>
          <p:cNvPr id="64" name="灯片编号占位符 1">
            <a:extLst>
              <a:ext uri="{FF2B5EF4-FFF2-40B4-BE49-F238E27FC236}">
                <a16:creationId xmlns:a16="http://schemas.microsoft.com/office/drawing/2014/main" id="{FE84EDFD-D558-E2A3-E0BC-B8AD7BCC5C48}"/>
              </a:ext>
            </a:extLst>
          </p:cNvPr>
          <p:cNvSpPr txBox="1">
            <a:spLocks/>
          </p:cNvSpPr>
          <p:nvPr/>
        </p:nvSpPr>
        <p:spPr>
          <a:xfrm>
            <a:off x="11285732" y="156378"/>
            <a:ext cx="635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0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400" dirty="0"/>
              <a:t>34</a:t>
            </a:r>
            <a:endParaRPr lang="zh-CN" altLang="en-US" sz="1400" dirty="0"/>
          </a:p>
        </p:txBody>
      </p:sp>
      <p:sp>
        <p:nvSpPr>
          <p:cNvPr id="3" name="标题 1">
            <a:extLst>
              <a:ext uri="{FF2B5EF4-FFF2-40B4-BE49-F238E27FC236}">
                <a16:creationId xmlns:a16="http://schemas.microsoft.com/office/drawing/2014/main" id="{32F3F1AD-9F5E-8DF8-3E90-68ED197BED1E}"/>
              </a:ext>
            </a:extLst>
          </p:cNvPr>
          <p:cNvSpPr txBox="1">
            <a:spLocks/>
          </p:cNvSpPr>
          <p:nvPr/>
        </p:nvSpPr>
        <p:spPr bwMode="auto">
          <a:xfrm>
            <a:off x="767408" y="1340768"/>
            <a:ext cx="712583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9pPr>
          </a:lstStyle>
          <a:p>
            <a:r>
              <a:rPr lang="en-US" altLang="zh-CN" sz="2000" kern="0" dirty="0"/>
              <a:t>4.3 </a:t>
            </a:r>
            <a:r>
              <a:rPr lang="zh-CN" altLang="en-US" sz="2000" kern="0" dirty="0"/>
              <a:t>并行统计输出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736C3F94-C0E7-E1E5-3186-EAD9C1A1E2C0}"/>
              </a:ext>
            </a:extLst>
          </p:cNvPr>
          <p:cNvSpPr txBox="1"/>
          <p:nvPr/>
        </p:nvSpPr>
        <p:spPr>
          <a:xfrm>
            <a:off x="824018" y="1795303"/>
            <a:ext cx="53226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altLang="zh-CN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EventAction</a:t>
            </a:r>
            <a:endParaRPr lang="zh-CN" altLang="en-US" dirty="0"/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8FF20723-2989-83F3-B67E-5C5BD99C4DD6}"/>
              </a:ext>
            </a:extLst>
          </p:cNvPr>
          <p:cNvSpPr txBox="1"/>
          <p:nvPr/>
        </p:nvSpPr>
        <p:spPr>
          <a:xfrm>
            <a:off x="-104555" y="6488256"/>
            <a:ext cx="508434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457200" algn="just">
              <a:spcAft>
                <a:spcPts val="1200"/>
              </a:spcAft>
            </a:pPr>
            <a:r>
              <a:rPr lang="en-US" altLang="zh-CN" sz="14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.cc</a:t>
            </a:r>
            <a:endParaRPr lang="zh-CN" altLang="en-US" sz="1400" kern="100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98B07DB8-C7F3-2F92-35C0-EEDE6EA05644}"/>
              </a:ext>
            </a:extLst>
          </p:cNvPr>
          <p:cNvSpPr txBox="1"/>
          <p:nvPr/>
        </p:nvSpPr>
        <p:spPr>
          <a:xfrm>
            <a:off x="6781799" y="6509204"/>
            <a:ext cx="508434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457200" algn="just">
              <a:spcAft>
                <a:spcPts val="1200"/>
              </a:spcAft>
            </a:pPr>
            <a:r>
              <a:rPr lang="en-US" altLang="zh-CN" sz="14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.</a:t>
            </a:r>
            <a:r>
              <a:rPr lang="en-US" altLang="zh-CN" sz="1400" kern="100" dirty="0" err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hh</a:t>
            </a:r>
            <a:endParaRPr lang="zh-CN" altLang="en-US" sz="1400" kern="100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0F6D36E4-9133-0C45-9690-74FBB01EA9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4220" y="916336"/>
            <a:ext cx="5321512" cy="5713464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D9914D1A-2470-899E-63AE-C705DA4A23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4592" y="2679194"/>
            <a:ext cx="4807197" cy="1066855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816678B4-B0B2-BF6A-57A2-ED3FA8168CA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4592" y="3955259"/>
            <a:ext cx="5366026" cy="1536779"/>
          </a:xfrm>
          <a:prstGeom prst="rect">
            <a:avLst/>
          </a:prstGeom>
        </p:spPr>
      </p:pic>
      <p:sp>
        <p:nvSpPr>
          <p:cNvPr id="23" name="文本框 22">
            <a:extLst>
              <a:ext uri="{FF2B5EF4-FFF2-40B4-BE49-F238E27FC236}">
                <a16:creationId xmlns:a16="http://schemas.microsoft.com/office/drawing/2014/main" id="{CCAA9813-BD79-C554-8229-12C4FA258135}"/>
              </a:ext>
            </a:extLst>
          </p:cNvPr>
          <p:cNvSpPr txBox="1"/>
          <p:nvPr/>
        </p:nvSpPr>
        <p:spPr>
          <a:xfrm>
            <a:off x="410772" y="2380499"/>
            <a:ext cx="61491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/>
              <a:t>statistical function</a:t>
            </a: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8FCF41E2-CC19-C9E4-72FA-4AACE5AE78D9}"/>
              </a:ext>
            </a:extLst>
          </p:cNvPr>
          <p:cNvSpPr txBox="1"/>
          <p:nvPr/>
        </p:nvSpPr>
        <p:spPr>
          <a:xfrm>
            <a:off x="8445442" y="1037252"/>
            <a:ext cx="61491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/>
              <a:t>Data Structure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45148905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86BBD8-2AD0-123A-EEC4-D41A5F2A6A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BC05B234-1FB9-B6B8-938D-D73B0AF8B6F3}"/>
              </a:ext>
            </a:extLst>
          </p:cNvPr>
          <p:cNvGrpSpPr/>
          <p:nvPr/>
        </p:nvGrpSpPr>
        <p:grpSpPr>
          <a:xfrm>
            <a:off x="0" y="119153"/>
            <a:ext cx="12192000" cy="622528"/>
            <a:chOff x="0" y="119153"/>
            <a:chExt cx="12192000" cy="622528"/>
          </a:xfrm>
        </p:grpSpPr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1CB8F049-EAB7-6F2D-6848-E70DBD2EE251}"/>
                </a:ext>
              </a:extLst>
            </p:cNvPr>
            <p:cNvSpPr/>
            <p:nvPr/>
          </p:nvSpPr>
          <p:spPr>
            <a:xfrm>
              <a:off x="0" y="660401"/>
              <a:ext cx="12192000" cy="81280"/>
            </a:xfrm>
            <a:prstGeom prst="rect">
              <a:avLst/>
            </a:prstGeom>
            <a:gradFill flip="none" rotWithShape="1">
              <a:gsLst>
                <a:gs pos="7000">
                  <a:srgbClr val="2BB8B4">
                    <a:lumMod val="100000"/>
                  </a:srgbClr>
                </a:gs>
                <a:gs pos="49000">
                  <a:schemeClr val="accent1">
                    <a:tint val="44500"/>
                    <a:satMod val="160000"/>
                  </a:schemeClr>
                </a:gs>
                <a:gs pos="70000">
                  <a:schemeClr val="accent1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pic>
          <p:nvPicPr>
            <p:cNvPr id="7" name="图片 6" descr="图片包含 文本&#10;&#10;描述已自动生成">
              <a:extLst>
                <a:ext uri="{FF2B5EF4-FFF2-40B4-BE49-F238E27FC236}">
                  <a16:creationId xmlns:a16="http://schemas.microsoft.com/office/drawing/2014/main" id="{B84245C6-F349-4953-ED8B-0CE27E47AE55}"/>
                </a:ext>
              </a:extLst>
            </p:cNvPr>
            <p:cNvPicPr/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7755"/>
            <a:stretch/>
          </p:blipFill>
          <p:spPr>
            <a:xfrm>
              <a:off x="2437617" y="119153"/>
              <a:ext cx="2095473" cy="446233"/>
            </a:xfrm>
            <a:prstGeom prst="rect">
              <a:avLst/>
            </a:prstGeom>
          </p:spPr>
        </p:pic>
        <p:pic>
          <p:nvPicPr>
            <p:cNvPr id="8" name="图片 7" descr="文本&#10;&#10;描述已自动生成">
              <a:extLst>
                <a:ext uri="{FF2B5EF4-FFF2-40B4-BE49-F238E27FC236}">
                  <a16:creationId xmlns:a16="http://schemas.microsoft.com/office/drawing/2014/main" id="{C74AE759-DE80-A283-3E1E-9BE9673984BF}"/>
                </a:ext>
              </a:extLst>
            </p:cNvPr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7324" y="163038"/>
              <a:ext cx="2138137" cy="358465"/>
            </a:xfrm>
            <a:prstGeom prst="rect">
              <a:avLst/>
            </a:prstGeom>
          </p:spPr>
        </p:pic>
      </p:grpSp>
      <p:sp>
        <p:nvSpPr>
          <p:cNvPr id="12" name="文本框 11">
            <a:extLst>
              <a:ext uri="{FF2B5EF4-FFF2-40B4-BE49-F238E27FC236}">
                <a16:creationId xmlns:a16="http://schemas.microsoft.com/office/drawing/2014/main" id="{1723036F-85D5-8EFA-BC0A-1FCEC1B8CD47}"/>
              </a:ext>
            </a:extLst>
          </p:cNvPr>
          <p:cNvSpPr txBox="1"/>
          <p:nvPr/>
        </p:nvSpPr>
        <p:spPr>
          <a:xfrm>
            <a:off x="99923" y="916336"/>
            <a:ext cx="38838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/>
              <a:t>4. Geant4 </a:t>
            </a:r>
            <a:r>
              <a:rPr lang="zh-CN" altLang="en-US" sz="2000" b="1" dirty="0"/>
              <a:t>使用分享</a:t>
            </a:r>
            <a:endParaRPr lang="en-US" altLang="zh-CN" sz="2000" b="1" dirty="0"/>
          </a:p>
        </p:txBody>
      </p:sp>
      <p:sp>
        <p:nvSpPr>
          <p:cNvPr id="64" name="灯片编号占位符 1">
            <a:extLst>
              <a:ext uri="{FF2B5EF4-FFF2-40B4-BE49-F238E27FC236}">
                <a16:creationId xmlns:a16="http://schemas.microsoft.com/office/drawing/2014/main" id="{113C9563-611C-03F7-2158-47092E3A18D8}"/>
              </a:ext>
            </a:extLst>
          </p:cNvPr>
          <p:cNvSpPr txBox="1">
            <a:spLocks/>
          </p:cNvSpPr>
          <p:nvPr/>
        </p:nvSpPr>
        <p:spPr>
          <a:xfrm>
            <a:off x="11285732" y="156378"/>
            <a:ext cx="635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0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400" dirty="0"/>
              <a:t>35</a:t>
            </a:r>
            <a:endParaRPr lang="zh-CN" altLang="en-US" sz="1400" dirty="0"/>
          </a:p>
        </p:txBody>
      </p:sp>
      <p:sp>
        <p:nvSpPr>
          <p:cNvPr id="3" name="标题 1">
            <a:extLst>
              <a:ext uri="{FF2B5EF4-FFF2-40B4-BE49-F238E27FC236}">
                <a16:creationId xmlns:a16="http://schemas.microsoft.com/office/drawing/2014/main" id="{DCDA9019-F1B2-FDD5-4165-357913F5A173}"/>
              </a:ext>
            </a:extLst>
          </p:cNvPr>
          <p:cNvSpPr txBox="1">
            <a:spLocks/>
          </p:cNvSpPr>
          <p:nvPr/>
        </p:nvSpPr>
        <p:spPr bwMode="auto">
          <a:xfrm>
            <a:off x="767408" y="1340768"/>
            <a:ext cx="712583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9pPr>
          </a:lstStyle>
          <a:p>
            <a:r>
              <a:rPr lang="en-US" altLang="zh-CN" sz="2000" kern="0" dirty="0"/>
              <a:t>4.3 </a:t>
            </a:r>
            <a:r>
              <a:rPr lang="zh-CN" altLang="en-US" sz="2000" kern="0" dirty="0"/>
              <a:t>并行统计输出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EE672F88-C77D-98B4-E541-E9BD1AD90BC2}"/>
              </a:ext>
            </a:extLst>
          </p:cNvPr>
          <p:cNvSpPr txBox="1"/>
          <p:nvPr/>
        </p:nvSpPr>
        <p:spPr>
          <a:xfrm>
            <a:off x="824018" y="1795303"/>
            <a:ext cx="53226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altLang="zh-CN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SteppingAction</a:t>
            </a:r>
            <a:endParaRPr lang="zh-CN" altLang="en-US" dirty="0"/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5871DD1A-3ACD-48FB-077D-EDDE50BF83C6}"/>
              </a:ext>
            </a:extLst>
          </p:cNvPr>
          <p:cNvSpPr txBox="1"/>
          <p:nvPr/>
        </p:nvSpPr>
        <p:spPr>
          <a:xfrm>
            <a:off x="590105" y="6532865"/>
            <a:ext cx="508434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457200" algn="just">
              <a:spcAft>
                <a:spcPts val="1200"/>
              </a:spcAft>
            </a:pPr>
            <a:r>
              <a:rPr lang="en-US" altLang="zh-CN" sz="14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.cc</a:t>
            </a:r>
            <a:endParaRPr lang="zh-CN" altLang="en-US" sz="1400" kern="100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85EF2CF9-3A98-0628-7F86-A021B120E495}"/>
              </a:ext>
            </a:extLst>
          </p:cNvPr>
          <p:cNvSpPr txBox="1"/>
          <p:nvPr/>
        </p:nvSpPr>
        <p:spPr>
          <a:xfrm>
            <a:off x="6781799" y="6509204"/>
            <a:ext cx="508434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457200" algn="just">
              <a:spcAft>
                <a:spcPts val="1200"/>
              </a:spcAft>
            </a:pPr>
            <a:r>
              <a:rPr lang="en-US" altLang="zh-CN" sz="14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.</a:t>
            </a:r>
            <a:r>
              <a:rPr lang="en-US" altLang="zh-CN" sz="1400" kern="100" dirty="0" err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dat</a:t>
            </a:r>
            <a:endParaRPr lang="zh-CN" altLang="en-US" sz="1400" kern="100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18A76BA5-DED4-E37B-49A9-B3680C681B92}"/>
              </a:ext>
            </a:extLst>
          </p:cNvPr>
          <p:cNvSpPr txBox="1"/>
          <p:nvPr/>
        </p:nvSpPr>
        <p:spPr>
          <a:xfrm>
            <a:off x="767408" y="2843749"/>
            <a:ext cx="11208488" cy="6322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1425"/>
              </a:lnSpc>
            </a:pPr>
            <a:r>
              <a:rPr lang="en-US" altLang="zh-CN" sz="14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en-US" altLang="zh-CN" sz="1400" b="0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const</a:t>
            </a:r>
            <a:r>
              <a:rPr lang="en-US" altLang="zh-CN" sz="14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altLang="zh-CN" sz="1400" b="0" dirty="0">
                <a:solidFill>
                  <a:srgbClr val="267F99"/>
                </a:solidFill>
                <a:effectLst/>
                <a:latin typeface="Consolas" panose="020B0609020204030204" pitchFamily="49" charset="0"/>
              </a:rPr>
              <a:t>G4VProcess</a:t>
            </a:r>
            <a:r>
              <a:rPr lang="en-US" altLang="zh-CN" sz="1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*</a:t>
            </a:r>
            <a:r>
              <a:rPr lang="en-US" altLang="zh-CN" sz="14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altLang="zh-CN" sz="1400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process</a:t>
            </a:r>
            <a:r>
              <a:rPr lang="en-US" altLang="zh-CN" sz="14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altLang="zh-CN" sz="1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altLang="zh-CN" sz="14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altLang="zh-CN" sz="1400" b="0" dirty="0" err="1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theTrack</a:t>
            </a:r>
            <a:r>
              <a:rPr lang="en-US" altLang="zh-CN" sz="14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-&gt;</a:t>
            </a:r>
            <a:r>
              <a:rPr lang="en-US" altLang="zh-CN" sz="1400" b="0" dirty="0" err="1">
                <a:solidFill>
                  <a:srgbClr val="795E26"/>
                </a:solidFill>
                <a:effectLst/>
                <a:latin typeface="Consolas" panose="020B0609020204030204" pitchFamily="49" charset="0"/>
              </a:rPr>
              <a:t>GetCreatorProcess</a:t>
            </a:r>
            <a:r>
              <a:rPr lang="en-US" altLang="zh-CN" sz="1400" b="0" dirty="0">
                <a:solidFill>
                  <a:srgbClr val="795E26"/>
                </a:solidFill>
                <a:effectLst/>
                <a:latin typeface="Consolas" panose="020B0609020204030204" pitchFamily="49" charset="0"/>
              </a:rPr>
              <a:t>();</a:t>
            </a:r>
            <a:endParaRPr lang="en-US" altLang="zh-CN" sz="1400" b="0" dirty="0">
              <a:solidFill>
                <a:srgbClr val="3B3B3B"/>
              </a:solidFill>
              <a:effectLst/>
              <a:latin typeface="Consolas" panose="020B0609020204030204" pitchFamily="49" charset="0"/>
            </a:endParaRPr>
          </a:p>
          <a:p>
            <a:pPr>
              <a:lnSpc>
                <a:spcPts val="1425"/>
              </a:lnSpc>
            </a:pPr>
            <a:r>
              <a:rPr lang="en-US" altLang="zh-CN" sz="14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en-US" altLang="zh-CN" sz="1400" b="0" dirty="0">
                <a:solidFill>
                  <a:srgbClr val="267F99"/>
                </a:solidFill>
                <a:effectLst/>
                <a:latin typeface="Consolas" panose="020B0609020204030204" pitchFamily="49" charset="0"/>
              </a:rPr>
              <a:t>G4String</a:t>
            </a:r>
            <a:r>
              <a:rPr lang="en-US" altLang="zh-CN" sz="14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altLang="zh-CN" sz="1400" b="0" dirty="0" err="1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procName</a:t>
            </a:r>
            <a:r>
              <a:rPr lang="en-US" altLang="zh-CN" sz="14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altLang="zh-CN" sz="1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altLang="zh-CN" sz="14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altLang="zh-CN" sz="1400" b="0" dirty="0">
                <a:solidFill>
                  <a:srgbClr val="A31515"/>
                </a:solidFill>
                <a:effectLst/>
                <a:latin typeface="Consolas" panose="020B0609020204030204" pitchFamily="49" charset="0"/>
              </a:rPr>
              <a:t>"Null"</a:t>
            </a:r>
            <a:r>
              <a:rPr lang="en-US" altLang="zh-CN" sz="14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;</a:t>
            </a:r>
          </a:p>
          <a:p>
            <a:pPr>
              <a:lnSpc>
                <a:spcPts val="1425"/>
              </a:lnSpc>
            </a:pPr>
            <a:r>
              <a:rPr lang="en-US" altLang="zh-CN" sz="14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en-US" altLang="zh-CN" sz="1400" b="0" dirty="0">
                <a:solidFill>
                  <a:srgbClr val="AF00DB"/>
                </a:solidFill>
                <a:effectLst/>
                <a:latin typeface="Consolas" panose="020B0609020204030204" pitchFamily="49" charset="0"/>
              </a:rPr>
              <a:t>if</a:t>
            </a:r>
            <a:r>
              <a:rPr lang="en-US" altLang="zh-CN" sz="14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(</a:t>
            </a:r>
            <a:r>
              <a:rPr lang="en-US" altLang="zh-CN" sz="1400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process</a:t>
            </a:r>
            <a:r>
              <a:rPr lang="en-US" altLang="zh-CN" sz="14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) </a:t>
            </a:r>
            <a:r>
              <a:rPr lang="en-US" altLang="zh-CN" sz="1400" b="0" dirty="0" err="1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procName</a:t>
            </a:r>
            <a:r>
              <a:rPr lang="en-US" altLang="zh-CN" sz="14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altLang="zh-CN" sz="1400" b="0" dirty="0">
                <a:solidFill>
                  <a:srgbClr val="795E26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altLang="zh-CN" sz="14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altLang="zh-CN" sz="1400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process</a:t>
            </a:r>
            <a:r>
              <a:rPr lang="en-US" altLang="zh-CN" sz="14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-&gt;</a:t>
            </a:r>
            <a:r>
              <a:rPr lang="en-US" altLang="zh-CN" sz="1400" b="0" dirty="0" err="1">
                <a:solidFill>
                  <a:srgbClr val="795E26"/>
                </a:solidFill>
                <a:effectLst/>
                <a:latin typeface="Consolas" panose="020B0609020204030204" pitchFamily="49" charset="0"/>
              </a:rPr>
              <a:t>GetProcessName</a:t>
            </a:r>
            <a:r>
              <a:rPr lang="en-US" altLang="zh-CN" sz="14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();</a:t>
            </a: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1AF9CFAF-B6B3-6925-127C-0205BBACF4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43626" y="1191209"/>
            <a:ext cx="3757808" cy="5297047"/>
          </a:xfrm>
          <a:prstGeom prst="rect">
            <a:avLst/>
          </a:prstGeom>
        </p:spPr>
      </p:pic>
      <p:sp>
        <p:nvSpPr>
          <p:cNvPr id="19" name="文本框 18">
            <a:extLst>
              <a:ext uri="{FF2B5EF4-FFF2-40B4-BE49-F238E27FC236}">
                <a16:creationId xmlns:a16="http://schemas.microsoft.com/office/drawing/2014/main" id="{9ADC7A5E-56BF-E533-D580-4D3FC9D88EDE}"/>
              </a:ext>
            </a:extLst>
          </p:cNvPr>
          <p:cNvSpPr txBox="1"/>
          <p:nvPr/>
        </p:nvSpPr>
        <p:spPr>
          <a:xfrm>
            <a:off x="590105" y="2389214"/>
            <a:ext cx="53226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altLang="zh-CN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ProcessGet</a:t>
            </a:r>
            <a:endParaRPr lang="zh-CN" altLang="en-US" dirty="0"/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F2A1D9D2-0B8F-5E37-DEAF-8E9D696733DB}"/>
              </a:ext>
            </a:extLst>
          </p:cNvPr>
          <p:cNvSpPr txBox="1"/>
          <p:nvPr/>
        </p:nvSpPr>
        <p:spPr>
          <a:xfrm>
            <a:off x="590105" y="3691083"/>
            <a:ext cx="53226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altLang="zh-C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Conditional Trigger</a:t>
            </a:r>
            <a:endParaRPr lang="zh-CN" altLang="en-US" dirty="0"/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id="{BA12E294-B75C-FFAE-CF1C-089C77158D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7408" y="4095317"/>
            <a:ext cx="6420201" cy="1600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78631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对象 2" hidden="1">
            <a:extLst>
              <a:ext uri="{FF2B5EF4-FFF2-40B4-BE49-F238E27FC236}">
                <a16:creationId xmlns:a16="http://schemas.microsoft.com/office/drawing/2014/main" id="{A6A819F1-33AF-45D7-8BF6-2B0A9769CAD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9698697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2" imgW="347" imgH="348" progId="TCLayout.ActiveDocument.1">
                  <p:embed/>
                </p:oleObj>
              </mc:Choice>
              <mc:Fallback>
                <p:oleObj name="think-cell Slide" r:id="rId2" imgW="347" imgH="348" progId="TCLayout.ActiveDocument.1">
                  <p:embed/>
                  <p:pic>
                    <p:nvPicPr>
                      <p:cNvPr id="3" name="对象 2" hidden="1">
                        <a:extLst>
                          <a:ext uri="{FF2B5EF4-FFF2-40B4-BE49-F238E27FC236}">
                            <a16:creationId xmlns:a16="http://schemas.microsoft.com/office/drawing/2014/main" id="{A6A819F1-33AF-45D7-8BF6-2B0A9769CAD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矩形 1" hidden="1">
            <a:extLst>
              <a:ext uri="{FF2B5EF4-FFF2-40B4-BE49-F238E27FC236}">
                <a16:creationId xmlns:a16="http://schemas.microsoft.com/office/drawing/2014/main" id="{FF51F16D-1BAD-46EE-A6F4-B8B94C9DF628}"/>
              </a:ext>
            </a:extLst>
          </p:cNvPr>
          <p:cNvSpPr/>
          <p:nvPr/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altLang="zh-CN" sz="2400" dirty="0">
              <a:latin typeface="Arial" panose="020B0604020202020204" pitchFamily="34" charset="0"/>
              <a:ea typeface="微软雅黑" panose="020B0503020204020204" pitchFamily="34" charset="-122"/>
              <a:cs typeface="+mj-cs"/>
              <a:sym typeface="Arial" panose="020B0604020202020204" pitchFamily="34" charset="0"/>
            </a:endParaRPr>
          </a:p>
        </p:txBody>
      </p:sp>
      <p:sp>
        <p:nvSpPr>
          <p:cNvPr id="5" name="标题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CN" altLang="en-US" sz="4400" b="0" dirty="0">
                <a:latin typeface="Arial" panose="020B0604020202020204" pitchFamily="34" charset="0"/>
                <a:ea typeface="微软雅黑" panose="020B0503020204020204" pitchFamily="34" charset="-122"/>
              </a:rPr>
              <a:t>感谢指导！</a:t>
            </a:r>
            <a:br>
              <a:rPr lang="en-US" altLang="zh-CN" sz="4400" b="0" dirty="0">
                <a:latin typeface="Arial" panose="020B0604020202020204" pitchFamily="34" charset="0"/>
                <a:ea typeface="微软雅黑" panose="020B0503020204020204" pitchFamily="34" charset="-122"/>
              </a:rPr>
            </a:br>
            <a:endParaRPr lang="zh-CN" altLang="en-US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8"/>
          </p:nvPr>
        </p:nvSpPr>
        <p:spPr/>
        <p:txBody>
          <a:bodyPr>
            <a:normAutofit/>
          </a:bodyPr>
          <a:lstStyle/>
          <a:p>
            <a:r>
              <a:rPr lang="en-US" altLang="zh-CN" sz="1200" dirty="0">
                <a:latin typeface="Arial" panose="020B0604020202020204" pitchFamily="34" charset="0"/>
                <a:ea typeface="微软雅黑" panose="020B0503020204020204" pitchFamily="34" charset="-122"/>
              </a:rPr>
              <a:t>2025</a:t>
            </a:r>
            <a:r>
              <a:rPr lang="zh-CN" altLang="en-US" sz="1200" dirty="0">
                <a:latin typeface="Arial" panose="020B0604020202020204" pitchFamily="34" charset="0"/>
                <a:ea typeface="微软雅黑" panose="020B0503020204020204" pitchFamily="34" charset="-122"/>
              </a:rPr>
              <a:t>年</a:t>
            </a:r>
            <a:r>
              <a:rPr lang="en-US" altLang="zh-CN" sz="1200" dirty="0">
                <a:latin typeface="Arial" panose="020B0604020202020204" pitchFamily="34" charset="0"/>
                <a:ea typeface="微软雅黑" panose="020B0503020204020204" pitchFamily="34" charset="-122"/>
              </a:rPr>
              <a:t>1</a:t>
            </a:r>
            <a:r>
              <a:rPr lang="zh-CN" altLang="en-US" sz="1200" dirty="0">
                <a:latin typeface="Arial" panose="020B0604020202020204" pitchFamily="34" charset="0"/>
                <a:ea typeface="微软雅黑" panose="020B0503020204020204" pitchFamily="34" charset="-122"/>
              </a:rPr>
              <a:t>月</a:t>
            </a:r>
            <a:r>
              <a:rPr lang="en-US" altLang="zh-CN" sz="1200" dirty="0">
                <a:latin typeface="Arial" panose="020B0604020202020204" pitchFamily="34" charset="0"/>
                <a:ea typeface="微软雅黑" panose="020B0503020204020204" pitchFamily="34" charset="-122"/>
              </a:rPr>
              <a:t>3</a:t>
            </a:r>
            <a:r>
              <a:rPr lang="zh-CN" altLang="en-US" sz="1200" dirty="0">
                <a:latin typeface="Arial" panose="020B0604020202020204" pitchFamily="34" charset="0"/>
                <a:ea typeface="微软雅黑" panose="020B0503020204020204" pitchFamily="34" charset="-122"/>
              </a:rPr>
              <a:t>日</a:t>
            </a:r>
            <a:endParaRPr lang="en-US" altLang="en-US" sz="1200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8" name="文本占位符 7">
            <a:extLst>
              <a:ext uri="{FF2B5EF4-FFF2-40B4-BE49-F238E27FC236}">
                <a16:creationId xmlns:a16="http://schemas.microsoft.com/office/drawing/2014/main" id="{473CE0D1-4F1C-A9FB-B396-8FD03D4E486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邓亦凡</a:t>
            </a:r>
          </a:p>
        </p:txBody>
      </p:sp>
    </p:spTree>
    <p:extLst>
      <p:ext uri="{BB962C8B-B14F-4D97-AF65-F5344CB8AC3E}">
        <p14:creationId xmlns:p14="http://schemas.microsoft.com/office/powerpoint/2010/main" val="246249888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1C8C64-8494-D728-F5B0-482415FD65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1">
            <a:extLst>
              <a:ext uri="{FF2B5EF4-FFF2-40B4-BE49-F238E27FC236}">
                <a16:creationId xmlns:a16="http://schemas.microsoft.com/office/drawing/2014/main" id="{47854BAE-BA9F-1D2C-B684-73FFD98EE81D}"/>
              </a:ext>
            </a:extLst>
          </p:cNvPr>
          <p:cNvSpPr txBox="1">
            <a:spLocks/>
          </p:cNvSpPr>
          <p:nvPr/>
        </p:nvSpPr>
        <p:spPr>
          <a:xfrm>
            <a:off x="11285732" y="156378"/>
            <a:ext cx="635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0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400" dirty="0"/>
              <a:t>5</a:t>
            </a:r>
            <a:endParaRPr lang="zh-CN" altLang="en-US" sz="1400" dirty="0"/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17E61B2B-D96F-0303-52AE-78F790E5CD12}"/>
              </a:ext>
            </a:extLst>
          </p:cNvPr>
          <p:cNvGrpSpPr/>
          <p:nvPr/>
        </p:nvGrpSpPr>
        <p:grpSpPr>
          <a:xfrm>
            <a:off x="0" y="119153"/>
            <a:ext cx="12192000" cy="622528"/>
            <a:chOff x="0" y="119153"/>
            <a:chExt cx="12192000" cy="622528"/>
          </a:xfrm>
        </p:grpSpPr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6DA2F150-AED4-771F-8502-268405A9FE0E}"/>
                </a:ext>
              </a:extLst>
            </p:cNvPr>
            <p:cNvSpPr/>
            <p:nvPr/>
          </p:nvSpPr>
          <p:spPr>
            <a:xfrm>
              <a:off x="0" y="660401"/>
              <a:ext cx="12192000" cy="81280"/>
            </a:xfrm>
            <a:prstGeom prst="rect">
              <a:avLst/>
            </a:prstGeom>
            <a:gradFill flip="none" rotWithShape="1">
              <a:gsLst>
                <a:gs pos="7000">
                  <a:srgbClr val="2BB8B4">
                    <a:lumMod val="100000"/>
                  </a:srgbClr>
                </a:gs>
                <a:gs pos="49000">
                  <a:schemeClr val="accent1">
                    <a:tint val="44500"/>
                    <a:satMod val="160000"/>
                  </a:schemeClr>
                </a:gs>
                <a:gs pos="70000">
                  <a:schemeClr val="accent1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pic>
          <p:nvPicPr>
            <p:cNvPr id="7" name="图片 6" descr="图片包含 文本&#10;&#10;描述已自动生成">
              <a:extLst>
                <a:ext uri="{FF2B5EF4-FFF2-40B4-BE49-F238E27FC236}">
                  <a16:creationId xmlns:a16="http://schemas.microsoft.com/office/drawing/2014/main" id="{6C1E9E97-51D6-9FC9-C206-D185C95D8AC7}"/>
                </a:ext>
              </a:extLst>
            </p:cNvPr>
            <p:cNvPicPr/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7755"/>
            <a:stretch/>
          </p:blipFill>
          <p:spPr>
            <a:xfrm>
              <a:off x="2437617" y="119153"/>
              <a:ext cx="2095473" cy="446233"/>
            </a:xfrm>
            <a:prstGeom prst="rect">
              <a:avLst/>
            </a:prstGeom>
          </p:spPr>
        </p:pic>
        <p:pic>
          <p:nvPicPr>
            <p:cNvPr id="8" name="图片 7" descr="文本&#10;&#10;描述已自动生成">
              <a:extLst>
                <a:ext uri="{FF2B5EF4-FFF2-40B4-BE49-F238E27FC236}">
                  <a16:creationId xmlns:a16="http://schemas.microsoft.com/office/drawing/2014/main" id="{39BBB42E-1B46-D0C1-B215-9D87D9339C0B}"/>
                </a:ext>
              </a:extLst>
            </p:cNvPr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7324" y="163038"/>
              <a:ext cx="2138137" cy="358465"/>
            </a:xfrm>
            <a:prstGeom prst="rect">
              <a:avLst/>
            </a:prstGeom>
          </p:spPr>
        </p:pic>
      </p:grpSp>
      <p:sp>
        <p:nvSpPr>
          <p:cNvPr id="9" name="文本框 8">
            <a:extLst>
              <a:ext uri="{FF2B5EF4-FFF2-40B4-BE49-F238E27FC236}">
                <a16:creationId xmlns:a16="http://schemas.microsoft.com/office/drawing/2014/main" id="{A2AA3EEB-A711-4AB3-2483-AEF10140842F}"/>
              </a:ext>
            </a:extLst>
          </p:cNvPr>
          <p:cNvSpPr txBox="1"/>
          <p:nvPr/>
        </p:nvSpPr>
        <p:spPr>
          <a:xfrm>
            <a:off x="99923" y="916336"/>
            <a:ext cx="38838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/>
              <a:t>1. </a:t>
            </a:r>
            <a:r>
              <a:rPr lang="zh-CN" altLang="en-US" sz="2000" b="1" dirty="0"/>
              <a:t>研究背景</a:t>
            </a:r>
          </a:p>
        </p:txBody>
      </p:sp>
      <p:sp>
        <p:nvSpPr>
          <p:cNvPr id="28" name="标题 1">
            <a:extLst>
              <a:ext uri="{FF2B5EF4-FFF2-40B4-BE49-F238E27FC236}">
                <a16:creationId xmlns:a16="http://schemas.microsoft.com/office/drawing/2014/main" id="{85607805-D74E-D53C-145B-D26EEF0F5CFE}"/>
              </a:ext>
            </a:extLst>
          </p:cNvPr>
          <p:cNvSpPr txBox="1">
            <a:spLocks/>
          </p:cNvSpPr>
          <p:nvPr/>
        </p:nvSpPr>
        <p:spPr bwMode="auto">
          <a:xfrm>
            <a:off x="779934" y="1422469"/>
            <a:ext cx="5181846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9pPr>
          </a:lstStyle>
          <a:p>
            <a:r>
              <a:rPr lang="en-US" altLang="zh-CN" sz="2000" kern="0" dirty="0"/>
              <a:t>1.3 Characteristics of Muons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6FEA46F9-6442-2821-89D5-3FF2F1ABD79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075" b="-2682"/>
          <a:stretch/>
        </p:blipFill>
        <p:spPr bwMode="auto">
          <a:xfrm>
            <a:off x="514978" y="2394200"/>
            <a:ext cx="5436445" cy="395652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E3CBC410-5BF1-DF75-2D36-E618EE1B40E5}"/>
              </a:ext>
            </a:extLst>
          </p:cNvPr>
          <p:cNvSpPr txBox="1"/>
          <p:nvPr/>
        </p:nvSpPr>
        <p:spPr>
          <a:xfrm>
            <a:off x="1159116" y="6132680"/>
            <a:ext cx="468052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dirty="0">
                <a:latin typeface="Times New Roman" panose="02020603050405020304" pitchFamily="18" charset="0"/>
              </a:rPr>
              <a:t>Fig 1.6 Stopping power of negative and positive muons for silicon, by Geant4</a:t>
            </a:r>
            <a:endParaRPr lang="zh-CN" altLang="en-US" sz="1400" dirty="0">
              <a:latin typeface="Times New Roman" panose="02020603050405020304" pitchFamily="18" charset="0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001AE333-F521-085D-FB27-86F7F9024992}"/>
              </a:ext>
            </a:extLst>
          </p:cNvPr>
          <p:cNvSpPr txBox="1"/>
          <p:nvPr/>
        </p:nvSpPr>
        <p:spPr>
          <a:xfrm>
            <a:off x="767408" y="1953885"/>
            <a:ext cx="34563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1800" dirty="0">
                <a:latin typeface="Times New Roman" panose="02020603050405020304" pitchFamily="18" charset="0"/>
                <a:ea typeface="TimesLTStd-Roman"/>
              </a:rPr>
              <a:t>Stopping Power</a:t>
            </a:r>
            <a:endParaRPr lang="en-US" altLang="zh-CN" sz="1800" dirty="0">
              <a:effectLst/>
              <a:latin typeface="Times New Roman" panose="02020603050405020304" pitchFamily="18" charset="0"/>
              <a:ea typeface="TimesLTStd-Roman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672DD711-4D94-3663-2427-E1524A269B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44593" y="2609516"/>
            <a:ext cx="4741139" cy="3213233"/>
          </a:xfrm>
          <a:prstGeom prst="rect">
            <a:avLst/>
          </a:prstGeom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94D2C5EA-46E9-E3B8-F4EE-F90A2385429D}"/>
              </a:ext>
            </a:extLst>
          </p:cNvPr>
          <p:cNvSpPr txBox="1"/>
          <p:nvPr/>
        </p:nvSpPr>
        <p:spPr>
          <a:xfrm>
            <a:off x="6483774" y="6132680"/>
            <a:ext cx="609702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dirty="0">
                <a:latin typeface="Times New Roman" panose="02020603050405020304" pitchFamily="18" charset="0"/>
              </a:rPr>
              <a:t>Fig.</a:t>
            </a:r>
            <a:r>
              <a:rPr lang="zh-CN" altLang="en-US" sz="1400" dirty="0">
                <a:latin typeface="Times New Roman" panose="02020603050405020304" pitchFamily="18" charset="0"/>
              </a:rPr>
              <a:t> </a:t>
            </a:r>
            <a:r>
              <a:rPr lang="en-US" altLang="zh-CN" sz="1400" dirty="0">
                <a:latin typeface="Times New Roman" panose="02020603050405020304" pitchFamily="18" charset="0"/>
              </a:rPr>
              <a:t>B1 </a:t>
            </a:r>
            <a:r>
              <a:rPr lang="zh-CN" altLang="en-US" sz="1400" dirty="0">
                <a:latin typeface="Times New Roman" panose="02020603050405020304" pitchFamily="18" charset="0"/>
              </a:rPr>
              <a:t>Quasiclassical Approach to the Interpretation of the Barkas Effect</a:t>
            </a:r>
          </a:p>
        </p:txBody>
      </p:sp>
    </p:spTree>
    <p:extLst>
      <p:ext uri="{BB962C8B-B14F-4D97-AF65-F5344CB8AC3E}">
        <p14:creationId xmlns:p14="http://schemas.microsoft.com/office/powerpoint/2010/main" val="4495579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0D7A1E-95B0-FDE6-D876-8CC1039739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1">
            <a:extLst>
              <a:ext uri="{FF2B5EF4-FFF2-40B4-BE49-F238E27FC236}">
                <a16:creationId xmlns:a16="http://schemas.microsoft.com/office/drawing/2014/main" id="{D7240612-5260-C2D8-1E9B-9BB93E90B54D}"/>
              </a:ext>
            </a:extLst>
          </p:cNvPr>
          <p:cNvSpPr txBox="1">
            <a:spLocks/>
          </p:cNvSpPr>
          <p:nvPr/>
        </p:nvSpPr>
        <p:spPr>
          <a:xfrm>
            <a:off x="11285732" y="156378"/>
            <a:ext cx="635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0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400" dirty="0"/>
              <a:t>2</a:t>
            </a:r>
            <a:endParaRPr lang="zh-CN" altLang="en-US" sz="1400" dirty="0"/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63C375D2-9CE3-604D-A317-385AD61E2FAF}"/>
              </a:ext>
            </a:extLst>
          </p:cNvPr>
          <p:cNvGrpSpPr/>
          <p:nvPr/>
        </p:nvGrpSpPr>
        <p:grpSpPr>
          <a:xfrm>
            <a:off x="0" y="119153"/>
            <a:ext cx="12192000" cy="622528"/>
            <a:chOff x="0" y="119153"/>
            <a:chExt cx="12192000" cy="622528"/>
          </a:xfrm>
        </p:grpSpPr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DDACC0B6-8616-6D79-BB62-4CB9844F585A}"/>
                </a:ext>
              </a:extLst>
            </p:cNvPr>
            <p:cNvSpPr/>
            <p:nvPr/>
          </p:nvSpPr>
          <p:spPr>
            <a:xfrm>
              <a:off x="0" y="660401"/>
              <a:ext cx="12192000" cy="81280"/>
            </a:xfrm>
            <a:prstGeom prst="rect">
              <a:avLst/>
            </a:prstGeom>
            <a:gradFill flip="none" rotWithShape="1">
              <a:gsLst>
                <a:gs pos="7000">
                  <a:srgbClr val="2BB8B4">
                    <a:lumMod val="100000"/>
                  </a:srgbClr>
                </a:gs>
                <a:gs pos="49000">
                  <a:schemeClr val="accent1">
                    <a:tint val="44500"/>
                    <a:satMod val="160000"/>
                  </a:schemeClr>
                </a:gs>
                <a:gs pos="70000">
                  <a:schemeClr val="accent1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pic>
          <p:nvPicPr>
            <p:cNvPr id="7" name="图片 6" descr="图片包含 文本&#10;&#10;描述已自动生成">
              <a:extLst>
                <a:ext uri="{FF2B5EF4-FFF2-40B4-BE49-F238E27FC236}">
                  <a16:creationId xmlns:a16="http://schemas.microsoft.com/office/drawing/2014/main" id="{C9522641-88AE-4000-8713-371FADE9D52C}"/>
                </a:ext>
              </a:extLst>
            </p:cNvPr>
            <p:cNvPicPr/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7755"/>
            <a:stretch/>
          </p:blipFill>
          <p:spPr>
            <a:xfrm>
              <a:off x="2437617" y="119153"/>
              <a:ext cx="2095473" cy="446233"/>
            </a:xfrm>
            <a:prstGeom prst="rect">
              <a:avLst/>
            </a:prstGeom>
          </p:spPr>
        </p:pic>
        <p:pic>
          <p:nvPicPr>
            <p:cNvPr id="8" name="图片 7" descr="文本&#10;&#10;描述已自动生成">
              <a:extLst>
                <a:ext uri="{FF2B5EF4-FFF2-40B4-BE49-F238E27FC236}">
                  <a16:creationId xmlns:a16="http://schemas.microsoft.com/office/drawing/2014/main" id="{610F6AA4-8692-DED2-BF8B-DEE3291BE37C}"/>
                </a:ext>
              </a:extLst>
            </p:cNvPr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7324" y="163038"/>
              <a:ext cx="2138137" cy="358465"/>
            </a:xfrm>
            <a:prstGeom prst="rect">
              <a:avLst/>
            </a:prstGeom>
          </p:spPr>
        </p:pic>
      </p:grpSp>
      <p:sp>
        <p:nvSpPr>
          <p:cNvPr id="9" name="文本框 8">
            <a:extLst>
              <a:ext uri="{FF2B5EF4-FFF2-40B4-BE49-F238E27FC236}">
                <a16:creationId xmlns:a16="http://schemas.microsoft.com/office/drawing/2014/main" id="{A629A33B-3727-EE76-07B0-2F098399B13A}"/>
              </a:ext>
            </a:extLst>
          </p:cNvPr>
          <p:cNvSpPr txBox="1"/>
          <p:nvPr/>
        </p:nvSpPr>
        <p:spPr>
          <a:xfrm>
            <a:off x="99923" y="916336"/>
            <a:ext cx="38838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/>
              <a:t>1. </a:t>
            </a:r>
            <a:r>
              <a:rPr lang="zh-CN" altLang="en-US" sz="2000" b="1" dirty="0"/>
              <a:t>研究背景</a:t>
            </a:r>
          </a:p>
        </p:txBody>
      </p:sp>
      <p:pic>
        <p:nvPicPr>
          <p:cNvPr id="2" name="内容占位符 6" descr="网站&#10;&#10;描述已自动生成">
            <a:extLst>
              <a:ext uri="{FF2B5EF4-FFF2-40B4-BE49-F238E27FC236}">
                <a16:creationId xmlns:a16="http://schemas.microsoft.com/office/drawing/2014/main" id="{A678773D-7751-D829-39E1-EC53446057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0943" y="5183061"/>
            <a:ext cx="3146579" cy="1423827"/>
          </a:xfrm>
          <a:prstGeom prst="rect">
            <a:avLst/>
          </a:prstGeom>
        </p:spPr>
      </p:pic>
      <p:pic>
        <p:nvPicPr>
          <p:cNvPr id="3" name="图片 2" descr="图片包含 室内, 桌子, 显微镜, 病房&#10;&#10;描述已自动生成">
            <a:extLst>
              <a:ext uri="{FF2B5EF4-FFF2-40B4-BE49-F238E27FC236}">
                <a16:creationId xmlns:a16="http://schemas.microsoft.com/office/drawing/2014/main" id="{1246995E-4AE6-8AB3-788D-D813303884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7896" y="3179238"/>
            <a:ext cx="2922236" cy="1867796"/>
          </a:xfrm>
          <a:prstGeom prst="rect">
            <a:avLst/>
          </a:prstGeom>
        </p:spPr>
      </p:pic>
      <p:pic>
        <p:nvPicPr>
          <p:cNvPr id="11" name="图片 10" descr="图片包含 室内, 桌子, 旧, 游戏机&#10;&#10;描述已自动生成">
            <a:extLst>
              <a:ext uri="{FF2B5EF4-FFF2-40B4-BE49-F238E27FC236}">
                <a16:creationId xmlns:a16="http://schemas.microsoft.com/office/drawing/2014/main" id="{776BFA18-0D7D-2648-1981-28ABFEA216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44072" y="5208553"/>
            <a:ext cx="2145768" cy="1430512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322BBC84-4605-B69B-8D02-F829FFE34E66}"/>
              </a:ext>
            </a:extLst>
          </p:cNvPr>
          <p:cNvSpPr txBox="1"/>
          <p:nvPr/>
        </p:nvSpPr>
        <p:spPr>
          <a:xfrm>
            <a:off x="672566" y="1881844"/>
            <a:ext cx="10873208" cy="10926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20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A soft error refers to a temporary malfunction occurring with a normal semiconductor</a:t>
            </a:r>
          </a:p>
          <a:p>
            <a:pPr marL="342900" indent="-34290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20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The radiation-induced soft errors in a terrestrial environment have been recognized as a major threat to electronics</a:t>
            </a:r>
          </a:p>
        </p:txBody>
      </p:sp>
      <p:pic>
        <p:nvPicPr>
          <p:cNvPr id="13" name="图片 12" descr="图片包含 游戏机, 电脑&#10;&#10;描述已自动生成">
            <a:extLst>
              <a:ext uri="{FF2B5EF4-FFF2-40B4-BE49-F238E27FC236}">
                <a16:creationId xmlns:a16="http://schemas.microsoft.com/office/drawing/2014/main" id="{8DD67713-B066-DA03-9BE9-D971E307F2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36286" y="3441461"/>
            <a:ext cx="2145768" cy="1529304"/>
          </a:xfrm>
          <a:prstGeom prst="rect">
            <a:avLst/>
          </a:prstGeom>
        </p:spPr>
      </p:pic>
      <p:pic>
        <p:nvPicPr>
          <p:cNvPr id="15" name="图片 14" descr="建筑的摆设布局&#10;&#10;中度可信度描述已自动生成">
            <a:extLst>
              <a:ext uri="{FF2B5EF4-FFF2-40B4-BE49-F238E27FC236}">
                <a16:creationId xmlns:a16="http://schemas.microsoft.com/office/drawing/2014/main" id="{7BCA3C00-A702-7485-F205-DF0C36FEFC2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40216" y="2996952"/>
            <a:ext cx="2736304" cy="2050082"/>
          </a:xfrm>
          <a:prstGeom prst="rect">
            <a:avLst/>
          </a:prstGeom>
        </p:spPr>
      </p:pic>
      <p:sp>
        <p:nvSpPr>
          <p:cNvPr id="16" name="标题 1">
            <a:extLst>
              <a:ext uri="{FF2B5EF4-FFF2-40B4-BE49-F238E27FC236}">
                <a16:creationId xmlns:a16="http://schemas.microsoft.com/office/drawing/2014/main" id="{2DBE4E74-9302-9849-08B0-2E281A243D59}"/>
              </a:ext>
            </a:extLst>
          </p:cNvPr>
          <p:cNvSpPr txBox="1">
            <a:spLocks/>
          </p:cNvSpPr>
          <p:nvPr/>
        </p:nvSpPr>
        <p:spPr bwMode="auto">
          <a:xfrm>
            <a:off x="767408" y="1340768"/>
            <a:ext cx="5181846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9pPr>
          </a:lstStyle>
          <a:p>
            <a:r>
              <a:rPr lang="en-US" altLang="zh-CN" sz="2000" kern="0" dirty="0"/>
              <a:t>1.1 Soft Error and SEU</a:t>
            </a:r>
            <a:endParaRPr lang="zh-CN" altLang="en-US" sz="2000" kern="0" dirty="0"/>
          </a:p>
        </p:txBody>
      </p:sp>
    </p:spTree>
    <p:extLst>
      <p:ext uri="{BB962C8B-B14F-4D97-AF65-F5344CB8AC3E}">
        <p14:creationId xmlns:p14="http://schemas.microsoft.com/office/powerpoint/2010/main" val="13334903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43A8EB-464A-C18D-A0B2-EFF6766AEA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1">
            <a:extLst>
              <a:ext uri="{FF2B5EF4-FFF2-40B4-BE49-F238E27FC236}">
                <a16:creationId xmlns:a16="http://schemas.microsoft.com/office/drawing/2014/main" id="{5128AE45-1651-508F-64C0-21149AC06057}"/>
              </a:ext>
            </a:extLst>
          </p:cNvPr>
          <p:cNvSpPr txBox="1">
            <a:spLocks/>
          </p:cNvSpPr>
          <p:nvPr/>
        </p:nvSpPr>
        <p:spPr>
          <a:xfrm>
            <a:off x="11285732" y="156378"/>
            <a:ext cx="635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0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400" dirty="0"/>
              <a:t>3</a:t>
            </a:r>
            <a:endParaRPr lang="zh-CN" altLang="en-US" sz="1400" dirty="0"/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023177D4-D026-C3F5-E8D2-744EB207A0ED}"/>
              </a:ext>
            </a:extLst>
          </p:cNvPr>
          <p:cNvGrpSpPr/>
          <p:nvPr/>
        </p:nvGrpSpPr>
        <p:grpSpPr>
          <a:xfrm>
            <a:off x="0" y="119153"/>
            <a:ext cx="12192000" cy="622528"/>
            <a:chOff x="0" y="119153"/>
            <a:chExt cx="12192000" cy="622528"/>
          </a:xfrm>
        </p:grpSpPr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5AB06533-2F33-063A-38BD-12E2C137A6EF}"/>
                </a:ext>
              </a:extLst>
            </p:cNvPr>
            <p:cNvSpPr/>
            <p:nvPr/>
          </p:nvSpPr>
          <p:spPr>
            <a:xfrm>
              <a:off x="0" y="660401"/>
              <a:ext cx="12192000" cy="81280"/>
            </a:xfrm>
            <a:prstGeom prst="rect">
              <a:avLst/>
            </a:prstGeom>
            <a:gradFill flip="none" rotWithShape="1">
              <a:gsLst>
                <a:gs pos="7000">
                  <a:srgbClr val="2BB8B4">
                    <a:lumMod val="100000"/>
                  </a:srgbClr>
                </a:gs>
                <a:gs pos="49000">
                  <a:schemeClr val="accent1">
                    <a:tint val="44500"/>
                    <a:satMod val="160000"/>
                  </a:schemeClr>
                </a:gs>
                <a:gs pos="70000">
                  <a:schemeClr val="accent1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pic>
          <p:nvPicPr>
            <p:cNvPr id="7" name="图片 6" descr="图片包含 文本&#10;&#10;描述已自动生成">
              <a:extLst>
                <a:ext uri="{FF2B5EF4-FFF2-40B4-BE49-F238E27FC236}">
                  <a16:creationId xmlns:a16="http://schemas.microsoft.com/office/drawing/2014/main" id="{FD2192FF-D649-BC9E-1BE8-985DAB328A5F}"/>
                </a:ext>
              </a:extLst>
            </p:cNvPr>
            <p:cNvPicPr/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7755"/>
            <a:stretch/>
          </p:blipFill>
          <p:spPr>
            <a:xfrm>
              <a:off x="2437617" y="119153"/>
              <a:ext cx="2095473" cy="446233"/>
            </a:xfrm>
            <a:prstGeom prst="rect">
              <a:avLst/>
            </a:prstGeom>
          </p:spPr>
        </p:pic>
        <p:pic>
          <p:nvPicPr>
            <p:cNvPr id="8" name="图片 7" descr="文本&#10;&#10;描述已自动生成">
              <a:extLst>
                <a:ext uri="{FF2B5EF4-FFF2-40B4-BE49-F238E27FC236}">
                  <a16:creationId xmlns:a16="http://schemas.microsoft.com/office/drawing/2014/main" id="{49A18AC0-66FF-23EE-1D36-3BDA0B1E46EB}"/>
                </a:ext>
              </a:extLst>
            </p:cNvPr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7324" y="163038"/>
              <a:ext cx="2138137" cy="358465"/>
            </a:xfrm>
            <a:prstGeom prst="rect">
              <a:avLst/>
            </a:prstGeom>
          </p:spPr>
        </p:pic>
      </p:grpSp>
      <p:sp>
        <p:nvSpPr>
          <p:cNvPr id="9" name="文本框 8">
            <a:extLst>
              <a:ext uri="{FF2B5EF4-FFF2-40B4-BE49-F238E27FC236}">
                <a16:creationId xmlns:a16="http://schemas.microsoft.com/office/drawing/2014/main" id="{A7912274-DD75-ACC6-C82D-D5B5F56F28D9}"/>
              </a:ext>
            </a:extLst>
          </p:cNvPr>
          <p:cNvSpPr txBox="1"/>
          <p:nvPr/>
        </p:nvSpPr>
        <p:spPr>
          <a:xfrm>
            <a:off x="99923" y="916336"/>
            <a:ext cx="38838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/>
              <a:t>1. </a:t>
            </a:r>
            <a:r>
              <a:rPr lang="zh-CN" altLang="en-US" sz="2000" b="1" dirty="0"/>
              <a:t>研究背景</a:t>
            </a:r>
          </a:p>
        </p:txBody>
      </p:sp>
      <p:sp>
        <p:nvSpPr>
          <p:cNvPr id="16" name="标题 1">
            <a:extLst>
              <a:ext uri="{FF2B5EF4-FFF2-40B4-BE49-F238E27FC236}">
                <a16:creationId xmlns:a16="http://schemas.microsoft.com/office/drawing/2014/main" id="{A4606376-1132-C453-B423-8088C1686CF7}"/>
              </a:ext>
            </a:extLst>
          </p:cNvPr>
          <p:cNvSpPr txBox="1">
            <a:spLocks/>
          </p:cNvSpPr>
          <p:nvPr/>
        </p:nvSpPr>
        <p:spPr bwMode="auto">
          <a:xfrm>
            <a:off x="767408" y="1340768"/>
            <a:ext cx="5181846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9pPr>
          </a:lstStyle>
          <a:p>
            <a:r>
              <a:rPr lang="en-US" altLang="zh-CN" sz="2000" kern="0" dirty="0"/>
              <a:t>1.1 Soft Error and SEU</a:t>
            </a:r>
            <a:endParaRPr lang="zh-CN" altLang="en-US" sz="2000" kern="0" dirty="0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3EB69E87-F097-0456-5EB1-A45014CC55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3466" y="2885394"/>
            <a:ext cx="3303947" cy="32523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内容占位符 5">
            <a:extLst>
              <a:ext uri="{FF2B5EF4-FFF2-40B4-BE49-F238E27FC236}">
                <a16:creationId xmlns:a16="http://schemas.microsoft.com/office/drawing/2014/main" id="{DD5614EB-A973-BF7C-B14A-9718AEBC80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1200117" y="2962241"/>
            <a:ext cx="5027386" cy="3057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id="{8452D9DF-E354-0D48-7074-F1BAC1726CF7}"/>
              </a:ext>
            </a:extLst>
          </p:cNvPr>
          <p:cNvSpPr txBox="1"/>
          <p:nvPr/>
        </p:nvSpPr>
        <p:spPr>
          <a:xfrm>
            <a:off x="767408" y="1757636"/>
            <a:ext cx="10513168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20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SRAM is subject to a representative radiation-induced soft error named Single Event Upset (SEU</a:t>
            </a:r>
            <a:r>
              <a:rPr lang="en-US" altLang="zh-CN" sz="2000" dirty="0">
                <a:latin typeface="Times New Roman" panose="02020603050405020304" pitchFamily="18" charset="0"/>
                <a:ea typeface="宋体" panose="02010600030101010101" pitchFamily="2" charset="-122"/>
              </a:rPr>
              <a:t>)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Times New Roman" panose="02020603050405020304" pitchFamily="18" charset="0"/>
                <a:ea typeface="宋体" panose="02010600030101010101" pitchFamily="2" charset="-122"/>
              </a:rPr>
              <a:t>If the collected charge at the SV exceeds the critical charge (</a:t>
            </a:r>
            <a:r>
              <a:rPr lang="en-US" altLang="zh-CN" sz="2000" i="1" dirty="0">
                <a:latin typeface="Times New Roman" panose="02020603050405020304" pitchFamily="18" charset="0"/>
                <a:ea typeface="宋体" panose="02010600030101010101" pitchFamily="2" charset="-122"/>
              </a:rPr>
              <a:t>Q</a:t>
            </a:r>
            <a:r>
              <a:rPr lang="en-US" altLang="zh-CN" sz="2000" i="1" baseline="-25000" dirty="0">
                <a:latin typeface="Times New Roman" panose="02020603050405020304" pitchFamily="18" charset="0"/>
                <a:ea typeface="宋体" panose="02010600030101010101" pitchFamily="2" charset="-122"/>
              </a:rPr>
              <a:t>c</a:t>
            </a:r>
            <a:r>
              <a:rPr lang="en-US" altLang="zh-CN" sz="2000" dirty="0">
                <a:latin typeface="Times New Roman" panose="02020603050405020304" pitchFamily="18" charset="0"/>
                <a:ea typeface="宋体" panose="02010600030101010101" pitchFamily="2" charset="-122"/>
              </a:rPr>
              <a:t>) an SEU will occur.</a:t>
            </a:r>
            <a:endParaRPr lang="zh-CN" altLang="en-US" sz="2000" dirty="0"/>
          </a:p>
        </p:txBody>
      </p:sp>
      <p:sp>
        <p:nvSpPr>
          <p:cNvPr id="18" name="椭圆 17">
            <a:extLst>
              <a:ext uri="{FF2B5EF4-FFF2-40B4-BE49-F238E27FC236}">
                <a16:creationId xmlns:a16="http://schemas.microsoft.com/office/drawing/2014/main" id="{45624802-C1EF-C33C-5033-FCEADD99F825}"/>
              </a:ext>
            </a:extLst>
          </p:cNvPr>
          <p:cNvSpPr/>
          <p:nvPr/>
        </p:nvSpPr>
        <p:spPr bwMode="auto">
          <a:xfrm>
            <a:off x="3886110" y="4534808"/>
            <a:ext cx="864096" cy="936104"/>
          </a:xfrm>
          <a:prstGeom prst="ellipse">
            <a:avLst/>
          </a:prstGeom>
          <a:noFill/>
          <a:ln w="9525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" charset="0"/>
              <a:ea typeface="ＭＳ Ｐゴシック" pitchFamily="-1" charset="-128"/>
              <a:cs typeface="ＭＳ Ｐゴシック" pitchFamily="-1" charset="-128"/>
            </a:endParaRPr>
          </a:p>
        </p:txBody>
      </p:sp>
      <p:cxnSp>
        <p:nvCxnSpPr>
          <p:cNvPr id="19" name="连接符: 肘形 18">
            <a:extLst>
              <a:ext uri="{FF2B5EF4-FFF2-40B4-BE49-F238E27FC236}">
                <a16:creationId xmlns:a16="http://schemas.microsoft.com/office/drawing/2014/main" id="{5493C1FF-DBFD-F058-62BB-D857E09BA1BD}"/>
              </a:ext>
            </a:extLst>
          </p:cNvPr>
          <p:cNvCxnSpPr>
            <a:cxnSpLocks/>
            <a:stCxn id="18" idx="6"/>
            <a:endCxn id="21" idx="1"/>
          </p:cNvCxnSpPr>
          <p:nvPr/>
        </p:nvCxnSpPr>
        <p:spPr bwMode="auto">
          <a:xfrm flipV="1">
            <a:off x="4750206" y="4353752"/>
            <a:ext cx="2391046" cy="649108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ysDash"/>
            <a:round/>
            <a:headEnd type="none" w="med" len="med"/>
            <a:tailEnd type="triangle"/>
          </a:ln>
          <a:effectLst/>
        </p:spPr>
      </p:cxnSp>
      <p:sp>
        <p:nvSpPr>
          <p:cNvPr id="20" name="文本框 19">
            <a:extLst>
              <a:ext uri="{FF2B5EF4-FFF2-40B4-BE49-F238E27FC236}">
                <a16:creationId xmlns:a16="http://schemas.microsoft.com/office/drawing/2014/main" id="{4FFD421C-5A56-BBC1-B220-24604A31546E}"/>
              </a:ext>
            </a:extLst>
          </p:cNvPr>
          <p:cNvSpPr txBox="1"/>
          <p:nvPr/>
        </p:nvSpPr>
        <p:spPr>
          <a:xfrm>
            <a:off x="9513789" y="4122919"/>
            <a:ext cx="10855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on</a:t>
            </a:r>
            <a:endParaRPr lang="zh-CN" altLang="en-US" dirty="0"/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13BB9002-65F0-B7F5-4143-1B7EF28B6970}"/>
              </a:ext>
            </a:extLst>
          </p:cNvPr>
          <p:cNvSpPr txBox="1"/>
          <p:nvPr/>
        </p:nvSpPr>
        <p:spPr>
          <a:xfrm>
            <a:off x="7141252" y="4122919"/>
            <a:ext cx="10855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off</a:t>
            </a:r>
            <a:endParaRPr lang="zh-CN" altLang="en-US" dirty="0"/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C5B9BE1E-4D34-0E82-1BD7-03AB943563F4}"/>
              </a:ext>
            </a:extLst>
          </p:cNvPr>
          <p:cNvSpPr txBox="1"/>
          <p:nvPr/>
        </p:nvSpPr>
        <p:spPr>
          <a:xfrm>
            <a:off x="1164210" y="2967335"/>
            <a:ext cx="504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1</a:t>
            </a:r>
            <a:endParaRPr lang="zh-CN" altLang="en-US" dirty="0"/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4AB00555-D53F-7435-FA4F-1BBD2EBC3DE7}"/>
              </a:ext>
            </a:extLst>
          </p:cNvPr>
          <p:cNvSpPr txBox="1"/>
          <p:nvPr/>
        </p:nvSpPr>
        <p:spPr>
          <a:xfrm>
            <a:off x="5800615" y="2967335"/>
            <a:ext cx="504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0</a:t>
            </a:r>
            <a:endParaRPr lang="zh-CN" altLang="en-US" dirty="0"/>
          </a:p>
        </p:txBody>
      </p:sp>
      <p:cxnSp>
        <p:nvCxnSpPr>
          <p:cNvPr id="24" name="直接箭头连接符 23">
            <a:extLst>
              <a:ext uri="{FF2B5EF4-FFF2-40B4-BE49-F238E27FC236}">
                <a16:creationId xmlns:a16="http://schemas.microsoft.com/office/drawing/2014/main" id="{BC5799AB-2665-A8EB-5594-13C62693C4D0}"/>
              </a:ext>
            </a:extLst>
          </p:cNvPr>
          <p:cNvCxnSpPr>
            <a:cxnSpLocks/>
          </p:cNvCxnSpPr>
          <p:nvPr/>
        </p:nvCxnSpPr>
        <p:spPr bwMode="auto">
          <a:xfrm>
            <a:off x="7897981" y="3228743"/>
            <a:ext cx="648072" cy="112020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5" name="文本框 24">
            <a:extLst>
              <a:ext uri="{FF2B5EF4-FFF2-40B4-BE49-F238E27FC236}">
                <a16:creationId xmlns:a16="http://schemas.microsoft.com/office/drawing/2014/main" id="{BBDA51F3-11F4-457D-4E5E-D0CD67D021D2}"/>
              </a:ext>
            </a:extLst>
          </p:cNvPr>
          <p:cNvSpPr txBox="1"/>
          <p:nvPr/>
        </p:nvSpPr>
        <p:spPr>
          <a:xfrm>
            <a:off x="6823466" y="2962241"/>
            <a:ext cx="16866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>
                <a:latin typeface="+mn-lt"/>
              </a:rPr>
              <a:t>Cosmic ray ion track</a:t>
            </a:r>
            <a:endParaRPr lang="zh-CN" altLang="en-US" sz="1400" dirty="0">
              <a:latin typeface="+mn-lt"/>
            </a:endParaRP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095F9667-1A71-4164-422E-BE69B30B10C2}"/>
              </a:ext>
            </a:extLst>
          </p:cNvPr>
          <p:cNvSpPr txBox="1"/>
          <p:nvPr/>
        </p:nvSpPr>
        <p:spPr>
          <a:xfrm>
            <a:off x="1800609" y="6043304"/>
            <a:ext cx="385394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dirty="0">
                <a:latin typeface="Times New Roman" panose="02020603050405020304" pitchFamily="18" charset="0"/>
              </a:rPr>
              <a:t>Fig 1.1  Data storage mechanism of an SRAM cell</a:t>
            </a:r>
            <a:endParaRPr lang="zh-CN" altLang="en-US" sz="1400" dirty="0">
              <a:latin typeface="Times New Roman" panose="02020603050405020304" pitchFamily="18" charset="0"/>
            </a:endParaRP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85C34C3E-857D-C8B8-0171-F2EBDAFE7976}"/>
              </a:ext>
            </a:extLst>
          </p:cNvPr>
          <p:cNvSpPr txBox="1"/>
          <p:nvPr/>
        </p:nvSpPr>
        <p:spPr>
          <a:xfrm>
            <a:off x="6859373" y="6043305"/>
            <a:ext cx="385394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dirty="0">
                <a:latin typeface="Times New Roman" panose="02020603050405020304" pitchFamily="18" charset="0"/>
              </a:rPr>
              <a:t>Fig 1.2  Schematic diagram of CMOS inverter</a:t>
            </a:r>
            <a:endParaRPr lang="zh-CN" altLang="en-US" sz="1400" dirty="0">
              <a:latin typeface="Times New Roman" panose="02020603050405020304" pitchFamily="18" charset="0"/>
            </a:endParaRPr>
          </a:p>
        </p:txBody>
      </p:sp>
      <p:sp>
        <p:nvSpPr>
          <p:cNvPr id="28" name="标题 1">
            <a:extLst>
              <a:ext uri="{FF2B5EF4-FFF2-40B4-BE49-F238E27FC236}">
                <a16:creationId xmlns:a16="http://schemas.microsoft.com/office/drawing/2014/main" id="{2D89CB32-2DAE-772E-D75E-AF2A080EA3D8}"/>
              </a:ext>
            </a:extLst>
          </p:cNvPr>
          <p:cNvSpPr txBox="1">
            <a:spLocks/>
          </p:cNvSpPr>
          <p:nvPr/>
        </p:nvSpPr>
        <p:spPr bwMode="auto">
          <a:xfrm>
            <a:off x="767408" y="1340768"/>
            <a:ext cx="5181846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9pPr>
          </a:lstStyle>
          <a:p>
            <a:r>
              <a:rPr lang="en-US" altLang="zh-CN" sz="2000" kern="0" dirty="0"/>
              <a:t>1.1 Soft Error and SEU</a:t>
            </a:r>
            <a:endParaRPr lang="zh-CN" altLang="en-US" sz="2000" kern="0" dirty="0"/>
          </a:p>
        </p:txBody>
      </p:sp>
      <p:sp>
        <p:nvSpPr>
          <p:cNvPr id="30" name="椭圆 29">
            <a:extLst>
              <a:ext uri="{FF2B5EF4-FFF2-40B4-BE49-F238E27FC236}">
                <a16:creationId xmlns:a16="http://schemas.microsoft.com/office/drawing/2014/main" id="{C9A6AEAD-1D5F-F4FD-D177-010AB89423FF}"/>
              </a:ext>
            </a:extLst>
          </p:cNvPr>
          <p:cNvSpPr/>
          <p:nvPr/>
        </p:nvSpPr>
        <p:spPr bwMode="auto">
          <a:xfrm>
            <a:off x="2678211" y="3463558"/>
            <a:ext cx="864096" cy="936104"/>
          </a:xfrm>
          <a:prstGeom prst="ellipse">
            <a:avLst/>
          </a:prstGeom>
          <a:noFill/>
          <a:ln w="9525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" charset="0"/>
              <a:ea typeface="ＭＳ Ｐゴシック" pitchFamily="-1" charset="-128"/>
              <a:cs typeface="ＭＳ Ｐゴシック" pitchFamily="-1" charset="-128"/>
            </a:endParaRPr>
          </a:p>
        </p:txBody>
      </p:sp>
      <p:pic>
        <p:nvPicPr>
          <p:cNvPr id="31" name="图片 30">
            <a:extLst>
              <a:ext uri="{FF2B5EF4-FFF2-40B4-BE49-F238E27FC236}">
                <a16:creationId xmlns:a16="http://schemas.microsoft.com/office/drawing/2014/main" id="{24A39672-B31F-99B5-5731-AE4A38D7E48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" t="-741" r="-11373" b="5180"/>
          <a:stretch/>
        </p:blipFill>
        <p:spPr bwMode="auto">
          <a:xfrm>
            <a:off x="6171740" y="2880970"/>
            <a:ext cx="6376553" cy="357236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929671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8305CF-4FC5-AF80-56CC-B0B6BE4F84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1">
            <a:extLst>
              <a:ext uri="{FF2B5EF4-FFF2-40B4-BE49-F238E27FC236}">
                <a16:creationId xmlns:a16="http://schemas.microsoft.com/office/drawing/2014/main" id="{2C246076-57CC-889F-C5B8-BCBD4C6C06A9}"/>
              </a:ext>
            </a:extLst>
          </p:cNvPr>
          <p:cNvSpPr txBox="1">
            <a:spLocks/>
          </p:cNvSpPr>
          <p:nvPr/>
        </p:nvSpPr>
        <p:spPr>
          <a:xfrm>
            <a:off x="11285732" y="156378"/>
            <a:ext cx="635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0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400" dirty="0"/>
              <a:t>4</a:t>
            </a:r>
            <a:endParaRPr lang="zh-CN" altLang="en-US" sz="1400" dirty="0"/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360CFE1A-7E8F-D17E-2294-6C486E93BA8D}"/>
              </a:ext>
            </a:extLst>
          </p:cNvPr>
          <p:cNvGrpSpPr/>
          <p:nvPr/>
        </p:nvGrpSpPr>
        <p:grpSpPr>
          <a:xfrm>
            <a:off x="0" y="119153"/>
            <a:ext cx="12192000" cy="622528"/>
            <a:chOff x="0" y="119153"/>
            <a:chExt cx="12192000" cy="622528"/>
          </a:xfrm>
        </p:grpSpPr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71354640-DECE-D791-9B33-35BDCD7D1D34}"/>
                </a:ext>
              </a:extLst>
            </p:cNvPr>
            <p:cNvSpPr/>
            <p:nvPr/>
          </p:nvSpPr>
          <p:spPr>
            <a:xfrm>
              <a:off x="0" y="660401"/>
              <a:ext cx="12192000" cy="81280"/>
            </a:xfrm>
            <a:prstGeom prst="rect">
              <a:avLst/>
            </a:prstGeom>
            <a:gradFill flip="none" rotWithShape="1">
              <a:gsLst>
                <a:gs pos="7000">
                  <a:srgbClr val="2BB8B4">
                    <a:lumMod val="100000"/>
                  </a:srgbClr>
                </a:gs>
                <a:gs pos="49000">
                  <a:schemeClr val="accent1">
                    <a:tint val="44500"/>
                    <a:satMod val="160000"/>
                  </a:schemeClr>
                </a:gs>
                <a:gs pos="70000">
                  <a:schemeClr val="accent1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pic>
          <p:nvPicPr>
            <p:cNvPr id="7" name="图片 6" descr="图片包含 文本&#10;&#10;描述已自动生成">
              <a:extLst>
                <a:ext uri="{FF2B5EF4-FFF2-40B4-BE49-F238E27FC236}">
                  <a16:creationId xmlns:a16="http://schemas.microsoft.com/office/drawing/2014/main" id="{716264E1-312C-2EC6-B2F3-48653BB3E577}"/>
                </a:ext>
              </a:extLst>
            </p:cNvPr>
            <p:cNvPicPr/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7755"/>
            <a:stretch/>
          </p:blipFill>
          <p:spPr>
            <a:xfrm>
              <a:off x="2437617" y="119153"/>
              <a:ext cx="2095473" cy="446233"/>
            </a:xfrm>
            <a:prstGeom prst="rect">
              <a:avLst/>
            </a:prstGeom>
          </p:spPr>
        </p:pic>
        <p:pic>
          <p:nvPicPr>
            <p:cNvPr id="8" name="图片 7" descr="文本&#10;&#10;描述已自动生成">
              <a:extLst>
                <a:ext uri="{FF2B5EF4-FFF2-40B4-BE49-F238E27FC236}">
                  <a16:creationId xmlns:a16="http://schemas.microsoft.com/office/drawing/2014/main" id="{B7FA4DE8-F3C6-A777-1E41-72D06FF35E86}"/>
                </a:ext>
              </a:extLst>
            </p:cNvPr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7324" y="163038"/>
              <a:ext cx="2138137" cy="358465"/>
            </a:xfrm>
            <a:prstGeom prst="rect">
              <a:avLst/>
            </a:prstGeom>
          </p:spPr>
        </p:pic>
      </p:grpSp>
      <p:sp>
        <p:nvSpPr>
          <p:cNvPr id="9" name="文本框 8">
            <a:extLst>
              <a:ext uri="{FF2B5EF4-FFF2-40B4-BE49-F238E27FC236}">
                <a16:creationId xmlns:a16="http://schemas.microsoft.com/office/drawing/2014/main" id="{C80F8B68-25C7-38DA-C883-D0095D8B28B8}"/>
              </a:ext>
            </a:extLst>
          </p:cNvPr>
          <p:cNvSpPr txBox="1"/>
          <p:nvPr/>
        </p:nvSpPr>
        <p:spPr>
          <a:xfrm>
            <a:off x="99923" y="916336"/>
            <a:ext cx="38838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/>
              <a:t>1. </a:t>
            </a:r>
            <a:r>
              <a:rPr lang="zh-CN" altLang="en-US" sz="2000" b="1" dirty="0"/>
              <a:t>研究背景</a:t>
            </a:r>
          </a:p>
        </p:txBody>
      </p:sp>
      <p:sp>
        <p:nvSpPr>
          <p:cNvPr id="28" name="标题 1">
            <a:extLst>
              <a:ext uri="{FF2B5EF4-FFF2-40B4-BE49-F238E27FC236}">
                <a16:creationId xmlns:a16="http://schemas.microsoft.com/office/drawing/2014/main" id="{F9B380E6-C2AE-0839-2E65-B398BFB36A85}"/>
              </a:ext>
            </a:extLst>
          </p:cNvPr>
          <p:cNvSpPr txBox="1">
            <a:spLocks/>
          </p:cNvSpPr>
          <p:nvPr/>
        </p:nvSpPr>
        <p:spPr bwMode="auto">
          <a:xfrm>
            <a:off x="779934" y="1422469"/>
            <a:ext cx="5181846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9pPr>
          </a:lstStyle>
          <a:p>
            <a:r>
              <a:rPr lang="en-US" altLang="zh-CN" sz="2000" kern="0" dirty="0"/>
              <a:t>1.2 Cosmic Rays in Terrestrial Environment</a:t>
            </a: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FFB631F0-21BA-EC74-F78C-297BFCE20E0A}"/>
              </a:ext>
            </a:extLst>
          </p:cNvPr>
          <p:cNvSpPr txBox="1"/>
          <p:nvPr/>
        </p:nvSpPr>
        <p:spPr>
          <a:xfrm>
            <a:off x="881074" y="1958705"/>
            <a:ext cx="10441160" cy="7232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The primary CRs are subject to strong colliding with atmospheric nuclei, resulting in secondary particles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1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N</a:t>
            </a:r>
            <a:r>
              <a:rPr lang="en-US" altLang="zh-CN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eutrons, muons, protons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altLang="zh-CN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pions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electrons, positrons, and photons, can be propagated to ground level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 </a:t>
            </a:r>
            <a:endParaRPr lang="zh-CN" altLang="en-US" sz="2000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16A0EDDD-1E6C-4713-76B5-5B822941F1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9888" y="2896017"/>
            <a:ext cx="3637711" cy="3637711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67F1985C-60B8-4063-5B22-1CA1A85309F8}"/>
              </a:ext>
            </a:extLst>
          </p:cNvPr>
          <p:cNvSpPr txBox="1"/>
          <p:nvPr/>
        </p:nvSpPr>
        <p:spPr>
          <a:xfrm>
            <a:off x="1243554" y="6533728"/>
            <a:ext cx="446449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Fig 1.3  Schematic of the cosmic rays reaching the ground</a:t>
            </a:r>
            <a:endParaRPr lang="zh-CN" altLang="en-US" sz="1400" dirty="0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2D510F59-5242-6955-9A9E-40B2FD011C3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1780" y="2699642"/>
            <a:ext cx="4756815" cy="3816424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2DE46E6B-2503-16E4-3083-17A36F6FA335}"/>
              </a:ext>
            </a:extLst>
          </p:cNvPr>
          <p:cNvSpPr txBox="1"/>
          <p:nvPr/>
        </p:nvSpPr>
        <p:spPr>
          <a:xfrm>
            <a:off x="6372376" y="6318285"/>
            <a:ext cx="453786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dirty="0">
                <a:latin typeface="Times New Roman" panose="02020603050405020304" pitchFamily="18" charset="0"/>
              </a:rPr>
              <a:t>Figure 1.4  Energy spectra of the secondary cosmic rays at ground level, calculated with EXPACS</a:t>
            </a:r>
            <a:endParaRPr lang="zh-CN" altLang="en-US" sz="1400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98050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FEAACA-1FEF-412E-3E4C-B50347E7BC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1">
            <a:extLst>
              <a:ext uri="{FF2B5EF4-FFF2-40B4-BE49-F238E27FC236}">
                <a16:creationId xmlns:a16="http://schemas.microsoft.com/office/drawing/2014/main" id="{F42F98E0-767D-3B00-70EB-C1AA665DBDB9}"/>
              </a:ext>
            </a:extLst>
          </p:cNvPr>
          <p:cNvSpPr txBox="1">
            <a:spLocks/>
          </p:cNvSpPr>
          <p:nvPr/>
        </p:nvSpPr>
        <p:spPr>
          <a:xfrm>
            <a:off x="11285732" y="156378"/>
            <a:ext cx="635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0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400" dirty="0"/>
              <a:t>5</a:t>
            </a:r>
            <a:endParaRPr lang="zh-CN" altLang="en-US" sz="1400" dirty="0"/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DE2D6C16-C9AD-CD1F-DCA8-C24C39DD3DCA}"/>
              </a:ext>
            </a:extLst>
          </p:cNvPr>
          <p:cNvGrpSpPr/>
          <p:nvPr/>
        </p:nvGrpSpPr>
        <p:grpSpPr>
          <a:xfrm>
            <a:off x="0" y="119153"/>
            <a:ext cx="12192000" cy="622528"/>
            <a:chOff x="0" y="119153"/>
            <a:chExt cx="12192000" cy="622528"/>
          </a:xfrm>
        </p:grpSpPr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251CA60E-85B5-A18B-4CD3-B114037DCD0A}"/>
                </a:ext>
              </a:extLst>
            </p:cNvPr>
            <p:cNvSpPr/>
            <p:nvPr/>
          </p:nvSpPr>
          <p:spPr>
            <a:xfrm>
              <a:off x="0" y="660401"/>
              <a:ext cx="12192000" cy="81280"/>
            </a:xfrm>
            <a:prstGeom prst="rect">
              <a:avLst/>
            </a:prstGeom>
            <a:gradFill flip="none" rotWithShape="1">
              <a:gsLst>
                <a:gs pos="7000">
                  <a:srgbClr val="2BB8B4">
                    <a:lumMod val="100000"/>
                  </a:srgbClr>
                </a:gs>
                <a:gs pos="49000">
                  <a:schemeClr val="accent1">
                    <a:tint val="44500"/>
                    <a:satMod val="160000"/>
                  </a:schemeClr>
                </a:gs>
                <a:gs pos="70000">
                  <a:schemeClr val="accent1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pic>
          <p:nvPicPr>
            <p:cNvPr id="7" name="图片 6" descr="图片包含 文本&#10;&#10;描述已自动生成">
              <a:extLst>
                <a:ext uri="{FF2B5EF4-FFF2-40B4-BE49-F238E27FC236}">
                  <a16:creationId xmlns:a16="http://schemas.microsoft.com/office/drawing/2014/main" id="{1E532C73-E141-C3C0-F2F4-EB0D8043BCEC}"/>
                </a:ext>
              </a:extLst>
            </p:cNvPr>
            <p:cNvPicPr/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7755"/>
            <a:stretch/>
          </p:blipFill>
          <p:spPr>
            <a:xfrm>
              <a:off x="2437617" y="119153"/>
              <a:ext cx="2095473" cy="446233"/>
            </a:xfrm>
            <a:prstGeom prst="rect">
              <a:avLst/>
            </a:prstGeom>
          </p:spPr>
        </p:pic>
        <p:pic>
          <p:nvPicPr>
            <p:cNvPr id="8" name="图片 7" descr="文本&#10;&#10;描述已自动生成">
              <a:extLst>
                <a:ext uri="{FF2B5EF4-FFF2-40B4-BE49-F238E27FC236}">
                  <a16:creationId xmlns:a16="http://schemas.microsoft.com/office/drawing/2014/main" id="{21FA5754-62C8-4BDC-540E-F2E3AF35C606}"/>
                </a:ext>
              </a:extLst>
            </p:cNvPr>
            <p:cNvPicPr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7324" y="163038"/>
              <a:ext cx="2138137" cy="358465"/>
            </a:xfrm>
            <a:prstGeom prst="rect">
              <a:avLst/>
            </a:prstGeom>
          </p:spPr>
        </p:pic>
      </p:grpSp>
      <p:sp>
        <p:nvSpPr>
          <p:cNvPr id="9" name="文本框 8">
            <a:extLst>
              <a:ext uri="{FF2B5EF4-FFF2-40B4-BE49-F238E27FC236}">
                <a16:creationId xmlns:a16="http://schemas.microsoft.com/office/drawing/2014/main" id="{ACEFC0FE-0E13-A798-6FD4-2CF34ED94E52}"/>
              </a:ext>
            </a:extLst>
          </p:cNvPr>
          <p:cNvSpPr txBox="1"/>
          <p:nvPr/>
        </p:nvSpPr>
        <p:spPr>
          <a:xfrm>
            <a:off x="99923" y="916336"/>
            <a:ext cx="38838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/>
              <a:t>1. </a:t>
            </a:r>
            <a:r>
              <a:rPr lang="zh-CN" altLang="en-US" sz="2000" b="1" dirty="0"/>
              <a:t>研究背景</a:t>
            </a:r>
          </a:p>
        </p:txBody>
      </p:sp>
      <p:sp>
        <p:nvSpPr>
          <p:cNvPr id="28" name="标题 1">
            <a:extLst>
              <a:ext uri="{FF2B5EF4-FFF2-40B4-BE49-F238E27FC236}">
                <a16:creationId xmlns:a16="http://schemas.microsoft.com/office/drawing/2014/main" id="{5F8A55CC-6615-1BC5-6E9C-B5FF129B2C1E}"/>
              </a:ext>
            </a:extLst>
          </p:cNvPr>
          <p:cNvSpPr txBox="1">
            <a:spLocks/>
          </p:cNvSpPr>
          <p:nvPr/>
        </p:nvSpPr>
        <p:spPr bwMode="auto">
          <a:xfrm>
            <a:off x="779934" y="1422469"/>
            <a:ext cx="5181846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9pPr>
          </a:lstStyle>
          <a:p>
            <a:r>
              <a:rPr lang="en-US" altLang="zh-CN" sz="2000" kern="0" dirty="0"/>
              <a:t>1.2 Cosmic Rays in Terrestrial Environment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8C91F44E-7749-104E-0F3F-F93320F42059}"/>
              </a:ext>
            </a:extLst>
          </p:cNvPr>
          <p:cNvSpPr txBox="1"/>
          <p:nvPr/>
        </p:nvSpPr>
        <p:spPr>
          <a:xfrm>
            <a:off x="749203" y="2107154"/>
            <a:ext cx="6124378" cy="18312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1800" dirty="0">
                <a:latin typeface="Times New Roman" panose="02020603050405020304" pitchFamily="18" charset="0"/>
                <a:ea typeface="TimesLTStd-Roman"/>
              </a:rPr>
              <a:t>N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TimesLTStd-Roman"/>
              </a:rPr>
              <a:t>eutrons have always been considered a main radiation source for SEUs</a:t>
            </a:r>
          </a:p>
          <a:p>
            <a:pPr marL="342900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1800" dirty="0">
                <a:effectLst/>
                <a:latin typeface="Times New Roman" panose="02020603050405020304" pitchFamily="18" charset="0"/>
                <a:ea typeface="TimesLTStd-Roman"/>
              </a:rPr>
              <a:t>With the miniaturization of semiconductor device and the decrease in operating voltage, 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DengXian" panose="02010600030101010101" pitchFamily="2" charset="-122"/>
              </a:rPr>
              <a:t>the critical charge decrease, making the device more vulnerable to more types of particles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 </a:t>
            </a:r>
            <a:endParaRPr lang="zh-CN" altLang="en-US" sz="2000" dirty="0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D010E679-E3B4-778E-33D1-355C98592CDF}"/>
              </a:ext>
            </a:extLst>
          </p:cNvPr>
          <p:cNvSpPr txBox="1"/>
          <p:nvPr/>
        </p:nvSpPr>
        <p:spPr>
          <a:xfrm>
            <a:off x="7535588" y="5538041"/>
            <a:ext cx="453786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dirty="0">
                <a:latin typeface="Times New Roman" panose="02020603050405020304" pitchFamily="18" charset="0"/>
              </a:rPr>
              <a:t>Fig 1.5  Contribution of various particles to the Soft Error Rate (SER) in bulk devices</a:t>
            </a:r>
            <a:endParaRPr lang="zh-CN" altLang="en-US" sz="1400" dirty="0">
              <a:latin typeface="Times New Roman" panose="02020603050405020304" pitchFamily="18" charset="0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B62FB5FC-FD76-9BCD-EF68-305FB44CCD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72168" y="1895352"/>
            <a:ext cx="5089991" cy="3549872"/>
          </a:xfrm>
          <a:prstGeom prst="rect">
            <a:avLst/>
          </a:prstGeom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0E1990B4-982B-C730-EBA8-B922D12D4130}"/>
              </a:ext>
            </a:extLst>
          </p:cNvPr>
          <p:cNvSpPr txBox="1"/>
          <p:nvPr/>
        </p:nvSpPr>
        <p:spPr>
          <a:xfrm>
            <a:off x="1067512" y="4136316"/>
            <a:ext cx="5904656" cy="7232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1800" dirty="0">
                <a:effectLst/>
                <a:latin typeface="Times New Roman" panose="02020603050405020304" pitchFamily="18" charset="0"/>
                <a:ea typeface="TimesLTStd-Roman"/>
              </a:rPr>
              <a:t>Muons : direct ionization &amp;  negative muon capture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1800" dirty="0">
                <a:latin typeface="Times New Roman" panose="02020603050405020304" pitchFamily="18" charset="0"/>
              </a:rPr>
              <a:t>Protons: 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TimesLTStd-Roman"/>
              </a:rPr>
              <a:t>direct ionization (LEP) &amp; nuclear reaction (HEP)</a:t>
            </a:r>
            <a:endParaRPr lang="zh-CN" altLang="en-US" sz="2000" dirty="0"/>
          </a:p>
        </p:txBody>
      </p:sp>
    </p:spTree>
    <p:extLst>
      <p:ext uri="{BB962C8B-B14F-4D97-AF65-F5344CB8AC3E}">
        <p14:creationId xmlns:p14="http://schemas.microsoft.com/office/powerpoint/2010/main" val="27785890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C1ABB3-D512-6873-C92D-770B930375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1">
            <a:extLst>
              <a:ext uri="{FF2B5EF4-FFF2-40B4-BE49-F238E27FC236}">
                <a16:creationId xmlns:a16="http://schemas.microsoft.com/office/drawing/2014/main" id="{C13AF5FE-7BED-8468-93DB-B4BBB05A26F3}"/>
              </a:ext>
            </a:extLst>
          </p:cNvPr>
          <p:cNvSpPr txBox="1">
            <a:spLocks/>
          </p:cNvSpPr>
          <p:nvPr/>
        </p:nvSpPr>
        <p:spPr>
          <a:xfrm>
            <a:off x="11285732" y="156378"/>
            <a:ext cx="635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0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400" dirty="0"/>
              <a:t>6</a:t>
            </a:r>
            <a:endParaRPr lang="zh-CN" altLang="en-US" sz="1400" dirty="0"/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98BB64A4-37C9-D53D-F36F-99DB0677CB01}"/>
              </a:ext>
            </a:extLst>
          </p:cNvPr>
          <p:cNvGrpSpPr/>
          <p:nvPr/>
        </p:nvGrpSpPr>
        <p:grpSpPr>
          <a:xfrm>
            <a:off x="0" y="119153"/>
            <a:ext cx="12192000" cy="622528"/>
            <a:chOff x="0" y="119153"/>
            <a:chExt cx="12192000" cy="622528"/>
          </a:xfrm>
        </p:grpSpPr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97EBCA7E-06C3-5653-7553-110C3F24B411}"/>
                </a:ext>
              </a:extLst>
            </p:cNvPr>
            <p:cNvSpPr/>
            <p:nvPr/>
          </p:nvSpPr>
          <p:spPr>
            <a:xfrm>
              <a:off x="0" y="660401"/>
              <a:ext cx="12192000" cy="81280"/>
            </a:xfrm>
            <a:prstGeom prst="rect">
              <a:avLst/>
            </a:prstGeom>
            <a:gradFill flip="none" rotWithShape="1">
              <a:gsLst>
                <a:gs pos="7000">
                  <a:srgbClr val="2BB8B4">
                    <a:lumMod val="100000"/>
                  </a:srgbClr>
                </a:gs>
                <a:gs pos="49000">
                  <a:schemeClr val="accent1">
                    <a:tint val="44500"/>
                    <a:satMod val="160000"/>
                  </a:schemeClr>
                </a:gs>
                <a:gs pos="70000">
                  <a:schemeClr val="accent1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pic>
          <p:nvPicPr>
            <p:cNvPr id="7" name="图片 6" descr="图片包含 文本&#10;&#10;描述已自动生成">
              <a:extLst>
                <a:ext uri="{FF2B5EF4-FFF2-40B4-BE49-F238E27FC236}">
                  <a16:creationId xmlns:a16="http://schemas.microsoft.com/office/drawing/2014/main" id="{8851CE1F-3292-C30E-6435-31E7116EE764}"/>
                </a:ext>
              </a:extLst>
            </p:cNvPr>
            <p:cNvPicPr/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7755"/>
            <a:stretch/>
          </p:blipFill>
          <p:spPr>
            <a:xfrm>
              <a:off x="2437617" y="119153"/>
              <a:ext cx="2095473" cy="446233"/>
            </a:xfrm>
            <a:prstGeom prst="rect">
              <a:avLst/>
            </a:prstGeom>
          </p:spPr>
        </p:pic>
        <p:pic>
          <p:nvPicPr>
            <p:cNvPr id="8" name="图片 7" descr="文本&#10;&#10;描述已自动生成">
              <a:extLst>
                <a:ext uri="{FF2B5EF4-FFF2-40B4-BE49-F238E27FC236}">
                  <a16:creationId xmlns:a16="http://schemas.microsoft.com/office/drawing/2014/main" id="{2B1DAF6E-223D-00E6-60D1-A8C5B9914413}"/>
                </a:ext>
              </a:extLst>
            </p:cNvPr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7324" y="163038"/>
              <a:ext cx="2138137" cy="358465"/>
            </a:xfrm>
            <a:prstGeom prst="rect">
              <a:avLst/>
            </a:prstGeom>
          </p:spPr>
        </p:pic>
      </p:grpSp>
      <p:sp>
        <p:nvSpPr>
          <p:cNvPr id="9" name="文本框 8">
            <a:extLst>
              <a:ext uri="{FF2B5EF4-FFF2-40B4-BE49-F238E27FC236}">
                <a16:creationId xmlns:a16="http://schemas.microsoft.com/office/drawing/2014/main" id="{E5EC96EB-E37E-B1BC-DF79-0EC6EE19B3B0}"/>
              </a:ext>
            </a:extLst>
          </p:cNvPr>
          <p:cNvSpPr txBox="1"/>
          <p:nvPr/>
        </p:nvSpPr>
        <p:spPr>
          <a:xfrm>
            <a:off x="99923" y="916336"/>
            <a:ext cx="38838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/>
              <a:t>1. </a:t>
            </a:r>
            <a:r>
              <a:rPr lang="zh-CN" altLang="en-US" sz="2000" b="1" dirty="0"/>
              <a:t>研究背景</a:t>
            </a:r>
          </a:p>
        </p:txBody>
      </p:sp>
      <p:sp>
        <p:nvSpPr>
          <p:cNvPr id="28" name="标题 1">
            <a:extLst>
              <a:ext uri="{FF2B5EF4-FFF2-40B4-BE49-F238E27FC236}">
                <a16:creationId xmlns:a16="http://schemas.microsoft.com/office/drawing/2014/main" id="{71C295AA-41A5-7529-999A-21815394BC3E}"/>
              </a:ext>
            </a:extLst>
          </p:cNvPr>
          <p:cNvSpPr txBox="1">
            <a:spLocks/>
          </p:cNvSpPr>
          <p:nvPr/>
        </p:nvSpPr>
        <p:spPr bwMode="auto">
          <a:xfrm>
            <a:off x="779934" y="1422469"/>
            <a:ext cx="5181846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9pPr>
          </a:lstStyle>
          <a:p>
            <a:r>
              <a:rPr lang="en-US" altLang="zh-CN" sz="2000" kern="0" dirty="0"/>
              <a:t>1.3 Characteristics of Muons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CE4D9DFA-620A-C964-4F18-E95FA57A1CF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075" b="-2682"/>
          <a:stretch/>
        </p:blipFill>
        <p:spPr bwMode="auto">
          <a:xfrm>
            <a:off x="514978" y="2394200"/>
            <a:ext cx="5436445" cy="395652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18F901B3-9927-D4E3-B985-8C08E7B9FD2F}"/>
              </a:ext>
            </a:extLst>
          </p:cNvPr>
          <p:cNvSpPr txBox="1"/>
          <p:nvPr/>
        </p:nvSpPr>
        <p:spPr>
          <a:xfrm>
            <a:off x="1159116" y="6132680"/>
            <a:ext cx="468052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dirty="0">
                <a:latin typeface="Times New Roman" panose="02020603050405020304" pitchFamily="18" charset="0"/>
              </a:rPr>
              <a:t>Fig 1.6 Stopping power of negative and positive muons for silicon, by Geant4</a:t>
            </a:r>
            <a:endParaRPr lang="zh-CN" altLang="en-US" sz="1400" dirty="0">
              <a:latin typeface="Times New Roman" panose="02020603050405020304" pitchFamily="18" charset="0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DF492A99-A6FB-9A1F-02A1-7ECB21490E12}"/>
              </a:ext>
            </a:extLst>
          </p:cNvPr>
          <p:cNvSpPr txBox="1"/>
          <p:nvPr/>
        </p:nvSpPr>
        <p:spPr>
          <a:xfrm>
            <a:off x="767408" y="1953885"/>
            <a:ext cx="34563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1800" dirty="0">
                <a:latin typeface="Times New Roman" panose="02020603050405020304" pitchFamily="18" charset="0"/>
                <a:ea typeface="TimesLTStd-Roman"/>
              </a:rPr>
              <a:t>Stopping Power</a:t>
            </a:r>
            <a:endParaRPr lang="en-US" altLang="zh-CN" sz="1800" dirty="0">
              <a:effectLst/>
              <a:latin typeface="Times New Roman" panose="02020603050405020304" pitchFamily="18" charset="0"/>
              <a:ea typeface="TimesLTStd-Roman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D44DE7CB-E323-1DF8-4928-8FF289151D7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0579" y="1770981"/>
            <a:ext cx="4679950" cy="368808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A6910FC4-9EF3-20A4-4F86-EF6A1D763114}"/>
              </a:ext>
            </a:extLst>
          </p:cNvPr>
          <p:cNvSpPr txBox="1"/>
          <p:nvPr/>
        </p:nvSpPr>
        <p:spPr>
          <a:xfrm>
            <a:off x="6353810" y="5389681"/>
            <a:ext cx="5005570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457200" algn="just">
              <a:spcAft>
                <a:spcPts val="1200"/>
              </a:spcAft>
            </a:pPr>
            <a:r>
              <a:rPr lang="en-US" altLang="zh-CN" sz="14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Fig 1.7  The deposition energy </a:t>
            </a:r>
            <a:r>
              <a:rPr lang="en-US" altLang="zh-CN" sz="1400" i="1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E</a:t>
            </a:r>
            <a:r>
              <a:rPr lang="en-US" altLang="zh-CN" sz="1400" i="1" kern="100" baseline="-250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</a:t>
            </a:r>
            <a:r>
              <a:rPr lang="en-US" altLang="zh-CN" sz="14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as a function of incident particle kinetic energy </a:t>
            </a:r>
            <a:r>
              <a:rPr lang="en-US" altLang="zh-CN" sz="1400" i="1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E</a:t>
            </a:r>
            <a:r>
              <a:rPr lang="en-US" altLang="zh-CN" sz="1400" i="1" kern="100" baseline="-250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k</a:t>
            </a:r>
            <a:r>
              <a:rPr lang="en-US" altLang="zh-CN" sz="1400" kern="100" baseline="-250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14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just before entering SV. The green curve represents the case of proton, while the red one represents the case of positive muons. </a:t>
            </a:r>
            <a:endParaRPr lang="zh-CN" altLang="zh-CN" sz="1400" kern="1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87566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A87245-EA93-A981-C151-80096EC5B3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1">
            <a:extLst>
              <a:ext uri="{FF2B5EF4-FFF2-40B4-BE49-F238E27FC236}">
                <a16:creationId xmlns:a16="http://schemas.microsoft.com/office/drawing/2014/main" id="{796618E1-2471-843D-C04F-6AA337D72C14}"/>
              </a:ext>
            </a:extLst>
          </p:cNvPr>
          <p:cNvSpPr txBox="1">
            <a:spLocks/>
          </p:cNvSpPr>
          <p:nvPr/>
        </p:nvSpPr>
        <p:spPr>
          <a:xfrm>
            <a:off x="11285732" y="156378"/>
            <a:ext cx="635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0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400" dirty="0"/>
              <a:t>7</a:t>
            </a:r>
            <a:endParaRPr lang="zh-CN" altLang="en-US" sz="1400" dirty="0"/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DF5D3536-3EBF-257A-89E0-97E6FC46F2D3}"/>
              </a:ext>
            </a:extLst>
          </p:cNvPr>
          <p:cNvGrpSpPr/>
          <p:nvPr/>
        </p:nvGrpSpPr>
        <p:grpSpPr>
          <a:xfrm>
            <a:off x="0" y="119153"/>
            <a:ext cx="12192000" cy="622528"/>
            <a:chOff x="0" y="119153"/>
            <a:chExt cx="12192000" cy="622528"/>
          </a:xfrm>
        </p:grpSpPr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2C54C1A2-FD16-B62B-B5AC-4291248B03A1}"/>
                </a:ext>
              </a:extLst>
            </p:cNvPr>
            <p:cNvSpPr/>
            <p:nvPr/>
          </p:nvSpPr>
          <p:spPr>
            <a:xfrm>
              <a:off x="0" y="660401"/>
              <a:ext cx="12192000" cy="81280"/>
            </a:xfrm>
            <a:prstGeom prst="rect">
              <a:avLst/>
            </a:prstGeom>
            <a:gradFill flip="none" rotWithShape="1">
              <a:gsLst>
                <a:gs pos="7000">
                  <a:srgbClr val="2BB8B4">
                    <a:lumMod val="100000"/>
                  </a:srgbClr>
                </a:gs>
                <a:gs pos="49000">
                  <a:schemeClr val="accent1">
                    <a:tint val="44500"/>
                    <a:satMod val="160000"/>
                  </a:schemeClr>
                </a:gs>
                <a:gs pos="70000">
                  <a:schemeClr val="accent1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pic>
          <p:nvPicPr>
            <p:cNvPr id="7" name="图片 6" descr="图片包含 文本&#10;&#10;描述已自动生成">
              <a:extLst>
                <a:ext uri="{FF2B5EF4-FFF2-40B4-BE49-F238E27FC236}">
                  <a16:creationId xmlns:a16="http://schemas.microsoft.com/office/drawing/2014/main" id="{44A72A00-B5F9-F3E6-4767-352F92DF807B}"/>
                </a:ext>
              </a:extLst>
            </p:cNvPr>
            <p:cNvPicPr/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7755"/>
            <a:stretch/>
          </p:blipFill>
          <p:spPr>
            <a:xfrm>
              <a:off x="2437617" y="119153"/>
              <a:ext cx="2095473" cy="446233"/>
            </a:xfrm>
            <a:prstGeom prst="rect">
              <a:avLst/>
            </a:prstGeom>
          </p:spPr>
        </p:pic>
        <p:pic>
          <p:nvPicPr>
            <p:cNvPr id="8" name="图片 7" descr="文本&#10;&#10;描述已自动生成">
              <a:extLst>
                <a:ext uri="{FF2B5EF4-FFF2-40B4-BE49-F238E27FC236}">
                  <a16:creationId xmlns:a16="http://schemas.microsoft.com/office/drawing/2014/main" id="{3A6F3684-5034-740B-63F6-BD6E9F5EDD6D}"/>
                </a:ext>
              </a:extLst>
            </p:cNvPr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7324" y="163038"/>
              <a:ext cx="2138137" cy="358465"/>
            </a:xfrm>
            <a:prstGeom prst="rect">
              <a:avLst/>
            </a:prstGeom>
          </p:spPr>
        </p:pic>
      </p:grpSp>
      <p:sp>
        <p:nvSpPr>
          <p:cNvPr id="9" name="文本框 8">
            <a:extLst>
              <a:ext uri="{FF2B5EF4-FFF2-40B4-BE49-F238E27FC236}">
                <a16:creationId xmlns:a16="http://schemas.microsoft.com/office/drawing/2014/main" id="{A166797F-CB73-85A0-8AED-82C5136A4FAB}"/>
              </a:ext>
            </a:extLst>
          </p:cNvPr>
          <p:cNvSpPr txBox="1"/>
          <p:nvPr/>
        </p:nvSpPr>
        <p:spPr>
          <a:xfrm>
            <a:off x="99923" y="916336"/>
            <a:ext cx="38838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/>
              <a:t>1. </a:t>
            </a:r>
            <a:r>
              <a:rPr lang="zh-CN" altLang="en-US" sz="2000" b="1" dirty="0"/>
              <a:t>研究背景</a:t>
            </a:r>
          </a:p>
        </p:txBody>
      </p:sp>
      <p:sp>
        <p:nvSpPr>
          <p:cNvPr id="28" name="标题 1">
            <a:extLst>
              <a:ext uri="{FF2B5EF4-FFF2-40B4-BE49-F238E27FC236}">
                <a16:creationId xmlns:a16="http://schemas.microsoft.com/office/drawing/2014/main" id="{F8E08D84-83B0-7EC9-46E0-6B1CCB9568B8}"/>
              </a:ext>
            </a:extLst>
          </p:cNvPr>
          <p:cNvSpPr txBox="1">
            <a:spLocks/>
          </p:cNvSpPr>
          <p:nvPr/>
        </p:nvSpPr>
        <p:spPr bwMode="auto">
          <a:xfrm>
            <a:off x="779934" y="1422469"/>
            <a:ext cx="5181846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9pPr>
          </a:lstStyle>
          <a:p>
            <a:r>
              <a:rPr lang="en-US" altLang="zh-CN" sz="2000" kern="0" dirty="0"/>
              <a:t>1.3 Characteristics of Muons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5AE83A09-8C79-6AC8-0584-56505BAEA568}"/>
              </a:ext>
            </a:extLst>
          </p:cNvPr>
          <p:cNvSpPr txBox="1"/>
          <p:nvPr/>
        </p:nvSpPr>
        <p:spPr>
          <a:xfrm>
            <a:off x="1268734" y="6134920"/>
            <a:ext cx="468052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dirty="0">
                <a:latin typeface="Times New Roman" panose="02020603050405020304" pitchFamily="18" charset="0"/>
              </a:rPr>
              <a:t>Fig 1.8  Schematic illustration of the negative muon capture</a:t>
            </a:r>
            <a:endParaRPr lang="zh-CN" altLang="en-US" sz="1400" dirty="0">
              <a:latin typeface="Times New Roman" panose="02020603050405020304" pitchFamily="18" charset="0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10E51E34-E1BB-4B67-36B3-4888B1357067}"/>
              </a:ext>
            </a:extLst>
          </p:cNvPr>
          <p:cNvSpPr txBox="1"/>
          <p:nvPr/>
        </p:nvSpPr>
        <p:spPr>
          <a:xfrm>
            <a:off x="759554" y="1958705"/>
            <a:ext cx="353633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1800" dirty="0">
                <a:effectLst/>
                <a:latin typeface="Times New Roman" panose="02020603050405020304" pitchFamily="18" charset="0"/>
                <a:ea typeface="TimesLTStd-Roman"/>
              </a:rPr>
              <a:t>Negative Muon Capture</a:t>
            </a: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4A25B6C4-0391-D786-B62F-161114A546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9774" y="3562006"/>
            <a:ext cx="5630771" cy="2605282"/>
          </a:xfrm>
          <a:prstGeom prst="rect">
            <a:avLst/>
          </a:prstGeom>
        </p:spPr>
      </p:pic>
      <p:graphicFrame>
        <p:nvGraphicFramePr>
          <p:cNvPr id="16" name="对象 15">
            <a:extLst>
              <a:ext uri="{FF2B5EF4-FFF2-40B4-BE49-F238E27FC236}">
                <a16:creationId xmlns:a16="http://schemas.microsoft.com/office/drawing/2014/main" id="{14AEE634-9C85-5315-01D1-4DA534B0181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52143779"/>
              </p:ext>
            </p:extLst>
          </p:nvPr>
        </p:nvGraphicFramePr>
        <p:xfrm>
          <a:off x="1256952" y="2485097"/>
          <a:ext cx="3038937" cy="4138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xMath" r:id="rId5" imgW="1570728" imgH="228222" progId="Equation.AxMath">
                  <p:embed/>
                </p:oleObj>
              </mc:Choice>
              <mc:Fallback>
                <p:oleObj name="AxMath" r:id="rId5" imgW="1570728" imgH="228222" progId="Equation.AxMath">
                  <p:embed/>
                  <p:pic>
                    <p:nvPicPr>
                      <p:cNvPr id="13" name="对象 12">
                        <a:extLst>
                          <a:ext uri="{FF2B5EF4-FFF2-40B4-BE49-F238E27FC236}">
                            <a16:creationId xmlns:a16="http://schemas.microsoft.com/office/drawing/2014/main" id="{CAE4322C-91CD-D1DC-6866-DC6AF3F9B72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56952" y="2485097"/>
                        <a:ext cx="3038937" cy="41383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7" name="直接箭头连接符 16">
            <a:extLst>
              <a:ext uri="{FF2B5EF4-FFF2-40B4-BE49-F238E27FC236}">
                <a16:creationId xmlns:a16="http://schemas.microsoft.com/office/drawing/2014/main" id="{E1279080-8BD1-2B9B-3797-190BB33AACB9}"/>
              </a:ext>
            </a:extLst>
          </p:cNvPr>
          <p:cNvCxnSpPr>
            <a:cxnSpLocks/>
          </p:cNvCxnSpPr>
          <p:nvPr/>
        </p:nvCxnSpPr>
        <p:spPr bwMode="auto">
          <a:xfrm>
            <a:off x="2527721" y="2874280"/>
            <a:ext cx="0" cy="2666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8" name="文本框 17">
            <a:extLst>
              <a:ext uri="{FF2B5EF4-FFF2-40B4-BE49-F238E27FC236}">
                <a16:creationId xmlns:a16="http://schemas.microsoft.com/office/drawing/2014/main" id="{2D6D6914-F9ED-9969-FD96-8CB0C840F217}"/>
              </a:ext>
            </a:extLst>
          </p:cNvPr>
          <p:cNvSpPr txBox="1"/>
          <p:nvPr/>
        </p:nvSpPr>
        <p:spPr>
          <a:xfrm>
            <a:off x="1207254" y="3051811"/>
            <a:ext cx="430215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dirty="0">
                <a:latin typeface="+mn-lt"/>
                <a:ea typeface="Times New Roman" panose="02020603050405020304" pitchFamily="18" charset="0"/>
              </a:rPr>
              <a:t>D</a:t>
            </a:r>
            <a:r>
              <a:rPr lang="en-US" altLang="zh-CN" sz="1800" dirty="0">
                <a:effectLst/>
                <a:latin typeface="+mn-lt"/>
                <a:ea typeface="Times New Roman" panose="02020603050405020304" pitchFamily="18" charset="0"/>
              </a:rPr>
              <a:t>e-excites by releasing charged particles, neutrons, or gamma</a:t>
            </a:r>
            <a:endParaRPr lang="zh-CN" altLang="en-US" sz="1800" dirty="0">
              <a:latin typeface="+mn-lt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39BB39C0-D27E-35B2-6794-23719DC6AB08}"/>
              </a:ext>
            </a:extLst>
          </p:cNvPr>
          <p:cNvSpPr txBox="1"/>
          <p:nvPr/>
        </p:nvSpPr>
        <p:spPr>
          <a:xfrm>
            <a:off x="6602021" y="5919477"/>
            <a:ext cx="568863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dirty="0">
                <a:latin typeface="Times New Roman" panose="02020603050405020304" pitchFamily="18" charset="0"/>
              </a:rPr>
              <a:t>Fig 1.9  Measured and simulated energy spectra of protons, deuterons, tritons, and alpha particles from the muon capture reaction on silicon</a:t>
            </a:r>
            <a:endParaRPr lang="zh-CN" altLang="en-US" sz="1400" dirty="0">
              <a:latin typeface="Times New Roman" panose="02020603050405020304" pitchFamily="18" charset="0"/>
            </a:endParaRP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EB29CD4D-2760-8400-C883-2D842251989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363" b="3382"/>
          <a:stretch/>
        </p:blipFill>
        <p:spPr bwMode="auto">
          <a:xfrm>
            <a:off x="6400545" y="1598805"/>
            <a:ext cx="5181847" cy="428989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44701886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THEME" val="https://www.islide.cc;"/>
</p:tagLst>
</file>

<file path=ppt/theme/theme1.xml><?xml version="1.0" encoding="utf-8"?>
<a:theme xmlns:a="http://schemas.openxmlformats.org/drawingml/2006/main" name="OfficePLUS-V2-b9019c62-3c83-4efe-a53e-0ff1f1fdb4c2">
  <a:themeElements>
    <a:clrScheme name="房利美">
      <a:dk1>
        <a:srgbClr val="000000"/>
      </a:dk1>
      <a:lt1>
        <a:srgbClr val="FFFFFF"/>
      </a:lt1>
      <a:dk2>
        <a:srgbClr val="768394"/>
      </a:dk2>
      <a:lt2>
        <a:srgbClr val="F0F0F0"/>
      </a:lt2>
      <a:accent1>
        <a:srgbClr val="1F4D78"/>
      </a:accent1>
      <a:accent2>
        <a:srgbClr val="4776A7"/>
      </a:accent2>
      <a:accent3>
        <a:srgbClr val="949499"/>
      </a:accent3>
      <a:accent4>
        <a:srgbClr val="7A7E81"/>
      </a:accent4>
      <a:accent5>
        <a:srgbClr val="686A6D"/>
      </a:accent5>
      <a:accent6>
        <a:srgbClr val="5D6061"/>
      </a:accent6>
      <a:hlink>
        <a:srgbClr val="4472C4"/>
      </a:hlink>
      <a:folHlink>
        <a:srgbClr val="E2E4E8"/>
      </a:folHlink>
    </a:clrScheme>
    <a:fontScheme name="font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PLUS-V2-b9019c62-3c83-4efe-a53e-0ff1f1fdb4c2" id="{0BD785D1-97C5-415D-83FE-B1DE1B8CC900}" vid="{2EF6AA96-5068-45F9-8449-46BB86ED61B0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4625</TotalTime>
  <Words>2529</Words>
  <Application>Microsoft Office PowerPoint</Application>
  <PresentationFormat>宽屏</PresentationFormat>
  <Paragraphs>406</Paragraphs>
  <Slides>39</Slides>
  <Notes>3</Notes>
  <HiddenSlides>0</HiddenSlides>
  <MMClips>0</MMClips>
  <ScaleCrop>false</ScaleCrop>
  <HeadingPairs>
    <vt:vector size="8" baseType="variant">
      <vt:variant>
        <vt:lpstr>已用的字体</vt:lpstr>
      </vt:variant>
      <vt:variant>
        <vt:i4>5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2</vt:i4>
      </vt:variant>
      <vt:variant>
        <vt:lpstr>幻灯片标题</vt:lpstr>
      </vt:variant>
      <vt:variant>
        <vt:i4>39</vt:i4>
      </vt:variant>
    </vt:vector>
  </HeadingPairs>
  <TitlesOfParts>
    <vt:vector size="47" baseType="lpstr">
      <vt:lpstr>Linux Libertine</vt:lpstr>
      <vt:lpstr>等线</vt:lpstr>
      <vt:lpstr>Arial</vt:lpstr>
      <vt:lpstr>Consolas</vt:lpstr>
      <vt:lpstr>Times New Roman</vt:lpstr>
      <vt:lpstr>OfficePLUS-V2-b9019c62-3c83-4efe-a53e-0ff1f1fdb4c2</vt:lpstr>
      <vt:lpstr>think-cell Slide</vt:lpstr>
      <vt:lpstr>AxMath</vt:lpstr>
      <vt:lpstr>BEAG Seminary 缪子单粒子效应研究中的蒙特卡罗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感谢指导！ 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DENG YIFAN</dc:creator>
  <cp:lastModifiedBy>Yifan Deng</cp:lastModifiedBy>
  <cp:revision>923</cp:revision>
  <dcterms:created xsi:type="dcterms:W3CDTF">2022-09-05T00:56:50Z</dcterms:created>
  <dcterms:modified xsi:type="dcterms:W3CDTF">2025-01-03T03:35:29Z</dcterms:modified>
</cp:coreProperties>
</file>