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7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  <p:sldMasterId id="2147483663" r:id="rId4"/>
  </p:sldMasterIdLst>
  <p:notesMasterIdLst>
    <p:notesMasterId r:id="rId6"/>
  </p:notesMasterIdLst>
  <p:sldIdLst>
    <p:sldId id="257" r:id="rId5"/>
    <p:sldId id="637" r:id="rId7"/>
    <p:sldId id="514" r:id="rId8"/>
    <p:sldId id="931" r:id="rId9"/>
    <p:sldId id="360" r:id="rId10"/>
    <p:sldId id="1249" r:id="rId11"/>
    <p:sldId id="1246" r:id="rId12"/>
    <p:sldId id="1247" r:id="rId13"/>
    <p:sldId id="1248" r:id="rId14"/>
    <p:sldId id="1243" r:id="rId15"/>
    <p:sldId id="575" r:id="rId16"/>
    <p:sldId id="1219" r:id="rId17"/>
    <p:sldId id="1187" r:id="rId18"/>
    <p:sldId id="1245" r:id="rId19"/>
    <p:sldId id="1191" r:id="rId20"/>
    <p:sldId id="935" r:id="rId21"/>
    <p:sldId id="265" r:id="rId22"/>
    <p:sldId id="924" r:id="rId23"/>
    <p:sldId id="929" r:id="rId24"/>
    <p:sldId id="930" r:id="rId25"/>
    <p:sldId id="937" r:id="rId26"/>
    <p:sldId id="268" r:id="rId27"/>
    <p:sldId id="282" r:id="rId28"/>
    <p:sldId id="1250" r:id="rId29"/>
    <p:sldId id="283" r:id="rId30"/>
    <p:sldId id="284" r:id="rId31"/>
    <p:sldId id="932" r:id="rId32"/>
    <p:sldId id="274" r:id="rId33"/>
    <p:sldId id="1180" r:id="rId34"/>
    <p:sldId id="1181" r:id="rId35"/>
    <p:sldId id="1220" r:id="rId36"/>
    <p:sldId id="1221" r:id="rId37"/>
    <p:sldId id="1182" r:id="rId38"/>
    <p:sldId id="1242" r:id="rId39"/>
    <p:sldId id="1241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-Rui Lyu" initials="X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FF9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880" autoAdjust="0"/>
    <p:restoredTop sz="96104" autoAdjust="0"/>
  </p:normalViewPr>
  <p:slideViewPr>
    <p:cSldViewPr showGuides="1">
      <p:cViewPr varScale="1">
        <p:scale>
          <a:sx n="118" d="100"/>
          <a:sy n="118" d="100"/>
        </p:scale>
        <p:origin x="216" y="11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18" y="25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A1186-82AB-49E1-9DBD-49AB7393EC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0908A-8CF3-4E83-B613-5D51D1CAB9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0908A-8CF3-4E83-B613-5D51D1CAB9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5"/>
          <p:cNvSpPr>
            <a:spLocks noGrp="1"/>
          </p:cNvSpPr>
          <p:nvPr>
            <p:ph type="title"/>
          </p:nvPr>
        </p:nvSpPr>
        <p:spPr>
          <a:xfrm>
            <a:off x="1487488" y="14810"/>
            <a:ext cx="9601067" cy="821903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Times New Roman" panose="02020503050405090304" charset="0"/>
                <a:ea typeface="华文楷体" panose="02010600040101010101" pitchFamily="2" charset="-122"/>
                <a:cs typeface="Times New Roman" panose="02020503050405090304" charset="0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31C4E-699B-449E-A840-62B9D0EC2114}" type="datetime1">
              <a:rPr lang="zh-CN" altLang="en-US" smtClean="0"/>
            </a:fld>
            <a:endParaRPr lang="en-US" dirty="0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6477000"/>
            <a:ext cx="1219200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512586"/>
            <a:ext cx="2472271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1" lang="en-US" sz="1400" b="1" i="0" cap="all" baseline="0" smtClean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  <a:sym typeface="Symbol" panose="05050102010706020507" pitchFamily="18" charset="2"/>
              </a:defRPr>
            </a:lvl1pPr>
          </a:lstStyle>
          <a:p>
            <a:pPr algn="ctr"/>
            <a:fld id="{4EBB12F2-2C80-7447-9BF2-504A1D63A630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512586"/>
            <a:ext cx="605822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 cap="all" baseline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</a:defRPr>
            </a:lvl1pPr>
          </a:lstStyle>
          <a:p>
            <a:endParaRPr kumimoji="1" lang="en-US" dirty="0">
              <a:sym typeface="Symbol" panose="05050102010706020507" pitchFamily="18" charset="2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5176" y="6512586"/>
            <a:ext cx="131202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FF"/>
                </a:solidFill>
                <a:latin typeface="SimHei" pitchFamily="2" charset="-122"/>
                <a:ea typeface="SimHei" pitchFamily="2" charset="-122"/>
              </a:defRPr>
            </a:lvl1pPr>
          </a:lstStyle>
          <a:p>
            <a:pPr>
              <a:defRPr/>
            </a:pPr>
            <a:fld id="{B4690805-D7D2-4AB9-A191-0BC729846278}" type="slidenum">
              <a:rPr kumimoji="1" lang="zh-CN" altLang="en-US" b="1" smtClean="0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" y="6477000"/>
            <a:ext cx="1219200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512586"/>
            <a:ext cx="2472271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1" lang="en-US" sz="1400" b="1" i="0" cap="all" baseline="0" smtClean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  <a:sym typeface="Symbol" panose="05050102010706020507" pitchFamily="18" charset="2"/>
              </a:defRPr>
            </a:lvl1pPr>
          </a:lstStyle>
          <a:p>
            <a:pPr algn="ctr"/>
            <a:fld id="{0EA756ED-70B6-0945-A0FA-97503A108678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512586"/>
            <a:ext cx="605822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 cap="all" baseline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</a:defRPr>
            </a:lvl1pPr>
          </a:lstStyle>
          <a:p>
            <a:endParaRPr kumimoji="1" lang="en-US" dirty="0">
              <a:sym typeface="Symbol" panose="05050102010706020507" pitchFamily="18" charset="2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5176" y="6512586"/>
            <a:ext cx="131202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FF"/>
                </a:solidFill>
                <a:latin typeface="SimHei" pitchFamily="2" charset="-122"/>
                <a:ea typeface="SimHei" pitchFamily="2" charset="-122"/>
              </a:defRPr>
            </a:lvl1pPr>
          </a:lstStyle>
          <a:p>
            <a:pPr>
              <a:defRPr/>
            </a:pPr>
            <a:fld id="{B4690805-D7D2-4AB9-A191-0BC729846278}" type="slidenum">
              <a:rPr kumimoji="1" lang="zh-CN" altLang="en-US" b="1" smtClean="0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6477000"/>
            <a:ext cx="1219200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512586"/>
            <a:ext cx="2472271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1" lang="en-US" sz="1400" b="1" i="0" cap="all" baseline="0" smtClean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  <a:sym typeface="Symbol" panose="05050102010706020507" pitchFamily="18" charset="2"/>
              </a:defRPr>
            </a:lvl1pPr>
          </a:lstStyle>
          <a:p>
            <a:pPr algn="ctr"/>
            <a:fld id="{4F17852F-E253-F54B-AEF4-9FD0E0FE8209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512586"/>
            <a:ext cx="6346252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 cap="all" baseline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</a:defRPr>
            </a:lvl1pPr>
          </a:lstStyle>
          <a:p>
            <a:endParaRPr kumimoji="1" lang="en-US" dirty="0">
              <a:sym typeface="Symbol" panose="05050102010706020507" pitchFamily="18" charset="2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5176" y="6512586"/>
            <a:ext cx="131202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FF"/>
                </a:solidFill>
                <a:latin typeface="SimHei" pitchFamily="2" charset="-122"/>
                <a:ea typeface="SimHei" pitchFamily="2" charset="-122"/>
              </a:defRPr>
            </a:lvl1pPr>
          </a:lstStyle>
          <a:p>
            <a:pPr>
              <a:defRPr/>
            </a:pPr>
            <a:fld id="{B4690805-D7D2-4AB9-A191-0BC729846278}" type="slidenum">
              <a:rPr kumimoji="1" lang="zh-CN" altLang="en-US" b="1" smtClean="0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D10BFCBD-6C54-A848-9799-E2CA58F35463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1828800" y="2996952"/>
            <a:ext cx="8534400" cy="151216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baseline="0">
                <a:solidFill>
                  <a:srgbClr val="0000FF"/>
                </a:solidFill>
                <a:latin typeface="+mj-lt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8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1631951" y="5445225"/>
            <a:ext cx="8928100" cy="5032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rgbClr val="00B050"/>
                </a:solidFill>
                <a:latin typeface="+mj-lt"/>
                <a:ea typeface="+mj-ea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09600" y="845840"/>
            <a:ext cx="10972800" cy="1143000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914400" y="1628801"/>
            <a:ext cx="10363200" cy="1470025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1828800" y="3645024"/>
            <a:ext cx="8534400" cy="151216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baseline="0">
                <a:solidFill>
                  <a:srgbClr val="0000FF"/>
                </a:solidFill>
                <a:latin typeface="+mj-lt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A4779281-7DFB-2C4B-9EEB-AFF079C4784F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E7161C-BD13-9C4C-8500-1CC163065B04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5" hasCustomPrompt="1"/>
          </p:nvPr>
        </p:nvSpPr>
        <p:spPr>
          <a:xfrm>
            <a:off x="623392" y="1556792"/>
            <a:ext cx="11041227" cy="4536504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l"/>
              <a:defRPr/>
            </a:lvl1pPr>
            <a:lvl2pPr marL="742950" indent="-285750">
              <a:buFont typeface="Wingdings" panose="05000000000000000000" pitchFamily="2" charset="2"/>
              <a:buChar char="n"/>
              <a:defRPr/>
            </a:lvl2pPr>
          </a:lstStyle>
          <a:p>
            <a:pPr lvl="0"/>
            <a:r>
              <a:rPr lang="en-US" altLang="zh-CN" dirty="0"/>
              <a:t>item1</a:t>
            </a:r>
            <a:endParaRPr lang="zh-CN" altLang="en-US" dirty="0"/>
          </a:p>
          <a:p>
            <a:pPr lvl="1"/>
            <a:r>
              <a:rPr lang="en-US" altLang="zh-CN" dirty="0"/>
              <a:t>item2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D3827018-310E-F94D-8384-6113778832E6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5"/>
          <p:cNvSpPr>
            <a:spLocks noGrp="1"/>
          </p:cNvSpPr>
          <p:nvPr>
            <p:ph type="title"/>
          </p:nvPr>
        </p:nvSpPr>
        <p:spPr>
          <a:xfrm>
            <a:off x="1487488" y="2364805"/>
            <a:ext cx="9601067" cy="1037927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Times New Roman" panose="02020503050405090304" charset="0"/>
                <a:ea typeface="华文楷体" panose="02010600040101010101" pitchFamily="2" charset="-122"/>
                <a:cs typeface="Times New Roman" panose="02020503050405090304" charset="0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111617" y="6492688"/>
            <a:ext cx="2540000" cy="313184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fld id="{FF48662A-36E1-464E-99F0-084DB9B6BDF9}" type="datetime1">
              <a:rPr lang="zh-CN" altLang="en-US" smtClean="0"/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5549940" y="6498048"/>
            <a:ext cx="1512168" cy="28113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72599" y="6517920"/>
            <a:ext cx="551384" cy="26856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9"/>
          <p:cNvSpPr>
            <a:spLocks noGrp="1"/>
          </p:cNvSpPr>
          <p:nvPr>
            <p:ph type="body" sz="quarter" idx="16" hasCustomPrompt="1"/>
          </p:nvPr>
        </p:nvSpPr>
        <p:spPr>
          <a:xfrm>
            <a:off x="431371" y="836712"/>
            <a:ext cx="11233248" cy="518457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zh-CN" altLang="en-US" dirty="0"/>
              <a:t>条目</a:t>
            </a:r>
            <a:r>
              <a:rPr lang="en-US" altLang="zh-CN" dirty="0"/>
              <a:t>1</a:t>
            </a:r>
            <a:endParaRPr lang="zh-CN" altLang="en-US" dirty="0"/>
          </a:p>
          <a:p>
            <a:pPr lvl="1"/>
            <a:r>
              <a:rPr lang="zh-CN" altLang="en-US" dirty="0"/>
              <a:t>条目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7BC29D0B-98D6-7449-9704-AC5C16D7DC16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EF8DF-8331-1F40-BC35-7177293A689B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77" y="0"/>
            <a:ext cx="12182324" cy="91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1336-09EE-AA41-B41E-5AE9189AA40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339" y="56762"/>
            <a:ext cx="11809312" cy="7750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2E7F-95FF-BB43-A6DF-739A29DA47B1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287355" y="1124744"/>
            <a:ext cx="11665296" cy="5238750"/>
          </a:xfrm>
          <a:prstGeom prst="rect">
            <a:avLst/>
          </a:prstGeom>
        </p:spPr>
        <p:txBody>
          <a:bodyPr/>
          <a:lstStyle>
            <a:lvl1pPr marL="457200" indent="-457200">
              <a:buClrTx/>
              <a:buFont typeface="Wingdings" panose="05000000000000000000" pitchFamily="2" charset="2"/>
              <a:buChar char="l"/>
              <a:defRPr/>
            </a:lvl1pPr>
            <a:lvl2pPr marL="742950" indent="-285750">
              <a:buFont typeface="Wingdings" panose="05000000000000000000" pitchFamily="2" charset="2"/>
              <a:buChar char="u"/>
              <a:defRPr/>
            </a:lvl2pPr>
            <a:lvl3pPr marL="1143000" indent="-228600">
              <a:buFont typeface="Wingdings" panose="05000000000000000000" pitchFamily="2" charset="2"/>
              <a:buChar char="p"/>
              <a:defRPr/>
            </a:lvl3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86A41-B98B-384F-ACAB-688CD1E4F902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A9FC-8EF2-4833-ADDA-A77B79C254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6477000"/>
            <a:ext cx="1219200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512586"/>
            <a:ext cx="2472271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1" lang="en-US" sz="1400" b="1" i="0" cap="all" baseline="0" smtClean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  <a:sym typeface="Symbol" panose="05050102010706020507" pitchFamily="18" charset="2"/>
              </a:defRPr>
            </a:lvl1pPr>
          </a:lstStyle>
          <a:p>
            <a:pPr algn="ctr"/>
            <a:fld id="{AC16BD65-B83C-E948-96D6-1A25F7627867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512586"/>
            <a:ext cx="605822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 cap="all" baseline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</a:defRPr>
            </a:lvl1pPr>
          </a:lstStyle>
          <a:p>
            <a:endParaRPr kumimoji="1" lang="en-US" dirty="0">
              <a:sym typeface="Symbol" panose="05050102010706020507" pitchFamily="18" charset="2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5176" y="6512586"/>
            <a:ext cx="131202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FF"/>
                </a:solidFill>
                <a:latin typeface="SimHei" pitchFamily="2" charset="-122"/>
                <a:ea typeface="SimHei" pitchFamily="2" charset="-122"/>
              </a:defRPr>
            </a:lvl1pPr>
          </a:lstStyle>
          <a:p>
            <a:pPr>
              <a:defRPr/>
            </a:pPr>
            <a:fld id="{B4690805-D7D2-4AB9-A191-0BC729846278}" type="slidenum">
              <a:rPr kumimoji="1" lang="zh-CN" altLang="en-US" b="1" smtClean="0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111617" y="6492688"/>
            <a:ext cx="2540000" cy="313184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fld id="{C1EAFD97-1724-4D15-835B-5F91820E20BC}" type="datetime1">
              <a:rPr lang="zh-CN" altLang="en-US" smtClean="0"/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5549940" y="6498048"/>
            <a:ext cx="1512168" cy="28113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72599" y="6517920"/>
            <a:ext cx="551384" cy="26856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XR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487488" y="14811"/>
            <a:ext cx="9601067" cy="1037927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Times New Roman" panose="02020503050405090304" charset="0"/>
                <a:ea typeface="华文楷体" panose="02010600040101010101" pitchFamily="2" charset="-122"/>
                <a:cs typeface="Times New Roman" panose="02020503050405090304" charset="0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111617" y="6492688"/>
            <a:ext cx="2540000" cy="313184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fld id="{ACD27A11-1295-4CEC-959E-AFBAE33B026C}" type="datetime1">
              <a:rPr lang="zh-CN" altLang="en-US" smtClean="0"/>
            </a:fld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5549940" y="6498048"/>
            <a:ext cx="1512168" cy="28113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72599" y="6517920"/>
            <a:ext cx="551384" cy="26856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B04060-1E64-49F1-8C56-ECE88894F8BC}" type="datetime1">
              <a:rPr lang="zh-CN" altLang="en-US" smtClean="0"/>
            </a:fld>
            <a:endParaRPr 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Times New Roman" panose="02020503050405090304" charset="0"/>
                <a:ea typeface="华文楷体" panose="02010600040101010101" pitchFamily="2" charset="-122"/>
                <a:cs typeface="Times New Roman" panose="0202050305040509030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503050405090304" charset="0"/>
                <a:cs typeface="Times New Roman" panose="020205030504050903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CDDF-BD3A-44E9-A251-F9ECCD3D070A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A57D1-7ED3-488A-952B-AA78623ABC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" y="6477000"/>
            <a:ext cx="1219200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1" y="6512586"/>
            <a:ext cx="2472271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1" lang="en-US" sz="1400" b="1" i="0" cap="all" baseline="0" smtClean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  <a:sym typeface="Symbol" panose="05050102010706020507" pitchFamily="18" charset="2"/>
              </a:defRPr>
            </a:lvl1pPr>
          </a:lstStyle>
          <a:p>
            <a:pPr algn="ctr"/>
            <a:fld id="{5F9070CB-94D2-4F8C-889D-D357D2FADD0C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512586"/>
            <a:ext cx="605822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baseline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</a:defRPr>
            </a:lvl1pPr>
          </a:lstStyle>
          <a:p>
            <a:endParaRPr kumimoji="1" lang="en-US" dirty="0">
              <a:sym typeface="Symbol" panose="05050102010706020507" pitchFamily="18" charset="2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5176" y="6512586"/>
            <a:ext cx="131202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FF"/>
                </a:solidFill>
                <a:latin typeface="SimHei" pitchFamily="2" charset="-122"/>
                <a:ea typeface="SimHei" pitchFamily="2" charset="-122"/>
              </a:defRPr>
            </a:lvl1pPr>
          </a:lstStyle>
          <a:p>
            <a:pPr>
              <a:defRPr/>
            </a:pPr>
            <a:fld id="{B4690805-D7D2-4AB9-A191-0BC729846278}" type="slidenum">
              <a:rPr kumimoji="1" lang="zh-CN" altLang="en-US" b="1" smtClean="0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7659" y="1295400"/>
            <a:ext cx="10058400" cy="22128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00051" y="5627196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7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8000" y="806388"/>
            <a:ext cx="10224000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512586"/>
            <a:ext cx="2472271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1" lang="en-US" sz="1400" b="1" i="0" cap="all" baseline="0" smtClean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  <a:sym typeface="Symbol" panose="05050102010706020507" pitchFamily="18" charset="2"/>
              </a:defRPr>
            </a:lvl1pPr>
          </a:lstStyle>
          <a:p>
            <a:pPr algn="ctr"/>
            <a:fld id="{597341CE-659E-B746-917A-49217B026107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701" y="6513054"/>
            <a:ext cx="6240693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 cap="all" baseline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</a:defRPr>
            </a:lvl1pPr>
          </a:lstStyle>
          <a:p>
            <a:endParaRPr kumimoji="1" lang="en-US" dirty="0">
              <a:sym typeface="Symbol" panose="05050102010706020507" pitchFamily="18" charset="2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5176" y="6512586"/>
            <a:ext cx="131202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FF"/>
                </a:solidFill>
                <a:latin typeface="SimHei" pitchFamily="2" charset="-122"/>
                <a:ea typeface="SimHei" pitchFamily="2" charset="-122"/>
              </a:defRPr>
            </a:lvl1pPr>
          </a:lstStyle>
          <a:p>
            <a:pPr>
              <a:defRPr/>
            </a:pPr>
            <a:fld id="{B4690805-D7D2-4AB9-A191-0BC729846278}" type="slidenum">
              <a:rPr kumimoji="1" lang="zh-CN" altLang="en-US" b="1" smtClean="0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" y="6477000"/>
            <a:ext cx="1219200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512586"/>
            <a:ext cx="2472271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1" lang="en-US" sz="1400" b="1" i="0" cap="all" baseline="0" smtClean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  <a:sym typeface="Symbol" panose="05050102010706020507" pitchFamily="18" charset="2"/>
              </a:defRPr>
            </a:lvl1pPr>
          </a:lstStyle>
          <a:p>
            <a:pPr algn="ctr"/>
            <a:fld id="{9090B65C-4A95-164D-8524-4CF6425F32A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512586"/>
            <a:ext cx="6250241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 cap="all" baseline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</a:defRPr>
            </a:lvl1pPr>
          </a:lstStyle>
          <a:p>
            <a:endParaRPr kumimoji="1" lang="en-US" dirty="0">
              <a:sym typeface="Symbol" panose="05050102010706020507" pitchFamily="18" charset="2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5176" y="6512586"/>
            <a:ext cx="131202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FF"/>
                </a:solidFill>
                <a:latin typeface="SimHei" pitchFamily="2" charset="-122"/>
                <a:ea typeface="SimHei" pitchFamily="2" charset="-122"/>
              </a:defRPr>
            </a:lvl1pPr>
          </a:lstStyle>
          <a:p>
            <a:pPr>
              <a:defRPr/>
            </a:pPr>
            <a:fld id="{B4690805-D7D2-4AB9-A191-0BC729846278}" type="slidenum">
              <a:rPr kumimoji="1" lang="zh-CN" altLang="en-US" b="1" smtClean="0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815415" y="1268761"/>
            <a:ext cx="10657184" cy="4608512"/>
          </a:xfrm>
          <a:prstGeom prst="rect">
            <a:avLst/>
          </a:prstGeom>
          <a:ln w="12700">
            <a:miter lim="400000"/>
          </a:ln>
        </p:spPr>
        <p:txBody>
          <a:bodyPr lIns="45713" tIns="45713" rIns="45713" bIns="45713">
            <a:normAutofit/>
          </a:bodyPr>
          <a:lstStyle/>
          <a:p>
            <a:pPr lvl="0">
              <a:defRPr sz="1800"/>
            </a:pPr>
            <a:r>
              <a:rPr sz="3100" dirty="0" err="1"/>
              <a:t>正文级别</a:t>
            </a:r>
            <a:r>
              <a:rPr sz="3100" dirty="0"/>
              <a:t> 1</a:t>
            </a:r>
            <a:endParaRPr sz="3100" dirty="0"/>
          </a:p>
          <a:p>
            <a:pPr lvl="1">
              <a:defRPr sz="1800"/>
            </a:pPr>
            <a:r>
              <a:rPr sz="3100" dirty="0" err="1"/>
              <a:t>正文级别</a:t>
            </a:r>
            <a:r>
              <a:rPr sz="3100" dirty="0"/>
              <a:t> 2</a:t>
            </a:r>
            <a:endParaRPr sz="3100" dirty="0"/>
          </a:p>
          <a:p>
            <a:pPr lvl="2">
              <a:defRPr sz="1800"/>
            </a:pPr>
            <a:r>
              <a:rPr sz="3100" dirty="0" err="1"/>
              <a:t>正文级别</a:t>
            </a:r>
            <a:r>
              <a:rPr sz="3100" dirty="0"/>
              <a:t> 3</a:t>
            </a:r>
            <a:endParaRPr sz="3100" dirty="0"/>
          </a:p>
          <a:p>
            <a:pPr lvl="3">
              <a:defRPr sz="1800"/>
            </a:pPr>
            <a:r>
              <a:rPr sz="3100" dirty="0" err="1"/>
              <a:t>正文级别</a:t>
            </a:r>
            <a:r>
              <a:rPr sz="3100" dirty="0"/>
              <a:t> 4</a:t>
            </a:r>
            <a:endParaRPr sz="3100" dirty="0"/>
          </a:p>
          <a:p>
            <a:pPr lvl="4">
              <a:defRPr sz="1800"/>
            </a:pPr>
            <a:r>
              <a:rPr sz="3100" dirty="0" err="1"/>
              <a:t>正文级别</a:t>
            </a:r>
            <a:r>
              <a:rPr sz="3100" dirty="0"/>
              <a:t> 5</a:t>
            </a:r>
            <a:endParaRPr sz="3100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111617" y="6492688"/>
            <a:ext cx="2540000" cy="313184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fld id="{8761ED41-2FF6-47D7-825B-1C0C87288149}" type="datetime1">
              <a:rPr lang="zh-CN" altLang="en-US" smtClean="0"/>
            </a:fld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5549940" y="6498048"/>
            <a:ext cx="1512168" cy="28113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72599" y="6517920"/>
            <a:ext cx="551384" cy="26856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0070C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hf hdr="0" ftr="0" dt="0"/>
  <p:txStyles>
    <p:titleStyle>
      <a:lvl1pPr algn="ctr" defTabSz="321310">
        <a:defRPr sz="4400">
          <a:latin typeface="Times New Roman" panose="02020503050405090304" charset="0"/>
          <a:ea typeface="Times New Roman" panose="02020503050405090304" charset="0"/>
          <a:cs typeface="Times New Roman" panose="02020503050405090304" charset="0"/>
          <a:sym typeface="Calibri"/>
        </a:defRPr>
      </a:lvl1pPr>
      <a:lvl2pPr algn="ctr" defTabSz="321310">
        <a:defRPr sz="4400">
          <a:latin typeface="Calibri"/>
          <a:ea typeface="Calibri"/>
          <a:cs typeface="Calibri"/>
          <a:sym typeface="Calibri"/>
        </a:defRPr>
      </a:lvl2pPr>
      <a:lvl3pPr algn="ctr" defTabSz="321310">
        <a:defRPr sz="4400">
          <a:latin typeface="Calibri"/>
          <a:ea typeface="Calibri"/>
          <a:cs typeface="Calibri"/>
          <a:sym typeface="Calibri"/>
        </a:defRPr>
      </a:lvl3pPr>
      <a:lvl4pPr algn="ctr" defTabSz="321310">
        <a:defRPr sz="4400">
          <a:latin typeface="Calibri"/>
          <a:ea typeface="Calibri"/>
          <a:cs typeface="Calibri"/>
          <a:sym typeface="Calibri"/>
        </a:defRPr>
      </a:lvl4pPr>
      <a:lvl5pPr algn="ctr" defTabSz="321310">
        <a:defRPr sz="4400">
          <a:latin typeface="Calibri"/>
          <a:ea typeface="Calibri"/>
          <a:cs typeface="Calibri"/>
          <a:sym typeface="Calibri"/>
        </a:defRPr>
      </a:lvl5pPr>
      <a:lvl6pPr algn="ctr" defTabSz="321310">
        <a:defRPr sz="4400">
          <a:latin typeface="Calibri"/>
          <a:ea typeface="Calibri"/>
          <a:cs typeface="Calibri"/>
          <a:sym typeface="Calibri"/>
        </a:defRPr>
      </a:lvl6pPr>
      <a:lvl7pPr algn="ctr" defTabSz="321310">
        <a:defRPr sz="4400">
          <a:latin typeface="Calibri"/>
          <a:ea typeface="Calibri"/>
          <a:cs typeface="Calibri"/>
          <a:sym typeface="Calibri"/>
        </a:defRPr>
      </a:lvl7pPr>
      <a:lvl8pPr algn="ctr" defTabSz="321310">
        <a:defRPr sz="4400">
          <a:latin typeface="Calibri"/>
          <a:ea typeface="Calibri"/>
          <a:cs typeface="Calibri"/>
          <a:sym typeface="Calibri"/>
        </a:defRPr>
      </a:lvl8pPr>
      <a:lvl9pPr algn="ctr" defTabSz="32131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31470" indent="-331470" defTabSz="321310">
        <a:spcBef>
          <a:spcPts val="490"/>
        </a:spcBef>
        <a:buSzPct val="100000"/>
        <a:buFont typeface="Arial" panose="020B0604020202090204"/>
        <a:buChar char="•"/>
        <a:defRPr sz="3100" b="1">
          <a:latin typeface="华文楷体" panose="02010600040101010101" pitchFamily="2" charset="-122"/>
          <a:ea typeface="华文楷体" panose="02010600040101010101" pitchFamily="2" charset="-122"/>
          <a:cs typeface="Times New Roman" panose="02020503050405090304" charset="0"/>
          <a:sym typeface="Calibri"/>
        </a:defRPr>
      </a:lvl1pPr>
      <a:lvl2pPr marL="636905" indent="-315595" defTabSz="321310">
        <a:spcBef>
          <a:spcPts val="490"/>
        </a:spcBef>
        <a:buSzPct val="100000"/>
        <a:buFont typeface="Arial" panose="020B0604020202090204"/>
        <a:buChar char="–"/>
        <a:defRPr sz="3100" b="1">
          <a:latin typeface="华文楷体" panose="02010600040101010101" pitchFamily="2" charset="-122"/>
          <a:ea typeface="华文楷体" panose="02010600040101010101" pitchFamily="2" charset="-122"/>
          <a:cs typeface="Times New Roman" panose="02020503050405090304" charset="0"/>
          <a:sym typeface="Calibri"/>
        </a:defRPr>
      </a:lvl2pPr>
      <a:lvl3pPr marL="937260" indent="-294640" defTabSz="321310">
        <a:spcBef>
          <a:spcPts val="490"/>
        </a:spcBef>
        <a:buSzPct val="100000"/>
        <a:buFont typeface="Arial" panose="020B0604020202090204"/>
        <a:buChar char="•"/>
        <a:defRPr sz="3100" b="1">
          <a:latin typeface="华文楷体" panose="02010600040101010101" pitchFamily="2" charset="-122"/>
          <a:ea typeface="华文楷体" panose="02010600040101010101" pitchFamily="2" charset="-122"/>
          <a:cs typeface="Times New Roman" panose="02020503050405090304" charset="0"/>
          <a:sym typeface="Calibri"/>
        </a:defRPr>
      </a:lvl3pPr>
      <a:lvl4pPr marL="1317625" indent="-353695" defTabSz="321310">
        <a:spcBef>
          <a:spcPts val="490"/>
        </a:spcBef>
        <a:buSzPct val="100000"/>
        <a:buFont typeface="Arial" panose="020B0604020202090204"/>
        <a:buChar char="–"/>
        <a:defRPr sz="3100" b="1">
          <a:latin typeface="华文楷体" panose="02010600040101010101" pitchFamily="2" charset="-122"/>
          <a:ea typeface="华文楷体" panose="02010600040101010101" pitchFamily="2" charset="-122"/>
          <a:cs typeface="Times New Roman" panose="02020503050405090304" charset="0"/>
          <a:sym typeface="Calibri"/>
        </a:defRPr>
      </a:lvl4pPr>
      <a:lvl5pPr marL="1639570" indent="-353695" defTabSz="321310">
        <a:spcBef>
          <a:spcPts val="490"/>
        </a:spcBef>
        <a:buSzPct val="100000"/>
        <a:buFont typeface="Arial" panose="020B0604020202090204"/>
        <a:buChar char="»"/>
        <a:defRPr sz="3100" b="1">
          <a:latin typeface="华文楷体" panose="02010600040101010101" pitchFamily="2" charset="-122"/>
          <a:ea typeface="华文楷体" panose="02010600040101010101" pitchFamily="2" charset="-122"/>
          <a:cs typeface="Times New Roman" panose="02020503050405090304" charset="0"/>
          <a:sym typeface="Calibri"/>
        </a:defRPr>
      </a:lvl5pPr>
      <a:lvl6pPr marL="1960880" indent="-353695" defTabSz="321310">
        <a:spcBef>
          <a:spcPts val="490"/>
        </a:spcBef>
        <a:buSzPct val="100000"/>
        <a:buFont typeface="Arial" panose="020B0604020202090204"/>
        <a:buChar char="•"/>
        <a:defRPr sz="3100">
          <a:latin typeface="Calibri"/>
          <a:ea typeface="Calibri"/>
          <a:cs typeface="Calibri"/>
          <a:sym typeface="Calibri"/>
        </a:defRPr>
      </a:lvl6pPr>
      <a:lvl7pPr marL="2282190" indent="-353695" defTabSz="321310">
        <a:spcBef>
          <a:spcPts val="490"/>
        </a:spcBef>
        <a:buSzPct val="100000"/>
        <a:buFont typeface="Arial" panose="020B0604020202090204"/>
        <a:buChar char="•"/>
        <a:defRPr sz="3100">
          <a:latin typeface="Calibri"/>
          <a:ea typeface="Calibri"/>
          <a:cs typeface="Calibri"/>
          <a:sym typeface="Calibri"/>
        </a:defRPr>
      </a:lvl7pPr>
      <a:lvl8pPr marL="2603500" indent="-353695" defTabSz="321310">
        <a:spcBef>
          <a:spcPts val="490"/>
        </a:spcBef>
        <a:buSzPct val="100000"/>
        <a:buFont typeface="Arial" panose="020B0604020202090204"/>
        <a:buChar char="•"/>
        <a:defRPr sz="3100">
          <a:latin typeface="Calibri"/>
          <a:ea typeface="Calibri"/>
          <a:cs typeface="Calibri"/>
          <a:sym typeface="Calibri"/>
        </a:defRPr>
      </a:lvl8pPr>
      <a:lvl9pPr marL="2924810" indent="-353695" defTabSz="321310">
        <a:spcBef>
          <a:spcPts val="490"/>
        </a:spcBef>
        <a:buSzPct val="100000"/>
        <a:buFont typeface="Arial" panose="020B0604020202090204"/>
        <a:buChar char="•"/>
        <a:defRPr sz="3100">
          <a:latin typeface="Calibri"/>
          <a:ea typeface="Calibri"/>
          <a:cs typeface="Calibri"/>
          <a:sym typeface="Calibri"/>
        </a:defRPr>
      </a:lvl9pPr>
    </p:bodyStyle>
    <p:otherStyle>
      <a:lvl1pPr algn="r" defTabSz="321310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321310" algn="r" defTabSz="321310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642620" algn="r" defTabSz="321310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964565" algn="r" defTabSz="321310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285875" algn="r" defTabSz="321310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1607185" algn="r" defTabSz="321310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1928495" algn="r" defTabSz="321310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2249805" algn="r" defTabSz="321310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2571115" algn="r" defTabSz="321310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6477000"/>
            <a:ext cx="1219200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4478"/>
            <a:ext cx="11074400" cy="6501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21905"/>
            <a:ext cx="11175999" cy="47740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512586"/>
            <a:ext cx="2472271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1" lang="en-US" sz="1400" b="1" i="0" cap="all" baseline="0" smtClean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  <a:sym typeface="Symbol" panose="05050102010706020507" pitchFamily="18" charset="2"/>
              </a:defRPr>
            </a:lvl1pPr>
          </a:lstStyle>
          <a:p>
            <a:pPr algn="ctr"/>
            <a:fld id="{44FED08F-55D9-954D-8921-1EC15FBE7258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512586"/>
            <a:ext cx="605822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 cap="all" baseline="0">
                <a:solidFill>
                  <a:srgbClr val="0000FF"/>
                </a:solidFill>
                <a:latin typeface="SimHei" pitchFamily="2" charset="-122"/>
                <a:ea typeface="SimHei" pitchFamily="2" charset="-122"/>
                <a:cs typeface="SimHei" pitchFamily="2" charset="-122"/>
              </a:defRPr>
            </a:lvl1pPr>
          </a:lstStyle>
          <a:p>
            <a:endParaRPr kumimoji="1" lang="en-US" dirty="0">
              <a:sym typeface="Symbol" panose="05050102010706020507" pitchFamily="18" charset="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5176" y="6512586"/>
            <a:ext cx="131202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FF"/>
                </a:solidFill>
                <a:latin typeface="SimHei" pitchFamily="2" charset="-122"/>
                <a:ea typeface="SimHei" pitchFamily="2" charset="-122"/>
              </a:defRPr>
            </a:lvl1pPr>
          </a:lstStyle>
          <a:p>
            <a:pPr>
              <a:defRPr/>
            </a:pPr>
            <a:fld id="{B4690805-D7D2-4AB9-A191-0BC729846278}" type="slidenum">
              <a:rPr kumimoji="1" lang="zh-CN" altLang="en-US" b="1" smtClean="0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19200" y="838200"/>
            <a:ext cx="9966960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STKaiti" panose="02010600040101010101" charset="-122"/>
          <a:ea typeface="STKaiti" panose="02010600040101010101" charset="-122"/>
          <a:cs typeface="STKaiti" panose="02010600040101010101" charset="-122"/>
        </a:defRPr>
      </a:lvl1pPr>
    </p:titleStyle>
    <p:bodyStyle>
      <a:lvl1pPr marL="269875" indent="-254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20000"/>
        <a:buFont typeface="Arial" panose="020B0604020202090204" pitchFamily="34" charset="0"/>
        <a:buChar char="•"/>
        <a:defRPr sz="3600" kern="1200">
          <a:solidFill>
            <a:schemeClr val="tx1">
              <a:lumMod val="75000"/>
              <a:lumOff val="25000"/>
            </a:schemeClr>
          </a:solidFill>
          <a:latin typeface="STKaiti" panose="02010600040101010101" charset="-122"/>
          <a:ea typeface="STKaiti" panose="02010600040101010101" charset="-122"/>
          <a:cs typeface="STKaiti" panose="02010600040101010101" charset="-122"/>
        </a:defRPr>
      </a:lvl1pPr>
      <a:lvl2pPr marL="492125" indent="-254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Courier New" panose="02070409020205090404" charset="0"/>
        <a:buChar char="o"/>
        <a:defRPr sz="3200" kern="1200">
          <a:solidFill>
            <a:schemeClr val="tx1">
              <a:lumMod val="75000"/>
              <a:lumOff val="25000"/>
            </a:schemeClr>
          </a:solidFill>
          <a:latin typeface="STKaiti" panose="02010600040101010101" charset="-122"/>
          <a:ea typeface="STKaiti" panose="02010600040101010101" charset="-122"/>
          <a:cs typeface="STKaiti" panose="02010600040101010101" charset="-122"/>
        </a:defRPr>
      </a:lvl2pPr>
      <a:lvl3pPr marL="857250" indent="-36512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60000"/>
        <a:buFont typeface="Wingdings" panose="05000000000000000000" pitchFamily="2" charset="2"/>
        <a:buChar char="v"/>
        <a:defRPr sz="2800" kern="1200">
          <a:solidFill>
            <a:schemeClr val="tx1">
              <a:lumMod val="75000"/>
              <a:lumOff val="25000"/>
            </a:schemeClr>
          </a:solidFill>
          <a:latin typeface="STKaiti" panose="02010600040101010101" charset="-122"/>
          <a:ea typeface="STKaiti" panose="02010600040101010101" charset="-122"/>
          <a:cs typeface="STKaiti" panose="02010600040101010101" charset="-122"/>
        </a:defRPr>
      </a:lvl3pPr>
      <a:lvl4pPr marL="1127125" indent="-3175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>
              <a:lumMod val="75000"/>
              <a:lumOff val="25000"/>
            </a:schemeClr>
          </a:solidFill>
          <a:latin typeface="STKaiti" panose="02010600040101010101" charset="-122"/>
          <a:ea typeface="STKaiti" panose="02010600040101010101" charset="-122"/>
          <a:cs typeface="STKaiti" panose="02010600040101010101" charset="-122"/>
        </a:defRPr>
      </a:lvl4pPr>
      <a:lvl5pPr marL="1476375" indent="-3175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ü"/>
        <a:defRPr sz="2000" kern="1200">
          <a:solidFill>
            <a:schemeClr val="tx1">
              <a:lumMod val="75000"/>
              <a:lumOff val="25000"/>
            </a:schemeClr>
          </a:solidFill>
          <a:latin typeface="STKaiti" panose="02010600040101010101" charset="-122"/>
          <a:ea typeface="STKaiti" panose="02010600040101010101" charset="-122"/>
          <a:cs typeface="STKaiti" panose="02010600040101010101" charset="-122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F454883A-BF7E-B74C-961E-3B8BC1C5BAF1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0000FF"/>
        </a:buClr>
        <a:buFont typeface="Wingdings" panose="05000000000000000000" pitchFamily="2" charset="2"/>
        <a:buChar char="Ø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Font typeface="Wingdings" panose="05000000000000000000" pitchFamily="2" charset="2"/>
        <a:buChar char="u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hyperlink" Target="mailto:zhengyh@ucas.edu.cn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4.emf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2.png"/><Relationship Id="rId7" Type="http://schemas.openxmlformats.org/officeDocument/2006/relationships/image" Target="../media/image81.pn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hyperlink" Target="https://arxiv.org/abs/2404.01350" TargetMode="External"/><Relationship Id="rId2" Type="http://schemas.openxmlformats.org/officeDocument/2006/relationships/hyperlink" Target="https://arxiv.org/abs/2310.05491" TargetMode="External"/><Relationship Id="rId11" Type="http://schemas.openxmlformats.org/officeDocument/2006/relationships/slideLayout" Target="../slideLayouts/slideLayout24.xml"/><Relationship Id="rId10" Type="http://schemas.openxmlformats.org/officeDocument/2006/relationships/image" Target="../media/image84.png"/><Relationship Id="rId1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97.png"/><Relationship Id="rId6" Type="http://schemas.openxmlformats.org/officeDocument/2006/relationships/image" Target="../media/image96.png"/><Relationship Id="rId5" Type="http://schemas.openxmlformats.org/officeDocument/2006/relationships/hyperlink" Target="https://github.com/jiangyi15/tf-pwa" TargetMode="External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104.png"/><Relationship Id="rId7" Type="http://schemas.openxmlformats.org/officeDocument/2006/relationships/image" Target="../media/image103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hyperlink" Target="https://doi.org/10.1007/JHEP12(2022)033" TargetMode="Externa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png"/><Relationship Id="rId8" Type="http://schemas.openxmlformats.org/officeDocument/2006/relationships/image" Target="../media/image112.png"/><Relationship Id="rId7" Type="http://schemas.openxmlformats.org/officeDocument/2006/relationships/image" Target="../media/image111.png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27.png"/><Relationship Id="rId7" Type="http://schemas.openxmlformats.org/officeDocument/2006/relationships/image" Target="../media/image126.png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572483"/>
            <a:ext cx="11161240" cy="937479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/>
            <a:r>
              <a:rPr lang="zh-CN" altLang="en-US" sz="5400" dirty="0">
                <a:solidFill>
                  <a:srgbClr val="0033CC"/>
                </a:solidFill>
              </a:rPr>
              <a:t>粲重子非轻衰变实验研究</a:t>
            </a:r>
            <a:endParaRPr lang="en-US" altLang="zh-CN" sz="5400" dirty="0">
              <a:solidFill>
                <a:srgbClr val="0033CC"/>
              </a:solidFill>
              <a:sym typeface="Symbol" panose="05050102010706020507" pitchFamily="18" charset="2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524000" y="4005064"/>
            <a:ext cx="9144000" cy="2592288"/>
          </a:xfrm>
        </p:spPr>
        <p:txBody>
          <a:bodyPr>
            <a:normAutofit/>
          </a:bodyPr>
          <a:lstStyle/>
          <a:p>
            <a:pPr defTabSz="502920">
              <a:lnSpc>
                <a:spcPct val="90000"/>
              </a:lnSpc>
              <a:spcBef>
                <a:spcPts val="500"/>
              </a:spcBef>
              <a:defRPr sz="1800"/>
            </a:pPr>
            <a:r>
              <a:rPr lang="zh-CN" altLang="en-US" sz="4000" dirty="0">
                <a:solidFill>
                  <a:srgbClr val="0033CC"/>
                </a:solidFill>
                <a:sym typeface="Times New Roman Bold" panose="02020503050405090304"/>
              </a:rPr>
              <a:t>李培荣</a:t>
            </a:r>
            <a:endParaRPr lang="en-US" altLang="zh-CN" sz="4000" dirty="0">
              <a:solidFill>
                <a:srgbClr val="0033CC"/>
              </a:solidFill>
              <a:sym typeface="Times New Roman Bold" panose="02020503050405090304"/>
            </a:endParaRPr>
          </a:p>
          <a:p>
            <a:pPr defTabSz="502920">
              <a:lnSpc>
                <a:spcPct val="90000"/>
              </a:lnSpc>
              <a:spcBef>
                <a:spcPts val="500"/>
              </a:spcBef>
              <a:defRPr sz="1800"/>
            </a:pPr>
            <a:r>
              <a:rPr lang="en-US" altLang="zh-CN" sz="2000" dirty="0">
                <a:solidFill>
                  <a:srgbClr val="0033CC"/>
                </a:solidFill>
                <a:sym typeface="Times New Roman Bold" panose="02020503050405090304"/>
              </a:rPr>
              <a:t>(</a:t>
            </a:r>
            <a:r>
              <a:rPr lang="en-US" altLang="zh-CN" sz="2000" u="sng" dirty="0" err="1">
                <a:solidFill>
                  <a:srgbClr val="0033CC"/>
                </a:solidFill>
                <a:sym typeface="Times New Roman Bold" panose="02020503050405090304"/>
              </a:rPr>
              <a:t>prli</a:t>
            </a:r>
            <a:r>
              <a:rPr lang="en-US" altLang="zh-CN" sz="2000" u="sng" dirty="0" err="1">
                <a:solidFill>
                  <a:srgbClr val="0033CC"/>
                </a:solidFill>
                <a:sym typeface="Times New Roman Bold" panose="02020503050405090304"/>
                <a:hlinkClick r:id="rId1"/>
              </a:rPr>
              <a:t>@lzu.edu.cn</a:t>
            </a:r>
            <a:r>
              <a:rPr lang="en-US" altLang="zh-CN" sz="2000" dirty="0">
                <a:solidFill>
                  <a:srgbClr val="0033CC"/>
                </a:solidFill>
                <a:sym typeface="Times New Roman Bold" panose="02020503050405090304"/>
              </a:rPr>
              <a:t>)</a:t>
            </a:r>
            <a:endParaRPr lang="en-US" altLang="zh-CN" sz="2000" dirty="0">
              <a:solidFill>
                <a:srgbClr val="0033CC"/>
              </a:solidFill>
              <a:sym typeface="Times New Roman Bold" panose="02020503050405090304"/>
            </a:endParaRPr>
          </a:p>
          <a:p>
            <a:pPr defTabSz="502920">
              <a:lnSpc>
                <a:spcPct val="90000"/>
              </a:lnSpc>
              <a:spcBef>
                <a:spcPts val="500"/>
              </a:spcBef>
              <a:defRPr sz="1800"/>
            </a:pPr>
            <a:br>
              <a:rPr lang="en-US" altLang="zh-CN" dirty="0">
                <a:solidFill>
                  <a:srgbClr val="0033CC"/>
                </a:solidFill>
                <a:sym typeface="Times New Roman Bold" panose="02020503050405090304"/>
              </a:rPr>
            </a:br>
            <a:r>
              <a:rPr lang="zh-CN" altLang="en-US" sz="2000" dirty="0">
                <a:solidFill>
                  <a:srgbClr val="0033CC"/>
                </a:solidFill>
                <a:sym typeface="Times New Roman Bold" panose="02020503050405090304"/>
              </a:rPr>
              <a:t>兰州大学</a:t>
            </a:r>
            <a:endParaRPr lang="en-US" altLang="zh-CN" sz="2000" dirty="0">
              <a:solidFill>
                <a:srgbClr val="0033CC"/>
              </a:solidFill>
              <a:sym typeface="Times New Roman Bold" panose="02020503050405090304"/>
            </a:endParaRPr>
          </a:p>
          <a:p>
            <a:pPr defTabSz="502920">
              <a:lnSpc>
                <a:spcPct val="90000"/>
              </a:lnSpc>
              <a:spcBef>
                <a:spcPts val="500"/>
              </a:spcBef>
              <a:defRPr sz="1800"/>
            </a:pPr>
            <a:r>
              <a:rPr lang="en-US" altLang="zh-CN" sz="2000" dirty="0">
                <a:solidFill>
                  <a:srgbClr val="0033CC"/>
                </a:solidFill>
                <a:sym typeface="Times New Roman Bold" panose="02020503050405090304"/>
              </a:rPr>
              <a:t>2025</a:t>
            </a:r>
            <a:r>
              <a:rPr lang="zh-CN" altLang="en-US" sz="2000" dirty="0">
                <a:solidFill>
                  <a:srgbClr val="0033CC"/>
                </a:solidFill>
                <a:sym typeface="Times New Roman Bold" panose="02020503050405090304"/>
              </a:rPr>
              <a:t>年</a:t>
            </a:r>
            <a:r>
              <a:rPr lang="en-US" altLang="zh-CN" sz="2000" dirty="0">
                <a:solidFill>
                  <a:srgbClr val="0033CC"/>
                </a:solidFill>
                <a:sym typeface="Times New Roman Bold" panose="02020503050405090304"/>
              </a:rPr>
              <a:t>6</a:t>
            </a:r>
            <a:r>
              <a:rPr lang="zh-CN" altLang="en-US" sz="2000" dirty="0">
                <a:solidFill>
                  <a:srgbClr val="0033CC"/>
                </a:solidFill>
                <a:sym typeface="Times New Roman Bold" panose="02020503050405090304"/>
              </a:rPr>
              <a:t>月</a:t>
            </a:r>
            <a:r>
              <a:rPr lang="en-US" altLang="zh-CN" sz="2000" dirty="0">
                <a:solidFill>
                  <a:srgbClr val="0033CC"/>
                </a:solidFill>
                <a:sym typeface="Times New Roman Bold" panose="02020503050405090304"/>
              </a:rPr>
              <a:t>30</a:t>
            </a:r>
            <a:r>
              <a:rPr lang="zh-CN" altLang="en-US" sz="2000" dirty="0">
                <a:solidFill>
                  <a:srgbClr val="0033CC"/>
                </a:solidFill>
                <a:sym typeface="Times New Roman Bold" panose="02020503050405090304"/>
              </a:rPr>
              <a:t>日</a:t>
            </a:r>
            <a:endParaRPr lang="en-US" altLang="zh-CN" sz="2000" dirty="0">
              <a:solidFill>
                <a:srgbClr val="0033CC"/>
              </a:solidFill>
              <a:sym typeface="Times New Roman Bold" panose="02020503050405090304"/>
            </a:endParaRPr>
          </a:p>
          <a:p>
            <a:pPr defTabSz="502920">
              <a:lnSpc>
                <a:spcPct val="90000"/>
              </a:lnSpc>
              <a:spcBef>
                <a:spcPts val="500"/>
              </a:spcBef>
              <a:defRPr sz="1800"/>
            </a:pPr>
            <a:endParaRPr lang="en-US" altLang="zh-CN" sz="2000" dirty="0">
              <a:solidFill>
                <a:srgbClr val="0033CC"/>
              </a:solidFill>
              <a:sym typeface="Times New Roman Bold" panose="02020503050405090304"/>
            </a:endParaRPr>
          </a:p>
          <a:p>
            <a:pPr defTabSz="502920">
              <a:lnSpc>
                <a:spcPct val="90000"/>
              </a:lnSpc>
              <a:spcBef>
                <a:spcPts val="500"/>
              </a:spcBef>
              <a:defRPr sz="1800"/>
            </a:pPr>
            <a:r>
              <a:rPr lang="zh-CN" altLang="en-US" sz="2000" dirty="0">
                <a:solidFill>
                  <a:srgbClr val="0033CC"/>
                </a:solidFill>
                <a:sym typeface="Times New Roman Bold" panose="02020503050405090304"/>
              </a:rPr>
              <a:t>第三届</a:t>
            </a:r>
            <a:r>
              <a:rPr lang="en-US" altLang="zh-CN" sz="2000" dirty="0">
                <a:solidFill>
                  <a:srgbClr val="0033CC"/>
                </a:solidFill>
                <a:sym typeface="Times New Roman Bold" panose="02020503050405090304"/>
              </a:rPr>
              <a:t>BESIII-Belle II-LHCb</a:t>
            </a:r>
            <a:r>
              <a:rPr lang="zh-CN" altLang="en-US" sz="2000" dirty="0">
                <a:solidFill>
                  <a:srgbClr val="0033CC"/>
                </a:solidFill>
                <a:sym typeface="Times New Roman Bold" panose="02020503050405090304"/>
              </a:rPr>
              <a:t>粲强子物理联合研讨会</a:t>
            </a:r>
            <a:endParaRPr lang="zh-CN" altLang="en-US" sz="2000" dirty="0">
              <a:solidFill>
                <a:srgbClr val="0033CC"/>
              </a:solidFill>
              <a:sym typeface="Times New Roman Bold" panose="020205030504050903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724" y="332656"/>
            <a:ext cx="3473356" cy="2239828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A57D1-7ED3-488A-952B-AA78623ABC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Charm Facilities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</a:fld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1003300"/>
            <a:ext cx="3948113" cy="2984500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altLang="zh-CN" sz="2400" dirty="0">
                <a:solidFill>
                  <a:schemeClr val="accent1"/>
                </a:solidFill>
                <a:latin typeface="Times New Roman" panose="02020503050405090304" charset="0"/>
              </a:rPr>
              <a:t>Charm factory</a:t>
            </a:r>
            <a:endParaRPr lang="en-US" altLang="zh-CN" sz="2400" dirty="0">
              <a:solidFill>
                <a:schemeClr val="accent1"/>
              </a:solidFill>
              <a:latin typeface="Times New Roman" panose="02020503050405090304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503050405090304" charset="0"/>
              </a:rPr>
              <a:t>Threshold production</a:t>
            </a:r>
            <a:r>
              <a:rPr lang="en-US" altLang="zh-CN" sz="2000" dirty="0">
                <a:latin typeface="Times New Roman" panose="02020503050405090304" charset="0"/>
              </a:rPr>
              <a:t>: No boost</a:t>
            </a:r>
            <a:endParaRPr lang="en-US" altLang="zh-CN" sz="2000" dirty="0">
              <a:latin typeface="Times New Roman" panose="02020503050405090304" charset="0"/>
            </a:endParaRPr>
          </a:p>
          <a:p>
            <a:r>
              <a:rPr lang="en-US" altLang="zh-CN" sz="2000" dirty="0">
                <a:latin typeface="Times New Roman" panose="02020503050405090304" charset="0"/>
              </a:rPr>
              <a:t>Small X-section : Lowest Statistics</a:t>
            </a:r>
            <a:endParaRPr lang="en-US" altLang="zh-CN" sz="2000" dirty="0">
              <a:latin typeface="Times New Roman" panose="02020503050405090304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503050405090304" charset="0"/>
              </a:rPr>
              <a:t>Quantum coherence</a:t>
            </a:r>
            <a:endParaRPr lang="en-US" altLang="zh-CN" sz="2000" dirty="0">
              <a:solidFill>
                <a:srgbClr val="FF0000"/>
              </a:solidFill>
              <a:latin typeface="Times New Roman" panose="02020503050405090304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503050405090304" charset="0"/>
              </a:rPr>
              <a:t>Inclusive charm, neutrals and neutrinos</a:t>
            </a:r>
            <a:endParaRPr lang="en-US" altLang="zh-CN" sz="2000" dirty="0">
              <a:solidFill>
                <a:srgbClr val="FF0000"/>
              </a:solidFill>
              <a:latin typeface="Times New Roman" panose="02020503050405090304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503050405090304" charset="0"/>
              </a:rPr>
              <a:t>Absolute BFs</a:t>
            </a:r>
            <a:endParaRPr lang="en-US" altLang="zh-CN" sz="2000" dirty="0">
              <a:solidFill>
                <a:srgbClr val="FF0000"/>
              </a:solidFill>
              <a:latin typeface="Times New Roman" panose="02020503050405090304" charset="0"/>
            </a:endParaRPr>
          </a:p>
          <a:p>
            <a:pPr marL="0" indent="0">
              <a:buNone/>
            </a:pPr>
            <a:endParaRPr lang="en-US" altLang="zh-CN" sz="2000" dirty="0">
              <a:latin typeface="Times New Roman" panose="02020503050405090304" charset="0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4157331" y="1003004"/>
            <a:ext cx="3932155" cy="29842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2075" tIns="46038" rIns="92075" bIns="46038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l"/>
              <a:defRPr sz="3200" b="1">
                <a:solidFill>
                  <a:srgbClr val="000066"/>
                </a:solidFill>
                <a:latin typeface="Calibri" pitchFamily="34" charset="0"/>
                <a:ea typeface="华文楷体" panose="02010600040101010101" pitchFamily="2" charset="-122"/>
                <a:cs typeface="Calibri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l"/>
              <a:defRPr sz="2800" b="1">
                <a:solidFill>
                  <a:srgbClr val="000099"/>
                </a:solidFill>
                <a:latin typeface="Calibri" pitchFamily="34" charset="0"/>
                <a:ea typeface="华文楷体" panose="02010600040101010101" pitchFamily="2" charset="-122"/>
                <a:cs typeface="Calibri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  <a:defRPr sz="2400" b="1">
                <a:solidFill>
                  <a:schemeClr val="accent1"/>
                </a:solidFill>
                <a:latin typeface="Calibri" pitchFamily="34" charset="0"/>
                <a:ea typeface="华文楷体" panose="02010600040101010101" pitchFamily="2" charset="-122"/>
                <a:cs typeface="Calibri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  <a:defRPr sz="2000" b="1">
                <a:solidFill>
                  <a:srgbClr val="000066"/>
                </a:solidFill>
                <a:latin typeface="Calibri" pitchFamily="34" charset="0"/>
                <a:ea typeface="华文楷体" panose="02010600040101010101" pitchFamily="2" charset="-122"/>
                <a:cs typeface="Calibri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l"/>
              <a:defRPr sz="2000" b="1">
                <a:solidFill>
                  <a:srgbClr val="000066"/>
                </a:solidFill>
                <a:latin typeface="Calibri" pitchFamily="34" charset="0"/>
                <a:ea typeface="华文楷体" panose="02010600040101010101" pitchFamily="2" charset="-122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chemeClr val="accent1"/>
                </a:solidFill>
                <a:latin typeface="Times New Roman" panose="02020503050405090304" charset="0"/>
                <a:cs typeface="Times New Roman" panose="02020503050405090304" charset="0"/>
              </a:rPr>
              <a:t>B factory</a:t>
            </a:r>
            <a:endParaRPr lang="en-US" altLang="zh-CN" sz="2400" dirty="0">
              <a:solidFill>
                <a:schemeClr val="accent1"/>
              </a:solidFill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Low background</a:t>
            </a:r>
            <a:endParaRPr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Low statistics</a:t>
            </a:r>
            <a:endParaRPr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503050405090304" charset="0"/>
                <a:cs typeface="Times New Roman" panose="02020503050405090304" charset="0"/>
              </a:rPr>
              <a:t>Low boost</a:t>
            </a:r>
            <a:endParaRPr lang="en-US" altLang="zh-CN" sz="2000" dirty="0">
              <a:solidFill>
                <a:srgbClr val="FF0000"/>
              </a:solidFill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503050405090304" charset="0"/>
                <a:cs typeface="Times New Roman" panose="02020503050405090304" charset="0"/>
              </a:rPr>
              <a:t>Good for neutrals and neutrinos</a:t>
            </a:r>
            <a:endParaRPr lang="en-US" altLang="zh-CN" sz="2000" dirty="0">
              <a:solidFill>
                <a:srgbClr val="FF0000"/>
              </a:solidFill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503050405090304" charset="0"/>
                <a:cs typeface="Times New Roman" panose="02020503050405090304" charset="0"/>
              </a:rPr>
              <a:t>Some Absolute BFs</a:t>
            </a:r>
            <a:endParaRPr lang="en-US" altLang="zh-CN" sz="2000" dirty="0">
              <a:solidFill>
                <a:srgbClr val="FF0000"/>
              </a:solidFill>
              <a:latin typeface="Times New Roman" panose="02020503050405090304" charset="0"/>
              <a:cs typeface="Times New Roman" panose="02020503050405090304" charset="0"/>
            </a:endParaRPr>
          </a:p>
          <a:p>
            <a:pPr marL="0" indent="0">
              <a:buNone/>
            </a:pPr>
            <a:endParaRPr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pPr marL="0" indent="0">
              <a:buNone/>
            </a:pPr>
            <a:endParaRPr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</p:txBody>
      </p:sp>
      <p:sp>
        <p:nvSpPr>
          <p:cNvPr id="7" name="内容占位符 2"/>
          <p:cNvSpPr txBox="1"/>
          <p:nvPr/>
        </p:nvSpPr>
        <p:spPr bwMode="auto">
          <a:xfrm>
            <a:off x="8153046" y="987764"/>
            <a:ext cx="3937354" cy="29994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horz" wrap="square" lIns="92075" tIns="46038" rIns="92075" bIns="46038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l"/>
              <a:defRPr sz="3200" b="1">
                <a:solidFill>
                  <a:srgbClr val="000066"/>
                </a:solidFill>
                <a:latin typeface="Calibri" pitchFamily="34" charset="0"/>
                <a:ea typeface="华文楷体" panose="02010600040101010101" pitchFamily="2" charset="-122"/>
                <a:cs typeface="Calibri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l"/>
              <a:defRPr sz="2800" b="1">
                <a:solidFill>
                  <a:srgbClr val="000099"/>
                </a:solidFill>
                <a:latin typeface="Calibri" pitchFamily="34" charset="0"/>
                <a:ea typeface="华文楷体" panose="02010600040101010101" pitchFamily="2" charset="-122"/>
                <a:cs typeface="Calibri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  <a:defRPr sz="2400" b="1">
                <a:solidFill>
                  <a:schemeClr val="accent1"/>
                </a:solidFill>
                <a:latin typeface="Calibri" pitchFamily="34" charset="0"/>
                <a:ea typeface="华文楷体" panose="02010600040101010101" pitchFamily="2" charset="-122"/>
                <a:cs typeface="Calibri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  <a:defRPr sz="2000" b="1">
                <a:solidFill>
                  <a:srgbClr val="000066"/>
                </a:solidFill>
                <a:latin typeface="Calibri" pitchFamily="34" charset="0"/>
                <a:ea typeface="华文楷体" panose="02010600040101010101" pitchFamily="2" charset="-122"/>
                <a:cs typeface="Calibri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l"/>
              <a:defRPr sz="2000" b="1">
                <a:solidFill>
                  <a:srgbClr val="000066"/>
                </a:solidFill>
                <a:latin typeface="Calibri" pitchFamily="34" charset="0"/>
                <a:ea typeface="华文楷体" panose="02010600040101010101" pitchFamily="2" charset="-122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chemeClr val="accent1"/>
                </a:solidFill>
                <a:latin typeface="Times New Roman" panose="02020503050405090304" charset="0"/>
                <a:cs typeface="Times New Roman" panose="02020503050405090304" charset="0"/>
              </a:rPr>
              <a:t>Hadron collider</a:t>
            </a:r>
            <a:endParaRPr lang="en-US" altLang="zh-CN" sz="2400" dirty="0">
              <a:solidFill>
                <a:schemeClr val="accent1"/>
              </a:solidFill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High background</a:t>
            </a:r>
            <a:endParaRPr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503050405090304" charset="0"/>
                <a:cs typeface="Times New Roman" panose="02020503050405090304" charset="0"/>
              </a:rPr>
              <a:t>High statistics</a:t>
            </a:r>
            <a:endParaRPr lang="en-US" altLang="zh-CN" sz="2000" dirty="0">
              <a:solidFill>
                <a:srgbClr val="FF0000"/>
              </a:solidFill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503050405090304" charset="0"/>
                <a:cs typeface="Times New Roman" panose="02020503050405090304" charset="0"/>
              </a:rPr>
              <a:t>High boost</a:t>
            </a:r>
            <a:endParaRPr lang="en-US" altLang="zh-CN" sz="2000" dirty="0">
              <a:solidFill>
                <a:srgbClr val="FF0000"/>
              </a:solidFill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Challenging for neutrals and neutrinos</a:t>
            </a:r>
            <a:endParaRPr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Complex and biasing triggers</a:t>
            </a:r>
            <a:endParaRPr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pPr marL="0" indent="0">
              <a:buNone/>
            </a:pPr>
            <a:endParaRPr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143811" y="3998810"/>
                <a:ext cx="3906840" cy="20981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zh-CN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𝟑𝟕𝟕𝟎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</m:t>
                      </m:r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𝑫</m:t>
                          </m:r>
                        </m:e>
                      </m:acc>
                    </m:oMath>
                  </m:oMathPara>
                </a14:m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(∗)</m:t>
                          </m:r>
                        </m:sup>
                      </m:sSubSup>
                    </m:oMath>
                  </m:oMathPara>
                </a14:m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𝜦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:r>
                  <a:rPr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BESIII, STCF in the future</a:t>
                </a:r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11" y="3998810"/>
                <a:ext cx="3906840" cy="2098138"/>
              </a:xfrm>
              <a:prstGeom prst="rect">
                <a:avLst/>
              </a:prstGeom>
              <a:blipFill rotWithShape="1">
                <a:blip r:embed="rId1"/>
                <a:stretch>
                  <a:fillRect l="-8" t="-10" r="16" b="-18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4969373" y="4115424"/>
                <a:ext cx="2036134" cy="1938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e>
                      </m:acc>
                    </m:oMath>
                  </m:oMathPara>
                </a14:m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:r>
                  <a:rPr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+ some other </a:t>
                </a:r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:r>
                  <a:rPr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Stuff</a:t>
                </a:r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:r>
                  <a:rPr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Belle / Belle II</a:t>
                </a:r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373" y="4115424"/>
                <a:ext cx="2036134" cy="1938992"/>
              </a:xfrm>
              <a:prstGeom prst="rect">
                <a:avLst/>
              </a:prstGeom>
              <a:blipFill rotWithShape="1">
                <a:blip r:embed="rId2"/>
                <a:stretch>
                  <a:fillRect l="-24" t="-32" r="-989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/>
              <p:cNvSpPr/>
              <p:nvPr/>
            </p:nvSpPr>
            <p:spPr>
              <a:xfrm>
                <a:off x="9182620" y="4104791"/>
                <a:ext cx="2080249" cy="1938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e>
                      </m:acc>
                    </m:oMath>
                  </m:oMathPara>
                </a14:m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:r>
                  <a:rPr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+ lots of other </a:t>
                </a:r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:r>
                  <a:rPr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Stuff</a:t>
                </a:r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indent="0" algn="ctr">
                  <a:buNone/>
                </a:pPr>
                <a:r>
                  <a:rPr lang="en-US" altLang="zh-CN" sz="2400" b="1" dirty="0" err="1">
                    <a:latin typeface="Times New Roman" panose="02020503050405090304" charset="0"/>
                    <a:cs typeface="Times New Roman" panose="02020503050405090304" charset="0"/>
                  </a:rPr>
                  <a:t>LHCb</a:t>
                </a:r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620" y="4104791"/>
                <a:ext cx="2080249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25" t="-8" r="-2967" b="2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besIII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9640" y="6038701"/>
            <a:ext cx="1333797" cy="7874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669" y="6030443"/>
            <a:ext cx="984103" cy="795966"/>
          </a:xfrm>
          <a:prstGeom prst="rect">
            <a:avLst/>
          </a:prstGeom>
        </p:spPr>
      </p:pic>
      <p:pic>
        <p:nvPicPr>
          <p:cNvPr id="12" name="Picture 2" descr="Home [hep1.phys.ntu.edu.tw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772" y="6025925"/>
            <a:ext cx="984102" cy="79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07101" y="6038108"/>
            <a:ext cx="1138538" cy="787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Charmed baryon thresholds</a:t>
            </a:r>
            <a:endParaRPr lang="zh-CN" altLang="en-US" dirty="0"/>
          </a:p>
        </p:txBody>
      </p:sp>
      <p:sp>
        <p:nvSpPr>
          <p:cNvPr id="14" name="Rectangle 13"/>
          <p:cNvSpPr/>
          <p:nvPr/>
        </p:nvSpPr>
        <p:spPr>
          <a:xfrm>
            <a:off x="2407195" y="4641275"/>
            <a:ext cx="7594594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altLang="zh-CN" sz="2400" b="1" dirty="0">
                <a:solidFill>
                  <a:srgbClr val="FF0000"/>
                </a:solidFill>
              </a:rPr>
              <a:t>BESIII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energy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upgrades: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br>
              <a:rPr lang="en-US" altLang="zh-CN" sz="2400" b="1" dirty="0">
                <a:solidFill>
                  <a:srgbClr val="FF0000"/>
                </a:solidFill>
              </a:rPr>
            </a:br>
            <a:r>
              <a:rPr lang="en-US" altLang="zh-CN" sz="2400" b="1" dirty="0"/>
              <a:t>4.6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GeV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(Phase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I,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2014)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br>
              <a:rPr lang="en-US" altLang="zh-CN" sz="2400" b="1" dirty="0">
                <a:solidFill>
                  <a:srgbClr val="FF0000"/>
                </a:solidFill>
              </a:rPr>
            </a:br>
            <a:r>
              <a:rPr lang="en-US" altLang="zh-CN" sz="2400" b="1" dirty="0">
                <a:solidFill>
                  <a:srgbClr val="FF0000"/>
                </a:solidFill>
                <a:sym typeface="Wingdings" panose="05000000000000000000"/>
              </a:rPr>
              <a:t>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4.95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GeV(Phase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II,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2021) </a:t>
            </a:r>
            <a:br>
              <a:rPr lang="en-US" altLang="zh-CN" sz="2400" b="1" dirty="0">
                <a:solidFill>
                  <a:srgbClr val="FF0000"/>
                </a:solidFill>
              </a:rPr>
            </a:br>
            <a:r>
              <a:rPr lang="zh-CN" altLang="en-US" sz="2400" b="1" dirty="0">
                <a:solidFill>
                  <a:srgbClr val="2635F1"/>
                </a:solidFill>
                <a:sym typeface="Wingdings" panose="05000000000000000000"/>
              </a:rPr>
              <a:t> </a:t>
            </a:r>
            <a:r>
              <a:rPr lang="en-US" altLang="zh-CN" sz="2400" b="1" dirty="0">
                <a:solidFill>
                  <a:srgbClr val="2635F1"/>
                </a:solidFill>
                <a:sym typeface="Wingdings" panose="05000000000000000000"/>
              </a:rPr>
              <a:t>5.6</a:t>
            </a:r>
            <a:r>
              <a:rPr lang="zh-CN" altLang="en-US" sz="2400" b="1" dirty="0">
                <a:solidFill>
                  <a:srgbClr val="2635F1"/>
                </a:solidFill>
                <a:sym typeface="Wingdings" panose="05000000000000000000"/>
              </a:rPr>
              <a:t> </a:t>
            </a:r>
            <a:r>
              <a:rPr lang="en-US" altLang="zh-CN" sz="2400" b="1" dirty="0">
                <a:solidFill>
                  <a:srgbClr val="2635F1"/>
                </a:solidFill>
                <a:sym typeface="Wingdings" panose="05000000000000000000"/>
              </a:rPr>
              <a:t>GeV</a:t>
            </a:r>
            <a:r>
              <a:rPr lang="zh-CN" altLang="en-US" sz="2400" b="1" dirty="0">
                <a:solidFill>
                  <a:srgbClr val="2635F1"/>
                </a:solidFill>
                <a:sym typeface="Wingdings" panose="05000000000000000000"/>
              </a:rPr>
              <a:t>  </a:t>
            </a:r>
            <a:r>
              <a:rPr lang="en-US" altLang="zh-CN" sz="2400" b="1" dirty="0">
                <a:solidFill>
                  <a:srgbClr val="2635F1"/>
                </a:solidFill>
                <a:sym typeface="Wingdings" panose="05000000000000000000"/>
              </a:rPr>
              <a:t>(</a:t>
            </a:r>
            <a:r>
              <a:rPr lang="en-US" altLang="zh-CN" sz="2400" b="1" dirty="0">
                <a:solidFill>
                  <a:srgbClr val="2635F1"/>
                </a:solidFill>
              </a:rPr>
              <a:t>Phase</a:t>
            </a:r>
            <a:r>
              <a:rPr lang="zh-CN" altLang="en-US" sz="2400" b="1" dirty="0">
                <a:solidFill>
                  <a:srgbClr val="2635F1"/>
                </a:solidFill>
              </a:rPr>
              <a:t> </a:t>
            </a:r>
            <a:r>
              <a:rPr lang="en-US" altLang="zh-CN" sz="2400" b="1" dirty="0">
                <a:solidFill>
                  <a:srgbClr val="2635F1"/>
                </a:solidFill>
              </a:rPr>
              <a:t>III,</a:t>
            </a:r>
            <a:r>
              <a:rPr lang="zh-CN" altLang="en-US" sz="2400" b="1" dirty="0">
                <a:solidFill>
                  <a:srgbClr val="2635F1"/>
                </a:solidFill>
              </a:rPr>
              <a:t> </a:t>
            </a:r>
            <a:r>
              <a:rPr lang="en-US" altLang="zh-CN" sz="2400" b="1" dirty="0">
                <a:solidFill>
                  <a:srgbClr val="2635F1"/>
                </a:solidFill>
                <a:sym typeface="Wingdings" panose="05000000000000000000"/>
              </a:rPr>
              <a:t>planned</a:t>
            </a:r>
            <a:r>
              <a:rPr lang="zh-CN" altLang="en-US" sz="2400" b="1" dirty="0">
                <a:solidFill>
                  <a:srgbClr val="2635F1"/>
                </a:solidFill>
                <a:sym typeface="Wingdings" panose="05000000000000000000"/>
              </a:rPr>
              <a:t> </a:t>
            </a:r>
            <a:r>
              <a:rPr lang="en-US" altLang="zh-CN" sz="2400" b="1" dirty="0">
                <a:solidFill>
                  <a:srgbClr val="2635F1"/>
                </a:solidFill>
                <a:sym typeface="Wingdings" panose="05000000000000000000"/>
              </a:rPr>
              <a:t>in</a:t>
            </a:r>
            <a:r>
              <a:rPr lang="zh-CN" altLang="en-US" sz="2400" b="1" dirty="0">
                <a:solidFill>
                  <a:srgbClr val="2635F1"/>
                </a:solidFill>
                <a:sym typeface="Wingdings" panose="05000000000000000000"/>
              </a:rPr>
              <a:t> </a:t>
            </a:r>
            <a:r>
              <a:rPr lang="en-US" altLang="zh-CN" sz="2400" b="1" dirty="0">
                <a:solidFill>
                  <a:srgbClr val="2635F1"/>
                </a:solidFill>
                <a:sym typeface="Wingdings" panose="05000000000000000000"/>
              </a:rPr>
              <a:t>2026)</a:t>
            </a:r>
            <a:endParaRPr lang="en-US" altLang="zh-CN" sz="2400" b="1" dirty="0">
              <a:solidFill>
                <a:srgbClr val="2635F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8621" y="1085728"/>
            <a:ext cx="5366742" cy="3250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84553" y="2309461"/>
            <a:ext cx="341578" cy="438582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sz="2250" dirty="0" err="1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633922" y="2975171"/>
            <a:ext cx="0" cy="847969"/>
          </a:xfrm>
          <a:prstGeom prst="straightConnector1">
            <a:avLst/>
          </a:prstGeom>
          <a:noFill/>
          <a:ln w="41275" cap="flat">
            <a:solidFill>
              <a:srgbClr val="2635F1"/>
            </a:solidFill>
            <a:prstDash val="solid"/>
            <a:miter lim="400000"/>
            <a:headEnd type="none" w="lg" len="med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015767" y="2922694"/>
                <a:ext cx="668786" cy="3519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85" b="1" i="1">
                              <a:solidFill>
                                <a:srgbClr val="2635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acc>
                            <m:accPr>
                              <m:chr m:val="̅"/>
                              <m:ctrlP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85" b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e>
                        <m:sub>
                          <m:r>
                            <a:rPr lang="en-US" altLang="zh-CN" sz="1685" b="1" i="1">
                              <a:solidFill>
                                <a:srgbClr val="2635F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CN" sz="1685" b="1" i="1">
                              <a:solidFill>
                                <a:srgbClr val="2635F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1265" b="1" dirty="0">
                  <a:solidFill>
                    <a:srgbClr val="2635F1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67" y="2922694"/>
                <a:ext cx="668786" cy="351956"/>
              </a:xfrm>
              <a:prstGeom prst="rect">
                <a:avLst/>
              </a:prstGeom>
              <a:blipFill rotWithShape="1">
                <a:blip r:embed="rId2"/>
                <a:stretch>
                  <a:fillRect l="-62" t="-120" r="81" b="16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7026147" y="1304359"/>
            <a:ext cx="12821" cy="2518780"/>
          </a:xfrm>
          <a:prstGeom prst="straightConnector1">
            <a:avLst/>
          </a:prstGeom>
          <a:noFill/>
          <a:ln w="41275" cap="flat">
            <a:solidFill>
              <a:srgbClr val="2635F1"/>
            </a:solidFill>
            <a:prstDash val="solid"/>
            <a:miter lim="400000"/>
            <a:headEnd type="none" w="lg" len="med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/>
          <p:cNvCxnSpPr/>
          <p:nvPr/>
        </p:nvCxnSpPr>
        <p:spPr>
          <a:xfrm>
            <a:off x="6975517" y="1304359"/>
            <a:ext cx="12821" cy="2518780"/>
          </a:xfrm>
          <a:prstGeom prst="straightConnector1">
            <a:avLst/>
          </a:prstGeom>
          <a:noFill/>
          <a:ln w="41275" cap="flat">
            <a:solidFill>
              <a:srgbClr val="C00000"/>
            </a:solidFill>
            <a:prstDash val="solid"/>
            <a:miter lim="400000"/>
            <a:headEnd type="none" w="lg" len="med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413094" y="1249840"/>
                <a:ext cx="668786" cy="37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85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zh-CN" sz="1685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85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  <m:sub>
                              <m:r>
                                <a:rPr lang="en-US" altLang="zh-CN" sz="1685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/>
                          </m:sSubSup>
                          <m:acc>
                            <m:accPr>
                              <m:chr m:val="̅"/>
                              <m:ctrlPr>
                                <a:rPr lang="en-US" altLang="zh-CN" sz="1685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85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</m:acc>
                        </m:e>
                        <m:sub>
                          <m:r>
                            <a:rPr lang="en-US" altLang="zh-CN" sz="1685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/>
                      </m:sSubSup>
                    </m:oMath>
                  </m:oMathPara>
                </a14:m>
                <a:endParaRPr lang="en-US" sz="1265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094" y="1249840"/>
                <a:ext cx="668786" cy="374013"/>
              </a:xfrm>
              <a:prstGeom prst="rect">
                <a:avLst/>
              </a:prstGeom>
              <a:blipFill rotWithShape="1">
                <a:blip r:embed="rId3"/>
                <a:stretch>
                  <a:fillRect l="-34" t="-43" r="54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6729847" y="903004"/>
                <a:ext cx="668786" cy="37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85" b="1" i="1">
                              <a:solidFill>
                                <a:srgbClr val="2635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85" b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𝚵</m:t>
                              </m:r>
                            </m:e>
                            <m:sub>
                              <m: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/>
                          </m:sSubSup>
                          <m:acc>
                            <m:accPr>
                              <m:chr m:val="̅"/>
                              <m:ctrlP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85" b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𝚵</m:t>
                              </m:r>
                            </m:e>
                          </m:acc>
                        </m:e>
                        <m:sub>
                          <m:r>
                            <a:rPr lang="en-US" altLang="zh-CN" sz="1685" b="1" i="1">
                              <a:solidFill>
                                <a:srgbClr val="2635F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/>
                      </m:sSubSup>
                    </m:oMath>
                  </m:oMathPara>
                </a14:m>
                <a:endParaRPr lang="en-US" sz="1265" b="1" dirty="0">
                  <a:solidFill>
                    <a:srgbClr val="2635F1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847" y="903004"/>
                <a:ext cx="668786" cy="374013"/>
              </a:xfrm>
              <a:prstGeom prst="rect">
                <a:avLst/>
              </a:prstGeom>
              <a:blipFill rotWithShape="1">
                <a:blip r:embed="rId4"/>
                <a:stretch>
                  <a:fillRect l="-17" t="-9" r="37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>
            <a:off x="7532454" y="1304359"/>
            <a:ext cx="12821" cy="2518780"/>
          </a:xfrm>
          <a:prstGeom prst="straightConnector1">
            <a:avLst/>
          </a:prstGeom>
          <a:noFill/>
          <a:ln w="41275" cap="flat">
            <a:solidFill>
              <a:srgbClr val="C00000"/>
            </a:solidFill>
            <a:prstDash val="solid"/>
            <a:miter lim="400000"/>
            <a:headEnd type="none" w="lg" len="med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7383620" y="899314"/>
                <a:ext cx="879103" cy="357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sz="1685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85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</m:acc>
                      </m:e>
                      <m:sub>
                        <m: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685" b="1" dirty="0">
                    <a:solidFill>
                      <a:srgbClr val="C00000"/>
                    </a:solidFill>
                  </a:rPr>
                  <a:t> </a:t>
                </a:r>
                <a:endParaRPr lang="en-US" sz="1265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620" y="899314"/>
                <a:ext cx="879103" cy="357662"/>
              </a:xfrm>
              <a:prstGeom prst="rect">
                <a:avLst/>
              </a:prstGeom>
              <a:blipFill rotWithShape="1">
                <a:blip r:embed="rId5"/>
                <a:stretch>
                  <a:fillRect l="-54" t="-43" r="12" b="8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5" name="Shape 195"/>
          <p:cNvSpPr/>
          <p:nvPr/>
        </p:nvSpPr>
        <p:spPr>
          <a:xfrm>
            <a:off x="5690956" y="3378403"/>
            <a:ext cx="880049" cy="288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35719" tIns="35719" rIns="35719" bIns="35719" numCol="1" anchor="ctr">
            <a:spAutoFit/>
          </a:bodyPr>
          <a:lstStyle>
            <a:lvl1pPr>
              <a:defRPr sz="2400" b="1">
                <a:solidFill>
                  <a:srgbClr val="FF26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5" dirty="0">
                <a:solidFill>
                  <a:srgbClr val="2635F1"/>
                </a:solidFill>
              </a:rPr>
              <a:t>4.573 GeV</a:t>
            </a:r>
            <a:endParaRPr sz="1405" dirty="0">
              <a:solidFill>
                <a:srgbClr val="2635F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528049" y="3835598"/>
            <a:ext cx="156505" cy="1321594"/>
          </a:xfrm>
          <a:prstGeom prst="straightConnector1">
            <a:avLst/>
          </a:prstGeom>
          <a:noFill/>
          <a:ln w="63500" cap="flat">
            <a:solidFill>
              <a:srgbClr val="2635F1"/>
            </a:solidFill>
            <a:prstDash val="sysDot"/>
            <a:miter lim="400000"/>
            <a:headEnd w="lg" len="lg"/>
            <a:tailEnd type="triangle" w="med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871068" y="3850989"/>
            <a:ext cx="377061" cy="1702652"/>
          </a:xfrm>
          <a:prstGeom prst="straightConnector1">
            <a:avLst/>
          </a:prstGeom>
          <a:noFill/>
          <a:ln w="63500" cap="flat">
            <a:solidFill>
              <a:srgbClr val="C00000"/>
            </a:solidFill>
            <a:prstDash val="sysDot"/>
            <a:miter lim="400000"/>
            <a:headEnd w="lg" len="lg"/>
            <a:tailEnd type="triangle" w="med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Rectangle 24"/>
          <p:cNvSpPr/>
          <p:nvPr/>
        </p:nvSpPr>
        <p:spPr>
          <a:xfrm>
            <a:off x="7057318" y="2290684"/>
            <a:ext cx="632813" cy="438582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rtlCol="0" anchor="ctr">
            <a:spAutoFit/>
          </a:bodyPr>
          <a:lstStyle/>
          <a:p>
            <a:pPr algn="l"/>
            <a:endParaRPr lang="en-US" sz="2250" dirty="0" err="1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475" y="1648929"/>
            <a:ext cx="2144207" cy="2198228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Production</a:t>
            </a:r>
            <a:r>
              <a:rPr lang="zh-CN" altLang="en-US" sz="3600" dirty="0"/>
              <a:t> </a:t>
            </a:r>
            <a:r>
              <a:rPr lang="en-US" altLang="zh-CN" sz="3600" dirty="0"/>
              <a:t>measurement near threshold</a:t>
            </a:r>
            <a:endParaRPr lang="zh-CN" alt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675549" y="1144086"/>
                <a:ext cx="10441159" cy="3826130"/>
              </a:xfrm>
              <a:noFill/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90204" pitchFamily="34" charset="0"/>
                  <a:buChar char="•"/>
                </a:pPr>
                <a:r>
                  <a:rPr lang="en-US" altLang="zh-CN" sz="2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zh-CN" sz="2000" baseline="30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:r>
                  <a:rPr lang="en-US" altLang="zh-CN" sz="2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zh-CN" sz="2000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→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 pitchFamily="34" charset="0"/>
                              </a:rPr>
                            </m:ctrlPr>
                          </m:accPr>
                          <m:e>
                            <m:r>
                              <a:rPr lang="zh-CN" alt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Calibri" pitchFamily="34" charset="0"/>
                              </a:rPr>
                              <m:t>𝜦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cross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section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are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measured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twelve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energy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points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from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4.612-4.951GeV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endParaRPr lang="en-US" altLang="zh-CN" sz="2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90204" pitchFamily="34" charset="0"/>
                  <a:buChar char="•"/>
                </a:pPr>
                <a:endParaRPr lang="en-US" altLang="zh-CN" sz="2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CN" sz="2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90204" pitchFamily="34" charset="0"/>
                  <a:buChar char="•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Indicate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no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enhancement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around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Y(4630)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resonance.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=&gt;Conflict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Belle.</a:t>
                </a:r>
                <a:endParaRPr lang="en-US" altLang="zh-CN" sz="2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90204" pitchFamily="34" charset="0"/>
                  <a:buChar char="•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</a:t>
                </a:r>
                <a:r>
                  <a:rPr lang="en-US" altLang="zh-CN" sz="20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</a:t>
                </a:r>
                <a:r>
                  <a:rPr lang="en-US" altLang="zh-CN" sz="2000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:r>
                  <a:rPr lang="en-US" altLang="zh-CN" sz="20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</a:t>
                </a:r>
                <a:r>
                  <a:rPr lang="en-US" altLang="zh-CN" sz="2000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ratio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are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derived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by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fitting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to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angular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distribution.</a:t>
                </a:r>
                <a:endParaRPr lang="en-US" altLang="zh-CN" sz="2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90204" pitchFamily="34" charset="0"/>
                  <a:buChar char="•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oscillations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on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</a:t>
                </a:r>
                <a:r>
                  <a:rPr lang="en-US" altLang="zh-CN" sz="20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</a:t>
                </a:r>
                <a:r>
                  <a:rPr lang="en-US" altLang="zh-CN" sz="2000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:r>
                  <a:rPr lang="en-US" altLang="zh-CN" sz="20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</a:t>
                </a:r>
                <a:r>
                  <a:rPr lang="en-US" altLang="zh-CN" sz="2000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ratio is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significantly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observed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higher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frequency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than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that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of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proton.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 </a:t>
                </a:r>
                <a:r>
                  <a:rPr kumimoji="1" lang="en-US" altLang="zh-CN" sz="2000" dirty="0">
                    <a:latin typeface="Times New Roman" panose="02020503050405090304" charset="0"/>
                  </a:rPr>
                  <a:t>may imply a non-trivial structure of the lightest charmed baryon. </a:t>
                </a:r>
                <a:endParaRPr kumimoji="1" lang="en-US" altLang="zh-CN" sz="2000" dirty="0">
                  <a:latin typeface="Times New Roman" panose="02020503050405090304" charset="0"/>
                </a:endParaRPr>
              </a:p>
            </p:txBody>
          </p:sp>
        </mc:Choice>
        <mc:Fallback>
          <p:sp>
            <p:nvSpPr>
              <p:cNvPr id="4" name="文本占位符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675549" y="1144086"/>
                <a:ext cx="10441159" cy="3826130"/>
              </a:xfrm>
              <a:blipFill rotWithShape="1">
                <a:blip r:embed="rId1"/>
                <a:stretch>
                  <a:fillRect l="-5" t="-476" r="4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1325" t="1572" r="3612" b="7675"/>
          <a:stretch>
            <a:fillRect/>
          </a:stretch>
        </p:blipFill>
        <p:spPr>
          <a:xfrm>
            <a:off x="1055440" y="3846206"/>
            <a:ext cx="4752528" cy="27409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528" y="1474127"/>
            <a:ext cx="3657600" cy="876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3944926"/>
            <a:ext cx="4536504" cy="255705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468201" y="774754"/>
            <a:ext cx="230831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7030A0"/>
                </a:solidFill>
                <a:latin typeface="Garamond" pitchFamily="18" charset="0"/>
                <a:ea typeface="SimSun" panose="02010600030101010101" pitchFamily="2" charset="-122"/>
              </a:rPr>
              <a:t>PRL 131.191901(2023)</a:t>
            </a:r>
            <a:endParaRPr lang="zh-CN" altLang="en-US" b="1" dirty="0">
              <a:solidFill>
                <a:srgbClr val="7030A0"/>
              </a:solidFill>
              <a:latin typeface="Garamond" pitchFamily="18" charset="0"/>
              <a:ea typeface="SimSun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92344" y="1268761"/>
            <a:ext cx="2712486" cy="18711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标题 6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bSupPr>
                      <m:e>
                        <m:r>
                          <a:rPr lang="el-GR" altLang="zh-CN" sz="4800" b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4800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4800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+</m:t>
                        </m:r>
                      </m:sup>
                    </m:sSubSup>
                    <m:r>
                      <a:rPr lang="en-US" altLang="zh-CN" sz="48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→</m:t>
                    </m:r>
                    <m:r>
                      <a:rPr lang="en-US" altLang="zh-CN" sz="48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𝒏</m:t>
                    </m:r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bSupPr>
                      <m:e>
                        <m:r>
                          <a:rPr lang="el-GR" altLang="zh-CN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𝚲</m:t>
                        </m:r>
                      </m:e>
                      <m:sub>
                        <m:r>
                          <a:rPr lang="en-US" altLang="zh-CN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𝒄</m:t>
                        </m:r>
                      </m:sub>
                      <m:sup>
                        <m:r>
                          <a:rPr lang="en-US" altLang="zh-CN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+</m:t>
                        </m:r>
                      </m:sup>
                    </m:sSubSup>
                    <m:r>
                      <a:rPr lang="en-US" altLang="zh-CN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→</m:t>
                    </m:r>
                    <m:r>
                      <a:rPr lang="en-US" altLang="zh-CN" b="1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𝒑</m:t>
                    </m:r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𝟎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7" name="标题 6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3" t="-25" r="2" b="-983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8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20608" y="1120928"/>
                <a:ext cx="9387760" cy="3172168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First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singly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Cabibbo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-suppressed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altLang="zh-CN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𝛬</m:t>
                        </m:r>
                      </m:e>
                      <m:sub>
                        <m:r>
                          <a:rPr lang="en-US" altLang="zh-CN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  <m:sup>
                        <m:r>
                          <a:rPr lang="en-US" altLang="zh-CN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decay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involved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neutron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was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observed(</a:t>
                </a:r>
                <a14:m>
                  <m:oMath xmlns:m="http://schemas.openxmlformats.org/officeDocument/2006/math">
                    <m:r>
                      <a:rPr lang="en-US" altLang="zh-CN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altLang="zh-CN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).</a:t>
                </a:r>
                <a:endPara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Absolute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BF</a:t>
                </a:r>
                <a:r>
                  <a:rPr lang="zh-CN" altLang="en-US" sz="16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</a:rPr>
                  <a:t>is</a:t>
                </a:r>
                <a:r>
                  <a:rPr lang="zh-CN" altLang="en-US" sz="16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</a:rPr>
                  <a:t>measured</a:t>
                </a:r>
                <a:r>
                  <a:rPr lang="zh-CN" altLang="en-US" sz="16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</a:rPr>
                  <a:t>to</a:t>
                </a:r>
                <a:r>
                  <a:rPr lang="zh-CN" altLang="en-US" sz="16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be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𝓑</m:t>
                    </m:r>
                    <m:r>
                      <a:rPr lang="en-US" altLang="zh-CN" sz="16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sSubSup>
                      <m:sSubSupPr>
                        <m:ctrlPr>
                          <a:rPr lang="en-US" altLang="zh-CN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altLang="zh-CN" sz="1600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𝒄</m:t>
                        </m:r>
                      </m:sub>
                      <m:sup>
                        <m:r>
                          <a:rPr lang="en-US" altLang="zh-CN" sz="1600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bSup>
                    <m:r>
                      <a:rPr lang="en-US" altLang="zh-CN" sz="16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lang="en-US" altLang="zh-CN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𝒏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=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altLang="zh-CN" sz="1600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altLang="zh-CN" sz="1600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altLang="zh-CN" sz="16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zh-CN" sz="1600" b="1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1600" b="1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e>
                          <m:sub>
                            <m:r>
                              <a:rPr lang="en-US" altLang="zh-CN" sz="1600" b="1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𝒔𝒕𝒂𝒕</m:t>
                            </m:r>
                          </m:sub>
                        </m:sSub>
                        <m:r>
                          <a:rPr lang="en-US" altLang="zh-CN" sz="1600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altLang="zh-CN" sz="16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zh-CN" sz="1600" b="1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1600" b="1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e>
                          <m:sub>
                            <m:r>
                              <a:rPr lang="en-US" altLang="zh-CN" sz="1600" b="1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𝒔𝒚𝒔𝒕</m:t>
                            </m:r>
                          </m:sub>
                        </m:sSub>
                      </m:e>
                    </m:d>
                    <m:r>
                      <a:rPr lang="en-US" altLang="zh-CN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Cambria Math" panose="02040503050406030204" pitchFamily="18" charset="0"/>
                  </a:rPr>
                  <a:t>.</a:t>
                </a:r>
                <a:r>
                  <a:rPr lang="zh-CN" altLang="en-US" sz="1600" dirty="0">
                    <a:latin typeface="Cambria Math" panose="02040503050406030204" pitchFamily="18" charset="0"/>
                  </a:rPr>
                  <a:t> </a:t>
                </a:r>
                <a:endParaRPr lang="en-US" altLang="zh-CN" sz="1600" dirty="0">
                  <a:latin typeface="Cambria Math" panose="02040503050406030204" pitchFamily="18" charset="0"/>
                </a:endParaRPr>
              </a:p>
              <a:p>
                <a:pPr>
                  <a:buClr>
                    <a:schemeClr val="bg1"/>
                  </a:buClr>
                </a:pP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=&gt;Consistent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with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SU(3)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flavor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asymmetry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prediction[PLB790,225(2019),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]</a:t>
                </a:r>
                <a:endParaRPr lang="en-US" altLang="zh-CN" sz="1600" kern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>
                  <a:buClr>
                    <a:schemeClr val="bg1"/>
                  </a:buClr>
                </a:pP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=&gt;twice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larger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than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the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dynamical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calculation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based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on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pole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model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and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CA[PRD97,074028(2018)]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endParaRPr lang="en-US" altLang="zh-CN" sz="1600" kern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𝓑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sSup>
                          <m:sSupPr>
                            <m:ctrl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𝓑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sSup>
                          <m:sSupPr>
                            <m:ctrl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@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𝓑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&lt;</a:t>
                </a:r>
                <a:r>
                  <a:rPr lang="en-US" altLang="zh-CN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altLang="zh-CN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@90%</a:t>
                </a:r>
                <a:r>
                  <a:rPr lang="en-US" altLang="zh-CN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C.L.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from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Belle)</a:t>
                </a:r>
                <a:endPara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buClr>
                    <a:schemeClr val="bg1"/>
                  </a:buClr>
                </a:pP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=&gt;Disagrees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SU(3)</a:t>
                </a:r>
                <a:r>
                  <a:rPr lang="zh-CN" altLang="en-US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asymmetry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dynamical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calculation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(2-4.7)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while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consistent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SU(3)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plus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topological-diagram</a:t>
                </a:r>
                <a:r>
                  <a:rPr lang="zh-CN" alt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approach(9.6).</a:t>
                </a:r>
                <a:endPara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16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  <m:r>
                      <a:rPr lang="en-US" altLang="zh-CN" sz="16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16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1600" b="1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𝟎</m:t>
                        </m:r>
                      </m:sup>
                    </m:sSup>
                    <m:r>
                      <a:rPr lang="en-US" altLang="zh-CN" sz="16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6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600" b="1" i="1" kern="120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 kern="12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zh-CN" sz="1600" i="1" kern="12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1600" i="1" kern="12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𝟓𝟔</m:t>
                            </m:r>
                          </m:e>
                          <m:sub>
                            <m:r>
                              <a:rPr lang="en-US" altLang="zh-CN" sz="1600" b="1" i="1" kern="120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600" b="1" i="1" kern="120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zh-CN" sz="1600" b="1" i="1" kern="120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1600" b="1" i="1" kern="120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𝟓𝟖</m:t>
                            </m:r>
                          </m:sub>
                          <m:sup>
                            <m:r>
                              <a:rPr lang="en-US" altLang="zh-CN" sz="1600" b="1" i="1" kern="120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1600" b="1" i="1" kern="120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zh-CN" sz="1600" b="1" i="1" kern="120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1600" b="1" i="1" kern="120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𝟕𝟐</m:t>
                            </m:r>
                          </m:sup>
                        </m:sSubSup>
                        <m:r>
                          <a:rPr lang="en-US" altLang="zh-CN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altLang="zh-CN" sz="16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zh-CN" sz="16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1600" b="1" i="1" kern="12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e>
                          <m:sub>
                            <m:r>
                              <a:rPr lang="en-US" altLang="zh-CN" sz="16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𝒔𝒚𝒔𝒕</m:t>
                            </m:r>
                          </m:sub>
                        </m:sSub>
                      </m:e>
                    </m:d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  <m:r>
                      <a:rPr lang="en-US" altLang="zh-CN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US" altLang="zh-CN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endParaRPr lang="en-US" altLang="zh-CN" sz="1600" kern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>
                  <a:buClr>
                    <a:schemeClr val="bg1"/>
                  </a:buClr>
                </a:pPr>
                <a:endParaRPr lang="en-US" altLang="zh-CN" sz="1600" kern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9" name="内容占位符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20608" y="1120928"/>
                <a:ext cx="9387760" cy="3172168"/>
              </a:xfrm>
              <a:blipFill rotWithShape="1">
                <a:blip r:embed="rId3"/>
                <a:stretch>
                  <a:fillRect l="-3" t="-5" r="2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3431704" y="809544"/>
            <a:ext cx="239550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PRL</a:t>
            </a:r>
            <a:r>
              <a:rPr lang="zh-CN" altLang="en-US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128.142001</a:t>
            </a:r>
            <a:r>
              <a:rPr lang="is-IS" altLang="zh-CN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 (20</a:t>
            </a:r>
            <a:r>
              <a:rPr lang="en-US" altLang="zh-CN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22</a:t>
            </a:r>
            <a:r>
              <a:rPr lang="is-IS" altLang="zh-CN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)</a:t>
            </a:r>
            <a:endParaRPr lang="zh-CN" altLang="en-US" sz="1600" dirty="0">
              <a:solidFill>
                <a:srgbClr val="7030A0"/>
              </a:solidFill>
              <a:latin typeface="Garamond" pitchFamily="18" charset="0"/>
              <a:ea typeface="SimSun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10432856" y="898848"/>
                <a:ext cx="1306488" cy="30777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 b="1" dirty="0">
                    <a:solidFill>
                      <a:srgbClr val="7030A0"/>
                    </a:solidFill>
                    <a:latin typeface="Garamond" pitchFamily="18" charset="0"/>
                    <a:ea typeface="SimSun" panose="02010600030101010101" pitchFamily="2" charset="-122"/>
                  </a:rPr>
                  <a:t>N(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𝒏</m:t>
                    </m:r>
                    <m:sSup>
                      <m:sSupPr>
                        <m:ctrlP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7030A0"/>
                    </a:solidFill>
                    <a:latin typeface="Garamond" pitchFamily="18" charset="0"/>
                    <a:ea typeface="SimSun" panose="02010600030101010101" pitchFamily="2" charset="-122"/>
                  </a:rPr>
                  <a:t>)=50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zh-CN" sz="1400" b="1" dirty="0">
                    <a:solidFill>
                      <a:srgbClr val="7030A0"/>
                    </a:solidFill>
                    <a:latin typeface="Garamond" pitchFamily="18" charset="0"/>
                    <a:ea typeface="SimSun" panose="02010600030101010101" pitchFamily="2" charset="-122"/>
                  </a:rPr>
                  <a:t>9</a:t>
                </a:r>
                <a:endParaRPr lang="zh-CN" altLang="en-US" sz="1400" b="1" dirty="0">
                  <a:solidFill>
                    <a:srgbClr val="7030A0"/>
                  </a:solidFill>
                  <a:latin typeface="Garamond" pitchFamily="18" charset="0"/>
                  <a:ea typeface="SimSun" panose="02010600030101010101" pitchFamily="2" charset="-122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2856" y="898848"/>
                <a:ext cx="1306488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34" t="-105" r="8" b="-6515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>
            <a:off x="7032104" y="823165"/>
            <a:ext cx="2712486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PRD 109, L091101 (2024)</a:t>
            </a:r>
            <a:endParaRPr lang="zh-CN" altLang="en-US" sz="1600" dirty="0">
              <a:solidFill>
                <a:srgbClr val="7030A0"/>
              </a:solidFill>
              <a:latin typeface="Garamond" pitchFamily="18" charset="0"/>
              <a:ea typeface="SimSun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288" y="3284911"/>
            <a:ext cx="2171878" cy="16553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3096" y="5015992"/>
            <a:ext cx="2280542" cy="17003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7658" y="3896673"/>
            <a:ext cx="4108638" cy="2900215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tx1"/>
                    </a:solidFill>
                  </a:rPr>
                  <a:t>First</a:t>
                </a:r>
                <a:r>
                  <a:rPr lang="zh-CN" altLang="en-US" sz="36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600" dirty="0">
                    <a:solidFill>
                      <a:schemeClr val="tx1"/>
                    </a:solidFill>
                  </a:rPr>
                  <a:t>observation</a:t>
                </a:r>
                <a:r>
                  <a:rPr lang="zh-CN" altLang="en-US" sz="36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600" dirty="0">
                    <a:solidFill>
                      <a:schemeClr val="tx1"/>
                    </a:solidFill>
                  </a:rPr>
                  <a:t>of</a:t>
                </a:r>
                <a:r>
                  <a:rPr lang="zh-CN" altLang="en-US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3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l-GR" altLang="zh-CN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kumimoji="1" lang="zh-CN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 rotWithShape="1">
                <a:blip r:embed="rId1"/>
                <a:stretch>
                  <a:fillRect l="-3" t="-25" r="2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kumimoji="1" lang="zh-CN" altLang="en-US" b="1" smtClean="0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内容占位符 9"/>
              <p:cNvSpPr>
                <a:spLocks noGrp="1"/>
              </p:cNvSpPr>
              <p:nvPr>
                <p:ph idx="4294967295"/>
              </p:nvPr>
            </p:nvSpPr>
            <p:spPr>
              <a:xfrm>
                <a:off x="3862388" y="4094163"/>
                <a:ext cx="8329612" cy="225742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First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observation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of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𝐩</m:t>
                        </m:r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with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significance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of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𝛔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</a:rPr>
                  <a:t>.</a:t>
                </a:r>
                <a:endParaRPr lang="en-US" altLang="zh-CN" sz="2400" dirty="0">
                  <a:latin typeface="Times New Roman" panose="02020503050405090304" charset="0"/>
                  <a:ea typeface="Cambria Math" panose="02040503050406030204" pitchFamily="18" charset="0"/>
                </a:endParaRPr>
              </a:p>
              <a:p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A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sophisticated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deep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learning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approach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is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employed.</a:t>
                </a:r>
                <a:endParaRPr lang="en-US" altLang="zh-CN" sz="2400" dirty="0">
                  <a:latin typeface="Times New Roman" panose="02020503050405090304" charset="0"/>
                  <a:ea typeface="Cambria Math" panose="02040503050406030204" pitchFamily="18" charset="0"/>
                </a:endParaRPr>
              </a:p>
              <a:p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absolute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branching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fraction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is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measured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to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be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𝟕𝟗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zh-CN" sz="2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𝟑𝟗</m:t>
                            </m:r>
                          </m:e>
                          <m:sub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𝒔𝒕𝒂𝒕</m:t>
                            </m:r>
                          </m:sub>
                        </m:sSub>
                        <m:r>
                          <a:rPr lang="en-US" altLang="zh-CN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zh-CN" sz="2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𝟏𝟏</m:t>
                            </m:r>
                          </m:e>
                          <m:sub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𝒔𝒚𝒔𝒕</m:t>
                            </m:r>
                          </m:sub>
                        </m:sSub>
                        <m:r>
                          <a:rPr lang="en-US" altLang="zh-CN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zh-CN" sz="2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𝟎𝟖</m:t>
                            </m:r>
                          </m:e>
                          <m:sub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sub>
                        </m:sSub>
                      </m:e>
                    </m:d>
                    <m:r>
                      <a:rPr lang="en-US" altLang="zh-CN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.</a:t>
                </a:r>
                <a:endParaRPr lang="en-US" altLang="zh-CN" sz="2400" dirty="0">
                  <a:latin typeface="Times New Roman" panose="02020503050405090304" charset="0"/>
                  <a:ea typeface="Cambria Math" panose="02040503050406030204" pitchFamily="18" charset="0"/>
                </a:endParaRPr>
              </a:p>
              <a:p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Offering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essential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calibration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for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theoretical</a:t>
                </a:r>
                <a:r>
                  <a:rPr lang="zh-CN" altLang="en-US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503050405090304" charset="0"/>
                    <a:ea typeface="Cambria Math" panose="02040503050406030204" pitchFamily="18" charset="0"/>
                  </a:rPr>
                  <a:t>predictions.</a:t>
                </a:r>
                <a:endParaRPr lang="en-US" altLang="zh-CN" sz="2400" dirty="0">
                  <a:latin typeface="Times New Roman" panose="02020503050405090304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内容占位符 9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862388" y="4094163"/>
                <a:ext cx="8329612" cy="2257425"/>
              </a:xfrm>
              <a:blipFill rotWithShape="1">
                <a:blip r:embed="rId2"/>
                <a:stretch>
                  <a:fillRect l="-4" t="-14" b="-8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74" y="1110236"/>
            <a:ext cx="4117330" cy="25165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054058"/>
            <a:ext cx="4547344" cy="26289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98" y="3749738"/>
            <a:ext cx="3289122" cy="30211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575720" y="900169"/>
            <a:ext cx="132291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latin typeface="Garamond" pitchFamily="18" charset="0"/>
                <a:ea typeface="SimSun" panose="02010600030101010101" pitchFamily="2" charset="-122"/>
              </a:rPr>
              <a:t>Before</a:t>
            </a:r>
            <a:r>
              <a:rPr lang="zh-CN" altLang="en-US" sz="1400" b="1" dirty="0">
                <a:latin typeface="Garamond" pitchFamily="18" charset="0"/>
                <a:ea typeface="SimSun" panose="02010600030101010101" pitchFamily="2" charset="-122"/>
              </a:rPr>
              <a:t> </a:t>
            </a:r>
            <a:r>
              <a:rPr lang="en-US" altLang="zh-CN" sz="1400" b="1" dirty="0">
                <a:latin typeface="Garamond" pitchFamily="18" charset="0"/>
                <a:ea typeface="SimSun" panose="02010600030101010101" pitchFamily="2" charset="-122"/>
              </a:rPr>
              <a:t>DNN</a:t>
            </a:r>
            <a:endParaRPr lang="zh-CN" altLang="en-US" sz="1400" b="1" dirty="0">
              <a:latin typeface="Garamond" pitchFamily="18" charset="0"/>
              <a:ea typeface="SimSun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22387" y="882469"/>
            <a:ext cx="132291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latin typeface="Garamond" pitchFamily="18" charset="0"/>
                <a:ea typeface="SimSun" panose="02010600030101010101" pitchFamily="2" charset="-122"/>
              </a:rPr>
              <a:t>After</a:t>
            </a:r>
            <a:r>
              <a:rPr lang="zh-CN" altLang="en-US" sz="1400" b="1" dirty="0">
                <a:latin typeface="Garamond" pitchFamily="18" charset="0"/>
                <a:ea typeface="SimSun" panose="02010600030101010101" pitchFamily="2" charset="-122"/>
              </a:rPr>
              <a:t> </a:t>
            </a:r>
            <a:r>
              <a:rPr lang="en-US" altLang="zh-CN" sz="1400" b="1" dirty="0">
                <a:latin typeface="Garamond" pitchFamily="18" charset="0"/>
                <a:ea typeface="SimSun" panose="02010600030101010101" pitchFamily="2" charset="-122"/>
              </a:rPr>
              <a:t>DNN</a:t>
            </a:r>
            <a:endParaRPr lang="zh-CN" altLang="en-US" sz="1400" b="1" dirty="0">
              <a:latin typeface="Garamond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标题 6"/>
              <p:cNvSpPr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r>
                  <a:rPr lang="en-US" altLang="zh-CN" sz="3600" dirty="0">
                    <a:solidFill>
                      <a:schemeClr val="tx1"/>
                    </a:solidFill>
                  </a:rPr>
                  <a:t>BF</a:t>
                </a:r>
                <a:r>
                  <a:rPr lang="zh-CN" altLang="en-US" sz="36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600" dirty="0">
                    <a:solidFill>
                      <a:schemeClr val="tx1"/>
                    </a:solidFill>
                  </a:rPr>
                  <a:t>measurement</a:t>
                </a:r>
                <a:r>
                  <a:rPr lang="zh-CN" altLang="en-US" sz="36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600" dirty="0">
                    <a:solidFill>
                      <a:schemeClr val="tx1"/>
                    </a:solidFill>
                  </a:rPr>
                  <a:t>of</a:t>
                </a:r>
                <a:r>
                  <a:rPr lang="zh-CN" altLang="en-US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zh-CN" alt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</m:acc>
                      </m:e>
                      <m:sub>
                        <m:r>
                          <a:rPr kumimoji="1"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kumimoji="1" lang="en-US" altLang="zh-CN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kumimoji="1" lang="en-US" altLang="zh-CN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kumimoji="1" lang="en-US" altLang="zh-CN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zh-CN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标题 6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 rotWithShape="1">
                <a:blip r:embed="rId1"/>
                <a:stretch>
                  <a:fillRect l="-3" t="-25" r="2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8"/>
              <p:cNvSpPr>
                <a:spLocks noGrp="1"/>
              </p:cNvSpPr>
              <p:nvPr>
                <p:ph idx="4294967295"/>
              </p:nvPr>
            </p:nvSpPr>
            <p:spPr>
              <a:xfrm>
                <a:off x="983432" y="4149725"/>
                <a:ext cx="10105123" cy="2231603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deposited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energy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EMC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used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to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identify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Data-driven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technique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to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model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behavior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detector.</a:t>
                </a:r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Absolute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BFs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are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measured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to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be</a:t>
                </a:r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buClr>
                    <a:schemeClr val="bg1"/>
                  </a:buClr>
                </a:pPr>
                <a14:m>
                  <m:oMath xmlns:m="http://schemas.openxmlformats.org/officeDocument/2006/math">
                    <m:r>
                      <a:rPr lang="en-US" altLang="zh-CN" sz="18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𝓑</m:t>
                    </m:r>
                    <m:r>
                      <a:rPr lang="en-US" altLang="zh-CN" sz="18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sSubSup>
                      <m:sSubSupPr>
                        <m:ctrlPr>
                          <a:rPr kumimoji="1"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zh-CN" altLang="en-U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</m:acc>
                      </m:e>
                      <m:sub>
                        <m:r>
                          <a:rPr kumimoji="1"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1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kumimoji="1"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kumimoji="1" lang="en-US" altLang="zh-CN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zh-CN" sz="18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altLang="zh-CN" sz="1800" kern="1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=</a:t>
                </a:r>
                <a:r>
                  <a:rPr lang="en-US" altLang="zh-CN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𝟑𝟑</m:t>
                        </m:r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zh-CN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𝟕</m:t>
                            </m:r>
                          </m:e>
                          <m:sub>
                            <m:r>
                              <a:rPr lang="en-US" altLang="zh-CN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𝒔𝒕𝒂𝒕</m:t>
                            </m:r>
                          </m:sub>
                        </m:sSub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zh-CN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en-US" altLang="zh-CN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e>
                          <m:sub>
                            <m:r>
                              <a:rPr lang="en-US" altLang="zh-CN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𝒔𝒚𝒔𝒕</m:t>
                            </m:r>
                          </m:sub>
                        </m:sSub>
                      </m:e>
                    </m:d>
                    <m:r>
                      <a:rPr lang="en-US" altLang="zh-CN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altLang="zh-CN" sz="1800" dirty="0">
                    <a:latin typeface="Cambria Math" panose="02040503050406030204" pitchFamily="18" charset="0"/>
                  </a:rPr>
                  <a:t>,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precision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up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to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4%.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endParaRPr lang="en-US" altLang="zh-CN" sz="18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1800" dirty="0">
                    <a:latin typeface="Cambria Math" panose="02040503050406030204" pitchFamily="18" charset="0"/>
                  </a:rPr>
                  <a:t>All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known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exclusive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process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with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neutron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in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final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state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is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about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25%=&gt;more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space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to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be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explored.</a:t>
                </a:r>
                <a:endParaRPr lang="en-US" altLang="zh-CN" sz="18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1800" dirty="0">
                    <a:latin typeface="Cambria Math" panose="02040503050406030204" pitchFamily="18" charset="0"/>
                  </a:rPr>
                  <a:t>Asymmetry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between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𝓑</m:t>
                    </m:r>
                    <m:r>
                      <a:rPr lang="en-US" altLang="zh-CN" sz="18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bSupPr>
                      <m:e>
                        <m:r>
                          <a:rPr lang="el-GR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+</m:t>
                        </m:r>
                      </m:sup>
                    </m:sSubSup>
                    <m:r>
                      <a:rPr lang="en-US" altLang="zh-CN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𝒏𝑿</m:t>
                    </m:r>
                    <m:r>
                      <a:rPr lang="en-US" altLang="zh-CN" sz="1800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and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  <m:r>
                      <a:rPr lang="en-US" altLang="zh-CN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bSupPr>
                      <m:e>
                        <m:r>
                          <a:rPr lang="el-GR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+</m:t>
                        </m:r>
                      </m:sup>
                    </m:sSubSup>
                    <m:r>
                      <a:rPr lang="en-US" altLang="zh-CN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𝒑𝑿</m:t>
                    </m:r>
                    <m:r>
                      <a:rPr lang="en-US" altLang="zh-CN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is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observed.</a:t>
                </a:r>
                <a:endParaRPr lang="en-US" altLang="zh-CN" sz="180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" name="内容占位符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983432" y="4149725"/>
                <a:ext cx="10105123" cy="2231603"/>
              </a:xfrm>
              <a:blipFill rotWithShape="1">
                <a:blip r:embed="rId2"/>
                <a:stretch>
                  <a:fillRect l="-4" r="2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9192344" y="638584"/>
            <a:ext cx="2477667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PRD</a:t>
            </a:r>
            <a:r>
              <a:rPr kumimoji="1" lang="zh-CN" altLang="en-US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 </a:t>
            </a:r>
            <a:r>
              <a:rPr kumimoji="1" lang="en-US" altLang="zh-CN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108.L031101</a:t>
            </a:r>
            <a:r>
              <a:rPr kumimoji="1" lang="zh-CN" altLang="en-US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 </a:t>
            </a:r>
            <a:r>
              <a:rPr kumimoji="1" lang="en-US" altLang="zh-CN" sz="1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503050405090304" charset="0"/>
              </a:rPr>
              <a:t>(2023).</a:t>
            </a:r>
            <a:endParaRPr lang="zh-CN" altLang="en-US" sz="1600" b="1" dirty="0">
              <a:solidFill>
                <a:srgbClr val="7030A0"/>
              </a:solidFill>
              <a:latin typeface="Garamond" pitchFamily="18" charset="0"/>
              <a:ea typeface="SimSun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67967"/>
            <a:ext cx="3493426" cy="2621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684" y="1003431"/>
            <a:ext cx="3021123" cy="2939691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0"/>
            <a:ext cx="9144000" cy="7351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3999" y="-26894"/>
            <a:ext cx="851535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Experiment &amp; Phenomenon</a:t>
            </a:r>
            <a:endParaRPr lang="en-US" altLang="zh-CN" sz="4800" dirty="0">
              <a:solidFill>
                <a:prstClr val="whit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58E-AB28-0F42-85B4-73E87CFE26A5}" type="datetime1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A9FC-8EF2-4833-ADDA-A77B79C2549C}" type="slidenum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29309" t="1" r="30624" b="-8830"/>
          <a:stretch>
            <a:fillRect/>
          </a:stretch>
        </p:blipFill>
        <p:spPr>
          <a:xfrm>
            <a:off x="1871705" y="4131928"/>
            <a:ext cx="3495571" cy="16528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-1711" b="43225"/>
          <a:stretch>
            <a:fillRect/>
          </a:stretch>
        </p:blipFill>
        <p:spPr>
          <a:xfrm>
            <a:off x="1703512" y="959032"/>
            <a:ext cx="9060630" cy="301796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15590" y="971947"/>
            <a:ext cx="8916915" cy="4408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36716" y="4265004"/>
            <a:ext cx="3780779" cy="1427813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715589" y="5954084"/>
            <a:ext cx="8878430" cy="48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00FF"/>
                </a:solidFill>
                <a:latin typeface="Times New Roman" panose="02020503050405090304"/>
                <a:ea typeface="隶书"/>
              </a:rPr>
              <a:t>Renaissance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503050405090304"/>
                <a:ea typeface="隶书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503050405090304"/>
                <a:ea typeface="隶书"/>
              </a:rPr>
              <a:t>on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503050405090304"/>
                <a:ea typeface="隶书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503050405090304"/>
                <a:ea typeface="隶书"/>
              </a:rPr>
              <a:t>the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503050405090304"/>
                <a:ea typeface="隶书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503050405090304"/>
                <a:ea typeface="隶书"/>
              </a:rPr>
              <a:t>charmed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503050405090304"/>
                <a:ea typeface="隶书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503050405090304"/>
                <a:ea typeface="隶书"/>
              </a:rPr>
              <a:t>baryon decay asymmetry from 2018!</a:t>
            </a:r>
            <a:endParaRPr lang="zh-CN" altLang="en-US" sz="2400" dirty="0">
              <a:solidFill>
                <a:srgbClr val="0000FF"/>
              </a:solidFill>
              <a:latin typeface="Times New Roman" panose="02020503050405090304"/>
              <a:ea typeface="隶书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032105" y="4265004"/>
            <a:ext cx="3068779" cy="1324105"/>
            <a:chOff x="3973780" y="4426971"/>
            <a:chExt cx="4227096" cy="16021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3780" y="4426971"/>
              <a:ext cx="4227096" cy="1602156"/>
            </a:xfrm>
            <a:prstGeom prst="rect">
              <a:avLst/>
            </a:prstGeom>
            <a:ln w="38100">
              <a:solidFill>
                <a:srgbClr val="385723"/>
              </a:solidFill>
              <a:prstDash val="lgDash"/>
            </a:ln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4110954" y="4490226"/>
                  <a:ext cx="4076021" cy="1399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:r>
                    <a:rPr lang="en-US" altLang="zh-CN" sz="1600" dirty="0">
                      <a:solidFill>
                        <a:prstClr val="black"/>
                      </a:solidFill>
                      <a:latin typeface="Times New Roman" panose="02020503050405090304"/>
                      <a:ea typeface="华文楷体" panose="02010600040101010101" pitchFamily="2" charset="-122"/>
                    </a:rPr>
                    <a:t> First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r>
                    <a:rPr lang="en-US" altLang="zh-CN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.</a:t>
                  </a:r>
                  <a:endPara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:r>
                    <a:rPr lang="en-US" altLang="zh-CN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Most precise </a:t>
                  </a:r>
                  <a:r>
                    <a:rPr lang="en-US" altLang="zh-CN" sz="1600" dirty="0">
                      <a:solidFill>
                        <a:prstClr val="black"/>
                      </a:solidFill>
                      <a:latin typeface="Times New Roman" panose="02020503050405090304"/>
                      <a:ea typeface="华文楷体" panose="02010600040101010101" pitchFamily="2" charset="-122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altLang="zh-CN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altLang="zh-CN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.</a:t>
                  </a:r>
                  <a:endPara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:r>
                    <a:rPr lang="en-US" altLang="zh-CN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The sign of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altLang="zh-CN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altLang="zh-CN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</m:oMath>
                  </a14:m>
                  <a:r>
                    <a:rPr lang="en-US" altLang="zh-CN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.</a:t>
                  </a:r>
                  <a:endPara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0954" y="4490226"/>
                  <a:ext cx="4076021" cy="139963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r="305" b="18842"/>
          <a:stretch>
            <a:fillRect/>
          </a:stretch>
        </p:blipFill>
        <p:spPr>
          <a:xfrm>
            <a:off x="1607371" y="843082"/>
            <a:ext cx="8881118" cy="43141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24000" y="0"/>
            <a:ext cx="9144000" cy="7351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3999" y="-26894"/>
            <a:ext cx="851535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Experiment &amp; Phenomenon</a:t>
            </a:r>
            <a:endParaRPr lang="en-US" altLang="zh-CN" sz="4800" dirty="0">
              <a:solidFill>
                <a:prstClr val="whit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58E-AB28-0F42-85B4-73E87CFE26A5}" type="datetime1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A9FC-8EF2-4833-ADDA-A77B79C2549C}" type="slidenum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552385" y="3703921"/>
            <a:ext cx="864097" cy="13681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513195" y="912079"/>
            <a:ext cx="903286" cy="2683866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03512" y="3828019"/>
            <a:ext cx="1800201" cy="13681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381" y="5299146"/>
            <a:ext cx="8578109" cy="1071304"/>
          </a:xfrm>
          <a:prstGeom prst="rect">
            <a:avLst/>
          </a:prstGeom>
          <a:ln w="38100">
            <a:solidFill>
              <a:srgbClr val="385723"/>
            </a:solidFill>
            <a:prstDash val="lgDash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1847528" y="5441101"/>
                <a:ext cx="8496944" cy="787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The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decay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asymmetry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parameter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of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significantly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changed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from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0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to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almost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1.</a:t>
                </a:r>
                <a:endParaRPr lang="en-US" altLang="zh-CN" sz="1600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Quite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urgent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to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validate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experimentally.</a:t>
                </a:r>
                <a:endParaRPr lang="en-US" altLang="zh-CN" sz="1600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28" y="5441101"/>
                <a:ext cx="8496944" cy="787395"/>
              </a:xfrm>
              <a:prstGeom prst="rect">
                <a:avLst/>
              </a:prstGeom>
              <a:blipFill rotWithShape="1">
                <a:blip r:embed="rId3"/>
                <a:stretch>
                  <a:fillRect l="-4" t="-53" r="4" b="-66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6060" y="4043061"/>
            <a:ext cx="2743200" cy="2108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981200" y="54479"/>
                <a:ext cx="8686800" cy="650107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800" dirty="0">
                    <a:solidFill>
                      <a:schemeClr val="tx1"/>
                    </a:solidFill>
                  </a:rPr>
                  <a:t>Decay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asymmetry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for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pure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W-exchange process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800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1200" y="54479"/>
                <a:ext cx="8686800" cy="650107"/>
              </a:xfrm>
              <a:blipFill rotWithShape="1">
                <a:blip r:embed="rId2"/>
                <a:stretch>
                  <a:fillRect t="-43934" b="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fld id="{7F145E9F-5704-2545-A4F1-A783E9860B97}" type="datetime1">
              <a:rPr lang="zh-CN" altLang="en-US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kumimoji="1" lang="zh-CN" altLang="en-US" b="1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内容占位符 9"/>
              <p:cNvSpPr>
                <a:spLocks noGrp="1"/>
              </p:cNvSpPr>
              <p:nvPr>
                <p:ph idx="1"/>
              </p:nvPr>
            </p:nvSpPr>
            <p:spPr>
              <a:xfrm>
                <a:off x="1775520" y="4043062"/>
                <a:ext cx="6480720" cy="225841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zh-CN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pure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W-exchange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process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which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have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significant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contributions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charmed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baryon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decay.</a:t>
                </a:r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Nonfactorizable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W-exchange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diagram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cannot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be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calculated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using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theoretical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approaches.</a:t>
                </a:r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dirty="0">
                    <a:latin typeface="Cambria Math" panose="02040503050406030204" pitchFamily="18" charset="0"/>
                  </a:rPr>
                  <a:t>Long-standing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puzzle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on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how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large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the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S-wave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amplitude.</a:t>
                </a:r>
                <a:endParaRPr lang="en-US" altLang="zh-CN" sz="1800" dirty="0">
                  <a:latin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1800" dirty="0">
                    <a:latin typeface="Cambria Math" panose="02040503050406030204" pitchFamily="18" charset="0"/>
                  </a:rPr>
                  <a:t>Experimental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measurement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of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decay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asymmetry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is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crucial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and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</a:rPr>
                  <a:t>urgent.</a:t>
                </a:r>
                <a:endParaRPr lang="en-US" altLang="zh-CN" sz="1800" dirty="0">
                  <a:latin typeface="Cambria Math" panose="02040503050406030204" pitchFamily="18" charset="0"/>
                </a:endParaRPr>
              </a:p>
              <a:p>
                <a:endParaRPr lang="zh-CN" altLang="en-US" sz="180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内容占位符 9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5520" y="4043062"/>
                <a:ext cx="6480720" cy="2258419"/>
              </a:xfrm>
              <a:blipFill rotWithShape="1">
                <a:blip r:embed="rId3"/>
                <a:stretch>
                  <a:fillRect l="-1" t="-169" r="9" b="-445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149985"/>
            <a:ext cx="6693060" cy="268197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20137" y="874351"/>
            <a:ext cx="303799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Phys. Rev. Lett. </a:t>
            </a:r>
            <a:r>
              <a:rPr lang="en-US" altLang="zh-CN" sz="14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132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031801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华文中宋" panose="02010600040101010101" pitchFamily="2" charset="-122"/>
              </a:rPr>
              <a:t>(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2024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华文中宋" panose="02010600040101010101" pitchFamily="2" charset="-122"/>
              </a:rPr>
              <a:t>)</a:t>
            </a:r>
            <a:endParaRPr lang="zh-CN" altLang="en-US" sz="1400" dirty="0">
              <a:solidFill>
                <a:srgbClr val="000000"/>
              </a:solidFill>
              <a:latin typeface="Cambria Math" panose="0204050305040603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2870" y="2738402"/>
            <a:ext cx="4676167" cy="36638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981200" y="54479"/>
                <a:ext cx="8686800" cy="650107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800" dirty="0">
                    <a:solidFill>
                      <a:schemeClr val="tx1"/>
                    </a:solidFill>
                  </a:rPr>
                  <a:t>Decay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asymmetry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for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pure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W-exchange process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800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1200" y="54479"/>
                <a:ext cx="8686800" cy="650107"/>
              </a:xfrm>
              <a:blipFill rotWithShape="1">
                <a:blip r:embed="rId2"/>
                <a:stretch>
                  <a:fillRect t="-43934" b="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fld id="{74561606-6084-8E41-9696-AB628E74BA03}" type="datetime1">
              <a:rPr lang="zh-CN" altLang="en-US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kumimoji="1" lang="zh-CN" altLang="en-US" b="1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内容占位符 9"/>
              <p:cNvSpPr>
                <a:spLocks noGrp="1"/>
              </p:cNvSpPr>
              <p:nvPr>
                <p:ph idx="1"/>
              </p:nvPr>
            </p:nvSpPr>
            <p:spPr>
              <a:xfrm>
                <a:off x="6560472" y="5030915"/>
                <a:ext cx="3567977" cy="1253339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joint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angular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distribution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</a:t>
                </a:r>
                <a:r>
                  <a:rPr lang="zh-CN" alt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derived</a:t>
                </a:r>
                <a:r>
                  <a:rPr lang="zh-CN" alt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based</a:t>
                </a:r>
                <a:r>
                  <a:rPr lang="zh-CN" alt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on</a:t>
                </a:r>
                <a:r>
                  <a:rPr lang="zh-CN" alt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helicity</a:t>
                </a:r>
                <a:r>
                  <a:rPr lang="zh-CN" alt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amplitude.</a:t>
                </a:r>
                <a:endParaRPr lang="zh-CN" altLang="en-US" sz="200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内容占位符 9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0472" y="5030915"/>
                <a:ext cx="3567977" cy="1253339"/>
              </a:xfrm>
              <a:blipFill rotWithShape="1">
                <a:blip r:embed="rId3"/>
                <a:stretch>
                  <a:fillRect l="-8" t="-36" r="6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920" y="902545"/>
            <a:ext cx="5473837" cy="7566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840" y="1652122"/>
            <a:ext cx="3671121" cy="11716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471" y="1741149"/>
            <a:ext cx="2743200" cy="30680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01408" y="973106"/>
            <a:ext cx="303799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Phys. Rev. Lett. </a:t>
            </a:r>
            <a:r>
              <a:rPr lang="en-US" altLang="zh-CN" sz="14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132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031801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华文中宋" panose="02010600040101010101" pitchFamily="2" charset="-122"/>
              </a:rPr>
              <a:t>(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2024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华文中宋" panose="02010600040101010101" pitchFamily="2" charset="-122"/>
              </a:rPr>
              <a:t>)</a:t>
            </a:r>
            <a:endParaRPr lang="zh-CN" altLang="en-US" sz="1400" dirty="0">
              <a:solidFill>
                <a:srgbClr val="000000"/>
              </a:solidFill>
              <a:latin typeface="Cambria Math" panose="0204050305040603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700683" y="6597352"/>
            <a:ext cx="2540000" cy="288032"/>
          </a:xfrm>
        </p:spPr>
        <p:txBody>
          <a:bodyPr/>
          <a:lstStyle/>
          <a:p>
            <a:fld id="{1A7A8874-ED4A-4EC3-85F4-6C08755B3D65}" type="slidenum">
              <a:rPr lang="en-US" altLang="zh-CN" smtClean="0"/>
            </a:fld>
            <a:endParaRPr lang="en-US" altLang="zh-C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2" name="Shape 182"/>
          <p:cNvSpPr txBox="1"/>
          <p:nvPr/>
        </p:nvSpPr>
        <p:spPr>
          <a:xfrm>
            <a:off x="1127448" y="1636645"/>
            <a:ext cx="10585176" cy="2999322"/>
          </a:xfrm>
          <a:prstGeom prst="rect">
            <a:avLst/>
          </a:prstGeom>
        </p:spPr>
        <p:txBody>
          <a:bodyPr>
            <a:noAutofit/>
          </a:bodyPr>
          <a:lstStyle>
            <a:lvl1pPr marL="471170" indent="-471170" defTabSz="457200">
              <a:spcBef>
                <a:spcPts val="700"/>
              </a:spcBef>
              <a:buSzPct val="100000"/>
              <a:buFont typeface="Arial" panose="020B0604020202090204"/>
              <a:buChar char="•"/>
              <a:defRPr sz="440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Calibri"/>
              </a:defRPr>
            </a:lvl1pPr>
            <a:lvl2pPr marL="906145" indent="-448945" defTabSz="457200">
              <a:spcBef>
                <a:spcPts val="700"/>
              </a:spcBef>
              <a:buSzPct val="90000"/>
              <a:buFont typeface="Arial" panose="020B0604020202090204"/>
              <a:buChar char="–"/>
              <a:defRPr sz="400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Calibri"/>
              </a:defRPr>
            </a:lvl2pPr>
            <a:lvl3pPr marL="1333500" indent="-419100" defTabSz="457200">
              <a:spcBef>
                <a:spcPts val="700"/>
              </a:spcBef>
              <a:buSzPct val="100000"/>
              <a:buFont typeface="Wingdings" panose="05000000000000000000" pitchFamily="2" charset="2"/>
              <a:buChar char="ü"/>
              <a:defRPr sz="440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Calibri"/>
              </a:defRPr>
            </a:lvl3pPr>
            <a:lvl4pPr marL="1874520" indent="-502920" defTabSz="457200">
              <a:spcBef>
                <a:spcPts val="700"/>
              </a:spcBef>
              <a:buSzPct val="100000"/>
              <a:buFont typeface="Courier New" panose="02070409020205090404" charset="0"/>
              <a:buChar char="o"/>
              <a:defRPr sz="440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Calibri"/>
              </a:defRPr>
            </a:lvl4pPr>
            <a:lvl5pPr marL="2331720" indent="-502920" defTabSz="457200">
              <a:spcBef>
                <a:spcPts val="700"/>
              </a:spcBef>
              <a:buSzPct val="100000"/>
              <a:buFont typeface="Arial" panose="020B0604020202090204"/>
              <a:buChar char="»"/>
              <a:defRPr sz="440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Calibri"/>
              </a:defRPr>
            </a:lvl5pPr>
            <a:lvl6pPr marL="2788920" indent="-502920" defTabSz="457200">
              <a:spcBef>
                <a:spcPts val="700"/>
              </a:spcBef>
              <a:buSzPct val="100000"/>
              <a:buFont typeface="Arial" panose="020B0604020202090204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marL="3245485" indent="-502920" defTabSz="457200">
              <a:spcBef>
                <a:spcPts val="700"/>
              </a:spcBef>
              <a:buSzPct val="100000"/>
              <a:buFont typeface="Arial" panose="020B0604020202090204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marL="3702685" indent="-502920" defTabSz="457200">
              <a:spcBef>
                <a:spcPts val="700"/>
              </a:spcBef>
              <a:buSzPct val="100000"/>
              <a:buFont typeface="Arial" panose="020B0604020202090204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marL="4159885" indent="-502920" defTabSz="457200">
              <a:spcBef>
                <a:spcPts val="700"/>
              </a:spcBef>
              <a:buSzPct val="100000"/>
              <a:buFont typeface="Arial" panose="020B0604020202090204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250825">
              <a:spcBef>
                <a:spcPts val="1265"/>
              </a:spcBef>
              <a:buSzPct val="50000"/>
              <a:buFont typeface="Wingdings" panose="05000000000000000000" pitchFamily="2" charset="2"/>
              <a:buChar char="Ø"/>
              <a:defRPr sz="1800"/>
            </a:pPr>
            <a:r>
              <a:rPr lang="en-US" altLang="zh-CN" sz="4000" b="1" dirty="0"/>
              <a:t>Introduction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to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the charmed baryons</a:t>
            </a:r>
            <a:endParaRPr lang="en-US" altLang="zh-CN" sz="4000" b="1" dirty="0"/>
          </a:p>
          <a:p>
            <a:pPr defTabSz="250825">
              <a:spcBef>
                <a:spcPts val="1265"/>
              </a:spcBef>
              <a:buSzPct val="50000"/>
              <a:buFont typeface="Wingdings" panose="05000000000000000000" pitchFamily="2" charset="2"/>
              <a:buChar char="Ø"/>
              <a:defRPr sz="1800"/>
            </a:pPr>
            <a:r>
              <a:rPr lang="en-US" altLang="zh-CN" sz="4000" b="1" dirty="0"/>
              <a:t>Selected recent results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charmed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baryons from BESIII/</a:t>
            </a:r>
            <a:r>
              <a:rPr lang="en-US" altLang="zh-CN" sz="4000" b="1" dirty="0" err="1"/>
              <a:t>LHCb</a:t>
            </a:r>
            <a:r>
              <a:rPr lang="en-US" altLang="zh-CN" sz="4000" b="1" dirty="0"/>
              <a:t>/Belle/Belle II</a:t>
            </a:r>
            <a:r>
              <a:rPr lang="zh-CN" altLang="en-US" sz="4000" b="1" dirty="0"/>
              <a:t>  </a:t>
            </a:r>
            <a:endParaRPr lang="en-US" altLang="zh-CN" sz="4000" b="1" dirty="0"/>
          </a:p>
          <a:p>
            <a:pPr defTabSz="250825">
              <a:spcBef>
                <a:spcPts val="1265"/>
              </a:spcBef>
              <a:buSzPct val="50000"/>
              <a:buFont typeface="Wingdings" panose="05000000000000000000" pitchFamily="2" charset="2"/>
              <a:buChar char="Ø"/>
              <a:defRPr sz="1800"/>
            </a:pPr>
            <a:r>
              <a:rPr lang="en-US" altLang="zh-CN" sz="4000" b="1" dirty="0"/>
              <a:t>Prospect and </a:t>
            </a:r>
            <a:r>
              <a:rPr lang="en-US" sz="4000" b="1" dirty="0"/>
              <a:t>Summary</a:t>
            </a:r>
            <a:endParaRPr lang="en-US" sz="4000" b="1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3508" y="5233269"/>
            <a:ext cx="1091809" cy="106815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579" y="5246664"/>
            <a:ext cx="1078117" cy="1054758"/>
          </a:xfrm>
          <a:prstGeom prst="rect">
            <a:avLst/>
          </a:prstGeom>
        </p:spPr>
      </p:pic>
      <p:pic>
        <p:nvPicPr>
          <p:cNvPr id="2050" name="Picture 2" descr="Image result for LH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12" y="5237142"/>
            <a:ext cx="1544116" cy="11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SIII · Ind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5476648"/>
            <a:ext cx="1905000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981200" y="54479"/>
                <a:ext cx="8686800" cy="650107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800" dirty="0">
                    <a:solidFill>
                      <a:schemeClr val="tx1"/>
                    </a:solidFill>
                  </a:rPr>
                  <a:t>Decay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asymmetry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for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pure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W-exchange process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800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1200" y="54479"/>
                <a:ext cx="8686800" cy="650107"/>
              </a:xfrm>
              <a:blipFill rotWithShape="1">
                <a:blip r:embed="rId1"/>
                <a:stretch>
                  <a:fillRect t="-43934" b="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fld id="{83E5E3FD-3C2C-EB46-8E49-9228F92DF50A}" type="datetime1">
              <a:rPr lang="zh-CN" altLang="en-US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kumimoji="1" lang="zh-CN" altLang="en-US" b="1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内容占位符 9"/>
              <p:cNvSpPr>
                <a:spLocks noGrp="1"/>
              </p:cNvSpPr>
              <p:nvPr>
                <p:ph idx="1"/>
              </p:nvPr>
            </p:nvSpPr>
            <p:spPr>
              <a:xfrm>
                <a:off x="4943872" y="1274306"/>
                <a:ext cx="5184576" cy="523828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CN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From</a:t>
                </a:r>
                <a:r>
                  <a:rPr lang="zh-CN" altLang="en-US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</a:t>
                </a:r>
                <a:r>
                  <a:rPr lang="zh-CN" altLang="en-US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fit,</a:t>
                </a:r>
                <a:r>
                  <a:rPr lang="zh-CN" altLang="en-US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we</a:t>
                </a:r>
                <a:r>
                  <a:rPr lang="zh-CN" altLang="en-US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obtain</a:t>
                </a:r>
                <a:r>
                  <a:rPr lang="zh-CN" altLang="en-US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01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±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0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.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16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𝑠𝑡𝑎𝑡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±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0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.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03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𝑠𝑦𝑠𝑡</m:t>
                        </m:r>
                      </m:sub>
                    </m:sSub>
                  </m:oMath>
                </a14:m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64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±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0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.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69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𝑠𝑡𝑎𝑡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±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0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.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13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𝑠𝑦𝑠𝑡</m:t>
                        </m:r>
                      </m:sub>
                    </m:sSub>
                  </m:oMath>
                </a14:m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77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±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0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.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58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𝑠𝑡𝑎𝑡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charset="0"/>
                      </a:rPr>
                      <m:t>±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0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.</m:t>
                        </m:r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11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503050405090304" charset="0"/>
                          </a:rPr>
                          <m:t>𝑠𝑦𝑠𝑡</m:t>
                        </m:r>
                      </m:sub>
                    </m:sSub>
                  </m:oMath>
                </a14:m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good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agreement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zero=&gt;strong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identification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theoretical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predictions.</a:t>
                </a:r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Combine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decay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width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decay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asymmetry,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decay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dynamics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parameters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are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derived.</a:t>
                </a:r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Especially,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measured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to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close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to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zero.=&gt;not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considered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previous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literature.</a:t>
                </a:r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Fills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long-standing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puzzle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on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how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to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model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altLang="zh-CN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</a:t>
                </a:r>
                <a:r>
                  <a:rPr lang="zh-CN" altLang="en-US" sz="18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zh-CN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simultaneously.</a:t>
                </a:r>
                <a:endParaRPr lang="zh-CN" altLang="en-US" sz="180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内容占位符 9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43872" y="1274306"/>
                <a:ext cx="5184576" cy="5238281"/>
              </a:xfrm>
              <a:blipFill rotWithShape="1">
                <a:blip r:embed="rId2"/>
                <a:stretch>
                  <a:fillRect l="-8" t="-9" r="4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6011"/>
            <a:ext cx="2531576" cy="32578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960" y="4365243"/>
            <a:ext cx="2988776" cy="20849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736" y="3247820"/>
            <a:ext cx="5587630" cy="1370282"/>
          </a:xfrm>
          <a:prstGeom prst="rect">
            <a:avLst/>
          </a:prstGeom>
        </p:spPr>
      </p:pic>
      <p:sp>
        <p:nvSpPr>
          <p:cNvPr id="5" name="文本框 7"/>
          <p:cNvSpPr txBox="1"/>
          <p:nvPr/>
        </p:nvSpPr>
        <p:spPr>
          <a:xfrm>
            <a:off x="7263374" y="944510"/>
            <a:ext cx="303799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Phys. Rev. Lett. </a:t>
            </a:r>
            <a:r>
              <a:rPr lang="en-US" altLang="zh-CN" sz="14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132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031801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华文中宋" panose="02010600040101010101" pitchFamily="2" charset="-122"/>
              </a:rPr>
              <a:t>(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2024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华文中宋" panose="02010600040101010101" pitchFamily="2" charset="-122"/>
              </a:rPr>
              <a:t>)</a:t>
            </a:r>
            <a:endParaRPr lang="zh-CN" altLang="en-US" sz="1400" dirty="0">
              <a:solidFill>
                <a:srgbClr val="000000"/>
              </a:solidFill>
              <a:latin typeface="Cambria Math" panose="0204050305040603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7371" y="843082"/>
            <a:ext cx="8908231" cy="53156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24000" y="0"/>
            <a:ext cx="9144000" cy="7351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3999" y="-26894"/>
            <a:ext cx="851535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Experiment &amp; Phenomenon</a:t>
            </a:r>
            <a:endParaRPr lang="en-US" altLang="zh-CN" sz="4800" dirty="0">
              <a:solidFill>
                <a:prstClr val="whit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58E-AB28-0F42-85B4-73E87CFE26A5}" type="datetime1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A9FC-8EF2-4833-ADDA-A77B79C2549C}" type="slidenum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76400" y="5085184"/>
            <a:ext cx="1755305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80377" y="5069419"/>
            <a:ext cx="1035225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7371" y="843082"/>
            <a:ext cx="8908231" cy="53156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24000" y="0"/>
            <a:ext cx="9144000" cy="7351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3999" y="-26894"/>
            <a:ext cx="851535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New results?</a:t>
            </a:r>
            <a:endParaRPr lang="en-US" altLang="zh-CN" sz="4800" dirty="0">
              <a:solidFill>
                <a:prstClr val="whit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4F4B-21DD-8A49-A1AD-E6708800F336}" type="datetime1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 dirty="0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A9FC-8EF2-4833-ADDA-A77B79C2549C}" type="slidenum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52650" y="6200641"/>
            <a:ext cx="7314078" cy="23432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41568" y="6166816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BESIII(2024?)</a:t>
            </a:r>
            <a:endParaRPr lang="zh-CN" altLang="en-US" sz="1400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形 10" descr="星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5604" y="6209606"/>
            <a:ext cx="207432" cy="2074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3510342" y="6503054"/>
                <a:ext cx="10275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𝑠𝑡𝑎𝑡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𝑢𝑛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 ↓</m:t>
                      </m:r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Times New Roman" panose="02020503050405090304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342" y="6503054"/>
                <a:ext cx="1027524" cy="276999"/>
              </a:xfrm>
              <a:prstGeom prst="rect">
                <a:avLst/>
              </a:prstGeom>
              <a:blipFill rotWithShape="1">
                <a:blip r:embed="rId4"/>
                <a:stretch>
                  <a:fillRect l="-6" t="-7" r="-15064" b="-1599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1437454" y="3624472"/>
                <a:ext cx="7692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sz="1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587</m:t>
                      </m:r>
                      <m:r>
                        <a:rPr lang="en-US" altLang="zh-CN" sz="1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altLang="zh-CN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CN" altLang="en-US" sz="1600" dirty="0">
                  <a:solidFill>
                    <a:srgbClr val="FF0000"/>
                  </a:solidFill>
                  <a:latin typeface="Times New Roman" panose="02020503050405090304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454" y="3624472"/>
                <a:ext cx="769223" cy="261610"/>
              </a:xfrm>
              <a:prstGeom prst="rect">
                <a:avLst/>
              </a:prstGeom>
              <a:blipFill rotWithShape="1">
                <a:blip r:embed="rId5"/>
                <a:stretch>
                  <a:fillRect l="-58" t="-201" r="7" b="1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1448673" y="6218571"/>
                <a:ext cx="7692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sz="1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altLang="zh-CN" sz="1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1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altLang="zh-CN" sz="1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altLang="zh-CN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CN" altLang="en-US" sz="1600" dirty="0">
                  <a:solidFill>
                    <a:srgbClr val="FF0000"/>
                  </a:solidFill>
                  <a:latin typeface="Times New Roman" panose="02020503050405090304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673" y="6218571"/>
                <a:ext cx="769223" cy="261610"/>
              </a:xfrm>
              <a:prstGeom prst="rect">
                <a:avLst/>
              </a:prstGeom>
              <a:blipFill rotWithShape="1">
                <a:blip r:embed="rId6"/>
                <a:stretch>
                  <a:fillRect l="-31" t="-6" r="62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3581668" y="3624472"/>
            <a:ext cx="1362205" cy="2616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74502" y="5301208"/>
            <a:ext cx="1362205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0"/>
            <a:ext cx="9144000" cy="7351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523999" y="-26894"/>
                <a:ext cx="8515351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dirty="0">
                    <a:solidFill>
                      <a:prstClr val="white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Discussion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4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4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4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4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l-GR" altLang="zh-CN" sz="4800" dirty="0">
                  <a:solidFill>
                    <a:prstClr val="whit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-26894"/>
                <a:ext cx="8515351" cy="830997"/>
              </a:xfrm>
              <a:prstGeom prst="rect">
                <a:avLst/>
              </a:prstGeom>
              <a:blipFill rotWithShape="1">
                <a:blip r:embed="rId1"/>
                <a:stretch>
                  <a:fillRect l="-7" t="27" b="-86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643-162F-AA44-B974-AF9F023FDA55}" type="datetime1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A9FC-8EF2-4833-ADDA-A77B79C2549C}" type="slidenum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8157443" y="6066790"/>
          <a:ext cx="1709309" cy="579120"/>
        </p:xfrm>
        <a:graphic>
          <a:graphicData uri="http://schemas.openxmlformats.org/drawingml/2006/table">
            <a:tbl>
              <a:tblPr/>
              <a:tblGrid>
                <a:gridCol w="1709309"/>
              </a:tblGrid>
              <a:tr h="287216">
                <a:tc>
                  <a:txBody>
                    <a:bodyPr/>
                    <a:lstStyle/>
                    <a:p>
                      <a:pPr fontAlgn="t"/>
                      <a:r>
                        <a:rPr lang="en-US" altLang="zh-CN" sz="1600" b="0" u="none" strike="noStrike" dirty="0">
                          <a:effectLst/>
                          <a:hlinkClick r:id="rId2"/>
                        </a:rPr>
                        <a:t>arXiv:2310.05491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u="none" strike="noStrike" dirty="0">
                          <a:effectLst/>
                          <a:hlinkClick r:id="rId3"/>
                        </a:rPr>
                        <a:t>arXiv:2404.01350</a:t>
                      </a:r>
                      <a:endParaRPr lang="en-US" altLang="zh-CN" sz="1600" dirty="0">
                        <a:effectLst/>
                      </a:endParaRPr>
                    </a:p>
                  </a:txBody>
                  <a:tcPr marR="495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1981200" y="1085925"/>
            <a:ext cx="8354390" cy="369332"/>
            <a:chOff x="493057" y="1411889"/>
            <a:chExt cx="7338956" cy="3693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文本框 10"/>
                <p:cNvSpPr txBox="1"/>
                <p:nvPr/>
              </p:nvSpPr>
              <p:spPr>
                <a:xfrm>
                  <a:off x="493057" y="1411889"/>
                  <a:ext cx="73389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Strong phase shift: </a:t>
                  </a:r>
                  <a14:m>
                    <m:oMath xmlns:m="http://schemas.openxmlformats.org/officeDocument/2006/math"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05</m:t>
                      </m:r>
                    </m:oMath>
                  </a14:m>
                  <a:r>
                    <a:rPr lang="en-US" altLang="zh-CN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 or </a:t>
                  </a:r>
                  <a14:m>
                    <m:oMath xmlns:m="http://schemas.openxmlformats.org/officeDocument/2006/math"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59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05</m:t>
                      </m:r>
                    </m:oMath>
                  </a14:m>
                  <a:r>
                    <a:rPr lang="zh-CN" altLang="en-US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</m:t>
                      </m:r>
                      <m: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02</m:t>
                      </m:r>
                    </m:oMath>
                  </a14:m>
                  <a:endParaRPr lang="zh-CN" altLang="en-US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057" y="1411889"/>
                  <a:ext cx="7338956" cy="369332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矩形 11"/>
            <p:cNvSpPr/>
            <p:nvPr/>
          </p:nvSpPr>
          <p:spPr>
            <a:xfrm>
              <a:off x="493059" y="1411889"/>
              <a:ext cx="5758031" cy="3651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503050405090304"/>
                <a:ea typeface="华文楷体" panose="0201060004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93755" y="1861228"/>
            <a:ext cx="6894141" cy="369332"/>
            <a:chOff x="1124929" y="1767743"/>
            <a:chExt cx="6894141" cy="369332"/>
          </a:xfrm>
        </p:grpSpPr>
        <p:sp>
          <p:nvSpPr>
            <p:cNvPr id="14" name="文本框 13"/>
            <p:cNvSpPr txBox="1"/>
            <p:nvPr/>
          </p:nvSpPr>
          <p:spPr>
            <a:xfrm>
              <a:off x="1124929" y="1767743"/>
              <a:ext cx="6894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Very different from hyperon decays            strong phase ~ 0</a:t>
              </a:r>
              <a:endParaRPr lang="zh-CN" altLang="en-US" b="1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5" name="箭头: 右 14"/>
            <p:cNvSpPr/>
            <p:nvPr/>
          </p:nvSpPr>
          <p:spPr>
            <a:xfrm>
              <a:off x="5333999" y="1849649"/>
              <a:ext cx="510988" cy="25997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503050405090304"/>
                <a:ea typeface="华文楷体" panose="02010600040101010101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89489" y="6084051"/>
            <a:ext cx="3784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Further confirmation is needed</a:t>
            </a:r>
            <a:r>
              <a:rPr lang="en-US" altLang="zh-CN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!</a:t>
            </a:r>
            <a:endParaRPr lang="zh-CN" altLang="en-US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1694332" y="4473060"/>
            <a:ext cx="8801097" cy="1531968"/>
            <a:chOff x="170331" y="4275835"/>
            <a:chExt cx="8801097" cy="153196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文本框 16"/>
                <p:cNvSpPr txBox="1"/>
                <p:nvPr/>
              </p:nvSpPr>
              <p:spPr>
                <a:xfrm>
                  <a:off x="493057" y="4651524"/>
                  <a:ext cx="8478371" cy="1156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+mj-lt"/>
                    <a:buAutoNum type="alphaUcPeriod"/>
                  </a:pPr>
                  <a:r>
                    <a:rPr lang="en-US" altLang="zh-CN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Observed channel</a:t>
                  </a:r>
                  <a:r>
                    <a:rPr lang="zh-CN" altLang="en-US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zh-CN" altLang="en-US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 </a:t>
                  </a:r>
                  <a:r>
                    <a:rPr lang="en-US" altLang="zh-CN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should have </a:t>
                  </a:r>
                  <a:r>
                    <a:rPr lang="en-US" altLang="zh-CN" sz="1600" dirty="0">
                      <a:solidFill>
                        <a:srgbClr val="00B0F0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phase shift similar to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sz="16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altLang="zh-CN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.</a:t>
                  </a:r>
                  <a:endPara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+mj-lt"/>
                    <a:buAutoNum type="alphaUcPeriod"/>
                  </a:pPr>
                  <a:r>
                    <a:rPr lang="en-US" altLang="zh-CN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Topological diagrammatic approach leads to a large </a:t>
                  </a:r>
                  <a14:m>
                    <m:oMath xmlns:m="http://schemas.openxmlformats.org/officeDocument/2006/math">
                      <m:r>
                        <a:rPr lang="en-US" altLang="zh-CN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zh-CN" altLang="en-US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 </a:t>
                  </a:r>
                  <a:r>
                    <a:rPr lang="en-US" altLang="zh-CN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of order -0.93 for the decay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zh-CN" altLang="en-US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 </a:t>
                  </a:r>
                  <a:r>
                    <a:rPr lang="en-US" altLang="zh-CN" sz="1600" dirty="0">
                      <a:solidFill>
                        <a:srgbClr val="00B0F0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even after the phase shift effect is incorporated</a:t>
                  </a:r>
                  <a:r>
                    <a:rPr lang="en-US" altLang="zh-CN" sz="1600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.</a:t>
                  </a:r>
                  <a:endPara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17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057" y="4651524"/>
                  <a:ext cx="8478371" cy="1156279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文本框 26"/>
            <p:cNvSpPr txBox="1"/>
            <p:nvPr/>
          </p:nvSpPr>
          <p:spPr>
            <a:xfrm>
              <a:off x="170331" y="4275835"/>
              <a:ext cx="47109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zh-CN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After consider the strong phase shift:</a:t>
              </a:r>
              <a:endParaRPr lang="zh-CN" altLang="en-US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2017058" y="3948298"/>
            <a:ext cx="8351173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Strong phase shift can be induced by </a:t>
            </a:r>
            <a:r>
              <a:rPr lang="en-US" altLang="zh-CN" sz="1600" b="1" dirty="0">
                <a:solidFill>
                  <a:srgbClr val="00B0F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re-scattering processes</a:t>
            </a:r>
            <a:r>
              <a:rPr lang="en-US" altLang="zh-CN" sz="1600" b="1" dirty="0">
                <a:solidFill>
                  <a:srgbClr val="385723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1600" b="1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and </a:t>
            </a:r>
            <a:r>
              <a:rPr lang="en-US" altLang="zh-CN" sz="1600" b="1" dirty="0">
                <a:solidFill>
                  <a:srgbClr val="00B0F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loop effects</a:t>
            </a:r>
            <a:r>
              <a:rPr lang="en-US" altLang="zh-CN" sz="1600" b="1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.</a:t>
            </a:r>
            <a:endParaRPr lang="en-US" altLang="zh-CN" sz="1600" b="1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2017057" y="1810456"/>
            <a:ext cx="8229602" cy="2069154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3402276" y="2264966"/>
            <a:ext cx="2269644" cy="1533511"/>
            <a:chOff x="3844285" y="2251884"/>
            <a:chExt cx="2269644" cy="1533511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4285" y="2577297"/>
              <a:ext cx="2145159" cy="963071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3868768" y="3531479"/>
              <a:ext cx="224516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50" dirty="0">
                  <a:solidFill>
                    <a:prstClr val="black"/>
                  </a:solidFill>
                  <a:highlight>
                    <a:srgbClr val="FFFFFF"/>
                  </a:highlight>
                  <a:latin typeface="华文中宋" panose="02010600040101010101" pitchFamily="2" charset="-122"/>
                  <a:ea typeface="华文中宋" panose="02010600040101010101" pitchFamily="2" charset="-122"/>
                </a:rPr>
                <a:t>Phys. Rev. Lett. </a:t>
              </a:r>
              <a:r>
                <a:rPr lang="en-US" altLang="zh-CN" sz="1050" b="1" dirty="0">
                  <a:solidFill>
                    <a:prstClr val="black"/>
                  </a:solidFill>
                  <a:highlight>
                    <a:srgbClr val="FFFFFF"/>
                  </a:highlight>
                  <a:latin typeface="华文中宋" panose="02010600040101010101" pitchFamily="2" charset="-122"/>
                  <a:ea typeface="华文中宋" panose="02010600040101010101" pitchFamily="2" charset="-122"/>
                </a:rPr>
                <a:t>19</a:t>
              </a:r>
              <a:r>
                <a:rPr lang="en-US" altLang="zh-CN" sz="1050" dirty="0">
                  <a:solidFill>
                    <a:prstClr val="black"/>
                  </a:solidFill>
                  <a:highlight>
                    <a:srgbClr val="FFFFFF"/>
                  </a:highlight>
                  <a:latin typeface="华文中宋" panose="02010600040101010101" pitchFamily="2" charset="-122"/>
                  <a:ea typeface="华文中宋" panose="02010600040101010101" pitchFamily="2" charset="-122"/>
                </a:rPr>
                <a:t>, 391 (1967)</a:t>
              </a:r>
              <a:endParaRPr lang="en-US" altLang="zh-CN" sz="1050" dirty="0">
                <a:solidFill>
                  <a:prstClr val="black"/>
                </a:solidFill>
                <a:highlight>
                  <a:srgbClr val="FFFFFF"/>
                </a:highligh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文本框 49"/>
                <p:cNvSpPr txBox="1"/>
                <p:nvPr/>
              </p:nvSpPr>
              <p:spPr>
                <a:xfrm>
                  <a:off x="3895663" y="2251884"/>
                  <a:ext cx="139191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zh-CN" altLang="en-US" dirty="0">
                      <a:solidFill>
                        <a:prstClr val="black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 </a:t>
                  </a:r>
                  <a:endParaRPr lang="zh-CN" altLang="en-US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50" name="文本框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5663" y="2251884"/>
                  <a:ext cx="1391911" cy="369332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组合 52"/>
          <p:cNvGrpSpPr/>
          <p:nvPr/>
        </p:nvGrpSpPr>
        <p:grpSpPr>
          <a:xfrm>
            <a:off x="6075974" y="2269354"/>
            <a:ext cx="2831726" cy="1527140"/>
            <a:chOff x="752626" y="2279521"/>
            <a:chExt cx="2831726" cy="1527140"/>
          </a:xfrm>
        </p:grpSpPr>
        <p:grpSp>
          <p:nvGrpSpPr>
            <p:cNvPr id="40" name="组合 39"/>
            <p:cNvGrpSpPr/>
            <p:nvPr/>
          </p:nvGrpSpPr>
          <p:grpSpPr>
            <a:xfrm>
              <a:off x="752626" y="2279521"/>
              <a:ext cx="2831726" cy="1254300"/>
              <a:chOff x="781051" y="2261960"/>
              <a:chExt cx="2831726" cy="1254300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7781" y="2601169"/>
                <a:ext cx="2774996" cy="322818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7782" y="2870197"/>
                <a:ext cx="2774995" cy="646063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7" name="文本框 36"/>
                  <p:cNvSpPr txBox="1"/>
                  <p:nvPr/>
                </p:nvSpPr>
                <p:spPr>
                  <a:xfrm>
                    <a:off x="781051" y="2261960"/>
                    <a:ext cx="139191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zh-CN" altLang="en-US" dirty="0">
                        <a:solidFill>
                          <a:prstClr val="black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rPr>
                      <a:t> </a:t>
                    </a:r>
                    <a:endParaRPr lang="zh-CN" altLang="en-US" dirty="0">
                      <a:solidFill>
                        <a:prstClr val="black"/>
                      </a:solidFill>
                      <a:latin typeface="Times New Roman" panose="02020503050405090304"/>
                      <a:ea typeface="华文楷体" panose="02010600040101010101" pitchFamily="2" charset="-122"/>
                    </a:endParaRPr>
                  </a:p>
                </p:txBody>
              </p:sp>
            </mc:Choice>
            <mc:Fallback>
              <p:sp>
                <p:nvSpPr>
                  <p:cNvPr id="37" name="文本框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051" y="2261960"/>
                    <a:ext cx="1391911" cy="369332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2" name="文本框 51"/>
            <p:cNvSpPr txBox="1"/>
            <p:nvPr/>
          </p:nvSpPr>
          <p:spPr>
            <a:xfrm>
              <a:off x="752626" y="3552745"/>
              <a:ext cx="224516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altLang="zh-CN" sz="1050" dirty="0">
                  <a:solidFill>
                    <a:prstClr val="black"/>
                  </a:solidFill>
                  <a:highlight>
                    <a:srgbClr val="FFFFFF"/>
                  </a:highlight>
                  <a:latin typeface="华文中宋" panose="02010600040101010101" pitchFamily="2" charset="-122"/>
                  <a:ea typeface="华文中宋" panose="02010600040101010101" pitchFamily="2" charset="-122"/>
                </a:rPr>
                <a:t>Nature 606 (2022) 7912, 64-69</a:t>
              </a:r>
              <a:endParaRPr lang="zh-CN" altLang="en-US" sz="1050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8934595" y="3226664"/>
            <a:ext cx="1795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385723"/>
                </a:solidFill>
                <a:latin typeface="Times New Roman" panose="02020503050405090304"/>
                <a:ea typeface="华文楷体" panose="02010600040101010101" pitchFamily="2" charset="-122"/>
              </a:rPr>
              <a:t>Strong phase shift</a:t>
            </a:r>
            <a:endParaRPr lang="zh-CN" altLang="en-US" sz="1200" b="1" dirty="0">
              <a:solidFill>
                <a:srgbClr val="385723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152650" y="2752518"/>
            <a:ext cx="133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385723"/>
                </a:solidFill>
                <a:latin typeface="Times New Roman" panose="02020503050405090304"/>
                <a:ea typeface="华文楷体" panose="02010600040101010101" pitchFamily="2" charset="-122"/>
              </a:rPr>
              <a:t>Only a few measurements</a:t>
            </a:r>
            <a:endParaRPr lang="zh-CN" altLang="en-US" sz="1400" b="1" dirty="0">
              <a:solidFill>
                <a:srgbClr val="385723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487" y="221175"/>
            <a:ext cx="64643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107" y="1512136"/>
            <a:ext cx="4251631" cy="7063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86" y="1275688"/>
            <a:ext cx="5306757" cy="9767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02" y="2252454"/>
            <a:ext cx="6832600" cy="1358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128" y="189220"/>
            <a:ext cx="4943872" cy="9292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08" y="3645288"/>
            <a:ext cx="9677232" cy="31615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650" y="2398504"/>
            <a:ext cx="5039103" cy="12128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927782" y="71520"/>
            <a:ext cx="3912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ScienceBulletin02.030_2410.02170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0"/>
            <a:ext cx="9144000" cy="7351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3999" y="-26894"/>
            <a:ext cx="813995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Methods for measurement</a:t>
            </a:r>
            <a:endParaRPr lang="en-US" altLang="zh-CN" sz="4800" dirty="0">
              <a:solidFill>
                <a:prstClr val="whit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EE19-689F-1F45-B1F5-E12DAA59B5AA}" type="datetime1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A9FC-8EF2-4833-ADDA-A77B79C2549C}" type="slidenum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92357" y="950565"/>
            <a:ext cx="6780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The definition of polarization parameters:</a:t>
            </a:r>
            <a:endParaRPr lang="en-US" altLang="zh-CN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7339758" y="1211686"/>
                <a:ext cx="316185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can be measured directly, all information will be derived.</a:t>
                </a:r>
                <a:endParaRPr lang="zh-CN" altLang="en-US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758" y="1211686"/>
                <a:ext cx="3161853" cy="923330"/>
              </a:xfrm>
              <a:prstGeom prst="rect">
                <a:avLst/>
              </a:prstGeom>
              <a:blipFill rotWithShape="1">
                <a:blip r:embed="rId1"/>
                <a:stretch>
                  <a:fillRect l="-14" t="-11" r="19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/>
          <p:cNvGrpSpPr/>
          <p:nvPr/>
        </p:nvGrpSpPr>
        <p:grpSpPr>
          <a:xfrm>
            <a:off x="1958313" y="1569790"/>
            <a:ext cx="5033036" cy="760147"/>
            <a:chOff x="2211496" y="2292556"/>
            <a:chExt cx="5033036" cy="76014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文本框 10"/>
                <p:cNvSpPr txBox="1"/>
                <p:nvPr/>
              </p:nvSpPr>
              <p:spPr>
                <a:xfrm>
                  <a:off x="2302355" y="2396636"/>
                  <a:ext cx="1512786" cy="5751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Re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zh-CN" alt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zh-CN" altLang="en-US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2355" y="2396636"/>
                  <a:ext cx="1512786" cy="575157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文本框 12"/>
                <p:cNvSpPr txBox="1"/>
                <p:nvPr/>
              </p:nvSpPr>
              <p:spPr>
                <a:xfrm>
                  <a:off x="3979509" y="2396636"/>
                  <a:ext cx="1514389" cy="5751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Im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zh-CN" alt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zh-CN" altLang="en-US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13" name="文本框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9509" y="2396636"/>
                  <a:ext cx="1514389" cy="575157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文本框 13"/>
                <p:cNvSpPr txBox="1"/>
                <p:nvPr/>
              </p:nvSpPr>
              <p:spPr>
                <a:xfrm>
                  <a:off x="5658266" y="2369320"/>
                  <a:ext cx="1495987" cy="602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zh-CN" alt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zh-CN" alt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zh-CN" altLang="en-US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14" name="文本框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8266" y="2369320"/>
                  <a:ext cx="1495987" cy="602473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左中括号 14"/>
            <p:cNvSpPr/>
            <p:nvPr/>
          </p:nvSpPr>
          <p:spPr>
            <a:xfrm>
              <a:off x="2211496" y="2292556"/>
              <a:ext cx="45720" cy="756000"/>
            </a:xfrm>
            <a:prstGeom prst="leftBracket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endParaRPr>
            </a:p>
          </p:txBody>
        </p:sp>
        <p:sp>
          <p:nvSpPr>
            <p:cNvPr id="18" name="左中括号 17"/>
            <p:cNvSpPr/>
            <p:nvPr/>
          </p:nvSpPr>
          <p:spPr>
            <a:xfrm rot="10800000">
              <a:off x="7198812" y="2296703"/>
              <a:ext cx="45720" cy="756000"/>
            </a:xfrm>
            <a:prstGeom prst="leftBracket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695660" y="2671122"/>
            <a:ext cx="705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Partial wave analysis is a good choice for multi-body decays.</a:t>
            </a:r>
            <a:endParaRPr lang="zh-CN" altLang="en-US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795516" y="3447371"/>
            <a:ext cx="8681537" cy="922304"/>
            <a:chOff x="4183149" y="3265646"/>
            <a:chExt cx="8681537" cy="922304"/>
          </a:xfrm>
        </p:grpSpPr>
        <p:sp>
          <p:nvSpPr>
            <p:cNvPr id="22" name="文本框 21"/>
            <p:cNvSpPr txBox="1"/>
            <p:nvPr/>
          </p:nvSpPr>
          <p:spPr>
            <a:xfrm>
              <a:off x="8953322" y="3353202"/>
              <a:ext cx="3911364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en-US" altLang="zh-CN" sz="1200" dirty="0">
                  <a:solidFill>
                    <a:prstClr val="black"/>
                  </a:solidFill>
                  <a:latin typeface="Arial" panose="020B0604020202090204" pitchFamily="34" charset="0"/>
                  <a:ea typeface="华文楷体" panose="02010600040101010101" pitchFamily="2" charset="-122"/>
                  <a:cs typeface="Arial" panose="020B0604020202090204" pitchFamily="34" charset="0"/>
                </a:rPr>
                <a:t>Developed and updated by Yi Jiang @ UCAS</a:t>
              </a:r>
              <a:endParaRPr lang="en-US" altLang="zh-CN" sz="1200" dirty="0">
                <a:solidFill>
                  <a:prstClr val="black"/>
                </a:solidFill>
                <a:latin typeface="Arial" panose="020B0604020202090204" pitchFamily="34" charset="0"/>
                <a:ea typeface="华文楷体" panose="02010600040101010101" pitchFamily="2" charset="-122"/>
                <a:cs typeface="Arial" panose="020B060402020209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n"/>
              </a:pPr>
              <a:r>
                <a:rPr lang="en-US" altLang="zh-CN" sz="1200" dirty="0">
                  <a:solidFill>
                    <a:prstClr val="black"/>
                  </a:solidFill>
                  <a:latin typeface="Arial" panose="020B0604020202090204" pitchFamily="34" charset="0"/>
                  <a:ea typeface="华文楷体" panose="02010600040101010101" pitchFamily="2" charset="-122"/>
                  <a:cs typeface="Arial" panose="020B0604020202090204" pitchFamily="34" charset="0"/>
                </a:rPr>
                <a:t>Home page:</a:t>
              </a:r>
              <a:r>
                <a:rPr lang="zh-CN" altLang="en-US" sz="1200" dirty="0">
                  <a:solidFill>
                    <a:prstClr val="black"/>
                  </a:solidFill>
                  <a:latin typeface="Arial" panose="020B0604020202090204" pitchFamily="34" charset="0"/>
                  <a:ea typeface="华文楷体" panose="02010600040101010101" pitchFamily="2" charset="-122"/>
                  <a:cs typeface="Arial" panose="020B0604020202090204" pitchFamily="34" charset="0"/>
                </a:rPr>
                <a:t> </a:t>
              </a:r>
              <a:r>
                <a:rPr lang="en-US" altLang="zh-CN" sz="1200" b="1" dirty="0">
                  <a:solidFill>
                    <a:prstClr val="black"/>
                  </a:solidFill>
                  <a:latin typeface="Arial" panose="020B0604020202090204" pitchFamily="34" charset="0"/>
                  <a:ea typeface="华文楷体" panose="02010600040101010101" pitchFamily="2" charset="-122"/>
                  <a:cs typeface="Arial" panose="020B0604020202090204" pitchFamily="34" charset="0"/>
                  <a:hlinkClick r:id="rId5"/>
                </a:rPr>
                <a:t>https://github.com/jiangyi15/tf-pwa</a:t>
              </a:r>
              <a:endParaRPr lang="en-US" altLang="zh-CN" sz="1200" b="1" dirty="0">
                <a:solidFill>
                  <a:prstClr val="black"/>
                </a:solidFill>
                <a:latin typeface="Arial" panose="020B0604020202090204" pitchFamily="34" charset="0"/>
                <a:ea typeface="华文楷体" panose="02010600040101010101" pitchFamily="2" charset="-122"/>
                <a:cs typeface="Arial" panose="020B0604020202090204" pitchFamily="34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4183149" y="3265646"/>
              <a:ext cx="4769903" cy="922304"/>
              <a:chOff x="7134713" y="1175251"/>
              <a:chExt cx="4380566" cy="599741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3844" y="1175251"/>
                <a:ext cx="1962303" cy="326784"/>
              </a:xfrm>
              <a:prstGeom prst="rect">
                <a:avLst/>
              </a:prstGeom>
            </p:spPr>
          </p:pic>
          <p:sp>
            <p:nvSpPr>
              <p:cNvPr id="25" name="文本框 24"/>
              <p:cNvSpPr txBox="1"/>
              <p:nvPr/>
            </p:nvSpPr>
            <p:spPr>
              <a:xfrm rot="21593854">
                <a:off x="7134713" y="1434761"/>
                <a:ext cx="4380566" cy="340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CB6D04"/>
                    </a:solidFill>
                    <a:latin typeface="Roboto Light" panose="020F0502020204030204" pitchFamily="2" charset="0"/>
                    <a:ea typeface="华文楷体" panose="02010600040101010101" pitchFamily="2" charset="-122"/>
                  </a:rPr>
                  <a:t>A general and user-friendly partial wave analysis framework</a:t>
                </a:r>
                <a:endParaRPr lang="zh-CN" altLang="en-US" sz="1400" dirty="0">
                  <a:solidFill>
                    <a:prstClr val="black"/>
                  </a:solidFill>
                  <a:latin typeface="Times New Roman" panose="02020503050405090304"/>
                  <a:ea typeface="华文楷体" panose="02010600040101010101" pitchFamily="2" charset="-122"/>
                </a:endParaRPr>
              </a:p>
            </p:txBody>
          </p:sp>
        </p:grpSp>
      </p:grpSp>
      <p:sp>
        <p:nvSpPr>
          <p:cNvPr id="30" name="箭头: 右 29"/>
          <p:cNvSpPr/>
          <p:nvPr/>
        </p:nvSpPr>
        <p:spPr>
          <a:xfrm rot="5400000">
            <a:off x="3766208" y="4674706"/>
            <a:ext cx="828515" cy="369332"/>
          </a:xfrm>
          <a:prstGeom prst="rightArrow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本框 32"/>
              <p:cNvSpPr txBox="1"/>
              <p:nvPr/>
            </p:nvSpPr>
            <p:spPr>
              <a:xfrm>
                <a:off x="1958314" y="5409546"/>
                <a:ext cx="45751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of all intermediate resonance states</a:t>
                </a:r>
                <a:endParaRPr lang="zh-CN" altLang="en-US" sz="1600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314" y="5409546"/>
                <a:ext cx="4575165" cy="338554"/>
              </a:xfrm>
              <a:prstGeom prst="rect">
                <a:avLst/>
              </a:prstGeom>
              <a:blipFill rotWithShape="1">
                <a:blip r:embed="rId7"/>
                <a:stretch>
                  <a:fillRect l="-13" t="-182" r="13" b="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箭头: 右 33"/>
          <p:cNvSpPr/>
          <p:nvPr/>
        </p:nvSpPr>
        <p:spPr>
          <a:xfrm>
            <a:off x="6577092" y="5412321"/>
            <a:ext cx="828515" cy="369332"/>
          </a:xfrm>
          <a:prstGeom prst="rightArrow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06148" y="5185126"/>
            <a:ext cx="3161853" cy="787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Polarization parameters</a:t>
            </a:r>
            <a:endParaRPr lang="en-US" altLang="zh-CN" sz="1600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Branching fraction</a:t>
            </a:r>
            <a:endParaRPr lang="en-US" altLang="zh-CN" sz="1600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0"/>
            <a:ext cx="9144000" cy="7351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3999" y="-26894"/>
            <a:ext cx="813995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Methods for measurement</a:t>
            </a:r>
            <a:endParaRPr lang="en-US" altLang="zh-CN" sz="4800" dirty="0">
              <a:solidFill>
                <a:prstClr val="whit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3DB6-F128-BF4C-9435-F54F7DA165DB}" type="datetime1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A9FC-8EF2-4833-ADDA-A77B79C2549C}" type="slidenum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/>
              <p:cNvSpPr txBox="1"/>
              <p:nvPr/>
            </p:nvSpPr>
            <p:spPr>
              <a:xfrm>
                <a:off x="1671024" y="761549"/>
                <a:ext cx="8139353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prstClr val="black"/>
                    </a:solidFill>
                    <a:latin typeface="Arial" panose="020B0604020202090204" pitchFamily="34" charset="0"/>
                    <a:ea typeface="华文楷体" panose="02010600040101010101" pitchFamily="2" charset="-122"/>
                    <a:cs typeface="Arial" panose="020B0604020202090204" pitchFamily="34" charset="0"/>
                    <a:hlinkClick r:id="rId1"/>
                  </a:rPr>
                  <a:t>Partial wave analysis of the charmed baryon hadronic decay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hlinkClick r:id="rId1"/>
                          </a:rPr>
                        </m:ctrlPr>
                      </m:sSubSupPr>
                      <m:e>
                        <m:r>
                          <a:rPr lang="en-US" altLang="zh-CN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hlinkClick r:id="rId1"/>
                          </a:rPr>
                          <m:t>𝚲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hlinkClick r:id="rId1"/>
                          </a:rPr>
                          <m:t>𝒄</m:t>
                        </m:r>
                      </m:sub>
                      <m:sup>
                        <m:r>
                          <a:rPr lang="en-US" altLang="zh-CN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hlinkClick r:id="rId1"/>
                          </a:rPr>
                          <m:t>+</m:t>
                        </m:r>
                      </m:sup>
                    </m:sSubSup>
                    <m:r>
                      <a:rPr lang="en-US" altLang="zh-CN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hlinkClick r:id="rId1"/>
                      </a:rPr>
                      <m:t>→</m:t>
                    </m:r>
                    <m:r>
                      <a:rPr lang="en-US" altLang="zh-CN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hlinkClick r:id="rId1"/>
                      </a:rPr>
                      <m:t>𝚲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hlinkClick r:id="rId1"/>
                          </a:rPr>
                        </m:ctrlPr>
                      </m:sSupPr>
                      <m:e>
                        <m:r>
                          <a:rPr lang="en-US" altLang="zh-CN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hlinkClick r:id="rId1"/>
                          </a:rPr>
                          <m:t>𝝅</m:t>
                        </m:r>
                      </m:e>
                      <m:sup>
                        <m:r>
                          <a:rPr lang="en-US" altLang="zh-CN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hlinkClick r:id="rId1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hlinkClick r:id="rId1"/>
                          </a:rPr>
                        </m:ctrlPr>
                      </m:sSupPr>
                      <m:e>
                        <m:r>
                          <a:rPr lang="en-US" altLang="zh-CN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hlinkClick r:id="rId1"/>
                          </a:rPr>
                          <m:t>𝝅</m:t>
                        </m:r>
                      </m:e>
                      <m:sup>
                        <m:r>
                          <a:rPr lang="en-US" altLang="zh-CN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hlinkClick r:id="rId1"/>
                          </a:rPr>
                          <m:t>𝟎</m:t>
                        </m:r>
                      </m:sup>
                    </m:sSup>
                  </m:oMath>
                </a14:m>
                <a:endParaRPr lang="en-US" altLang="zh-CN" b="1" dirty="0">
                  <a:solidFill>
                    <a:prstClr val="black"/>
                  </a:solidFill>
                  <a:latin typeface="Arial" panose="020B0604020202090204" pitchFamily="34" charset="0"/>
                  <a:ea typeface="华文楷体" panose="02010600040101010101" pitchFamily="2" charset="-122"/>
                  <a:cs typeface="Arial" panose="020B0604020202090204" pitchFamily="34" charset="0"/>
                </a:endParaRPr>
              </a:p>
            </p:txBody>
          </p:sp>
        </mc:Choice>
        <mc:Fallback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024" y="761549"/>
                <a:ext cx="8139353" cy="375552"/>
              </a:xfrm>
              <a:prstGeom prst="rect">
                <a:avLst/>
              </a:prstGeom>
              <a:blipFill rotWithShape="1">
                <a:blip r:embed="rId2"/>
                <a:stretch>
                  <a:fillRect l="-4" t="-49" r="3" b="1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9139227" y="1090716"/>
            <a:ext cx="1544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  <a:t>JHEP12(2022)033</a:t>
            </a:r>
            <a:endParaRPr lang="zh-CN" altLang="en-US" sz="1400" dirty="0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228463" y="1427094"/>
            <a:ext cx="7813407" cy="1926355"/>
            <a:chOff x="147023" y="1602777"/>
            <a:chExt cx="7813407" cy="192635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023" y="1614352"/>
              <a:ext cx="5185458" cy="191478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2225" y="1602777"/>
              <a:ext cx="2548205" cy="191478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1616867" y="3442205"/>
            <a:ext cx="5069441" cy="2989671"/>
            <a:chOff x="173890" y="3442204"/>
            <a:chExt cx="5069441" cy="298967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890" y="3442204"/>
              <a:ext cx="5069441" cy="2989671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497711" y="5625297"/>
              <a:ext cx="4363655" cy="7542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503050405090304"/>
                <a:ea typeface="华文楷体" panose="0201060004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767327" y="3504554"/>
            <a:ext cx="3972988" cy="2840223"/>
            <a:chOff x="5266477" y="3504553"/>
            <a:chExt cx="3972988" cy="2840223"/>
          </a:xfrm>
        </p:grpSpPr>
        <p:sp>
          <p:nvSpPr>
            <p:cNvPr id="20" name="矩形 19"/>
            <p:cNvSpPr/>
            <p:nvPr/>
          </p:nvSpPr>
          <p:spPr>
            <a:xfrm>
              <a:off x="5290633" y="3504553"/>
              <a:ext cx="3783917" cy="2840223"/>
            </a:xfrm>
            <a:prstGeom prst="rect">
              <a:avLst/>
            </a:prstGeom>
            <a:noFill/>
            <a:ln w="38100"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503050405090304"/>
                <a:ea typeface="华文楷体" panose="0201060004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266477" y="3516128"/>
              <a:ext cx="3972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Times New Roman" panose="02020503050405090304"/>
                  <a:ea typeface="华文楷体" panose="02010600040101010101" pitchFamily="2" charset="-122"/>
                </a:rPr>
                <a:t>More multi-body decays are underway!</a:t>
              </a:r>
              <a:endParaRPr lang="zh-CN" altLang="en-US" dirty="0">
                <a:solidFill>
                  <a:srgbClr val="FF0000"/>
                </a:solidFill>
                <a:latin typeface="Times New Roman" panose="02020503050405090304"/>
                <a:ea typeface="华文楷体" panose="02010600040101010101" pitchFamily="2" charset="-122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文本框 21"/>
                <p:cNvSpPr txBox="1"/>
                <p:nvPr/>
              </p:nvSpPr>
              <p:spPr>
                <a:xfrm>
                  <a:off x="5277522" y="3803967"/>
                  <a:ext cx="2360855" cy="170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endParaRPr lang="en-US" altLang="zh-CN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endParaRPr lang="en-US" altLang="zh-CN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endParaRPr lang="en-US" altLang="zh-CN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endParaRPr lang="en-US" altLang="zh-CN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22" name="文本框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7522" y="3803967"/>
                  <a:ext cx="2360855" cy="1709507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7227111" y="3824560"/>
                  <a:ext cx="1996633" cy="17113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a14:m>
                  <a:endParaRPr lang="en-US" altLang="zh-CN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altLang="zh-CN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endParaRPr lang="en-US" altLang="zh-CN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:r>
                    <a:rPr lang="en-US" altLang="zh-CN" dirty="0">
                      <a:solidFill>
                        <a:prstClr val="black"/>
                      </a:solidFill>
                      <a:latin typeface="Times New Roman" panose="02020503050405090304"/>
                      <a:ea typeface="华文楷体" panose="02010600040101010101" pitchFamily="2" charset="-122"/>
                    </a:rPr>
                    <a:t>…</a:t>
                  </a:r>
                  <a:endParaRPr lang="en-US" altLang="zh-CN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7111" y="3824560"/>
                  <a:ext cx="1996633" cy="1711366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文本框 25"/>
                <p:cNvSpPr txBox="1"/>
                <p:nvPr/>
              </p:nvSpPr>
              <p:spPr>
                <a:xfrm>
                  <a:off x="5442524" y="5570676"/>
                  <a:ext cx="3473131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dirty="0">
                      <a:solidFill>
                        <a:srgbClr val="FF0000"/>
                      </a:solidFill>
                      <a:latin typeface="Times New Roman" panose="02020503050405090304"/>
                      <a:ea typeface="华文楷体" panose="02010600040101010101" pitchFamily="2" charset="-122"/>
                    </a:rPr>
                    <a:t>The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zh-CN" altLang="en-US" dirty="0">
                      <a:solidFill>
                        <a:srgbClr val="FF0000"/>
                      </a:solidFill>
                      <a:latin typeface="Times New Roman" panose="02020503050405090304"/>
                      <a:ea typeface="华文楷体" panose="02010600040101010101" pitchFamily="2" charset="-122"/>
                    </a:rPr>
                    <a:t> of all intermediate two</a:t>
                  </a:r>
                  <a:r>
                    <a:rPr lang="en-US" altLang="zh-CN" dirty="0">
                      <a:solidFill>
                        <a:srgbClr val="FF0000"/>
                      </a:solidFill>
                      <a:latin typeface="Times New Roman" panose="02020503050405090304"/>
                      <a:ea typeface="华文楷体" panose="02010600040101010101" pitchFamily="2" charset="-122"/>
                    </a:rPr>
                    <a:t>-</a:t>
                  </a:r>
                  <a:r>
                    <a:rPr lang="zh-CN" altLang="en-US" dirty="0">
                      <a:solidFill>
                        <a:srgbClr val="FF0000"/>
                      </a:solidFill>
                      <a:latin typeface="Times New Roman" panose="02020503050405090304"/>
                      <a:ea typeface="华文楷体" panose="02010600040101010101" pitchFamily="2" charset="-122"/>
                    </a:rPr>
                    <a:t>body processes will be measured</a:t>
                  </a:r>
                  <a:r>
                    <a:rPr lang="en-US" altLang="zh-CN" dirty="0">
                      <a:solidFill>
                        <a:srgbClr val="FF0000"/>
                      </a:solidFill>
                      <a:latin typeface="Times New Roman" panose="02020503050405090304"/>
                      <a:ea typeface="华文楷体" panose="02010600040101010101" pitchFamily="2" charset="-122"/>
                    </a:rPr>
                    <a:t>!</a:t>
                  </a:r>
                  <a:endParaRPr lang="zh-CN" altLang="en-US" dirty="0">
                    <a:solidFill>
                      <a:srgbClr val="FF0000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26" name="文本框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2524" y="5570676"/>
                  <a:ext cx="3473131" cy="646331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0"/>
            <a:ext cx="9144000" cy="7351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1523999" y="-26894"/>
                <a:ext cx="813995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dirty="0">
                    <a:solidFill>
                      <a:prstClr val="white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8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48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Λ</m:t>
                        </m:r>
                      </m:e>
                      <m:sub>
                        <m:r>
                          <a:rPr lang="en-US" altLang="zh-CN" sz="48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𝑐</m:t>
                        </m:r>
                      </m:sub>
                      <m:sup>
                        <m:r>
                          <a:rPr lang="en-US" altLang="zh-CN" sz="48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4800" dirty="0">
                    <a:solidFill>
                      <a:prstClr val="white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polarization on BESIII</a:t>
                </a:r>
                <a:endParaRPr lang="en-US" altLang="zh-CN" sz="4800" dirty="0">
                  <a:solidFill>
                    <a:prstClr val="whit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-26894"/>
                <a:ext cx="8139954" cy="830997"/>
              </a:xfrm>
              <a:prstGeom prst="rect">
                <a:avLst/>
              </a:prstGeom>
              <a:blipFill rotWithShape="1">
                <a:blip r:embed="rId1"/>
                <a:stretch>
                  <a:fillRect l="-8" t="27" r="6" b="-86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317-59B2-2041-9506-72F92260C97A}" type="datetime1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A9FC-8EF2-4833-ADDA-A77B79C2549C}" type="slidenum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152651" y="4207762"/>
            <a:ext cx="4337797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angular information from experiment</a:t>
            </a:r>
            <a:endParaRPr lang="en-US" altLang="zh-CN" dirty="0">
              <a:solidFill>
                <a:srgbClr val="7030A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241895" y="4967969"/>
                <a:ext cx="499094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0070C0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initial transverse</a:t>
                </a:r>
                <a:r>
                  <a:rPr lang="zh-CN" altLang="en-US" dirty="0">
                    <a:solidFill>
                      <a:srgbClr val="0070C0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polarization parameters</a:t>
                </a:r>
                <a:r>
                  <a:rPr lang="zh-CN" altLang="en-US" dirty="0">
                    <a:solidFill>
                      <a:srgbClr val="0070C0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endParaRPr lang="zh-CN" altLang="en-US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895" y="4967969"/>
                <a:ext cx="4990943" cy="276999"/>
              </a:xfrm>
              <a:prstGeom prst="rect">
                <a:avLst/>
              </a:prstGeom>
              <a:blipFill rotWithShape="1">
                <a:blip r:embed="rId2"/>
                <a:stretch>
                  <a:fillRect l="-7" t="-131" r="4" b="-1586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3510880" y="5780344"/>
                <a:ext cx="5616089" cy="33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energy depended, relate to the form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−</m:t>
                        </m:r>
                      </m:sup>
                    </m:sSup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→</m:t>
                    </m:r>
                    <m:sSubSup>
                      <m:sSub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Λ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𝑐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华文中宋" panose="02010600040101010101" pitchFamily="2" charset="-122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华文中宋" panose="02010600040101010101" pitchFamily="2" charset="-122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𝑐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−</m:t>
                        </m:r>
                      </m:sup>
                    </m:sSubSup>
                  </m:oMath>
                </a14:m>
                <a:endParaRPr lang="zh-CN" altLang="en-US" sz="1600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880" y="5780344"/>
                <a:ext cx="5616089" cy="339132"/>
              </a:xfrm>
              <a:prstGeom prst="rect">
                <a:avLst/>
              </a:prstGeom>
              <a:blipFill rotWithShape="1">
                <a:blip r:embed="rId3"/>
                <a:stretch>
                  <a:fillRect l="-11" t="-169" r="2" b="18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组合 38"/>
          <p:cNvGrpSpPr/>
          <p:nvPr/>
        </p:nvGrpSpPr>
        <p:grpSpPr>
          <a:xfrm>
            <a:off x="3270170" y="5334063"/>
            <a:ext cx="3824701" cy="501099"/>
            <a:chOff x="2220400" y="5459300"/>
            <a:chExt cx="3824701" cy="50109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2220400" y="5459300"/>
                  <a:ext cx="3824701" cy="501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sz="1600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0400" y="5459300"/>
                  <a:ext cx="3824701" cy="501099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矩形 18"/>
            <p:cNvSpPr/>
            <p:nvPr/>
          </p:nvSpPr>
          <p:spPr>
            <a:xfrm>
              <a:off x="2514900" y="5602942"/>
              <a:ext cx="522000" cy="288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503050405090304"/>
                <a:ea typeface="华文楷体" panose="02010600040101010101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023" y="1507700"/>
            <a:ext cx="3979684" cy="15522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/>
              <p:cNvSpPr txBox="1"/>
              <p:nvPr/>
            </p:nvSpPr>
            <p:spPr>
              <a:xfrm>
                <a:off x="2037806" y="3529889"/>
                <a:ext cx="8068452" cy="5263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altLang="zh-CN" sz="1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num>
                        <m:den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altLang="zh-CN" sz="1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  <m:sSub>
                            <m:sSubPr>
                              <m:ctrlP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altLang="zh-CN" sz="1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  <m:sSub>
                            <m:sSubPr>
                              <m:ctrlP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func>
                        <m:funcPr>
                          <m:ctrlP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sz="16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US" altLang="zh-CN" sz="16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altLang="zh-CN" sz="16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altLang="zh-CN" sz="16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func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sSubSup>
                            <m:sSubSupPr>
                              <m:ctrlPr>
                                <a:rPr lang="en-US" altLang="zh-CN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zh-CN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zh-CN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sub>
                      </m:sSub>
                      <m:rad>
                        <m:radPr>
                          <m:degHide m:val="on"/>
                          <m:ctrlPr>
                            <a:rPr lang="en-US" altLang="zh-CN" sz="1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1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1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sz="16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altLang="zh-CN" sz="16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altLang="zh-CN" sz="16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rad>
                      <m:r>
                        <a:rPr lang="en-US" altLang="zh-CN" sz="1600" b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𝐬𝐢𝐧</m:t>
                      </m:r>
                      <m:sSub>
                        <m:sSubPr>
                          <m:ctrlP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1600" b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𝐜𝐨𝐬</m:t>
                      </m:r>
                      <m:sSub>
                        <m:sSubPr>
                          <m:ctrlP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16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𝐬𝐢𝐧</m:t>
                      </m:r>
                      <m:sSub>
                        <m:sSubPr>
                          <m:ctrlPr>
                            <a:rPr lang="en-US" altLang="zh-CN" sz="1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1600" b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𝐬𝐢𝐧</m:t>
                      </m:r>
                      <m:sSub>
                        <m:sSubPr>
                          <m:ctrlP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600" b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𝐬𝐢𝐧</m:t>
                      </m:r>
                      <m:sSub>
                        <m:sSubPr>
                          <m:ctrlP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CN" altLang="en-US" sz="1600" b="1" dirty="0">
                  <a:solidFill>
                    <a:prstClr val="black"/>
                  </a:solidFill>
                  <a:latin typeface="Times New Roman" panose="02020503050405090304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806" y="3529889"/>
                <a:ext cx="8068452" cy="526363"/>
              </a:xfrm>
              <a:prstGeom prst="rect">
                <a:avLst/>
              </a:prstGeom>
              <a:blipFill rotWithShape="1">
                <a:blip r:embed="rId6"/>
                <a:stretch>
                  <a:fillRect l="-1" t="-106" r="3" b="9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/>
              <p:cNvSpPr txBox="1"/>
              <p:nvPr/>
            </p:nvSpPr>
            <p:spPr>
              <a:xfrm>
                <a:off x="2152650" y="4587865"/>
                <a:ext cx="3300132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  </a:t>
                </a:r>
                <a:r>
                  <a:rPr lang="en-US" altLang="zh-CN" dirty="0">
                    <a:solidFill>
                      <a:srgbClr val="FF0000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polarization parameters</a:t>
                </a:r>
                <a:r>
                  <a:rPr lang="zh-CN" altLang="en-US" dirty="0">
                    <a:solidFill>
                      <a:srgbClr val="FF0000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endParaRPr lang="zh-CN" altLang="en-US" dirty="0">
                  <a:solidFill>
                    <a:prstClr val="black"/>
                  </a:solidFill>
                  <a:latin typeface="Times New Roman" panose="02020503050405090304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650" y="4587865"/>
                <a:ext cx="3300132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169" r="1" b="10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矩形: 圆角 27"/>
          <p:cNvSpPr/>
          <p:nvPr/>
        </p:nvSpPr>
        <p:spPr>
          <a:xfrm>
            <a:off x="1568760" y="1373573"/>
            <a:ext cx="4147971" cy="1820495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777905" y="1268837"/>
            <a:ext cx="4755154" cy="2171957"/>
            <a:chOff x="294211" y="1210233"/>
            <a:chExt cx="8555578" cy="280059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58257" y="1279230"/>
              <a:ext cx="4591532" cy="262817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4211" y="1210233"/>
              <a:ext cx="3867973" cy="2800591"/>
            </a:xfrm>
            <a:prstGeom prst="rect">
              <a:avLst/>
            </a:prstGeom>
          </p:spPr>
        </p:pic>
      </p:grpSp>
      <p:sp>
        <p:nvSpPr>
          <p:cNvPr id="13" name="矩形: 圆角 27"/>
          <p:cNvSpPr/>
          <p:nvPr/>
        </p:nvSpPr>
        <p:spPr>
          <a:xfrm>
            <a:off x="5764995" y="1194977"/>
            <a:ext cx="4834649" cy="2322798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cxnSp>
        <p:nvCxnSpPr>
          <p:cNvPr id="14" name="直接连接符 10"/>
          <p:cNvCxnSpPr/>
          <p:nvPr/>
        </p:nvCxnSpPr>
        <p:spPr>
          <a:xfrm>
            <a:off x="7981105" y="1844824"/>
            <a:ext cx="616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2"/>
          <p:cNvCxnSpPr/>
          <p:nvPr/>
        </p:nvCxnSpPr>
        <p:spPr>
          <a:xfrm>
            <a:off x="7981106" y="2996952"/>
            <a:ext cx="1616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9214" y="4238551"/>
            <a:ext cx="2353572" cy="171605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942" y="4247980"/>
            <a:ext cx="3176058" cy="176670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24000" y="0"/>
            <a:ext cx="9144000" cy="7351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1523999" y="-26894"/>
                <a:ext cx="9144001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dirty="0">
                    <a:solidFill>
                      <a:prstClr val="white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New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4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Λ</m:t>
                        </m:r>
                      </m:e>
                      <m:sub>
                        <m:r>
                          <a:rPr lang="en-US" altLang="zh-CN" sz="4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𝑐</m:t>
                        </m:r>
                      </m:sub>
                      <m:sup>
                        <m:r>
                          <a:rPr lang="en-US" altLang="zh-CN" sz="4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4400" dirty="0">
                    <a:solidFill>
                      <a:prstClr val="white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polarization on BESIII</a:t>
                </a:r>
                <a:endParaRPr lang="en-US" altLang="zh-CN" sz="4400" dirty="0">
                  <a:solidFill>
                    <a:prstClr val="whit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-26894"/>
                <a:ext cx="9144001" cy="769441"/>
              </a:xfrm>
              <a:prstGeom prst="rect">
                <a:avLst/>
              </a:prstGeom>
              <a:blipFill rotWithShape="1">
                <a:blip r:embed="rId3"/>
                <a:stretch>
                  <a:fillRect l="-7" t="29" b="-80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B47-70BF-394D-808A-3E9F409CD48C}" type="datetime1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A9FC-8EF2-4833-ADDA-A77B79C2549C}" type="slidenum">
              <a:rPr lang="zh-CN" altLang="en-US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614154" y="1090808"/>
            <a:ext cx="8874334" cy="2806077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1807357" y="1390961"/>
                <a:ext cx="8770489" cy="2120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华文中宋" panose="02010600040101010101" pitchFamily="2" charset="-122"/>
                  <a:buChar char="—"/>
                </a:pPr>
                <a:r>
                  <a:rPr lang="en-US" altLang="zh-CN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Transverse polarization with energy from 4.60-4.95 GeV combined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 channel(fixed all decay info. with </a:t>
                </a:r>
                <a:r>
                  <a:rPr lang="en-US" altLang="zh-CN" dirty="0" err="1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LHCb</a:t>
                </a:r>
                <a:r>
                  <a:rPr lang="en-US" altLang="zh-CN" dirty="0">
                    <a:solidFill>
                      <a:prstClr val="black"/>
                    </a:solidFill>
                    <a:latin typeface="Times New Roman" panose="02020503050405090304"/>
                    <a:ea typeface="华文楷体" panose="02010600040101010101" pitchFamily="2" charset="-122"/>
                  </a:rPr>
                  <a:t> input).</a:t>
                </a:r>
                <a:r>
                  <a:rPr lang="en-US" altLang="zh-CN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endParaRPr lang="en-US" altLang="zh-CN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华文中宋" panose="02010600040101010101" pitchFamily="2" charset="-122"/>
                  <a:buChar char="—"/>
                </a:pPr>
                <a:r>
                  <a:rPr lang="en-US" altLang="zh-CN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Update 4 two-body decays polarization parameters with higher precision</a:t>
                </a:r>
                <a:endParaRPr lang="en-US" altLang="zh-CN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华文中宋" panose="02010600040101010101" pitchFamily="2" charset="-122"/>
                  <a:buChar char="—"/>
                </a:pPr>
                <a:r>
                  <a:rPr lang="en-US" altLang="zh-CN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Strong/Weak phase shift</a:t>
                </a:r>
                <a:endParaRPr lang="en-US" altLang="zh-CN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华文中宋" panose="02010600040101010101" pitchFamily="2" charset="-122"/>
                  <a:buChar char="—"/>
                </a:pP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𝛼</m:t>
                    </m:r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-induced CPV observables </a:t>
                </a:r>
                <a:endParaRPr lang="en-US" altLang="zh-CN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357" y="1390961"/>
                <a:ext cx="8770489" cy="2120773"/>
              </a:xfrm>
              <a:prstGeom prst="rect">
                <a:avLst/>
              </a:prstGeom>
              <a:blipFill rotWithShape="1">
                <a:blip r:embed="rId4"/>
                <a:stretch>
                  <a:fillRect l="-2" t="-15" b="-580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241" y="4399712"/>
            <a:ext cx="3051625" cy="146324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834258" y="4495397"/>
            <a:ext cx="29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?</a:t>
            </a:r>
            <a:endParaRPr lang="zh-CN" altLang="en-US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528047" y="4771063"/>
            <a:ext cx="1647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Zero or significant?</a:t>
            </a:r>
            <a:endParaRPr lang="zh-CN" altLang="en-US" sz="12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63954" y="3869218"/>
            <a:ext cx="29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?</a:t>
            </a:r>
            <a:endParaRPr lang="zh-CN" altLang="en-US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896200" y="6249040"/>
            <a:ext cx="1630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coming soon</a:t>
            </a:r>
            <a:r>
              <a:rPr lang="en-US" altLang="zh-CN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!</a:t>
            </a:r>
            <a:endParaRPr lang="zh-CN" altLang="en-US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993046" y="6201514"/>
            <a:ext cx="2498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050" dirty="0">
                <a:solidFill>
                  <a:prstClr val="black"/>
                </a:solidFill>
                <a:latin typeface="CMR12"/>
                <a:ea typeface="华文楷体" panose="02010600040101010101" pitchFamily="2" charset="-122"/>
              </a:rPr>
              <a:t>Eur. Phys. J. Plus 136, no.9, 949 (</a:t>
            </a:r>
            <a:r>
              <a:rPr lang="fr-FR" altLang="zh-CN" sz="1050" dirty="0">
                <a:solidFill>
                  <a:srgbClr val="0F00FC"/>
                </a:solidFill>
                <a:latin typeface="CMR12"/>
                <a:ea typeface="华文楷体" panose="02010600040101010101" pitchFamily="2" charset="-122"/>
              </a:rPr>
              <a:t>2021</a:t>
            </a:r>
            <a:r>
              <a:rPr lang="fr-FR" altLang="zh-CN" sz="1050" dirty="0">
                <a:solidFill>
                  <a:prstClr val="black"/>
                </a:solidFill>
                <a:latin typeface="CMR12"/>
                <a:ea typeface="华文楷体" panose="02010600040101010101" pitchFamily="2" charset="-122"/>
              </a:rPr>
              <a:t>)</a:t>
            </a:r>
            <a:endParaRPr lang="fr-FR" altLang="zh-CN" sz="1050" dirty="0">
              <a:solidFill>
                <a:prstClr val="black"/>
              </a:solidFill>
              <a:latin typeface="CMR12"/>
              <a:ea typeface="华文楷体" panose="02010600040101010101" pitchFamily="2" charset="-122"/>
            </a:endParaRPr>
          </a:p>
          <a:p>
            <a:r>
              <a:rPr lang="en-US" altLang="zh-CN" sz="1050" dirty="0">
                <a:solidFill>
                  <a:prstClr val="black"/>
                </a:solidFill>
                <a:latin typeface="CMR12"/>
                <a:ea typeface="华文楷体" panose="02010600040101010101" pitchFamily="2" charset="-122"/>
              </a:rPr>
              <a:t>Chinese Physics Letters </a:t>
            </a:r>
            <a:r>
              <a:rPr lang="en-US" altLang="zh-CN" sz="1050" dirty="0">
                <a:solidFill>
                  <a:prstClr val="black"/>
                </a:solidFill>
                <a:latin typeface="CMBX12"/>
                <a:ea typeface="华文楷体" panose="02010600040101010101" pitchFamily="2" charset="-122"/>
              </a:rPr>
              <a:t>41</a:t>
            </a:r>
            <a:r>
              <a:rPr lang="en-US" altLang="zh-CN" sz="1050" dirty="0">
                <a:solidFill>
                  <a:prstClr val="black"/>
                </a:solidFill>
                <a:latin typeface="CMR12"/>
                <a:ea typeface="华文楷体" panose="02010600040101010101" pitchFamily="2" charset="-122"/>
              </a:rPr>
              <a:t>, 021302 (</a:t>
            </a:r>
            <a:r>
              <a:rPr lang="en-US" altLang="zh-CN" sz="1050" dirty="0">
                <a:solidFill>
                  <a:srgbClr val="FF1613"/>
                </a:solidFill>
                <a:latin typeface="CMR12"/>
                <a:ea typeface="华文楷体" panose="02010600040101010101" pitchFamily="2" charset="-122"/>
              </a:rPr>
              <a:t>2024</a:t>
            </a:r>
            <a:r>
              <a:rPr lang="en-US" altLang="zh-CN" sz="1050" dirty="0">
                <a:solidFill>
                  <a:prstClr val="black"/>
                </a:solidFill>
                <a:latin typeface="CMR12"/>
                <a:ea typeface="华文楷体" panose="02010600040101010101" pitchFamily="2" charset="-122"/>
              </a:rPr>
              <a:t>)</a:t>
            </a:r>
            <a:endParaRPr lang="zh-CN" altLang="en-US" sz="1050" dirty="0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/>
              <p:cNvSpPr txBox="1"/>
              <p:nvPr/>
            </p:nvSpPr>
            <p:spPr>
              <a:xfrm>
                <a:off x="5303913" y="5142505"/>
                <a:ext cx="17299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prstClr val="black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Predication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zh-CN" altLang="en-US" sz="1200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913" y="5142505"/>
                <a:ext cx="1729961" cy="276999"/>
              </a:xfrm>
              <a:prstGeom prst="rect">
                <a:avLst/>
              </a:prstGeom>
              <a:blipFill rotWithShape="1">
                <a:blip r:embed="rId6"/>
                <a:stretch>
                  <a:fillRect l="-23" t="-99" r="35" b="1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360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3600">
                        <a:latin typeface="Cambria Math" panose="02040503050406030204" pitchFamily="18" charset="0"/>
                      </a:rPr>
                      <m:t>𝐩</m:t>
                    </m:r>
                    <m:sSup>
                      <m:s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3600" dirty="0"/>
                  <a:t> </a:t>
                </a:r>
                <a:r>
                  <a:rPr kumimoji="1" lang="en-US" altLang="zh-CN" sz="3600" dirty="0"/>
                  <a:t>amplitude</a:t>
                </a:r>
                <a:r>
                  <a:rPr kumimoji="1" lang="zh-CN" altLang="en-US" sz="3600" dirty="0"/>
                  <a:t> </a:t>
                </a:r>
                <a:r>
                  <a:rPr kumimoji="1" lang="en-US" altLang="zh-CN" sz="3600" dirty="0"/>
                  <a:t>analysis</a:t>
                </a:r>
                <a:endParaRPr lang="en-US" sz="3600" dirty="0"/>
              </a:p>
            </p:txBody>
          </p:sp>
        </mc:Choice>
        <mc:Fallback>
          <p:sp>
            <p:nvSpPr>
              <p:cNvPr id="4" name="Title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 rotWithShape="1">
                <a:blip r:embed="rId1"/>
                <a:stretch>
                  <a:fillRect l="-3" t="-25" r="2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455" y="1466592"/>
            <a:ext cx="2704381" cy="21018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0573" y="2435078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dirty="0">
                <a:latin typeface="Times New Roman" panose="02020503050405090304" charset="0"/>
                <a:cs typeface="Times New Roman" panose="02020503050405090304" charset="0"/>
              </a:rPr>
              <a:t>~1.3M</a:t>
            </a:r>
            <a:r>
              <a:rPr kumimoji="1" lang="zh-CN" altLang="en-US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>
                <a:latin typeface="Times New Roman" panose="02020503050405090304" charset="0"/>
                <a:cs typeface="Times New Roman" panose="02020503050405090304" charset="0"/>
              </a:rPr>
              <a:t>signals</a:t>
            </a:r>
            <a:r>
              <a:rPr kumimoji="1" lang="zh-CN" altLang="en-US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>
                <a:latin typeface="Times New Roman" panose="02020503050405090304" charset="0"/>
                <a:cs typeface="Times New Roman" panose="02020503050405090304" charset="0"/>
              </a:rPr>
              <a:t>in</a:t>
            </a:r>
            <a:r>
              <a:rPr kumimoji="1" lang="zh-CN" altLang="en-US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>
                <a:latin typeface="Times New Roman" panose="02020503050405090304" charset="0"/>
                <a:cs typeface="Times New Roman" panose="02020503050405090304" charset="0"/>
              </a:rPr>
              <a:t>2016</a:t>
            </a:r>
            <a:r>
              <a:rPr kumimoji="1" lang="zh-CN" altLang="en-US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endParaRPr kumimoji="1" lang="en-US" dirty="0">
              <a:latin typeface="Times New Roman" panose="02020503050405090304" charset="0"/>
              <a:cs typeface="Times New Roman" panose="0202050305040509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04944" y="1402607"/>
                <a:ext cx="5726810" cy="1043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kumimoji="1" lang="en-US" altLang="zh-CN" sz="2000" b="1"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kumimoji="1" lang="en-US" altLang="zh-CN" sz="2000" b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signals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are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selected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via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kumimoji="1" lang="en-US" altLang="zh-CN" sz="2000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kumimoji="1" lang="en-US" altLang="zh-CN" sz="2000" b="1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2000" b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2000" b="1" i="1"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from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dataset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taken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in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2016,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where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only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a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subset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of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0.4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M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signals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are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employed</a:t>
                </a:r>
                <a:endParaRPr kumimoji="1" lang="en-US" sz="2000" b="1" dirty="0"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44" y="1402607"/>
                <a:ext cx="5726810" cy="1043171"/>
              </a:xfrm>
              <a:prstGeom prst="rect">
                <a:avLst/>
              </a:prstGeom>
              <a:blipFill rotWithShape="1">
                <a:blip r:embed="rId3"/>
                <a:stretch>
                  <a:fillRect l="-3" t="-51" r="9" b="3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8760296" y="757470"/>
            <a:ext cx="2884445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503050405090304" charset="0"/>
                <a:cs typeface="Times New Roman" panose="02020503050405090304" charset="0"/>
              </a:rPr>
              <a:t>Phys</a:t>
            </a:r>
            <a:r>
              <a:rPr lang="en-US" altLang="zh-CN" sz="1600" dirty="0">
                <a:latin typeface="Times New Roman" panose="02020503050405090304" charset="0"/>
                <a:cs typeface="Times New Roman" panose="02020503050405090304" charset="0"/>
              </a:rPr>
              <a:t>.</a:t>
            </a:r>
            <a:r>
              <a:rPr lang="zh-CN" altLang="en-US" sz="16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sz="1600" dirty="0">
                <a:latin typeface="Times New Roman" panose="02020503050405090304" charset="0"/>
                <a:cs typeface="Times New Roman" panose="02020503050405090304" charset="0"/>
              </a:rPr>
              <a:t>Rev</a:t>
            </a:r>
            <a:r>
              <a:rPr lang="en-US" altLang="zh-CN" sz="1600" dirty="0">
                <a:latin typeface="Times New Roman" panose="02020503050405090304" charset="0"/>
                <a:cs typeface="Times New Roman" panose="02020503050405090304" charset="0"/>
              </a:rPr>
              <a:t>.</a:t>
            </a:r>
            <a:r>
              <a:rPr lang="zh-CN" altLang="en-US" sz="16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sz="1600" dirty="0">
                <a:latin typeface="Times New Roman" panose="02020503050405090304" charset="0"/>
                <a:cs typeface="Times New Roman" panose="02020503050405090304" charset="0"/>
              </a:rPr>
              <a:t>D</a:t>
            </a:r>
            <a:r>
              <a:rPr lang="zh-CN" altLang="en-US" sz="16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sz="1600" dirty="0">
                <a:latin typeface="Times New Roman" panose="02020503050405090304" charset="0"/>
                <a:cs typeface="Times New Roman" panose="02020503050405090304" charset="0"/>
              </a:rPr>
              <a:t>108</a:t>
            </a:r>
            <a:r>
              <a:rPr lang="en-US" altLang="zh-CN" sz="1600" dirty="0">
                <a:latin typeface="Times New Roman" panose="02020503050405090304" charset="0"/>
                <a:cs typeface="Times New Roman" panose="02020503050405090304" charset="0"/>
              </a:rPr>
              <a:t>,</a:t>
            </a:r>
            <a:r>
              <a:rPr lang="zh-CN" altLang="en-US" sz="16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sz="1600" dirty="0">
                <a:latin typeface="Times New Roman" panose="02020503050405090304" charset="0"/>
                <a:cs typeface="Times New Roman" panose="02020503050405090304" charset="0"/>
              </a:rPr>
              <a:t>012023 </a:t>
            </a:r>
            <a:r>
              <a:rPr lang="en-US" altLang="zh-CN" sz="1600" dirty="0">
                <a:latin typeface="Times New Roman" panose="02020503050405090304" charset="0"/>
                <a:cs typeface="Times New Roman" panose="02020503050405090304" charset="0"/>
              </a:rPr>
              <a:t>(2023)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360" y="1544345"/>
            <a:ext cx="2602824" cy="19505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82" y="3022082"/>
            <a:ext cx="4980366" cy="33929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92443" y="244453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i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</a:rPr>
              <a:t>5-dim</a:t>
            </a:r>
            <a:r>
              <a:rPr kumimoji="1" lang="zh-CN" altLang="en-US" i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i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</a:rPr>
              <a:t>fit</a:t>
            </a:r>
            <a:endParaRPr kumimoji="1" lang="en-US" i="1" dirty="0">
              <a:solidFill>
                <a:srgbClr val="0033CC"/>
              </a:solidFill>
              <a:latin typeface="Times New Roman" panose="02020503050405090304" charset="0"/>
              <a:cs typeface="Times New Roman" panose="0202050305040509030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880" y="3841047"/>
            <a:ext cx="2117529" cy="2398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2384" y="3841047"/>
            <a:ext cx="1826362" cy="26768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423593" y="3455422"/>
                <a:ext cx="73770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110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cs typeface="Times New Roman" panose="02020503050405090304" charset="0"/>
                        </a:rPr>
                        <m:t>Λ</m:t>
                      </m:r>
                      <m:r>
                        <a:rPr kumimoji="1" lang="en-US" altLang="zh-CN" sz="11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cs typeface="Times New Roman" panose="02020503050405090304" charset="0"/>
                        </a:rPr>
                        <m:t>(</m:t>
                      </m:r>
                      <m:r>
                        <a:rPr kumimoji="1" lang="en-US" altLang="zh-CN" sz="11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cs typeface="Times New Roman" panose="02020503050405090304" charset="0"/>
                        </a:rPr>
                        <m:t>2000</m:t>
                      </m:r>
                      <m:r>
                        <a:rPr kumimoji="1" lang="en-US" altLang="zh-CN" sz="11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cs typeface="Times New Roman" panose="02020503050405090304" charset="0"/>
                        </a:rPr>
                        <m:t>)</m:t>
                      </m:r>
                    </m:oMath>
                  </m:oMathPara>
                </a14:m>
                <a:endParaRPr kumimoji="1" lang="en-US" sz="1100" dirty="0">
                  <a:solidFill>
                    <a:srgbClr val="0033CC"/>
                  </a:solidFill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3" y="3455422"/>
                <a:ext cx="737701" cy="261610"/>
              </a:xfrm>
              <a:prstGeom prst="rect">
                <a:avLst/>
              </a:prstGeom>
              <a:blipFill rotWithShape="1">
                <a:blip r:embed="rId8"/>
                <a:stretch>
                  <a:fillRect l="-59" t="-148" r="36" b="14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07368" y="796534"/>
                <a:ext cx="9649072" cy="300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76860" indent="-276860">
                  <a:buFont typeface="Arial" panose="020B0604020202090204" pitchFamily="34" charset="0"/>
                  <a:buChar char="•"/>
                </a:pP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Singly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charmed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baryons</a:t>
                </a:r>
                <a:endParaRPr kumimoji="1" lang="zh-CN" altLang="en-US" sz="28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584835" lvl="3" indent="-307975">
                  <a:buFont typeface="Wingdings" panose="05000000000000000000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Established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ground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states: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 </a:t>
                </a:r>
                <a:br>
                  <a:rPr lang="zh-CN" altLang="en-US" sz="2400" b="1" i="1" dirty="0">
                    <a:latin typeface="Times New Roman" panose="02020503050405090304" charset="0"/>
                    <a:cs typeface="Times New Roman" panose="02020503050405090304" charset="0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>
                            <a:latin typeface="Cambria Math"/>
                          </a:rPr>
                          <m:t> </m:t>
                        </m:r>
                        <m:r>
                          <a:rPr lang="zh-CN" altLang="en-US" sz="2400" b="1" i="1">
                            <a:latin typeface="Cambria Math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latin typeface="Cambria Math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,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>
                            <a:latin typeface="Cambria Math"/>
                          </a:rPr>
                          <m:t> 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CN" sz="2400" b="1" i="1">
                            <a:latin typeface="Cambria Math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,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>
                            <a:latin typeface="Cambria Math"/>
                          </a:rPr>
                          <m:t> 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1">
                            <a:latin typeface="Cambria Math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bSup>
                  </m:oMath>
                </a14:m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,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>
                            <a:latin typeface="Cambria Math"/>
                          </a:rPr>
                          <m:t> 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altLang="zh-CN" sz="2400" b="1" i="1">
                            <a:latin typeface="Cambria Math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endParaRPr kumimoji="1" lang="zh-CN" altLang="en-US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584835" lvl="3" indent="-307975">
                  <a:buFont typeface="Wingdings" panose="05000000000000000000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Excited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states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are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being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explored</a:t>
                </a:r>
                <a:endParaRPr kumimoji="1"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342900" lvl="2" indent="-342900">
                  <a:buFont typeface="Arial" panose="020B0604020202090204" pitchFamily="34" charset="0"/>
                  <a:buChar char="•"/>
                </a:pP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Observation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of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other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doubly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charmed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baryon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endParaRPr kumimoji="1" lang="en-US" altLang="zh-CN" sz="28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342900" lvl="2" indent="-342900">
                  <a:buFont typeface="Arial" panose="020B0604020202090204" pitchFamily="34" charset="0"/>
                  <a:buChar char="•"/>
                </a:pP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No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observations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of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other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doubly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or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triply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charmed</a:t>
                </a:r>
                <a:r>
                  <a:rPr kumimoji="1" lang="zh-CN" altLang="en-US" sz="28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503050405090304" charset="0"/>
                    <a:cs typeface="Times New Roman" panose="02020503050405090304" charset="0"/>
                  </a:rPr>
                  <a:t>baryons</a:t>
                </a:r>
                <a:endParaRPr kumimoji="1" lang="en-US" altLang="zh-CN" sz="28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0" lvl="2"/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endParaRPr kumimoji="1" lang="zh-CN" altLang="en-US" sz="2800" b="1" dirty="0"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796534"/>
                <a:ext cx="9649072" cy="3002169"/>
              </a:xfrm>
              <a:prstGeom prst="rect">
                <a:avLst/>
              </a:prstGeom>
              <a:blipFill rotWithShape="1">
                <a:blip r:embed="rId1"/>
                <a:stretch>
                  <a:fillRect l="-3" t="-8" r="6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0"/>
              <p:cNvSpPr/>
              <p:nvPr/>
            </p:nvSpPr>
            <p:spPr>
              <a:xfrm>
                <a:off x="407368" y="4026305"/>
                <a:ext cx="8712968" cy="2449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1955" indent="-401955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400" b="1" i="1">
                            <a:latin typeface="Cambria Math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latin typeface="Cambria Math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:</a:t>
                </a:r>
                <a:r>
                  <a:rPr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decay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only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weakly,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many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recent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experimental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progress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since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2014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endParaRPr lang="zh-CN" altLang="en-US" sz="2400" b="1" dirty="0">
                  <a:solidFill>
                    <a:srgbClr val="C00000"/>
                  </a:solidFill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401955" indent="-401955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CN" sz="2400" b="1" i="1">
                            <a:latin typeface="Cambria Math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: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rgbClr val="2635F1"/>
                        </a:solidFill>
                        <a:latin typeface="Cambria Math" panose="02040503050406030204" pitchFamily="18" charset="0"/>
                      </a:rPr>
                      <m:t>𝐁</m:t>
                    </m:r>
                    <m:d>
                      <m:dPr>
                        <m:ctrlPr>
                          <a:rPr lang="en-US" altLang="zh-CN" sz="2400" b="1" i="1">
                            <a:solidFill>
                              <a:srgbClr val="2635F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rgbClr val="2635F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>
                                <a:solidFill>
                                  <a:srgbClr val="2635F1"/>
                                </a:solidFill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2635F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altLang="zh-CN" sz="2400" b="1" i="1">
                            <a:solidFill>
                              <a:srgbClr val="2635F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CN" sz="2400" b="1" i="1">
                                <a:solidFill>
                                  <a:srgbClr val="2635F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2400" b="1" i="1">
                                <a:solidFill>
                                  <a:srgbClr val="2635F1"/>
                                </a:solidFill>
                                <a:latin typeface="Cambria Math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2635F1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400" b="1">
                                <a:solidFill>
                                  <a:srgbClr val="2635F1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400" b="1" i="1">
                            <a:solidFill>
                              <a:srgbClr val="2635F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</m:d>
                    <m:r>
                      <a:rPr lang="en-US" altLang="zh-CN" sz="2400" b="1" i="1">
                        <a:solidFill>
                          <a:srgbClr val="2635F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2400" b="1" i="1">
                        <a:solidFill>
                          <a:srgbClr val="2635F1"/>
                        </a:solidFill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en-US" altLang="zh-CN" sz="2400" b="1" i="1">
                        <a:solidFill>
                          <a:srgbClr val="2635F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kumimoji="1"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;</a:t>
                </a:r>
                <a:r>
                  <a:rPr kumimoji="1"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rgbClr val="2635F1"/>
                        </a:solidFill>
                        <a:latin typeface="Cambria Math" panose="02040503050406030204" pitchFamily="18" charset="0"/>
                      </a:rPr>
                      <m:t>𝐁</m:t>
                    </m:r>
                    <m:d>
                      <m:dPr>
                        <m:ctrlPr>
                          <a:rPr lang="en-US" altLang="zh-CN" sz="2400" b="1" i="1">
                            <a:solidFill>
                              <a:srgbClr val="2635F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rgbClr val="2635F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>
                                <a:solidFill>
                                  <a:srgbClr val="2635F1"/>
                                </a:solidFill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2635F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altLang="zh-CN" sz="2400" b="1" i="1">
                            <a:solidFill>
                              <a:srgbClr val="2635F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CN" sz="2400" b="1" i="1">
                                <a:solidFill>
                                  <a:srgbClr val="2635F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2400" b="1" i="1">
                                <a:solidFill>
                                  <a:srgbClr val="2635F1"/>
                                </a:solidFill>
                                <a:latin typeface="Cambria Math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2635F1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400" b="1">
                                <a:solidFill>
                                  <a:srgbClr val="2635F1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400" b="1" i="1">
                            <a:solidFill>
                              <a:srgbClr val="2635F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</m:d>
                    <m:r>
                      <a:rPr lang="en-US" altLang="zh-CN" sz="2400" b="1" i="1">
                        <a:solidFill>
                          <a:srgbClr val="2635F1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kumimoji="1"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endParaRPr kumimoji="1" lang="zh-CN" altLang="en-US" sz="2400" b="1" dirty="0">
                  <a:solidFill>
                    <a:srgbClr val="2635F1"/>
                  </a:solidFill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401955" indent="-401955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1">
                            <a:latin typeface="Cambria Math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: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decay only weakly; 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absolute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BF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measured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with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poor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precision</a:t>
                </a:r>
                <a:endParaRPr lang="zh-CN" altLang="en-US" sz="2400" b="1" i="1" dirty="0">
                  <a:solidFill>
                    <a:srgbClr val="2635F1"/>
                  </a:solidFill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401955" indent="-401955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altLang="zh-CN" sz="2400" b="1" i="1">
                            <a:latin typeface="Cambria Math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:</a:t>
                </a:r>
                <a:r>
                  <a:rPr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decay only weakly;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no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absolute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BF</a:t>
                </a:r>
                <a:r>
                  <a:rPr lang="zh-CN" altLang="en-US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solidFill>
                      <a:srgbClr val="2635F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measured</a:t>
                </a:r>
                <a:endParaRPr lang="zh-CN" altLang="en-US" sz="2400" b="1" dirty="0">
                  <a:solidFill>
                    <a:srgbClr val="2635F1"/>
                  </a:solidFill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4026305"/>
                <a:ext cx="8712968" cy="2449838"/>
              </a:xfrm>
              <a:prstGeom prst="rect">
                <a:avLst/>
              </a:prstGeom>
              <a:blipFill rotWithShape="1">
                <a:blip r:embed="rId2"/>
                <a:stretch>
                  <a:fillRect l="-4" t="-17" r="5" b="-169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SU (4) multiplets of qqq baryons made of u, d, s, and c quarks: (a) the [21]20 multiplet with J P = 1/2 + containing the baryon octet, and (b) the [21]20 multiplet with J P = 3/2 + containing the baryon decuplet (taken from [30]).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8688288" y="801296"/>
            <a:ext cx="314975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charmed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baryon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family</a:t>
            </a:r>
            <a:br>
              <a:rPr kumimoji="1" lang="zh-CN" altLang="en-US" dirty="0"/>
            </a:b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288" y="4321089"/>
            <a:ext cx="3181529" cy="205164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3600" dirty="0"/>
                  <a:t> </a:t>
                </a:r>
                <a:r>
                  <a:rPr kumimoji="1" lang="en-US" altLang="zh-CN" sz="3600" dirty="0"/>
                  <a:t>polarization</a:t>
                </a:r>
                <a:r>
                  <a:rPr kumimoji="1" lang="zh-CN" altLang="en-US" sz="3600" dirty="0"/>
                  <a:t> </a:t>
                </a:r>
                <a:r>
                  <a:rPr kumimoji="1" lang="en-US" altLang="zh-CN" sz="3600" dirty="0"/>
                  <a:t>and</a:t>
                </a:r>
                <a:r>
                  <a:rPr kumimoji="1" lang="zh-CN" altLang="en-US" sz="36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360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3600">
                        <a:latin typeface="Cambria Math" panose="02040503050406030204" pitchFamily="18" charset="0"/>
                      </a:rPr>
                      <m:t>𝐩</m:t>
                    </m:r>
                    <m:sSup>
                      <m:s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kumimoji="1" lang="en-US" altLang="zh-CN" sz="36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3600" dirty="0"/>
                  <a:t> </a:t>
                </a:r>
                <a:r>
                  <a:rPr kumimoji="1" lang="en-US" altLang="zh-CN" sz="3600" dirty="0"/>
                  <a:t>polarimetry</a:t>
                </a:r>
                <a:endParaRPr lang="en-US" sz="3600" dirty="0"/>
              </a:p>
            </p:txBody>
          </p:sp>
        </mc:Choice>
        <mc:Fallback>
          <p:sp>
            <p:nvSpPr>
              <p:cNvPr id="4" name="Title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 rotWithShape="1">
                <a:blip r:embed="rId1"/>
                <a:stretch>
                  <a:fillRect l="-3" t="-25" r="2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91344" y="3265366"/>
                <a:ext cx="5580867" cy="721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A</a:t>
                </a:r>
                <a:r>
                  <a:rPr lang="zh-CN" alt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large</a:t>
                </a:r>
                <a:r>
                  <a:rPr lang="zh-CN" alt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polarization</a:t>
                </a:r>
                <a:r>
                  <a:rPr lang="zh-CN" alt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is</a:t>
                </a:r>
                <a:r>
                  <a:rPr lang="zh-CN" alt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found </a:t>
                </a:r>
                <a:r>
                  <a:rPr lang="en-US" altLang="zh-CN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in</a:t>
                </a:r>
                <a:r>
                  <a:rPr lang="zh-CN" alt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i="1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b</a:t>
                </a:r>
                <a:r>
                  <a:rPr lang="zh-CN" alt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semi-leptonic</a:t>
                </a:r>
                <a:r>
                  <a:rPr lang="zh-CN" alt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decays</a:t>
                </a:r>
                <a:r>
                  <a:rPr lang="zh-CN" altLang="en-US" sz="2000" dirty="0">
                    <a:solidFill>
                      <a:srgbClr val="211E1E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endParaRPr lang="en-US" sz="2000" dirty="0"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3265366"/>
                <a:ext cx="5580867" cy="721993"/>
              </a:xfrm>
              <a:prstGeom prst="rect">
                <a:avLst/>
              </a:prstGeom>
              <a:blipFill rotWithShape="1">
                <a:blip r:embed="rId2"/>
                <a:stretch>
                  <a:fillRect l="-4" t="-27" r="1" b="-648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534895"/>
            <a:ext cx="4293313" cy="1794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3120" y="1052736"/>
            <a:ext cx="2884445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503050405090304" charset="0"/>
                <a:cs typeface="Times New Roman" panose="02020503050405090304" charset="0"/>
              </a:rPr>
              <a:t>Phys</a:t>
            </a:r>
            <a:r>
              <a:rPr lang="en-US" altLang="zh-CN" sz="1600" dirty="0">
                <a:latin typeface="Times New Roman" panose="02020503050405090304" charset="0"/>
                <a:cs typeface="Times New Roman" panose="02020503050405090304" charset="0"/>
              </a:rPr>
              <a:t>.</a:t>
            </a:r>
            <a:r>
              <a:rPr lang="zh-CN" altLang="en-US" sz="16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sz="1600" dirty="0">
                <a:latin typeface="Times New Roman" panose="02020503050405090304" charset="0"/>
                <a:cs typeface="Times New Roman" panose="02020503050405090304" charset="0"/>
              </a:rPr>
              <a:t>Rev</a:t>
            </a:r>
            <a:r>
              <a:rPr lang="en-US" altLang="zh-CN" sz="1600" dirty="0">
                <a:latin typeface="Times New Roman" panose="02020503050405090304" charset="0"/>
                <a:cs typeface="Times New Roman" panose="02020503050405090304" charset="0"/>
              </a:rPr>
              <a:t>.</a:t>
            </a:r>
            <a:r>
              <a:rPr lang="zh-CN" altLang="en-US" sz="16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sz="1600" dirty="0">
                <a:latin typeface="Times New Roman" panose="02020503050405090304" charset="0"/>
                <a:cs typeface="Times New Roman" panose="02020503050405090304" charset="0"/>
              </a:rPr>
              <a:t>D</a:t>
            </a:r>
            <a:r>
              <a:rPr lang="zh-CN" altLang="en-US" sz="16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sz="1600" dirty="0">
                <a:latin typeface="Times New Roman" panose="02020503050405090304" charset="0"/>
                <a:cs typeface="Times New Roman" panose="02020503050405090304" charset="0"/>
              </a:rPr>
              <a:t>108</a:t>
            </a:r>
            <a:r>
              <a:rPr lang="en-US" altLang="zh-CN" sz="1600" dirty="0">
                <a:latin typeface="Times New Roman" panose="02020503050405090304" charset="0"/>
                <a:cs typeface="Times New Roman" panose="02020503050405090304" charset="0"/>
              </a:rPr>
              <a:t>,</a:t>
            </a:r>
            <a:r>
              <a:rPr lang="zh-CN" altLang="en-US" sz="16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sz="1600" dirty="0">
                <a:latin typeface="Times New Roman" panose="02020503050405090304" charset="0"/>
                <a:cs typeface="Times New Roman" panose="02020503050405090304" charset="0"/>
              </a:rPr>
              <a:t>012023 </a:t>
            </a:r>
            <a:r>
              <a:rPr lang="en-US" altLang="zh-CN" sz="1600" dirty="0">
                <a:latin typeface="Times New Roman" panose="02020503050405090304" charset="0"/>
                <a:cs typeface="Times New Roman" panose="02020503050405090304" charset="0"/>
              </a:rPr>
              <a:t>(2023)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879976" y="1436584"/>
            <a:ext cx="59766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effectLst/>
                <a:latin typeface="Times New Roman" panose="02020503050405090304" charset="0"/>
                <a:cs typeface="Times New Roman" panose="02020503050405090304" charset="0"/>
              </a:defRPr>
            </a:lvl1pPr>
          </a:lstStyle>
          <a:p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amplitude</a:t>
            </a:r>
            <a:r>
              <a:rPr lang="zh-CN" altLang="en-US" sz="2000" dirty="0"/>
              <a:t> </a:t>
            </a:r>
            <a:r>
              <a:rPr lang="en-US" altLang="zh-CN" sz="2000" dirty="0"/>
              <a:t>model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used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produce</a:t>
            </a:r>
            <a:r>
              <a:rPr lang="zh-CN" altLang="en-US" sz="2000" dirty="0"/>
              <a:t> </a:t>
            </a:r>
            <a:r>
              <a:rPr lang="en-US" altLang="zh-CN" sz="2000" dirty="0"/>
              <a:t>t</a:t>
            </a:r>
            <a:r>
              <a:rPr lang="en-US" sz="2000" dirty="0"/>
              <a:t>he distribution of the kinematic-dependent polarimeter vector in the space of Mandelstam variables to express the polari</a:t>
            </a:r>
            <a:r>
              <a:rPr lang="en-US" altLang="zh-CN" sz="2000" dirty="0"/>
              <a:t>z</a:t>
            </a:r>
            <a:r>
              <a:rPr lang="en-US" sz="2000" dirty="0"/>
              <a:t>ed decay rate in a </a:t>
            </a:r>
            <a:r>
              <a:rPr lang="en-US" altLang="zh-CN" sz="2000" dirty="0"/>
              <a:t>model-independent</a:t>
            </a:r>
            <a:r>
              <a:rPr lang="en-US" sz="2000" dirty="0"/>
              <a:t> </a:t>
            </a:r>
            <a:r>
              <a:rPr lang="en-US" altLang="zh-CN" sz="2000" dirty="0"/>
              <a:t>way</a:t>
            </a:r>
            <a:r>
              <a:rPr lang="en-US" sz="2000" dirty="0"/>
              <a:t>. 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91344" y="4291945"/>
                <a:ext cx="6219305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90204" pitchFamily="34" charset="0"/>
                  <a:buChar char="•"/>
                </a:pPr>
                <a:r>
                  <a:rPr lang="en-US" dirty="0">
                    <a:latin typeface="Times New Roman" panose="02020503050405090304" charset="0"/>
                    <a:cs typeface="Times New Roman" panose="02020503050405090304" charset="0"/>
                  </a:rPr>
                  <a:t>The obtained representation can facilitate polari</a:t>
                </a:r>
                <a:r>
                  <a:rPr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z</a:t>
                </a:r>
                <a:r>
                  <a:rPr lang="en-US" dirty="0">
                    <a:latin typeface="Times New Roman" panose="02020503050405090304" charset="0"/>
                    <a:cs typeface="Times New Roman" panose="02020503050405090304" charset="0"/>
                  </a:rPr>
                  <a:t>ation measurements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503050405090304" charset="0"/>
                    <a:cs typeface="Times New Roman" panose="02020503050405090304" charset="0"/>
                  </a:rPr>
                  <a:t> baryon and eases inclusion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dirty="0">
                    <a:latin typeface="Times New Roman" panose="02020503050405090304" charset="0"/>
                    <a:cs typeface="Times New Roman" panose="02020503050405090304" charset="0"/>
                  </a:rPr>
                  <a:t>decay mode in hadronic amplitude analyses. </a:t>
                </a:r>
                <a:endParaRPr lang="en-US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285750" indent="-285750">
                  <a:buFont typeface="Arial" panose="020B0604020202090204" pitchFamily="34" charset="0"/>
                  <a:buChar char="•"/>
                </a:pPr>
                <a:r>
                  <a:rPr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At</a:t>
                </a:r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BESIII,</a:t>
                </a:r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the</a:t>
                </a:r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transverse</a:t>
                </a:r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polarization</a:t>
                </a:r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of</a:t>
                </a:r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can</a:t>
                </a:r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be</a:t>
                </a:r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obtained</a:t>
                </a:r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via</a:t>
                </a:r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i="1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dirty="0">
                    <a:latin typeface="Times New Roman" panose="02020503050405090304" charset="0"/>
                    <a:cs typeface="Times New Roman" panose="02020503050405090304" charset="0"/>
                  </a:rPr>
                  <a:t>polarimetry</a:t>
                </a:r>
                <a:endParaRPr lang="en-US" dirty="0"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4291945"/>
                <a:ext cx="6219305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3" t="-42" r="5" b="-86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321248" y="1067252"/>
            <a:ext cx="216724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latin typeface="Times New Roman" panose="02020503050405090304" charset="0"/>
                <a:cs typeface="Times New Roman" panose="02020503050405090304" charset="0"/>
              </a:defRPr>
            </a:lvl1pPr>
          </a:lstStyle>
          <a:p>
            <a:pPr algn="ctr"/>
            <a:r>
              <a:rPr lang="en-US"/>
              <a:t>JHEP</a:t>
            </a:r>
            <a:r>
              <a:rPr lang="zh-CN" altLang="en-US"/>
              <a:t> </a:t>
            </a:r>
            <a:r>
              <a:rPr lang="en-US"/>
              <a:t>07</a:t>
            </a:r>
            <a:r>
              <a:rPr lang="en-US" altLang="zh-CN"/>
              <a:t>,</a:t>
            </a:r>
            <a:r>
              <a:rPr lang="zh-CN" altLang="en-US"/>
              <a:t> </a:t>
            </a:r>
            <a:r>
              <a:rPr lang="en-US"/>
              <a:t>228</a:t>
            </a:r>
            <a:r>
              <a:rPr lang="zh-CN" altLang="en-US"/>
              <a:t> </a:t>
            </a:r>
            <a:r>
              <a:rPr lang="en-US"/>
              <a:t>(2023</a:t>
            </a:r>
            <a:r>
              <a:rPr lang="en-US" dirty="0"/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228" y="3759424"/>
            <a:ext cx="3149334" cy="2641377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18244" y="2469133"/>
            <a:ext cx="5265585" cy="2607983"/>
            <a:chOff x="5094123" y="3317281"/>
            <a:chExt cx="3931920" cy="2415598"/>
          </a:xfrm>
        </p:grpSpPr>
        <p:grpSp>
          <p:nvGrpSpPr>
            <p:cNvPr id="14" name="组合 13"/>
            <p:cNvGrpSpPr/>
            <p:nvPr/>
          </p:nvGrpSpPr>
          <p:grpSpPr>
            <a:xfrm>
              <a:off x="5094123" y="3317281"/>
              <a:ext cx="3931920" cy="2415598"/>
              <a:chOff x="5065128" y="3403441"/>
              <a:chExt cx="4078872" cy="2505879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1" cstate="screen"/>
              <a:stretch>
                <a:fillRect/>
              </a:stretch>
            </p:blipFill>
            <p:spPr>
              <a:xfrm>
                <a:off x="5065128" y="3403441"/>
                <a:ext cx="4078872" cy="2505879"/>
              </a:xfrm>
              <a:prstGeom prst="rect">
                <a:avLst/>
              </a:prstGeom>
            </p:spPr>
          </p:pic>
          <p:sp>
            <p:nvSpPr>
              <p:cNvPr id="15" name="矩形: 圆角 14"/>
              <p:cNvSpPr/>
              <p:nvPr/>
            </p:nvSpPr>
            <p:spPr>
              <a:xfrm>
                <a:off x="8247609" y="3490914"/>
                <a:ext cx="736372" cy="2089784"/>
              </a:xfrm>
              <a:prstGeom prst="roundRect">
                <a:avLst/>
              </a:prstGeom>
              <a:solidFill>
                <a:srgbClr val="80D3B9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>
                  <a:defRPr/>
                </a:pPr>
                <a:endParaRPr lang="zh-CN" altLang="en-US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Symbol" panose="05050102010706020507" pitchFamily="18" charset="2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5677989" y="3556318"/>
              <a:ext cx="1067341" cy="3705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zh-CN" sz="1000" dirty="0">
                  <a:solidFill>
                    <a:srgbClr val="069806"/>
                  </a:solidFill>
                  <a:latin typeface="Times New Roman" panose="02020503050405090304" charset="0"/>
                  <a:ea typeface="等线" panose="02010600030101010101" pitchFamily="2" charset="-122"/>
                  <a:cs typeface="Times New Roman" panose="02020503050405090304" charset="0"/>
                  <a:sym typeface="Symbol" panose="05050102010706020507" pitchFamily="18" charset="2"/>
                </a:rPr>
                <a:t>Upgrade BEPCII</a:t>
              </a:r>
              <a:br>
                <a:rPr lang="en-US" altLang="zh-CN" sz="1000" dirty="0">
                  <a:solidFill>
                    <a:srgbClr val="069806"/>
                  </a:solidFill>
                  <a:latin typeface="Times New Roman" panose="02020503050405090304" charset="0"/>
                  <a:ea typeface="等线" panose="02010600030101010101" pitchFamily="2" charset="-122"/>
                  <a:cs typeface="Times New Roman" panose="02020503050405090304" charset="0"/>
                  <a:sym typeface="Symbol" panose="05050102010706020507" pitchFamily="18" charset="2"/>
                </a:rPr>
              </a:br>
              <a:r>
                <a:rPr lang="en-US" altLang="zh-CN" sz="1000" dirty="0">
                  <a:solidFill>
                    <a:srgbClr val="069806"/>
                  </a:solidFill>
                  <a:latin typeface="Times New Roman" panose="02020503050405090304" charset="0"/>
                  <a:ea typeface="等线" panose="02010600030101010101" pitchFamily="2" charset="-122"/>
                  <a:cs typeface="Times New Roman" panose="02020503050405090304" charset="0"/>
                  <a:sym typeface="Symbol" panose="05050102010706020507" pitchFamily="18" charset="2"/>
                </a:rPr>
                <a:t>(</a:t>
              </a:r>
              <a:r>
                <a:rPr lang="en-US" altLang="zh-CN" sz="1000" b="1" dirty="0">
                  <a:solidFill>
                    <a:srgbClr val="069806"/>
                  </a:solidFill>
                  <a:latin typeface="Times New Roman" panose="02020503050405090304" charset="0"/>
                  <a:ea typeface="等线" panose="02010600030101010101" pitchFamily="2" charset="-122"/>
                  <a:cs typeface="Times New Roman" panose="02020503050405090304" charset="0"/>
                  <a:sym typeface="Symbol" panose="05050102010706020507" pitchFamily="18" charset="2"/>
                </a:rPr>
                <a:t>BEPCII-U</a:t>
              </a:r>
              <a:r>
                <a:rPr lang="en-US" altLang="zh-CN" sz="1000" dirty="0">
                  <a:solidFill>
                    <a:srgbClr val="069806"/>
                  </a:solidFill>
                  <a:latin typeface="Times New Roman" panose="02020503050405090304" charset="0"/>
                  <a:ea typeface="等线" panose="02010600030101010101" pitchFamily="2" charset="-122"/>
                  <a:cs typeface="Times New Roman" panose="02020503050405090304" charset="0"/>
                  <a:sym typeface="Symbol" panose="05050102010706020507" pitchFamily="18" charset="2"/>
                </a:rPr>
                <a:t>)</a:t>
              </a:r>
              <a:endParaRPr lang="zh-CN" altLang="en-US" sz="1000" dirty="0">
                <a:solidFill>
                  <a:srgbClr val="069806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endParaRP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4000" dirty="0"/>
              <a:t>Proposal of the upgrade BEPCII</a:t>
            </a:r>
            <a:endParaRPr lang="zh-CN" altLang="en-US" sz="4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3392" y="989011"/>
            <a:ext cx="10849207" cy="1390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" defTabSz="457200">
              <a:defRPr/>
            </a:pP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An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upgrade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of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sz="2250" dirty="0">
                <a:solidFill>
                  <a:prstClr val="black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BEPCII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(</a:t>
            </a:r>
            <a:r>
              <a:rPr lang="en-US" altLang="zh-CN" sz="225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BEPCII-U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)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has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been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approved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in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July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2021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and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planned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to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be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completed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by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the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end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of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2024</a:t>
            </a:r>
            <a:r>
              <a:rPr lang="zh-CN" altLang="en-US" sz="2250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endParaRPr lang="en-US" altLang="zh-CN" sz="2250" dirty="0">
              <a:solidFill>
                <a:prstClr val="black"/>
              </a:solidFill>
              <a:latin typeface="Times New Roman" panose="02020503050405090304" charset="0"/>
              <a:ea typeface="等线" panose="02010600030101010101" pitchFamily="2" charset="-122"/>
              <a:cs typeface="Times New Roman" panose="02020503050405090304" charset="0"/>
              <a:sym typeface="Symbol" panose="05050102010706020507" pitchFamily="18" charset="2"/>
            </a:endParaRPr>
          </a:p>
          <a:p>
            <a:pPr marL="285750" lvl="4" indent="-252095" defTabSz="457200">
              <a:buFont typeface="Wingdings" panose="05000000000000000000" pitchFamily="2" charset="2"/>
              <a:buChar char="ü"/>
              <a:defRPr/>
            </a:pPr>
            <a:r>
              <a:rPr lang="en-US" altLang="zh-CN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Improve</a:t>
            </a:r>
            <a:r>
              <a:rPr lang="zh-CN" altLang="en-US" sz="1970" b="1" dirty="0">
                <a:solidFill>
                  <a:srgbClr val="0033CC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sz="197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luminosity</a:t>
            </a:r>
            <a:r>
              <a:rPr lang="zh-CN" altLang="en-US" sz="197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197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by</a:t>
            </a:r>
            <a:r>
              <a:rPr lang="zh-CN" altLang="en-US" sz="1970" b="1" dirty="0">
                <a:solidFill>
                  <a:srgbClr val="C00000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sz="197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3</a:t>
            </a:r>
            <a:r>
              <a:rPr lang="zh-CN" altLang="en-US" sz="1970" b="1" dirty="0">
                <a:solidFill>
                  <a:srgbClr val="C00000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sz="197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times</a:t>
            </a:r>
            <a:r>
              <a:rPr lang="zh-CN" altLang="en-US" sz="1970" b="1" dirty="0">
                <a:solidFill>
                  <a:srgbClr val="C00000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sz="197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higher</a:t>
            </a:r>
            <a:r>
              <a:rPr lang="zh-CN" altLang="en-US" sz="1970" b="1" dirty="0">
                <a:solidFill>
                  <a:srgbClr val="C00000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than</a:t>
            </a:r>
            <a:r>
              <a:rPr lang="zh-CN" altLang="en-US" sz="1970" b="1" dirty="0">
                <a:solidFill>
                  <a:srgbClr val="0033CC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1970" b="1" dirty="0">
                <a:solidFill>
                  <a:srgbClr val="0033CC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current </a:t>
            </a:r>
            <a:r>
              <a:rPr lang="en-US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BEPCII</a:t>
            </a:r>
            <a:r>
              <a:rPr lang="zh-CN" altLang="en-US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at</a:t>
            </a:r>
            <a:r>
              <a:rPr lang="zh-CN" altLang="en-US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197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4.7</a:t>
            </a:r>
            <a:r>
              <a:rPr lang="zh-CN" altLang="en-US" sz="1970" b="1" dirty="0">
                <a:solidFill>
                  <a:srgbClr val="C00000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sz="197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GeV</a:t>
            </a:r>
            <a:endParaRPr lang="en-US" sz="1970" b="1" dirty="0">
              <a:solidFill>
                <a:prstClr val="black"/>
              </a:solidFill>
              <a:latin typeface="Times New Roman" panose="02020503050405090304" charset="0"/>
              <a:cs typeface="Times New Roman" panose="02020503050405090304" charset="0"/>
              <a:sym typeface="Symbol" panose="05050102010706020507" pitchFamily="18" charset="2"/>
            </a:endParaRPr>
          </a:p>
          <a:p>
            <a:pPr marL="285750" indent="-252095" defTabSz="457200">
              <a:buFont typeface="Wingdings" panose="05000000000000000000" pitchFamily="2" charset="2"/>
              <a:buChar char="ü"/>
              <a:defRPr/>
            </a:pPr>
            <a:r>
              <a:rPr lang="en-US" altLang="zh-CN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Extend</a:t>
            </a:r>
            <a:r>
              <a:rPr lang="zh-CN" altLang="en-US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the</a:t>
            </a:r>
            <a:r>
              <a:rPr lang="zh-CN" altLang="en-US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maximum</a:t>
            </a:r>
            <a:r>
              <a:rPr lang="zh-CN" altLang="en-US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energy</a:t>
            </a:r>
            <a:r>
              <a:rPr lang="zh-CN" altLang="en-US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to</a:t>
            </a:r>
            <a:r>
              <a:rPr lang="zh-CN" altLang="en-US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5.6</a:t>
            </a:r>
            <a:r>
              <a:rPr lang="zh-CN" altLang="en-US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1970" b="1" dirty="0">
                <a:solidFill>
                  <a:srgbClr val="0033CC"/>
                </a:solidFill>
                <a:latin typeface="Times New Roman" panose="02020503050405090304" charset="0"/>
                <a:cs typeface="Times New Roman" panose="02020503050405090304" charset="0"/>
                <a:sym typeface="Symbol" panose="05050102010706020507" pitchFamily="18" charset="2"/>
              </a:rPr>
              <a:t>GeV</a:t>
            </a:r>
            <a:endParaRPr lang="en-US" altLang="zh-CN" sz="1970" b="1" dirty="0">
              <a:solidFill>
                <a:srgbClr val="0033CC"/>
              </a:solidFill>
              <a:latin typeface="Times New Roman" panose="02020503050405090304" charset="0"/>
              <a:cs typeface="Times New Roman" panose="02020503050405090304" charset="0"/>
              <a:sym typeface="Symbol" panose="05050102010706020507" pitchFamily="18" charset="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847" y="5166344"/>
            <a:ext cx="8153279" cy="162013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43484" y="3979719"/>
            <a:ext cx="184056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zh-CN" sz="1600" dirty="0"/>
              <a:t>1490</a:t>
            </a:r>
            <a:r>
              <a:rPr kumimoji="1" lang="zh-CN" altLang="en-US" sz="1600" dirty="0"/>
              <a:t> </a:t>
            </a:r>
            <a:r>
              <a:rPr kumimoji="1" lang="en-US" altLang="zh-CN" sz="1600" dirty="0">
                <a:sym typeface="Wingdings" panose="05000000000000000000" pitchFamily="2" charset="2"/>
              </a:rPr>
              <a:t></a:t>
            </a:r>
            <a:r>
              <a:rPr kumimoji="1" lang="zh-CN" altLang="en-US" sz="1600" dirty="0">
                <a:sym typeface="Wingdings" panose="05000000000000000000" pitchFamily="2" charset="2"/>
              </a:rPr>
              <a:t> </a:t>
            </a:r>
            <a:r>
              <a:rPr kumimoji="1" lang="en-US" altLang="zh-CN" sz="1600" dirty="0">
                <a:sym typeface="Wingdings" panose="05000000000000000000" pitchFamily="2" charset="2"/>
              </a:rPr>
              <a:t>600</a:t>
            </a:r>
            <a:r>
              <a:rPr kumimoji="1" lang="zh-CN" altLang="en-US" sz="1600" dirty="0">
                <a:sym typeface="Wingdings" panose="05000000000000000000" pitchFamily="2" charset="2"/>
              </a:rPr>
              <a:t> </a:t>
            </a:r>
            <a:r>
              <a:rPr kumimoji="1" lang="en-US" altLang="zh-CN" sz="1600" dirty="0">
                <a:sym typeface="Wingdings" panose="05000000000000000000" pitchFamily="2" charset="2"/>
              </a:rPr>
              <a:t>days</a:t>
            </a:r>
            <a:endParaRPr kumimoji="1"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5983829" y="2748795"/>
                <a:ext cx="548877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zh-CN" sz="2250" dirty="0">
                    <a:latin typeface="Times New Roman" panose="02020503050405090304" charset="0"/>
                    <a:cs typeface="Times New Roman" panose="02020503050405090304" charset="0"/>
                  </a:rPr>
                  <a:t>Capable</a:t>
                </a:r>
                <a:r>
                  <a:rPr kumimoji="1" lang="zh-CN" altLang="en-US" sz="225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250" dirty="0">
                    <a:latin typeface="Times New Roman" panose="02020503050405090304" charset="0"/>
                    <a:cs typeface="Times New Roman" panose="02020503050405090304" charset="0"/>
                  </a:rPr>
                  <a:t>of</a:t>
                </a:r>
                <a:r>
                  <a:rPr kumimoji="1" lang="zh-CN" altLang="en-US" sz="225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250" dirty="0">
                    <a:latin typeface="Times New Roman" panose="02020503050405090304" charset="0"/>
                    <a:cs typeface="Times New Roman" panose="02020503050405090304" charset="0"/>
                  </a:rPr>
                  <a:t>finishing</a:t>
                </a:r>
                <a:r>
                  <a:rPr kumimoji="1" lang="zh-CN" altLang="en-US" sz="225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250" dirty="0">
                    <a:latin typeface="Times New Roman" panose="02020503050405090304" charset="0"/>
                    <a:cs typeface="Times New Roman" panose="02020503050405090304" charset="0"/>
                  </a:rPr>
                  <a:t>the</a:t>
                </a:r>
                <a:r>
                  <a:rPr kumimoji="1" lang="zh-CN" altLang="en-US" sz="225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250" dirty="0">
                    <a:latin typeface="Times New Roman" panose="02020503050405090304" charset="0"/>
                    <a:cs typeface="Times New Roman" panose="02020503050405090304" charset="0"/>
                  </a:rPr>
                  <a:t>proposed</a:t>
                </a:r>
                <a:r>
                  <a:rPr kumimoji="1" lang="zh-CN" altLang="en-US" sz="225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250" dirty="0">
                    <a:latin typeface="Times New Roman" panose="02020503050405090304" charset="0"/>
                    <a:cs typeface="Times New Roman" panose="02020503050405090304" charset="0"/>
                  </a:rPr>
                  <a:t>luminosity</a:t>
                </a:r>
                <a:r>
                  <a:rPr kumimoji="1" lang="zh-CN" altLang="en-US" sz="225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250" dirty="0">
                    <a:latin typeface="Times New Roman" panose="02020503050405090304" charset="0"/>
                    <a:cs typeface="Times New Roman" panose="02020503050405090304" charset="0"/>
                  </a:rPr>
                  <a:t>of</a:t>
                </a:r>
                <a:r>
                  <a:rPr kumimoji="1" lang="zh-CN" altLang="en-US" sz="225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250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25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5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225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250" dirty="0">
                    <a:latin typeface="Times New Roman" panose="02020503050405090304" charset="0"/>
                    <a:cs typeface="Times New Roman" panose="02020503050405090304" charset="0"/>
                  </a:rPr>
                  <a:t>data</a:t>
                </a:r>
                <a:r>
                  <a:rPr kumimoji="1" lang="zh-CN" altLang="en-US" sz="225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250" dirty="0">
                    <a:latin typeface="Times New Roman" panose="02020503050405090304" charset="0"/>
                    <a:cs typeface="Times New Roman" panose="02020503050405090304" charset="0"/>
                  </a:rPr>
                  <a:t>in</a:t>
                </a:r>
                <a:r>
                  <a:rPr kumimoji="1" lang="zh-CN" altLang="en-US" sz="225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250" dirty="0">
                    <a:latin typeface="Times New Roman" panose="02020503050405090304" charset="0"/>
                    <a:cs typeface="Times New Roman" panose="02020503050405090304" charset="0"/>
                  </a:rPr>
                  <a:t>shorter</a:t>
                </a:r>
                <a:r>
                  <a:rPr kumimoji="1" lang="zh-CN" altLang="en-US" sz="225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250" dirty="0">
                    <a:latin typeface="Times New Roman" panose="02020503050405090304" charset="0"/>
                    <a:cs typeface="Times New Roman" panose="02020503050405090304" charset="0"/>
                  </a:rPr>
                  <a:t>time</a:t>
                </a:r>
                <a:endParaRPr kumimoji="1" lang="en-US" sz="2250" dirty="0"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29" y="2748795"/>
                <a:ext cx="5488770" cy="784830"/>
              </a:xfrm>
              <a:prstGeom prst="rect">
                <a:avLst/>
              </a:prstGeom>
              <a:blipFill rotWithShape="1">
                <a:blip r:embed="rId3"/>
                <a:stretch>
                  <a:fillRect l="-4" t="-66" r="1" b="-66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/>
          <p:nvPr/>
        </p:nvCxnSpPr>
        <p:spPr>
          <a:xfrm flipH="1" flipV="1">
            <a:off x="8218490" y="4203709"/>
            <a:ext cx="973854" cy="1313523"/>
          </a:xfrm>
          <a:prstGeom prst="straightConnector1">
            <a:avLst/>
          </a:prstGeom>
          <a:noFill/>
          <a:ln w="63500" cap="flat">
            <a:solidFill>
              <a:srgbClr val="2635F1"/>
            </a:solidFill>
            <a:prstDash val="dash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besIII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01664" y="292760"/>
            <a:ext cx="1105704" cy="42229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Heavier</a:t>
            </a:r>
            <a:r>
              <a:rPr lang="zh-CN" altLang="en-US" dirty="0"/>
              <a:t> </a:t>
            </a:r>
            <a:r>
              <a:rPr lang="en-US" altLang="zh-CN" dirty="0"/>
              <a:t>charmed</a:t>
            </a:r>
            <a:r>
              <a:rPr lang="zh-CN" altLang="en-US" dirty="0"/>
              <a:t> </a:t>
            </a:r>
            <a:r>
              <a:rPr lang="en-US" altLang="zh-CN" dirty="0"/>
              <a:t>baryons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10259" y="4083611"/>
                <a:ext cx="4556678" cy="20865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9710" indent="-219710">
                  <a:buFont typeface="Arial" panose="020B0604020202090204" pitchFamily="34" charset="0"/>
                  <a:buChar char="•"/>
                </a:pPr>
                <a:r>
                  <a:rPr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Energy</a:t>
                </a:r>
                <a:r>
                  <a:rPr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thresholds</a:t>
                </a:r>
                <a:r>
                  <a:rPr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endParaRPr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607060" lvl="4" indent="-321310">
                  <a:buFont typeface="Wingdings" panose="05000000000000000000" pitchFamily="2" charset="2"/>
                  <a:buChar char="ü"/>
                </a:pPr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	4.74</a:t>
                </a:r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GeV</a:t>
                </a:r>
                <a:endParaRPr lang="en-US" altLang="zh-CN" sz="20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607060" lvl="4" indent="-321310">
                  <a:buFont typeface="Wingdings" panose="05000000000000000000" pitchFamily="2" charset="2"/>
                  <a:buChar char="ü"/>
                </a:pPr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/>
                    </m:sSubSup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	4.88</a:t>
                </a:r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GeV</a:t>
                </a:r>
                <a:endParaRPr lang="en-US" altLang="zh-CN" sz="20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607060" lvl="4" indent="-321310">
                  <a:buFont typeface="Wingdings" panose="05000000000000000000" pitchFamily="2" charset="2"/>
                  <a:buChar char="ü"/>
                </a:pPr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/>
                    </m:sSubSup>
                    <m:sSubSup>
                      <m:sSub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1" i="1"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</m:acc>
                      </m:e>
                      <m:sub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	4.91</a:t>
                </a:r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GeV</a:t>
                </a:r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endParaRPr lang="en-US" altLang="zh-CN" sz="20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607060" lvl="4" indent="-321310">
                  <a:buFont typeface="Wingdings" panose="05000000000000000000" pitchFamily="2" charset="2"/>
                  <a:buChar char="ü"/>
                </a:pPr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/>
                    </m:sSubSup>
                    <m:sSubSup>
                      <m:sSub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1" i="1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</m:acc>
                      </m:e>
                      <m:sub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	4.94</a:t>
                </a:r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GeV</a:t>
                </a:r>
                <a:endParaRPr lang="en-US" altLang="zh-CN" sz="20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607060" lvl="4" indent="-32131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1" i="1"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</m:acc>
                      </m:e>
                      <m:sub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	5.40</a:t>
                </a:r>
                <a:r>
                  <a:rPr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GeV</a:t>
                </a:r>
                <a:endParaRPr lang="en-US" altLang="zh-CN" sz="2000" b="1" dirty="0"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59" y="4083611"/>
                <a:ext cx="4556678" cy="2086597"/>
              </a:xfrm>
              <a:prstGeom prst="rect">
                <a:avLst/>
              </a:prstGeom>
              <a:blipFill rotWithShape="1">
                <a:blip r:embed="rId1"/>
                <a:stretch>
                  <a:fillRect l="-1" t="-27" r="13" b="-520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799856" y="4270282"/>
            <a:ext cx="7224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965" indent="-321310" defTabSz="457200">
              <a:buFont typeface="Arial" panose="020B0604020202090204" pitchFamily="34" charset="0"/>
              <a:buChar char="•"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Cover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all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the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srgbClr val="2635F1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ground-state</a:t>
            </a:r>
            <a:r>
              <a:rPr lang="zh-CN" altLang="en-US" sz="2400" b="1" dirty="0">
                <a:solidFill>
                  <a:srgbClr val="2635F1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srgbClr val="2635F1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charmed</a:t>
            </a:r>
            <a:r>
              <a:rPr lang="zh-CN" altLang="en-US" sz="2400" b="1" dirty="0">
                <a:solidFill>
                  <a:srgbClr val="2635F1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srgbClr val="2635F1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baryons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: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studies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on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their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production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&amp;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decays,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CPV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search,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503050405090304" charset="0"/>
                <a:ea typeface="等线" panose="02010600030101010101" pitchFamily="2" charset="-122"/>
                <a:cs typeface="Times New Roman" panose="02020503050405090304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to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help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developing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more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reliable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QCD-derived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models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in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charm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503050405090304" charset="0"/>
                <a:cs typeface="Times New Roman" panose="02020503050405090304" charset="0"/>
              </a:rPr>
              <a:t>sector</a:t>
            </a:r>
            <a:endParaRPr lang="en-US" altLang="zh-CN" sz="2400" b="1" dirty="0">
              <a:solidFill>
                <a:srgbClr val="C00000"/>
              </a:solidFill>
              <a:latin typeface="Times New Roman" panose="02020503050405090304" charset="0"/>
              <a:cs typeface="Times New Roman" panose="02020503050405090304" charset="0"/>
            </a:endParaRPr>
          </a:p>
          <a:p>
            <a:pPr marL="321310" indent="-321310">
              <a:buFont typeface="Arial" panose="020B0604020202090204" pitchFamily="34" charset="0"/>
              <a:buChar char="•"/>
            </a:pPr>
            <a:r>
              <a:rPr kumimoji="1" lang="en-US" altLang="zh-CN" sz="2400" b="1" dirty="0">
                <a:latin typeface="Times New Roman" panose="02020503050405090304" charset="0"/>
                <a:cs typeface="Times New Roman" panose="02020503050405090304" charset="0"/>
              </a:rPr>
              <a:t>Studies</a:t>
            </a:r>
            <a:r>
              <a:rPr kumimoji="1" lang="zh-CN" altLang="en-US" sz="2400" b="1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400" b="1" dirty="0">
                <a:latin typeface="Times New Roman" panose="02020503050405090304" charset="0"/>
                <a:cs typeface="Times New Roman" panose="02020503050405090304" charset="0"/>
              </a:rPr>
              <a:t>on</a:t>
            </a:r>
            <a:r>
              <a:rPr kumimoji="1" lang="zh-CN" altLang="en-US" sz="2400" b="1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400" b="1" dirty="0">
                <a:latin typeface="Times New Roman" panose="02020503050405090304" charset="0"/>
                <a:cs typeface="Times New Roman" panose="02020503050405090304" charset="0"/>
              </a:rPr>
              <a:t>the</a:t>
            </a:r>
            <a:r>
              <a:rPr kumimoji="1" lang="zh-CN" altLang="en-US" sz="2400" b="1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400" b="1" dirty="0">
                <a:latin typeface="Times New Roman" panose="02020503050405090304" charset="0"/>
                <a:cs typeface="Times New Roman" panose="02020503050405090304" charset="0"/>
              </a:rPr>
              <a:t>production</a:t>
            </a:r>
            <a:r>
              <a:rPr kumimoji="1" lang="zh-CN" altLang="en-US" sz="2400" b="1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400" b="1" dirty="0">
                <a:latin typeface="Times New Roman" panose="02020503050405090304" charset="0"/>
                <a:cs typeface="Times New Roman" panose="02020503050405090304" charset="0"/>
              </a:rPr>
              <a:t>and</a:t>
            </a:r>
            <a:r>
              <a:rPr kumimoji="1" lang="zh-CN" altLang="en-US" sz="2400" b="1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400" b="1" dirty="0">
                <a:latin typeface="Times New Roman" panose="02020503050405090304" charset="0"/>
                <a:cs typeface="Times New Roman" panose="02020503050405090304" charset="0"/>
              </a:rPr>
              <a:t>decays</a:t>
            </a:r>
            <a:r>
              <a:rPr kumimoji="1" lang="zh-CN" altLang="en-US" sz="2400" b="1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400" b="1" dirty="0">
                <a:latin typeface="Times New Roman" panose="02020503050405090304" charset="0"/>
                <a:cs typeface="Times New Roman" panose="02020503050405090304" charset="0"/>
              </a:rPr>
              <a:t>of</a:t>
            </a:r>
            <a:r>
              <a:rPr kumimoji="1" lang="zh-CN" altLang="en-US" sz="2400" b="1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400" b="1" dirty="0">
                <a:solidFill>
                  <a:srgbClr val="2635F1"/>
                </a:solidFill>
                <a:latin typeface="Times New Roman" panose="02020503050405090304" charset="0"/>
                <a:cs typeface="Times New Roman" panose="02020503050405090304" charset="0"/>
              </a:rPr>
              <a:t>excited</a:t>
            </a:r>
            <a:r>
              <a:rPr kumimoji="1" lang="zh-CN" altLang="en-US" sz="2400" b="1" dirty="0">
                <a:solidFill>
                  <a:srgbClr val="2635F1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400" b="1" dirty="0">
                <a:solidFill>
                  <a:srgbClr val="2635F1"/>
                </a:solidFill>
                <a:latin typeface="Times New Roman" panose="02020503050405090304" charset="0"/>
                <a:cs typeface="Times New Roman" panose="02020503050405090304" charset="0"/>
              </a:rPr>
              <a:t>charmed</a:t>
            </a:r>
            <a:r>
              <a:rPr kumimoji="1" lang="zh-CN" altLang="en-US" sz="2400" b="1" dirty="0">
                <a:solidFill>
                  <a:srgbClr val="2635F1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400" b="1" dirty="0">
                <a:solidFill>
                  <a:srgbClr val="2635F1"/>
                </a:solidFill>
                <a:latin typeface="Times New Roman" panose="02020503050405090304" charset="0"/>
                <a:cs typeface="Times New Roman" panose="02020503050405090304" charset="0"/>
              </a:rPr>
              <a:t>baryons</a:t>
            </a:r>
            <a:endParaRPr kumimoji="1" lang="en-US" sz="2400" b="1" dirty="0">
              <a:solidFill>
                <a:srgbClr val="2635F1"/>
              </a:solidFill>
              <a:latin typeface="Times New Roman" panose="02020503050405090304" charset="0"/>
              <a:cs typeface="Times New Roman" panose="0202050305040509030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018" y="1089945"/>
            <a:ext cx="5366742" cy="325040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795141" y="2309461"/>
            <a:ext cx="379688" cy="438582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rtlCol="0" anchor="ctr">
            <a:spAutoFit/>
          </a:bodyPr>
          <a:lstStyle/>
          <a:p>
            <a:pPr algn="l"/>
            <a:endParaRPr lang="en-US" sz="2250" dirty="0" err="1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779319" y="2979388"/>
            <a:ext cx="0" cy="847969"/>
          </a:xfrm>
          <a:prstGeom prst="straightConnector1">
            <a:avLst/>
          </a:prstGeom>
          <a:noFill/>
          <a:ln w="41275" cap="flat">
            <a:solidFill>
              <a:srgbClr val="2635F1"/>
            </a:solidFill>
            <a:prstDash val="solid"/>
            <a:miter lim="400000"/>
            <a:headEnd type="none" w="lg" len="med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8161164" y="3205898"/>
                <a:ext cx="668786" cy="3519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85" b="1" i="1">
                              <a:solidFill>
                                <a:srgbClr val="2635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acc>
                            <m:accPr>
                              <m:chr m:val="̅"/>
                              <m:ctrlP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85" b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e>
                        <m:sub>
                          <m:r>
                            <a:rPr lang="en-US" altLang="zh-CN" sz="1685" b="1" i="1">
                              <a:solidFill>
                                <a:srgbClr val="2635F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CN" sz="1685" b="1" i="1">
                              <a:solidFill>
                                <a:srgbClr val="2635F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1265" b="1" dirty="0">
                  <a:solidFill>
                    <a:srgbClr val="2635F1"/>
                  </a:solidFill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164" y="3205898"/>
                <a:ext cx="668786" cy="351956"/>
              </a:xfrm>
              <a:prstGeom prst="rect">
                <a:avLst/>
              </a:prstGeom>
              <a:blipFill rotWithShape="1">
                <a:blip r:embed="rId3"/>
                <a:stretch>
                  <a:fillRect l="-22" t="-119" r="41" b="16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9171544" y="1308576"/>
            <a:ext cx="12821" cy="2518780"/>
          </a:xfrm>
          <a:prstGeom prst="straightConnector1">
            <a:avLst/>
          </a:prstGeom>
          <a:noFill/>
          <a:ln w="41275" cap="flat">
            <a:solidFill>
              <a:srgbClr val="2635F1"/>
            </a:solidFill>
            <a:prstDash val="solid"/>
            <a:miter lim="400000"/>
            <a:headEnd type="none" w="lg" len="med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/>
          <p:cNvCxnSpPr/>
          <p:nvPr/>
        </p:nvCxnSpPr>
        <p:spPr>
          <a:xfrm>
            <a:off x="9120914" y="1308576"/>
            <a:ext cx="12821" cy="2518780"/>
          </a:xfrm>
          <a:prstGeom prst="straightConnector1">
            <a:avLst/>
          </a:prstGeom>
          <a:noFill/>
          <a:ln w="41275" cap="flat">
            <a:solidFill>
              <a:srgbClr val="C00000"/>
            </a:solidFill>
            <a:prstDash val="solid"/>
            <a:miter lim="400000"/>
            <a:headEnd type="none" w="lg" len="med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8558491" y="1254056"/>
                <a:ext cx="668786" cy="37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85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zh-CN" sz="1685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85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  <m:sub>
                              <m:r>
                                <a:rPr lang="en-US" altLang="zh-CN" sz="1685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/>
                          </m:sSubSup>
                          <m:acc>
                            <m:accPr>
                              <m:chr m:val="̅"/>
                              <m:ctrlPr>
                                <a:rPr lang="en-US" altLang="zh-CN" sz="1685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85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</m:acc>
                        </m:e>
                        <m:sub>
                          <m:r>
                            <a:rPr lang="en-US" altLang="zh-CN" sz="1685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/>
                      </m:sSubSup>
                    </m:oMath>
                  </m:oMathPara>
                </a14:m>
                <a:endParaRPr lang="en-US" sz="1265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8491" y="1254056"/>
                <a:ext cx="668786" cy="374013"/>
              </a:xfrm>
              <a:prstGeom prst="rect">
                <a:avLst/>
              </a:prstGeom>
              <a:blipFill rotWithShape="1">
                <a:blip r:embed="rId4"/>
                <a:stretch>
                  <a:fillRect l="-89" t="-151" r="14" b="1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8875244" y="907221"/>
                <a:ext cx="668786" cy="37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85" b="1" i="1">
                              <a:solidFill>
                                <a:srgbClr val="2635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85" b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𝚵</m:t>
                              </m:r>
                            </m:e>
                            <m:sub>
                              <m: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/>
                          </m:sSubSup>
                          <m:acc>
                            <m:accPr>
                              <m:chr m:val="̅"/>
                              <m:ctrlPr>
                                <a:rPr lang="en-US" altLang="zh-CN" sz="1685" b="1" i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85" b="1">
                                  <a:solidFill>
                                    <a:srgbClr val="2635F1"/>
                                  </a:solidFill>
                                  <a:latin typeface="Cambria Math" panose="02040503050406030204" pitchFamily="18" charset="0"/>
                                </a:rPr>
                                <m:t>𝚵</m:t>
                              </m:r>
                            </m:e>
                          </m:acc>
                        </m:e>
                        <m:sub>
                          <m:r>
                            <a:rPr lang="en-US" altLang="zh-CN" sz="1685" b="1" i="1">
                              <a:solidFill>
                                <a:srgbClr val="2635F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/>
                      </m:sSubSup>
                    </m:oMath>
                  </m:oMathPara>
                </a14:m>
                <a:endParaRPr lang="en-US" sz="1265" b="1" dirty="0">
                  <a:solidFill>
                    <a:srgbClr val="2635F1"/>
                  </a:solidFill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244" y="907221"/>
                <a:ext cx="668786" cy="374013"/>
              </a:xfrm>
              <a:prstGeom prst="rect">
                <a:avLst/>
              </a:prstGeom>
              <a:blipFill rotWithShape="1">
                <a:blip r:embed="rId5"/>
                <a:stretch>
                  <a:fillRect l="-72" t="-118" r="92" b="1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9677850" y="1308576"/>
            <a:ext cx="12821" cy="2518780"/>
          </a:xfrm>
          <a:prstGeom prst="straightConnector1">
            <a:avLst/>
          </a:prstGeom>
          <a:noFill/>
          <a:ln w="41275" cap="flat">
            <a:solidFill>
              <a:srgbClr val="C00000"/>
            </a:solidFill>
            <a:prstDash val="solid"/>
            <a:miter lim="400000"/>
            <a:headEnd type="none" w="lg" len="med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9529017" y="903530"/>
                <a:ext cx="879103" cy="357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sz="1685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85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</m:acc>
                      </m:e>
                      <m:sub>
                        <m: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1685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685" b="1" dirty="0">
                    <a:solidFill>
                      <a:srgbClr val="C00000"/>
                    </a:solidFill>
                  </a:rPr>
                  <a:t> </a:t>
                </a:r>
                <a:endParaRPr lang="en-US" sz="1265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9017" y="903530"/>
                <a:ext cx="879103" cy="357662"/>
              </a:xfrm>
              <a:prstGeom prst="rect">
                <a:avLst/>
              </a:prstGeom>
              <a:blipFill rotWithShape="1">
                <a:blip r:embed="rId6"/>
                <a:stretch>
                  <a:fillRect l="-24" t="-157" r="53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9149556" y="2309461"/>
            <a:ext cx="708750" cy="438582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rtlCol="0" anchor="ctr">
            <a:spAutoFit/>
          </a:bodyPr>
          <a:lstStyle/>
          <a:p>
            <a:pPr algn="l"/>
            <a:endParaRPr lang="en-US" sz="2250" dirty="0" err="1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</p:txBody>
      </p:sp>
      <p:pic>
        <p:nvPicPr>
          <p:cNvPr id="1026" name="Picture 2" descr="2. Multiplet of Charmed baryons (a) triplet, symmetric flavor wave function (b) sextet, anti-symmetric flavor wave function 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0393" y="1441062"/>
            <a:ext cx="3437200" cy="190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opportunity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LHCb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3913" y="821327"/>
            <a:ext cx="4711809" cy="25919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113532" y="1340768"/>
                <a:ext cx="2895344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90204" pitchFamily="34" charset="0"/>
                  <a:buChar char="•"/>
                </a:pPr>
                <a:r>
                  <a:rPr kumimoji="1" 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RUN</a:t>
                </a:r>
                <a:r>
                  <a:rPr kumimoji="1" lang="en-US" altLang="zh-CN" sz="2000" dirty="0">
                    <a:latin typeface="Times New Roman" panose="02020503050405090304" charset="0"/>
                    <a:cs typeface="Times New Roman" panose="02020503050405090304" charset="0"/>
                  </a:rPr>
                  <a:t>1&amp;2: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latin typeface="Times New Roman" panose="02020503050405090304" charset="0"/>
                    <a:cs typeface="Times New Roman" panose="02020503050405090304" charset="0"/>
                  </a:rPr>
                  <a:t>9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pitchFamily="18" charset="0"/>
                        <a:cs typeface="Times New Roman" panose="02020503050405090304" charset="0"/>
                      </a:rPr>
                      <m:t>f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503050405090304" charset="0"/>
                          </a:rPr>
                          <m:t>b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503050405090304" charset="0"/>
                          </a:rPr>
                          <m:t>−</m:t>
                        </m:r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503050405090304" charset="0"/>
                          </a:rPr>
                          <m:t>1</m:t>
                        </m:r>
                      </m:sup>
                    </m:sSup>
                  </m:oMath>
                </a14:m>
                <a:endParaRPr kumimoji="1" lang="en-US" sz="2000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285750" indent="-285750">
                  <a:buFont typeface="Arial" panose="020B060402020209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503050405090304" charset="0"/>
                    <a:cs typeface="Times New Roman" panose="02020503050405090304" charset="0"/>
                  </a:rPr>
                  <a:t>RUN3&amp;4: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latin typeface="Times New Roman" panose="02020503050405090304" charset="0"/>
                    <a:cs typeface="Times New Roman" panose="02020503050405090304" charset="0"/>
                  </a:rPr>
                  <a:t>50</a:t>
                </a:r>
                <a:r>
                  <a:rPr kumimoji="1" lang="en-US" altLang="zh-CN" sz="2000" dirty="0"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pitchFamily="18" charset="0"/>
                        <a:cs typeface="Times New Roman" panose="02020503050405090304" charset="0"/>
                      </a:rPr>
                      <m:t>f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5030504050903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503050405090304" charset="0"/>
                          </a:rPr>
                          <m:t>b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503050405090304" charset="0"/>
                          </a:rPr>
                          <m:t>−</m:t>
                        </m:r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503050405090304" charset="0"/>
                          </a:rPr>
                          <m:t>1</m:t>
                        </m:r>
                      </m:sup>
                    </m:sSup>
                  </m:oMath>
                </a14:m>
                <a:endParaRPr kumimoji="1" lang="en-US" altLang="zh-CN" sz="2000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algn="l"/>
                <a:r>
                  <a:rPr kumimoji="1" lang="en-US" altLang="zh-CN" sz="2400" dirty="0">
                    <a:solidFill>
                      <a:srgbClr val="0033CC"/>
                    </a:solidFill>
                    <a:latin typeface="Times New Roman" panose="02020503050405090304" charset="0"/>
                    <a:cs typeface="Times New Roman" panose="02020503050405090304" charset="0"/>
                    <a:sym typeface="Wingdings" panose="05000000000000000000" pitchFamily="2" charset="2"/>
                  </a:rPr>
                  <a:t></a:t>
                </a:r>
                <a:r>
                  <a:rPr kumimoji="1" lang="zh-CN" altLang="en-US" sz="2400" dirty="0">
                    <a:solidFill>
                      <a:srgbClr val="0033CC"/>
                    </a:solidFill>
                    <a:latin typeface="Times New Roman" panose="02020503050405090304" charset="0"/>
                    <a:cs typeface="Times New Roman" panose="02020503050405090304" charset="0"/>
                    <a:sym typeface="Wingdings" panose="05000000000000000000" pitchFamily="2" charset="2"/>
                  </a:rPr>
                  <a:t> </a:t>
                </a:r>
                <a:r>
                  <a:rPr kumimoji="1" lang="en-US" altLang="zh-CN" sz="2400" dirty="0">
                    <a:solidFill>
                      <a:srgbClr val="0033CC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x10</a:t>
                </a:r>
                <a:r>
                  <a:rPr kumimoji="1" lang="zh-CN" altLang="en-US" sz="2400" dirty="0">
                    <a:solidFill>
                      <a:srgbClr val="0033CC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dirty="0">
                    <a:solidFill>
                      <a:srgbClr val="0033CC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more</a:t>
                </a:r>
                <a:r>
                  <a:rPr kumimoji="1" lang="zh-CN" altLang="en-US" sz="2400" dirty="0">
                    <a:solidFill>
                      <a:srgbClr val="0033CC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dirty="0">
                    <a:solidFill>
                      <a:srgbClr val="0033CC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statistics</a:t>
                </a:r>
                <a:endParaRPr kumimoji="1" lang="en-US" sz="2400" dirty="0">
                  <a:solidFill>
                    <a:srgbClr val="0033CC"/>
                  </a:solidFill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532" y="1340768"/>
                <a:ext cx="2895344" cy="1077218"/>
              </a:xfrm>
              <a:prstGeom prst="rect">
                <a:avLst/>
              </a:prstGeom>
              <a:blipFill rotWithShape="1">
                <a:blip r:embed="rId2"/>
                <a:stretch>
                  <a:fillRect l="-9" t="-26" r="22" b="-44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839416" y="3573016"/>
                <a:ext cx="10873208" cy="2813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Further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improvement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on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mass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and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lifetime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measurement</a:t>
                </a:r>
                <a:endParaRPr kumimoji="1"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SCS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and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DCS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hadronic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decays</a:t>
                </a:r>
                <a:endParaRPr kumimoji="1"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800100" lvl="1" indent="-342900">
                  <a:buFont typeface="Courier New" panose="02070409020205090404" charset="0"/>
                  <a:buChar char="o"/>
                </a:pPr>
                <a:r>
                  <a:rPr lang="en-US" altLang="zh-CN" b="1" dirty="0">
                    <a:latin typeface="Times New Roman" panose="02020503050405090304" charset="0"/>
                    <a:ea typeface="SimSun" pitchFamily="2" charset="-122"/>
                    <a:cs typeface="Times New Roman" panose="02020503050405090304" charset="0"/>
                  </a:rPr>
                  <a:t>e.g.</a:t>
                </a:r>
                <a:r>
                  <a:rPr lang="zh-CN" altLang="en-US" b="1" dirty="0">
                    <a:latin typeface="Times New Roman" panose="02020503050405090304" charset="0"/>
                    <a:ea typeface="SimSun" pitchFamily="2" charset="-122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b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𝜩</m:t>
                        </m:r>
                      </m:e>
                      <m:sub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𝒄</m:t>
                        </m:r>
                      </m:sub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𝟎</m:t>
                        </m:r>
                      </m:sup>
                    </m:sSubSup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→</m:t>
                    </m:r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𝑲</m:t>
                        </m:r>
                      </m:e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b="1" kern="100" dirty="0">
                    <a:latin typeface="Times New Roman" panose="02020503050405090304" charset="0"/>
                    <a:ea typeface="SimSun" pitchFamily="2" charset="-122"/>
                    <a:cs typeface="Times New Roman" panose="02020503050405090304" charset="0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b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𝜩</m:t>
                        </m:r>
                      </m:e>
                      <m:sub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𝒄</m:t>
                        </m:r>
                      </m:sub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+</m:t>
                        </m:r>
                      </m:sup>
                    </m:sSubSup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→</m:t>
                    </m:r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𝒑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b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𝑲</m:t>
                        </m:r>
                      </m:e>
                      <m:sub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zh-CN" altLang="en-US" b="1" kern="100" dirty="0">
                    <a:latin typeface="Times New Roman" panose="02020503050405090304" charset="0"/>
                    <a:ea typeface="SimSun" pitchFamily="2" charset="-122"/>
                    <a:cs typeface="Times New Roman" panose="02020503050405090304" charset="0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b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𝜴</m:t>
                        </m:r>
                      </m:e>
                      <m:sub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𝒄</m:t>
                        </m:r>
                      </m:sub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𝟎</m:t>
                        </m:r>
                      </m:sup>
                    </m:sSubSup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→</m:t>
                    </m:r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𝚲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b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𝑲</m:t>
                        </m:r>
                      </m:e>
                      <m:sub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zh-CN" altLang="en-US" b="1" kern="100" dirty="0">
                    <a:latin typeface="Times New Roman" panose="02020503050405090304" charset="0"/>
                    <a:ea typeface="SimSun" pitchFamily="2" charset="-122"/>
                    <a:cs typeface="Times New Roman" panose="02020503050405090304" charset="0"/>
                  </a:rPr>
                  <a:t>、</a:t>
                </a:r>
                <a14:m>
                  <m:oMath xmlns:m="http://schemas.openxmlformats.org/officeDocument/2006/math"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𝑲</m:t>
                        </m:r>
                      </m:e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Semi-leptonic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decays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via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b-baryon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four-body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decays</a:t>
                </a:r>
                <a:endParaRPr kumimoji="1"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800100" lvl="1" indent="-342900">
                  <a:buFont typeface="Courier New" panose="02070409020205090404" charset="0"/>
                  <a:buChar char="o"/>
                </a:pPr>
                <a:r>
                  <a:rPr kumimoji="1" lang="en-US" altLang="zh-CN" sz="2000" b="1" dirty="0">
                    <a:latin typeface="Times New Roman" panose="02020503050405090304" charset="0"/>
                    <a:cs typeface="Times New Roman" panose="02020503050405090304" charset="0"/>
                  </a:rPr>
                  <a:t>e.g.</a:t>
                </a:r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altLang="zh-CN" b="1" dirty="0">
                    <a:latin typeface="Times New Roman" panose="02020503050405090304" charset="0"/>
                    <a:cs typeface="Times New Roman" panose="02020503050405090304" charset="0"/>
                  </a:rPr>
                  <a:t>,</a:t>
                </a:r>
                <a:r>
                  <a:rPr lang="zh-CN" altLang="en-US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altLang="zh-CN" b="1" dirty="0">
                    <a:latin typeface="Times New Roman" panose="02020503050405090304" charset="0"/>
                    <a:cs typeface="Times New Roman" panose="02020503050405090304" charset="0"/>
                  </a:rPr>
                  <a:t>;</a:t>
                </a:r>
                <a:r>
                  <a:rPr lang="en-US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b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𝜩</m:t>
                        </m:r>
                      </m:e>
                      <m:sub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𝒄</m:t>
                        </m:r>
                      </m:sub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𝟎</m:t>
                        </m:r>
                      </m:sup>
                    </m:sSubSup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𝜩</m:t>
                        </m:r>
                      </m:e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𝝁</m:t>
                        </m:r>
                      </m:e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+</m:t>
                        </m:r>
                      </m:sup>
                    </m:sSup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𝝂</m:t>
                    </m:r>
                    <m:r>
                      <a:rPr lang="en-US" altLang="zh-CN" b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;</m:t>
                    </m:r>
                  </m:oMath>
                </a14:m>
                <a:r>
                  <a:rPr kumimoji="1" lang="zh-CN" alt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𝚲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altLang="zh-CN" b="1" dirty="0">
                    <a:latin typeface="Times New Roman" panose="02020503050405090304" charset="0"/>
                    <a:cs typeface="Times New Roman" panose="02020503050405090304" charset="0"/>
                  </a:rPr>
                  <a:t>;</a:t>
                </a:r>
                <a:r>
                  <a:rPr lang="zh-CN" altLang="en-US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sz="20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endParaRPr kumimoji="1" lang="en-US" altLang="zh-CN" sz="20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Decay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asymmetries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and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CPV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search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via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prompt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production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or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b-baryon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decays</a:t>
                </a:r>
                <a:endParaRPr kumimoji="1" lang="en-US" altLang="zh-CN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800100" lvl="1" indent="-342900">
                  <a:buFont typeface="Courier New" panose="02070409020205090404" charset="0"/>
                  <a:buChar char="o"/>
                </a:pPr>
                <a:r>
                  <a:rPr lang="en-US" altLang="zh-CN" b="1" dirty="0">
                    <a:latin typeface="Times New Roman" panose="02020503050405090304" charset="0"/>
                    <a:ea typeface="SimSun" pitchFamily="2" charset="-122"/>
                    <a:cs typeface="Times New Roman" panose="02020503050405090304" charset="0"/>
                  </a:rPr>
                  <a:t>e.g.</a:t>
                </a:r>
                <a:r>
                  <a:rPr lang="zh-CN" altLang="en-US" b="1" dirty="0">
                    <a:latin typeface="Times New Roman" panose="02020503050405090304" charset="0"/>
                    <a:ea typeface="SimSun" pitchFamily="2" charset="-122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b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𝜦</m:t>
                        </m:r>
                      </m:e>
                      <m:sub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𝒄</m:t>
                        </m:r>
                      </m:sub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+</m:t>
                        </m:r>
                      </m:sup>
                    </m:sSubSup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→</m:t>
                    </m:r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𝒑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b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𝑲</m:t>
                        </m:r>
                      </m:e>
                      <m:sub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𝑺</m:t>
                        </m:r>
                      </m:sub>
                    </m:sSub>
                    <m:r>
                      <a:rPr lang="en-US" altLang="zh-CN" b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,</m:t>
                    </m:r>
                    <m:r>
                      <a:rPr lang="zh-CN" altLang="en-US" b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  </m:t>
                    </m:r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𝚲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𝝅</m:t>
                        </m:r>
                      </m:e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+</m:t>
                        </m:r>
                      </m:sup>
                    </m:sSup>
                    <m:r>
                      <a:rPr lang="en-US" altLang="zh-CN" b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,</m:t>
                    </m:r>
                    <m:r>
                      <a:rPr lang="zh-CN" altLang="en-US" b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𝚲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="1" kern="100" dirty="0">
                    <a:latin typeface="Times New Roman" panose="02020503050405090304" charset="0"/>
                    <a:ea typeface="SimSun" pitchFamily="2" charset="-122"/>
                    <a:cs typeface="Times New Roman" panose="02020503050405090304" charset="0"/>
                  </a:rPr>
                  <a:t>;</a:t>
                </a:r>
                <a:r>
                  <a:rPr lang="zh-CN" altLang="en-US" b="1" kern="100" dirty="0">
                    <a:latin typeface="Times New Roman" panose="02020503050405090304" charset="0"/>
                    <a:ea typeface="SimSun" pitchFamily="2" charset="-122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b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𝜩</m:t>
                        </m:r>
                      </m:e>
                      <m:sub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𝒄</m:t>
                        </m:r>
                      </m:sub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𝟎</m:t>
                        </m:r>
                      </m:sup>
                    </m:sSubSup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→</m:t>
                    </m:r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𝚲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b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𝑲</m:t>
                        </m:r>
                      </m:e>
                      <m:sub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𝑺</m:t>
                        </m:r>
                      </m:sub>
                    </m:sSub>
                    <m:r>
                      <a:rPr lang="en-US" altLang="zh-CN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,</m:t>
                    </m:r>
                    <m:r>
                      <a:rPr lang="zh-CN" alt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  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𝜩</m:t>
                        </m:r>
                      </m:e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𝝅</m:t>
                        </m:r>
                      </m:e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+</m:t>
                        </m:r>
                      </m:sup>
                    </m:sSup>
                    <m:r>
                      <a:rPr lang="en-US" altLang="zh-CN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,</m:t>
                    </m:r>
                    <m:r>
                      <a:rPr lang="zh-CN" alt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  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;</m:t>
                    </m:r>
                    <m:r>
                      <a:rPr lang="zh-CN" alt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 </m:t>
                    </m:r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b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𝜴</m:t>
                        </m:r>
                      </m:e>
                      <m:sub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𝒄</m:t>
                        </m:r>
                      </m:sub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𝟎</m:t>
                        </m:r>
                      </m:sup>
                    </m:sSubSup>
                    <m:r>
                      <a:rPr 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𝜴</m:t>
                        </m:r>
                      </m:e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SimSun" pitchFamily="2" charset="-122"/>
                          </a:rPr>
                        </m:ctrlPr>
                      </m:sSupPr>
                      <m:e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𝝅</m:t>
                        </m:r>
                      </m:e>
                      <m:sup>
                        <m:r>
                          <a:rPr lang="en-US" b="1" i="1" kern="100">
                            <a:latin typeface="Cambria Math" panose="02040503050406030204" pitchFamily="18" charset="0"/>
                            <a:ea typeface="SimSun" pitchFamily="2" charset="-122"/>
                            <a:cs typeface="Times New Roman" panose="02020503050405090304" charset="0"/>
                          </a:rPr>
                          <m:t>+</m:t>
                        </m:r>
                      </m:sup>
                    </m:sSup>
                    <m:r>
                      <a:rPr lang="en-US" altLang="zh-CN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,</m:t>
                    </m:r>
                    <m:r>
                      <a:rPr lang="zh-CN" altLang="en-US" b="1" i="1" kern="100">
                        <a:latin typeface="Cambria Math" panose="02040503050406030204" pitchFamily="18" charset="0"/>
                        <a:ea typeface="SimSun" pitchFamily="2" charset="-122"/>
                        <a:cs typeface="Times New Roman" panose="02020503050405090304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b="1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endParaRPr kumimoji="1" lang="en-US" altLang="zh-CN" b="1" dirty="0">
                  <a:latin typeface="Times New Roman" panose="02020503050405090304" charset="0"/>
                  <a:cs typeface="Times New Roman" panose="0202050305040509030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Amplitude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analysis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of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multi-body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hadronic</a:t>
                </a:r>
                <a:r>
                  <a:rPr kumimoji="1" lang="zh-CN" altLang="en-US" sz="2400" b="1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503050405090304" charset="0"/>
                    <a:cs typeface="Times New Roman" panose="02020503050405090304" charset="0"/>
                  </a:rPr>
                  <a:t>decays</a:t>
                </a:r>
                <a:endParaRPr kumimoji="1" lang="en-US" sz="2400" b="1" dirty="0">
                  <a:latin typeface="Times New Roman" panose="02020503050405090304" charset="0"/>
                  <a:cs typeface="Times New Roman" panose="02020503050405090304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3573016"/>
                <a:ext cx="10873208" cy="2813206"/>
              </a:xfrm>
              <a:prstGeom prst="rect">
                <a:avLst/>
              </a:prstGeom>
              <a:blipFill rotWithShape="1">
                <a:blip r:embed="rId3"/>
                <a:stretch>
                  <a:fillRect l="-5" t="-18" b="-87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793763"/>
            <a:ext cx="8121999" cy="341048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Super Tau-Charm Facility (STCF)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</a:fld>
            <a:endParaRPr lang="zh-CN" altLang="en-US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863" y="1279455"/>
            <a:ext cx="6561116" cy="2362906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275379" y="4312213"/>
            <a:ext cx="1178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Anhui provice and USTC have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officially endorsed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364M RMB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R&amp;D 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project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of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 STCF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, and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great progress 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is achieved; the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site 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is preliminarily decided in Hefei,  and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geological exploration 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and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engineering design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 is ongoing.</a:t>
            </a:r>
            <a:endParaRPr lang="en-US" altLang="zh-CN" sz="24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Will apply for the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construction (~4.5B RMB) 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during the 15</a:t>
            </a:r>
            <a:r>
              <a:rPr lang="en-US" altLang="zh-CN" sz="2400" b="1" baseline="30000" dirty="0">
                <a:latin typeface="Arial" panose="020B0604020202090204" pitchFamily="34" charset="0"/>
                <a:cs typeface="Arial" panose="020B0604020202090204" pitchFamily="34" charset="0"/>
              </a:rPr>
              <a:t>th</a:t>
            </a: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 five-year plan (2026-2030) from central government.</a:t>
            </a:r>
            <a:endParaRPr lang="en-US" altLang="zh-CN" sz="24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>
                <a:solidFill>
                  <a:srgbClr val="0000FF"/>
                </a:solidFill>
              </a:rPr>
              <a:t>Summary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</p:nvPr>
        </p:nvSpPr>
        <p:spPr>
          <a:xfrm>
            <a:off x="479376" y="914400"/>
            <a:ext cx="11089232" cy="5638800"/>
          </a:xfrm>
        </p:spPr>
        <p:txBody>
          <a:bodyPr/>
          <a:lstStyle/>
          <a:p>
            <a:r>
              <a:rPr lang="en-US" altLang="zh-CN" sz="2800" dirty="0">
                <a:latin typeface="Times New Roman" panose="02020503050405090304" charset="0"/>
              </a:rPr>
              <a:t>In the past year, many important results of charm baryon decays were reported by BESIII, Belle, and </a:t>
            </a:r>
            <a:r>
              <a:rPr lang="en-US" altLang="zh-CN" sz="2800" dirty="0" err="1">
                <a:latin typeface="Times New Roman" panose="02020503050405090304" charset="0"/>
              </a:rPr>
              <a:t>LHCb</a:t>
            </a:r>
            <a:r>
              <a:rPr lang="en-US" altLang="zh-CN" sz="2800" dirty="0">
                <a:latin typeface="Times New Roman" panose="02020503050405090304" charset="0"/>
              </a:rPr>
              <a:t>.</a:t>
            </a:r>
            <a:endParaRPr lang="en-US" altLang="zh-CN" sz="2800" dirty="0">
              <a:latin typeface="Times New Roman" panose="02020503050405090304" charset="0"/>
            </a:endParaRPr>
          </a:p>
          <a:p>
            <a:r>
              <a:rPr lang="en-US" altLang="zh-CN" sz="2800" dirty="0">
                <a:latin typeface="Times New Roman" panose="02020503050405090304" charset="0"/>
              </a:rPr>
              <a:t>Non-perturbative QCD is the main challenge. The theoretical calculations are hard for the Hadronic charm baryon decays. </a:t>
            </a:r>
            <a:endParaRPr lang="en-US" altLang="zh-CN" sz="2800" dirty="0">
              <a:latin typeface="Times New Roman" panose="02020503050405090304" charset="0"/>
            </a:endParaRPr>
          </a:p>
          <a:p>
            <a:pPr lvl="1"/>
            <a:r>
              <a:rPr lang="en-US" altLang="zh-CN" sz="2400" dirty="0">
                <a:latin typeface="Times New Roman" panose="02020503050405090304" charset="0"/>
              </a:rPr>
              <a:t>Tools are improving. </a:t>
            </a:r>
            <a:endParaRPr lang="en-US" altLang="zh-CN" sz="2400" dirty="0">
              <a:latin typeface="Times New Roman" panose="02020503050405090304" charset="0"/>
            </a:endParaRPr>
          </a:p>
          <a:p>
            <a:pPr lvl="1"/>
            <a:r>
              <a:rPr lang="en-US" altLang="zh-CN" sz="2400" dirty="0">
                <a:latin typeface="Times New Roman" panose="02020503050405090304" charset="0"/>
              </a:rPr>
              <a:t>Collaborations between theorists and experimentalists are crucial for accelerating research.</a:t>
            </a:r>
            <a:endParaRPr lang="en-US" altLang="zh-CN" sz="2400" dirty="0">
              <a:latin typeface="Times New Roman" panose="02020503050405090304" charset="0"/>
            </a:endParaRPr>
          </a:p>
          <a:p>
            <a:r>
              <a:rPr lang="en-US" altLang="zh-CN" sz="2800" dirty="0">
                <a:latin typeface="Times New Roman" panose="02020503050405090304" charset="0"/>
              </a:rPr>
              <a:t>The future of charm is promising. Lots of high quality data coming our way: </a:t>
            </a:r>
            <a:r>
              <a:rPr lang="en-US" altLang="zh-CN" sz="2800" dirty="0" err="1">
                <a:latin typeface="Times New Roman" panose="02020503050405090304" charset="0"/>
              </a:rPr>
              <a:t>LHCb</a:t>
            </a:r>
            <a:r>
              <a:rPr lang="en-US" altLang="zh-CN" sz="2800" dirty="0">
                <a:latin typeface="Times New Roman" panose="02020503050405090304" charset="0"/>
              </a:rPr>
              <a:t>, Belle II, BESIII(+upgrade)</a:t>
            </a:r>
            <a:endParaRPr lang="en-US" altLang="zh-CN" sz="2800" dirty="0">
              <a:latin typeface="Times New Roman" panose="02020503050405090304" charset="0"/>
            </a:endParaRPr>
          </a:p>
          <a:p>
            <a:r>
              <a:rPr lang="en-US" altLang="zh-CN" sz="2800" dirty="0">
                <a:latin typeface="Times New Roman" panose="02020503050405090304" charset="0"/>
              </a:rPr>
              <a:t>A dedicated charm facility, STCF, has been proposed in China. The R&amp;D project with 364M RMB budget has been officially supported  by Anhui province and USTC.</a:t>
            </a:r>
            <a:endParaRPr lang="zh-CN" altLang="en-US" sz="2800" dirty="0">
              <a:latin typeface="Times New Roman" panose="02020503050405090304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i="1">
                            <a:latin typeface="Cambria Math" panose="02040503050406030204" pitchFamily="18" charset="0"/>
                            <a:sym typeface="Calibri" pitchFamily="34" charset="0"/>
                          </a:rPr>
                        </m:ctrlPr>
                      </m:sSubSupPr>
                      <m:e>
                        <m:r>
                          <a:rPr lang="zh-CN" altLang="en-US" sz="3200" i="1">
                            <a:latin typeface="Cambria Math"/>
                            <a:sym typeface="Calibri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3200" i="1">
                            <a:latin typeface="Cambria Math" panose="02040503050406030204" pitchFamily="18" charset="0"/>
                            <a:sym typeface="Calibri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3200">
                            <a:latin typeface="Cambria Math"/>
                            <a:sym typeface="Calibri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3200" dirty="0"/>
                  <a:t>: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The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lightest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charmed baryon spectroscopy</a:t>
                </a:r>
                <a:endParaRPr lang="zh-CN" altLang="en-US" sz="3200" dirty="0"/>
              </a:p>
            </p:txBody>
          </p:sp>
        </mc:Choice>
        <mc:Fallback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1"/>
                <a:stretch>
                  <a:fillRect t="-77" b="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占位符 3"/>
              <p:cNvSpPr>
                <a:spLocks noGrp="1"/>
              </p:cNvSpPr>
              <p:nvPr>
                <p:ph idx="1"/>
              </p:nvPr>
            </p:nvSpPr>
            <p:spPr>
              <a:noFill/>
            </p:spPr>
            <p:txBody>
              <a:bodyPr>
                <a:normAutofit/>
              </a:bodyPr>
              <a:lstStyle/>
              <a:p>
                <a:r>
                  <a:rPr kumimoji="1"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Most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of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the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charmed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baryons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will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eventually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decay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to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  <a:sym typeface="Calibri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  <a:sym typeface="Calibri" pitchFamily="34" charset="0"/>
                  </a:rPr>
                  <a:t>.</a:t>
                </a:r>
                <a:endParaRPr lang="en-US" altLang="zh-CN" sz="2000" dirty="0">
                  <a:latin typeface="Times New Roman" panose="02020503050405090304" charset="0"/>
                  <a:ea typeface="Cambria Math" panose="02040503050406030204" pitchFamily="18" charset="0"/>
                  <a:cs typeface="Times New Roman" panose="02020503050405090304" charset="0"/>
                  <a:sym typeface="Calibri" pitchFamily="34" charset="0"/>
                </a:endParaRPr>
              </a:p>
              <a:p>
                <a:endParaRPr kumimoji="1" lang="en-US" altLang="zh-CN" sz="2000" dirty="0">
                  <a:latin typeface="Times New Roman" panose="02020503050405090304" charset="0"/>
                  <a:ea typeface="Cambria Math" panose="02040503050406030204" pitchFamily="18" charset="0"/>
                  <a:cs typeface="Times New Roman" panose="02020503050405090304" charset="0"/>
                </a:endParaRPr>
              </a:p>
              <a:p>
                <a:r>
                  <a:rPr kumimoji="1"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The</a:t>
                </a:r>
                <a:r>
                  <a:rPr kumimoji="1"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  <a:sym typeface="Calibri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is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one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of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important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tagging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hadrons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in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c-quark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counting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in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the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productions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at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high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energy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experiment.</a:t>
                </a:r>
                <a:endParaRPr lang="en-US" altLang="zh-CN" sz="2000" dirty="0">
                  <a:latin typeface="Times New Roman" panose="02020503050405090304" charset="0"/>
                  <a:ea typeface="Cambria Math" panose="02040503050406030204" pitchFamily="18" charset="0"/>
                  <a:cs typeface="Times New Roman" panose="02020503050405090304" charset="0"/>
                </a:endParaRPr>
              </a:p>
              <a:p>
                <a:endParaRPr lang="en-US" altLang="zh-CN" sz="2000" i="1" dirty="0">
                  <a:solidFill>
                    <a:srgbClr val="FF0000"/>
                  </a:solidFill>
                  <a:latin typeface="Times New Roman" panose="02020503050405090304" charset="0"/>
                  <a:ea typeface="Cambria Math" panose="02040503050406030204" pitchFamily="18" charset="0"/>
                  <a:cs typeface="Times New Roman" panose="02020503050405090304" charset="0"/>
                  <a:sym typeface="Calibri" pitchFamily="34" charset="0"/>
                </a:endParaRPr>
              </a:p>
              <a:p>
                <a:r>
                  <a:rPr lang="en-US" altLang="zh-CN" sz="2000" dirty="0" err="1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Naïve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 quark model picture: a heavy quark (</a:t>
                </a:r>
                <a:r>
                  <a:rPr lang="en-US" altLang="zh-CN" sz="2000" i="1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c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) with an unexcited spin-zero diquark (</a:t>
                </a:r>
                <a:r>
                  <a:rPr lang="en-US" altLang="zh-CN" sz="2000" i="1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u-d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).</a:t>
                </a:r>
                <a:r>
                  <a:rPr lang="zh-CN" altLang="en-US" sz="2000" dirty="0">
                    <a:latin typeface="Times New Roman" panose="02020503050405090304" charset="0"/>
                    <a:cs typeface="Times New Roman" panose="02020503050405090304" charset="0"/>
                  </a:rPr>
                  <a:t>  </a:t>
                </a:r>
                <a:r>
                  <a:rPr lang="en-US" altLang="zh-CN" sz="2000" dirty="0" err="1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Diquark</a:t>
                </a:r>
                <a:r>
                  <a:rPr lang="en-US" altLang="zh-CN" sz="2000" dirty="0"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 correlation is enhanced by weak Color Magnetic Interaction with a heavy quark(HQET).</a:t>
                </a:r>
                <a:endParaRPr lang="en-US" altLang="zh-CN" sz="2000" dirty="0">
                  <a:latin typeface="Times New Roman" panose="02020503050405090304" charset="0"/>
                  <a:ea typeface="Cambria Math" panose="02040503050406030204" pitchFamily="18" charset="0"/>
                  <a:cs typeface="Times New Roman" panose="02020503050405090304" charset="0"/>
                </a:endParaRPr>
              </a:p>
              <a:p>
                <a:endParaRPr kumimoji="1" lang="en-US" altLang="zh-CN" sz="2000" dirty="0">
                  <a:solidFill>
                    <a:schemeClr val="tx1"/>
                  </a:solidFill>
                  <a:latin typeface="Times New Roman" panose="02020503050405090304" charset="0"/>
                  <a:ea typeface="Cambria Math" panose="02040503050406030204" pitchFamily="18" charset="0"/>
                  <a:cs typeface="Times New Roman" panose="02020503050405090304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 pitchFamily="34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may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reveal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more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information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of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strong-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and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weak-interactions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in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charm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region,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complementary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to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503050405090304" charset="0"/>
                    <a:cs typeface="Times New Roman" panose="02020503050405090304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503050405090304" charset="0"/>
                    <a:ea typeface="Cambria Math" panose="02040503050406030204" pitchFamily="18" charset="0"/>
                    <a:cs typeface="Times New Roman" panose="02020503050405090304" charset="0"/>
                  </a:rPr>
                  <a:t>D/Ds</a:t>
                </a:r>
                <a:endParaRPr kumimoji="1" lang="en-US" altLang="zh-CN" sz="2000" dirty="0">
                  <a:solidFill>
                    <a:schemeClr val="tx1"/>
                  </a:solidFill>
                  <a:latin typeface="Times New Roman" panose="02020503050405090304" charset="0"/>
                  <a:ea typeface="Cambria Math" panose="02040503050406030204" pitchFamily="18" charset="0"/>
                  <a:cs typeface="Times New Roman" panose="02020503050405090304" charset="0"/>
                </a:endParaRPr>
              </a:p>
              <a:p>
                <a:endParaRPr lang="en-US" altLang="zh-CN" sz="2000" dirty="0">
                  <a:solidFill>
                    <a:schemeClr val="tx1"/>
                  </a:solidFill>
                  <a:latin typeface="Times New Roman" panose="02020503050405090304" charset="0"/>
                  <a:ea typeface="Cambria Math" panose="02040503050406030204" pitchFamily="18" charset="0"/>
                  <a:cs typeface="Times New Roman" panose="02020503050405090304" charset="0"/>
                  <a:sym typeface="Calibri" pitchFamily="34" charset="0"/>
                </a:endParaRPr>
              </a:p>
            </p:txBody>
          </p:sp>
        </mc:Choice>
        <mc:Fallback>
          <p:sp>
            <p:nvSpPr>
              <p:cNvPr id="4" name="文本占位符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0"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BE4659-5629-4540-8DDC-D5F0EBD441E9}" type="datetime1">
              <a:rPr lang="zh-CN" altLang="en-US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/>
            </a:fld>
            <a:endParaRPr lang="zh-CN" altLang="en-US"/>
          </a:p>
        </p:txBody>
      </p:sp>
      <p:grpSp>
        <p:nvGrpSpPr>
          <p:cNvPr id="8" name="グループ化 6"/>
          <p:cNvGrpSpPr/>
          <p:nvPr/>
        </p:nvGrpSpPr>
        <p:grpSpPr>
          <a:xfrm>
            <a:off x="7482209" y="4434722"/>
            <a:ext cx="2026726" cy="1872915"/>
            <a:chOff x="1115616" y="3634692"/>
            <a:chExt cx="2564890" cy="2286134"/>
          </a:xfrm>
        </p:grpSpPr>
        <p:grpSp>
          <p:nvGrpSpPr>
            <p:cNvPr id="9" name="グループ化 88"/>
            <p:cNvGrpSpPr/>
            <p:nvPr/>
          </p:nvGrpSpPr>
          <p:grpSpPr>
            <a:xfrm rot="1019466">
              <a:off x="1115616" y="3717032"/>
              <a:ext cx="2376298" cy="2203794"/>
              <a:chOff x="1115616" y="3717032"/>
              <a:chExt cx="2376298" cy="2203794"/>
            </a:xfrm>
          </p:grpSpPr>
          <p:sp>
            <p:nvSpPr>
              <p:cNvPr id="13" name="円/楕円 42"/>
              <p:cNvSpPr>
                <a:spLocks noChangeAspect="1"/>
              </p:cNvSpPr>
              <p:nvPr/>
            </p:nvSpPr>
            <p:spPr bwMode="auto">
              <a:xfrm>
                <a:off x="1115616" y="3717032"/>
                <a:ext cx="2376298" cy="220379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385D8A"/>
                </a:solidFill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dirty="0">
                  <a:solidFill>
                    <a:srgbClr val="000000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  <p:sp>
            <p:nvSpPr>
              <p:cNvPr id="14" name="円/楕円 43"/>
              <p:cNvSpPr>
                <a:spLocks noChangeAspect="1"/>
              </p:cNvSpPr>
              <p:nvPr/>
            </p:nvSpPr>
            <p:spPr bwMode="auto">
              <a:xfrm>
                <a:off x="1799311" y="3902060"/>
                <a:ext cx="1116505" cy="77659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385D8A"/>
                </a:solidFill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dirty="0">
                  <a:solidFill>
                    <a:srgbClr val="000000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円/楕円 44"/>
              <p:cNvSpPr/>
              <p:nvPr/>
            </p:nvSpPr>
            <p:spPr bwMode="auto">
              <a:xfrm>
                <a:off x="1938823" y="4164081"/>
                <a:ext cx="285749" cy="27794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800" dirty="0">
                  <a:solidFill>
                    <a:srgbClr val="000000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  <p:sp>
            <p:nvSpPr>
              <p:cNvPr id="16" name="円/楕円 45"/>
              <p:cNvSpPr>
                <a:spLocks noChangeAspect="1"/>
              </p:cNvSpPr>
              <p:nvPr/>
            </p:nvSpPr>
            <p:spPr bwMode="auto">
              <a:xfrm>
                <a:off x="2056313" y="4807666"/>
                <a:ext cx="571505" cy="57995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800" dirty="0">
                  <a:solidFill>
                    <a:srgbClr val="000000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  <p:sp>
            <p:nvSpPr>
              <p:cNvPr id="17" name="円/楕円 56"/>
              <p:cNvSpPr/>
              <p:nvPr/>
            </p:nvSpPr>
            <p:spPr bwMode="auto">
              <a:xfrm>
                <a:off x="2461090" y="4166591"/>
                <a:ext cx="281940" cy="2855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800" dirty="0">
                  <a:solidFill>
                    <a:srgbClr val="000000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  <p:cxnSp>
            <p:nvCxnSpPr>
              <p:cNvPr id="18" name="直線コネクタ 47"/>
              <p:cNvCxnSpPr/>
              <p:nvPr/>
            </p:nvCxnSpPr>
            <p:spPr>
              <a:xfrm>
                <a:off x="2339786" y="4325495"/>
                <a:ext cx="0" cy="63367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48"/>
              <p:cNvCxnSpPr/>
              <p:nvPr/>
            </p:nvCxnSpPr>
            <p:spPr>
              <a:xfrm flipH="1">
                <a:off x="2102653" y="4293096"/>
                <a:ext cx="467558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グループ化 93"/>
            <p:cNvGrpSpPr/>
            <p:nvPr/>
          </p:nvGrpSpPr>
          <p:grpSpPr>
            <a:xfrm>
              <a:off x="1786650" y="3634692"/>
              <a:ext cx="1893856" cy="2152446"/>
              <a:chOff x="1786650" y="3634692"/>
              <a:chExt cx="1893856" cy="2152446"/>
            </a:xfrm>
          </p:grpSpPr>
          <p:sp>
            <p:nvSpPr>
              <p:cNvPr id="11" name="テキスト ボックス 28"/>
              <p:cNvSpPr txBox="1"/>
              <p:nvPr/>
            </p:nvSpPr>
            <p:spPr>
              <a:xfrm>
                <a:off x="1786650" y="5148481"/>
                <a:ext cx="434539" cy="638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altLang="zh-CN" sz="2800" dirty="0">
                    <a:solidFill>
                      <a:srgbClr val="000000"/>
                    </a:solidFill>
                    <a:latin typeface="Calibri"/>
                    <a:ea typeface="SimSun" panose="02010600030101010101" pitchFamily="2" charset="-122"/>
                  </a:rPr>
                  <a:t>c</a:t>
                </a:r>
                <a:endParaRPr lang="ja-JP" altLang="en-US" sz="3200" dirty="0">
                  <a:solidFill>
                    <a:srgbClr val="000000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  <p:sp>
            <p:nvSpPr>
              <p:cNvPr id="12" name="テキスト ボックス 40"/>
              <p:cNvSpPr txBox="1"/>
              <p:nvPr/>
            </p:nvSpPr>
            <p:spPr>
              <a:xfrm rot="1061392">
                <a:off x="2037745" y="3634692"/>
                <a:ext cx="1642761" cy="63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2800" dirty="0">
                    <a:solidFill>
                      <a:srgbClr val="000000"/>
                    </a:solidFill>
                    <a:latin typeface="Calibri"/>
                    <a:ea typeface="SimSun" panose="02010600030101010101" pitchFamily="2" charset="-122"/>
                  </a:rPr>
                  <a:t>u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libri"/>
                    <a:ea typeface="MS PGothic" panose="020B0600070205080204" pitchFamily="34" charset="-128"/>
                  </a:rPr>
                  <a:t> </a:t>
                </a:r>
                <a:r>
                  <a:rPr lang="zh-CN" altLang="en-US" sz="2800" dirty="0">
                    <a:solidFill>
                      <a:srgbClr val="000000"/>
                    </a:solidFill>
                    <a:latin typeface="Calibri"/>
                    <a:ea typeface="SimSun" panose="02010600030101010101" pitchFamily="2" charset="-122"/>
                  </a:rPr>
                  <a:t> 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libri"/>
                    <a:ea typeface="MS PGothic" panose="020B0600070205080204" pitchFamily="34" charset="-128"/>
                  </a:rPr>
                  <a:t> </a:t>
                </a:r>
                <a:r>
                  <a:rPr lang="zh-CN" altLang="en-US" sz="2800" dirty="0">
                    <a:solidFill>
                      <a:srgbClr val="000000"/>
                    </a:solidFill>
                    <a:latin typeface="Calibri"/>
                    <a:ea typeface="SimSun" panose="02010600030101010101" pitchFamily="2" charset="-122"/>
                  </a:rPr>
                  <a:t> </a:t>
                </a:r>
                <a:r>
                  <a:rPr lang="en-US" altLang="zh-CN" sz="2800" dirty="0">
                    <a:solidFill>
                      <a:srgbClr val="000000"/>
                    </a:solidFill>
                    <a:latin typeface="Calibri"/>
                    <a:ea typeface="SimSun" panose="02010600030101010101" pitchFamily="2" charset="-122"/>
                  </a:rPr>
                  <a:t>d</a:t>
                </a:r>
                <a:endParaRPr lang="ja-JP" altLang="en-US" sz="2800" dirty="0">
                  <a:solidFill>
                    <a:srgbClr val="000000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22" name="グループ化 9"/>
          <p:cNvGrpSpPr/>
          <p:nvPr/>
        </p:nvGrpSpPr>
        <p:grpSpPr>
          <a:xfrm>
            <a:off x="4515721" y="4443930"/>
            <a:ext cx="1811963" cy="1790027"/>
            <a:chOff x="323528" y="1124984"/>
            <a:chExt cx="2160000" cy="2160000"/>
          </a:xfrm>
        </p:grpSpPr>
        <p:grpSp>
          <p:nvGrpSpPr>
            <p:cNvPr id="23" name="グループ化 34"/>
            <p:cNvGrpSpPr/>
            <p:nvPr/>
          </p:nvGrpSpPr>
          <p:grpSpPr>
            <a:xfrm>
              <a:off x="323528" y="1124984"/>
              <a:ext cx="2160000" cy="2160000"/>
              <a:chOff x="1068963" y="2255575"/>
              <a:chExt cx="2700001" cy="2700001"/>
            </a:xfrm>
          </p:grpSpPr>
          <p:grpSp>
            <p:nvGrpSpPr>
              <p:cNvPr id="27" name="グループ化 96"/>
              <p:cNvGrpSpPr>
                <a:grpSpLocks noChangeAspect="1"/>
              </p:cNvGrpSpPr>
              <p:nvPr/>
            </p:nvGrpSpPr>
            <p:grpSpPr bwMode="auto">
              <a:xfrm>
                <a:off x="1068963" y="2255575"/>
                <a:ext cx="2700001" cy="2700001"/>
                <a:chOff x="5596917" y="406769"/>
                <a:chExt cx="2700019" cy="2699040"/>
              </a:xfrm>
            </p:grpSpPr>
            <p:sp>
              <p:nvSpPr>
                <p:cNvPr id="30" name="円/楕円 31"/>
                <p:cNvSpPr/>
                <p:nvPr/>
              </p:nvSpPr>
              <p:spPr>
                <a:xfrm>
                  <a:off x="5596917" y="406769"/>
                  <a:ext cx="2700019" cy="2699040"/>
                </a:xfrm>
                <a:prstGeom prst="ellipse">
                  <a:avLst/>
                </a:prstGeom>
                <a:solidFill>
                  <a:srgbClr val="ED7D31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>
                  <a:softEdge rad="317500"/>
                </a:effectLst>
              </p:spPr>
              <p:txBody>
                <a:bodyPr anchor="ctr"/>
                <a:lstStyle/>
                <a:p>
                  <a:pPr algn="ctr" defTabSz="584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3600" kern="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  <a:sym typeface="Helvetica Light"/>
                  </a:endParaRPr>
                </a:p>
              </p:txBody>
            </p:sp>
            <p:sp>
              <p:nvSpPr>
                <p:cNvPr id="31" name="円/楕円 32"/>
                <p:cNvSpPr/>
                <p:nvPr/>
              </p:nvSpPr>
              <p:spPr>
                <a:xfrm>
                  <a:off x="6510526" y="1147883"/>
                  <a:ext cx="357189" cy="347305"/>
                </a:xfrm>
                <a:prstGeom prst="ellipse">
                  <a:avLst/>
                </a:prstGeom>
                <a:solidFill>
                  <a:srgbClr val="00B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txBody>
                <a:bodyPr anchor="ctr"/>
                <a:lstStyle/>
                <a:p>
                  <a:pPr algn="ctr" defTabSz="584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2800" kern="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  <a:sym typeface="Helvetica Light"/>
                  </a:endParaRPr>
                </a:p>
              </p:txBody>
            </p:sp>
            <p:sp>
              <p:nvSpPr>
                <p:cNvPr id="32" name="円/楕円 10"/>
                <p:cNvSpPr/>
                <p:nvPr/>
              </p:nvSpPr>
              <p:spPr>
                <a:xfrm>
                  <a:off x="6651690" y="2011672"/>
                  <a:ext cx="357192" cy="362341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txBody>
                <a:bodyPr anchor="ctr"/>
                <a:lstStyle/>
                <a:p>
                  <a:pPr algn="ctr" defTabSz="584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2800" kern="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  <a:sym typeface="Helvetica Light"/>
                  </a:endParaRPr>
                </a:p>
              </p:txBody>
            </p:sp>
            <p:sp>
              <p:nvSpPr>
                <p:cNvPr id="33" name="円/楕円 34"/>
                <p:cNvSpPr/>
                <p:nvPr/>
              </p:nvSpPr>
              <p:spPr>
                <a:xfrm>
                  <a:off x="7371775" y="1435813"/>
                  <a:ext cx="352427" cy="356775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txBody>
                <a:bodyPr anchor="ctr"/>
                <a:lstStyle/>
                <a:p>
                  <a:pPr algn="ctr" defTabSz="584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2800" kern="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  <a:sym typeface="Helvetica Light"/>
                  </a:endParaRPr>
                </a:p>
              </p:txBody>
            </p:sp>
          </p:grpSp>
          <p:cxnSp>
            <p:nvCxnSpPr>
              <p:cNvPr id="28" name="直線コネクタ 29"/>
              <p:cNvCxnSpPr/>
              <p:nvPr/>
            </p:nvCxnSpPr>
            <p:spPr>
              <a:xfrm flipH="1">
                <a:off x="2276128" y="3284984"/>
                <a:ext cx="279648" cy="720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glow rad="139700">
                  <a:srgbClr val="A5A5A5">
                    <a:satMod val="175000"/>
                    <a:alpha val="40000"/>
                  </a:srgbClr>
                </a:glow>
              </a:effectLst>
            </p:spPr>
          </p:cxnSp>
          <p:cxnSp>
            <p:nvCxnSpPr>
              <p:cNvPr id="29" name="直線コネクタ 30"/>
              <p:cNvCxnSpPr/>
              <p:nvPr/>
            </p:nvCxnSpPr>
            <p:spPr>
              <a:xfrm flipH="1" flipV="1">
                <a:off x="2123728" y="3140968"/>
                <a:ext cx="864096" cy="288032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glow rad="228600">
                  <a:srgbClr val="5B9BD5">
                    <a:satMod val="175000"/>
                    <a:alpha val="40000"/>
                  </a:srgbClr>
                </a:glow>
              </a:effectLst>
            </p:spPr>
          </p:cxnSp>
        </p:grpSp>
        <p:sp>
          <p:nvSpPr>
            <p:cNvPr id="24" name="テキスト ボックス 25"/>
            <p:cNvSpPr txBox="1"/>
            <p:nvPr/>
          </p:nvSpPr>
          <p:spPr>
            <a:xfrm>
              <a:off x="684612" y="1334711"/>
              <a:ext cx="445624" cy="631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84200">
                <a:defRPr/>
              </a:pPr>
              <a:r>
                <a:rPr lang="en-US" altLang="zh-CN" sz="2800" kern="0" dirty="0">
                  <a:solidFill>
                    <a:sysClr val="windowText" lastClr="000000"/>
                  </a:solidFill>
                  <a:latin typeface="Calibri"/>
                  <a:ea typeface="SimSun" panose="02010600030101010101" pitchFamily="2" charset="-122"/>
                  <a:sym typeface="Helvetica Light"/>
                </a:rPr>
                <a:t>u</a:t>
              </a:r>
              <a:endParaRPr lang="ja-JP" altLang="en-US" sz="3200" kern="0" dirty="0">
                <a:solidFill>
                  <a:sysClr val="windowText" lastClr="000000"/>
                </a:solidFill>
                <a:latin typeface="Calibri"/>
                <a:ea typeface="MS PGothic" panose="020B0600070205080204" pitchFamily="34" charset="-128"/>
                <a:sym typeface="Helvetica Light"/>
              </a:endParaRPr>
            </a:p>
          </p:txBody>
        </p:sp>
        <p:sp>
          <p:nvSpPr>
            <p:cNvPr id="25" name="テキスト ボックス 26"/>
            <p:cNvSpPr txBox="1"/>
            <p:nvPr/>
          </p:nvSpPr>
          <p:spPr>
            <a:xfrm>
              <a:off x="1984915" y="1785074"/>
              <a:ext cx="445624" cy="631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84200">
                <a:defRPr/>
              </a:pPr>
              <a:r>
                <a:rPr lang="en-US" altLang="zh-CN" sz="2800" kern="0" dirty="0">
                  <a:solidFill>
                    <a:sysClr val="windowText" lastClr="000000"/>
                  </a:solidFill>
                  <a:latin typeface="Calibri"/>
                  <a:ea typeface="SimSun" panose="02010600030101010101" pitchFamily="2" charset="-122"/>
                  <a:sym typeface="Helvetica Light"/>
                </a:rPr>
                <a:t>d</a:t>
              </a:r>
              <a:endParaRPr lang="ja-JP" altLang="en-US" sz="2800" kern="0" dirty="0">
                <a:solidFill>
                  <a:sysClr val="windowText" lastClr="000000"/>
                </a:solidFill>
                <a:latin typeface="Calibri"/>
                <a:ea typeface="MS PGothic" panose="020B0600070205080204" pitchFamily="34" charset="-128"/>
                <a:sym typeface="Helvetica Light"/>
              </a:endParaRPr>
            </a:p>
          </p:txBody>
        </p:sp>
        <p:sp>
          <p:nvSpPr>
            <p:cNvPr id="26" name="テキスト ボックス 27"/>
            <p:cNvSpPr txBox="1"/>
            <p:nvPr/>
          </p:nvSpPr>
          <p:spPr>
            <a:xfrm>
              <a:off x="979773" y="2556193"/>
              <a:ext cx="388295" cy="631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84200">
                <a:defRPr/>
              </a:pPr>
              <a:r>
                <a:rPr lang="en-US" altLang="zh-CN" sz="2800" kern="0" dirty="0">
                  <a:solidFill>
                    <a:sysClr val="windowText" lastClr="000000"/>
                  </a:solidFill>
                  <a:latin typeface="Calibri"/>
                  <a:ea typeface="SimSun" panose="02010600030101010101" pitchFamily="2" charset="-122"/>
                  <a:sym typeface="Helvetica Light"/>
                </a:rPr>
                <a:t>s</a:t>
              </a:r>
              <a:endParaRPr lang="ja-JP" altLang="en-US" sz="3200" kern="0" dirty="0">
                <a:solidFill>
                  <a:sysClr val="windowText" lastClr="000000"/>
                </a:solidFill>
                <a:latin typeface="Calibri"/>
                <a:ea typeface="MS PGothic" panose="020B0600070205080204" pitchFamily="34" charset="-128"/>
                <a:sym typeface="Helvetica Light"/>
              </a:endParaRPr>
            </a:p>
          </p:txBody>
        </p:sp>
      </p:grpSp>
      <p:grpSp>
        <p:nvGrpSpPr>
          <p:cNvPr id="34" name="グループ化 6"/>
          <p:cNvGrpSpPr/>
          <p:nvPr/>
        </p:nvGrpSpPr>
        <p:grpSpPr>
          <a:xfrm>
            <a:off x="1498435" y="4522844"/>
            <a:ext cx="1648906" cy="1663569"/>
            <a:chOff x="1115616" y="3717032"/>
            <a:chExt cx="2376298" cy="2203794"/>
          </a:xfrm>
        </p:grpSpPr>
        <p:grpSp>
          <p:nvGrpSpPr>
            <p:cNvPr id="35" name="グループ化 88"/>
            <p:cNvGrpSpPr/>
            <p:nvPr/>
          </p:nvGrpSpPr>
          <p:grpSpPr>
            <a:xfrm rot="1019466">
              <a:off x="1115616" y="3717032"/>
              <a:ext cx="2376298" cy="2203794"/>
              <a:chOff x="1115616" y="3717032"/>
              <a:chExt cx="2376298" cy="2203794"/>
            </a:xfrm>
          </p:grpSpPr>
          <p:sp>
            <p:nvSpPr>
              <p:cNvPr id="39" name="円/楕円 42"/>
              <p:cNvSpPr>
                <a:spLocks noChangeAspect="1"/>
              </p:cNvSpPr>
              <p:nvPr/>
            </p:nvSpPr>
            <p:spPr bwMode="auto">
              <a:xfrm>
                <a:off x="1115616" y="3717032"/>
                <a:ext cx="2376298" cy="220379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385D8A"/>
                </a:solidFill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dirty="0">
                  <a:solidFill>
                    <a:srgbClr val="000000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  <p:sp>
            <p:nvSpPr>
              <p:cNvPr id="40" name="円/楕円 45"/>
              <p:cNvSpPr>
                <a:spLocks noChangeAspect="1"/>
              </p:cNvSpPr>
              <p:nvPr/>
            </p:nvSpPr>
            <p:spPr bwMode="auto">
              <a:xfrm>
                <a:off x="1937013" y="4874529"/>
                <a:ext cx="571505" cy="57995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800" dirty="0">
                  <a:solidFill>
                    <a:srgbClr val="000000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  <p:sp>
            <p:nvSpPr>
              <p:cNvPr id="41" name="円/楕円 56"/>
              <p:cNvSpPr/>
              <p:nvPr/>
            </p:nvSpPr>
            <p:spPr bwMode="auto">
              <a:xfrm>
                <a:off x="2316630" y="4380941"/>
                <a:ext cx="281940" cy="25225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800" dirty="0">
                  <a:solidFill>
                    <a:srgbClr val="000000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  <p:cxnSp>
            <p:nvCxnSpPr>
              <p:cNvPr id="42" name="直線コネクタ 47"/>
              <p:cNvCxnSpPr/>
              <p:nvPr/>
            </p:nvCxnSpPr>
            <p:spPr>
              <a:xfrm rot="20580534" flipH="1">
                <a:off x="2183682" y="4570074"/>
                <a:ext cx="319265" cy="45538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グループ化 93"/>
            <p:cNvGrpSpPr/>
            <p:nvPr/>
          </p:nvGrpSpPr>
          <p:grpSpPr>
            <a:xfrm>
              <a:off x="1524986" y="3924464"/>
              <a:ext cx="1492222" cy="1893042"/>
              <a:chOff x="1524986" y="3924464"/>
              <a:chExt cx="1492222" cy="1893042"/>
            </a:xfrm>
          </p:grpSpPr>
          <p:sp>
            <p:nvSpPr>
              <p:cNvPr id="37" name="テキスト ボックス 28"/>
              <p:cNvSpPr txBox="1"/>
              <p:nvPr/>
            </p:nvSpPr>
            <p:spPr>
              <a:xfrm>
                <a:off x="1524986" y="5205919"/>
                <a:ext cx="462492" cy="611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altLang="zh-CN" sz="2400" dirty="0">
                    <a:solidFill>
                      <a:srgbClr val="000000"/>
                    </a:solidFill>
                    <a:latin typeface="Calibri"/>
                    <a:ea typeface="SimSun" panose="02010600030101010101" pitchFamily="2" charset="-122"/>
                  </a:rPr>
                  <a:t>c</a:t>
                </a:r>
                <a:endParaRPr lang="ja-JP" altLang="en-US" sz="3200" dirty="0">
                  <a:solidFill>
                    <a:srgbClr val="000000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8" name="テキスト ボックス 40"/>
                  <p:cNvSpPr txBox="1"/>
                  <p:nvPr/>
                </p:nvSpPr>
                <p:spPr>
                  <a:xfrm rot="1061392">
                    <a:off x="2453070" y="3924464"/>
                    <a:ext cx="564138" cy="53930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503050405090304" charset="0"/>
                                  <a:cs typeface="Times New Roman" panose="02020503050405090304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503050405090304" charset="0"/>
                                  <a:cs typeface="Times New Roman" panose="02020503050405090304" charset="0"/>
                                </a:rPr>
                                <m:t>d</m:t>
                              </m:r>
                            </m:e>
                          </m:acc>
                        </m:oMath>
                      </m:oMathPara>
                    </a14:m>
                    <a:endParaRPr lang="ja-JP" altLang="en-US" sz="2000" dirty="0">
                      <a:solidFill>
                        <a:srgbClr val="000000"/>
                      </a:solidFill>
                      <a:latin typeface="Times New Roman" panose="02020503050405090304" charset="0"/>
                      <a:ea typeface="Times New Roman" panose="02020503050405090304" charset="0"/>
                      <a:cs typeface="Times New Roman" panose="02020503050405090304" charset="0"/>
                    </a:endParaRPr>
                  </a:p>
                </p:txBody>
              </p:sp>
            </mc:Choice>
            <mc:Fallback>
              <p:sp>
                <p:nvSpPr>
                  <p:cNvPr id="38" name="テキスト ボックス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61392">
                    <a:off x="2453070" y="3924464"/>
                    <a:ext cx="564138" cy="539300"/>
                  </a:xfrm>
                  <a:prstGeom prst="rect">
                    <a:avLst/>
                  </a:prstGeom>
                  <a:blipFill rotWithShape="1">
                    <a:blip r:embed="rId3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3" name="正方形/長方形 1"/>
          <p:cNvSpPr/>
          <p:nvPr/>
        </p:nvSpPr>
        <p:spPr>
          <a:xfrm>
            <a:off x="6115901" y="4568555"/>
            <a:ext cx="18696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en-US" altLang="ja-JP" sz="1600" u="sng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Strange baryons</a:t>
            </a:r>
            <a:r>
              <a:rPr lang="en-US" altLang="ja-JP" sz="16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 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 (</a:t>
            </a:r>
            <a:r>
              <a:rPr kumimoji="1" lang="en-US" altLang="ja-JP" sz="1600" b="1" dirty="0">
                <a:solidFill>
                  <a:prstClr val="black"/>
                </a:solidFill>
                <a:latin typeface="Symbol" panose="05050102010706020507" pitchFamily="18" charset="2"/>
                <a:ea typeface="MS PGothic" panose="020B0600070205080204" pitchFamily="34" charset="-128"/>
              </a:rPr>
              <a:t>L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[</a:t>
            </a:r>
            <a:r>
              <a:rPr kumimoji="1" lang="en-US" altLang="ja-JP" sz="1600" b="1" dirty="0" err="1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uds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])</a:t>
            </a:r>
            <a:endParaRPr kumimoji="1" lang="en-US" altLang="ja-JP" sz="1600" b="1" dirty="0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ja-JP" sz="1600" dirty="0">
              <a:solidFill>
                <a:srgbClr val="000000"/>
              </a:solidFill>
              <a:latin typeface="Calibri"/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m</a:t>
            </a:r>
            <a:r>
              <a:rPr lang="en-US" altLang="ja-JP" sz="1600" baseline="-250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u</a:t>
            </a:r>
            <a:r>
              <a:rPr lang="en-US" altLang="ja-JP" sz="16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, m</a:t>
            </a:r>
            <a:r>
              <a:rPr lang="en-US" altLang="ja-JP" sz="1600" baseline="-250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d</a:t>
            </a:r>
            <a:r>
              <a:rPr lang="en-US" altLang="ja-JP" sz="16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 ≈ m</a:t>
            </a:r>
            <a:r>
              <a:rPr lang="en-US" altLang="ja-JP" sz="1600" baseline="-250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s</a:t>
            </a:r>
            <a:r>
              <a:rPr lang="en-US" altLang="ja-JP" sz="16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US" altLang="ja-JP" sz="16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 </a:t>
            </a:r>
            <a:r>
              <a:rPr lang="en-US" altLang="ja-JP" sz="1600" b="1" dirty="0">
                <a:solidFill>
                  <a:srgbClr val="0066FF"/>
                </a:solidFill>
                <a:latin typeface="Calibri"/>
                <a:ea typeface="MS PGothic" panose="020B0600070205080204" pitchFamily="34" charset="-128"/>
              </a:rPr>
              <a:t>(qqq)  </a:t>
            </a:r>
            <a:r>
              <a:rPr lang="en-US" altLang="ja-JP" sz="16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uniform</a:t>
            </a:r>
            <a:endParaRPr lang="en-US" altLang="ja-JP" sz="1600" dirty="0">
              <a:solidFill>
                <a:srgbClr val="000000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017632" y="4477399"/>
            <a:ext cx="1652071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/>
              <a:buChar char="à"/>
              <a:defRPr/>
            </a:pPr>
            <a:r>
              <a:rPr kumimoji="1" lang="en-US" altLang="ja-JP" sz="1400" u="sng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Charmed baryon 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  (</a:t>
            </a:r>
            <a:r>
              <a:rPr kumimoji="1" lang="en-US" altLang="ja-JP" sz="1400" b="1" dirty="0" err="1">
                <a:solidFill>
                  <a:prstClr val="black"/>
                </a:solidFill>
                <a:latin typeface="Symbol" panose="05050102010706020507" pitchFamily="18" charset="2"/>
                <a:ea typeface="MS PGothic" panose="020B0600070205080204" pitchFamily="34" charset="-128"/>
              </a:rPr>
              <a:t>L</a:t>
            </a:r>
            <a:r>
              <a:rPr kumimoji="1" lang="en-US" altLang="ja-JP" sz="1400" b="1" baseline="-25000" dirty="0" err="1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c</a:t>
            </a: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[</a:t>
            </a:r>
            <a:r>
              <a:rPr kumimoji="1" lang="en-US" altLang="ja-JP" sz="1400" b="1" dirty="0" err="1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ud</a:t>
            </a:r>
            <a:r>
              <a:rPr kumimoji="1" lang="en-US" altLang="ja-JP" sz="1400" b="1" dirty="0" err="1">
                <a:solidFill>
                  <a:srgbClr val="0066FF"/>
                </a:solidFill>
                <a:latin typeface="Calibri"/>
                <a:ea typeface="MS PGothic" panose="020B0600070205080204" pitchFamily="34" charset="-128"/>
              </a:rPr>
              <a:t>c</a:t>
            </a: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]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)</a:t>
            </a:r>
            <a:endParaRPr kumimoji="1" lang="en-US" altLang="ja-JP" sz="1400" u="sng" dirty="0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    </a:t>
            </a:r>
            <a:r>
              <a:rPr kumimoji="1" lang="en-US" altLang="ja-JP" sz="1400" dirty="0">
                <a:solidFill>
                  <a:srgbClr val="00B050"/>
                </a:solidFill>
                <a:latin typeface="Calibri"/>
                <a:ea typeface="MS PGothic" panose="020B0600070205080204" pitchFamily="34" charset="-128"/>
              </a:rPr>
              <a:t>  </a:t>
            </a:r>
            <a:endParaRPr kumimoji="1" lang="en-US" altLang="ja-JP" sz="1400" dirty="0">
              <a:solidFill>
                <a:srgbClr val="00B050"/>
              </a:solidFill>
              <a:latin typeface="Calibri"/>
              <a:ea typeface="MS PGothic" panose="020B0600070205080204" pitchFamily="34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m</a:t>
            </a:r>
            <a:r>
              <a:rPr kumimoji="1" lang="en-US" altLang="ja-JP" sz="1400" baseline="-250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u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, m</a:t>
            </a:r>
            <a:r>
              <a:rPr kumimoji="1" lang="en-US" altLang="ja-JP" sz="1400" baseline="-250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d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 &lt;&lt; m</a:t>
            </a:r>
            <a:r>
              <a:rPr kumimoji="1" lang="en-US" altLang="ja-JP" sz="1400" baseline="-250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c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 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sym typeface="Wingdings" panose="05000000000000000000" pitchFamily="2" charset="2"/>
              </a:rPr>
              <a:t></a:t>
            </a:r>
            <a:endParaRPr kumimoji="1" lang="en-US" altLang="ja-JP" sz="1400" dirty="0">
              <a:solidFill>
                <a:prstClr val="black"/>
              </a:solidFill>
              <a:latin typeface="Calibri"/>
              <a:ea typeface="MS PGothic" panose="020B0600070205080204" pitchFamily="34" charset="-128"/>
              <a:sym typeface="Wingdings" panose="05000000000000000000" pitchFamily="2" charset="2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sym typeface="Wingdings" panose="05000000000000000000" pitchFamily="2" charset="2"/>
              </a:rPr>
              <a:t> </a:t>
            </a:r>
            <a:r>
              <a:rPr kumimoji="1" lang="en-US" altLang="ja-JP" sz="1400" b="1" dirty="0" err="1">
                <a:solidFill>
                  <a:srgbClr val="0066FF"/>
                </a:solidFill>
                <a:latin typeface="Calibri"/>
                <a:ea typeface="MS PGothic" panose="020B0600070205080204" pitchFamily="34" charset="-128"/>
              </a:rPr>
              <a:t>diquark</a:t>
            </a:r>
            <a:r>
              <a:rPr kumimoji="1" lang="en-US" altLang="ja-JP" sz="1400" b="1" dirty="0">
                <a:solidFill>
                  <a:srgbClr val="0066FF"/>
                </a:solidFill>
                <a:latin typeface="Calibri"/>
                <a:ea typeface="MS PGothic" panose="020B0600070205080204" pitchFamily="34" charset="-128"/>
              </a:rPr>
              <a:t> + quark</a:t>
            </a:r>
            <a:endParaRPr kumimoji="1" lang="en-US" altLang="ja-JP" sz="1400" b="1" dirty="0">
              <a:solidFill>
                <a:srgbClr val="0066FF"/>
              </a:solidFill>
              <a:latin typeface="Calibri"/>
              <a:ea typeface="MS PGothic" panose="020B0600070205080204" pitchFamily="34" charset="-128"/>
            </a:endParaRPr>
          </a:p>
          <a:p>
            <a:pPr>
              <a:defRPr/>
            </a:pPr>
            <a:r>
              <a:rPr kumimoji="1" lang="en-US" altLang="ja-JP" sz="1400" b="1" dirty="0">
                <a:solidFill>
                  <a:srgbClr val="0066FF"/>
                </a:solidFill>
                <a:latin typeface="Calibri"/>
                <a:ea typeface="MS PGothic" panose="020B0600070205080204" pitchFamily="34" charset="-128"/>
              </a:rPr>
              <a:t>   (</a:t>
            </a:r>
            <a:r>
              <a:rPr kumimoji="1" lang="en-US" altLang="ja-JP" sz="1400" b="1" dirty="0" err="1">
                <a:solidFill>
                  <a:srgbClr val="0066FF"/>
                </a:solidFill>
                <a:latin typeface="Calibri"/>
                <a:ea typeface="MS PGothic" panose="020B0600070205080204" pitchFamily="34" charset="-128"/>
              </a:rPr>
              <a:t>qq</a:t>
            </a:r>
            <a:r>
              <a:rPr kumimoji="1" lang="en-US" altLang="ja-JP" sz="1400" b="1" dirty="0">
                <a:solidFill>
                  <a:srgbClr val="0066FF"/>
                </a:solidFill>
                <a:latin typeface="Calibri"/>
                <a:ea typeface="MS PGothic" panose="020B0600070205080204" pitchFamily="34" charset="-128"/>
              </a:rPr>
              <a:t>)           (Q)</a:t>
            </a:r>
            <a:endParaRPr kumimoji="1" lang="en-US" altLang="ja-JP" sz="1400" b="1" dirty="0">
              <a:solidFill>
                <a:srgbClr val="0066FF"/>
              </a:solidFill>
              <a:latin typeface="Calibri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矩形 44"/>
              <p:cNvSpPr/>
              <p:nvPr/>
            </p:nvSpPr>
            <p:spPr>
              <a:xfrm>
                <a:off x="2828289" y="4664038"/>
                <a:ext cx="2017786" cy="1519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/>
                  <a:buChar char="à"/>
                  <a:defRPr/>
                </a:pPr>
                <a:r>
                  <a:rPr kumimoji="1" lang="en-US" altLang="ja-JP" sz="1400" u="sng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Charmed </a:t>
                </a:r>
                <a:r>
                  <a:rPr kumimoji="1" lang="en-US" altLang="zh-CN" sz="1400" u="sng" dirty="0">
                    <a:solidFill>
                      <a:prstClr val="black"/>
                    </a:solidFill>
                    <a:latin typeface="Calibri"/>
                    <a:ea typeface="SimSun" panose="02010600030101010101" pitchFamily="2" charset="-122"/>
                  </a:rPr>
                  <a:t>meson</a:t>
                </a:r>
                <a:r>
                  <a:rPr kumimoji="1" lang="en-US" altLang="ja-JP" sz="1400" u="sng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 </a:t>
                </a:r>
                <a:r>
                  <a:rPr kumimoji="1" lang="en-US" altLang="ja-JP" sz="140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  (</a:t>
                </a:r>
                <a:r>
                  <a:rPr kumimoji="1" lang="en-US" altLang="ja-JP" sz="1400" b="1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D</a:t>
                </a:r>
                <a:r>
                  <a:rPr kumimoji="1" lang="en-US" altLang="zh-CN" sz="1400" b="1" baseline="30000" dirty="0">
                    <a:solidFill>
                      <a:prstClr val="black"/>
                    </a:solidFill>
                    <a:latin typeface="Calibri"/>
                    <a:ea typeface="SimSun" panose="02010600030101010101" pitchFamily="2" charset="-122"/>
                  </a:rPr>
                  <a:t>+</a:t>
                </a:r>
                <a:r>
                  <a:rPr kumimoji="1" lang="en-US" altLang="ja-JP" sz="1400" b="1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[</a:t>
                </a:r>
                <a:r>
                  <a:rPr kumimoji="1" lang="en-US" altLang="zh-CN" sz="1400" b="1" dirty="0">
                    <a:solidFill>
                      <a:prstClr val="black"/>
                    </a:solidFill>
                    <a:latin typeface="Calibri"/>
                    <a:ea typeface="SimSun" panose="02010600030101010101" pitchFamily="2" charset="-122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kumimoji="1" lang="en-US" altLang="ja-JP" sz="1400" b="1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]</a:t>
                </a:r>
                <a:r>
                  <a:rPr kumimoji="1" lang="en-US" altLang="ja-JP" sz="140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)</a:t>
                </a:r>
                <a:endParaRPr kumimoji="1" lang="en-US" altLang="ja-JP" sz="1400" u="sng" dirty="0">
                  <a:solidFill>
                    <a:prstClr val="black"/>
                  </a:solidFill>
                  <a:latin typeface="Calibri"/>
                  <a:ea typeface="MS PGothic" panose="020B0600070205080204" pitchFamily="34" charset="-128"/>
                </a:endParaRPr>
              </a:p>
              <a:p>
                <a:pPr marL="342900" indent="-342900" eaLnBrk="0" fontAlgn="base" hangingPunct="0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1" lang="en-US" altLang="ja-JP" sz="140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    </a:t>
                </a:r>
                <a:r>
                  <a:rPr kumimoji="1" lang="en-US" altLang="ja-JP" sz="1400" dirty="0">
                    <a:solidFill>
                      <a:srgbClr val="00B050"/>
                    </a:solidFill>
                    <a:latin typeface="Calibri"/>
                    <a:ea typeface="MS PGothic" panose="020B0600070205080204" pitchFamily="34" charset="-128"/>
                  </a:rPr>
                  <a:t>  </a:t>
                </a:r>
                <a:endParaRPr kumimoji="1" lang="en-US" altLang="ja-JP" sz="1400" dirty="0">
                  <a:solidFill>
                    <a:srgbClr val="00B050"/>
                  </a:solidFill>
                  <a:latin typeface="Calibri"/>
                  <a:ea typeface="MS PGothic" panose="020B0600070205080204" pitchFamily="34" charset="-128"/>
                </a:endParaRPr>
              </a:p>
              <a:p>
                <a:pPr marL="342900" indent="-342900" eaLnBrk="0" fontAlgn="base" hangingPunct="0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1" lang="en-US" altLang="ja-JP" sz="140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m</a:t>
                </a:r>
                <a:r>
                  <a:rPr kumimoji="1" lang="en-US" altLang="ja-JP" sz="1400" baseline="-2500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d</a:t>
                </a:r>
                <a:r>
                  <a:rPr kumimoji="1" lang="en-US" altLang="ja-JP" sz="140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 &lt;&lt; m</a:t>
                </a:r>
                <a:r>
                  <a:rPr kumimoji="1" lang="en-US" altLang="ja-JP" sz="1400" baseline="-2500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c</a:t>
                </a:r>
                <a:r>
                  <a:rPr kumimoji="1" lang="en-US" altLang="ja-JP" sz="140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</a:rPr>
                  <a:t> </a:t>
                </a:r>
                <a:r>
                  <a:rPr kumimoji="1" lang="en-US" altLang="ja-JP" sz="140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  <a:sym typeface="Wingdings" panose="05000000000000000000" pitchFamily="2" charset="2"/>
                  </a:rPr>
                  <a:t></a:t>
                </a:r>
                <a:endParaRPr kumimoji="1" lang="en-US" altLang="ja-JP" sz="1400" dirty="0">
                  <a:solidFill>
                    <a:prstClr val="black"/>
                  </a:solidFill>
                  <a:latin typeface="Calibri"/>
                  <a:ea typeface="MS PGothic" panose="020B0600070205080204" pitchFamily="34" charset="-128"/>
                  <a:sym typeface="Wingdings" panose="05000000000000000000" pitchFamily="2" charset="2"/>
                </a:endParaRPr>
              </a:p>
              <a:p>
                <a:pPr marL="342900" indent="-342900" eaLnBrk="0" fontAlgn="base" hangingPunct="0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1" lang="en-US" altLang="ja-JP" sz="1400" dirty="0">
                    <a:solidFill>
                      <a:prstClr val="black"/>
                    </a:solidFill>
                    <a:latin typeface="Calibri"/>
                    <a:ea typeface="MS PGothic" panose="020B0600070205080204" pitchFamily="34" charset="-128"/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sz="1400" b="1" dirty="0">
                    <a:solidFill>
                      <a:srgbClr val="0066FF"/>
                    </a:solidFill>
                    <a:latin typeface="Calibri"/>
                    <a:ea typeface="MS PGothic" panose="020B0600070205080204" pitchFamily="34" charset="-128"/>
                  </a:rPr>
                  <a:t>quark + </a:t>
                </a:r>
                <a:r>
                  <a:rPr kumimoji="1" lang="en-US" altLang="zh-CN" sz="1400" b="1" dirty="0">
                    <a:solidFill>
                      <a:srgbClr val="0066FF"/>
                    </a:solidFill>
                    <a:latin typeface="Calibri"/>
                    <a:ea typeface="SimSun" panose="02010600030101010101" pitchFamily="2" charset="-122"/>
                  </a:rPr>
                  <a:t>heavy </a:t>
                </a:r>
                <a:r>
                  <a:rPr kumimoji="1" lang="en-US" altLang="ja-JP" sz="1400" b="1" dirty="0">
                    <a:solidFill>
                      <a:srgbClr val="0066FF"/>
                    </a:solidFill>
                    <a:latin typeface="Calibri"/>
                    <a:ea typeface="MS PGothic" panose="020B0600070205080204" pitchFamily="34" charset="-128"/>
                  </a:rPr>
                  <a:t>quark</a:t>
                </a:r>
                <a:endParaRPr kumimoji="1" lang="en-US" altLang="ja-JP" sz="1400" b="1" dirty="0">
                  <a:solidFill>
                    <a:srgbClr val="0066FF"/>
                  </a:solidFill>
                  <a:latin typeface="Calibri"/>
                  <a:ea typeface="MS PGothic" panose="020B0600070205080204" pitchFamily="34" charset="-128"/>
                </a:endParaRPr>
              </a:p>
              <a:p>
                <a:pPr>
                  <a:defRPr/>
                </a:pPr>
                <a:r>
                  <a:rPr kumimoji="1" lang="en-US" altLang="ja-JP" sz="1400" b="1" dirty="0">
                    <a:solidFill>
                      <a:srgbClr val="0066FF"/>
                    </a:solidFill>
                    <a:latin typeface="Calibri"/>
                    <a:ea typeface="MS PGothic" panose="020B0600070205080204" pitchFamily="34" charset="-128"/>
                  </a:rPr>
                  <a:t>  (q)               (Q)</a:t>
                </a:r>
                <a:endParaRPr kumimoji="1" lang="en-US" altLang="ja-JP" sz="1400" b="1" dirty="0">
                  <a:solidFill>
                    <a:srgbClr val="0066FF"/>
                  </a:solidFill>
                  <a:latin typeface="Calibri"/>
                  <a:ea typeface="MS PGothic" panose="020B0600070205080204" pitchFamily="34" charset="-128"/>
                </a:endParaRPr>
              </a:p>
            </p:txBody>
          </p:sp>
        </mc:Choice>
        <mc:Fallback>
          <p:sp>
            <p:nvSpPr>
              <p:cNvPr id="45" name="矩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289" y="4664038"/>
                <a:ext cx="2017786" cy="1519198"/>
              </a:xfrm>
              <a:prstGeom prst="rect">
                <a:avLst/>
              </a:prstGeom>
              <a:blipFill rotWithShape="1">
                <a:blip r:embed="rId4"/>
                <a:stretch>
                  <a:fillRect l="-31" t="-39" r="19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sym typeface="Calibri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/>
                            <a:sym typeface="Calibri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Calibri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>
                            <a:latin typeface="Cambria Math"/>
                            <a:sym typeface="Calibri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weak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picture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theory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1"/>
                <a:stretch>
                  <a:fillRect t="-17171" b="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占位符 3"/>
          <p:cNvSpPr>
            <a:spLocks noGrp="1"/>
          </p:cNvSpPr>
          <p:nvPr>
            <p:ph idx="1"/>
          </p:nvPr>
        </p:nvSpPr>
        <p:spPr>
          <a:xfrm>
            <a:off x="767408" y="1237170"/>
            <a:ext cx="10153127" cy="5275416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Contrary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to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charmed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meson,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W-exchange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contribution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is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important.(No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color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suppress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and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helicity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suppress)</a:t>
            </a:r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Phenomenology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aim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at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explain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data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and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predict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important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observables.</a:t>
            </a:r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Calculate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what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they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can(HQET,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factorization)+parametrize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what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they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cannot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+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some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non-perturbations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b="1" dirty="0">
                <a:solidFill>
                  <a:srgbClr val="7030A0"/>
                </a:solidFill>
                <a:latin typeface="Times New Roman" panose="02020503050405090304" charset="0"/>
                <a:cs typeface="Times New Roman" panose="02020503050405090304" charset="0"/>
              </a:rPr>
              <a:t>extracted</a:t>
            </a:r>
            <a:r>
              <a:rPr kumimoji="1" lang="zh-CN" altLang="en-US" sz="2000" b="1" dirty="0">
                <a:solidFill>
                  <a:srgbClr val="7030A0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b="1" dirty="0">
                <a:solidFill>
                  <a:srgbClr val="7030A0"/>
                </a:solidFill>
                <a:latin typeface="Times New Roman" panose="02020503050405090304" charset="0"/>
                <a:cs typeface="Times New Roman" panose="02020503050405090304" charset="0"/>
              </a:rPr>
              <a:t>from</a:t>
            </a:r>
            <a:r>
              <a:rPr kumimoji="1" lang="zh-CN" altLang="en-US" sz="2000" b="1" dirty="0">
                <a:solidFill>
                  <a:srgbClr val="7030A0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sz="2000" b="1" dirty="0">
                <a:solidFill>
                  <a:srgbClr val="7030A0"/>
                </a:solidFill>
                <a:latin typeface="Times New Roman" panose="02020503050405090304" charset="0"/>
                <a:cs typeface="Times New Roman" panose="02020503050405090304" charset="0"/>
              </a:rPr>
              <a:t>data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  <a:sym typeface="Wingdings" panose="05000000000000000000"/>
              </a:rPr>
              <a:t>=&gt;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  <a:sym typeface="Wingdings" panose="0500000000000000000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  <a:sym typeface="Wingdings" panose="05000000000000000000"/>
              </a:rPr>
              <a:t>explain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  <a:sym typeface="Wingdings" panose="0500000000000000000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  <a:sym typeface="Wingdings" panose="05000000000000000000"/>
              </a:rPr>
              <a:t>and</a:t>
            </a:r>
            <a:r>
              <a:rPr kumimoji="1" lang="zh-CN" altLang="en-US" sz="2000" dirty="0">
                <a:latin typeface="Times New Roman" panose="02020503050405090304" charset="0"/>
                <a:cs typeface="Times New Roman" panose="02020503050405090304" charset="0"/>
                <a:sym typeface="Wingdings" panose="05000000000000000000"/>
              </a:rPr>
              <a:t> </a:t>
            </a:r>
            <a:r>
              <a:rPr kumimoji="1" lang="en-US" altLang="zh-CN" sz="2000" dirty="0">
                <a:latin typeface="Times New Roman" panose="02020503050405090304" charset="0"/>
                <a:cs typeface="Times New Roman" panose="02020503050405090304" charset="0"/>
                <a:sym typeface="Wingdings" panose="05000000000000000000"/>
              </a:rPr>
              <a:t>predict.</a:t>
            </a:r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pPr lvl="0"/>
            <a:endParaRPr kumimoji="1"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2C0F661-9DD0-0A45-93A2-5F5151F3619A}" type="datetime1">
              <a:rPr kumimoji="0" lang="zh-CN" altLang="en-US" sz="1200" cap="none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  <a:cs typeface="+mn-cs"/>
              </a:rPr>
            </a:fld>
            <a:endParaRPr kumimoji="0" lang="zh-CN" altLang="en-US" sz="1200" cap="none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z="1200" b="1">
                <a:solidFill>
                  <a:prstClr val="black"/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zh-CN" altLang="en-US" sz="1200" b="1">
              <a:solidFill>
                <a:prstClr val="black"/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484785"/>
            <a:ext cx="5976664" cy="36286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fld id="{4EBB12F2-2C80-7447-9BF2-504A1D63A630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kumimoji="1" lang="zh-CN" altLang="en-US" b="1" smtClean="0">
                <a:sym typeface="Symbol" panose="05050102010706020507" pitchFamily="18" charset="2"/>
              </a:rPr>
            </a:fld>
            <a:endParaRPr kumimoji="1" lang="en-US" altLang="zh-CN" b="1" dirty="0">
              <a:sym typeface="Symbol" panose="05050102010706020507" pitchFamily="18" charset="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137" y="296244"/>
            <a:ext cx="11724924" cy="58327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989" y="0"/>
            <a:ext cx="529541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429" y="57150"/>
            <a:ext cx="6718300" cy="67437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6599"/>
            <a:ext cx="11352584" cy="642152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4618" b="32157"/>
          <a:stretch>
            <a:fillRect/>
          </a:stretch>
        </p:blipFill>
        <p:spPr>
          <a:xfrm>
            <a:off x="623392" y="980728"/>
            <a:ext cx="5331159" cy="48965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99" t="69957"/>
          <a:stretch>
            <a:fillRect/>
          </a:stretch>
        </p:blipFill>
        <p:spPr>
          <a:xfrm>
            <a:off x="5854459" y="1700808"/>
            <a:ext cx="6304556" cy="244827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algn="l">
          <a:defRPr sz="3200" dirty="0" err="1">
            <a:latin typeface="Times New Roman" panose="02020503050405090304" charset="0"/>
            <a:ea typeface="Times New Roman" panose="02020503050405090304" charset="0"/>
            <a:cs typeface="Times New Roman" panose="02020503050405090304" charset="0"/>
          </a:defRPr>
        </a:defPPr>
      </a:lst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</a:spPr>
      <a:bodyPr wrap="none" rtlCol="0">
        <a:spAutoFit/>
      </a:bodyPr>
      <a:lstStyle>
        <a:defPPr algn="l">
          <a:defRPr kumimoji="1" b="0" dirty="0" smtClean="0">
            <a:latin typeface="Times New Roman" panose="02020503050405090304" charset="0"/>
            <a:cs typeface="Times New Roman" panose="0202050305040509030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Xiaorui-l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tx1"/>
            </a:solidFill>
            <a:latin typeface="+mn-ea"/>
            <a:ea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pr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_vs_楷体">
      <a:majorFont>
        <a:latin typeface="Times New Roman"/>
        <a:ea typeface="隶书"/>
        <a:cs typeface=""/>
      </a:majorFont>
      <a:minorFont>
        <a:latin typeface="Times New Roman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12716</Words>
  <Application>WPS Spreadsheets</Application>
  <PresentationFormat>宽屏</PresentationFormat>
  <Paragraphs>563</Paragraphs>
  <Slides>35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35</vt:i4>
      </vt:variant>
    </vt:vector>
  </HeadingPairs>
  <TitlesOfParts>
    <vt:vector size="93" baseType="lpstr">
      <vt:lpstr>Arial</vt:lpstr>
      <vt:lpstr>SimSun</vt:lpstr>
      <vt:lpstr>Wingdings</vt:lpstr>
      <vt:lpstr>Times New Roman</vt:lpstr>
      <vt:lpstr>Calibri</vt:lpstr>
      <vt:lpstr>Helvetica Neue</vt:lpstr>
      <vt:lpstr>Arial</vt:lpstr>
      <vt:lpstr>华文楷体</vt:lpstr>
      <vt:lpstr>SimHei</vt:lpstr>
      <vt:lpstr>汉仪中黑KW</vt:lpstr>
      <vt:lpstr>Symbol</vt:lpstr>
      <vt:lpstr>Kingsoft Sign</vt:lpstr>
      <vt:lpstr>STKaiti</vt:lpstr>
      <vt:lpstr>Courier New</vt:lpstr>
      <vt:lpstr>Calibri</vt:lpstr>
      <vt:lpstr>Times New Roman Bold</vt:lpstr>
      <vt:lpstr>Cambria Math</vt:lpstr>
      <vt:lpstr>Kingsoft Math</vt:lpstr>
      <vt:lpstr>Cambria Math</vt:lpstr>
      <vt:lpstr>DejaVu Math TeX Gyre</vt:lpstr>
      <vt:lpstr>MS PGothic</vt:lpstr>
      <vt:lpstr>SimSun</vt:lpstr>
      <vt:lpstr>Helvetica Light</vt:lpstr>
      <vt:lpstr>Wingdings</vt:lpstr>
      <vt:lpstr>Times New Roman</vt:lpstr>
      <vt:lpstr>Wingdings 2</vt:lpstr>
      <vt:lpstr>Microsoft YaHei</vt:lpstr>
      <vt:lpstr>汉仪旗黑</vt:lpstr>
      <vt:lpstr>SimSun</vt:lpstr>
      <vt:lpstr>Arial Unicode MS</vt:lpstr>
      <vt:lpstr>Garamond</vt:lpstr>
      <vt:lpstr>华文中宋</vt:lpstr>
      <vt:lpstr>汉仪书宋二KW</vt:lpstr>
      <vt:lpstr>隶书</vt:lpstr>
      <vt:lpstr>Roboto Light</vt:lpstr>
      <vt:lpstr>CMR12</vt:lpstr>
      <vt:lpstr>CMBX12</vt:lpstr>
      <vt:lpstr>等线</vt:lpstr>
      <vt:lpstr>汉仪中等线KW</vt:lpstr>
      <vt:lpstr>Calibri Light</vt:lpstr>
      <vt:lpstr>报隶-简</vt:lpstr>
      <vt:lpstr>冬青黑体简体中文</vt:lpstr>
      <vt:lpstr>苹方-简</vt:lpstr>
      <vt:lpstr>Thonburi</vt:lpstr>
      <vt:lpstr>CMBX12</vt:lpstr>
      <vt:lpstr>CMR12</vt:lpstr>
      <vt:lpstr>Helvetica Light</vt:lpstr>
      <vt:lpstr>MS PGothic</vt:lpstr>
      <vt:lpstr>SimHei</vt:lpstr>
      <vt:lpstr>Symbol</vt:lpstr>
      <vt:lpstr>Times New Roman Bold</vt:lpstr>
      <vt:lpstr>Wingdings</vt:lpstr>
      <vt:lpstr>华文中宋</vt:lpstr>
      <vt:lpstr>等线</vt:lpstr>
      <vt:lpstr>隶书</vt:lpstr>
      <vt:lpstr>1_White</vt:lpstr>
      <vt:lpstr>Xiaorui-lect</vt:lpstr>
      <vt:lpstr>lipr4</vt:lpstr>
      <vt:lpstr>粲重子非轻衰变实验研究</vt:lpstr>
      <vt:lpstr>Outline</vt:lpstr>
      <vt:lpstr>The charmed baryon family </vt:lpstr>
      <vt:lpstr>: The lightest charmed baryon spectroscopy</vt:lpstr>
      <vt:lpstr> weak decay picture in theory</vt:lpstr>
      <vt:lpstr>PowerPoint 演示文稿</vt:lpstr>
      <vt:lpstr>PowerPoint 演示文稿</vt:lpstr>
      <vt:lpstr>PowerPoint 演示文稿</vt:lpstr>
      <vt:lpstr>PowerPoint 演示文稿</vt:lpstr>
      <vt:lpstr>Charm Facilities</vt:lpstr>
      <vt:lpstr>Charmed baryon thresholds</vt:lpstr>
      <vt:lpstr>Production measurement near threshold</vt:lpstr>
      <vt:lpstr> and </vt:lpstr>
      <vt:lpstr>First observation of </vt:lpstr>
      <vt:lpstr>BF measurement of </vt:lpstr>
      <vt:lpstr>PowerPoint 演示文稿</vt:lpstr>
      <vt:lpstr>PowerPoint 演示文稿</vt:lpstr>
      <vt:lpstr>Decay asymmetry for pure W-exchange process  </vt:lpstr>
      <vt:lpstr>Decay asymmetry for pure W-exchange process  </vt:lpstr>
      <vt:lpstr>Decay asymmetry for pure W-exchange process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amplitude analysis</vt:lpstr>
      <vt:lpstr> polarization and  polarimetry</vt:lpstr>
      <vt:lpstr>Proposal of the upgrade BEPCII</vt:lpstr>
      <vt:lpstr>Heavier charmed baryons</vt:lpstr>
      <vt:lpstr>Future opportunity at LHCb</vt:lpstr>
      <vt:lpstr>Super Tau-Charm Facility (STCF)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BESIII Experiment @ BEPCII</dc:title>
  <dc:creator>shenxy</dc:creator>
  <cp:lastModifiedBy>lilongke</cp:lastModifiedBy>
  <cp:revision>1686</cp:revision>
  <cp:lastPrinted>2025-06-30T05:44:11Z</cp:lastPrinted>
  <dcterms:created xsi:type="dcterms:W3CDTF">2025-06-30T05:44:11Z</dcterms:created>
  <dcterms:modified xsi:type="dcterms:W3CDTF">2025-06-30T05:44:11Z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D27795EDBABB2F4A29246268A83056A1_43</vt:lpwstr>
  </property>
  <property fmtid="{D5CDD505-2E9C-101B-9397-08002B2CF9AE}" pid="3" name="KSOProductBuildVer">
    <vt:lpwstr>1033-7.5.1.8994</vt:lpwstr>
  </property>
</Properties>
</file>