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1" r:id="rId2"/>
    <p:sldId id="2328" r:id="rId3"/>
    <p:sldId id="2498" r:id="rId4"/>
    <p:sldId id="2479" r:id="rId5"/>
    <p:sldId id="2480" r:id="rId6"/>
    <p:sldId id="2481" r:id="rId7"/>
    <p:sldId id="2470" r:id="rId8"/>
    <p:sldId id="2488" r:id="rId9"/>
    <p:sldId id="2437" r:id="rId10"/>
    <p:sldId id="2484" r:id="rId11"/>
    <p:sldId id="2486" r:id="rId12"/>
    <p:sldId id="2483" r:id="rId13"/>
    <p:sldId id="2485" r:id="rId14"/>
    <p:sldId id="2482" r:id="rId15"/>
    <p:sldId id="2487" r:id="rId16"/>
    <p:sldId id="2494" r:id="rId17"/>
    <p:sldId id="963" r:id="rId18"/>
    <p:sldId id="910" r:id="rId19"/>
    <p:sldId id="2489" r:id="rId20"/>
    <p:sldId id="2490" r:id="rId21"/>
    <p:sldId id="2475" r:id="rId22"/>
    <p:sldId id="2474" r:id="rId23"/>
    <p:sldId id="2495" r:id="rId24"/>
    <p:sldId id="2469" r:id="rId25"/>
    <p:sldId id="2497" r:id="rId26"/>
    <p:sldId id="2491" r:id="rId27"/>
    <p:sldId id="2467" r:id="rId28"/>
    <p:sldId id="228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FC"/>
    <a:srgbClr val="B7472A"/>
    <a:srgbClr val="F4EEEA"/>
    <a:srgbClr val="4472C4"/>
    <a:srgbClr val="000001"/>
    <a:srgbClr val="2F0001"/>
    <a:srgbClr val="F2EFEC"/>
    <a:srgbClr val="FFFFFF"/>
    <a:srgbClr val="656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9421" autoAdjust="0"/>
  </p:normalViewPr>
  <p:slideViewPr>
    <p:cSldViewPr snapToGrid="0">
      <p:cViewPr varScale="1">
        <p:scale>
          <a:sx n="69" d="100"/>
          <a:sy n="69" d="100"/>
        </p:scale>
        <p:origin x="560" y="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71B75-5DF2-4456-B04C-6A361EC3E899}" type="datetimeFigureOut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DF8DE-031C-4BFF-9256-91B0B52CC8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05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976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41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812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82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36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671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76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71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872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51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900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28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9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24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53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1">
              <a:rPr lang="zh-CN" altLang="en-US" smtClean="0"/>
              <a:t>2025/6/29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81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../clipboard/media/image3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0.png"/><Relationship Id="rId4" Type="http://schemas.openxmlformats.org/officeDocument/2006/relationships/image" Target="../media/image10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61123" y="3577587"/>
            <a:ext cx="6375237" cy="1395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  <a:sym typeface="+mn-ea"/>
              </a:rPr>
              <a:t>钟显辉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光魏体_CNKI" panose="02000500000000000000" pitchFamily="2" charset="-122"/>
              <a:ea typeface="华光魏体_CNKI" panose="02000500000000000000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  <a:sym typeface="+mn-ea"/>
              </a:rPr>
              <a:t>湖南师范大学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光魏体_CNKI" panose="02000500000000000000" pitchFamily="2" charset="-122"/>
              <a:ea typeface="华光魏体_CNKI" panose="020005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3755" y="1927860"/>
            <a:ext cx="10635615" cy="90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光魏体_CNKI" panose="02000500000000000000" pitchFamily="2" charset="-122"/>
                <a:ea typeface="华光魏体_CNKI" panose="02000500000000000000" pitchFamily="2" charset="-122"/>
                <a:cs typeface="Times New Roman" panose="02020603050405020304" pitchFamily="18" charset="0"/>
              </a:rPr>
              <a:t>粲强子衰变末态轻味强子态的理论研究</a:t>
            </a:r>
          </a:p>
        </p:txBody>
      </p:sp>
      <p:pic>
        <p:nvPicPr>
          <p:cNvPr id="6" name="图片 5" descr="校徽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"/>
            <a:ext cx="12190730" cy="84311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灯片编号占位符 2"/>
          <p:cNvSpPr txBox="1"/>
          <p:nvPr/>
        </p:nvSpPr>
        <p:spPr>
          <a:xfrm>
            <a:off x="9336360" y="6427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600" b="1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等线" panose="02010600030101010101" charset="-122"/>
                <a:cs typeface="+mn-cs"/>
              </a:rPr>
              <a:t>1</a:t>
            </a:fld>
            <a:endParaRPr kumimoji="0" lang="zh-CN" altLang="en-US" sz="16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7183" y="5565975"/>
            <a:ext cx="11188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“第三届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BESIII-Belle II-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LHCb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粲强子物理联合研讨会”   </a:t>
            </a:r>
            <a:r>
              <a:rPr lang="zh-CN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湖南长沙</a:t>
            </a:r>
            <a:endParaRPr lang="en-US" altLang="zh-CN" sz="2500" b="1" dirty="0">
              <a:solidFill>
                <a:prstClr val="black">
                  <a:lumMod val="75000"/>
                  <a:lumOff val="25000"/>
                </a:prst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 defTabSz="685800">
              <a:defRPr/>
            </a:pPr>
            <a:r>
              <a:rPr lang="en-US" altLang="zh-CN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2025</a:t>
            </a:r>
            <a:r>
              <a:rPr lang="zh-CN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27-30</a:t>
            </a:r>
            <a:r>
              <a:rPr lang="zh-CN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日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39141" y="-36929"/>
            <a:ext cx="5381241" cy="75191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Strangeonium</a:t>
            </a: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 spectrum</a:t>
            </a:r>
            <a:r>
              <a:rPr lang="en-US" altLang="zh-CN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 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10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880990-E27B-4C4F-8328-DA72FFE694BD}"/>
              </a:ext>
            </a:extLst>
          </p:cNvPr>
          <p:cNvSpPr txBox="1"/>
          <p:nvPr/>
        </p:nvSpPr>
        <p:spPr>
          <a:xfrm>
            <a:off x="544934" y="983872"/>
            <a:ext cx="11329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l-GR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(2170) be the 3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state?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Exp: 2164,   88+26-21, not seen in K*K*,seen in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ϕππ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2198,   276,  K*K*8% 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3%,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0.1%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width is too broad, the K*K* decay mode is not seen!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42F028-1E88-462C-A992-4FFCE1742640}"/>
              </a:ext>
            </a:extLst>
          </p:cNvPr>
          <p:cNvSpPr txBox="1"/>
          <p:nvPr/>
        </p:nvSpPr>
        <p:spPr>
          <a:xfrm>
            <a:off x="600167" y="2644170"/>
            <a:ext cx="9758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l-GR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(2170) be the 2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state?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Exp: 2164,   88+26-21, not seen in K*K*,seen in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ϕππ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2272,   283,  K*K*8% 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0.9%,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0.1%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mass and width are too large, the K*K* decay mode is not seen!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2F1481-B0EB-42E2-9EA6-35D05418DB54}"/>
              </a:ext>
            </a:extLst>
          </p:cNvPr>
          <p:cNvSpPr txBox="1"/>
          <p:nvPr/>
        </p:nvSpPr>
        <p:spPr>
          <a:xfrm>
            <a:off x="544934" y="4160400"/>
            <a:ext cx="86665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the newly observed state X(2300) be the 3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state?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[BESIII, PRL134,191901(2025)]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Exp: 2316,   89+-41, seen in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2435,   269,  KK*5% 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K*K*7%,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2%,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0.6%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Predicted mass and width are too large!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10BC27-8909-4807-A68D-4C384CE65094}"/>
              </a:ext>
            </a:extLst>
          </p:cNvPr>
          <p:cNvSpPr txBox="1"/>
          <p:nvPr/>
        </p:nvSpPr>
        <p:spPr>
          <a:xfrm>
            <a:off x="7643381" y="5560970"/>
            <a:ext cx="3912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4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l-GR" altLang="zh-CN" sz="2400" dirty="0">
                <a:solidFill>
                  <a:srgbClr val="04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2400" dirty="0">
                <a:solidFill>
                  <a:srgbClr val="04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(2170) and X(2300) be tetraquark </a:t>
            </a:r>
            <a:r>
              <a:rPr lang="en-US" altLang="zh-CN" sz="2400" baseline="-25000" dirty="0">
                <a:solidFill>
                  <a:srgbClr val="04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4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states?</a:t>
            </a:r>
          </a:p>
        </p:txBody>
      </p:sp>
    </p:spTree>
    <p:extLst>
      <p:ext uri="{BB962C8B-B14F-4D97-AF65-F5344CB8AC3E}">
        <p14:creationId xmlns:p14="http://schemas.microsoft.com/office/powerpoint/2010/main" val="3100771744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11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6880990-E27B-4C4F-8328-DA72FFE694BD}"/>
              </a:ext>
            </a:extLst>
          </p:cNvPr>
          <p:cNvSpPr txBox="1"/>
          <p:nvPr/>
        </p:nvSpPr>
        <p:spPr>
          <a:xfrm>
            <a:off x="532660" y="262616"/>
            <a:ext cx="536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4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establishing the 1D states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F42F028-1E88-462C-A992-4FFCE1742640}"/>
              </a:ext>
            </a:extLst>
          </p:cNvPr>
          <p:cNvSpPr txBox="1"/>
          <p:nvPr/>
        </p:nvSpPr>
        <p:spPr>
          <a:xfrm>
            <a:off x="772000" y="2156012"/>
            <a:ext cx="11090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1809,   707,  KK1(1270)88% 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KK4%, KK*6%, 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broad!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A7FE9F2-0094-4EF5-928F-CB2C92EACE60}"/>
              </a:ext>
            </a:extLst>
          </p:cNvPr>
          <p:cNvSpPr txBox="1"/>
          <p:nvPr/>
        </p:nvSpPr>
        <p:spPr>
          <a:xfrm>
            <a:off x="772000" y="890562"/>
            <a:ext cx="5125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1840,   128,  KK*70% 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ϕη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    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Worth observing!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4E0650E-F941-4169-B35D-45F7734FDDEF}"/>
              </a:ext>
            </a:extLst>
          </p:cNvPr>
          <p:cNvSpPr txBox="1"/>
          <p:nvPr/>
        </p:nvSpPr>
        <p:spPr>
          <a:xfrm>
            <a:off x="5957691" y="710675"/>
            <a:ext cx="5530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1825, 80,  KK*90% 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K*K*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    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Worth observing!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512FEE-66E0-49AA-8DB9-152F4BBE25C8}"/>
              </a:ext>
            </a:extLst>
          </p:cNvPr>
          <p:cNvSpPr txBox="1"/>
          <p:nvPr/>
        </p:nvSpPr>
        <p:spPr>
          <a:xfrm>
            <a:off x="652330" y="3207389"/>
            <a:ext cx="536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404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establishing the 2P states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6C5EE2-B5BE-416E-8388-103BF2B31472}"/>
              </a:ext>
            </a:extLst>
          </p:cNvPr>
          <p:cNvSpPr txBox="1"/>
          <p:nvPr/>
        </p:nvSpPr>
        <p:spPr>
          <a:xfrm>
            <a:off x="772000" y="3756160"/>
            <a:ext cx="540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2027,   315,  KK*13%, K*K*16%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Worth observing!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821478D-B8DD-4067-9160-F33CF0EE5661}"/>
              </a:ext>
            </a:extLst>
          </p:cNvPr>
          <p:cNvSpPr txBox="1"/>
          <p:nvPr/>
        </p:nvSpPr>
        <p:spPr>
          <a:xfrm>
            <a:off x="6066255" y="3236620"/>
            <a:ext cx="5500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1991,   179,  KK*18%, K*K*17%,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6%,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2%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Worth observing!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9E87974-5040-4698-B0D1-A5D6FE305B74}"/>
              </a:ext>
            </a:extLst>
          </p:cNvPr>
          <p:cNvSpPr txBox="1"/>
          <p:nvPr/>
        </p:nvSpPr>
        <p:spPr>
          <a:xfrm>
            <a:off x="759184" y="5094987"/>
            <a:ext cx="540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2030,   147,  KK3%, K*K*17%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Worth observing!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7A098A-502F-47B6-80F3-B1BC4E67D4C3}"/>
              </a:ext>
            </a:extLst>
          </p:cNvPr>
          <p:cNvSpPr txBox="1"/>
          <p:nvPr/>
        </p:nvSpPr>
        <p:spPr>
          <a:xfrm>
            <a:off x="6103015" y="4807186"/>
            <a:ext cx="4676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Th:1971,  849,  KK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(1270)50%, 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KK(1460) 35%</a:t>
            </a:r>
          </a:p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broad!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6965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0" y="0"/>
            <a:ext cx="5381241" cy="71145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Fully strange tetraquarks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12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060298-8B5F-4CC9-859B-54D59535D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70" y="1119906"/>
            <a:ext cx="6591251" cy="49741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9CC0D2-21EC-4197-A6A8-B67967759F5D}"/>
              </a:ext>
            </a:extLst>
          </p:cNvPr>
          <p:cNvSpPr txBox="1"/>
          <p:nvPr/>
        </p:nvSpPr>
        <p:spPr>
          <a:xfrm>
            <a:off x="6903106" y="646596"/>
            <a:ext cx="4548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l-GR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(2170) and X(2300) be tetraquark 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972E09E-B33A-4B55-B1E8-710791109F54}"/>
              </a:ext>
            </a:extLst>
          </p:cNvPr>
          <p:cNvSpPr txBox="1"/>
          <p:nvPr/>
        </p:nvSpPr>
        <p:spPr>
          <a:xfrm>
            <a:off x="6814121" y="1718808"/>
            <a:ext cx="4726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the lowest tetraquark 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is about 2.2 GeV. 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(2170) cannot be explained as a fully strange tetraquark state.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5FE3A32-7138-48B5-8BA2-6182A15A2FCB}"/>
              </a:ext>
            </a:extLst>
          </p:cNvPr>
          <p:cNvSpPr txBox="1"/>
          <p:nvPr/>
        </p:nvSpPr>
        <p:spPr>
          <a:xfrm>
            <a:off x="6810761" y="4140229"/>
            <a:ext cx="4977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point of  view of mass, the X(2300) is a good candidate of a fully strange tetraquark 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with J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+-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24570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39141" y="-16699"/>
            <a:ext cx="5381241" cy="71145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Fall-apart decays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13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A7A8192-7DFA-4017-A9E3-F7F332BB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42" y="837366"/>
            <a:ext cx="11005715" cy="5696536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195A118C-150A-4BD1-BD54-96A4841C519B}"/>
              </a:ext>
            </a:extLst>
          </p:cNvPr>
          <p:cNvSpPr txBox="1"/>
          <p:nvPr/>
        </p:nvSpPr>
        <p:spPr>
          <a:xfrm rot="18845970">
            <a:off x="5702748" y="1943308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Preliminary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20048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39141" y="-16699"/>
            <a:ext cx="5381241" cy="71145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Fall-apart decays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14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131F31D-9425-4E0B-BFAB-9F1ED69E7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17" y="771511"/>
            <a:ext cx="2667309" cy="54283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55E5CB2-3FAA-4E3A-AD76-08F513694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26" y="843548"/>
            <a:ext cx="3524796" cy="5345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87D2E1A-F173-4B7F-B2D1-18C53D9E1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822" y="831274"/>
            <a:ext cx="2767200" cy="5345672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1ED4FF0-52A7-4E07-85D8-1D5DFCAAD2E6}"/>
              </a:ext>
            </a:extLst>
          </p:cNvPr>
          <p:cNvCxnSpPr/>
          <p:nvPr/>
        </p:nvCxnSpPr>
        <p:spPr>
          <a:xfrm>
            <a:off x="1601734" y="2190878"/>
            <a:ext cx="8610089" cy="0"/>
          </a:xfrm>
          <a:prstGeom prst="line">
            <a:avLst/>
          </a:prstGeom>
          <a:ln w="38100">
            <a:solidFill>
              <a:srgbClr val="B747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E0EFDF8-E057-471E-8E4A-549C049BD685}"/>
              </a:ext>
            </a:extLst>
          </p:cNvPr>
          <p:cNvSpPr txBox="1"/>
          <p:nvPr/>
        </p:nvSpPr>
        <p:spPr>
          <a:xfrm rot="18845970">
            <a:off x="397146" y="27224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Preliminary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0512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15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9F6391B-13AC-4226-9475-A2AB0FB7917A}"/>
              </a:ext>
            </a:extLst>
          </p:cNvPr>
          <p:cNvSpPr txBox="1"/>
          <p:nvPr/>
        </p:nvSpPr>
        <p:spPr>
          <a:xfrm>
            <a:off x="801497" y="989029"/>
            <a:ext cx="9809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1S 0++ states (2218,2440) and one 2S 0++ state (2876) have large decay rates into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2S 0++  states have large decay rates into the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(1680) channel.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8B1D4B5-309A-4D42-A4EA-5707E984D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7" b="42197"/>
          <a:stretch/>
        </p:blipFill>
        <p:spPr>
          <a:xfrm>
            <a:off x="703607" y="2945036"/>
            <a:ext cx="10913569" cy="329277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AB5A4A1-CA42-46DE-B961-89FC6CBA8C5A}"/>
              </a:ext>
            </a:extLst>
          </p:cNvPr>
          <p:cNvSpPr txBox="1"/>
          <p:nvPr/>
        </p:nvSpPr>
        <p:spPr>
          <a:xfrm>
            <a:off x="586076" y="188730"/>
            <a:ext cx="9472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states may be found in experiments</a:t>
            </a:r>
          </a:p>
        </p:txBody>
      </p:sp>
    </p:spTree>
    <p:extLst>
      <p:ext uri="{BB962C8B-B14F-4D97-AF65-F5344CB8AC3E}">
        <p14:creationId xmlns:p14="http://schemas.microsoft.com/office/powerpoint/2010/main" val="35457444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8"/>
          <p:cNvSpPr txBox="1"/>
          <p:nvPr/>
        </p:nvSpPr>
        <p:spPr>
          <a:xfrm>
            <a:off x="905192" y="206095"/>
            <a:ext cx="1038161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newly observed X(2300) favors the 1+- T4s state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2">
              <a:rPr lang="zh-CN" altLang="en-US" smtClean="0"/>
              <a:t>2025年6月29日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13537" y="1015340"/>
            <a:ext cx="80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(3686)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ϕ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ηη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’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@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BESIII  [PRL 134,191901 (25)]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36220C-8851-4E80-8737-A10E69DE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668" y="2424736"/>
            <a:ext cx="8505030" cy="2624000"/>
          </a:xfrm>
          <a:prstGeom prst="rect">
            <a:avLst/>
          </a:prstGeom>
        </p:spPr>
      </p:pic>
      <p:sp>
        <p:nvSpPr>
          <p:cNvPr id="12" name="文本框 7">
            <a:extLst>
              <a:ext uri="{FF2B5EF4-FFF2-40B4-BE49-F238E27FC236}">
                <a16:creationId xmlns:a16="http://schemas.microsoft.com/office/drawing/2014/main" id="{D8C8FE15-F2C8-4159-A554-66C11D11C8F9}"/>
              </a:ext>
            </a:extLst>
          </p:cNvPr>
          <p:cNvSpPr txBox="1"/>
          <p:nvPr/>
        </p:nvSpPr>
        <p:spPr>
          <a:xfrm>
            <a:off x="1524001" y="1720663"/>
            <a:ext cx="804236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2316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+39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-39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MeV, 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Γ</a:t>
            </a:r>
            <a:r>
              <a:rPr lang="en-US" altLang="zh-CN" sz="28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exp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=89</a:t>
            </a:r>
            <a:r>
              <a:rPr lang="en-US" altLang="zh-CN" sz="28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+41</a:t>
            </a:r>
            <a:r>
              <a:rPr lang="en-US" altLang="zh-CN" sz="28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-41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MeV</a:t>
            </a:r>
            <a:endParaRPr lang="zh-CN" altLang="en-US" sz="28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826CED-EEC5-4CA2-BC22-69A90CC671DD}"/>
              </a:ext>
            </a:extLst>
          </p:cNvPr>
          <p:cNvSpPr txBox="1"/>
          <p:nvPr/>
        </p:nvSpPr>
        <p:spPr>
          <a:xfrm>
            <a:off x="1194259" y="5288326"/>
            <a:ext cx="111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mass and decay properties predicted in theory are  consistent with the 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428456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接连接符 78"/>
          <p:cNvCxnSpPr/>
          <p:nvPr/>
        </p:nvCxnSpPr>
        <p:spPr>
          <a:xfrm>
            <a:off x="1054100" y="1087756"/>
            <a:ext cx="9144000" cy="13811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8"/>
          <p:cNvSpPr txBox="1"/>
          <p:nvPr/>
        </p:nvSpPr>
        <p:spPr>
          <a:xfrm>
            <a:off x="781693" y="385833"/>
            <a:ext cx="111607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Some hints of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1+- T</a:t>
            </a:r>
            <a:r>
              <a:rPr lang="en-US" altLang="zh-CN" sz="3200" b="1" baseline="-25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4s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(2323) may be seen in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J/ψ decays as well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2">
              <a:rPr lang="zh-CN" altLang="en-US" smtClean="0"/>
              <a:t>2025年6月29日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450340" y="1329571"/>
            <a:ext cx="81343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J/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ψ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ϕ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ηη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’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@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BESIII  [PRD 99,112008 (19)], 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54100" y="4913601"/>
            <a:ext cx="883860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More precise observations in 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ϕ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ϕ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’ may is needed!</a:t>
            </a:r>
            <a:endParaRPr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77" y="1983275"/>
            <a:ext cx="3695700" cy="2867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958" y="1963330"/>
            <a:ext cx="3543300" cy="28670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E9276DA-E5C3-4E28-98AD-ECABC976B107}"/>
              </a:ext>
            </a:extLst>
          </p:cNvPr>
          <p:cNvSpPr txBox="1"/>
          <p:nvPr/>
        </p:nvSpPr>
        <p:spPr>
          <a:xfrm>
            <a:off x="1076800" y="5633075"/>
            <a:ext cx="1019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we observe the 1+- T4c (6500) state in J/</a:t>
            </a:r>
            <a:r>
              <a:rPr lang="el-GR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ψη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channel?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8"/>
          <p:cNvSpPr txBox="1"/>
          <p:nvPr/>
        </p:nvSpPr>
        <p:spPr>
          <a:xfrm>
            <a:off x="972185" y="338774"/>
            <a:ext cx="1038161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  <a:sym typeface="Calibri" panose="020F0502020204030204"/>
              </a:rPr>
              <a:t>Experimental evidence for 0++ tetraquarks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2">
              <a:rPr lang="zh-CN" altLang="en-US" smtClean="0"/>
              <a:t>2025年6月29日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24001" y="1254286"/>
            <a:ext cx="80158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J/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ψ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γX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γϕϕ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@ BESIII  [PRD 93,112011 (16)]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01735" y="3540770"/>
            <a:ext cx="809387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J/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ψ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ϕϕ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@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LHCb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[JHEP1603,040 (16) ]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4001" y="2156142"/>
            <a:ext cx="9761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</a:t>
            </a:r>
            <a:r>
              <a:rPr lang="en-US" sz="2800" dirty="0">
                <a:solidFill>
                  <a:srgbClr val="FF0000"/>
                </a:solidFill>
              </a:rPr>
              <a:t>0++</a:t>
            </a:r>
            <a:r>
              <a:rPr lang="en-US" sz="2800" dirty="0"/>
              <a:t> resonances with masses around</a:t>
            </a:r>
            <a:r>
              <a:rPr lang="en-US" sz="2800" dirty="0">
                <a:solidFill>
                  <a:srgbClr val="FF0000"/>
                </a:solidFill>
              </a:rPr>
              <a:t> 2.2</a:t>
            </a:r>
            <a:r>
              <a:rPr lang="en-US" sz="2800" dirty="0"/>
              <a:t> GeV and </a:t>
            </a:r>
            <a:r>
              <a:rPr lang="en-US" sz="2800" dirty="0">
                <a:solidFill>
                  <a:srgbClr val="FF0000"/>
                </a:solidFill>
              </a:rPr>
              <a:t>2.4</a:t>
            </a:r>
            <a:r>
              <a:rPr lang="en-US" sz="2800" dirty="0"/>
              <a:t> GeV were extracted from the data.</a:t>
            </a:r>
            <a:endParaRPr lang="en-US" sz="2800" dirty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24001" y="5620873"/>
            <a:ext cx="75120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A. Kozhevnikov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D99, 014019 (19)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 95, 014005 (17).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83820" y="4331042"/>
            <a:ext cx="955286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0++ resonance with mass around </a:t>
            </a:r>
            <a:r>
              <a:rPr lang="en-US" sz="2800" dirty="0">
                <a:solidFill>
                  <a:srgbClr val="FF0000"/>
                </a:solidFill>
              </a:rPr>
              <a:t>2.2 </a:t>
            </a:r>
            <a:r>
              <a:rPr lang="en-US" sz="2800" dirty="0"/>
              <a:t>GeV was extracted from the data.</a:t>
            </a:r>
            <a:endParaRPr lang="en-US" sz="2800" dirty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049308" y="2311059"/>
            <a:ext cx="4689655" cy="90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n w="0"/>
                <a:solidFill>
                  <a:srgbClr val="B7472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Strange baryons</a:t>
            </a:r>
          </a:p>
        </p:txBody>
      </p:sp>
      <p:sp>
        <p:nvSpPr>
          <p:cNvPr id="3" name="灯片编号占位符 2"/>
          <p:cNvSpPr txBox="1"/>
          <p:nvPr/>
        </p:nvSpPr>
        <p:spPr>
          <a:xfrm>
            <a:off x="9336360" y="6427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600" b="1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等线" panose="02010600030101010101" charset="-122"/>
                <a:cs typeface="+mn-cs"/>
              </a:rPr>
              <a:t>19</a:t>
            </a:fld>
            <a:endParaRPr kumimoji="0" lang="zh-CN" altLang="en-US" sz="16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60391C6-2114-470C-8C04-C13A297DDCEF}"/>
              </a:ext>
            </a:extLst>
          </p:cNvPr>
          <p:cNvSpPr txBox="1"/>
          <p:nvPr/>
        </p:nvSpPr>
        <p:spPr>
          <a:xfrm>
            <a:off x="1173894" y="4291910"/>
            <a:ext cx="7202992" cy="1400383"/>
          </a:xfrm>
          <a:custGeom>
            <a:avLst/>
            <a:gdLst>
              <a:gd name="connsiteX0" fmla="*/ 0 w 5861489"/>
              <a:gd name="connsiteY0" fmla="*/ 0 h 477054"/>
              <a:gd name="connsiteX1" fmla="*/ 709891 w 5861489"/>
              <a:gd name="connsiteY1" fmla="*/ 0 h 477054"/>
              <a:gd name="connsiteX2" fmla="*/ 1478398 w 5861489"/>
              <a:gd name="connsiteY2" fmla="*/ 0 h 477054"/>
              <a:gd name="connsiteX3" fmla="*/ 2129674 w 5861489"/>
              <a:gd name="connsiteY3" fmla="*/ 0 h 477054"/>
              <a:gd name="connsiteX4" fmla="*/ 2663721 w 5861489"/>
              <a:gd name="connsiteY4" fmla="*/ 0 h 477054"/>
              <a:gd name="connsiteX5" fmla="*/ 3197768 w 5861489"/>
              <a:gd name="connsiteY5" fmla="*/ 0 h 477054"/>
              <a:gd name="connsiteX6" fmla="*/ 3849044 w 5861489"/>
              <a:gd name="connsiteY6" fmla="*/ 0 h 477054"/>
              <a:gd name="connsiteX7" fmla="*/ 4500321 w 5861489"/>
              <a:gd name="connsiteY7" fmla="*/ 0 h 477054"/>
              <a:gd name="connsiteX8" fmla="*/ 5092983 w 5861489"/>
              <a:gd name="connsiteY8" fmla="*/ 0 h 477054"/>
              <a:gd name="connsiteX9" fmla="*/ 5861489 w 5861489"/>
              <a:gd name="connsiteY9" fmla="*/ 0 h 477054"/>
              <a:gd name="connsiteX10" fmla="*/ 5861489 w 5861489"/>
              <a:gd name="connsiteY10" fmla="*/ 477054 h 477054"/>
              <a:gd name="connsiteX11" fmla="*/ 5268827 w 5861489"/>
              <a:gd name="connsiteY11" fmla="*/ 477054 h 477054"/>
              <a:gd name="connsiteX12" fmla="*/ 4676166 w 5861489"/>
              <a:gd name="connsiteY12" fmla="*/ 477054 h 477054"/>
              <a:gd name="connsiteX13" fmla="*/ 4200734 w 5861489"/>
              <a:gd name="connsiteY13" fmla="*/ 477054 h 477054"/>
              <a:gd name="connsiteX14" fmla="*/ 3432227 w 5861489"/>
              <a:gd name="connsiteY14" fmla="*/ 477054 h 477054"/>
              <a:gd name="connsiteX15" fmla="*/ 2839566 w 5861489"/>
              <a:gd name="connsiteY15" fmla="*/ 477054 h 477054"/>
              <a:gd name="connsiteX16" fmla="*/ 2129674 w 5861489"/>
              <a:gd name="connsiteY16" fmla="*/ 477054 h 477054"/>
              <a:gd name="connsiteX17" fmla="*/ 1654242 w 5861489"/>
              <a:gd name="connsiteY17" fmla="*/ 477054 h 477054"/>
              <a:gd name="connsiteX18" fmla="*/ 944351 w 5861489"/>
              <a:gd name="connsiteY18" fmla="*/ 477054 h 477054"/>
              <a:gd name="connsiteX19" fmla="*/ 0 w 5861489"/>
              <a:gd name="connsiteY19" fmla="*/ 477054 h 477054"/>
              <a:gd name="connsiteX20" fmla="*/ 0 w 5861489"/>
              <a:gd name="connsiteY20" fmla="*/ 0 h 4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1489" h="477054" extrusionOk="0">
                <a:moveTo>
                  <a:pt x="0" y="0"/>
                </a:moveTo>
                <a:cubicBezTo>
                  <a:pt x="232681" y="23385"/>
                  <a:pt x="372964" y="-9618"/>
                  <a:pt x="709891" y="0"/>
                </a:cubicBezTo>
                <a:cubicBezTo>
                  <a:pt x="1046818" y="9618"/>
                  <a:pt x="1226742" y="-6700"/>
                  <a:pt x="1478398" y="0"/>
                </a:cubicBezTo>
                <a:cubicBezTo>
                  <a:pt x="1730054" y="6700"/>
                  <a:pt x="1842240" y="3321"/>
                  <a:pt x="2129674" y="0"/>
                </a:cubicBezTo>
                <a:cubicBezTo>
                  <a:pt x="2417108" y="-3321"/>
                  <a:pt x="2456547" y="-6756"/>
                  <a:pt x="2663721" y="0"/>
                </a:cubicBezTo>
                <a:cubicBezTo>
                  <a:pt x="2870895" y="6756"/>
                  <a:pt x="2963345" y="23969"/>
                  <a:pt x="3197768" y="0"/>
                </a:cubicBezTo>
                <a:cubicBezTo>
                  <a:pt x="3432191" y="-23969"/>
                  <a:pt x="3698913" y="-6191"/>
                  <a:pt x="3849044" y="0"/>
                </a:cubicBezTo>
                <a:cubicBezTo>
                  <a:pt x="3999175" y="6191"/>
                  <a:pt x="4217764" y="2517"/>
                  <a:pt x="4500321" y="0"/>
                </a:cubicBezTo>
                <a:cubicBezTo>
                  <a:pt x="4782878" y="-2517"/>
                  <a:pt x="4852072" y="12724"/>
                  <a:pt x="5092983" y="0"/>
                </a:cubicBezTo>
                <a:cubicBezTo>
                  <a:pt x="5333894" y="-12724"/>
                  <a:pt x="5551557" y="23354"/>
                  <a:pt x="5861489" y="0"/>
                </a:cubicBezTo>
                <a:cubicBezTo>
                  <a:pt x="5842957" y="149415"/>
                  <a:pt x="5880742" y="257458"/>
                  <a:pt x="5861489" y="477054"/>
                </a:cubicBezTo>
                <a:cubicBezTo>
                  <a:pt x="5635272" y="448412"/>
                  <a:pt x="5503870" y="487261"/>
                  <a:pt x="5268827" y="477054"/>
                </a:cubicBezTo>
                <a:cubicBezTo>
                  <a:pt x="5033784" y="466847"/>
                  <a:pt x="4928230" y="503675"/>
                  <a:pt x="4676166" y="477054"/>
                </a:cubicBezTo>
                <a:cubicBezTo>
                  <a:pt x="4424102" y="450433"/>
                  <a:pt x="4437230" y="494650"/>
                  <a:pt x="4200734" y="477054"/>
                </a:cubicBezTo>
                <a:cubicBezTo>
                  <a:pt x="3964238" y="459458"/>
                  <a:pt x="3723287" y="453636"/>
                  <a:pt x="3432227" y="477054"/>
                </a:cubicBezTo>
                <a:cubicBezTo>
                  <a:pt x="3141167" y="500472"/>
                  <a:pt x="3025060" y="451521"/>
                  <a:pt x="2839566" y="477054"/>
                </a:cubicBezTo>
                <a:cubicBezTo>
                  <a:pt x="2654072" y="502587"/>
                  <a:pt x="2416170" y="472482"/>
                  <a:pt x="2129674" y="477054"/>
                </a:cubicBezTo>
                <a:cubicBezTo>
                  <a:pt x="1843178" y="481626"/>
                  <a:pt x="1883361" y="477979"/>
                  <a:pt x="1654242" y="477054"/>
                </a:cubicBezTo>
                <a:cubicBezTo>
                  <a:pt x="1425123" y="476129"/>
                  <a:pt x="1222293" y="462132"/>
                  <a:pt x="944351" y="477054"/>
                </a:cubicBezTo>
                <a:cubicBezTo>
                  <a:pt x="666409" y="491976"/>
                  <a:pt x="369342" y="499119"/>
                  <a:pt x="0" y="477054"/>
                </a:cubicBezTo>
                <a:cubicBezTo>
                  <a:pt x="-1512" y="343929"/>
                  <a:pt x="15978" y="15056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5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Based on our works: </a:t>
            </a:r>
          </a:p>
          <a:p>
            <a:pPr algn="just" defTabSz="685800"/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Hui-Hua Zhong et al, unpublished;</a:t>
            </a:r>
          </a:p>
          <a:p>
            <a:pPr algn="just" defTabSz="685800"/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MS Liu, KL Wang, QF </a:t>
            </a:r>
            <a:r>
              <a:rPr lang="en-US" altLang="zh-CN" sz="2000" b="1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Lv</a:t>
            </a:r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, XH, PRD101, 016002(2020);</a:t>
            </a:r>
          </a:p>
          <a:p>
            <a:pPr algn="just" defTabSz="685800"/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LY Xiao, XH, PRD98, 034004 (2018)</a:t>
            </a:r>
          </a:p>
        </p:txBody>
      </p:sp>
    </p:spTree>
    <p:extLst>
      <p:ext uri="{BB962C8B-B14F-4D97-AF65-F5344CB8AC3E}">
        <p14:creationId xmlns:p14="http://schemas.microsoft.com/office/powerpoint/2010/main" val="142474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06500" y="-76200"/>
            <a:ext cx="5109120" cy="90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u="sng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CONTENTS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08897" y="1023269"/>
            <a:ext cx="5830560" cy="414408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36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Background </a:t>
            </a:r>
            <a:endParaRPr lang="en-US" altLang="zh-CN" sz="3600" b="1" dirty="0">
              <a:ln w="0"/>
              <a:solidFill>
                <a:srgbClr val="B747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36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Strange mesons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36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Strange baryons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3600" b="1" dirty="0">
                <a:ln w="0"/>
                <a:solidFill>
                  <a:srgbClr val="B747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Summary</a:t>
            </a:r>
          </a:p>
          <a:p>
            <a:pPr>
              <a:lnSpc>
                <a:spcPct val="150000"/>
              </a:lnSpc>
            </a:pPr>
            <a:endParaRPr lang="zh-CN" altLang="en-US" sz="3600" b="1" dirty="0">
              <a:ln w="0"/>
              <a:solidFill>
                <a:srgbClr val="B747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 txBox="1"/>
          <p:nvPr/>
        </p:nvSpPr>
        <p:spPr>
          <a:xfrm>
            <a:off x="9336360" y="6427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600" b="1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等线" panose="02010600030101010101" charset="-122"/>
                <a:cs typeface="+mn-cs"/>
              </a:rPr>
              <a:t>2</a:t>
            </a:fld>
            <a:endParaRPr kumimoji="0" lang="zh-CN" altLang="en-US" sz="16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0" y="0"/>
            <a:ext cx="5381241" cy="75191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Ω</a:t>
            </a: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(</a:t>
            </a:r>
            <a:r>
              <a:rPr lang="en-US" altLang="zh-CN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sss</a:t>
            </a: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) spectrum</a:t>
            </a:r>
            <a:r>
              <a:rPr lang="en-US" altLang="zh-CN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 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20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486965-CB46-4C8D-BBC5-857FB2629336}"/>
              </a:ext>
            </a:extLst>
          </p:cNvPr>
          <p:cNvSpPr txBox="1"/>
          <p:nvPr/>
        </p:nvSpPr>
        <p:spPr>
          <a:xfrm>
            <a:off x="6528424" y="539861"/>
            <a:ext cx="53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results labeled by Triangles</a:t>
            </a:r>
            <a:r>
              <a:rPr lang="zh-C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（唯象）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8">
            <a:extLst>
              <a:ext uri="{FF2B5EF4-FFF2-40B4-BE49-F238E27FC236}">
                <a16:creationId xmlns:a16="http://schemas.microsoft.com/office/drawing/2014/main" id="{56F07443-3430-4F6B-9CC7-32F58039CA7D}"/>
              </a:ext>
            </a:extLst>
          </p:cNvPr>
          <p:cNvSpPr txBox="1"/>
          <p:nvPr/>
        </p:nvSpPr>
        <p:spPr>
          <a:xfrm rot="18845970">
            <a:off x="3145044" y="3509901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Preliminary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903F6E-F3C1-42A9-AFCB-48779A20D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48" r="18960" b="4251"/>
          <a:stretch/>
        </p:blipFill>
        <p:spPr>
          <a:xfrm>
            <a:off x="259502" y="971159"/>
            <a:ext cx="6268922" cy="47395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90EE354-3114-45E8-BE12-E140321BC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521" y="1072166"/>
            <a:ext cx="3644613" cy="70045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2EC1344-ED66-46B0-9852-B697BB345224}"/>
              </a:ext>
            </a:extLst>
          </p:cNvPr>
          <p:cNvSpPr txBox="1"/>
          <p:nvPr/>
        </p:nvSpPr>
        <p:spPr>
          <a:xfrm>
            <a:off x="6612558" y="1981766"/>
            <a:ext cx="5319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results labeled by short lines (based on QCD):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000CE8F-FCDC-41A4-8CDB-88212DC67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645" y="2980645"/>
            <a:ext cx="4424366" cy="115527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53A33F0-2507-4FE1-9D4A-9148921B5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652" y="4303806"/>
            <a:ext cx="4767165" cy="61639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E018C68-C1F6-40C1-9B1D-433E75E605FE}"/>
              </a:ext>
            </a:extLst>
          </p:cNvPr>
          <p:cNvSpPr txBox="1"/>
          <p:nvPr/>
        </p:nvSpPr>
        <p:spPr>
          <a:xfrm>
            <a:off x="6753600" y="4954837"/>
            <a:ext cx="470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Obvious differences of two models can be seen!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34EB551-E393-4DC2-BFB7-BFD4E5DC1A19}"/>
              </a:ext>
            </a:extLst>
          </p:cNvPr>
          <p:cNvSpPr txBox="1"/>
          <p:nvPr/>
        </p:nvSpPr>
        <p:spPr>
          <a:xfrm>
            <a:off x="1043275" y="5804901"/>
            <a:ext cx="1074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 the mass gap between the two 1P states: ~60 MeV! The mass of the 1P ½- state should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~1950 MeV!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11802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21</a:t>
            </a:fld>
            <a:endParaRPr lang="zh-CN" altLang="en-US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83219" y="129822"/>
                <a:ext cx="5620491" cy="523220"/>
              </a:xfrm>
              <a:custGeom>
                <a:avLst/>
                <a:gdLst>
                  <a:gd name="connsiteX0" fmla="*/ 0 w 5620491"/>
                  <a:gd name="connsiteY0" fmla="*/ 0 h 523220"/>
                  <a:gd name="connsiteX1" fmla="*/ 680704 w 5620491"/>
                  <a:gd name="connsiteY1" fmla="*/ 0 h 523220"/>
                  <a:gd name="connsiteX2" fmla="*/ 1417613 w 5620491"/>
                  <a:gd name="connsiteY2" fmla="*/ 0 h 523220"/>
                  <a:gd name="connsiteX3" fmla="*/ 2042112 w 5620491"/>
                  <a:gd name="connsiteY3" fmla="*/ 0 h 523220"/>
                  <a:gd name="connsiteX4" fmla="*/ 2554201 w 5620491"/>
                  <a:gd name="connsiteY4" fmla="*/ 0 h 523220"/>
                  <a:gd name="connsiteX5" fmla="*/ 3066290 w 5620491"/>
                  <a:gd name="connsiteY5" fmla="*/ 0 h 523220"/>
                  <a:gd name="connsiteX6" fmla="*/ 3690789 w 5620491"/>
                  <a:gd name="connsiteY6" fmla="*/ 0 h 523220"/>
                  <a:gd name="connsiteX7" fmla="*/ 4315288 w 5620491"/>
                  <a:gd name="connsiteY7" fmla="*/ 0 h 523220"/>
                  <a:gd name="connsiteX8" fmla="*/ 4883582 w 5620491"/>
                  <a:gd name="connsiteY8" fmla="*/ 0 h 523220"/>
                  <a:gd name="connsiteX9" fmla="*/ 5620491 w 5620491"/>
                  <a:gd name="connsiteY9" fmla="*/ 0 h 523220"/>
                  <a:gd name="connsiteX10" fmla="*/ 5620491 w 5620491"/>
                  <a:gd name="connsiteY10" fmla="*/ 523220 h 523220"/>
                  <a:gd name="connsiteX11" fmla="*/ 5052197 w 5620491"/>
                  <a:gd name="connsiteY11" fmla="*/ 523220 h 523220"/>
                  <a:gd name="connsiteX12" fmla="*/ 4483903 w 5620491"/>
                  <a:gd name="connsiteY12" fmla="*/ 523220 h 523220"/>
                  <a:gd name="connsiteX13" fmla="*/ 4028019 w 5620491"/>
                  <a:gd name="connsiteY13" fmla="*/ 523220 h 523220"/>
                  <a:gd name="connsiteX14" fmla="*/ 3291110 w 5620491"/>
                  <a:gd name="connsiteY14" fmla="*/ 523220 h 523220"/>
                  <a:gd name="connsiteX15" fmla="*/ 2722816 w 5620491"/>
                  <a:gd name="connsiteY15" fmla="*/ 523220 h 523220"/>
                  <a:gd name="connsiteX16" fmla="*/ 2042112 w 5620491"/>
                  <a:gd name="connsiteY16" fmla="*/ 523220 h 523220"/>
                  <a:gd name="connsiteX17" fmla="*/ 1586227 w 5620491"/>
                  <a:gd name="connsiteY17" fmla="*/ 523220 h 523220"/>
                  <a:gd name="connsiteX18" fmla="*/ 905524 w 5620491"/>
                  <a:gd name="connsiteY18" fmla="*/ 523220 h 523220"/>
                  <a:gd name="connsiteX19" fmla="*/ 0 w 5620491"/>
                  <a:gd name="connsiteY19" fmla="*/ 523220 h 523220"/>
                  <a:gd name="connsiteX20" fmla="*/ 0 w 5620491"/>
                  <a:gd name="connsiteY20" fmla="*/ 0 h 52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20491" h="523220" extrusionOk="0">
                    <a:moveTo>
                      <a:pt x="0" y="0"/>
                    </a:moveTo>
                    <a:cubicBezTo>
                      <a:pt x="265953" y="-2113"/>
                      <a:pt x="510242" y="-1942"/>
                      <a:pt x="680704" y="0"/>
                    </a:cubicBezTo>
                    <a:cubicBezTo>
                      <a:pt x="851166" y="1942"/>
                      <a:pt x="1164421" y="-29185"/>
                      <a:pt x="1417613" y="0"/>
                    </a:cubicBezTo>
                    <a:cubicBezTo>
                      <a:pt x="1670805" y="29185"/>
                      <a:pt x="1838140" y="25706"/>
                      <a:pt x="2042112" y="0"/>
                    </a:cubicBezTo>
                    <a:cubicBezTo>
                      <a:pt x="2246084" y="-25706"/>
                      <a:pt x="2399107" y="14668"/>
                      <a:pt x="2554201" y="0"/>
                    </a:cubicBezTo>
                    <a:cubicBezTo>
                      <a:pt x="2709295" y="-14668"/>
                      <a:pt x="2881812" y="-7883"/>
                      <a:pt x="3066290" y="0"/>
                    </a:cubicBezTo>
                    <a:cubicBezTo>
                      <a:pt x="3250768" y="7883"/>
                      <a:pt x="3455888" y="6190"/>
                      <a:pt x="3690789" y="0"/>
                    </a:cubicBezTo>
                    <a:cubicBezTo>
                      <a:pt x="3925690" y="-6190"/>
                      <a:pt x="4181736" y="2941"/>
                      <a:pt x="4315288" y="0"/>
                    </a:cubicBezTo>
                    <a:cubicBezTo>
                      <a:pt x="4448840" y="-2941"/>
                      <a:pt x="4740490" y="13405"/>
                      <a:pt x="4883582" y="0"/>
                    </a:cubicBezTo>
                    <a:cubicBezTo>
                      <a:pt x="5026674" y="-13405"/>
                      <a:pt x="5287690" y="-15246"/>
                      <a:pt x="5620491" y="0"/>
                    </a:cubicBezTo>
                    <a:cubicBezTo>
                      <a:pt x="5637062" y="197185"/>
                      <a:pt x="5638623" y="365128"/>
                      <a:pt x="5620491" y="523220"/>
                    </a:cubicBezTo>
                    <a:cubicBezTo>
                      <a:pt x="5348623" y="505693"/>
                      <a:pt x="5298360" y="508692"/>
                      <a:pt x="5052197" y="523220"/>
                    </a:cubicBezTo>
                    <a:cubicBezTo>
                      <a:pt x="4806034" y="537748"/>
                      <a:pt x="4730183" y="498816"/>
                      <a:pt x="4483903" y="523220"/>
                    </a:cubicBezTo>
                    <a:cubicBezTo>
                      <a:pt x="4237623" y="547624"/>
                      <a:pt x="4124901" y="539253"/>
                      <a:pt x="4028019" y="523220"/>
                    </a:cubicBezTo>
                    <a:cubicBezTo>
                      <a:pt x="3931137" y="507187"/>
                      <a:pt x="3506097" y="525574"/>
                      <a:pt x="3291110" y="523220"/>
                    </a:cubicBezTo>
                    <a:cubicBezTo>
                      <a:pt x="3076123" y="520866"/>
                      <a:pt x="3001482" y="498051"/>
                      <a:pt x="2722816" y="523220"/>
                    </a:cubicBezTo>
                    <a:cubicBezTo>
                      <a:pt x="2444150" y="548389"/>
                      <a:pt x="2283932" y="540324"/>
                      <a:pt x="2042112" y="523220"/>
                    </a:cubicBezTo>
                    <a:cubicBezTo>
                      <a:pt x="1800292" y="506116"/>
                      <a:pt x="1763047" y="504618"/>
                      <a:pt x="1586227" y="523220"/>
                    </a:cubicBezTo>
                    <a:cubicBezTo>
                      <a:pt x="1409408" y="541822"/>
                      <a:pt x="1219861" y="546401"/>
                      <a:pt x="905524" y="523220"/>
                    </a:cubicBezTo>
                    <a:cubicBezTo>
                      <a:pt x="591187" y="500039"/>
                      <a:pt x="290160" y="561257"/>
                      <a:pt x="0" y="523220"/>
                    </a:cubicBezTo>
                    <a:cubicBezTo>
                      <a:pt x="17296" y="344955"/>
                      <a:pt x="12751" y="173995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:r>
                  <a:rPr lang="en-US" altLang="zh-CN" sz="2500" b="1" dirty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Three-body spin-orbit term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sub>
                    </m:sSub>
                  </m:oMath>
                </a14:m>
                <a:endParaRPr lang="en-US" altLang="zh-CN" sz="2500" b="1" dirty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19" y="129822"/>
                <a:ext cx="5620491" cy="523220"/>
              </a:xfrm>
              <a:custGeom>
                <a:avLst/>
                <a:gdLst>
                  <a:gd name="connsiteX0" fmla="*/ 0 w 5620491"/>
                  <a:gd name="connsiteY0" fmla="*/ 0 h 523220"/>
                  <a:gd name="connsiteX1" fmla="*/ 680704 w 5620491"/>
                  <a:gd name="connsiteY1" fmla="*/ 0 h 523220"/>
                  <a:gd name="connsiteX2" fmla="*/ 1417613 w 5620491"/>
                  <a:gd name="connsiteY2" fmla="*/ 0 h 523220"/>
                  <a:gd name="connsiteX3" fmla="*/ 2042112 w 5620491"/>
                  <a:gd name="connsiteY3" fmla="*/ 0 h 523220"/>
                  <a:gd name="connsiteX4" fmla="*/ 2554201 w 5620491"/>
                  <a:gd name="connsiteY4" fmla="*/ 0 h 523220"/>
                  <a:gd name="connsiteX5" fmla="*/ 3066290 w 5620491"/>
                  <a:gd name="connsiteY5" fmla="*/ 0 h 523220"/>
                  <a:gd name="connsiteX6" fmla="*/ 3690789 w 5620491"/>
                  <a:gd name="connsiteY6" fmla="*/ 0 h 523220"/>
                  <a:gd name="connsiteX7" fmla="*/ 4315288 w 5620491"/>
                  <a:gd name="connsiteY7" fmla="*/ 0 h 523220"/>
                  <a:gd name="connsiteX8" fmla="*/ 4883582 w 5620491"/>
                  <a:gd name="connsiteY8" fmla="*/ 0 h 523220"/>
                  <a:gd name="connsiteX9" fmla="*/ 5620491 w 5620491"/>
                  <a:gd name="connsiteY9" fmla="*/ 0 h 523220"/>
                  <a:gd name="connsiteX10" fmla="*/ 5620491 w 5620491"/>
                  <a:gd name="connsiteY10" fmla="*/ 523220 h 523220"/>
                  <a:gd name="connsiteX11" fmla="*/ 5052197 w 5620491"/>
                  <a:gd name="connsiteY11" fmla="*/ 523220 h 523220"/>
                  <a:gd name="connsiteX12" fmla="*/ 4483903 w 5620491"/>
                  <a:gd name="connsiteY12" fmla="*/ 523220 h 523220"/>
                  <a:gd name="connsiteX13" fmla="*/ 4028019 w 5620491"/>
                  <a:gd name="connsiteY13" fmla="*/ 523220 h 523220"/>
                  <a:gd name="connsiteX14" fmla="*/ 3291110 w 5620491"/>
                  <a:gd name="connsiteY14" fmla="*/ 523220 h 523220"/>
                  <a:gd name="connsiteX15" fmla="*/ 2722816 w 5620491"/>
                  <a:gd name="connsiteY15" fmla="*/ 523220 h 523220"/>
                  <a:gd name="connsiteX16" fmla="*/ 2042112 w 5620491"/>
                  <a:gd name="connsiteY16" fmla="*/ 523220 h 523220"/>
                  <a:gd name="connsiteX17" fmla="*/ 1586227 w 5620491"/>
                  <a:gd name="connsiteY17" fmla="*/ 523220 h 523220"/>
                  <a:gd name="connsiteX18" fmla="*/ 905524 w 5620491"/>
                  <a:gd name="connsiteY18" fmla="*/ 523220 h 523220"/>
                  <a:gd name="connsiteX19" fmla="*/ 0 w 5620491"/>
                  <a:gd name="connsiteY19" fmla="*/ 523220 h 523220"/>
                  <a:gd name="connsiteX20" fmla="*/ 0 w 5620491"/>
                  <a:gd name="connsiteY20" fmla="*/ 0 h 52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20491" h="523220" extrusionOk="0">
                    <a:moveTo>
                      <a:pt x="0" y="0"/>
                    </a:moveTo>
                    <a:cubicBezTo>
                      <a:pt x="265953" y="-2113"/>
                      <a:pt x="510242" y="-1942"/>
                      <a:pt x="680704" y="0"/>
                    </a:cubicBezTo>
                    <a:cubicBezTo>
                      <a:pt x="851166" y="1942"/>
                      <a:pt x="1164421" y="-29185"/>
                      <a:pt x="1417613" y="0"/>
                    </a:cubicBezTo>
                    <a:cubicBezTo>
                      <a:pt x="1670805" y="29185"/>
                      <a:pt x="1838140" y="25706"/>
                      <a:pt x="2042112" y="0"/>
                    </a:cubicBezTo>
                    <a:cubicBezTo>
                      <a:pt x="2246084" y="-25706"/>
                      <a:pt x="2399107" y="14668"/>
                      <a:pt x="2554201" y="0"/>
                    </a:cubicBezTo>
                    <a:cubicBezTo>
                      <a:pt x="2709295" y="-14668"/>
                      <a:pt x="2881812" y="-7883"/>
                      <a:pt x="3066290" y="0"/>
                    </a:cubicBezTo>
                    <a:cubicBezTo>
                      <a:pt x="3250768" y="7883"/>
                      <a:pt x="3455888" y="6190"/>
                      <a:pt x="3690789" y="0"/>
                    </a:cubicBezTo>
                    <a:cubicBezTo>
                      <a:pt x="3925690" y="-6190"/>
                      <a:pt x="4181736" y="2941"/>
                      <a:pt x="4315288" y="0"/>
                    </a:cubicBezTo>
                    <a:cubicBezTo>
                      <a:pt x="4448840" y="-2941"/>
                      <a:pt x="4740490" y="13405"/>
                      <a:pt x="4883582" y="0"/>
                    </a:cubicBezTo>
                    <a:cubicBezTo>
                      <a:pt x="5026674" y="-13405"/>
                      <a:pt x="5287690" y="-15246"/>
                      <a:pt x="5620491" y="0"/>
                    </a:cubicBezTo>
                    <a:cubicBezTo>
                      <a:pt x="5637062" y="197185"/>
                      <a:pt x="5638623" y="365128"/>
                      <a:pt x="5620491" y="523220"/>
                    </a:cubicBezTo>
                    <a:cubicBezTo>
                      <a:pt x="5348623" y="505693"/>
                      <a:pt x="5298360" y="508692"/>
                      <a:pt x="5052197" y="523220"/>
                    </a:cubicBezTo>
                    <a:cubicBezTo>
                      <a:pt x="4806034" y="537748"/>
                      <a:pt x="4730183" y="498816"/>
                      <a:pt x="4483903" y="523220"/>
                    </a:cubicBezTo>
                    <a:cubicBezTo>
                      <a:pt x="4237623" y="547624"/>
                      <a:pt x="4124901" y="539253"/>
                      <a:pt x="4028019" y="523220"/>
                    </a:cubicBezTo>
                    <a:cubicBezTo>
                      <a:pt x="3931137" y="507187"/>
                      <a:pt x="3506097" y="525574"/>
                      <a:pt x="3291110" y="523220"/>
                    </a:cubicBezTo>
                    <a:cubicBezTo>
                      <a:pt x="3076123" y="520866"/>
                      <a:pt x="3001482" y="498051"/>
                      <a:pt x="2722816" y="523220"/>
                    </a:cubicBezTo>
                    <a:cubicBezTo>
                      <a:pt x="2444150" y="548389"/>
                      <a:pt x="2283932" y="540324"/>
                      <a:pt x="2042112" y="523220"/>
                    </a:cubicBezTo>
                    <a:cubicBezTo>
                      <a:pt x="1800292" y="506116"/>
                      <a:pt x="1763047" y="504618"/>
                      <a:pt x="1586227" y="523220"/>
                    </a:cubicBezTo>
                    <a:cubicBezTo>
                      <a:pt x="1409408" y="541822"/>
                      <a:pt x="1219861" y="546401"/>
                      <a:pt x="905524" y="523220"/>
                    </a:cubicBezTo>
                    <a:cubicBezTo>
                      <a:pt x="591187" y="500039"/>
                      <a:pt x="290160" y="561257"/>
                      <a:pt x="0" y="523220"/>
                    </a:cubicBezTo>
                    <a:cubicBezTo>
                      <a:pt x="17296" y="344955"/>
                      <a:pt x="12751" y="173995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730" b="-19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/>
          <p:cNvSpPr txBox="1"/>
          <p:nvPr/>
        </p:nvSpPr>
        <p:spPr>
          <a:xfrm>
            <a:off x="553352" y="6033108"/>
            <a:ext cx="10487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»</a:t>
            </a:r>
            <a:r>
              <a:rPr lang="en-US" altLang="zh-CN" sz="16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 </a:t>
            </a:r>
            <a:r>
              <a:rPr lang="nb-NO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T.Yoshida, E.Hiyama, </a:t>
            </a:r>
            <a:r>
              <a:rPr lang="nb-NO" altLang="zh-CN" sz="20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PRD.92.114029 (2015);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Capstick and N. Isgur</a:t>
            </a:r>
            <a:r>
              <a:rPr lang="nb-NO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altLang="zh-CN" sz="20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PRD 34, 2809 (1986)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/>
          <a:srcRect l="19102" t="27705" r="27948" b="42983"/>
          <a:stretch>
            <a:fillRect/>
          </a:stretch>
        </p:blipFill>
        <p:spPr>
          <a:xfrm>
            <a:off x="6881148" y="1094977"/>
            <a:ext cx="3447943" cy="79028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t="-1" r="6823" b="70661"/>
          <a:stretch>
            <a:fillRect/>
          </a:stretch>
        </p:blipFill>
        <p:spPr>
          <a:xfrm>
            <a:off x="1040920" y="1140129"/>
            <a:ext cx="6067279" cy="7910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84553" y="2514423"/>
                <a:ext cx="1803488" cy="523220"/>
              </a:xfrm>
              <a:custGeom>
                <a:avLst/>
                <a:gdLst>
                  <a:gd name="connsiteX0" fmla="*/ 0 w 1803488"/>
                  <a:gd name="connsiteY0" fmla="*/ 0 h 523220"/>
                  <a:gd name="connsiteX1" fmla="*/ 619198 w 1803488"/>
                  <a:gd name="connsiteY1" fmla="*/ 0 h 523220"/>
                  <a:gd name="connsiteX2" fmla="*/ 1256430 w 1803488"/>
                  <a:gd name="connsiteY2" fmla="*/ 0 h 523220"/>
                  <a:gd name="connsiteX3" fmla="*/ 1803488 w 1803488"/>
                  <a:gd name="connsiteY3" fmla="*/ 0 h 523220"/>
                  <a:gd name="connsiteX4" fmla="*/ 1803488 w 1803488"/>
                  <a:gd name="connsiteY4" fmla="*/ 523220 h 523220"/>
                  <a:gd name="connsiteX5" fmla="*/ 1166256 w 1803488"/>
                  <a:gd name="connsiteY5" fmla="*/ 523220 h 523220"/>
                  <a:gd name="connsiteX6" fmla="*/ 529023 w 1803488"/>
                  <a:gd name="connsiteY6" fmla="*/ 523220 h 523220"/>
                  <a:gd name="connsiteX7" fmla="*/ 0 w 1803488"/>
                  <a:gd name="connsiteY7" fmla="*/ 523220 h 523220"/>
                  <a:gd name="connsiteX8" fmla="*/ 0 w 1803488"/>
                  <a:gd name="connsiteY8" fmla="*/ 0 h 52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3488" h="523220" extrusionOk="0">
                    <a:moveTo>
                      <a:pt x="0" y="0"/>
                    </a:moveTo>
                    <a:cubicBezTo>
                      <a:pt x="169749" y="7925"/>
                      <a:pt x="330025" y="-2172"/>
                      <a:pt x="619198" y="0"/>
                    </a:cubicBezTo>
                    <a:cubicBezTo>
                      <a:pt x="908371" y="2172"/>
                      <a:pt x="1028546" y="31793"/>
                      <a:pt x="1256430" y="0"/>
                    </a:cubicBezTo>
                    <a:cubicBezTo>
                      <a:pt x="1484314" y="-31793"/>
                      <a:pt x="1642635" y="-11278"/>
                      <a:pt x="1803488" y="0"/>
                    </a:cubicBezTo>
                    <a:cubicBezTo>
                      <a:pt x="1791051" y="244977"/>
                      <a:pt x="1798020" y="273837"/>
                      <a:pt x="1803488" y="523220"/>
                    </a:cubicBezTo>
                    <a:cubicBezTo>
                      <a:pt x="1601763" y="503420"/>
                      <a:pt x="1326365" y="516938"/>
                      <a:pt x="1166256" y="523220"/>
                    </a:cubicBezTo>
                    <a:cubicBezTo>
                      <a:pt x="1006147" y="529502"/>
                      <a:pt x="780053" y="533378"/>
                      <a:pt x="529023" y="523220"/>
                    </a:cubicBezTo>
                    <a:cubicBezTo>
                      <a:pt x="277993" y="513062"/>
                      <a:pt x="129624" y="524473"/>
                      <a:pt x="0" y="523220"/>
                    </a:cubicBezTo>
                    <a:cubicBezTo>
                      <a:pt x="-26007" y="306863"/>
                      <a:pt x="-16571" y="169069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5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zh-CN" sz="25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altLang="zh-CN" sz="2500" b="1" dirty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53" y="2514423"/>
                <a:ext cx="1803488" cy="523220"/>
              </a:xfrm>
              <a:custGeom>
                <a:avLst/>
                <a:gdLst>
                  <a:gd name="connsiteX0" fmla="*/ 0 w 1803488"/>
                  <a:gd name="connsiteY0" fmla="*/ 0 h 523220"/>
                  <a:gd name="connsiteX1" fmla="*/ 619198 w 1803488"/>
                  <a:gd name="connsiteY1" fmla="*/ 0 h 523220"/>
                  <a:gd name="connsiteX2" fmla="*/ 1256430 w 1803488"/>
                  <a:gd name="connsiteY2" fmla="*/ 0 h 523220"/>
                  <a:gd name="connsiteX3" fmla="*/ 1803488 w 1803488"/>
                  <a:gd name="connsiteY3" fmla="*/ 0 h 523220"/>
                  <a:gd name="connsiteX4" fmla="*/ 1803488 w 1803488"/>
                  <a:gd name="connsiteY4" fmla="*/ 523220 h 523220"/>
                  <a:gd name="connsiteX5" fmla="*/ 1166256 w 1803488"/>
                  <a:gd name="connsiteY5" fmla="*/ 523220 h 523220"/>
                  <a:gd name="connsiteX6" fmla="*/ 529023 w 1803488"/>
                  <a:gd name="connsiteY6" fmla="*/ 523220 h 523220"/>
                  <a:gd name="connsiteX7" fmla="*/ 0 w 1803488"/>
                  <a:gd name="connsiteY7" fmla="*/ 523220 h 523220"/>
                  <a:gd name="connsiteX8" fmla="*/ 0 w 1803488"/>
                  <a:gd name="connsiteY8" fmla="*/ 0 h 52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3488" h="523220" extrusionOk="0">
                    <a:moveTo>
                      <a:pt x="0" y="0"/>
                    </a:moveTo>
                    <a:cubicBezTo>
                      <a:pt x="169749" y="7925"/>
                      <a:pt x="330025" y="-2172"/>
                      <a:pt x="619198" y="0"/>
                    </a:cubicBezTo>
                    <a:cubicBezTo>
                      <a:pt x="908371" y="2172"/>
                      <a:pt x="1028546" y="31793"/>
                      <a:pt x="1256430" y="0"/>
                    </a:cubicBezTo>
                    <a:cubicBezTo>
                      <a:pt x="1484314" y="-31793"/>
                      <a:pt x="1642635" y="-11278"/>
                      <a:pt x="1803488" y="0"/>
                    </a:cubicBezTo>
                    <a:cubicBezTo>
                      <a:pt x="1791051" y="244977"/>
                      <a:pt x="1798020" y="273837"/>
                      <a:pt x="1803488" y="523220"/>
                    </a:cubicBezTo>
                    <a:cubicBezTo>
                      <a:pt x="1601763" y="503420"/>
                      <a:pt x="1326365" y="516938"/>
                      <a:pt x="1166256" y="523220"/>
                    </a:cubicBezTo>
                    <a:cubicBezTo>
                      <a:pt x="1006147" y="529502"/>
                      <a:pt x="780053" y="533378"/>
                      <a:pt x="529023" y="523220"/>
                    </a:cubicBezTo>
                    <a:cubicBezTo>
                      <a:pt x="277993" y="513062"/>
                      <a:pt x="129624" y="524473"/>
                      <a:pt x="0" y="523220"/>
                    </a:cubicBezTo>
                    <a:cubicBezTo>
                      <a:pt x="-26007" y="306863"/>
                      <a:pt x="-16571" y="169069"/>
                      <a:pt x="0" y="0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l="-900" t="-3364" r="24" b="-1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箭头: 下 3"/>
          <p:cNvSpPr/>
          <p:nvPr/>
        </p:nvSpPr>
        <p:spPr>
          <a:xfrm rot="16200000">
            <a:off x="2478359" y="2522944"/>
            <a:ext cx="243288" cy="4605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7864" y="2380309"/>
            <a:ext cx="7401227" cy="65543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74940" y="2511243"/>
            <a:ext cx="1205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altLang="zh-CN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[Hiyama]</a:t>
            </a:r>
            <a:endParaRPr lang="nb-NO" altLang="zh-CN" sz="1800" b="1" dirty="0">
              <a:solidFill>
                <a:srgbClr val="0404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267549" y="3175521"/>
                <a:ext cx="1803488" cy="523220"/>
              </a:xfrm>
              <a:custGeom>
                <a:avLst/>
                <a:gdLst>
                  <a:gd name="connsiteX0" fmla="*/ 0 w 1803488"/>
                  <a:gd name="connsiteY0" fmla="*/ 0 h 523220"/>
                  <a:gd name="connsiteX1" fmla="*/ 619198 w 1803488"/>
                  <a:gd name="connsiteY1" fmla="*/ 0 h 523220"/>
                  <a:gd name="connsiteX2" fmla="*/ 1256430 w 1803488"/>
                  <a:gd name="connsiteY2" fmla="*/ 0 h 523220"/>
                  <a:gd name="connsiteX3" fmla="*/ 1803488 w 1803488"/>
                  <a:gd name="connsiteY3" fmla="*/ 0 h 523220"/>
                  <a:gd name="connsiteX4" fmla="*/ 1803488 w 1803488"/>
                  <a:gd name="connsiteY4" fmla="*/ 523220 h 523220"/>
                  <a:gd name="connsiteX5" fmla="*/ 1166256 w 1803488"/>
                  <a:gd name="connsiteY5" fmla="*/ 523220 h 523220"/>
                  <a:gd name="connsiteX6" fmla="*/ 529023 w 1803488"/>
                  <a:gd name="connsiteY6" fmla="*/ 523220 h 523220"/>
                  <a:gd name="connsiteX7" fmla="*/ 0 w 1803488"/>
                  <a:gd name="connsiteY7" fmla="*/ 523220 h 523220"/>
                  <a:gd name="connsiteX8" fmla="*/ 0 w 1803488"/>
                  <a:gd name="connsiteY8" fmla="*/ 0 h 52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3488" h="523220" extrusionOk="0">
                    <a:moveTo>
                      <a:pt x="0" y="0"/>
                    </a:moveTo>
                    <a:cubicBezTo>
                      <a:pt x="169749" y="7925"/>
                      <a:pt x="330025" y="-2172"/>
                      <a:pt x="619198" y="0"/>
                    </a:cubicBezTo>
                    <a:cubicBezTo>
                      <a:pt x="908371" y="2172"/>
                      <a:pt x="1028546" y="31793"/>
                      <a:pt x="1256430" y="0"/>
                    </a:cubicBezTo>
                    <a:cubicBezTo>
                      <a:pt x="1484314" y="-31793"/>
                      <a:pt x="1642635" y="-11278"/>
                      <a:pt x="1803488" y="0"/>
                    </a:cubicBezTo>
                    <a:cubicBezTo>
                      <a:pt x="1791051" y="244977"/>
                      <a:pt x="1798020" y="273837"/>
                      <a:pt x="1803488" y="523220"/>
                    </a:cubicBezTo>
                    <a:cubicBezTo>
                      <a:pt x="1601763" y="503420"/>
                      <a:pt x="1326365" y="516938"/>
                      <a:pt x="1166256" y="523220"/>
                    </a:cubicBezTo>
                    <a:cubicBezTo>
                      <a:pt x="1006147" y="529502"/>
                      <a:pt x="780053" y="533378"/>
                      <a:pt x="529023" y="523220"/>
                    </a:cubicBezTo>
                    <a:cubicBezTo>
                      <a:pt x="277993" y="513062"/>
                      <a:pt x="129624" y="524473"/>
                      <a:pt x="0" y="523220"/>
                    </a:cubicBezTo>
                    <a:cubicBezTo>
                      <a:pt x="-26007" y="306863"/>
                      <a:pt x="-16571" y="169069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CN" sz="25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≠−</m:t>
                      </m:r>
                      <m:sSub>
                        <m:sSubPr>
                          <m:ctrlPr>
                            <a:rPr lang="en-US" altLang="zh-CN" sz="25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5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altLang="zh-CN" sz="2500" b="1" dirty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549" y="3175521"/>
                <a:ext cx="1803488" cy="523220"/>
              </a:xfrm>
              <a:custGeom>
                <a:avLst/>
                <a:gdLst>
                  <a:gd name="connsiteX0" fmla="*/ 0 w 1803488"/>
                  <a:gd name="connsiteY0" fmla="*/ 0 h 523220"/>
                  <a:gd name="connsiteX1" fmla="*/ 619198 w 1803488"/>
                  <a:gd name="connsiteY1" fmla="*/ 0 h 523220"/>
                  <a:gd name="connsiteX2" fmla="*/ 1256430 w 1803488"/>
                  <a:gd name="connsiteY2" fmla="*/ 0 h 523220"/>
                  <a:gd name="connsiteX3" fmla="*/ 1803488 w 1803488"/>
                  <a:gd name="connsiteY3" fmla="*/ 0 h 523220"/>
                  <a:gd name="connsiteX4" fmla="*/ 1803488 w 1803488"/>
                  <a:gd name="connsiteY4" fmla="*/ 523220 h 523220"/>
                  <a:gd name="connsiteX5" fmla="*/ 1166256 w 1803488"/>
                  <a:gd name="connsiteY5" fmla="*/ 523220 h 523220"/>
                  <a:gd name="connsiteX6" fmla="*/ 529023 w 1803488"/>
                  <a:gd name="connsiteY6" fmla="*/ 523220 h 523220"/>
                  <a:gd name="connsiteX7" fmla="*/ 0 w 1803488"/>
                  <a:gd name="connsiteY7" fmla="*/ 523220 h 523220"/>
                  <a:gd name="connsiteX8" fmla="*/ 0 w 1803488"/>
                  <a:gd name="connsiteY8" fmla="*/ 0 h 52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3488" h="523220" extrusionOk="0">
                    <a:moveTo>
                      <a:pt x="0" y="0"/>
                    </a:moveTo>
                    <a:cubicBezTo>
                      <a:pt x="169749" y="7925"/>
                      <a:pt x="330025" y="-2172"/>
                      <a:pt x="619198" y="0"/>
                    </a:cubicBezTo>
                    <a:cubicBezTo>
                      <a:pt x="908371" y="2172"/>
                      <a:pt x="1028546" y="31793"/>
                      <a:pt x="1256430" y="0"/>
                    </a:cubicBezTo>
                    <a:cubicBezTo>
                      <a:pt x="1484314" y="-31793"/>
                      <a:pt x="1642635" y="-11278"/>
                      <a:pt x="1803488" y="0"/>
                    </a:cubicBezTo>
                    <a:cubicBezTo>
                      <a:pt x="1791051" y="244977"/>
                      <a:pt x="1798020" y="273837"/>
                      <a:pt x="1803488" y="523220"/>
                    </a:cubicBezTo>
                    <a:cubicBezTo>
                      <a:pt x="1601763" y="503420"/>
                      <a:pt x="1326365" y="516938"/>
                      <a:pt x="1166256" y="523220"/>
                    </a:cubicBezTo>
                    <a:cubicBezTo>
                      <a:pt x="1006147" y="529502"/>
                      <a:pt x="780053" y="533378"/>
                      <a:pt x="529023" y="523220"/>
                    </a:cubicBezTo>
                    <a:cubicBezTo>
                      <a:pt x="277993" y="513062"/>
                      <a:pt x="129624" y="524473"/>
                      <a:pt x="0" y="523220"/>
                    </a:cubicBezTo>
                    <a:cubicBezTo>
                      <a:pt x="-26007" y="306863"/>
                      <a:pt x="-16571" y="169069"/>
                      <a:pt x="0" y="0"/>
                    </a:cubicBezTo>
                    <a:close/>
                  </a:path>
                </a:pathLst>
              </a:custGeom>
              <a:blipFill rotWithShape="1">
                <a:blip r:embed="rId7"/>
                <a:stretch>
                  <a:fillRect l="-900" t="-3255" r="24" b="-1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/>
          <a:srcRect l="1" r="278" b="48299"/>
          <a:stretch>
            <a:fillRect/>
          </a:stretch>
        </p:blipFill>
        <p:spPr>
          <a:xfrm>
            <a:off x="750787" y="4191190"/>
            <a:ext cx="6451162" cy="924221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0420147" y="1167280"/>
            <a:ext cx="1205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altLang="zh-CN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</a:rPr>
              <a:t>[Isgur]</a:t>
            </a:r>
            <a:endParaRPr lang="nb-NO" altLang="zh-CN" sz="1800" b="1" dirty="0">
              <a:solidFill>
                <a:srgbClr val="0404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3738" y="739165"/>
            <a:ext cx="448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Complete form from OGE</a:t>
            </a:r>
            <a:r>
              <a:rPr lang="en-US" altLang="zh-CN" sz="2000" dirty="0"/>
              <a:t>:</a:t>
            </a:r>
            <a:endParaRPr lang="zh-CN" altLang="en-US" sz="20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53737" y="1953378"/>
            <a:ext cx="44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A simple form with approximation 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86434" y="3226617"/>
            <a:ext cx="448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B0F0"/>
                </a:solidFill>
              </a:rPr>
              <a:t>However, for a baryon system</a:t>
            </a:r>
            <a:endParaRPr lang="zh-CN" altLang="en-US" sz="2000" dirty="0">
              <a:solidFill>
                <a:srgbClr val="00B0F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9"/>
          <a:srcRect l="12561" b="-377"/>
          <a:stretch>
            <a:fillRect/>
          </a:stretch>
        </p:blipFill>
        <p:spPr>
          <a:xfrm>
            <a:off x="6338992" y="4306685"/>
            <a:ext cx="4385744" cy="6932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1" name="文本框 30"/>
          <p:cNvSpPr txBox="1"/>
          <p:nvPr/>
        </p:nvSpPr>
        <p:spPr>
          <a:xfrm>
            <a:off x="686434" y="3786825"/>
            <a:ext cx="448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The complete form should be:</a:t>
            </a:r>
            <a:endParaRPr lang="zh-CN" altLang="en-US" sz="2000" dirty="0"/>
          </a:p>
        </p:txBody>
      </p:sp>
      <p:sp>
        <p:nvSpPr>
          <p:cNvPr id="32" name="文本框 31"/>
          <p:cNvSpPr txBox="1"/>
          <p:nvPr/>
        </p:nvSpPr>
        <p:spPr>
          <a:xfrm>
            <a:off x="4159876" y="5490665"/>
            <a:ext cx="7527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There is an additional three body spin-orbit </a:t>
            </a:r>
            <a:r>
              <a:rPr lang="zh-CN" altLang="en-US" sz="2000" b="1" dirty="0">
                <a:solidFill>
                  <a:srgbClr val="C00000"/>
                </a:solidFill>
              </a:rPr>
              <a:t>（</a:t>
            </a:r>
            <a:r>
              <a:rPr lang="en-US" altLang="zh-CN" sz="2000" b="1" dirty="0" err="1">
                <a:solidFill>
                  <a:srgbClr val="C00000"/>
                </a:solidFill>
              </a:rPr>
              <a:t>TBso</a:t>
            </a:r>
            <a:r>
              <a:rPr lang="zh-CN" altLang="en-US" sz="2000" b="1" dirty="0">
                <a:solidFill>
                  <a:srgbClr val="C00000"/>
                </a:solidFill>
              </a:rPr>
              <a:t>）</a:t>
            </a:r>
            <a:r>
              <a:rPr lang="en-US" altLang="zh-CN" sz="2000" b="1" dirty="0">
                <a:solidFill>
                  <a:srgbClr val="C00000"/>
                </a:solidFill>
              </a:rPr>
              <a:t>term!!!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箭头: 上 12"/>
          <p:cNvSpPr/>
          <p:nvPr/>
        </p:nvSpPr>
        <p:spPr>
          <a:xfrm>
            <a:off x="8162094" y="5115410"/>
            <a:ext cx="656650" cy="32671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22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91382" y="312108"/>
                <a:ext cx="7172657" cy="523220"/>
              </a:xfrm>
              <a:custGeom>
                <a:avLst/>
                <a:gdLst>
                  <a:gd name="connsiteX0" fmla="*/ 0 w 7172657"/>
                  <a:gd name="connsiteY0" fmla="*/ 0 h 523220"/>
                  <a:gd name="connsiteX1" fmla="*/ 723786 w 7172657"/>
                  <a:gd name="connsiteY1" fmla="*/ 0 h 523220"/>
                  <a:gd name="connsiteX2" fmla="*/ 1519299 w 7172657"/>
                  <a:gd name="connsiteY2" fmla="*/ 0 h 523220"/>
                  <a:gd name="connsiteX3" fmla="*/ 2171359 w 7172657"/>
                  <a:gd name="connsiteY3" fmla="*/ 0 h 523220"/>
                  <a:gd name="connsiteX4" fmla="*/ 2679965 w 7172657"/>
                  <a:gd name="connsiteY4" fmla="*/ 0 h 523220"/>
                  <a:gd name="connsiteX5" fmla="*/ 3188572 w 7172657"/>
                  <a:gd name="connsiteY5" fmla="*/ 0 h 523220"/>
                  <a:gd name="connsiteX6" fmla="*/ 3840632 w 7172657"/>
                  <a:gd name="connsiteY6" fmla="*/ 0 h 523220"/>
                  <a:gd name="connsiteX7" fmla="*/ 4492692 w 7172657"/>
                  <a:gd name="connsiteY7" fmla="*/ 0 h 523220"/>
                  <a:gd name="connsiteX8" fmla="*/ 5073025 w 7172657"/>
                  <a:gd name="connsiteY8" fmla="*/ 0 h 523220"/>
                  <a:gd name="connsiteX9" fmla="*/ 5868538 w 7172657"/>
                  <a:gd name="connsiteY9" fmla="*/ 0 h 523220"/>
                  <a:gd name="connsiteX10" fmla="*/ 6448871 w 7172657"/>
                  <a:gd name="connsiteY10" fmla="*/ 0 h 523220"/>
                  <a:gd name="connsiteX11" fmla="*/ 7172657 w 7172657"/>
                  <a:gd name="connsiteY11" fmla="*/ 0 h 523220"/>
                  <a:gd name="connsiteX12" fmla="*/ 7172657 w 7172657"/>
                  <a:gd name="connsiteY12" fmla="*/ 523220 h 523220"/>
                  <a:gd name="connsiteX13" fmla="*/ 6520597 w 7172657"/>
                  <a:gd name="connsiteY13" fmla="*/ 523220 h 523220"/>
                  <a:gd name="connsiteX14" fmla="*/ 5725084 w 7172657"/>
                  <a:gd name="connsiteY14" fmla="*/ 523220 h 523220"/>
                  <a:gd name="connsiteX15" fmla="*/ 5144751 w 7172657"/>
                  <a:gd name="connsiteY15" fmla="*/ 523220 h 523220"/>
                  <a:gd name="connsiteX16" fmla="*/ 4420965 w 7172657"/>
                  <a:gd name="connsiteY16" fmla="*/ 523220 h 523220"/>
                  <a:gd name="connsiteX17" fmla="*/ 3984085 w 7172657"/>
                  <a:gd name="connsiteY17" fmla="*/ 523220 h 523220"/>
                  <a:gd name="connsiteX18" fmla="*/ 3260299 w 7172657"/>
                  <a:gd name="connsiteY18" fmla="*/ 523220 h 523220"/>
                  <a:gd name="connsiteX19" fmla="*/ 2679965 w 7172657"/>
                  <a:gd name="connsiteY19" fmla="*/ 523220 h 523220"/>
                  <a:gd name="connsiteX20" fmla="*/ 2171359 w 7172657"/>
                  <a:gd name="connsiteY20" fmla="*/ 523220 h 523220"/>
                  <a:gd name="connsiteX21" fmla="*/ 1662752 w 7172657"/>
                  <a:gd name="connsiteY21" fmla="*/ 523220 h 523220"/>
                  <a:gd name="connsiteX22" fmla="*/ 867239 w 7172657"/>
                  <a:gd name="connsiteY22" fmla="*/ 523220 h 523220"/>
                  <a:gd name="connsiteX23" fmla="*/ 0 w 7172657"/>
                  <a:gd name="connsiteY23" fmla="*/ 523220 h 523220"/>
                  <a:gd name="connsiteX24" fmla="*/ 0 w 7172657"/>
                  <a:gd name="connsiteY24" fmla="*/ 0 h 52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72657" h="523220" extrusionOk="0">
                    <a:moveTo>
                      <a:pt x="0" y="0"/>
                    </a:moveTo>
                    <a:cubicBezTo>
                      <a:pt x="348421" y="-18678"/>
                      <a:pt x="533789" y="-30348"/>
                      <a:pt x="723786" y="0"/>
                    </a:cubicBezTo>
                    <a:cubicBezTo>
                      <a:pt x="913783" y="30348"/>
                      <a:pt x="1138303" y="17119"/>
                      <a:pt x="1519299" y="0"/>
                    </a:cubicBezTo>
                    <a:cubicBezTo>
                      <a:pt x="1900295" y="-17119"/>
                      <a:pt x="1901238" y="23276"/>
                      <a:pt x="2171359" y="0"/>
                    </a:cubicBezTo>
                    <a:cubicBezTo>
                      <a:pt x="2441480" y="-23276"/>
                      <a:pt x="2497832" y="13244"/>
                      <a:pt x="2679965" y="0"/>
                    </a:cubicBezTo>
                    <a:cubicBezTo>
                      <a:pt x="2862098" y="-13244"/>
                      <a:pt x="3045307" y="-23203"/>
                      <a:pt x="3188572" y="0"/>
                    </a:cubicBezTo>
                    <a:cubicBezTo>
                      <a:pt x="3331837" y="23203"/>
                      <a:pt x="3586822" y="-9055"/>
                      <a:pt x="3840632" y="0"/>
                    </a:cubicBezTo>
                    <a:cubicBezTo>
                      <a:pt x="4094442" y="9055"/>
                      <a:pt x="4286134" y="12122"/>
                      <a:pt x="4492692" y="0"/>
                    </a:cubicBezTo>
                    <a:cubicBezTo>
                      <a:pt x="4699250" y="-12122"/>
                      <a:pt x="4878440" y="11478"/>
                      <a:pt x="5073025" y="0"/>
                    </a:cubicBezTo>
                    <a:cubicBezTo>
                      <a:pt x="5267610" y="-11478"/>
                      <a:pt x="5693271" y="-19817"/>
                      <a:pt x="5868538" y="0"/>
                    </a:cubicBezTo>
                    <a:cubicBezTo>
                      <a:pt x="6043805" y="19817"/>
                      <a:pt x="6218165" y="23577"/>
                      <a:pt x="6448871" y="0"/>
                    </a:cubicBezTo>
                    <a:cubicBezTo>
                      <a:pt x="6679577" y="-23577"/>
                      <a:pt x="6887632" y="19377"/>
                      <a:pt x="7172657" y="0"/>
                    </a:cubicBezTo>
                    <a:cubicBezTo>
                      <a:pt x="7159882" y="147521"/>
                      <a:pt x="7162324" y="401067"/>
                      <a:pt x="7172657" y="523220"/>
                    </a:cubicBezTo>
                    <a:cubicBezTo>
                      <a:pt x="6881870" y="528047"/>
                      <a:pt x="6756661" y="536903"/>
                      <a:pt x="6520597" y="523220"/>
                    </a:cubicBezTo>
                    <a:cubicBezTo>
                      <a:pt x="6284533" y="509537"/>
                      <a:pt x="5958349" y="495467"/>
                      <a:pt x="5725084" y="523220"/>
                    </a:cubicBezTo>
                    <a:cubicBezTo>
                      <a:pt x="5491819" y="550973"/>
                      <a:pt x="5358999" y="542433"/>
                      <a:pt x="5144751" y="523220"/>
                    </a:cubicBezTo>
                    <a:cubicBezTo>
                      <a:pt x="4930503" y="504007"/>
                      <a:pt x="4647811" y="524342"/>
                      <a:pt x="4420965" y="523220"/>
                    </a:cubicBezTo>
                    <a:cubicBezTo>
                      <a:pt x="4194119" y="522098"/>
                      <a:pt x="4094283" y="511267"/>
                      <a:pt x="3984085" y="523220"/>
                    </a:cubicBezTo>
                    <a:cubicBezTo>
                      <a:pt x="3873887" y="535173"/>
                      <a:pt x="3591225" y="520773"/>
                      <a:pt x="3260299" y="523220"/>
                    </a:cubicBezTo>
                    <a:cubicBezTo>
                      <a:pt x="2929373" y="525667"/>
                      <a:pt x="2946219" y="511040"/>
                      <a:pt x="2679965" y="523220"/>
                    </a:cubicBezTo>
                    <a:cubicBezTo>
                      <a:pt x="2413711" y="535400"/>
                      <a:pt x="2357223" y="507994"/>
                      <a:pt x="2171359" y="523220"/>
                    </a:cubicBezTo>
                    <a:cubicBezTo>
                      <a:pt x="1985495" y="538446"/>
                      <a:pt x="1781854" y="523038"/>
                      <a:pt x="1662752" y="523220"/>
                    </a:cubicBezTo>
                    <a:cubicBezTo>
                      <a:pt x="1543650" y="523402"/>
                      <a:pt x="1030760" y="488711"/>
                      <a:pt x="867239" y="523220"/>
                    </a:cubicBezTo>
                    <a:cubicBezTo>
                      <a:pt x="703718" y="557729"/>
                      <a:pt x="303851" y="485822"/>
                      <a:pt x="0" y="523220"/>
                    </a:cubicBezTo>
                    <a:cubicBezTo>
                      <a:pt x="-1586" y="296302"/>
                      <a:pt x="8947" y="236517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:r>
                  <a:rPr lang="en-US" altLang="zh-CN" sz="2500" b="1" dirty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Three-body spin-orbit term </a:t>
                </a:r>
                <a14:m>
                  <m:oMath xmlns:m="http://schemas.openxmlformats.org/officeDocument/2006/math">
                    <m:r>
                      <a:rPr lang="zh-CN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  <m:sub>
                        <m:r>
                          <a:rPr lang="zh-CN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𝝀</m:t>
                        </m:r>
                      </m:sub>
                    </m:sSub>
                    <m:r>
                      <a:rPr lang="zh-CN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crucial !</a:t>
                </a:r>
                <a:r>
                  <a:rPr lang="en-US" altLang="zh-CN" sz="2500" b="1" dirty="0">
                    <a:solidFill>
                      <a:srgbClr val="FF0000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2" y="312108"/>
                <a:ext cx="7172657" cy="523220"/>
              </a:xfrm>
              <a:custGeom>
                <a:avLst/>
                <a:gdLst>
                  <a:gd name="connsiteX0" fmla="*/ 0 w 7172657"/>
                  <a:gd name="connsiteY0" fmla="*/ 0 h 523220"/>
                  <a:gd name="connsiteX1" fmla="*/ 723786 w 7172657"/>
                  <a:gd name="connsiteY1" fmla="*/ 0 h 523220"/>
                  <a:gd name="connsiteX2" fmla="*/ 1519299 w 7172657"/>
                  <a:gd name="connsiteY2" fmla="*/ 0 h 523220"/>
                  <a:gd name="connsiteX3" fmla="*/ 2171359 w 7172657"/>
                  <a:gd name="connsiteY3" fmla="*/ 0 h 523220"/>
                  <a:gd name="connsiteX4" fmla="*/ 2679965 w 7172657"/>
                  <a:gd name="connsiteY4" fmla="*/ 0 h 523220"/>
                  <a:gd name="connsiteX5" fmla="*/ 3188572 w 7172657"/>
                  <a:gd name="connsiteY5" fmla="*/ 0 h 523220"/>
                  <a:gd name="connsiteX6" fmla="*/ 3840632 w 7172657"/>
                  <a:gd name="connsiteY6" fmla="*/ 0 h 523220"/>
                  <a:gd name="connsiteX7" fmla="*/ 4492692 w 7172657"/>
                  <a:gd name="connsiteY7" fmla="*/ 0 h 523220"/>
                  <a:gd name="connsiteX8" fmla="*/ 5073025 w 7172657"/>
                  <a:gd name="connsiteY8" fmla="*/ 0 h 523220"/>
                  <a:gd name="connsiteX9" fmla="*/ 5868538 w 7172657"/>
                  <a:gd name="connsiteY9" fmla="*/ 0 h 523220"/>
                  <a:gd name="connsiteX10" fmla="*/ 6448871 w 7172657"/>
                  <a:gd name="connsiteY10" fmla="*/ 0 h 523220"/>
                  <a:gd name="connsiteX11" fmla="*/ 7172657 w 7172657"/>
                  <a:gd name="connsiteY11" fmla="*/ 0 h 523220"/>
                  <a:gd name="connsiteX12" fmla="*/ 7172657 w 7172657"/>
                  <a:gd name="connsiteY12" fmla="*/ 523220 h 523220"/>
                  <a:gd name="connsiteX13" fmla="*/ 6520597 w 7172657"/>
                  <a:gd name="connsiteY13" fmla="*/ 523220 h 523220"/>
                  <a:gd name="connsiteX14" fmla="*/ 5725084 w 7172657"/>
                  <a:gd name="connsiteY14" fmla="*/ 523220 h 523220"/>
                  <a:gd name="connsiteX15" fmla="*/ 5144751 w 7172657"/>
                  <a:gd name="connsiteY15" fmla="*/ 523220 h 523220"/>
                  <a:gd name="connsiteX16" fmla="*/ 4420965 w 7172657"/>
                  <a:gd name="connsiteY16" fmla="*/ 523220 h 523220"/>
                  <a:gd name="connsiteX17" fmla="*/ 3984085 w 7172657"/>
                  <a:gd name="connsiteY17" fmla="*/ 523220 h 523220"/>
                  <a:gd name="connsiteX18" fmla="*/ 3260299 w 7172657"/>
                  <a:gd name="connsiteY18" fmla="*/ 523220 h 523220"/>
                  <a:gd name="connsiteX19" fmla="*/ 2679965 w 7172657"/>
                  <a:gd name="connsiteY19" fmla="*/ 523220 h 523220"/>
                  <a:gd name="connsiteX20" fmla="*/ 2171359 w 7172657"/>
                  <a:gd name="connsiteY20" fmla="*/ 523220 h 523220"/>
                  <a:gd name="connsiteX21" fmla="*/ 1662752 w 7172657"/>
                  <a:gd name="connsiteY21" fmla="*/ 523220 h 523220"/>
                  <a:gd name="connsiteX22" fmla="*/ 867239 w 7172657"/>
                  <a:gd name="connsiteY22" fmla="*/ 523220 h 523220"/>
                  <a:gd name="connsiteX23" fmla="*/ 0 w 7172657"/>
                  <a:gd name="connsiteY23" fmla="*/ 523220 h 523220"/>
                  <a:gd name="connsiteX24" fmla="*/ 0 w 7172657"/>
                  <a:gd name="connsiteY24" fmla="*/ 0 h 52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172657" h="523220" extrusionOk="0">
                    <a:moveTo>
                      <a:pt x="0" y="0"/>
                    </a:moveTo>
                    <a:cubicBezTo>
                      <a:pt x="348421" y="-18678"/>
                      <a:pt x="533789" y="-30348"/>
                      <a:pt x="723786" y="0"/>
                    </a:cubicBezTo>
                    <a:cubicBezTo>
                      <a:pt x="913783" y="30348"/>
                      <a:pt x="1138303" y="17119"/>
                      <a:pt x="1519299" y="0"/>
                    </a:cubicBezTo>
                    <a:cubicBezTo>
                      <a:pt x="1900295" y="-17119"/>
                      <a:pt x="1901238" y="23276"/>
                      <a:pt x="2171359" y="0"/>
                    </a:cubicBezTo>
                    <a:cubicBezTo>
                      <a:pt x="2441480" y="-23276"/>
                      <a:pt x="2497832" y="13244"/>
                      <a:pt x="2679965" y="0"/>
                    </a:cubicBezTo>
                    <a:cubicBezTo>
                      <a:pt x="2862098" y="-13244"/>
                      <a:pt x="3045307" y="-23203"/>
                      <a:pt x="3188572" y="0"/>
                    </a:cubicBezTo>
                    <a:cubicBezTo>
                      <a:pt x="3331837" y="23203"/>
                      <a:pt x="3586822" y="-9055"/>
                      <a:pt x="3840632" y="0"/>
                    </a:cubicBezTo>
                    <a:cubicBezTo>
                      <a:pt x="4094442" y="9055"/>
                      <a:pt x="4286134" y="12122"/>
                      <a:pt x="4492692" y="0"/>
                    </a:cubicBezTo>
                    <a:cubicBezTo>
                      <a:pt x="4699250" y="-12122"/>
                      <a:pt x="4878440" y="11478"/>
                      <a:pt x="5073025" y="0"/>
                    </a:cubicBezTo>
                    <a:cubicBezTo>
                      <a:pt x="5267610" y="-11478"/>
                      <a:pt x="5693271" y="-19817"/>
                      <a:pt x="5868538" y="0"/>
                    </a:cubicBezTo>
                    <a:cubicBezTo>
                      <a:pt x="6043805" y="19817"/>
                      <a:pt x="6218165" y="23577"/>
                      <a:pt x="6448871" y="0"/>
                    </a:cubicBezTo>
                    <a:cubicBezTo>
                      <a:pt x="6679577" y="-23577"/>
                      <a:pt x="6887632" y="19377"/>
                      <a:pt x="7172657" y="0"/>
                    </a:cubicBezTo>
                    <a:cubicBezTo>
                      <a:pt x="7159882" y="147521"/>
                      <a:pt x="7162324" y="401067"/>
                      <a:pt x="7172657" y="523220"/>
                    </a:cubicBezTo>
                    <a:cubicBezTo>
                      <a:pt x="6881870" y="528047"/>
                      <a:pt x="6756661" y="536903"/>
                      <a:pt x="6520597" y="523220"/>
                    </a:cubicBezTo>
                    <a:cubicBezTo>
                      <a:pt x="6284533" y="509537"/>
                      <a:pt x="5958349" y="495467"/>
                      <a:pt x="5725084" y="523220"/>
                    </a:cubicBezTo>
                    <a:cubicBezTo>
                      <a:pt x="5491819" y="550973"/>
                      <a:pt x="5358999" y="542433"/>
                      <a:pt x="5144751" y="523220"/>
                    </a:cubicBezTo>
                    <a:cubicBezTo>
                      <a:pt x="4930503" y="504007"/>
                      <a:pt x="4647811" y="524342"/>
                      <a:pt x="4420965" y="523220"/>
                    </a:cubicBezTo>
                    <a:cubicBezTo>
                      <a:pt x="4194119" y="522098"/>
                      <a:pt x="4094283" y="511267"/>
                      <a:pt x="3984085" y="523220"/>
                    </a:cubicBezTo>
                    <a:cubicBezTo>
                      <a:pt x="3873887" y="535173"/>
                      <a:pt x="3591225" y="520773"/>
                      <a:pt x="3260299" y="523220"/>
                    </a:cubicBezTo>
                    <a:cubicBezTo>
                      <a:pt x="2929373" y="525667"/>
                      <a:pt x="2946219" y="511040"/>
                      <a:pt x="2679965" y="523220"/>
                    </a:cubicBezTo>
                    <a:cubicBezTo>
                      <a:pt x="2413711" y="535400"/>
                      <a:pt x="2357223" y="507994"/>
                      <a:pt x="2171359" y="523220"/>
                    </a:cubicBezTo>
                    <a:cubicBezTo>
                      <a:pt x="1985495" y="538446"/>
                      <a:pt x="1781854" y="523038"/>
                      <a:pt x="1662752" y="523220"/>
                    </a:cubicBezTo>
                    <a:cubicBezTo>
                      <a:pt x="1543650" y="523402"/>
                      <a:pt x="1030760" y="488711"/>
                      <a:pt x="867239" y="523220"/>
                    </a:cubicBezTo>
                    <a:cubicBezTo>
                      <a:pt x="703718" y="557729"/>
                      <a:pt x="303851" y="485822"/>
                      <a:pt x="0" y="523220"/>
                    </a:cubicBezTo>
                    <a:cubicBezTo>
                      <a:pt x="-1586" y="296302"/>
                      <a:pt x="8947" y="236517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73" t="-6452" b="-258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506689" y="1008497"/>
            <a:ext cx="6837679" cy="415498"/>
          </a:xfrm>
          <a:custGeom>
            <a:avLst/>
            <a:gdLst>
              <a:gd name="connsiteX0" fmla="*/ 0 w 6837679"/>
              <a:gd name="connsiteY0" fmla="*/ 0 h 415498"/>
              <a:gd name="connsiteX1" fmla="*/ 752145 w 6837679"/>
              <a:gd name="connsiteY1" fmla="*/ 0 h 415498"/>
              <a:gd name="connsiteX2" fmla="*/ 1572666 w 6837679"/>
              <a:gd name="connsiteY2" fmla="*/ 0 h 415498"/>
              <a:gd name="connsiteX3" fmla="*/ 2256434 w 6837679"/>
              <a:gd name="connsiteY3" fmla="*/ 0 h 415498"/>
              <a:gd name="connsiteX4" fmla="*/ 2803448 w 6837679"/>
              <a:gd name="connsiteY4" fmla="*/ 0 h 415498"/>
              <a:gd name="connsiteX5" fmla="*/ 3350463 w 6837679"/>
              <a:gd name="connsiteY5" fmla="*/ 0 h 415498"/>
              <a:gd name="connsiteX6" fmla="*/ 4034231 w 6837679"/>
              <a:gd name="connsiteY6" fmla="*/ 0 h 415498"/>
              <a:gd name="connsiteX7" fmla="*/ 4717999 w 6837679"/>
              <a:gd name="connsiteY7" fmla="*/ 0 h 415498"/>
              <a:gd name="connsiteX8" fmla="*/ 5333390 w 6837679"/>
              <a:gd name="connsiteY8" fmla="*/ 0 h 415498"/>
              <a:gd name="connsiteX9" fmla="*/ 6153911 w 6837679"/>
              <a:gd name="connsiteY9" fmla="*/ 0 h 415498"/>
              <a:gd name="connsiteX10" fmla="*/ 6837679 w 6837679"/>
              <a:gd name="connsiteY10" fmla="*/ 0 h 415498"/>
              <a:gd name="connsiteX11" fmla="*/ 6837679 w 6837679"/>
              <a:gd name="connsiteY11" fmla="*/ 415498 h 415498"/>
              <a:gd name="connsiteX12" fmla="*/ 6359041 w 6837679"/>
              <a:gd name="connsiteY12" fmla="*/ 415498 h 415498"/>
              <a:gd name="connsiteX13" fmla="*/ 5880404 w 6837679"/>
              <a:gd name="connsiteY13" fmla="*/ 415498 h 415498"/>
              <a:gd name="connsiteX14" fmla="*/ 5059882 w 6837679"/>
              <a:gd name="connsiteY14" fmla="*/ 415498 h 415498"/>
              <a:gd name="connsiteX15" fmla="*/ 4444491 w 6837679"/>
              <a:gd name="connsiteY15" fmla="*/ 415498 h 415498"/>
              <a:gd name="connsiteX16" fmla="*/ 3692347 w 6837679"/>
              <a:gd name="connsiteY16" fmla="*/ 415498 h 415498"/>
              <a:gd name="connsiteX17" fmla="*/ 3213709 w 6837679"/>
              <a:gd name="connsiteY17" fmla="*/ 415498 h 415498"/>
              <a:gd name="connsiteX18" fmla="*/ 2461564 w 6837679"/>
              <a:gd name="connsiteY18" fmla="*/ 415498 h 415498"/>
              <a:gd name="connsiteX19" fmla="*/ 1846173 w 6837679"/>
              <a:gd name="connsiteY19" fmla="*/ 415498 h 415498"/>
              <a:gd name="connsiteX20" fmla="*/ 1299159 w 6837679"/>
              <a:gd name="connsiteY20" fmla="*/ 415498 h 415498"/>
              <a:gd name="connsiteX21" fmla="*/ 752145 w 6837679"/>
              <a:gd name="connsiteY21" fmla="*/ 415498 h 415498"/>
              <a:gd name="connsiteX22" fmla="*/ 0 w 6837679"/>
              <a:gd name="connsiteY22" fmla="*/ 415498 h 415498"/>
              <a:gd name="connsiteX23" fmla="*/ 0 w 6837679"/>
              <a:gd name="connsiteY23" fmla="*/ 0 h 41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37679" h="415498" extrusionOk="0">
                <a:moveTo>
                  <a:pt x="0" y="0"/>
                </a:moveTo>
                <a:cubicBezTo>
                  <a:pt x="203987" y="29161"/>
                  <a:pt x="421108" y="-10879"/>
                  <a:pt x="752145" y="0"/>
                </a:cubicBezTo>
                <a:cubicBezTo>
                  <a:pt x="1083182" y="10879"/>
                  <a:pt x="1384144" y="-39196"/>
                  <a:pt x="1572666" y="0"/>
                </a:cubicBezTo>
                <a:cubicBezTo>
                  <a:pt x="1761188" y="39196"/>
                  <a:pt x="2114919" y="-6595"/>
                  <a:pt x="2256434" y="0"/>
                </a:cubicBezTo>
                <a:cubicBezTo>
                  <a:pt x="2397949" y="6595"/>
                  <a:pt x="2533364" y="-20144"/>
                  <a:pt x="2803448" y="0"/>
                </a:cubicBezTo>
                <a:cubicBezTo>
                  <a:pt x="3073532" y="20144"/>
                  <a:pt x="3221859" y="-22053"/>
                  <a:pt x="3350463" y="0"/>
                </a:cubicBezTo>
                <a:cubicBezTo>
                  <a:pt x="3479068" y="22053"/>
                  <a:pt x="3876913" y="-32878"/>
                  <a:pt x="4034231" y="0"/>
                </a:cubicBezTo>
                <a:cubicBezTo>
                  <a:pt x="4191549" y="32878"/>
                  <a:pt x="4395108" y="20913"/>
                  <a:pt x="4717999" y="0"/>
                </a:cubicBezTo>
                <a:cubicBezTo>
                  <a:pt x="5040890" y="-20913"/>
                  <a:pt x="5103624" y="3084"/>
                  <a:pt x="5333390" y="0"/>
                </a:cubicBezTo>
                <a:cubicBezTo>
                  <a:pt x="5563156" y="-3084"/>
                  <a:pt x="5950107" y="-10987"/>
                  <a:pt x="6153911" y="0"/>
                </a:cubicBezTo>
                <a:cubicBezTo>
                  <a:pt x="6357715" y="10987"/>
                  <a:pt x="6513189" y="-8874"/>
                  <a:pt x="6837679" y="0"/>
                </a:cubicBezTo>
                <a:cubicBezTo>
                  <a:pt x="6820185" y="173792"/>
                  <a:pt x="6817410" y="302137"/>
                  <a:pt x="6837679" y="415498"/>
                </a:cubicBezTo>
                <a:cubicBezTo>
                  <a:pt x="6704295" y="393376"/>
                  <a:pt x="6502287" y="398890"/>
                  <a:pt x="6359041" y="415498"/>
                </a:cubicBezTo>
                <a:cubicBezTo>
                  <a:pt x="6215795" y="432106"/>
                  <a:pt x="6037081" y="409041"/>
                  <a:pt x="5880404" y="415498"/>
                </a:cubicBezTo>
                <a:cubicBezTo>
                  <a:pt x="5723727" y="421955"/>
                  <a:pt x="5400596" y="388883"/>
                  <a:pt x="5059882" y="415498"/>
                </a:cubicBezTo>
                <a:cubicBezTo>
                  <a:pt x="4719168" y="442113"/>
                  <a:pt x="4570026" y="392533"/>
                  <a:pt x="4444491" y="415498"/>
                </a:cubicBezTo>
                <a:cubicBezTo>
                  <a:pt x="4318956" y="438463"/>
                  <a:pt x="4057099" y="420387"/>
                  <a:pt x="3692347" y="415498"/>
                </a:cubicBezTo>
                <a:cubicBezTo>
                  <a:pt x="3327595" y="410609"/>
                  <a:pt x="3424010" y="413527"/>
                  <a:pt x="3213709" y="415498"/>
                </a:cubicBezTo>
                <a:cubicBezTo>
                  <a:pt x="3003408" y="417469"/>
                  <a:pt x="2620137" y="386649"/>
                  <a:pt x="2461564" y="415498"/>
                </a:cubicBezTo>
                <a:cubicBezTo>
                  <a:pt x="2302991" y="444347"/>
                  <a:pt x="2115226" y="384736"/>
                  <a:pt x="1846173" y="415498"/>
                </a:cubicBezTo>
                <a:cubicBezTo>
                  <a:pt x="1577120" y="446260"/>
                  <a:pt x="1437553" y="390526"/>
                  <a:pt x="1299159" y="415498"/>
                </a:cubicBezTo>
                <a:cubicBezTo>
                  <a:pt x="1160765" y="440470"/>
                  <a:pt x="1024994" y="404877"/>
                  <a:pt x="752145" y="415498"/>
                </a:cubicBezTo>
                <a:cubicBezTo>
                  <a:pt x="479296" y="426119"/>
                  <a:pt x="218613" y="389729"/>
                  <a:pt x="0" y="415498"/>
                </a:cubicBezTo>
                <a:cubicBezTo>
                  <a:pt x="15462" y="330895"/>
                  <a:pt x="-3222" y="111538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100" b="1" dirty="0">
                <a:solidFill>
                  <a:schemeClr val="accent1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Mass splitting : </a:t>
            </a:r>
            <a:r>
              <a:rPr lang="zh-CN" altLang="en-US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𝚫</a:t>
            </a:r>
            <a:r>
              <a:rPr lang="en-US" altLang="zh-CN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𝟏𝟔𝟐𝟎</a:t>
            </a:r>
            <a:r>
              <a:rPr lang="en-US" altLang="zh-CN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)1/2-−</a:t>
            </a:r>
            <a:r>
              <a:rPr lang="zh-CN" altLang="en-US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𝚫</a:t>
            </a:r>
            <a:r>
              <a:rPr lang="en-US" altLang="zh-CN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𝟏𝟕𝟎𝟎</a:t>
            </a:r>
            <a:r>
              <a:rPr lang="en-US" altLang="zh-CN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)3/2- </a:t>
            </a:r>
            <a:endParaRPr lang="en-US" altLang="zh-CN" sz="2100" b="1" dirty="0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/>
          <a:srcRect l="65319" t="64918" r="2852" b="6939"/>
          <a:stretch>
            <a:fillRect/>
          </a:stretch>
        </p:blipFill>
        <p:spPr>
          <a:xfrm>
            <a:off x="5712743" y="2932365"/>
            <a:ext cx="1862124" cy="4550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/>
              <p:cNvSpPr txBox="1"/>
              <p:nvPr/>
            </p:nvSpPr>
            <p:spPr>
              <a:xfrm>
                <a:off x="4512425" y="2014548"/>
                <a:ext cx="1055720" cy="503664"/>
              </a:xfrm>
              <a:custGeom>
                <a:avLst/>
                <a:gdLst>
                  <a:gd name="connsiteX0" fmla="*/ 0 w 1055720"/>
                  <a:gd name="connsiteY0" fmla="*/ 0 h 503664"/>
                  <a:gd name="connsiteX1" fmla="*/ 538417 w 1055720"/>
                  <a:gd name="connsiteY1" fmla="*/ 0 h 503664"/>
                  <a:gd name="connsiteX2" fmla="*/ 1055720 w 1055720"/>
                  <a:gd name="connsiteY2" fmla="*/ 0 h 503664"/>
                  <a:gd name="connsiteX3" fmla="*/ 1055720 w 1055720"/>
                  <a:gd name="connsiteY3" fmla="*/ 503664 h 503664"/>
                  <a:gd name="connsiteX4" fmla="*/ 538417 w 1055720"/>
                  <a:gd name="connsiteY4" fmla="*/ 503664 h 503664"/>
                  <a:gd name="connsiteX5" fmla="*/ 0 w 1055720"/>
                  <a:gd name="connsiteY5" fmla="*/ 503664 h 503664"/>
                  <a:gd name="connsiteX6" fmla="*/ 0 w 1055720"/>
                  <a:gd name="connsiteY6" fmla="*/ 0 h 50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720" h="503664" extrusionOk="0">
                    <a:moveTo>
                      <a:pt x="0" y="0"/>
                    </a:moveTo>
                    <a:cubicBezTo>
                      <a:pt x="163242" y="10776"/>
                      <a:pt x="378633" y="1604"/>
                      <a:pt x="538417" y="0"/>
                    </a:cubicBezTo>
                    <a:cubicBezTo>
                      <a:pt x="698201" y="-1604"/>
                      <a:pt x="832866" y="1542"/>
                      <a:pt x="1055720" y="0"/>
                    </a:cubicBezTo>
                    <a:cubicBezTo>
                      <a:pt x="1052763" y="250721"/>
                      <a:pt x="1045059" y="347648"/>
                      <a:pt x="1055720" y="503664"/>
                    </a:cubicBezTo>
                    <a:cubicBezTo>
                      <a:pt x="847922" y="500075"/>
                      <a:pt x="678923" y="500709"/>
                      <a:pt x="538417" y="503664"/>
                    </a:cubicBezTo>
                    <a:cubicBezTo>
                      <a:pt x="397911" y="506619"/>
                      <a:pt x="250003" y="510392"/>
                      <a:pt x="0" y="503664"/>
                    </a:cubicBezTo>
                    <a:cubicBezTo>
                      <a:pt x="22302" y="287665"/>
                      <a:pt x="10807" y="112779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500" b="1" i="1" smtClean="0">
                              <a:solidFill>
                                <a:srgbClr val="00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500" b="1" i="1" smtClean="0">
                              <a:solidFill>
                                <a:srgbClr val="00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rgbClr val="00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CN" sz="2500" b="1" i="1" smtClean="0">
                              <a:solidFill>
                                <a:srgbClr val="00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𝑳𝑺</m:t>
                          </m:r>
                        </m:sup>
                      </m:sSubSup>
                      <m:r>
                        <a:rPr lang="en-US" altLang="zh-CN" sz="2500" b="1" i="0" smtClean="0">
                          <a:solidFill>
                            <a:srgbClr val="0000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</m:oMath>
                  </m:oMathPara>
                </a14:m>
                <a:endParaRPr lang="en-US" altLang="zh-CN" sz="2500" b="1" dirty="0">
                  <a:solidFill>
                    <a:srgbClr val="0070C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文本框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425" y="2014548"/>
                <a:ext cx="1055720" cy="503664"/>
              </a:xfrm>
              <a:custGeom>
                <a:avLst/>
                <a:gdLst>
                  <a:gd name="connsiteX0" fmla="*/ 0 w 1055720"/>
                  <a:gd name="connsiteY0" fmla="*/ 0 h 503664"/>
                  <a:gd name="connsiteX1" fmla="*/ 538417 w 1055720"/>
                  <a:gd name="connsiteY1" fmla="*/ 0 h 503664"/>
                  <a:gd name="connsiteX2" fmla="*/ 1055720 w 1055720"/>
                  <a:gd name="connsiteY2" fmla="*/ 0 h 503664"/>
                  <a:gd name="connsiteX3" fmla="*/ 1055720 w 1055720"/>
                  <a:gd name="connsiteY3" fmla="*/ 503664 h 503664"/>
                  <a:gd name="connsiteX4" fmla="*/ 538417 w 1055720"/>
                  <a:gd name="connsiteY4" fmla="*/ 503664 h 503664"/>
                  <a:gd name="connsiteX5" fmla="*/ 0 w 1055720"/>
                  <a:gd name="connsiteY5" fmla="*/ 503664 h 503664"/>
                  <a:gd name="connsiteX6" fmla="*/ 0 w 1055720"/>
                  <a:gd name="connsiteY6" fmla="*/ 0 h 50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720" h="503664" extrusionOk="0">
                    <a:moveTo>
                      <a:pt x="0" y="0"/>
                    </a:moveTo>
                    <a:cubicBezTo>
                      <a:pt x="163242" y="10776"/>
                      <a:pt x="378633" y="1604"/>
                      <a:pt x="538417" y="0"/>
                    </a:cubicBezTo>
                    <a:cubicBezTo>
                      <a:pt x="698201" y="-1604"/>
                      <a:pt x="832866" y="1542"/>
                      <a:pt x="1055720" y="0"/>
                    </a:cubicBezTo>
                    <a:cubicBezTo>
                      <a:pt x="1052763" y="250721"/>
                      <a:pt x="1045059" y="347648"/>
                      <a:pt x="1055720" y="503664"/>
                    </a:cubicBezTo>
                    <a:cubicBezTo>
                      <a:pt x="847922" y="500075"/>
                      <a:pt x="678923" y="500709"/>
                      <a:pt x="538417" y="503664"/>
                    </a:cubicBezTo>
                    <a:cubicBezTo>
                      <a:pt x="397911" y="506619"/>
                      <a:pt x="250003" y="510392"/>
                      <a:pt x="0" y="503664"/>
                    </a:cubicBezTo>
                    <a:cubicBezTo>
                      <a:pt x="22302" y="287665"/>
                      <a:pt x="10807" y="112779"/>
                      <a:pt x="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2831" y="2045845"/>
            <a:ext cx="1651296" cy="5310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/>
              <p:cNvSpPr txBox="1"/>
              <p:nvPr/>
            </p:nvSpPr>
            <p:spPr>
              <a:xfrm>
                <a:off x="6919773" y="2151144"/>
                <a:ext cx="1055720" cy="477054"/>
              </a:xfrm>
              <a:custGeom>
                <a:avLst/>
                <a:gdLst>
                  <a:gd name="connsiteX0" fmla="*/ 0 w 1055720"/>
                  <a:gd name="connsiteY0" fmla="*/ 0 h 477054"/>
                  <a:gd name="connsiteX1" fmla="*/ 538417 w 1055720"/>
                  <a:gd name="connsiteY1" fmla="*/ 0 h 477054"/>
                  <a:gd name="connsiteX2" fmla="*/ 1055720 w 1055720"/>
                  <a:gd name="connsiteY2" fmla="*/ 0 h 477054"/>
                  <a:gd name="connsiteX3" fmla="*/ 1055720 w 1055720"/>
                  <a:gd name="connsiteY3" fmla="*/ 477054 h 477054"/>
                  <a:gd name="connsiteX4" fmla="*/ 538417 w 1055720"/>
                  <a:gd name="connsiteY4" fmla="*/ 477054 h 477054"/>
                  <a:gd name="connsiteX5" fmla="*/ 0 w 1055720"/>
                  <a:gd name="connsiteY5" fmla="*/ 477054 h 477054"/>
                  <a:gd name="connsiteX6" fmla="*/ 0 w 1055720"/>
                  <a:gd name="connsiteY6" fmla="*/ 0 h 47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720" h="477054" extrusionOk="0">
                    <a:moveTo>
                      <a:pt x="0" y="0"/>
                    </a:moveTo>
                    <a:cubicBezTo>
                      <a:pt x="163242" y="10776"/>
                      <a:pt x="378633" y="1604"/>
                      <a:pt x="538417" y="0"/>
                    </a:cubicBezTo>
                    <a:cubicBezTo>
                      <a:pt x="698201" y="-1604"/>
                      <a:pt x="832866" y="1542"/>
                      <a:pt x="1055720" y="0"/>
                    </a:cubicBezTo>
                    <a:cubicBezTo>
                      <a:pt x="1062874" y="157558"/>
                      <a:pt x="1075279" y="371348"/>
                      <a:pt x="1055720" y="477054"/>
                    </a:cubicBezTo>
                    <a:cubicBezTo>
                      <a:pt x="847922" y="473465"/>
                      <a:pt x="678923" y="474099"/>
                      <a:pt x="538417" y="477054"/>
                    </a:cubicBezTo>
                    <a:cubicBezTo>
                      <a:pt x="397911" y="480009"/>
                      <a:pt x="250003" y="483782"/>
                      <a:pt x="0" y="477054"/>
                    </a:cubicBezTo>
                    <a:cubicBezTo>
                      <a:pt x="10563" y="309140"/>
                      <a:pt x="-21906" y="119385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500" b="1" i="1" smtClean="0">
                          <a:solidFill>
                            <a:srgbClr val="000001"/>
                          </a:solidFill>
                          <a:latin typeface="Cambria Math" panose="020405030504060302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500" b="1" i="1" smtClean="0">
                          <a:solidFill>
                            <a:srgbClr val="000001"/>
                          </a:solidFill>
                          <a:latin typeface="Cambria Math" panose="020405030504060302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2500" b="1" dirty="0">
                  <a:solidFill>
                    <a:srgbClr val="0070C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文本框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773" y="2151144"/>
                <a:ext cx="1055720" cy="477054"/>
              </a:xfrm>
              <a:custGeom>
                <a:avLst/>
                <a:gdLst>
                  <a:gd name="connsiteX0" fmla="*/ 0 w 1055720"/>
                  <a:gd name="connsiteY0" fmla="*/ 0 h 477054"/>
                  <a:gd name="connsiteX1" fmla="*/ 538417 w 1055720"/>
                  <a:gd name="connsiteY1" fmla="*/ 0 h 477054"/>
                  <a:gd name="connsiteX2" fmla="*/ 1055720 w 1055720"/>
                  <a:gd name="connsiteY2" fmla="*/ 0 h 477054"/>
                  <a:gd name="connsiteX3" fmla="*/ 1055720 w 1055720"/>
                  <a:gd name="connsiteY3" fmla="*/ 477054 h 477054"/>
                  <a:gd name="connsiteX4" fmla="*/ 538417 w 1055720"/>
                  <a:gd name="connsiteY4" fmla="*/ 477054 h 477054"/>
                  <a:gd name="connsiteX5" fmla="*/ 0 w 1055720"/>
                  <a:gd name="connsiteY5" fmla="*/ 477054 h 477054"/>
                  <a:gd name="connsiteX6" fmla="*/ 0 w 1055720"/>
                  <a:gd name="connsiteY6" fmla="*/ 0 h 47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720" h="477054" extrusionOk="0">
                    <a:moveTo>
                      <a:pt x="0" y="0"/>
                    </a:moveTo>
                    <a:cubicBezTo>
                      <a:pt x="163242" y="10776"/>
                      <a:pt x="378633" y="1604"/>
                      <a:pt x="538417" y="0"/>
                    </a:cubicBezTo>
                    <a:cubicBezTo>
                      <a:pt x="698201" y="-1604"/>
                      <a:pt x="832866" y="1542"/>
                      <a:pt x="1055720" y="0"/>
                    </a:cubicBezTo>
                    <a:cubicBezTo>
                      <a:pt x="1062874" y="157558"/>
                      <a:pt x="1075279" y="371348"/>
                      <a:pt x="1055720" y="477054"/>
                    </a:cubicBezTo>
                    <a:cubicBezTo>
                      <a:pt x="847922" y="473465"/>
                      <a:pt x="678923" y="474099"/>
                      <a:pt x="538417" y="477054"/>
                    </a:cubicBezTo>
                    <a:cubicBezTo>
                      <a:pt x="397911" y="480009"/>
                      <a:pt x="250003" y="483782"/>
                      <a:pt x="0" y="477054"/>
                    </a:cubicBezTo>
                    <a:cubicBezTo>
                      <a:pt x="10563" y="309140"/>
                      <a:pt x="-21906" y="119385"/>
                      <a:pt x="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/>
              <p:cNvSpPr txBox="1"/>
              <p:nvPr/>
            </p:nvSpPr>
            <p:spPr>
              <a:xfrm>
                <a:off x="4690057" y="2835975"/>
                <a:ext cx="1055720" cy="503664"/>
              </a:xfrm>
              <a:custGeom>
                <a:avLst/>
                <a:gdLst>
                  <a:gd name="connsiteX0" fmla="*/ 0 w 1055720"/>
                  <a:gd name="connsiteY0" fmla="*/ 0 h 503664"/>
                  <a:gd name="connsiteX1" fmla="*/ 538417 w 1055720"/>
                  <a:gd name="connsiteY1" fmla="*/ 0 h 503664"/>
                  <a:gd name="connsiteX2" fmla="*/ 1055720 w 1055720"/>
                  <a:gd name="connsiteY2" fmla="*/ 0 h 503664"/>
                  <a:gd name="connsiteX3" fmla="*/ 1055720 w 1055720"/>
                  <a:gd name="connsiteY3" fmla="*/ 503664 h 503664"/>
                  <a:gd name="connsiteX4" fmla="*/ 538417 w 1055720"/>
                  <a:gd name="connsiteY4" fmla="*/ 503664 h 503664"/>
                  <a:gd name="connsiteX5" fmla="*/ 0 w 1055720"/>
                  <a:gd name="connsiteY5" fmla="*/ 503664 h 503664"/>
                  <a:gd name="connsiteX6" fmla="*/ 0 w 1055720"/>
                  <a:gd name="connsiteY6" fmla="*/ 0 h 50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720" h="503664" extrusionOk="0">
                    <a:moveTo>
                      <a:pt x="0" y="0"/>
                    </a:moveTo>
                    <a:cubicBezTo>
                      <a:pt x="163242" y="10776"/>
                      <a:pt x="378633" y="1604"/>
                      <a:pt x="538417" y="0"/>
                    </a:cubicBezTo>
                    <a:cubicBezTo>
                      <a:pt x="698201" y="-1604"/>
                      <a:pt x="832866" y="1542"/>
                      <a:pt x="1055720" y="0"/>
                    </a:cubicBezTo>
                    <a:cubicBezTo>
                      <a:pt x="1052763" y="250721"/>
                      <a:pt x="1045059" y="347648"/>
                      <a:pt x="1055720" y="503664"/>
                    </a:cubicBezTo>
                    <a:cubicBezTo>
                      <a:pt x="847922" y="500075"/>
                      <a:pt x="678923" y="500709"/>
                      <a:pt x="538417" y="503664"/>
                    </a:cubicBezTo>
                    <a:cubicBezTo>
                      <a:pt x="397911" y="506619"/>
                      <a:pt x="250003" y="510392"/>
                      <a:pt x="0" y="503664"/>
                    </a:cubicBezTo>
                    <a:cubicBezTo>
                      <a:pt x="22302" y="287665"/>
                      <a:pt x="10807" y="112779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500" b="1" i="1" smtClean="0">
                              <a:solidFill>
                                <a:srgbClr val="00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500" b="1" i="1">
                              <a:solidFill>
                                <a:srgbClr val="00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500" b="1" i="1" smtClean="0">
                              <a:solidFill>
                                <a:srgbClr val="00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altLang="zh-CN" sz="2500" b="1" i="1">
                              <a:solidFill>
                                <a:srgbClr val="00000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𝑳𝑺</m:t>
                          </m:r>
                        </m:sup>
                      </m:sSubSup>
                      <m:r>
                        <a:rPr lang="en-US" altLang="zh-CN" sz="2500" b="1" i="0" smtClean="0">
                          <a:solidFill>
                            <a:srgbClr val="0000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</m:oMath>
                  </m:oMathPara>
                </a14:m>
                <a:endParaRPr lang="en-US" altLang="zh-CN" sz="2500" b="1" dirty="0">
                  <a:solidFill>
                    <a:srgbClr val="0070C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057" y="2835975"/>
                <a:ext cx="1055720" cy="503664"/>
              </a:xfrm>
              <a:custGeom>
                <a:avLst/>
                <a:gdLst>
                  <a:gd name="connsiteX0" fmla="*/ 0 w 1055720"/>
                  <a:gd name="connsiteY0" fmla="*/ 0 h 503664"/>
                  <a:gd name="connsiteX1" fmla="*/ 538417 w 1055720"/>
                  <a:gd name="connsiteY1" fmla="*/ 0 h 503664"/>
                  <a:gd name="connsiteX2" fmla="*/ 1055720 w 1055720"/>
                  <a:gd name="connsiteY2" fmla="*/ 0 h 503664"/>
                  <a:gd name="connsiteX3" fmla="*/ 1055720 w 1055720"/>
                  <a:gd name="connsiteY3" fmla="*/ 503664 h 503664"/>
                  <a:gd name="connsiteX4" fmla="*/ 538417 w 1055720"/>
                  <a:gd name="connsiteY4" fmla="*/ 503664 h 503664"/>
                  <a:gd name="connsiteX5" fmla="*/ 0 w 1055720"/>
                  <a:gd name="connsiteY5" fmla="*/ 503664 h 503664"/>
                  <a:gd name="connsiteX6" fmla="*/ 0 w 1055720"/>
                  <a:gd name="connsiteY6" fmla="*/ 0 h 50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720" h="503664" extrusionOk="0">
                    <a:moveTo>
                      <a:pt x="0" y="0"/>
                    </a:moveTo>
                    <a:cubicBezTo>
                      <a:pt x="163242" y="10776"/>
                      <a:pt x="378633" y="1604"/>
                      <a:pt x="538417" y="0"/>
                    </a:cubicBezTo>
                    <a:cubicBezTo>
                      <a:pt x="698201" y="-1604"/>
                      <a:pt x="832866" y="1542"/>
                      <a:pt x="1055720" y="0"/>
                    </a:cubicBezTo>
                    <a:cubicBezTo>
                      <a:pt x="1052763" y="250721"/>
                      <a:pt x="1045059" y="347648"/>
                      <a:pt x="1055720" y="503664"/>
                    </a:cubicBezTo>
                    <a:cubicBezTo>
                      <a:pt x="847922" y="500075"/>
                      <a:pt x="678923" y="500709"/>
                      <a:pt x="538417" y="503664"/>
                    </a:cubicBezTo>
                    <a:cubicBezTo>
                      <a:pt x="397911" y="506619"/>
                      <a:pt x="250003" y="510392"/>
                      <a:pt x="0" y="503664"/>
                    </a:cubicBezTo>
                    <a:cubicBezTo>
                      <a:pt x="22302" y="287665"/>
                      <a:pt x="10807" y="112779"/>
                      <a:pt x="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/>
            </p:nvSpPr>
            <p:spPr>
              <a:xfrm>
                <a:off x="7364039" y="2862585"/>
                <a:ext cx="1055720" cy="477054"/>
              </a:xfrm>
              <a:custGeom>
                <a:avLst/>
                <a:gdLst>
                  <a:gd name="connsiteX0" fmla="*/ 0 w 1055720"/>
                  <a:gd name="connsiteY0" fmla="*/ 0 h 477054"/>
                  <a:gd name="connsiteX1" fmla="*/ 538417 w 1055720"/>
                  <a:gd name="connsiteY1" fmla="*/ 0 h 477054"/>
                  <a:gd name="connsiteX2" fmla="*/ 1055720 w 1055720"/>
                  <a:gd name="connsiteY2" fmla="*/ 0 h 477054"/>
                  <a:gd name="connsiteX3" fmla="*/ 1055720 w 1055720"/>
                  <a:gd name="connsiteY3" fmla="*/ 477054 h 477054"/>
                  <a:gd name="connsiteX4" fmla="*/ 538417 w 1055720"/>
                  <a:gd name="connsiteY4" fmla="*/ 477054 h 477054"/>
                  <a:gd name="connsiteX5" fmla="*/ 0 w 1055720"/>
                  <a:gd name="connsiteY5" fmla="*/ 477054 h 477054"/>
                  <a:gd name="connsiteX6" fmla="*/ 0 w 1055720"/>
                  <a:gd name="connsiteY6" fmla="*/ 0 h 47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720" h="477054" extrusionOk="0">
                    <a:moveTo>
                      <a:pt x="0" y="0"/>
                    </a:moveTo>
                    <a:cubicBezTo>
                      <a:pt x="163242" y="10776"/>
                      <a:pt x="378633" y="1604"/>
                      <a:pt x="538417" y="0"/>
                    </a:cubicBezTo>
                    <a:cubicBezTo>
                      <a:pt x="698201" y="-1604"/>
                      <a:pt x="832866" y="1542"/>
                      <a:pt x="1055720" y="0"/>
                    </a:cubicBezTo>
                    <a:cubicBezTo>
                      <a:pt x="1062874" y="157558"/>
                      <a:pt x="1075279" y="371348"/>
                      <a:pt x="1055720" y="477054"/>
                    </a:cubicBezTo>
                    <a:cubicBezTo>
                      <a:pt x="847922" y="473465"/>
                      <a:pt x="678923" y="474099"/>
                      <a:pt x="538417" y="477054"/>
                    </a:cubicBezTo>
                    <a:cubicBezTo>
                      <a:pt x="397911" y="480009"/>
                      <a:pt x="250003" y="483782"/>
                      <a:pt x="0" y="477054"/>
                    </a:cubicBezTo>
                    <a:cubicBezTo>
                      <a:pt x="10563" y="309140"/>
                      <a:pt x="-21906" y="119385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500" b="1" i="1" smtClean="0">
                          <a:solidFill>
                            <a:srgbClr val="00000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altLang="zh-CN" sz="2500" b="1" i="1" smtClean="0">
                          <a:solidFill>
                            <a:srgbClr val="000001"/>
                          </a:solidFill>
                          <a:latin typeface="Cambria Math" panose="020405030504060302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altLang="zh-CN" sz="2500" b="1" dirty="0">
                  <a:solidFill>
                    <a:srgbClr val="0070C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039" y="2862585"/>
                <a:ext cx="1055720" cy="477054"/>
              </a:xfrm>
              <a:custGeom>
                <a:avLst/>
                <a:gdLst>
                  <a:gd name="connsiteX0" fmla="*/ 0 w 1055720"/>
                  <a:gd name="connsiteY0" fmla="*/ 0 h 477054"/>
                  <a:gd name="connsiteX1" fmla="*/ 538417 w 1055720"/>
                  <a:gd name="connsiteY1" fmla="*/ 0 h 477054"/>
                  <a:gd name="connsiteX2" fmla="*/ 1055720 w 1055720"/>
                  <a:gd name="connsiteY2" fmla="*/ 0 h 477054"/>
                  <a:gd name="connsiteX3" fmla="*/ 1055720 w 1055720"/>
                  <a:gd name="connsiteY3" fmla="*/ 477054 h 477054"/>
                  <a:gd name="connsiteX4" fmla="*/ 538417 w 1055720"/>
                  <a:gd name="connsiteY4" fmla="*/ 477054 h 477054"/>
                  <a:gd name="connsiteX5" fmla="*/ 0 w 1055720"/>
                  <a:gd name="connsiteY5" fmla="*/ 477054 h 477054"/>
                  <a:gd name="connsiteX6" fmla="*/ 0 w 1055720"/>
                  <a:gd name="connsiteY6" fmla="*/ 0 h 477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5720" h="477054" extrusionOk="0">
                    <a:moveTo>
                      <a:pt x="0" y="0"/>
                    </a:moveTo>
                    <a:cubicBezTo>
                      <a:pt x="163242" y="10776"/>
                      <a:pt x="378633" y="1604"/>
                      <a:pt x="538417" y="0"/>
                    </a:cubicBezTo>
                    <a:cubicBezTo>
                      <a:pt x="698201" y="-1604"/>
                      <a:pt x="832866" y="1542"/>
                      <a:pt x="1055720" y="0"/>
                    </a:cubicBezTo>
                    <a:cubicBezTo>
                      <a:pt x="1062874" y="157558"/>
                      <a:pt x="1075279" y="371348"/>
                      <a:pt x="1055720" y="477054"/>
                    </a:cubicBezTo>
                    <a:cubicBezTo>
                      <a:pt x="847922" y="473465"/>
                      <a:pt x="678923" y="474099"/>
                      <a:pt x="538417" y="477054"/>
                    </a:cubicBezTo>
                    <a:cubicBezTo>
                      <a:pt x="397911" y="480009"/>
                      <a:pt x="250003" y="483782"/>
                      <a:pt x="0" y="477054"/>
                    </a:cubicBezTo>
                    <a:cubicBezTo>
                      <a:pt x="10563" y="309140"/>
                      <a:pt x="-21906" y="119385"/>
                      <a:pt x="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图片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6913" y="5350006"/>
            <a:ext cx="1862124" cy="278783"/>
          </a:xfrm>
          <a:prstGeom prst="rect">
            <a:avLst/>
          </a:prstGeom>
        </p:spPr>
      </p:pic>
      <p:sp>
        <p:nvSpPr>
          <p:cNvPr id="60" name="箭头: 下 59"/>
          <p:cNvSpPr/>
          <p:nvPr/>
        </p:nvSpPr>
        <p:spPr>
          <a:xfrm rot="16200000">
            <a:off x="8067846" y="2159401"/>
            <a:ext cx="243288" cy="4605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8478741" y="2113887"/>
            <a:ext cx="2470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箭头: 下 62"/>
          <p:cNvSpPr/>
          <p:nvPr/>
        </p:nvSpPr>
        <p:spPr>
          <a:xfrm rot="16200000">
            <a:off x="8406037" y="2883659"/>
            <a:ext cx="243288" cy="4605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933158" y="2037524"/>
            <a:ext cx="2498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No </a:t>
            </a:r>
            <a:r>
              <a:rPr lang="en-US" altLang="zh-CN" sz="2000" b="1" dirty="0" err="1">
                <a:solidFill>
                  <a:srgbClr val="C00000"/>
                </a:solidFill>
              </a:rPr>
              <a:t>Tbso</a:t>
            </a:r>
            <a:r>
              <a:rPr lang="en-US" altLang="zh-CN" sz="2000" b="1" dirty="0">
                <a:solidFill>
                  <a:srgbClr val="C00000"/>
                </a:solidFill>
              </a:rPr>
              <a:t> term: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33158" y="2857169"/>
            <a:ext cx="252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With </a:t>
            </a:r>
            <a:r>
              <a:rPr lang="en-US" altLang="zh-CN" sz="2000" b="1" dirty="0" err="1">
                <a:solidFill>
                  <a:srgbClr val="C00000"/>
                </a:solidFill>
              </a:rPr>
              <a:t>Tbso</a:t>
            </a:r>
            <a:r>
              <a:rPr lang="en-US" altLang="zh-CN" sz="2000" b="1" dirty="0">
                <a:solidFill>
                  <a:srgbClr val="C00000"/>
                </a:solidFill>
              </a:rPr>
              <a:t> term: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1266071-8EA8-4681-8692-06ACDFCDE8C5}"/>
              </a:ext>
            </a:extLst>
          </p:cNvPr>
          <p:cNvSpPr txBox="1"/>
          <p:nvPr/>
        </p:nvSpPr>
        <p:spPr>
          <a:xfrm>
            <a:off x="698845" y="3800670"/>
            <a:ext cx="7260375" cy="415498"/>
          </a:xfrm>
          <a:custGeom>
            <a:avLst/>
            <a:gdLst>
              <a:gd name="connsiteX0" fmla="*/ 0 w 6837679"/>
              <a:gd name="connsiteY0" fmla="*/ 0 h 415498"/>
              <a:gd name="connsiteX1" fmla="*/ 752145 w 6837679"/>
              <a:gd name="connsiteY1" fmla="*/ 0 h 415498"/>
              <a:gd name="connsiteX2" fmla="*/ 1572666 w 6837679"/>
              <a:gd name="connsiteY2" fmla="*/ 0 h 415498"/>
              <a:gd name="connsiteX3" fmla="*/ 2256434 w 6837679"/>
              <a:gd name="connsiteY3" fmla="*/ 0 h 415498"/>
              <a:gd name="connsiteX4" fmla="*/ 2803448 w 6837679"/>
              <a:gd name="connsiteY4" fmla="*/ 0 h 415498"/>
              <a:gd name="connsiteX5" fmla="*/ 3350463 w 6837679"/>
              <a:gd name="connsiteY5" fmla="*/ 0 h 415498"/>
              <a:gd name="connsiteX6" fmla="*/ 4034231 w 6837679"/>
              <a:gd name="connsiteY6" fmla="*/ 0 h 415498"/>
              <a:gd name="connsiteX7" fmla="*/ 4717999 w 6837679"/>
              <a:gd name="connsiteY7" fmla="*/ 0 h 415498"/>
              <a:gd name="connsiteX8" fmla="*/ 5333390 w 6837679"/>
              <a:gd name="connsiteY8" fmla="*/ 0 h 415498"/>
              <a:gd name="connsiteX9" fmla="*/ 6153911 w 6837679"/>
              <a:gd name="connsiteY9" fmla="*/ 0 h 415498"/>
              <a:gd name="connsiteX10" fmla="*/ 6837679 w 6837679"/>
              <a:gd name="connsiteY10" fmla="*/ 0 h 415498"/>
              <a:gd name="connsiteX11" fmla="*/ 6837679 w 6837679"/>
              <a:gd name="connsiteY11" fmla="*/ 415498 h 415498"/>
              <a:gd name="connsiteX12" fmla="*/ 6359041 w 6837679"/>
              <a:gd name="connsiteY12" fmla="*/ 415498 h 415498"/>
              <a:gd name="connsiteX13" fmla="*/ 5880404 w 6837679"/>
              <a:gd name="connsiteY13" fmla="*/ 415498 h 415498"/>
              <a:gd name="connsiteX14" fmla="*/ 5059882 w 6837679"/>
              <a:gd name="connsiteY14" fmla="*/ 415498 h 415498"/>
              <a:gd name="connsiteX15" fmla="*/ 4444491 w 6837679"/>
              <a:gd name="connsiteY15" fmla="*/ 415498 h 415498"/>
              <a:gd name="connsiteX16" fmla="*/ 3692347 w 6837679"/>
              <a:gd name="connsiteY16" fmla="*/ 415498 h 415498"/>
              <a:gd name="connsiteX17" fmla="*/ 3213709 w 6837679"/>
              <a:gd name="connsiteY17" fmla="*/ 415498 h 415498"/>
              <a:gd name="connsiteX18" fmla="*/ 2461564 w 6837679"/>
              <a:gd name="connsiteY18" fmla="*/ 415498 h 415498"/>
              <a:gd name="connsiteX19" fmla="*/ 1846173 w 6837679"/>
              <a:gd name="connsiteY19" fmla="*/ 415498 h 415498"/>
              <a:gd name="connsiteX20" fmla="*/ 1299159 w 6837679"/>
              <a:gd name="connsiteY20" fmla="*/ 415498 h 415498"/>
              <a:gd name="connsiteX21" fmla="*/ 752145 w 6837679"/>
              <a:gd name="connsiteY21" fmla="*/ 415498 h 415498"/>
              <a:gd name="connsiteX22" fmla="*/ 0 w 6837679"/>
              <a:gd name="connsiteY22" fmla="*/ 415498 h 415498"/>
              <a:gd name="connsiteX23" fmla="*/ 0 w 6837679"/>
              <a:gd name="connsiteY23" fmla="*/ 0 h 41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37679" h="415498" extrusionOk="0">
                <a:moveTo>
                  <a:pt x="0" y="0"/>
                </a:moveTo>
                <a:cubicBezTo>
                  <a:pt x="203987" y="29161"/>
                  <a:pt x="421108" y="-10879"/>
                  <a:pt x="752145" y="0"/>
                </a:cubicBezTo>
                <a:cubicBezTo>
                  <a:pt x="1083182" y="10879"/>
                  <a:pt x="1384144" y="-39196"/>
                  <a:pt x="1572666" y="0"/>
                </a:cubicBezTo>
                <a:cubicBezTo>
                  <a:pt x="1761188" y="39196"/>
                  <a:pt x="2114919" y="-6595"/>
                  <a:pt x="2256434" y="0"/>
                </a:cubicBezTo>
                <a:cubicBezTo>
                  <a:pt x="2397949" y="6595"/>
                  <a:pt x="2533364" y="-20144"/>
                  <a:pt x="2803448" y="0"/>
                </a:cubicBezTo>
                <a:cubicBezTo>
                  <a:pt x="3073532" y="20144"/>
                  <a:pt x="3221859" y="-22053"/>
                  <a:pt x="3350463" y="0"/>
                </a:cubicBezTo>
                <a:cubicBezTo>
                  <a:pt x="3479068" y="22053"/>
                  <a:pt x="3876913" y="-32878"/>
                  <a:pt x="4034231" y="0"/>
                </a:cubicBezTo>
                <a:cubicBezTo>
                  <a:pt x="4191549" y="32878"/>
                  <a:pt x="4395108" y="20913"/>
                  <a:pt x="4717999" y="0"/>
                </a:cubicBezTo>
                <a:cubicBezTo>
                  <a:pt x="5040890" y="-20913"/>
                  <a:pt x="5103624" y="3084"/>
                  <a:pt x="5333390" y="0"/>
                </a:cubicBezTo>
                <a:cubicBezTo>
                  <a:pt x="5563156" y="-3084"/>
                  <a:pt x="5950107" y="-10987"/>
                  <a:pt x="6153911" y="0"/>
                </a:cubicBezTo>
                <a:cubicBezTo>
                  <a:pt x="6357715" y="10987"/>
                  <a:pt x="6513189" y="-8874"/>
                  <a:pt x="6837679" y="0"/>
                </a:cubicBezTo>
                <a:cubicBezTo>
                  <a:pt x="6820185" y="173792"/>
                  <a:pt x="6817410" y="302137"/>
                  <a:pt x="6837679" y="415498"/>
                </a:cubicBezTo>
                <a:cubicBezTo>
                  <a:pt x="6704295" y="393376"/>
                  <a:pt x="6502287" y="398890"/>
                  <a:pt x="6359041" y="415498"/>
                </a:cubicBezTo>
                <a:cubicBezTo>
                  <a:pt x="6215795" y="432106"/>
                  <a:pt x="6037081" y="409041"/>
                  <a:pt x="5880404" y="415498"/>
                </a:cubicBezTo>
                <a:cubicBezTo>
                  <a:pt x="5723727" y="421955"/>
                  <a:pt x="5400596" y="388883"/>
                  <a:pt x="5059882" y="415498"/>
                </a:cubicBezTo>
                <a:cubicBezTo>
                  <a:pt x="4719168" y="442113"/>
                  <a:pt x="4570026" y="392533"/>
                  <a:pt x="4444491" y="415498"/>
                </a:cubicBezTo>
                <a:cubicBezTo>
                  <a:pt x="4318956" y="438463"/>
                  <a:pt x="4057099" y="420387"/>
                  <a:pt x="3692347" y="415498"/>
                </a:cubicBezTo>
                <a:cubicBezTo>
                  <a:pt x="3327595" y="410609"/>
                  <a:pt x="3424010" y="413527"/>
                  <a:pt x="3213709" y="415498"/>
                </a:cubicBezTo>
                <a:cubicBezTo>
                  <a:pt x="3003408" y="417469"/>
                  <a:pt x="2620137" y="386649"/>
                  <a:pt x="2461564" y="415498"/>
                </a:cubicBezTo>
                <a:cubicBezTo>
                  <a:pt x="2302991" y="444347"/>
                  <a:pt x="2115226" y="384736"/>
                  <a:pt x="1846173" y="415498"/>
                </a:cubicBezTo>
                <a:cubicBezTo>
                  <a:pt x="1577120" y="446260"/>
                  <a:pt x="1437553" y="390526"/>
                  <a:pt x="1299159" y="415498"/>
                </a:cubicBezTo>
                <a:cubicBezTo>
                  <a:pt x="1160765" y="440470"/>
                  <a:pt x="1024994" y="404877"/>
                  <a:pt x="752145" y="415498"/>
                </a:cubicBezTo>
                <a:cubicBezTo>
                  <a:pt x="479296" y="426119"/>
                  <a:pt x="218613" y="389729"/>
                  <a:pt x="0" y="415498"/>
                </a:cubicBezTo>
                <a:cubicBezTo>
                  <a:pt x="15462" y="330895"/>
                  <a:pt x="-3222" y="111538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100" b="1" dirty="0">
                <a:solidFill>
                  <a:schemeClr val="accent1">
                    <a:lumMod val="7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Mass splitting : </a:t>
            </a:r>
            <a:r>
              <a:rPr lang="el-GR" altLang="zh-CN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(2012)(1P)1/2-−</a:t>
            </a:r>
            <a:r>
              <a:rPr lang="el-GR" altLang="zh-CN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21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(1950)(1P)3/2- </a:t>
            </a:r>
            <a:endParaRPr lang="en-US" altLang="zh-CN" sz="2100" b="1" dirty="0">
              <a:solidFill>
                <a:srgbClr val="C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79D4DFB-7257-40CE-980A-E13D6A2DA450}"/>
              </a:ext>
            </a:extLst>
          </p:cNvPr>
          <p:cNvSpPr txBox="1"/>
          <p:nvPr/>
        </p:nvSpPr>
        <p:spPr>
          <a:xfrm>
            <a:off x="889340" y="4518483"/>
            <a:ext cx="396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No </a:t>
            </a:r>
            <a:r>
              <a:rPr lang="en-US" altLang="zh-CN" sz="2000" b="1" dirty="0" err="1">
                <a:solidFill>
                  <a:srgbClr val="C00000"/>
                </a:solidFill>
              </a:rPr>
              <a:t>Tbso</a:t>
            </a:r>
            <a:r>
              <a:rPr lang="en-US" altLang="zh-CN" sz="2000" b="1" dirty="0">
                <a:solidFill>
                  <a:srgbClr val="C00000"/>
                </a:solidFill>
              </a:rPr>
              <a:t> term: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7659ED2-BB5D-4425-9A36-B444BAA9A646}"/>
              </a:ext>
            </a:extLst>
          </p:cNvPr>
          <p:cNvSpPr txBox="1"/>
          <p:nvPr/>
        </p:nvSpPr>
        <p:spPr>
          <a:xfrm>
            <a:off x="6872702" y="4463671"/>
            <a:ext cx="2470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604663F-DB42-4430-818A-78A71F67BEED}"/>
              </a:ext>
            </a:extLst>
          </p:cNvPr>
          <p:cNvSpPr txBox="1"/>
          <p:nvPr/>
        </p:nvSpPr>
        <p:spPr>
          <a:xfrm>
            <a:off x="909680" y="5253708"/>
            <a:ext cx="252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</a:rPr>
              <a:t>With </a:t>
            </a:r>
            <a:r>
              <a:rPr lang="en-US" altLang="zh-CN" sz="2000" b="1" dirty="0" err="1">
                <a:solidFill>
                  <a:srgbClr val="C00000"/>
                </a:solidFill>
              </a:rPr>
              <a:t>Tbso</a:t>
            </a:r>
            <a:r>
              <a:rPr lang="en-US" altLang="zh-CN" sz="2000" b="1" dirty="0">
                <a:solidFill>
                  <a:srgbClr val="C00000"/>
                </a:solidFill>
              </a:rPr>
              <a:t> term: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D2A0AD3C-1468-49E5-9567-0CBD39992D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7844" y="2930136"/>
            <a:ext cx="1862124" cy="278783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D3CA6691-B510-4500-9797-2004D250854C}"/>
              </a:ext>
            </a:extLst>
          </p:cNvPr>
          <p:cNvSpPr txBox="1"/>
          <p:nvPr/>
        </p:nvSpPr>
        <p:spPr>
          <a:xfrm>
            <a:off x="6228338" y="971918"/>
            <a:ext cx="4457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1" dirty="0">
                <a:effectLst/>
                <a:latin typeface="-apple-system"/>
              </a:rPr>
              <a:t>Hui-Hua Zhong, MS Liu, RH Ni, MY Chen, XH, PRD</a:t>
            </a:r>
            <a:r>
              <a:rPr lang="en-US" altLang="zh-CN" b="0" i="0" dirty="0">
                <a:effectLst/>
                <a:latin typeface="-apple-system"/>
              </a:rPr>
              <a:t> 110 (2024) 11, 116034</a:t>
            </a:r>
            <a:endParaRPr lang="zh-CN" altLang="en-US" dirty="0"/>
          </a:p>
        </p:txBody>
      </p:sp>
    </p:spTree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23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230" y="1593484"/>
            <a:ext cx="3597951" cy="16470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933" y="806421"/>
            <a:ext cx="3597951" cy="721453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077059" y="2475144"/>
            <a:ext cx="539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3422193" y="1488187"/>
                <a:ext cx="7687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0" smtClean="0"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b="1" i="0" smtClean="0">
                          <a:latin typeface="Cambria Math" panose="02040503050406030204" pitchFamily="18" charset="0"/>
                        </a:rPr>
                        <m:t>𝛈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193" y="1488187"/>
                <a:ext cx="76875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3" t="-103" r="75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/>
          <p:cNvSpPr txBox="1"/>
          <p:nvPr/>
        </p:nvSpPr>
        <p:spPr>
          <a:xfrm>
            <a:off x="3743417" y="1840546"/>
            <a:ext cx="453219" cy="3379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553551" y="2608403"/>
            <a:ext cx="5392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1111755" y="1609226"/>
            <a:ext cx="453219" cy="3379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833" y="2021909"/>
            <a:ext cx="3068314" cy="1204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/>
              <p:cNvSpPr txBox="1"/>
              <p:nvPr/>
            </p:nvSpPr>
            <p:spPr>
              <a:xfrm>
                <a:off x="9338450" y="2239071"/>
                <a:ext cx="76875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0" smtClean="0"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b="1" i="0" smtClean="0">
                          <a:latin typeface="Cambria Math" panose="02040503050406030204" pitchFamily="18" charset="0"/>
                        </a:rPr>
                        <m:t>𝛈</m:t>
                      </m:r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450" y="2239071"/>
                <a:ext cx="76875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8" t="-17" r="70" b="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片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492" y="2580441"/>
            <a:ext cx="161441" cy="19423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754" y="3122608"/>
            <a:ext cx="147179" cy="1770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060" y="3098475"/>
            <a:ext cx="147178" cy="17707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610" y="2264174"/>
            <a:ext cx="161441" cy="194234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6437" y="2592709"/>
            <a:ext cx="147178" cy="177074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6437" y="2272754"/>
            <a:ext cx="147178" cy="177074"/>
          </a:xfrm>
          <a:prstGeom prst="rect">
            <a:avLst/>
          </a:prstGeom>
        </p:spPr>
      </p:pic>
      <p:sp>
        <p:nvSpPr>
          <p:cNvPr id="65" name="文本框 64"/>
          <p:cNvSpPr txBox="1"/>
          <p:nvPr/>
        </p:nvSpPr>
        <p:spPr>
          <a:xfrm>
            <a:off x="697747" y="879945"/>
            <a:ext cx="2657199" cy="446276"/>
          </a:xfrm>
          <a:custGeom>
            <a:avLst/>
            <a:gdLst>
              <a:gd name="connsiteX0" fmla="*/ 0 w 2657199"/>
              <a:gd name="connsiteY0" fmla="*/ 0 h 446276"/>
              <a:gd name="connsiteX1" fmla="*/ 690872 w 2657199"/>
              <a:gd name="connsiteY1" fmla="*/ 0 h 446276"/>
              <a:gd name="connsiteX2" fmla="*/ 1408315 w 2657199"/>
              <a:gd name="connsiteY2" fmla="*/ 0 h 446276"/>
              <a:gd name="connsiteX3" fmla="*/ 2072615 w 2657199"/>
              <a:gd name="connsiteY3" fmla="*/ 0 h 446276"/>
              <a:gd name="connsiteX4" fmla="*/ 2657199 w 2657199"/>
              <a:gd name="connsiteY4" fmla="*/ 0 h 446276"/>
              <a:gd name="connsiteX5" fmla="*/ 2657199 w 2657199"/>
              <a:gd name="connsiteY5" fmla="*/ 446276 h 446276"/>
              <a:gd name="connsiteX6" fmla="*/ 2019471 w 2657199"/>
              <a:gd name="connsiteY6" fmla="*/ 446276 h 446276"/>
              <a:gd name="connsiteX7" fmla="*/ 1328600 w 2657199"/>
              <a:gd name="connsiteY7" fmla="*/ 446276 h 446276"/>
              <a:gd name="connsiteX8" fmla="*/ 744016 w 2657199"/>
              <a:gd name="connsiteY8" fmla="*/ 446276 h 446276"/>
              <a:gd name="connsiteX9" fmla="*/ 0 w 2657199"/>
              <a:gd name="connsiteY9" fmla="*/ 446276 h 446276"/>
              <a:gd name="connsiteX10" fmla="*/ 0 w 2657199"/>
              <a:gd name="connsiteY10" fmla="*/ 0 h 4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7199" h="446276" extrusionOk="0">
                <a:moveTo>
                  <a:pt x="0" y="0"/>
                </a:moveTo>
                <a:cubicBezTo>
                  <a:pt x="266831" y="34401"/>
                  <a:pt x="528722" y="12682"/>
                  <a:pt x="690872" y="0"/>
                </a:cubicBezTo>
                <a:cubicBezTo>
                  <a:pt x="853022" y="-12682"/>
                  <a:pt x="1112671" y="18900"/>
                  <a:pt x="1408315" y="0"/>
                </a:cubicBezTo>
                <a:cubicBezTo>
                  <a:pt x="1703959" y="-18900"/>
                  <a:pt x="1877464" y="-9720"/>
                  <a:pt x="2072615" y="0"/>
                </a:cubicBezTo>
                <a:cubicBezTo>
                  <a:pt x="2267766" y="9720"/>
                  <a:pt x="2441791" y="18205"/>
                  <a:pt x="2657199" y="0"/>
                </a:cubicBezTo>
                <a:cubicBezTo>
                  <a:pt x="2641828" y="223127"/>
                  <a:pt x="2642366" y="332136"/>
                  <a:pt x="2657199" y="446276"/>
                </a:cubicBezTo>
                <a:cubicBezTo>
                  <a:pt x="2354378" y="434951"/>
                  <a:pt x="2298238" y="474593"/>
                  <a:pt x="2019471" y="446276"/>
                </a:cubicBezTo>
                <a:cubicBezTo>
                  <a:pt x="1740704" y="417959"/>
                  <a:pt x="1576292" y="426740"/>
                  <a:pt x="1328600" y="446276"/>
                </a:cubicBezTo>
                <a:cubicBezTo>
                  <a:pt x="1080908" y="465812"/>
                  <a:pt x="987879" y="453614"/>
                  <a:pt x="744016" y="446276"/>
                </a:cubicBezTo>
                <a:cubicBezTo>
                  <a:pt x="500153" y="438938"/>
                  <a:pt x="204989" y="482123"/>
                  <a:pt x="0" y="446276"/>
                </a:cubicBezTo>
                <a:cubicBezTo>
                  <a:pt x="890" y="318802"/>
                  <a:pt x="3991" y="21864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2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Chiral </a:t>
            </a:r>
            <a:r>
              <a:rPr lang="en-US" altLang="zh-CN" sz="2200" b="1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Lagrangian</a:t>
            </a:r>
            <a:r>
              <a:rPr lang="en-US" altLang="zh-CN" sz="22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200" b="1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7530352" y="1482910"/>
            <a:ext cx="3238795" cy="446276"/>
          </a:xfrm>
          <a:custGeom>
            <a:avLst/>
            <a:gdLst>
              <a:gd name="connsiteX0" fmla="*/ 0 w 3238795"/>
              <a:gd name="connsiteY0" fmla="*/ 0 h 446276"/>
              <a:gd name="connsiteX1" fmla="*/ 680147 w 3238795"/>
              <a:gd name="connsiteY1" fmla="*/ 0 h 446276"/>
              <a:gd name="connsiteX2" fmla="*/ 1392682 w 3238795"/>
              <a:gd name="connsiteY2" fmla="*/ 0 h 446276"/>
              <a:gd name="connsiteX3" fmla="*/ 2040441 w 3238795"/>
              <a:gd name="connsiteY3" fmla="*/ 0 h 446276"/>
              <a:gd name="connsiteX4" fmla="*/ 2623424 w 3238795"/>
              <a:gd name="connsiteY4" fmla="*/ 0 h 446276"/>
              <a:gd name="connsiteX5" fmla="*/ 3238795 w 3238795"/>
              <a:gd name="connsiteY5" fmla="*/ 0 h 446276"/>
              <a:gd name="connsiteX6" fmla="*/ 3238795 w 3238795"/>
              <a:gd name="connsiteY6" fmla="*/ 446276 h 446276"/>
              <a:gd name="connsiteX7" fmla="*/ 2655812 w 3238795"/>
              <a:gd name="connsiteY7" fmla="*/ 446276 h 446276"/>
              <a:gd name="connsiteX8" fmla="*/ 2105217 w 3238795"/>
              <a:gd name="connsiteY8" fmla="*/ 446276 h 446276"/>
              <a:gd name="connsiteX9" fmla="*/ 1425070 w 3238795"/>
              <a:gd name="connsiteY9" fmla="*/ 446276 h 446276"/>
              <a:gd name="connsiteX10" fmla="*/ 842087 w 3238795"/>
              <a:gd name="connsiteY10" fmla="*/ 446276 h 446276"/>
              <a:gd name="connsiteX11" fmla="*/ 0 w 3238795"/>
              <a:gd name="connsiteY11" fmla="*/ 446276 h 446276"/>
              <a:gd name="connsiteX12" fmla="*/ 0 w 3238795"/>
              <a:gd name="connsiteY12" fmla="*/ 0 h 4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8795" h="446276" extrusionOk="0">
                <a:moveTo>
                  <a:pt x="0" y="0"/>
                </a:moveTo>
                <a:cubicBezTo>
                  <a:pt x="237011" y="-2176"/>
                  <a:pt x="477752" y="-26866"/>
                  <a:pt x="680147" y="0"/>
                </a:cubicBezTo>
                <a:cubicBezTo>
                  <a:pt x="882542" y="26866"/>
                  <a:pt x="1065719" y="-6030"/>
                  <a:pt x="1392682" y="0"/>
                </a:cubicBezTo>
                <a:cubicBezTo>
                  <a:pt x="1719645" y="6030"/>
                  <a:pt x="1812310" y="26818"/>
                  <a:pt x="2040441" y="0"/>
                </a:cubicBezTo>
                <a:cubicBezTo>
                  <a:pt x="2268572" y="-26818"/>
                  <a:pt x="2410391" y="10786"/>
                  <a:pt x="2623424" y="0"/>
                </a:cubicBezTo>
                <a:cubicBezTo>
                  <a:pt x="2836457" y="-10786"/>
                  <a:pt x="2964253" y="11190"/>
                  <a:pt x="3238795" y="0"/>
                </a:cubicBezTo>
                <a:cubicBezTo>
                  <a:pt x="3238607" y="120905"/>
                  <a:pt x="3217120" y="259284"/>
                  <a:pt x="3238795" y="446276"/>
                </a:cubicBezTo>
                <a:cubicBezTo>
                  <a:pt x="2994184" y="464801"/>
                  <a:pt x="2779545" y="452839"/>
                  <a:pt x="2655812" y="446276"/>
                </a:cubicBezTo>
                <a:cubicBezTo>
                  <a:pt x="2532079" y="439713"/>
                  <a:pt x="2253150" y="464836"/>
                  <a:pt x="2105217" y="446276"/>
                </a:cubicBezTo>
                <a:cubicBezTo>
                  <a:pt x="1957285" y="427716"/>
                  <a:pt x="1650691" y="427182"/>
                  <a:pt x="1425070" y="446276"/>
                </a:cubicBezTo>
                <a:cubicBezTo>
                  <a:pt x="1199449" y="465370"/>
                  <a:pt x="1017049" y="421087"/>
                  <a:pt x="842087" y="446276"/>
                </a:cubicBezTo>
                <a:cubicBezTo>
                  <a:pt x="667125" y="471465"/>
                  <a:pt x="366957" y="440351"/>
                  <a:pt x="0" y="446276"/>
                </a:cubicBezTo>
                <a:cubicBezTo>
                  <a:pt x="-10021" y="253140"/>
                  <a:pt x="-12985" y="168059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mass spectrum</a:t>
            </a:r>
            <a:r>
              <a:rPr lang="en-US" altLang="zh-CN" sz="23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79356" y="1571742"/>
            <a:ext cx="3238795" cy="446276"/>
          </a:xfrm>
          <a:custGeom>
            <a:avLst/>
            <a:gdLst>
              <a:gd name="connsiteX0" fmla="*/ 0 w 3238795"/>
              <a:gd name="connsiteY0" fmla="*/ 0 h 446276"/>
              <a:gd name="connsiteX1" fmla="*/ 680147 w 3238795"/>
              <a:gd name="connsiteY1" fmla="*/ 0 h 446276"/>
              <a:gd name="connsiteX2" fmla="*/ 1392682 w 3238795"/>
              <a:gd name="connsiteY2" fmla="*/ 0 h 446276"/>
              <a:gd name="connsiteX3" fmla="*/ 2040441 w 3238795"/>
              <a:gd name="connsiteY3" fmla="*/ 0 h 446276"/>
              <a:gd name="connsiteX4" fmla="*/ 2623424 w 3238795"/>
              <a:gd name="connsiteY4" fmla="*/ 0 h 446276"/>
              <a:gd name="connsiteX5" fmla="*/ 3238795 w 3238795"/>
              <a:gd name="connsiteY5" fmla="*/ 0 h 446276"/>
              <a:gd name="connsiteX6" fmla="*/ 3238795 w 3238795"/>
              <a:gd name="connsiteY6" fmla="*/ 446276 h 446276"/>
              <a:gd name="connsiteX7" fmla="*/ 2655812 w 3238795"/>
              <a:gd name="connsiteY7" fmla="*/ 446276 h 446276"/>
              <a:gd name="connsiteX8" fmla="*/ 2105217 w 3238795"/>
              <a:gd name="connsiteY8" fmla="*/ 446276 h 446276"/>
              <a:gd name="connsiteX9" fmla="*/ 1425070 w 3238795"/>
              <a:gd name="connsiteY9" fmla="*/ 446276 h 446276"/>
              <a:gd name="connsiteX10" fmla="*/ 842087 w 3238795"/>
              <a:gd name="connsiteY10" fmla="*/ 446276 h 446276"/>
              <a:gd name="connsiteX11" fmla="*/ 0 w 3238795"/>
              <a:gd name="connsiteY11" fmla="*/ 446276 h 446276"/>
              <a:gd name="connsiteX12" fmla="*/ 0 w 3238795"/>
              <a:gd name="connsiteY12" fmla="*/ 0 h 44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38795" h="446276" extrusionOk="0">
                <a:moveTo>
                  <a:pt x="0" y="0"/>
                </a:moveTo>
                <a:cubicBezTo>
                  <a:pt x="237011" y="-2176"/>
                  <a:pt x="477752" y="-26866"/>
                  <a:pt x="680147" y="0"/>
                </a:cubicBezTo>
                <a:cubicBezTo>
                  <a:pt x="882542" y="26866"/>
                  <a:pt x="1065719" y="-6030"/>
                  <a:pt x="1392682" y="0"/>
                </a:cubicBezTo>
                <a:cubicBezTo>
                  <a:pt x="1719645" y="6030"/>
                  <a:pt x="1812310" y="26818"/>
                  <a:pt x="2040441" y="0"/>
                </a:cubicBezTo>
                <a:cubicBezTo>
                  <a:pt x="2268572" y="-26818"/>
                  <a:pt x="2410391" y="10786"/>
                  <a:pt x="2623424" y="0"/>
                </a:cubicBezTo>
                <a:cubicBezTo>
                  <a:pt x="2836457" y="-10786"/>
                  <a:pt x="2964253" y="11190"/>
                  <a:pt x="3238795" y="0"/>
                </a:cubicBezTo>
                <a:cubicBezTo>
                  <a:pt x="3238607" y="120905"/>
                  <a:pt x="3217120" y="259284"/>
                  <a:pt x="3238795" y="446276"/>
                </a:cubicBezTo>
                <a:cubicBezTo>
                  <a:pt x="2994184" y="464801"/>
                  <a:pt x="2779545" y="452839"/>
                  <a:pt x="2655812" y="446276"/>
                </a:cubicBezTo>
                <a:cubicBezTo>
                  <a:pt x="2532079" y="439713"/>
                  <a:pt x="2253150" y="464836"/>
                  <a:pt x="2105217" y="446276"/>
                </a:cubicBezTo>
                <a:cubicBezTo>
                  <a:pt x="1957285" y="427716"/>
                  <a:pt x="1650691" y="427182"/>
                  <a:pt x="1425070" y="446276"/>
                </a:cubicBezTo>
                <a:cubicBezTo>
                  <a:pt x="1199449" y="465370"/>
                  <a:pt x="1017049" y="421087"/>
                  <a:pt x="842087" y="446276"/>
                </a:cubicBezTo>
                <a:cubicBezTo>
                  <a:pt x="667125" y="471465"/>
                  <a:pt x="366957" y="440351"/>
                  <a:pt x="0" y="446276"/>
                </a:cubicBezTo>
                <a:cubicBezTo>
                  <a:pt x="-10021" y="253140"/>
                  <a:pt x="-12985" y="168059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3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strong decay</a:t>
            </a:r>
            <a:r>
              <a:rPr lang="en-US" altLang="zh-CN" sz="23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0" name="箭头: 右 69"/>
          <p:cNvSpPr/>
          <p:nvPr/>
        </p:nvSpPr>
        <p:spPr>
          <a:xfrm>
            <a:off x="4914073" y="2711342"/>
            <a:ext cx="2427295" cy="2042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52" y="3516128"/>
            <a:ext cx="2248804" cy="515650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575" y="4917479"/>
            <a:ext cx="4707162" cy="1128668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575" y="4186865"/>
            <a:ext cx="5013683" cy="754748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11"/>
          <a:srcRect t="16948" r="20802"/>
          <a:stretch>
            <a:fillRect/>
          </a:stretch>
        </p:blipFill>
        <p:spPr>
          <a:xfrm>
            <a:off x="6884204" y="4210663"/>
            <a:ext cx="4273860" cy="499986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4204" y="5263835"/>
            <a:ext cx="4415901" cy="44420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9A398BB9-8FBB-4380-96F6-AD57BFFD41D4}"/>
              </a:ext>
            </a:extLst>
          </p:cNvPr>
          <p:cNvSpPr txBox="1"/>
          <p:nvPr/>
        </p:nvSpPr>
        <p:spPr>
          <a:xfrm>
            <a:off x="0" y="24345"/>
            <a:ext cx="6560398" cy="71145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Strong decays-chiral quark model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24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111755" y="1609226"/>
            <a:ext cx="453219" cy="3379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8956CAA-8F23-41AF-9A62-BBA0FCC14E2C}"/>
              </a:ext>
            </a:extLst>
          </p:cNvPr>
          <p:cNvSpPr txBox="1"/>
          <p:nvPr/>
        </p:nvSpPr>
        <p:spPr>
          <a:xfrm>
            <a:off x="0" y="24141"/>
            <a:ext cx="4823181" cy="71145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Strong decay properties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445587A-5CDE-4CBA-97F8-6D03C00F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7" y="1062230"/>
            <a:ext cx="5710398" cy="206278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BE45EB-46E0-42EF-B797-14D3A7A2A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" b="56144"/>
          <a:stretch/>
        </p:blipFill>
        <p:spPr>
          <a:xfrm>
            <a:off x="450595" y="3125508"/>
            <a:ext cx="5126336" cy="77836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D67E077-528D-417F-8399-847AA1B631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942" r="-4058" b="33532"/>
          <a:stretch/>
        </p:blipFill>
        <p:spPr>
          <a:xfrm>
            <a:off x="5763922" y="818802"/>
            <a:ext cx="4752354" cy="9021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921897D-2D9D-45BA-8CDB-74673ECD9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982" y="1657528"/>
            <a:ext cx="4668253" cy="371432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4B4446F6-2716-4536-B36B-39EBE0AC7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-2217" b="66375"/>
          <a:stretch/>
        </p:blipFill>
        <p:spPr>
          <a:xfrm>
            <a:off x="367039" y="3928273"/>
            <a:ext cx="5366917" cy="1010095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5118E9F9-8456-40A1-83E7-949CE24B7F62}"/>
              </a:ext>
            </a:extLst>
          </p:cNvPr>
          <p:cNvSpPr txBox="1"/>
          <p:nvPr/>
        </p:nvSpPr>
        <p:spPr>
          <a:xfrm>
            <a:off x="367039" y="5443441"/>
            <a:ext cx="110356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All of the excited states within N=2 shell have relatively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narrow widths!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7A492F1-EC86-4C76-8034-BFC4FCB62AB1}"/>
              </a:ext>
            </a:extLst>
          </p:cNvPr>
          <p:cNvSpPr txBox="1"/>
          <p:nvPr/>
        </p:nvSpPr>
        <p:spPr>
          <a:xfrm rot="18845970">
            <a:off x="1980469" y="23194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Preliminary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599515E-C0F2-4CAA-9E13-24F980F4A864}"/>
              </a:ext>
            </a:extLst>
          </p:cNvPr>
          <p:cNvSpPr txBox="1"/>
          <p:nvPr/>
        </p:nvSpPr>
        <p:spPr>
          <a:xfrm rot="18845970">
            <a:off x="10135297" y="24279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C00000"/>
                </a:solidFill>
              </a:rPr>
              <a:t>Preliminary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8"/>
          <p:cNvSpPr txBox="1"/>
          <p:nvPr/>
        </p:nvSpPr>
        <p:spPr>
          <a:xfrm>
            <a:off x="536977" y="221894"/>
            <a:ext cx="8244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l-GR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(2109) favors the 2S state with JP=3/2+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2">
              <a:rPr lang="zh-CN" altLang="en-US" smtClean="0"/>
              <a:t>2025年6月29日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826CED-EEC5-4CA2-BC22-69A90CC671DD}"/>
              </a:ext>
            </a:extLst>
          </p:cNvPr>
          <p:cNvSpPr txBox="1"/>
          <p:nvPr/>
        </p:nvSpPr>
        <p:spPr>
          <a:xfrm>
            <a:off x="930372" y="4890459"/>
            <a:ext cx="9882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mass and decay properties predicted in theory are  consistent with the  observations.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E983BAC-F2B1-4A5D-8143-86594265F9BF}"/>
                  </a:ext>
                </a:extLst>
              </p:cNvPr>
              <p:cNvSpPr txBox="1"/>
              <p:nvPr/>
            </p:nvSpPr>
            <p:spPr>
              <a:xfrm>
                <a:off x="1373776" y="1096022"/>
                <a:ext cx="3683681" cy="647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p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zh-CN" alt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𝟐𝟏𝟎𝟗</m:t>
                          </m:r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altLang="zh-CN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𝛀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E983BAC-F2B1-4A5D-8143-86594265F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6" y="1096022"/>
                <a:ext cx="3683681" cy="647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EBD9F652-8C30-41A6-B624-3D4E704EC973}"/>
              </a:ext>
            </a:extLst>
          </p:cNvPr>
          <p:cNvSpPr txBox="1"/>
          <p:nvPr/>
        </p:nvSpPr>
        <p:spPr>
          <a:xfrm>
            <a:off x="4744091" y="1317939"/>
            <a:ext cx="3740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 BESIII  [PRL 134,131903 (25)]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491EDCE-C473-44BE-A301-70879B58D9B2}"/>
                  </a:ext>
                </a:extLst>
              </p:cNvPr>
              <p:cNvSpPr/>
              <p:nvPr/>
            </p:nvSpPr>
            <p:spPr>
              <a:xfrm>
                <a:off x="5227049" y="2219646"/>
                <a:ext cx="6427974" cy="1278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en-US" altLang="zh-CN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(2109)</m:t>
                              </m:r>
                            </m:e>
                            <m:sup>
                              <m:r>
                                <a:rPr lang="en-US" altLang="zh-CN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08</m:t>
                          </m:r>
                          <m:r>
                            <a:rPr kumimoji="1"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.5±5.2</m:t>
                          </m:r>
                          <m:r>
                            <a:rPr kumimoji="1" lang="en-US" altLang="zh-CN" sz="2400" b="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𝑠𝑡𝑎𝑡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0.9</m:t>
                          </m:r>
                          <m:r>
                            <a:rPr kumimoji="1" lang="en-US" altLang="zh-CN" sz="2400" b="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𝑠𝑦𝑠𝑡</m:t>
                          </m:r>
                        </m:e>
                      </m:d>
                      <m:r>
                        <a:rPr kumimoji="1" lang="en-US" altLang="zh-C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  <m:r>
                        <a:rPr lang="en-US" altLang="zh-CN" sz="24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altLang="zh-CN" sz="2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l-GR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𝛤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𝜴</m:t>
                              </m:r>
                              <m:r>
                                <a:rPr lang="en-US" altLang="zh-CN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(2109)</m:t>
                              </m:r>
                            </m:e>
                            <m:sup>
                              <m:r>
                                <a:rPr lang="en-US" altLang="zh-CN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18.3±</m:t>
                          </m:r>
                          <m:r>
                            <a:rPr kumimoji="1"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16.4</m:t>
                          </m:r>
                          <m:r>
                            <a:rPr kumimoji="1" lang="en-US" altLang="zh-CN" sz="2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𝑠𝑡𝑎𝑡</m:t>
                          </m:r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kumimoji="1" lang="en-US" altLang="zh-CN" sz="2400" b="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5.7</m:t>
                          </m:r>
                          <m:r>
                            <a:rPr kumimoji="1" lang="en-US" altLang="zh-CN" sz="2400" b="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𝑠𝑦𝑠𝑡</m:t>
                          </m:r>
                        </m:e>
                      </m:d>
                      <m:r>
                        <a:rPr kumimoji="1" lang="en-US" altLang="zh-CN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kumimoji="1" lang="en-US" altLang="zh-C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491EDCE-C473-44BE-A301-70879B58D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49" y="2219646"/>
                <a:ext cx="6427974" cy="1278940"/>
              </a:xfrm>
              <a:prstGeom prst="rect">
                <a:avLst/>
              </a:prstGeom>
              <a:blipFill>
                <a:blip r:embed="rId4"/>
                <a:stretch>
                  <a:fillRect b="-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5C126941-B5DE-4D27-84B6-988B9C91E37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8200" y="1677633"/>
            <a:ext cx="4475855" cy="321282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D1FDFD2-D815-45A0-A753-AEA1E1AC0FB6}"/>
              </a:ext>
            </a:extLst>
          </p:cNvPr>
          <p:cNvSpPr txBox="1"/>
          <p:nvPr/>
        </p:nvSpPr>
        <p:spPr>
          <a:xfrm>
            <a:off x="4333233" y="5660363"/>
            <a:ext cx="7321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also suggested by the Lanzhou group, [arXiv:2504.14648]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44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 txBox="1"/>
          <p:nvPr/>
        </p:nvSpPr>
        <p:spPr>
          <a:xfrm>
            <a:off x="9336360" y="6427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600" b="1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等线" panose="02010600030101010101" charset="-122"/>
                <a:cs typeface="+mn-cs"/>
              </a:rPr>
              <a:t>26</a:t>
            </a:fld>
            <a:endParaRPr kumimoji="0" lang="zh-CN" altLang="en-US" sz="16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D44AAE-1CBF-43E7-9206-C92145CE7BE6}"/>
              </a:ext>
            </a:extLst>
          </p:cNvPr>
          <p:cNvSpPr txBox="1"/>
          <p:nvPr/>
        </p:nvSpPr>
        <p:spPr>
          <a:xfrm>
            <a:off x="520384" y="283676"/>
            <a:ext cx="949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establishing the low-lying 1P state with JP=½-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A298C2-8F73-4FC8-9D4C-57CC4A2B9953}"/>
                  </a:ext>
                </a:extLst>
              </p:cNvPr>
              <p:cNvSpPr txBox="1"/>
              <p:nvPr/>
            </p:nvSpPr>
            <p:spPr>
              <a:xfrm>
                <a:off x="767742" y="1206433"/>
                <a:ext cx="51267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u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~1950 MeV, width ~ 30 MeV</a:t>
                </a:r>
              </a:p>
              <a:p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Strong decay channel: K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C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A298C2-8F73-4FC8-9D4C-57CC4A2B9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42" y="1206433"/>
                <a:ext cx="5126763" cy="830997"/>
              </a:xfrm>
              <a:prstGeom prst="rect">
                <a:avLst/>
              </a:prstGeom>
              <a:blipFill>
                <a:blip r:embed="rId3"/>
                <a:stretch>
                  <a:fillRect l="-1665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99F8F502-9D24-43C2-B9D1-5ACCC73A6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2126" b="14313"/>
          <a:stretch/>
        </p:blipFill>
        <p:spPr>
          <a:xfrm>
            <a:off x="8662857" y="599871"/>
            <a:ext cx="2542193" cy="17491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F414E9-AED6-4C7A-98F5-302E85BEC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50" y="2264212"/>
            <a:ext cx="10048135" cy="391633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A460F92-6B06-4DFB-9717-878A8159783E}"/>
              </a:ext>
            </a:extLst>
          </p:cNvPr>
          <p:cNvCxnSpPr/>
          <p:nvPr/>
        </p:nvCxnSpPr>
        <p:spPr>
          <a:xfrm>
            <a:off x="1141466" y="3651464"/>
            <a:ext cx="95060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D01C174-55A4-4F09-A52B-82E9DE104B15}"/>
              </a:ext>
            </a:extLst>
          </p:cNvPr>
          <p:cNvSpPr txBox="1"/>
          <p:nvPr/>
        </p:nvSpPr>
        <p:spPr>
          <a:xfrm>
            <a:off x="6125707" y="1243606"/>
            <a:ext cx="20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3091282-E6D2-4A6B-AEE4-4BE8F49E0C4E}"/>
              </a:ext>
            </a:extLst>
          </p:cNvPr>
          <p:cNvSpPr txBox="1"/>
          <p:nvPr/>
        </p:nvSpPr>
        <p:spPr>
          <a:xfrm>
            <a:off x="4989388" y="6116175"/>
            <a:ext cx="5964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 Wang, QF Lv, JJ Xie, XH, </a:t>
            </a:r>
            <a:r>
              <a:rPr lang="nb-NO" altLang="zh-CN" sz="2000" b="1" dirty="0">
                <a:solidFill>
                  <a:srgbClr val="0404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PRD107, 034015(2023)</a:t>
            </a:r>
          </a:p>
        </p:txBody>
      </p:sp>
    </p:spTree>
    <p:extLst>
      <p:ext uri="{BB962C8B-B14F-4D97-AF65-F5344CB8AC3E}">
        <p14:creationId xmlns:p14="http://schemas.microsoft.com/office/powerpoint/2010/main" val="877425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27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2664484" cy="707886"/>
          </a:xfrm>
          <a:prstGeom prst="rect">
            <a:avLst/>
          </a:prstGeom>
          <a:solidFill>
            <a:srgbClr val="B7472A"/>
          </a:solidFill>
        </p:spPr>
        <p:txBody>
          <a:bodyPr wrap="square">
            <a:spAutoFit/>
          </a:bodyPr>
          <a:lstStyle/>
          <a:p>
            <a:r>
              <a:rPr lang="en-US" altLang="zh-CN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Summary</a:t>
            </a:r>
            <a:endParaRPr lang="zh-CN" alt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742465" y="1180175"/>
                <a:ext cx="10414444" cy="50629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altLang="zh-CN" sz="23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» </a:t>
                </a:r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The study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300" b="1" i="1" smtClean="0">
                            <a:solidFill>
                              <a:srgbClr val="B7472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300" b="1" i="1" smtClean="0">
                            <a:solidFill>
                              <a:srgbClr val="B7472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s is crucial, the first orbital states are not well established </a:t>
                </a:r>
                <a:r>
                  <a:rPr lang="en-US" altLang="zh-CN" sz="2300" b="1" dirty="0">
                    <a:ln w="0"/>
                    <a:solidFill>
                      <a:srgbClr val="B7472A"/>
                    </a:solidFill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altLang="zh-CN" sz="2300" b="1" dirty="0">
                  <a:ln w="0"/>
                  <a:solidFill>
                    <a:srgbClr val="B7472A"/>
                  </a:solidFill>
                  <a:latin typeface="Times New Roman" panose="02020603050405020304" pitchFamily="18" charset="0"/>
                  <a:ea typeface="华光魏体_CNKI" panose="02000500000000000000"/>
                  <a:cs typeface="Times New Roman" panose="02020603050405020304" pitchFamily="18" charset="0"/>
                </a:endParaRPr>
              </a:p>
              <a:p>
                <a:r>
                  <a:rPr lang="en-US" altLang="zh-CN" sz="23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» </a:t>
                </a:r>
                <a:r>
                  <a:rPr lang="en-US" altLang="zh-CN" sz="2300" b="1" dirty="0">
                    <a:ln w="0"/>
                    <a:solidFill>
                      <a:srgbClr val="B7472A"/>
                    </a:solidFill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A better understanding of the convectional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300" b="1" i="1" smtClean="0">
                            <a:solidFill>
                              <a:srgbClr val="B7472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300" b="1" i="1" smtClean="0">
                            <a:solidFill>
                              <a:srgbClr val="B7472A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s </a:t>
                </a:r>
                <a:r>
                  <a:rPr lang="en-US" altLang="zh-CN" sz="2300" b="1" dirty="0">
                    <a:ln w="0"/>
                    <a:solidFill>
                      <a:srgbClr val="B7472A"/>
                    </a:solidFill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meson states is useful for glueball searching at BESIII. </a:t>
                </a:r>
              </a:p>
              <a:p>
                <a:endParaRPr lang="en-US" altLang="zh-CN" sz="2300" b="1" dirty="0">
                  <a:ln w="0"/>
                  <a:solidFill>
                    <a:srgbClr val="B7472A"/>
                  </a:solidFill>
                  <a:latin typeface="Times New Roman" panose="02020603050405020304" pitchFamily="18" charset="0"/>
                  <a:ea typeface="华光魏体_CNKI" panose="02000500000000000000"/>
                  <a:cs typeface="Times New Roman" panose="02020603050405020304" pitchFamily="18" charset="0"/>
                </a:endParaRPr>
              </a:p>
              <a:p>
                <a:r>
                  <a:rPr lang="en-US" altLang="zh-CN" sz="23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» </a:t>
                </a:r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strange tetraquark states may have been observed at BESIII. </a:t>
                </a:r>
              </a:p>
              <a:p>
                <a:endParaRPr lang="en-US" altLang="zh-CN" sz="2300" b="1" dirty="0">
                  <a:solidFill>
                    <a:srgbClr val="B7472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3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»</a:t>
                </a:r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 The </a:t>
                </a:r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:r>
                  <a:rPr lang="el-GR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(2109) observed at BESIII favors the 2S state with JP=3/2+ .</a:t>
                </a:r>
              </a:p>
              <a:p>
                <a:endParaRPr lang="en-US" altLang="zh-CN" sz="2300" b="1" dirty="0">
                  <a:ln w="0"/>
                  <a:solidFill>
                    <a:srgbClr val="B7472A"/>
                  </a:solidFill>
                  <a:latin typeface="Times New Roman" panose="02020603050405020304" pitchFamily="18" charset="0"/>
                  <a:ea typeface="华光魏体_CNKI" panose="02000500000000000000"/>
                  <a:cs typeface="Times New Roman" panose="02020603050405020304" pitchFamily="18" charset="0"/>
                </a:endParaRPr>
              </a:p>
              <a:p>
                <a:r>
                  <a:rPr lang="en-US" altLang="zh-CN" sz="2300" b="1" dirty="0">
                    <a:solidFill>
                      <a:srgbClr val="B7472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华光魏体_CNKI" panose="02000500000000000000"/>
                    <a:cs typeface="Times New Roman" panose="02020603050405020304" pitchFamily="18" charset="0"/>
                  </a:rPr>
                  <a:t>» </a:t>
                </a:r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worth to looking for the missing orbital state </a:t>
                </a:r>
                <a:r>
                  <a:rPr lang="el-GR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en-US" altLang="zh-CN" sz="2300" b="1" dirty="0">
                    <a:solidFill>
                      <a:srgbClr val="B747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(1950)1/2-.</a:t>
                </a:r>
              </a:p>
              <a:p>
                <a:endParaRPr lang="en-US" altLang="zh-CN" sz="2300" b="1" dirty="0">
                  <a:solidFill>
                    <a:srgbClr val="B7472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300" b="1" dirty="0">
                  <a:ln w="0"/>
                  <a:solidFill>
                    <a:srgbClr val="B7472A"/>
                  </a:solidFill>
                  <a:latin typeface="Times New Roman" panose="02020603050405020304" pitchFamily="18" charset="0"/>
                  <a:ea typeface="华光魏体_CNKI" panose="02000500000000000000"/>
                  <a:cs typeface="Times New Roman" panose="02020603050405020304" pitchFamily="18" charset="0"/>
                </a:endParaRPr>
              </a:p>
              <a:p>
                <a:endParaRPr lang="en-US" altLang="zh-CN" sz="2300" b="1" dirty="0">
                  <a:ln w="0"/>
                  <a:solidFill>
                    <a:srgbClr val="B7472A"/>
                  </a:solidFill>
                  <a:latin typeface="Times New Roman" panose="02020603050405020304" pitchFamily="18" charset="0"/>
                  <a:ea typeface="华光魏体_CNKI" panose="02000500000000000000"/>
                  <a:cs typeface="Times New Roman" panose="02020603050405020304" pitchFamily="18" charset="0"/>
                </a:endParaRPr>
              </a:p>
              <a:p>
                <a:endParaRPr lang="zh-CN" altLang="en-US" sz="2300" b="1" dirty="0">
                  <a:ln w="0"/>
                  <a:solidFill>
                    <a:srgbClr val="B7472A"/>
                  </a:solidFill>
                  <a:latin typeface="Times New Roman" panose="02020603050405020304" pitchFamily="18" charset="0"/>
                  <a:ea typeface="华光魏体_CNKI" panose="0200050000000000000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65" y="1180175"/>
                <a:ext cx="10414444" cy="5062924"/>
              </a:xfrm>
              <a:prstGeom prst="rect">
                <a:avLst/>
              </a:prstGeom>
              <a:blipFill>
                <a:blip r:embed="rId3"/>
                <a:stretch>
                  <a:fillRect l="-937" t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校徽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"/>
            <a:ext cx="12190730" cy="843112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5" name="直接连接符 4"/>
          <p:cNvCxnSpPr/>
          <p:nvPr/>
        </p:nvCxnSpPr>
        <p:spPr>
          <a:xfrm>
            <a:off x="1270" y="5833051"/>
            <a:ext cx="12190730" cy="0"/>
          </a:xfrm>
          <a:prstGeom prst="line">
            <a:avLst/>
          </a:prstGeom>
          <a:ln>
            <a:solidFill>
              <a:srgbClr val="B7472A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28</a:t>
            </a:fld>
            <a:endParaRPr lang="zh-CN" altLang="en-US" sz="1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9C6D65-1F6F-4C10-B1CD-8556C2B60AE7}"/>
              </a:ext>
            </a:extLst>
          </p:cNvPr>
          <p:cNvSpPr txBox="1"/>
          <p:nvPr/>
        </p:nvSpPr>
        <p:spPr>
          <a:xfrm>
            <a:off x="3042251" y="2584753"/>
            <a:ext cx="610622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光魏体_CNKI" panose="02000500000000000000" pitchFamily="2" charset="-122"/>
                <a:ea typeface="华光魏体_CNKI" panose="02000500000000000000" pitchFamily="2" charset="-122"/>
                <a:cs typeface="+mn-cs"/>
              </a:rPr>
              <a:t>Thanks</a:t>
            </a:r>
            <a:endParaRPr kumimoji="0" lang="zh-CN" altLang="en-US" sz="7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光魏体_CNKI" panose="02000500000000000000" pitchFamily="2" charset="-122"/>
              <a:ea typeface="华光魏体_CNKI" panose="02000500000000000000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B450A64-3C3E-4599-A3C1-914C03BBC678}"/>
              </a:ext>
            </a:extLst>
          </p:cNvPr>
          <p:cNvSpPr txBox="1"/>
          <p:nvPr/>
        </p:nvSpPr>
        <p:spPr>
          <a:xfrm>
            <a:off x="551046" y="5402164"/>
            <a:ext cx="11188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“第三届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BESIII-Belle II-</a:t>
            </a: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LHCb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粲强子物理联合研讨会”   </a:t>
            </a:r>
            <a:r>
              <a:rPr lang="zh-CN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湖南长沙</a:t>
            </a:r>
            <a:endParaRPr lang="en-US" altLang="zh-CN" sz="2500" b="1" dirty="0">
              <a:solidFill>
                <a:prstClr val="black">
                  <a:lumMod val="75000"/>
                  <a:lumOff val="25000"/>
                </a:prstClr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 defTabSz="685800">
              <a:defRPr/>
            </a:pPr>
            <a:r>
              <a:rPr lang="en-US" altLang="zh-CN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2025</a:t>
            </a:r>
            <a:r>
              <a:rPr lang="zh-CN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27-30</a:t>
            </a:r>
            <a:r>
              <a:rPr lang="zh-CN" altLang="en-US" sz="2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+mn-ea"/>
              </a:rPr>
              <a:t>日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313195" y="2286511"/>
            <a:ext cx="4689655" cy="90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n w="0"/>
                <a:solidFill>
                  <a:srgbClr val="B7472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Background</a:t>
            </a:r>
          </a:p>
        </p:txBody>
      </p:sp>
      <p:sp>
        <p:nvSpPr>
          <p:cNvPr id="3" name="灯片编号占位符 2"/>
          <p:cNvSpPr txBox="1"/>
          <p:nvPr/>
        </p:nvSpPr>
        <p:spPr>
          <a:xfrm>
            <a:off x="9336360" y="6427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600" b="1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等线" panose="02010600030101010101" charset="-122"/>
                <a:cs typeface="+mn-cs"/>
              </a:rPr>
              <a:t>3</a:t>
            </a:fld>
            <a:endParaRPr kumimoji="0" lang="zh-CN" altLang="en-US" sz="16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83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4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/>
              <p:cNvSpPr txBox="1"/>
              <p:nvPr/>
            </p:nvSpPr>
            <p:spPr>
              <a:xfrm>
                <a:off x="54387" y="72415"/>
                <a:ext cx="2596759" cy="49244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𝑸𝒖𝒂𝒓𝒌</m:t>
                      </m:r>
                      <m:r>
                        <a:rPr lang="en-US" altLang="zh-CN" sz="26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26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𝒎𝒐𝒅𝒆𝒍</m:t>
                      </m:r>
                    </m:oMath>
                  </m:oMathPara>
                </a14:m>
                <a:endParaRPr sz="2600" b="1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文本框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" y="72415"/>
                <a:ext cx="259675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>
            <a:extLst>
              <a:ext uri="{FF2B5EF4-FFF2-40B4-BE49-F238E27FC236}">
                <a16:creationId xmlns:a16="http://schemas.microsoft.com/office/drawing/2014/main" id="{493D4420-C59B-4755-BFC5-8B87671CEA6D}"/>
              </a:ext>
            </a:extLst>
          </p:cNvPr>
          <p:cNvSpPr/>
          <p:nvPr/>
        </p:nvSpPr>
        <p:spPr>
          <a:xfrm>
            <a:off x="1466048" y="1254174"/>
            <a:ext cx="2284133" cy="2137995"/>
          </a:xfrm>
          <a:prstGeom prst="ellipse">
            <a:avLst/>
          </a:prstGeom>
          <a:solidFill>
            <a:srgbClr val="F4EEE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B0755A9-8E14-4C3E-9BBE-EEF74566CDBA}"/>
              </a:ext>
            </a:extLst>
          </p:cNvPr>
          <p:cNvSpPr/>
          <p:nvPr/>
        </p:nvSpPr>
        <p:spPr>
          <a:xfrm>
            <a:off x="1838962" y="1814989"/>
            <a:ext cx="613691" cy="601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77D7D83-DD24-415C-9327-A134A283660A}"/>
              </a:ext>
            </a:extLst>
          </p:cNvPr>
          <p:cNvSpPr/>
          <p:nvPr/>
        </p:nvSpPr>
        <p:spPr>
          <a:xfrm>
            <a:off x="2863640" y="2420605"/>
            <a:ext cx="613691" cy="5930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F77DFCE-73C5-40CD-B99C-F12DD7F3E3C9}"/>
              </a:ext>
            </a:extLst>
          </p:cNvPr>
          <p:cNvCxnSpPr>
            <a:cxnSpLocks/>
          </p:cNvCxnSpPr>
          <p:nvPr/>
        </p:nvCxnSpPr>
        <p:spPr>
          <a:xfrm>
            <a:off x="2130500" y="2115698"/>
            <a:ext cx="1055293" cy="60141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1F43ED47-CD97-455F-9604-19D75E938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928" y="1347330"/>
            <a:ext cx="3061943" cy="120933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3EB9BAB-2FB1-490A-BBED-F7FA4574B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364" y="898241"/>
            <a:ext cx="3864126" cy="253075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018E7FF-69D9-4454-BDFA-FC187F8CC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772" y="3934373"/>
            <a:ext cx="2799592" cy="252070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EFBA911-43F1-4160-9FEE-A8935CAF89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5298" y="3934373"/>
            <a:ext cx="2979133" cy="200721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D10D50-B50C-41FF-8C27-84F2F1E2E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365" y="3746415"/>
            <a:ext cx="3864125" cy="2590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C6971C0-5D9C-4551-9BF9-A967EF751A64}"/>
                  </a:ext>
                </a:extLst>
              </p:cNvPr>
              <p:cNvSpPr txBox="1"/>
              <p:nvPr/>
            </p:nvSpPr>
            <p:spPr>
              <a:xfrm>
                <a:off x="5310541" y="230834"/>
                <a:ext cx="3208659" cy="446276"/>
              </a:xfrm>
              <a:custGeom>
                <a:avLst/>
                <a:gdLst>
                  <a:gd name="connsiteX0" fmla="*/ 0 w 5427339"/>
                  <a:gd name="connsiteY0" fmla="*/ 0 h 446276"/>
                  <a:gd name="connsiteX1" fmla="*/ 732691 w 5427339"/>
                  <a:gd name="connsiteY1" fmla="*/ 0 h 446276"/>
                  <a:gd name="connsiteX2" fmla="*/ 1519655 w 5427339"/>
                  <a:gd name="connsiteY2" fmla="*/ 0 h 446276"/>
                  <a:gd name="connsiteX3" fmla="*/ 2198072 w 5427339"/>
                  <a:gd name="connsiteY3" fmla="*/ 0 h 446276"/>
                  <a:gd name="connsiteX4" fmla="*/ 2767943 w 5427339"/>
                  <a:gd name="connsiteY4" fmla="*/ 0 h 446276"/>
                  <a:gd name="connsiteX5" fmla="*/ 3337813 w 5427339"/>
                  <a:gd name="connsiteY5" fmla="*/ 0 h 446276"/>
                  <a:gd name="connsiteX6" fmla="*/ 4016231 w 5427339"/>
                  <a:gd name="connsiteY6" fmla="*/ 0 h 446276"/>
                  <a:gd name="connsiteX7" fmla="*/ 4694648 w 5427339"/>
                  <a:gd name="connsiteY7" fmla="*/ 0 h 446276"/>
                  <a:gd name="connsiteX8" fmla="*/ 5427339 w 5427339"/>
                  <a:gd name="connsiteY8" fmla="*/ 0 h 446276"/>
                  <a:gd name="connsiteX9" fmla="*/ 5427339 w 5427339"/>
                  <a:gd name="connsiteY9" fmla="*/ 446276 h 446276"/>
                  <a:gd name="connsiteX10" fmla="*/ 4911742 w 5427339"/>
                  <a:gd name="connsiteY10" fmla="*/ 446276 h 446276"/>
                  <a:gd name="connsiteX11" fmla="*/ 4124778 w 5427339"/>
                  <a:gd name="connsiteY11" fmla="*/ 446276 h 446276"/>
                  <a:gd name="connsiteX12" fmla="*/ 3500634 w 5427339"/>
                  <a:gd name="connsiteY12" fmla="*/ 446276 h 446276"/>
                  <a:gd name="connsiteX13" fmla="*/ 2985036 w 5427339"/>
                  <a:gd name="connsiteY13" fmla="*/ 446276 h 446276"/>
                  <a:gd name="connsiteX14" fmla="*/ 2198072 w 5427339"/>
                  <a:gd name="connsiteY14" fmla="*/ 446276 h 446276"/>
                  <a:gd name="connsiteX15" fmla="*/ 1573928 w 5427339"/>
                  <a:gd name="connsiteY15" fmla="*/ 446276 h 446276"/>
                  <a:gd name="connsiteX16" fmla="*/ 841238 w 5427339"/>
                  <a:gd name="connsiteY16" fmla="*/ 446276 h 446276"/>
                  <a:gd name="connsiteX17" fmla="*/ 0 w 5427339"/>
                  <a:gd name="connsiteY17" fmla="*/ 446276 h 446276"/>
                  <a:gd name="connsiteX18" fmla="*/ 0 w 5427339"/>
                  <a:gd name="connsiteY18" fmla="*/ 0 h 44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7339" h="446276" extrusionOk="0">
                    <a:moveTo>
                      <a:pt x="0" y="0"/>
                    </a:moveTo>
                    <a:cubicBezTo>
                      <a:pt x="274478" y="-35214"/>
                      <a:pt x="437817" y="-27107"/>
                      <a:pt x="732691" y="0"/>
                    </a:cubicBezTo>
                    <a:cubicBezTo>
                      <a:pt x="1027565" y="27107"/>
                      <a:pt x="1159179" y="-24652"/>
                      <a:pt x="1519655" y="0"/>
                    </a:cubicBezTo>
                    <a:cubicBezTo>
                      <a:pt x="1880131" y="24652"/>
                      <a:pt x="1989416" y="-26310"/>
                      <a:pt x="2198072" y="0"/>
                    </a:cubicBezTo>
                    <a:cubicBezTo>
                      <a:pt x="2406728" y="26310"/>
                      <a:pt x="2513693" y="10799"/>
                      <a:pt x="2767943" y="0"/>
                    </a:cubicBezTo>
                    <a:cubicBezTo>
                      <a:pt x="3022193" y="-10799"/>
                      <a:pt x="3113453" y="19540"/>
                      <a:pt x="3337813" y="0"/>
                    </a:cubicBezTo>
                    <a:cubicBezTo>
                      <a:pt x="3562173" y="-19540"/>
                      <a:pt x="3716458" y="-32350"/>
                      <a:pt x="4016231" y="0"/>
                    </a:cubicBezTo>
                    <a:cubicBezTo>
                      <a:pt x="4316004" y="32350"/>
                      <a:pt x="4498296" y="25768"/>
                      <a:pt x="4694648" y="0"/>
                    </a:cubicBezTo>
                    <a:cubicBezTo>
                      <a:pt x="4891000" y="-25768"/>
                      <a:pt x="5101666" y="-22734"/>
                      <a:pt x="5427339" y="0"/>
                    </a:cubicBezTo>
                    <a:cubicBezTo>
                      <a:pt x="5422818" y="147195"/>
                      <a:pt x="5423330" y="326945"/>
                      <a:pt x="5427339" y="446276"/>
                    </a:cubicBezTo>
                    <a:cubicBezTo>
                      <a:pt x="5277524" y="441636"/>
                      <a:pt x="5139074" y="428808"/>
                      <a:pt x="4911742" y="446276"/>
                    </a:cubicBezTo>
                    <a:cubicBezTo>
                      <a:pt x="4684410" y="463744"/>
                      <a:pt x="4297603" y="449504"/>
                      <a:pt x="4124778" y="446276"/>
                    </a:cubicBezTo>
                    <a:cubicBezTo>
                      <a:pt x="3951953" y="443048"/>
                      <a:pt x="3762182" y="435802"/>
                      <a:pt x="3500634" y="446276"/>
                    </a:cubicBezTo>
                    <a:cubicBezTo>
                      <a:pt x="3239086" y="456750"/>
                      <a:pt x="3215211" y="456222"/>
                      <a:pt x="2985036" y="446276"/>
                    </a:cubicBezTo>
                    <a:cubicBezTo>
                      <a:pt x="2754861" y="436330"/>
                      <a:pt x="2380361" y="460888"/>
                      <a:pt x="2198072" y="446276"/>
                    </a:cubicBezTo>
                    <a:cubicBezTo>
                      <a:pt x="2015783" y="431664"/>
                      <a:pt x="1798297" y="451244"/>
                      <a:pt x="1573928" y="446276"/>
                    </a:cubicBezTo>
                    <a:cubicBezTo>
                      <a:pt x="1349559" y="441308"/>
                      <a:pt x="1019621" y="474031"/>
                      <a:pt x="841238" y="446276"/>
                    </a:cubicBezTo>
                    <a:cubicBezTo>
                      <a:pt x="662855" y="418522"/>
                      <a:pt x="191501" y="456176"/>
                      <a:pt x="0" y="446276"/>
                    </a:cubicBezTo>
                    <a:cubicBezTo>
                      <a:pt x="12504" y="230382"/>
                      <a:pt x="-3792" y="215276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:r>
                  <a:rPr lang="en-US" altLang="zh-CN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Symmetry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: SU(6)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⊗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O(3)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8C6971C0-5D9C-4551-9BF9-A967EF751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41" y="230834"/>
                <a:ext cx="3208659" cy="446276"/>
              </a:xfrm>
              <a:custGeom>
                <a:avLst/>
                <a:gdLst>
                  <a:gd name="connsiteX0" fmla="*/ 0 w 5427339"/>
                  <a:gd name="connsiteY0" fmla="*/ 0 h 446276"/>
                  <a:gd name="connsiteX1" fmla="*/ 732691 w 5427339"/>
                  <a:gd name="connsiteY1" fmla="*/ 0 h 446276"/>
                  <a:gd name="connsiteX2" fmla="*/ 1519655 w 5427339"/>
                  <a:gd name="connsiteY2" fmla="*/ 0 h 446276"/>
                  <a:gd name="connsiteX3" fmla="*/ 2198072 w 5427339"/>
                  <a:gd name="connsiteY3" fmla="*/ 0 h 446276"/>
                  <a:gd name="connsiteX4" fmla="*/ 2767943 w 5427339"/>
                  <a:gd name="connsiteY4" fmla="*/ 0 h 446276"/>
                  <a:gd name="connsiteX5" fmla="*/ 3337813 w 5427339"/>
                  <a:gd name="connsiteY5" fmla="*/ 0 h 446276"/>
                  <a:gd name="connsiteX6" fmla="*/ 4016231 w 5427339"/>
                  <a:gd name="connsiteY6" fmla="*/ 0 h 446276"/>
                  <a:gd name="connsiteX7" fmla="*/ 4694648 w 5427339"/>
                  <a:gd name="connsiteY7" fmla="*/ 0 h 446276"/>
                  <a:gd name="connsiteX8" fmla="*/ 5427339 w 5427339"/>
                  <a:gd name="connsiteY8" fmla="*/ 0 h 446276"/>
                  <a:gd name="connsiteX9" fmla="*/ 5427339 w 5427339"/>
                  <a:gd name="connsiteY9" fmla="*/ 446276 h 446276"/>
                  <a:gd name="connsiteX10" fmla="*/ 4911742 w 5427339"/>
                  <a:gd name="connsiteY10" fmla="*/ 446276 h 446276"/>
                  <a:gd name="connsiteX11" fmla="*/ 4124778 w 5427339"/>
                  <a:gd name="connsiteY11" fmla="*/ 446276 h 446276"/>
                  <a:gd name="connsiteX12" fmla="*/ 3500634 w 5427339"/>
                  <a:gd name="connsiteY12" fmla="*/ 446276 h 446276"/>
                  <a:gd name="connsiteX13" fmla="*/ 2985036 w 5427339"/>
                  <a:gd name="connsiteY13" fmla="*/ 446276 h 446276"/>
                  <a:gd name="connsiteX14" fmla="*/ 2198072 w 5427339"/>
                  <a:gd name="connsiteY14" fmla="*/ 446276 h 446276"/>
                  <a:gd name="connsiteX15" fmla="*/ 1573928 w 5427339"/>
                  <a:gd name="connsiteY15" fmla="*/ 446276 h 446276"/>
                  <a:gd name="connsiteX16" fmla="*/ 841238 w 5427339"/>
                  <a:gd name="connsiteY16" fmla="*/ 446276 h 446276"/>
                  <a:gd name="connsiteX17" fmla="*/ 0 w 5427339"/>
                  <a:gd name="connsiteY17" fmla="*/ 446276 h 446276"/>
                  <a:gd name="connsiteX18" fmla="*/ 0 w 5427339"/>
                  <a:gd name="connsiteY18" fmla="*/ 0 h 44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27339" h="446276" extrusionOk="0">
                    <a:moveTo>
                      <a:pt x="0" y="0"/>
                    </a:moveTo>
                    <a:cubicBezTo>
                      <a:pt x="274478" y="-35214"/>
                      <a:pt x="437817" y="-27107"/>
                      <a:pt x="732691" y="0"/>
                    </a:cubicBezTo>
                    <a:cubicBezTo>
                      <a:pt x="1027565" y="27107"/>
                      <a:pt x="1159179" y="-24652"/>
                      <a:pt x="1519655" y="0"/>
                    </a:cubicBezTo>
                    <a:cubicBezTo>
                      <a:pt x="1880131" y="24652"/>
                      <a:pt x="1989416" y="-26310"/>
                      <a:pt x="2198072" y="0"/>
                    </a:cubicBezTo>
                    <a:cubicBezTo>
                      <a:pt x="2406728" y="26310"/>
                      <a:pt x="2513693" y="10799"/>
                      <a:pt x="2767943" y="0"/>
                    </a:cubicBezTo>
                    <a:cubicBezTo>
                      <a:pt x="3022193" y="-10799"/>
                      <a:pt x="3113453" y="19540"/>
                      <a:pt x="3337813" y="0"/>
                    </a:cubicBezTo>
                    <a:cubicBezTo>
                      <a:pt x="3562173" y="-19540"/>
                      <a:pt x="3716458" y="-32350"/>
                      <a:pt x="4016231" y="0"/>
                    </a:cubicBezTo>
                    <a:cubicBezTo>
                      <a:pt x="4316004" y="32350"/>
                      <a:pt x="4498296" y="25768"/>
                      <a:pt x="4694648" y="0"/>
                    </a:cubicBezTo>
                    <a:cubicBezTo>
                      <a:pt x="4891000" y="-25768"/>
                      <a:pt x="5101666" y="-22734"/>
                      <a:pt x="5427339" y="0"/>
                    </a:cubicBezTo>
                    <a:cubicBezTo>
                      <a:pt x="5422818" y="147195"/>
                      <a:pt x="5423330" y="326945"/>
                      <a:pt x="5427339" y="446276"/>
                    </a:cubicBezTo>
                    <a:cubicBezTo>
                      <a:pt x="5277524" y="441636"/>
                      <a:pt x="5139074" y="428808"/>
                      <a:pt x="4911742" y="446276"/>
                    </a:cubicBezTo>
                    <a:cubicBezTo>
                      <a:pt x="4684410" y="463744"/>
                      <a:pt x="4297603" y="449504"/>
                      <a:pt x="4124778" y="446276"/>
                    </a:cubicBezTo>
                    <a:cubicBezTo>
                      <a:pt x="3951953" y="443048"/>
                      <a:pt x="3762182" y="435802"/>
                      <a:pt x="3500634" y="446276"/>
                    </a:cubicBezTo>
                    <a:cubicBezTo>
                      <a:pt x="3239086" y="456750"/>
                      <a:pt x="3215211" y="456222"/>
                      <a:pt x="2985036" y="446276"/>
                    </a:cubicBezTo>
                    <a:cubicBezTo>
                      <a:pt x="2754861" y="436330"/>
                      <a:pt x="2380361" y="460888"/>
                      <a:pt x="2198072" y="446276"/>
                    </a:cubicBezTo>
                    <a:cubicBezTo>
                      <a:pt x="2015783" y="431664"/>
                      <a:pt x="1798297" y="451244"/>
                      <a:pt x="1573928" y="446276"/>
                    </a:cubicBezTo>
                    <a:cubicBezTo>
                      <a:pt x="1349559" y="441308"/>
                      <a:pt x="1019621" y="474031"/>
                      <a:pt x="841238" y="446276"/>
                    </a:cubicBezTo>
                    <a:cubicBezTo>
                      <a:pt x="662855" y="418522"/>
                      <a:pt x="191501" y="456176"/>
                      <a:pt x="0" y="446276"/>
                    </a:cubicBezTo>
                    <a:cubicBezTo>
                      <a:pt x="12504" y="230382"/>
                      <a:pt x="-3792" y="215276"/>
                      <a:pt x="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2273" t="-3797" b="-189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BF5ACC88-1FAA-4126-9A25-9A902AEA9F60}"/>
              </a:ext>
            </a:extLst>
          </p:cNvPr>
          <p:cNvSpPr txBox="1"/>
          <p:nvPr/>
        </p:nvSpPr>
        <p:spPr>
          <a:xfrm>
            <a:off x="1910548" y="708554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Meson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4FF5483-31FB-4F43-8AAD-1E34E730FCCE}"/>
              </a:ext>
            </a:extLst>
          </p:cNvPr>
          <p:cNvSpPr txBox="1"/>
          <p:nvPr/>
        </p:nvSpPr>
        <p:spPr>
          <a:xfrm>
            <a:off x="1872269" y="3572904"/>
            <a:ext cx="139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Baryon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20625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5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6AE67FC-70A5-4379-95A1-81913BB47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39" y="1060909"/>
            <a:ext cx="5439300" cy="483130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D0A35EC-F3CC-4CD7-987C-4E436F490F3A}"/>
              </a:ext>
            </a:extLst>
          </p:cNvPr>
          <p:cNvSpPr txBox="1"/>
          <p:nvPr/>
        </p:nvSpPr>
        <p:spPr>
          <a:xfrm>
            <a:off x="0" y="0"/>
            <a:ext cx="8612097" cy="75191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Light meson spectrum observed from exp.</a:t>
            </a:r>
            <a:r>
              <a:rPr lang="en-US" altLang="zh-CN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 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F7D6EB0-45C3-488F-925A-0D0CBEA07575}"/>
              </a:ext>
            </a:extLst>
          </p:cNvPr>
          <p:cNvSpPr txBox="1"/>
          <p:nvPr/>
        </p:nvSpPr>
        <p:spPr>
          <a:xfrm>
            <a:off x="6090841" y="1196128"/>
            <a:ext cx="5042511" cy="4050148"/>
          </a:xfrm>
          <a:custGeom>
            <a:avLst/>
            <a:gdLst>
              <a:gd name="connsiteX0" fmla="*/ 0 w 6839844"/>
              <a:gd name="connsiteY0" fmla="*/ 0 h 3203762"/>
              <a:gd name="connsiteX1" fmla="*/ 752383 w 6839844"/>
              <a:gd name="connsiteY1" fmla="*/ 0 h 3203762"/>
              <a:gd name="connsiteX2" fmla="*/ 1573164 w 6839844"/>
              <a:gd name="connsiteY2" fmla="*/ 0 h 3203762"/>
              <a:gd name="connsiteX3" fmla="*/ 2257149 w 6839844"/>
              <a:gd name="connsiteY3" fmla="*/ 0 h 3203762"/>
              <a:gd name="connsiteX4" fmla="*/ 2804336 w 6839844"/>
              <a:gd name="connsiteY4" fmla="*/ 0 h 3203762"/>
              <a:gd name="connsiteX5" fmla="*/ 3351524 w 6839844"/>
              <a:gd name="connsiteY5" fmla="*/ 0 h 3203762"/>
              <a:gd name="connsiteX6" fmla="*/ 4035508 w 6839844"/>
              <a:gd name="connsiteY6" fmla="*/ 0 h 3203762"/>
              <a:gd name="connsiteX7" fmla="*/ 4719492 w 6839844"/>
              <a:gd name="connsiteY7" fmla="*/ 0 h 3203762"/>
              <a:gd name="connsiteX8" fmla="*/ 5335078 w 6839844"/>
              <a:gd name="connsiteY8" fmla="*/ 0 h 3203762"/>
              <a:gd name="connsiteX9" fmla="*/ 6155860 w 6839844"/>
              <a:gd name="connsiteY9" fmla="*/ 0 h 3203762"/>
              <a:gd name="connsiteX10" fmla="*/ 6839844 w 6839844"/>
              <a:gd name="connsiteY10" fmla="*/ 0 h 3203762"/>
              <a:gd name="connsiteX11" fmla="*/ 6839844 w 6839844"/>
              <a:gd name="connsiteY11" fmla="*/ 704828 h 3203762"/>
              <a:gd name="connsiteX12" fmla="*/ 6839844 w 6839844"/>
              <a:gd name="connsiteY12" fmla="*/ 1249467 h 3203762"/>
              <a:gd name="connsiteX13" fmla="*/ 6839844 w 6839844"/>
              <a:gd name="connsiteY13" fmla="*/ 1890220 h 3203762"/>
              <a:gd name="connsiteX14" fmla="*/ 6839844 w 6839844"/>
              <a:gd name="connsiteY14" fmla="*/ 2563010 h 3203762"/>
              <a:gd name="connsiteX15" fmla="*/ 6839844 w 6839844"/>
              <a:gd name="connsiteY15" fmla="*/ 3203762 h 3203762"/>
              <a:gd name="connsiteX16" fmla="*/ 6224258 w 6839844"/>
              <a:gd name="connsiteY16" fmla="*/ 3203762 h 3203762"/>
              <a:gd name="connsiteX17" fmla="*/ 5745469 w 6839844"/>
              <a:gd name="connsiteY17" fmla="*/ 3203762 h 3203762"/>
              <a:gd name="connsiteX18" fmla="*/ 4993086 w 6839844"/>
              <a:gd name="connsiteY18" fmla="*/ 3203762 h 3203762"/>
              <a:gd name="connsiteX19" fmla="*/ 4377500 w 6839844"/>
              <a:gd name="connsiteY19" fmla="*/ 3203762 h 3203762"/>
              <a:gd name="connsiteX20" fmla="*/ 3830313 w 6839844"/>
              <a:gd name="connsiteY20" fmla="*/ 3203762 h 3203762"/>
              <a:gd name="connsiteX21" fmla="*/ 3283125 w 6839844"/>
              <a:gd name="connsiteY21" fmla="*/ 3203762 h 3203762"/>
              <a:gd name="connsiteX22" fmla="*/ 2462344 w 6839844"/>
              <a:gd name="connsiteY22" fmla="*/ 3203762 h 3203762"/>
              <a:gd name="connsiteX23" fmla="*/ 1641563 w 6839844"/>
              <a:gd name="connsiteY23" fmla="*/ 3203762 h 3203762"/>
              <a:gd name="connsiteX24" fmla="*/ 1094375 w 6839844"/>
              <a:gd name="connsiteY24" fmla="*/ 3203762 h 3203762"/>
              <a:gd name="connsiteX25" fmla="*/ 615586 w 6839844"/>
              <a:gd name="connsiteY25" fmla="*/ 3203762 h 3203762"/>
              <a:gd name="connsiteX26" fmla="*/ 0 w 6839844"/>
              <a:gd name="connsiteY26" fmla="*/ 3203762 h 3203762"/>
              <a:gd name="connsiteX27" fmla="*/ 0 w 6839844"/>
              <a:gd name="connsiteY27" fmla="*/ 2563010 h 3203762"/>
              <a:gd name="connsiteX28" fmla="*/ 0 w 6839844"/>
              <a:gd name="connsiteY28" fmla="*/ 1986332 h 3203762"/>
              <a:gd name="connsiteX29" fmla="*/ 0 w 6839844"/>
              <a:gd name="connsiteY29" fmla="*/ 1281505 h 3203762"/>
              <a:gd name="connsiteX30" fmla="*/ 0 w 6839844"/>
              <a:gd name="connsiteY30" fmla="*/ 608715 h 3203762"/>
              <a:gd name="connsiteX31" fmla="*/ 0 w 6839844"/>
              <a:gd name="connsiteY31" fmla="*/ 0 h 320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39844" h="3203762" extrusionOk="0">
                <a:moveTo>
                  <a:pt x="0" y="0"/>
                </a:moveTo>
                <a:cubicBezTo>
                  <a:pt x="306974" y="7197"/>
                  <a:pt x="479551" y="22029"/>
                  <a:pt x="752383" y="0"/>
                </a:cubicBezTo>
                <a:cubicBezTo>
                  <a:pt x="1025215" y="-22029"/>
                  <a:pt x="1168296" y="-29891"/>
                  <a:pt x="1573164" y="0"/>
                </a:cubicBezTo>
                <a:cubicBezTo>
                  <a:pt x="1978032" y="29891"/>
                  <a:pt x="2065402" y="8586"/>
                  <a:pt x="2257149" y="0"/>
                </a:cubicBezTo>
                <a:cubicBezTo>
                  <a:pt x="2448896" y="-8586"/>
                  <a:pt x="2668055" y="27120"/>
                  <a:pt x="2804336" y="0"/>
                </a:cubicBezTo>
                <a:cubicBezTo>
                  <a:pt x="2940617" y="-27120"/>
                  <a:pt x="3190176" y="565"/>
                  <a:pt x="3351524" y="0"/>
                </a:cubicBezTo>
                <a:cubicBezTo>
                  <a:pt x="3512872" y="-565"/>
                  <a:pt x="3850841" y="-16620"/>
                  <a:pt x="4035508" y="0"/>
                </a:cubicBezTo>
                <a:cubicBezTo>
                  <a:pt x="4220175" y="16620"/>
                  <a:pt x="4415752" y="-13371"/>
                  <a:pt x="4719492" y="0"/>
                </a:cubicBezTo>
                <a:cubicBezTo>
                  <a:pt x="5023232" y="13371"/>
                  <a:pt x="5099306" y="13822"/>
                  <a:pt x="5335078" y="0"/>
                </a:cubicBezTo>
                <a:cubicBezTo>
                  <a:pt x="5570850" y="-13822"/>
                  <a:pt x="5922961" y="18775"/>
                  <a:pt x="6155860" y="0"/>
                </a:cubicBezTo>
                <a:cubicBezTo>
                  <a:pt x="6388759" y="-18775"/>
                  <a:pt x="6609609" y="33945"/>
                  <a:pt x="6839844" y="0"/>
                </a:cubicBezTo>
                <a:cubicBezTo>
                  <a:pt x="6873616" y="289943"/>
                  <a:pt x="6841654" y="420550"/>
                  <a:pt x="6839844" y="704828"/>
                </a:cubicBezTo>
                <a:cubicBezTo>
                  <a:pt x="6838034" y="989106"/>
                  <a:pt x="6863570" y="1050163"/>
                  <a:pt x="6839844" y="1249467"/>
                </a:cubicBezTo>
                <a:cubicBezTo>
                  <a:pt x="6816118" y="1448771"/>
                  <a:pt x="6827319" y="1696226"/>
                  <a:pt x="6839844" y="1890220"/>
                </a:cubicBezTo>
                <a:cubicBezTo>
                  <a:pt x="6852369" y="2084214"/>
                  <a:pt x="6822974" y="2314917"/>
                  <a:pt x="6839844" y="2563010"/>
                </a:cubicBezTo>
                <a:cubicBezTo>
                  <a:pt x="6856715" y="2811103"/>
                  <a:pt x="6826978" y="2955106"/>
                  <a:pt x="6839844" y="3203762"/>
                </a:cubicBezTo>
                <a:cubicBezTo>
                  <a:pt x="6607908" y="3234126"/>
                  <a:pt x="6357497" y="3178485"/>
                  <a:pt x="6224258" y="3203762"/>
                </a:cubicBezTo>
                <a:cubicBezTo>
                  <a:pt x="6091019" y="3229039"/>
                  <a:pt x="5947805" y="3180647"/>
                  <a:pt x="5745469" y="3203762"/>
                </a:cubicBezTo>
                <a:cubicBezTo>
                  <a:pt x="5543133" y="3226877"/>
                  <a:pt x="5306930" y="3230216"/>
                  <a:pt x="4993086" y="3203762"/>
                </a:cubicBezTo>
                <a:cubicBezTo>
                  <a:pt x="4679242" y="3177308"/>
                  <a:pt x="4682206" y="3218315"/>
                  <a:pt x="4377500" y="3203762"/>
                </a:cubicBezTo>
                <a:cubicBezTo>
                  <a:pt x="4072794" y="3189209"/>
                  <a:pt x="4020445" y="3207431"/>
                  <a:pt x="3830313" y="3203762"/>
                </a:cubicBezTo>
                <a:cubicBezTo>
                  <a:pt x="3640181" y="3200093"/>
                  <a:pt x="3435155" y="3228627"/>
                  <a:pt x="3283125" y="3203762"/>
                </a:cubicBezTo>
                <a:cubicBezTo>
                  <a:pt x="3131095" y="3178897"/>
                  <a:pt x="2692143" y="3176713"/>
                  <a:pt x="2462344" y="3203762"/>
                </a:cubicBezTo>
                <a:cubicBezTo>
                  <a:pt x="2232545" y="3230811"/>
                  <a:pt x="1954824" y="3222918"/>
                  <a:pt x="1641563" y="3203762"/>
                </a:cubicBezTo>
                <a:cubicBezTo>
                  <a:pt x="1328302" y="3184606"/>
                  <a:pt x="1236141" y="3210924"/>
                  <a:pt x="1094375" y="3203762"/>
                </a:cubicBezTo>
                <a:cubicBezTo>
                  <a:pt x="952609" y="3196600"/>
                  <a:pt x="778312" y="3198173"/>
                  <a:pt x="615586" y="3203762"/>
                </a:cubicBezTo>
                <a:cubicBezTo>
                  <a:pt x="452860" y="3209351"/>
                  <a:pt x="195716" y="3232032"/>
                  <a:pt x="0" y="3203762"/>
                </a:cubicBezTo>
                <a:cubicBezTo>
                  <a:pt x="-10060" y="2886366"/>
                  <a:pt x="117" y="2795937"/>
                  <a:pt x="0" y="2563010"/>
                </a:cubicBezTo>
                <a:cubicBezTo>
                  <a:pt x="-117" y="2330083"/>
                  <a:pt x="-5837" y="2160282"/>
                  <a:pt x="0" y="1986332"/>
                </a:cubicBezTo>
                <a:cubicBezTo>
                  <a:pt x="5837" y="1812382"/>
                  <a:pt x="21240" y="1449182"/>
                  <a:pt x="0" y="1281505"/>
                </a:cubicBezTo>
                <a:cubicBezTo>
                  <a:pt x="-21240" y="1113828"/>
                  <a:pt x="-17813" y="939911"/>
                  <a:pt x="0" y="608715"/>
                </a:cubicBezTo>
                <a:cubicBezTo>
                  <a:pt x="17813" y="277519"/>
                  <a:pt x="-18731" y="257416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Poorly understanding for the excited 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isoscalar</a:t>
            </a:r>
            <a:r>
              <a:rPr lang="en-US" altLang="zh-C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</a:p>
          <a:p>
            <a:pPr algn="just" defTabSz="685800"/>
            <a:endParaRPr lang="en-US" altLang="zh-CN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Tetraquark state?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Gluon ball?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understand the experimental findings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0++, 1++, 1-- states not well established or still missing?</a:t>
            </a:r>
            <a:endParaRPr lang="en-US" altLang="zh-CN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3BEFF1-1F95-4E6E-8DB3-4E8B16110D76}"/>
              </a:ext>
            </a:extLst>
          </p:cNvPr>
          <p:cNvSpPr txBox="1"/>
          <p:nvPr/>
        </p:nvSpPr>
        <p:spPr>
          <a:xfrm>
            <a:off x="3771007" y="1013348"/>
            <a:ext cx="1997691" cy="4831303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191085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6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D0A35EC-F3CC-4CD7-987C-4E436F490F3A}"/>
              </a:ext>
            </a:extLst>
          </p:cNvPr>
          <p:cNvSpPr txBox="1"/>
          <p:nvPr/>
        </p:nvSpPr>
        <p:spPr>
          <a:xfrm>
            <a:off x="0" y="0"/>
            <a:ext cx="8612097" cy="75191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Light baryon spectrum observed from exp.</a:t>
            </a:r>
            <a:r>
              <a:rPr lang="en-US" altLang="zh-CN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 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F7D6EB0-45C3-488F-925A-0D0CBEA07575}"/>
              </a:ext>
            </a:extLst>
          </p:cNvPr>
          <p:cNvSpPr txBox="1"/>
          <p:nvPr/>
        </p:nvSpPr>
        <p:spPr>
          <a:xfrm>
            <a:off x="6090841" y="1196128"/>
            <a:ext cx="5042511" cy="4527201"/>
          </a:xfrm>
          <a:custGeom>
            <a:avLst/>
            <a:gdLst>
              <a:gd name="connsiteX0" fmla="*/ 0 w 6839844"/>
              <a:gd name="connsiteY0" fmla="*/ 0 h 3203762"/>
              <a:gd name="connsiteX1" fmla="*/ 752383 w 6839844"/>
              <a:gd name="connsiteY1" fmla="*/ 0 h 3203762"/>
              <a:gd name="connsiteX2" fmla="*/ 1573164 w 6839844"/>
              <a:gd name="connsiteY2" fmla="*/ 0 h 3203762"/>
              <a:gd name="connsiteX3" fmla="*/ 2257149 w 6839844"/>
              <a:gd name="connsiteY3" fmla="*/ 0 h 3203762"/>
              <a:gd name="connsiteX4" fmla="*/ 2804336 w 6839844"/>
              <a:gd name="connsiteY4" fmla="*/ 0 h 3203762"/>
              <a:gd name="connsiteX5" fmla="*/ 3351524 w 6839844"/>
              <a:gd name="connsiteY5" fmla="*/ 0 h 3203762"/>
              <a:gd name="connsiteX6" fmla="*/ 4035508 w 6839844"/>
              <a:gd name="connsiteY6" fmla="*/ 0 h 3203762"/>
              <a:gd name="connsiteX7" fmla="*/ 4719492 w 6839844"/>
              <a:gd name="connsiteY7" fmla="*/ 0 h 3203762"/>
              <a:gd name="connsiteX8" fmla="*/ 5335078 w 6839844"/>
              <a:gd name="connsiteY8" fmla="*/ 0 h 3203762"/>
              <a:gd name="connsiteX9" fmla="*/ 6155860 w 6839844"/>
              <a:gd name="connsiteY9" fmla="*/ 0 h 3203762"/>
              <a:gd name="connsiteX10" fmla="*/ 6839844 w 6839844"/>
              <a:gd name="connsiteY10" fmla="*/ 0 h 3203762"/>
              <a:gd name="connsiteX11" fmla="*/ 6839844 w 6839844"/>
              <a:gd name="connsiteY11" fmla="*/ 704828 h 3203762"/>
              <a:gd name="connsiteX12" fmla="*/ 6839844 w 6839844"/>
              <a:gd name="connsiteY12" fmla="*/ 1249467 h 3203762"/>
              <a:gd name="connsiteX13" fmla="*/ 6839844 w 6839844"/>
              <a:gd name="connsiteY13" fmla="*/ 1890220 h 3203762"/>
              <a:gd name="connsiteX14" fmla="*/ 6839844 w 6839844"/>
              <a:gd name="connsiteY14" fmla="*/ 2563010 h 3203762"/>
              <a:gd name="connsiteX15" fmla="*/ 6839844 w 6839844"/>
              <a:gd name="connsiteY15" fmla="*/ 3203762 h 3203762"/>
              <a:gd name="connsiteX16" fmla="*/ 6224258 w 6839844"/>
              <a:gd name="connsiteY16" fmla="*/ 3203762 h 3203762"/>
              <a:gd name="connsiteX17" fmla="*/ 5745469 w 6839844"/>
              <a:gd name="connsiteY17" fmla="*/ 3203762 h 3203762"/>
              <a:gd name="connsiteX18" fmla="*/ 4993086 w 6839844"/>
              <a:gd name="connsiteY18" fmla="*/ 3203762 h 3203762"/>
              <a:gd name="connsiteX19" fmla="*/ 4377500 w 6839844"/>
              <a:gd name="connsiteY19" fmla="*/ 3203762 h 3203762"/>
              <a:gd name="connsiteX20" fmla="*/ 3830313 w 6839844"/>
              <a:gd name="connsiteY20" fmla="*/ 3203762 h 3203762"/>
              <a:gd name="connsiteX21" fmla="*/ 3283125 w 6839844"/>
              <a:gd name="connsiteY21" fmla="*/ 3203762 h 3203762"/>
              <a:gd name="connsiteX22" fmla="*/ 2462344 w 6839844"/>
              <a:gd name="connsiteY22" fmla="*/ 3203762 h 3203762"/>
              <a:gd name="connsiteX23" fmla="*/ 1641563 w 6839844"/>
              <a:gd name="connsiteY23" fmla="*/ 3203762 h 3203762"/>
              <a:gd name="connsiteX24" fmla="*/ 1094375 w 6839844"/>
              <a:gd name="connsiteY24" fmla="*/ 3203762 h 3203762"/>
              <a:gd name="connsiteX25" fmla="*/ 615586 w 6839844"/>
              <a:gd name="connsiteY25" fmla="*/ 3203762 h 3203762"/>
              <a:gd name="connsiteX26" fmla="*/ 0 w 6839844"/>
              <a:gd name="connsiteY26" fmla="*/ 3203762 h 3203762"/>
              <a:gd name="connsiteX27" fmla="*/ 0 w 6839844"/>
              <a:gd name="connsiteY27" fmla="*/ 2563010 h 3203762"/>
              <a:gd name="connsiteX28" fmla="*/ 0 w 6839844"/>
              <a:gd name="connsiteY28" fmla="*/ 1986332 h 3203762"/>
              <a:gd name="connsiteX29" fmla="*/ 0 w 6839844"/>
              <a:gd name="connsiteY29" fmla="*/ 1281505 h 3203762"/>
              <a:gd name="connsiteX30" fmla="*/ 0 w 6839844"/>
              <a:gd name="connsiteY30" fmla="*/ 608715 h 3203762"/>
              <a:gd name="connsiteX31" fmla="*/ 0 w 6839844"/>
              <a:gd name="connsiteY31" fmla="*/ 0 h 320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39844" h="3203762" extrusionOk="0">
                <a:moveTo>
                  <a:pt x="0" y="0"/>
                </a:moveTo>
                <a:cubicBezTo>
                  <a:pt x="306974" y="7197"/>
                  <a:pt x="479551" y="22029"/>
                  <a:pt x="752383" y="0"/>
                </a:cubicBezTo>
                <a:cubicBezTo>
                  <a:pt x="1025215" y="-22029"/>
                  <a:pt x="1168296" y="-29891"/>
                  <a:pt x="1573164" y="0"/>
                </a:cubicBezTo>
                <a:cubicBezTo>
                  <a:pt x="1978032" y="29891"/>
                  <a:pt x="2065402" y="8586"/>
                  <a:pt x="2257149" y="0"/>
                </a:cubicBezTo>
                <a:cubicBezTo>
                  <a:pt x="2448896" y="-8586"/>
                  <a:pt x="2668055" y="27120"/>
                  <a:pt x="2804336" y="0"/>
                </a:cubicBezTo>
                <a:cubicBezTo>
                  <a:pt x="2940617" y="-27120"/>
                  <a:pt x="3190176" y="565"/>
                  <a:pt x="3351524" y="0"/>
                </a:cubicBezTo>
                <a:cubicBezTo>
                  <a:pt x="3512872" y="-565"/>
                  <a:pt x="3850841" y="-16620"/>
                  <a:pt x="4035508" y="0"/>
                </a:cubicBezTo>
                <a:cubicBezTo>
                  <a:pt x="4220175" y="16620"/>
                  <a:pt x="4415752" y="-13371"/>
                  <a:pt x="4719492" y="0"/>
                </a:cubicBezTo>
                <a:cubicBezTo>
                  <a:pt x="5023232" y="13371"/>
                  <a:pt x="5099306" y="13822"/>
                  <a:pt x="5335078" y="0"/>
                </a:cubicBezTo>
                <a:cubicBezTo>
                  <a:pt x="5570850" y="-13822"/>
                  <a:pt x="5922961" y="18775"/>
                  <a:pt x="6155860" y="0"/>
                </a:cubicBezTo>
                <a:cubicBezTo>
                  <a:pt x="6388759" y="-18775"/>
                  <a:pt x="6609609" y="33945"/>
                  <a:pt x="6839844" y="0"/>
                </a:cubicBezTo>
                <a:cubicBezTo>
                  <a:pt x="6873616" y="289943"/>
                  <a:pt x="6841654" y="420550"/>
                  <a:pt x="6839844" y="704828"/>
                </a:cubicBezTo>
                <a:cubicBezTo>
                  <a:pt x="6838034" y="989106"/>
                  <a:pt x="6863570" y="1050163"/>
                  <a:pt x="6839844" y="1249467"/>
                </a:cubicBezTo>
                <a:cubicBezTo>
                  <a:pt x="6816118" y="1448771"/>
                  <a:pt x="6827319" y="1696226"/>
                  <a:pt x="6839844" y="1890220"/>
                </a:cubicBezTo>
                <a:cubicBezTo>
                  <a:pt x="6852369" y="2084214"/>
                  <a:pt x="6822974" y="2314917"/>
                  <a:pt x="6839844" y="2563010"/>
                </a:cubicBezTo>
                <a:cubicBezTo>
                  <a:pt x="6856715" y="2811103"/>
                  <a:pt x="6826978" y="2955106"/>
                  <a:pt x="6839844" y="3203762"/>
                </a:cubicBezTo>
                <a:cubicBezTo>
                  <a:pt x="6607908" y="3234126"/>
                  <a:pt x="6357497" y="3178485"/>
                  <a:pt x="6224258" y="3203762"/>
                </a:cubicBezTo>
                <a:cubicBezTo>
                  <a:pt x="6091019" y="3229039"/>
                  <a:pt x="5947805" y="3180647"/>
                  <a:pt x="5745469" y="3203762"/>
                </a:cubicBezTo>
                <a:cubicBezTo>
                  <a:pt x="5543133" y="3226877"/>
                  <a:pt x="5306930" y="3230216"/>
                  <a:pt x="4993086" y="3203762"/>
                </a:cubicBezTo>
                <a:cubicBezTo>
                  <a:pt x="4679242" y="3177308"/>
                  <a:pt x="4682206" y="3218315"/>
                  <a:pt x="4377500" y="3203762"/>
                </a:cubicBezTo>
                <a:cubicBezTo>
                  <a:pt x="4072794" y="3189209"/>
                  <a:pt x="4020445" y="3207431"/>
                  <a:pt x="3830313" y="3203762"/>
                </a:cubicBezTo>
                <a:cubicBezTo>
                  <a:pt x="3640181" y="3200093"/>
                  <a:pt x="3435155" y="3228627"/>
                  <a:pt x="3283125" y="3203762"/>
                </a:cubicBezTo>
                <a:cubicBezTo>
                  <a:pt x="3131095" y="3178897"/>
                  <a:pt x="2692143" y="3176713"/>
                  <a:pt x="2462344" y="3203762"/>
                </a:cubicBezTo>
                <a:cubicBezTo>
                  <a:pt x="2232545" y="3230811"/>
                  <a:pt x="1954824" y="3222918"/>
                  <a:pt x="1641563" y="3203762"/>
                </a:cubicBezTo>
                <a:cubicBezTo>
                  <a:pt x="1328302" y="3184606"/>
                  <a:pt x="1236141" y="3210924"/>
                  <a:pt x="1094375" y="3203762"/>
                </a:cubicBezTo>
                <a:cubicBezTo>
                  <a:pt x="952609" y="3196600"/>
                  <a:pt x="778312" y="3198173"/>
                  <a:pt x="615586" y="3203762"/>
                </a:cubicBezTo>
                <a:cubicBezTo>
                  <a:pt x="452860" y="3209351"/>
                  <a:pt x="195716" y="3232032"/>
                  <a:pt x="0" y="3203762"/>
                </a:cubicBezTo>
                <a:cubicBezTo>
                  <a:pt x="-10060" y="2886366"/>
                  <a:pt x="117" y="2795937"/>
                  <a:pt x="0" y="2563010"/>
                </a:cubicBezTo>
                <a:cubicBezTo>
                  <a:pt x="-117" y="2330083"/>
                  <a:pt x="-5837" y="2160282"/>
                  <a:pt x="0" y="1986332"/>
                </a:cubicBezTo>
                <a:cubicBezTo>
                  <a:pt x="5837" y="1812382"/>
                  <a:pt x="21240" y="1449182"/>
                  <a:pt x="0" y="1281505"/>
                </a:cubicBezTo>
                <a:cubicBezTo>
                  <a:pt x="-21240" y="1113828"/>
                  <a:pt x="-17813" y="939911"/>
                  <a:pt x="0" y="608715"/>
                </a:cubicBezTo>
                <a:cubicBezTo>
                  <a:pt x="17813" y="277519"/>
                  <a:pt x="-18731" y="257416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Poorly understanding for the excited hyperon states, especially for </a:t>
            </a:r>
            <a:r>
              <a:rPr lang="el-GR" altLang="zh-C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zh-C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altLang="zh-C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altLang="zh-CN" sz="2500" b="1" dirty="0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Missing resonance problem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mass problem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looking for the missing states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Inner structure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Meson-baryon components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Dynamics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5402A7-E863-4DA4-940E-8932BF934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13" y="985638"/>
            <a:ext cx="5434286" cy="53181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C8F39B5-99AA-4990-B88B-4282BD212A4D}"/>
              </a:ext>
            </a:extLst>
          </p:cNvPr>
          <p:cNvSpPr txBox="1"/>
          <p:nvPr/>
        </p:nvSpPr>
        <p:spPr>
          <a:xfrm>
            <a:off x="2865938" y="1013348"/>
            <a:ext cx="3224903" cy="531815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72532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7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984" y="-31471"/>
            <a:ext cx="7273174" cy="795584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Model for spectrum——potential model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8" y="1470681"/>
            <a:ext cx="4296818" cy="847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10977" y="2580479"/>
                <a:ext cx="2984623" cy="584968"/>
              </a:xfrm>
              <a:custGeom>
                <a:avLst/>
                <a:gdLst>
                  <a:gd name="connsiteX0" fmla="*/ 0 w 2984623"/>
                  <a:gd name="connsiteY0" fmla="*/ 0 h 584968"/>
                  <a:gd name="connsiteX1" fmla="*/ 626771 w 2984623"/>
                  <a:gd name="connsiteY1" fmla="*/ 0 h 584968"/>
                  <a:gd name="connsiteX2" fmla="*/ 1283388 w 2984623"/>
                  <a:gd name="connsiteY2" fmla="*/ 0 h 584968"/>
                  <a:gd name="connsiteX3" fmla="*/ 1880312 w 2984623"/>
                  <a:gd name="connsiteY3" fmla="*/ 0 h 584968"/>
                  <a:gd name="connsiteX4" fmla="*/ 2417545 w 2984623"/>
                  <a:gd name="connsiteY4" fmla="*/ 0 h 584968"/>
                  <a:gd name="connsiteX5" fmla="*/ 2984623 w 2984623"/>
                  <a:gd name="connsiteY5" fmla="*/ 0 h 584968"/>
                  <a:gd name="connsiteX6" fmla="*/ 2984623 w 2984623"/>
                  <a:gd name="connsiteY6" fmla="*/ 584968 h 584968"/>
                  <a:gd name="connsiteX7" fmla="*/ 2447391 w 2984623"/>
                  <a:gd name="connsiteY7" fmla="*/ 584968 h 584968"/>
                  <a:gd name="connsiteX8" fmla="*/ 1940005 w 2984623"/>
                  <a:gd name="connsiteY8" fmla="*/ 584968 h 584968"/>
                  <a:gd name="connsiteX9" fmla="*/ 1313234 w 2984623"/>
                  <a:gd name="connsiteY9" fmla="*/ 584968 h 584968"/>
                  <a:gd name="connsiteX10" fmla="*/ 776002 w 2984623"/>
                  <a:gd name="connsiteY10" fmla="*/ 584968 h 584968"/>
                  <a:gd name="connsiteX11" fmla="*/ 0 w 2984623"/>
                  <a:gd name="connsiteY11" fmla="*/ 584968 h 584968"/>
                  <a:gd name="connsiteX12" fmla="*/ 0 w 2984623"/>
                  <a:gd name="connsiteY12" fmla="*/ 0 h 5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84623" h="584968" extrusionOk="0">
                    <a:moveTo>
                      <a:pt x="0" y="0"/>
                    </a:moveTo>
                    <a:cubicBezTo>
                      <a:pt x="129086" y="12135"/>
                      <a:pt x="483383" y="5120"/>
                      <a:pt x="626771" y="0"/>
                    </a:cubicBezTo>
                    <a:cubicBezTo>
                      <a:pt x="770159" y="-5120"/>
                      <a:pt x="968017" y="6691"/>
                      <a:pt x="1283388" y="0"/>
                    </a:cubicBezTo>
                    <a:cubicBezTo>
                      <a:pt x="1598759" y="-6691"/>
                      <a:pt x="1733880" y="-26825"/>
                      <a:pt x="1880312" y="0"/>
                    </a:cubicBezTo>
                    <a:cubicBezTo>
                      <a:pt x="2026744" y="26825"/>
                      <a:pt x="2306796" y="-1015"/>
                      <a:pt x="2417545" y="0"/>
                    </a:cubicBezTo>
                    <a:cubicBezTo>
                      <a:pt x="2528294" y="1015"/>
                      <a:pt x="2713472" y="3319"/>
                      <a:pt x="2984623" y="0"/>
                    </a:cubicBezTo>
                    <a:cubicBezTo>
                      <a:pt x="2986147" y="272451"/>
                      <a:pt x="2965017" y="322731"/>
                      <a:pt x="2984623" y="584968"/>
                    </a:cubicBezTo>
                    <a:cubicBezTo>
                      <a:pt x="2749404" y="583125"/>
                      <a:pt x="2597065" y="558485"/>
                      <a:pt x="2447391" y="584968"/>
                    </a:cubicBezTo>
                    <a:cubicBezTo>
                      <a:pt x="2297717" y="611451"/>
                      <a:pt x="2070688" y="571280"/>
                      <a:pt x="1940005" y="584968"/>
                    </a:cubicBezTo>
                    <a:cubicBezTo>
                      <a:pt x="1809322" y="598656"/>
                      <a:pt x="1565582" y="598095"/>
                      <a:pt x="1313234" y="584968"/>
                    </a:cubicBezTo>
                    <a:cubicBezTo>
                      <a:pt x="1060886" y="571841"/>
                      <a:pt x="944940" y="582104"/>
                      <a:pt x="776002" y="584968"/>
                    </a:cubicBezTo>
                    <a:cubicBezTo>
                      <a:pt x="607064" y="587832"/>
                      <a:pt x="248591" y="609409"/>
                      <a:pt x="0" y="584968"/>
                    </a:cubicBezTo>
                    <a:cubicBezTo>
                      <a:pt x="16983" y="455078"/>
                      <a:pt x="-25166" y="221914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3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altLang="zh-CN" sz="23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3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𝑪𝒐𝒏𝒇</m:t>
                          </m:r>
                        </m:sup>
                      </m:sSubSup>
                      <m:r>
                        <a:rPr lang="en-US" altLang="zh-CN" sz="23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华文新魏" panose="0201080004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  <m:sup>
                          <m:r>
                            <a:rPr lang="en-US" altLang="zh-CN" sz="23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m:t>𝑶𝑮𝑬</m:t>
                          </m:r>
                        </m:sup>
                      </m:sSubSup>
                    </m:oMath>
                  </m:oMathPara>
                </a14:m>
                <a:endParaRPr lang="en-US" altLang="zh-CN" sz="23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77" y="2580479"/>
                <a:ext cx="2984623" cy="584968"/>
              </a:xfrm>
              <a:custGeom>
                <a:avLst/>
                <a:gdLst>
                  <a:gd name="connsiteX0" fmla="*/ 0 w 2984623"/>
                  <a:gd name="connsiteY0" fmla="*/ 0 h 584968"/>
                  <a:gd name="connsiteX1" fmla="*/ 626771 w 2984623"/>
                  <a:gd name="connsiteY1" fmla="*/ 0 h 584968"/>
                  <a:gd name="connsiteX2" fmla="*/ 1283388 w 2984623"/>
                  <a:gd name="connsiteY2" fmla="*/ 0 h 584968"/>
                  <a:gd name="connsiteX3" fmla="*/ 1880312 w 2984623"/>
                  <a:gd name="connsiteY3" fmla="*/ 0 h 584968"/>
                  <a:gd name="connsiteX4" fmla="*/ 2417545 w 2984623"/>
                  <a:gd name="connsiteY4" fmla="*/ 0 h 584968"/>
                  <a:gd name="connsiteX5" fmla="*/ 2984623 w 2984623"/>
                  <a:gd name="connsiteY5" fmla="*/ 0 h 584968"/>
                  <a:gd name="connsiteX6" fmla="*/ 2984623 w 2984623"/>
                  <a:gd name="connsiteY6" fmla="*/ 584968 h 584968"/>
                  <a:gd name="connsiteX7" fmla="*/ 2447391 w 2984623"/>
                  <a:gd name="connsiteY7" fmla="*/ 584968 h 584968"/>
                  <a:gd name="connsiteX8" fmla="*/ 1940005 w 2984623"/>
                  <a:gd name="connsiteY8" fmla="*/ 584968 h 584968"/>
                  <a:gd name="connsiteX9" fmla="*/ 1313234 w 2984623"/>
                  <a:gd name="connsiteY9" fmla="*/ 584968 h 584968"/>
                  <a:gd name="connsiteX10" fmla="*/ 776002 w 2984623"/>
                  <a:gd name="connsiteY10" fmla="*/ 584968 h 584968"/>
                  <a:gd name="connsiteX11" fmla="*/ 0 w 2984623"/>
                  <a:gd name="connsiteY11" fmla="*/ 584968 h 584968"/>
                  <a:gd name="connsiteX12" fmla="*/ 0 w 2984623"/>
                  <a:gd name="connsiteY12" fmla="*/ 0 h 5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84623" h="584968" extrusionOk="0">
                    <a:moveTo>
                      <a:pt x="0" y="0"/>
                    </a:moveTo>
                    <a:cubicBezTo>
                      <a:pt x="129086" y="12135"/>
                      <a:pt x="483383" y="5120"/>
                      <a:pt x="626771" y="0"/>
                    </a:cubicBezTo>
                    <a:cubicBezTo>
                      <a:pt x="770159" y="-5120"/>
                      <a:pt x="968017" y="6691"/>
                      <a:pt x="1283388" y="0"/>
                    </a:cubicBezTo>
                    <a:cubicBezTo>
                      <a:pt x="1598759" y="-6691"/>
                      <a:pt x="1733880" y="-26825"/>
                      <a:pt x="1880312" y="0"/>
                    </a:cubicBezTo>
                    <a:cubicBezTo>
                      <a:pt x="2026744" y="26825"/>
                      <a:pt x="2306796" y="-1015"/>
                      <a:pt x="2417545" y="0"/>
                    </a:cubicBezTo>
                    <a:cubicBezTo>
                      <a:pt x="2528294" y="1015"/>
                      <a:pt x="2713472" y="3319"/>
                      <a:pt x="2984623" y="0"/>
                    </a:cubicBezTo>
                    <a:cubicBezTo>
                      <a:pt x="2986147" y="272451"/>
                      <a:pt x="2965017" y="322731"/>
                      <a:pt x="2984623" y="584968"/>
                    </a:cubicBezTo>
                    <a:cubicBezTo>
                      <a:pt x="2749404" y="583125"/>
                      <a:pt x="2597065" y="558485"/>
                      <a:pt x="2447391" y="584968"/>
                    </a:cubicBezTo>
                    <a:cubicBezTo>
                      <a:pt x="2297717" y="611451"/>
                      <a:pt x="2070688" y="571280"/>
                      <a:pt x="1940005" y="584968"/>
                    </a:cubicBezTo>
                    <a:cubicBezTo>
                      <a:pt x="1809322" y="598656"/>
                      <a:pt x="1565582" y="598095"/>
                      <a:pt x="1313234" y="584968"/>
                    </a:cubicBezTo>
                    <a:cubicBezTo>
                      <a:pt x="1060886" y="571841"/>
                      <a:pt x="944940" y="582104"/>
                      <a:pt x="776002" y="584968"/>
                    </a:cubicBezTo>
                    <a:cubicBezTo>
                      <a:pt x="607064" y="587832"/>
                      <a:pt x="248591" y="609409"/>
                      <a:pt x="0" y="584968"/>
                    </a:cubicBezTo>
                    <a:cubicBezTo>
                      <a:pt x="16983" y="455078"/>
                      <a:pt x="-25166" y="221914"/>
                      <a:pt x="0" y="0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280" t="-2361" r="8" b="-19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99" y="3524159"/>
            <a:ext cx="3725369" cy="7816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368" y="4385990"/>
            <a:ext cx="3187294" cy="73243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237482" y="732500"/>
            <a:ext cx="5029573" cy="477054"/>
          </a:xfrm>
          <a:custGeom>
            <a:avLst/>
            <a:gdLst>
              <a:gd name="connsiteX0" fmla="*/ 0 w 5861489"/>
              <a:gd name="connsiteY0" fmla="*/ 0 h 477054"/>
              <a:gd name="connsiteX1" fmla="*/ 709891 w 5861489"/>
              <a:gd name="connsiteY1" fmla="*/ 0 h 477054"/>
              <a:gd name="connsiteX2" fmla="*/ 1478398 w 5861489"/>
              <a:gd name="connsiteY2" fmla="*/ 0 h 477054"/>
              <a:gd name="connsiteX3" fmla="*/ 2129674 w 5861489"/>
              <a:gd name="connsiteY3" fmla="*/ 0 h 477054"/>
              <a:gd name="connsiteX4" fmla="*/ 2663721 w 5861489"/>
              <a:gd name="connsiteY4" fmla="*/ 0 h 477054"/>
              <a:gd name="connsiteX5" fmla="*/ 3197768 w 5861489"/>
              <a:gd name="connsiteY5" fmla="*/ 0 h 477054"/>
              <a:gd name="connsiteX6" fmla="*/ 3849044 w 5861489"/>
              <a:gd name="connsiteY6" fmla="*/ 0 h 477054"/>
              <a:gd name="connsiteX7" fmla="*/ 4500321 w 5861489"/>
              <a:gd name="connsiteY7" fmla="*/ 0 h 477054"/>
              <a:gd name="connsiteX8" fmla="*/ 5092983 w 5861489"/>
              <a:gd name="connsiteY8" fmla="*/ 0 h 477054"/>
              <a:gd name="connsiteX9" fmla="*/ 5861489 w 5861489"/>
              <a:gd name="connsiteY9" fmla="*/ 0 h 477054"/>
              <a:gd name="connsiteX10" fmla="*/ 5861489 w 5861489"/>
              <a:gd name="connsiteY10" fmla="*/ 477054 h 477054"/>
              <a:gd name="connsiteX11" fmla="*/ 5268827 w 5861489"/>
              <a:gd name="connsiteY11" fmla="*/ 477054 h 477054"/>
              <a:gd name="connsiteX12" fmla="*/ 4676166 w 5861489"/>
              <a:gd name="connsiteY12" fmla="*/ 477054 h 477054"/>
              <a:gd name="connsiteX13" fmla="*/ 4200734 w 5861489"/>
              <a:gd name="connsiteY13" fmla="*/ 477054 h 477054"/>
              <a:gd name="connsiteX14" fmla="*/ 3432227 w 5861489"/>
              <a:gd name="connsiteY14" fmla="*/ 477054 h 477054"/>
              <a:gd name="connsiteX15" fmla="*/ 2839566 w 5861489"/>
              <a:gd name="connsiteY15" fmla="*/ 477054 h 477054"/>
              <a:gd name="connsiteX16" fmla="*/ 2129674 w 5861489"/>
              <a:gd name="connsiteY16" fmla="*/ 477054 h 477054"/>
              <a:gd name="connsiteX17" fmla="*/ 1654242 w 5861489"/>
              <a:gd name="connsiteY17" fmla="*/ 477054 h 477054"/>
              <a:gd name="connsiteX18" fmla="*/ 944351 w 5861489"/>
              <a:gd name="connsiteY18" fmla="*/ 477054 h 477054"/>
              <a:gd name="connsiteX19" fmla="*/ 0 w 5861489"/>
              <a:gd name="connsiteY19" fmla="*/ 477054 h 477054"/>
              <a:gd name="connsiteX20" fmla="*/ 0 w 5861489"/>
              <a:gd name="connsiteY20" fmla="*/ 0 h 4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1489" h="477054" extrusionOk="0">
                <a:moveTo>
                  <a:pt x="0" y="0"/>
                </a:moveTo>
                <a:cubicBezTo>
                  <a:pt x="232681" y="23385"/>
                  <a:pt x="372964" y="-9618"/>
                  <a:pt x="709891" y="0"/>
                </a:cubicBezTo>
                <a:cubicBezTo>
                  <a:pt x="1046818" y="9618"/>
                  <a:pt x="1226742" y="-6700"/>
                  <a:pt x="1478398" y="0"/>
                </a:cubicBezTo>
                <a:cubicBezTo>
                  <a:pt x="1730054" y="6700"/>
                  <a:pt x="1842240" y="3321"/>
                  <a:pt x="2129674" y="0"/>
                </a:cubicBezTo>
                <a:cubicBezTo>
                  <a:pt x="2417108" y="-3321"/>
                  <a:pt x="2456547" y="-6756"/>
                  <a:pt x="2663721" y="0"/>
                </a:cubicBezTo>
                <a:cubicBezTo>
                  <a:pt x="2870895" y="6756"/>
                  <a:pt x="2963345" y="23969"/>
                  <a:pt x="3197768" y="0"/>
                </a:cubicBezTo>
                <a:cubicBezTo>
                  <a:pt x="3432191" y="-23969"/>
                  <a:pt x="3698913" y="-6191"/>
                  <a:pt x="3849044" y="0"/>
                </a:cubicBezTo>
                <a:cubicBezTo>
                  <a:pt x="3999175" y="6191"/>
                  <a:pt x="4217764" y="2517"/>
                  <a:pt x="4500321" y="0"/>
                </a:cubicBezTo>
                <a:cubicBezTo>
                  <a:pt x="4782878" y="-2517"/>
                  <a:pt x="4852072" y="12724"/>
                  <a:pt x="5092983" y="0"/>
                </a:cubicBezTo>
                <a:cubicBezTo>
                  <a:pt x="5333894" y="-12724"/>
                  <a:pt x="5551557" y="23354"/>
                  <a:pt x="5861489" y="0"/>
                </a:cubicBezTo>
                <a:cubicBezTo>
                  <a:pt x="5842957" y="149415"/>
                  <a:pt x="5880742" y="257458"/>
                  <a:pt x="5861489" y="477054"/>
                </a:cubicBezTo>
                <a:cubicBezTo>
                  <a:pt x="5635272" y="448412"/>
                  <a:pt x="5503870" y="487261"/>
                  <a:pt x="5268827" y="477054"/>
                </a:cubicBezTo>
                <a:cubicBezTo>
                  <a:pt x="5033784" y="466847"/>
                  <a:pt x="4928230" y="503675"/>
                  <a:pt x="4676166" y="477054"/>
                </a:cubicBezTo>
                <a:cubicBezTo>
                  <a:pt x="4424102" y="450433"/>
                  <a:pt x="4437230" y="494650"/>
                  <a:pt x="4200734" y="477054"/>
                </a:cubicBezTo>
                <a:cubicBezTo>
                  <a:pt x="3964238" y="459458"/>
                  <a:pt x="3723287" y="453636"/>
                  <a:pt x="3432227" y="477054"/>
                </a:cubicBezTo>
                <a:cubicBezTo>
                  <a:pt x="3141167" y="500472"/>
                  <a:pt x="3025060" y="451521"/>
                  <a:pt x="2839566" y="477054"/>
                </a:cubicBezTo>
                <a:cubicBezTo>
                  <a:pt x="2654072" y="502587"/>
                  <a:pt x="2416170" y="472482"/>
                  <a:pt x="2129674" y="477054"/>
                </a:cubicBezTo>
                <a:cubicBezTo>
                  <a:pt x="1843178" y="481626"/>
                  <a:pt x="1883361" y="477979"/>
                  <a:pt x="1654242" y="477054"/>
                </a:cubicBezTo>
                <a:cubicBezTo>
                  <a:pt x="1425123" y="476129"/>
                  <a:pt x="1222293" y="462132"/>
                  <a:pt x="944351" y="477054"/>
                </a:cubicBezTo>
                <a:cubicBezTo>
                  <a:pt x="666409" y="491976"/>
                  <a:pt x="369342" y="499119"/>
                  <a:pt x="0" y="477054"/>
                </a:cubicBezTo>
                <a:cubicBezTo>
                  <a:pt x="-1512" y="343929"/>
                  <a:pt x="15978" y="15056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5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Spin-dependent potential of OGE: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750" y="5250879"/>
            <a:ext cx="2421078" cy="6128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2093" y="1684791"/>
            <a:ext cx="5543357" cy="138318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6487" y="3524159"/>
            <a:ext cx="5223481" cy="216279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00595" y="1367966"/>
            <a:ext cx="5998655" cy="47366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19079" y="937079"/>
                <a:ext cx="2186494" cy="4308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1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𝑯𝒂𝒎𝒊𝒍𝒕𝒐𝒏𝒊𝒂𝒏</m:t>
                      </m:r>
                    </m:oMath>
                  </m:oMathPara>
                </a14:m>
                <a:endParaRPr lang="zh-CN" altLang="en-US" sz="22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79" y="937079"/>
                <a:ext cx="2186494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26" t="-105" r="5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751172" y="1286194"/>
            <a:ext cx="4689655" cy="901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n w="0"/>
                <a:solidFill>
                  <a:srgbClr val="B7472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Strange mesons</a:t>
            </a:r>
          </a:p>
        </p:txBody>
      </p:sp>
      <p:sp>
        <p:nvSpPr>
          <p:cNvPr id="3" name="灯片编号占位符 2"/>
          <p:cNvSpPr txBox="1"/>
          <p:nvPr/>
        </p:nvSpPr>
        <p:spPr>
          <a:xfrm>
            <a:off x="9336360" y="6427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C913308-F349-4B6D-A68A-DD1791B4A57B}" type="slidenum">
              <a:rPr kumimoji="0" lang="zh-CN" altLang="en-US" sz="1600" b="1" i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等线" panose="02010600030101010101" charset="-122"/>
                <a:cs typeface="+mn-cs"/>
              </a:rPr>
              <a:t>8</a:t>
            </a:fld>
            <a:endParaRPr kumimoji="0" lang="zh-CN" altLang="en-US" sz="1600" b="1" i="1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UI" panose="020B0502040204020203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D53FE0-DB4B-4554-A317-71A748DFCE56}"/>
              </a:ext>
            </a:extLst>
          </p:cNvPr>
          <p:cNvSpPr txBox="1"/>
          <p:nvPr/>
        </p:nvSpPr>
        <p:spPr>
          <a:xfrm>
            <a:off x="1094113" y="4291910"/>
            <a:ext cx="9534067" cy="1400383"/>
          </a:xfrm>
          <a:custGeom>
            <a:avLst/>
            <a:gdLst>
              <a:gd name="connsiteX0" fmla="*/ 0 w 5861489"/>
              <a:gd name="connsiteY0" fmla="*/ 0 h 477054"/>
              <a:gd name="connsiteX1" fmla="*/ 709891 w 5861489"/>
              <a:gd name="connsiteY1" fmla="*/ 0 h 477054"/>
              <a:gd name="connsiteX2" fmla="*/ 1478398 w 5861489"/>
              <a:gd name="connsiteY2" fmla="*/ 0 h 477054"/>
              <a:gd name="connsiteX3" fmla="*/ 2129674 w 5861489"/>
              <a:gd name="connsiteY3" fmla="*/ 0 h 477054"/>
              <a:gd name="connsiteX4" fmla="*/ 2663721 w 5861489"/>
              <a:gd name="connsiteY4" fmla="*/ 0 h 477054"/>
              <a:gd name="connsiteX5" fmla="*/ 3197768 w 5861489"/>
              <a:gd name="connsiteY5" fmla="*/ 0 h 477054"/>
              <a:gd name="connsiteX6" fmla="*/ 3849044 w 5861489"/>
              <a:gd name="connsiteY6" fmla="*/ 0 h 477054"/>
              <a:gd name="connsiteX7" fmla="*/ 4500321 w 5861489"/>
              <a:gd name="connsiteY7" fmla="*/ 0 h 477054"/>
              <a:gd name="connsiteX8" fmla="*/ 5092983 w 5861489"/>
              <a:gd name="connsiteY8" fmla="*/ 0 h 477054"/>
              <a:gd name="connsiteX9" fmla="*/ 5861489 w 5861489"/>
              <a:gd name="connsiteY9" fmla="*/ 0 h 477054"/>
              <a:gd name="connsiteX10" fmla="*/ 5861489 w 5861489"/>
              <a:gd name="connsiteY10" fmla="*/ 477054 h 477054"/>
              <a:gd name="connsiteX11" fmla="*/ 5268827 w 5861489"/>
              <a:gd name="connsiteY11" fmla="*/ 477054 h 477054"/>
              <a:gd name="connsiteX12" fmla="*/ 4676166 w 5861489"/>
              <a:gd name="connsiteY12" fmla="*/ 477054 h 477054"/>
              <a:gd name="connsiteX13" fmla="*/ 4200734 w 5861489"/>
              <a:gd name="connsiteY13" fmla="*/ 477054 h 477054"/>
              <a:gd name="connsiteX14" fmla="*/ 3432227 w 5861489"/>
              <a:gd name="connsiteY14" fmla="*/ 477054 h 477054"/>
              <a:gd name="connsiteX15" fmla="*/ 2839566 w 5861489"/>
              <a:gd name="connsiteY15" fmla="*/ 477054 h 477054"/>
              <a:gd name="connsiteX16" fmla="*/ 2129674 w 5861489"/>
              <a:gd name="connsiteY16" fmla="*/ 477054 h 477054"/>
              <a:gd name="connsiteX17" fmla="*/ 1654242 w 5861489"/>
              <a:gd name="connsiteY17" fmla="*/ 477054 h 477054"/>
              <a:gd name="connsiteX18" fmla="*/ 944351 w 5861489"/>
              <a:gd name="connsiteY18" fmla="*/ 477054 h 477054"/>
              <a:gd name="connsiteX19" fmla="*/ 0 w 5861489"/>
              <a:gd name="connsiteY19" fmla="*/ 477054 h 477054"/>
              <a:gd name="connsiteX20" fmla="*/ 0 w 5861489"/>
              <a:gd name="connsiteY20" fmla="*/ 0 h 4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61489" h="477054" extrusionOk="0">
                <a:moveTo>
                  <a:pt x="0" y="0"/>
                </a:moveTo>
                <a:cubicBezTo>
                  <a:pt x="232681" y="23385"/>
                  <a:pt x="372964" y="-9618"/>
                  <a:pt x="709891" y="0"/>
                </a:cubicBezTo>
                <a:cubicBezTo>
                  <a:pt x="1046818" y="9618"/>
                  <a:pt x="1226742" y="-6700"/>
                  <a:pt x="1478398" y="0"/>
                </a:cubicBezTo>
                <a:cubicBezTo>
                  <a:pt x="1730054" y="6700"/>
                  <a:pt x="1842240" y="3321"/>
                  <a:pt x="2129674" y="0"/>
                </a:cubicBezTo>
                <a:cubicBezTo>
                  <a:pt x="2417108" y="-3321"/>
                  <a:pt x="2456547" y="-6756"/>
                  <a:pt x="2663721" y="0"/>
                </a:cubicBezTo>
                <a:cubicBezTo>
                  <a:pt x="2870895" y="6756"/>
                  <a:pt x="2963345" y="23969"/>
                  <a:pt x="3197768" y="0"/>
                </a:cubicBezTo>
                <a:cubicBezTo>
                  <a:pt x="3432191" y="-23969"/>
                  <a:pt x="3698913" y="-6191"/>
                  <a:pt x="3849044" y="0"/>
                </a:cubicBezTo>
                <a:cubicBezTo>
                  <a:pt x="3999175" y="6191"/>
                  <a:pt x="4217764" y="2517"/>
                  <a:pt x="4500321" y="0"/>
                </a:cubicBezTo>
                <a:cubicBezTo>
                  <a:pt x="4782878" y="-2517"/>
                  <a:pt x="4852072" y="12724"/>
                  <a:pt x="5092983" y="0"/>
                </a:cubicBezTo>
                <a:cubicBezTo>
                  <a:pt x="5333894" y="-12724"/>
                  <a:pt x="5551557" y="23354"/>
                  <a:pt x="5861489" y="0"/>
                </a:cubicBezTo>
                <a:cubicBezTo>
                  <a:pt x="5842957" y="149415"/>
                  <a:pt x="5880742" y="257458"/>
                  <a:pt x="5861489" y="477054"/>
                </a:cubicBezTo>
                <a:cubicBezTo>
                  <a:pt x="5635272" y="448412"/>
                  <a:pt x="5503870" y="487261"/>
                  <a:pt x="5268827" y="477054"/>
                </a:cubicBezTo>
                <a:cubicBezTo>
                  <a:pt x="5033784" y="466847"/>
                  <a:pt x="4928230" y="503675"/>
                  <a:pt x="4676166" y="477054"/>
                </a:cubicBezTo>
                <a:cubicBezTo>
                  <a:pt x="4424102" y="450433"/>
                  <a:pt x="4437230" y="494650"/>
                  <a:pt x="4200734" y="477054"/>
                </a:cubicBezTo>
                <a:cubicBezTo>
                  <a:pt x="3964238" y="459458"/>
                  <a:pt x="3723287" y="453636"/>
                  <a:pt x="3432227" y="477054"/>
                </a:cubicBezTo>
                <a:cubicBezTo>
                  <a:pt x="3141167" y="500472"/>
                  <a:pt x="3025060" y="451521"/>
                  <a:pt x="2839566" y="477054"/>
                </a:cubicBezTo>
                <a:cubicBezTo>
                  <a:pt x="2654072" y="502587"/>
                  <a:pt x="2416170" y="472482"/>
                  <a:pt x="2129674" y="477054"/>
                </a:cubicBezTo>
                <a:cubicBezTo>
                  <a:pt x="1843178" y="481626"/>
                  <a:pt x="1883361" y="477979"/>
                  <a:pt x="1654242" y="477054"/>
                </a:cubicBezTo>
                <a:cubicBezTo>
                  <a:pt x="1425123" y="476129"/>
                  <a:pt x="1222293" y="462132"/>
                  <a:pt x="944351" y="477054"/>
                </a:cubicBezTo>
                <a:cubicBezTo>
                  <a:pt x="666409" y="491976"/>
                  <a:pt x="369342" y="499119"/>
                  <a:pt x="0" y="477054"/>
                </a:cubicBezTo>
                <a:cubicBezTo>
                  <a:pt x="-1512" y="343929"/>
                  <a:pt x="15978" y="150567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685800"/>
            <a:r>
              <a:rPr lang="en-US" altLang="zh-CN" sz="25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Based on our works: </a:t>
            </a:r>
            <a:endParaRPr lang="en-US" altLang="zh-CN" sz="2000" b="1" dirty="0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algn="just" defTabSz="685800"/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FX Liu, MS Liu, XH, Q Zhao, PRD 103, 016016 (2021);</a:t>
            </a:r>
          </a:p>
          <a:p>
            <a:pPr algn="just" defTabSz="685800"/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Q Li, LC </a:t>
            </a:r>
            <a:r>
              <a:rPr lang="en-US" altLang="zh-CN" sz="2000" b="1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Gui</a:t>
            </a:r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, MS Liu, QF </a:t>
            </a:r>
            <a:r>
              <a:rPr lang="en-US" altLang="zh-CN" sz="2000" b="1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Lv</a:t>
            </a:r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, XH, Chin. Phys. C 45, 023116 (2021);</a:t>
            </a:r>
          </a:p>
          <a:p>
            <a:pPr algn="just" defTabSz="685800"/>
            <a:r>
              <a:rPr lang="en-US" altLang="zh-CN" sz="2000" b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FX Liu et al, unpublished  </a:t>
            </a:r>
          </a:p>
        </p:txBody>
      </p:sp>
    </p:spTree>
    <p:extLst>
      <p:ext uri="{BB962C8B-B14F-4D97-AF65-F5344CB8AC3E}">
        <p14:creationId xmlns:p14="http://schemas.microsoft.com/office/powerpoint/2010/main" val="206578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0" y="0"/>
            <a:ext cx="5381241" cy="751919"/>
          </a:xfrm>
          <a:prstGeom prst="rect">
            <a:avLst/>
          </a:prstGeom>
          <a:solidFill>
            <a:srgbClr val="B7472A"/>
          </a:solidFill>
        </p:spPr>
        <p:txBody>
          <a:bodyPr wrap="square" tIns="0" bIns="14400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Strangeonium</a:t>
            </a:r>
            <a:r>
              <a:rPr lang="en-US" altLang="zh-C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 spectrum</a:t>
            </a:r>
            <a:r>
              <a:rPr lang="en-US" altLang="zh-CN" sz="3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Comic Sans MS" panose="030F0702030302020204" charset="0"/>
                <a:sym typeface="+mn-ea"/>
              </a:rPr>
              <a:t> </a:t>
            </a:r>
            <a:endParaRPr lang="en-US" altLang="zh-CN" sz="3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9408368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1600" b="1" i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等线" panose="02010600030101010101" charset="-122"/>
              </a:rPr>
              <a:t>9</a:t>
            </a:fld>
            <a:endParaRPr lang="zh-CN" altLang="en-US" sz="1600" b="1" i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等线" panose="02010600030101010101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FC342C-FD76-4906-BFE3-6BA1788FF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8" t="11961" r="8074" b="8388"/>
          <a:stretch/>
        </p:blipFill>
        <p:spPr>
          <a:xfrm>
            <a:off x="139141" y="1086234"/>
            <a:ext cx="6402808" cy="51979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C94598C-F9EB-472A-BB16-D0119C9CAA34}"/>
              </a:ext>
            </a:extLst>
          </p:cNvPr>
          <p:cNvSpPr txBox="1"/>
          <p:nvPr/>
        </p:nvSpPr>
        <p:spPr>
          <a:xfrm>
            <a:off x="6924899" y="766375"/>
            <a:ext cx="429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(1370):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1250-1440, 200-500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(ss): 1373, 338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E393EED-F22F-4979-B189-F999DB02A1FE}"/>
              </a:ext>
            </a:extLst>
          </p:cNvPr>
          <p:cNvSpPr txBox="1"/>
          <p:nvPr/>
        </p:nvSpPr>
        <p:spPr>
          <a:xfrm>
            <a:off x="6541949" y="304710"/>
            <a:ext cx="4941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understand f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(1500,1710)? 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EF4846E-6D3E-4896-86BD-C285DFE4B74B}"/>
              </a:ext>
            </a:extLst>
          </p:cNvPr>
          <p:cNvSpPr txBox="1"/>
          <p:nvPr/>
        </p:nvSpPr>
        <p:spPr>
          <a:xfrm>
            <a:off x="6577520" y="1597372"/>
            <a:ext cx="5475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X(2500) be evidence of the 4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state?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【BESIII, PRD93,112011(2016)】</a:t>
            </a:r>
          </a:p>
          <a:p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Exp: 2428-2586,   162-350,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2580,   409,  KK*10% 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ϕϕ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2104352-A252-42E4-B3CF-C9A39CF0C36B}"/>
              </a:ext>
            </a:extLst>
          </p:cNvPr>
          <p:cNvSpPr txBox="1"/>
          <p:nvPr/>
        </p:nvSpPr>
        <p:spPr>
          <a:xfrm>
            <a:off x="6577520" y="3213199"/>
            <a:ext cx="5338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f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(2410) be the 3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state?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/>
                <a:cs typeface="Times New Roman" panose="02020603050405020304" pitchFamily="18" charset="0"/>
              </a:rPr>
              <a:t>【BESIII, PRD98,172003(2019)】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Exp: 2411,   348,   KK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2434,   346,  K*K* 10%,KK3%,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D2543E7-D4F5-4F6F-AF25-F47203FED1FF}"/>
              </a:ext>
            </a:extLst>
          </p:cNvPr>
          <p:cNvSpPr txBox="1"/>
          <p:nvPr/>
        </p:nvSpPr>
        <p:spPr>
          <a:xfrm>
            <a:off x="6577520" y="4928398"/>
            <a:ext cx="5475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X(2062) be evidence of the 2</a:t>
            </a:r>
            <a:r>
              <a:rPr lang="en-US" altLang="zh-CN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state?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【BESIII, PRD99,112008(2019)】</a:t>
            </a:r>
          </a:p>
          <a:p>
            <a:r>
              <a:rPr lang="en-US" altLang="zh-CN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Exp: 2062,   177, 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Th:   1991,   279,  KK*18% ,</a:t>
            </a:r>
            <a:r>
              <a:rPr lang="el-G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ϕη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2%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5486965-CB46-4C8D-BBC5-857FB2629336}"/>
              </a:ext>
            </a:extLst>
          </p:cNvPr>
          <p:cNvSpPr txBox="1"/>
          <p:nvPr/>
        </p:nvSpPr>
        <p:spPr>
          <a:xfrm>
            <a:off x="869831" y="6156850"/>
            <a:ext cx="560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low-lying states are still missing!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Segoe UI"/>
        <a:ea typeface="等线"/>
        <a:cs typeface=""/>
      </a:majorFont>
      <a:minorFont>
        <a:latin typeface="Segoe UI"/>
        <a:ea typeface="等线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1694</Words>
  <Application>Microsoft Office PowerPoint</Application>
  <PresentationFormat>宽屏</PresentationFormat>
  <Paragraphs>249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-apple-system</vt:lpstr>
      <vt:lpstr>等线</vt:lpstr>
      <vt:lpstr>华光魏体_CNKI</vt:lpstr>
      <vt:lpstr>华文新魏</vt:lpstr>
      <vt:lpstr>微软雅黑</vt:lpstr>
      <vt:lpstr>Arial</vt:lpstr>
      <vt:lpstr>Calibri</vt:lpstr>
      <vt:lpstr>Cambria Math</vt:lpstr>
      <vt:lpstr>Comic Sans MS</vt:lpstr>
      <vt:lpstr>Segoe UI</vt:lpstr>
      <vt:lpstr>Segoe UI Black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华 大</dc:creator>
  <cp:lastModifiedBy>zhongxianhui2023@163.com</cp:lastModifiedBy>
  <cp:revision>197</cp:revision>
  <dcterms:created xsi:type="dcterms:W3CDTF">2025-05-04T05:06:00Z</dcterms:created>
  <dcterms:modified xsi:type="dcterms:W3CDTF">2025-06-29T09:34:00Z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46592AB915AB46BBB460AF812C8F9FCD_12</vt:lpwstr>
  </property>
  <property fmtid="{D5CDD505-2E9C-101B-9397-08002B2CF9AE}" pid="3" name="KSOProductBuildVer">
    <vt:lpwstr>2052-12.1.0.21915</vt:lpwstr>
  </property>
</Properties>
</file>