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4024" r:id="rId2"/>
    <p:sldMasterId id="2147486458" r:id="rId3"/>
  </p:sldMasterIdLst>
  <p:notesMasterIdLst>
    <p:notesMasterId r:id="rId86"/>
  </p:notesMasterIdLst>
  <p:handoutMasterIdLst>
    <p:handoutMasterId r:id="rId87"/>
  </p:handoutMasterIdLst>
  <p:sldIdLst>
    <p:sldId id="385" r:id="rId4"/>
    <p:sldId id="683" r:id="rId5"/>
    <p:sldId id="543" r:id="rId6"/>
    <p:sldId id="684" r:id="rId7"/>
    <p:sldId id="670" r:id="rId8"/>
    <p:sldId id="736" r:id="rId9"/>
    <p:sldId id="685" r:id="rId10"/>
    <p:sldId id="735" r:id="rId11"/>
    <p:sldId id="722" r:id="rId12"/>
    <p:sldId id="725" r:id="rId13"/>
    <p:sldId id="709" r:id="rId14"/>
    <p:sldId id="719" r:id="rId15"/>
    <p:sldId id="737" r:id="rId16"/>
    <p:sldId id="720" r:id="rId17"/>
    <p:sldId id="710" r:id="rId18"/>
    <p:sldId id="711" r:id="rId19"/>
    <p:sldId id="713" r:id="rId20"/>
    <p:sldId id="585" r:id="rId21"/>
    <p:sldId id="586" r:id="rId22"/>
    <p:sldId id="727" r:id="rId23"/>
    <p:sldId id="712" r:id="rId24"/>
    <p:sldId id="728" r:id="rId25"/>
    <p:sldId id="724" r:id="rId26"/>
    <p:sldId id="726" r:id="rId27"/>
    <p:sldId id="655" r:id="rId28"/>
    <p:sldId id="607" r:id="rId29"/>
    <p:sldId id="559" r:id="rId30"/>
    <p:sldId id="664" r:id="rId31"/>
    <p:sldId id="619" r:id="rId32"/>
    <p:sldId id="636" r:id="rId33"/>
    <p:sldId id="617" r:id="rId34"/>
    <p:sldId id="568" r:id="rId35"/>
    <p:sldId id="644" r:id="rId36"/>
    <p:sldId id="571" r:id="rId37"/>
    <p:sldId id="682" r:id="rId38"/>
    <p:sldId id="613" r:id="rId39"/>
    <p:sldId id="596" r:id="rId40"/>
    <p:sldId id="643" r:id="rId41"/>
    <p:sldId id="597" r:id="rId42"/>
    <p:sldId id="599" r:id="rId43"/>
    <p:sldId id="615" r:id="rId44"/>
    <p:sldId id="616" r:id="rId45"/>
    <p:sldId id="600" r:id="rId46"/>
    <p:sldId id="654" r:id="rId47"/>
    <p:sldId id="572" r:id="rId48"/>
    <p:sldId id="681" r:id="rId49"/>
    <p:sldId id="524" r:id="rId50"/>
    <p:sldId id="656" r:id="rId51"/>
    <p:sldId id="657" r:id="rId52"/>
    <p:sldId id="560" r:id="rId53"/>
    <p:sldId id="573" r:id="rId54"/>
    <p:sldId id="723" r:id="rId55"/>
    <p:sldId id="671" r:id="rId56"/>
    <p:sldId id="663" r:id="rId57"/>
    <p:sldId id="620" r:id="rId58"/>
    <p:sldId id="521" r:id="rId59"/>
    <p:sldId id="473" r:id="rId60"/>
    <p:sldId id="665" r:id="rId61"/>
    <p:sldId id="666" r:id="rId62"/>
    <p:sldId id="478" r:id="rId63"/>
    <p:sldId id="672" r:id="rId64"/>
    <p:sldId id="479" r:id="rId65"/>
    <p:sldId id="740" r:id="rId66"/>
    <p:sldId id="673" r:id="rId67"/>
    <p:sldId id="677" r:id="rId68"/>
    <p:sldId id="678" r:id="rId69"/>
    <p:sldId id="674" r:id="rId70"/>
    <p:sldId id="679" r:id="rId71"/>
    <p:sldId id="729" r:id="rId72"/>
    <p:sldId id="731" r:id="rId73"/>
    <p:sldId id="738" r:id="rId74"/>
    <p:sldId id="739" r:id="rId75"/>
    <p:sldId id="667" r:id="rId76"/>
    <p:sldId id="744" r:id="rId77"/>
    <p:sldId id="730" r:id="rId78"/>
    <p:sldId id="732" r:id="rId79"/>
    <p:sldId id="733" r:id="rId80"/>
    <p:sldId id="680" r:id="rId81"/>
    <p:sldId id="734" r:id="rId82"/>
    <p:sldId id="743" r:id="rId83"/>
    <p:sldId id="604" r:id="rId84"/>
    <p:sldId id="742" r:id="rId85"/>
  </p:sldIdLst>
  <p:sldSz cx="9144000" cy="5143500" type="screen16x9"/>
  <p:notesSz cx="9874250" cy="6797675"/>
  <p:custDataLst>
    <p:tags r:id="rId88"/>
  </p:custDataLst>
  <p:defaultTextStyle>
    <a:defPPr>
      <a:defRPr lang="zh-TW"/>
    </a:defPPr>
    <a:lvl1pPr algn="l" rtl="0" eaLnBrk="0" fontAlgn="base" hangingPunct="0">
      <a:spcBef>
        <a:spcPct val="0"/>
      </a:spcBef>
      <a:spcAft>
        <a:spcPct val="0"/>
      </a:spcAft>
      <a:defRPr kumimoji="1" sz="1650" b="1" kern="1200">
        <a:solidFill>
          <a:schemeClr val="tx1"/>
        </a:solidFill>
        <a:latin typeface="Arial" panose="020B0604020202020204" pitchFamily="34" charset="0"/>
        <a:ea typeface="新細明體" panose="02020500000000000000" pitchFamily="18" charset="-120"/>
        <a:cs typeface="+mn-cs"/>
      </a:defRPr>
    </a:lvl1pPr>
    <a:lvl2pPr marL="342900" algn="l" rtl="0" eaLnBrk="0" fontAlgn="base" hangingPunct="0">
      <a:spcBef>
        <a:spcPct val="0"/>
      </a:spcBef>
      <a:spcAft>
        <a:spcPct val="0"/>
      </a:spcAft>
      <a:defRPr kumimoji="1" sz="1650" b="1" kern="1200">
        <a:solidFill>
          <a:schemeClr val="tx1"/>
        </a:solidFill>
        <a:latin typeface="Arial" panose="020B0604020202020204" pitchFamily="34" charset="0"/>
        <a:ea typeface="新細明體" panose="02020500000000000000" pitchFamily="18" charset="-120"/>
        <a:cs typeface="+mn-cs"/>
      </a:defRPr>
    </a:lvl2pPr>
    <a:lvl3pPr marL="685800" algn="l" rtl="0" eaLnBrk="0" fontAlgn="base" hangingPunct="0">
      <a:spcBef>
        <a:spcPct val="0"/>
      </a:spcBef>
      <a:spcAft>
        <a:spcPct val="0"/>
      </a:spcAft>
      <a:defRPr kumimoji="1" sz="1650" b="1" kern="1200">
        <a:solidFill>
          <a:schemeClr val="tx1"/>
        </a:solidFill>
        <a:latin typeface="Arial" panose="020B0604020202020204" pitchFamily="34" charset="0"/>
        <a:ea typeface="新細明體" panose="02020500000000000000" pitchFamily="18" charset="-120"/>
        <a:cs typeface="+mn-cs"/>
      </a:defRPr>
    </a:lvl3pPr>
    <a:lvl4pPr marL="1028700" algn="l" rtl="0" eaLnBrk="0" fontAlgn="base" hangingPunct="0">
      <a:spcBef>
        <a:spcPct val="0"/>
      </a:spcBef>
      <a:spcAft>
        <a:spcPct val="0"/>
      </a:spcAft>
      <a:defRPr kumimoji="1" sz="1650" b="1" kern="1200">
        <a:solidFill>
          <a:schemeClr val="tx1"/>
        </a:solidFill>
        <a:latin typeface="Arial" panose="020B0604020202020204" pitchFamily="34" charset="0"/>
        <a:ea typeface="新細明體" panose="02020500000000000000" pitchFamily="18" charset="-120"/>
        <a:cs typeface="+mn-cs"/>
      </a:defRPr>
    </a:lvl4pPr>
    <a:lvl5pPr marL="1371600" algn="l" rtl="0" eaLnBrk="0" fontAlgn="base" hangingPunct="0">
      <a:spcBef>
        <a:spcPct val="0"/>
      </a:spcBef>
      <a:spcAft>
        <a:spcPct val="0"/>
      </a:spcAft>
      <a:defRPr kumimoji="1" sz="1650" b="1" kern="1200">
        <a:solidFill>
          <a:schemeClr val="tx1"/>
        </a:solidFill>
        <a:latin typeface="Arial" panose="020B0604020202020204" pitchFamily="34" charset="0"/>
        <a:ea typeface="新細明體" panose="02020500000000000000" pitchFamily="18" charset="-120"/>
        <a:cs typeface="+mn-cs"/>
      </a:defRPr>
    </a:lvl5pPr>
    <a:lvl6pPr marL="1714500" algn="l" defTabSz="685800" rtl="0" eaLnBrk="1" latinLnBrk="0" hangingPunct="1">
      <a:defRPr kumimoji="1" sz="1650" b="1" kern="1200">
        <a:solidFill>
          <a:schemeClr val="tx1"/>
        </a:solidFill>
        <a:latin typeface="Arial" panose="020B0604020202020204" pitchFamily="34" charset="0"/>
        <a:ea typeface="新細明體" panose="02020500000000000000" pitchFamily="18" charset="-120"/>
        <a:cs typeface="+mn-cs"/>
      </a:defRPr>
    </a:lvl6pPr>
    <a:lvl7pPr marL="2057400" algn="l" defTabSz="685800" rtl="0" eaLnBrk="1" latinLnBrk="0" hangingPunct="1">
      <a:defRPr kumimoji="1" sz="1650" b="1" kern="1200">
        <a:solidFill>
          <a:schemeClr val="tx1"/>
        </a:solidFill>
        <a:latin typeface="Arial" panose="020B0604020202020204" pitchFamily="34" charset="0"/>
        <a:ea typeface="新細明體" panose="02020500000000000000" pitchFamily="18" charset="-120"/>
        <a:cs typeface="+mn-cs"/>
      </a:defRPr>
    </a:lvl7pPr>
    <a:lvl8pPr marL="2400300" algn="l" defTabSz="685800" rtl="0" eaLnBrk="1" latinLnBrk="0" hangingPunct="1">
      <a:defRPr kumimoji="1" sz="1650" b="1" kern="1200">
        <a:solidFill>
          <a:schemeClr val="tx1"/>
        </a:solidFill>
        <a:latin typeface="Arial" panose="020B0604020202020204" pitchFamily="34" charset="0"/>
        <a:ea typeface="新細明體" panose="02020500000000000000" pitchFamily="18" charset="-120"/>
        <a:cs typeface="+mn-cs"/>
      </a:defRPr>
    </a:lvl8pPr>
    <a:lvl9pPr marL="2743200" algn="l" defTabSz="685800" rtl="0" eaLnBrk="1" latinLnBrk="0" hangingPunct="1">
      <a:defRPr kumimoji="1" sz="1650" b="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FF"/>
    <a:srgbClr val="FF0000"/>
    <a:srgbClr val="92D050"/>
    <a:srgbClr val="660066"/>
    <a:srgbClr val="CFD4CA"/>
    <a:srgbClr val="9900CC"/>
    <a:srgbClr val="008080"/>
    <a:srgbClr val="3366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236" autoAdjust="0"/>
    <p:restoredTop sz="94693" autoAdjust="0"/>
  </p:normalViewPr>
  <p:slideViewPr>
    <p:cSldViewPr snapToGrid="0">
      <p:cViewPr varScale="1">
        <p:scale>
          <a:sx n="147" d="100"/>
          <a:sy n="147" d="100"/>
        </p:scale>
        <p:origin x="848" y="192"/>
      </p:cViewPr>
      <p:guideLst>
        <p:guide orient="horz" pos="162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viewProps" Target="viewProp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handoutMaster" Target="handoutMasters/handout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2" y="0"/>
            <a:ext cx="4277613" cy="339884"/>
          </a:xfrm>
          <a:prstGeom prst="rect">
            <a:avLst/>
          </a:prstGeom>
          <a:noFill/>
          <a:ln>
            <a:noFill/>
          </a:ln>
          <a:effectLst/>
        </p:spPr>
        <p:txBody>
          <a:bodyPr vert="horz" wrap="square" lIns="91685" tIns="45845" rIns="91685" bIns="45845" numCol="1" anchor="t" anchorCtr="0" compatLnSpc="1">
            <a:prstTxWarp prst="textNoShape">
              <a:avLst/>
            </a:prstTxWarp>
          </a:bodyPr>
          <a:lstStyle>
            <a:lvl1pPr defTabSz="917575" eaLnBrk="1" hangingPunct="1">
              <a:defRPr sz="1200" b="0">
                <a:latin typeface="Times New Roman" panose="02020603050405020304" pitchFamily="18" charset="0"/>
              </a:defRPr>
            </a:lvl1pPr>
          </a:lstStyle>
          <a:p>
            <a:pPr>
              <a:defRPr/>
            </a:pPr>
            <a:endParaRPr lang="en-US" altLang="zh-TW"/>
          </a:p>
        </p:txBody>
      </p:sp>
      <p:sp>
        <p:nvSpPr>
          <p:cNvPr id="11267" name="Rectangle 3"/>
          <p:cNvSpPr>
            <a:spLocks noGrp="1" noChangeArrowheads="1"/>
          </p:cNvSpPr>
          <p:nvPr>
            <p:ph type="dt" sz="quarter" idx="1"/>
          </p:nvPr>
        </p:nvSpPr>
        <p:spPr bwMode="auto">
          <a:xfrm>
            <a:off x="5596641" y="0"/>
            <a:ext cx="4277611" cy="339884"/>
          </a:xfrm>
          <a:prstGeom prst="rect">
            <a:avLst/>
          </a:prstGeom>
          <a:noFill/>
          <a:ln>
            <a:noFill/>
          </a:ln>
          <a:effectLst/>
        </p:spPr>
        <p:txBody>
          <a:bodyPr vert="horz" wrap="square" lIns="91685" tIns="45845" rIns="91685" bIns="45845" numCol="1" anchor="t" anchorCtr="0" compatLnSpc="1">
            <a:prstTxWarp prst="textNoShape">
              <a:avLst/>
            </a:prstTxWarp>
          </a:bodyPr>
          <a:lstStyle>
            <a:lvl1pPr algn="r" defTabSz="917575" eaLnBrk="1" hangingPunct="1">
              <a:defRPr sz="1200" b="0">
                <a:latin typeface="Times New Roman" panose="02020603050405020304" pitchFamily="18" charset="0"/>
              </a:defRPr>
            </a:lvl1pPr>
          </a:lstStyle>
          <a:p>
            <a:pPr>
              <a:defRPr/>
            </a:pPr>
            <a:endParaRPr lang="en-US" altLang="zh-TW"/>
          </a:p>
        </p:txBody>
      </p:sp>
      <p:sp>
        <p:nvSpPr>
          <p:cNvPr id="11268" name="Rectangle 4"/>
          <p:cNvSpPr>
            <a:spLocks noGrp="1" noChangeArrowheads="1"/>
          </p:cNvSpPr>
          <p:nvPr>
            <p:ph type="ftr" sz="quarter" idx="2"/>
          </p:nvPr>
        </p:nvSpPr>
        <p:spPr bwMode="auto">
          <a:xfrm>
            <a:off x="2" y="6457795"/>
            <a:ext cx="4277613" cy="339883"/>
          </a:xfrm>
          <a:prstGeom prst="rect">
            <a:avLst/>
          </a:prstGeom>
          <a:noFill/>
          <a:ln>
            <a:noFill/>
          </a:ln>
          <a:effectLst/>
        </p:spPr>
        <p:txBody>
          <a:bodyPr vert="horz" wrap="square" lIns="91685" tIns="45845" rIns="91685" bIns="45845" numCol="1" anchor="b" anchorCtr="0" compatLnSpc="1">
            <a:prstTxWarp prst="textNoShape">
              <a:avLst/>
            </a:prstTxWarp>
          </a:bodyPr>
          <a:lstStyle>
            <a:lvl1pPr defTabSz="917575" eaLnBrk="1" hangingPunct="1">
              <a:defRPr sz="1200" b="0">
                <a:latin typeface="Times New Roman" panose="02020603050405020304" pitchFamily="18" charset="0"/>
              </a:defRPr>
            </a:lvl1pPr>
          </a:lstStyle>
          <a:p>
            <a:pPr>
              <a:defRPr/>
            </a:pPr>
            <a:endParaRPr lang="en-US" altLang="zh-TW"/>
          </a:p>
        </p:txBody>
      </p:sp>
      <p:sp>
        <p:nvSpPr>
          <p:cNvPr id="11269" name="Rectangle 5"/>
          <p:cNvSpPr>
            <a:spLocks noGrp="1" noChangeArrowheads="1"/>
          </p:cNvSpPr>
          <p:nvPr>
            <p:ph type="sldNum" sz="quarter" idx="3"/>
          </p:nvPr>
        </p:nvSpPr>
        <p:spPr bwMode="auto">
          <a:xfrm>
            <a:off x="5596641" y="6457795"/>
            <a:ext cx="4277611" cy="339883"/>
          </a:xfrm>
          <a:prstGeom prst="rect">
            <a:avLst/>
          </a:prstGeom>
          <a:noFill/>
          <a:ln>
            <a:noFill/>
          </a:ln>
          <a:effectLst/>
        </p:spPr>
        <p:txBody>
          <a:bodyPr vert="horz" wrap="square" lIns="91685" tIns="45845" rIns="91685" bIns="45845" numCol="1" anchor="b" anchorCtr="0" compatLnSpc="1">
            <a:prstTxWarp prst="textNoShape">
              <a:avLst/>
            </a:prstTxWarp>
          </a:bodyPr>
          <a:lstStyle>
            <a:lvl1pPr algn="r" defTabSz="917575" eaLnBrk="1" hangingPunct="1">
              <a:defRPr sz="1200" b="0">
                <a:latin typeface="Times New Roman" panose="02020603050405020304" pitchFamily="18" charset="0"/>
              </a:defRPr>
            </a:lvl1pPr>
          </a:lstStyle>
          <a:p>
            <a:pPr>
              <a:defRPr/>
            </a:pPr>
            <a:fld id="{1BEDF6AC-54AB-453B-A300-C6DBAB83F0AF}" type="slidenum">
              <a:rPr lang="en-US" altLang="zh-TW"/>
              <a:pPr>
                <a:defRPr/>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2" y="0"/>
            <a:ext cx="4277613" cy="339884"/>
          </a:xfrm>
          <a:prstGeom prst="rect">
            <a:avLst/>
          </a:prstGeom>
          <a:noFill/>
          <a:ln>
            <a:noFill/>
          </a:ln>
          <a:effectLst/>
        </p:spPr>
        <p:txBody>
          <a:bodyPr vert="horz" wrap="square" lIns="91685" tIns="45845" rIns="91685" bIns="45845" numCol="1" anchor="t" anchorCtr="0" compatLnSpc="1">
            <a:prstTxWarp prst="textNoShape">
              <a:avLst/>
            </a:prstTxWarp>
          </a:bodyPr>
          <a:lstStyle>
            <a:lvl1pPr defTabSz="917575" eaLnBrk="1" hangingPunct="1">
              <a:defRPr sz="1200" b="0">
                <a:latin typeface="Times New Roman" panose="02020603050405020304" pitchFamily="18" charset="0"/>
              </a:defRPr>
            </a:lvl1pPr>
          </a:lstStyle>
          <a:p>
            <a:pPr>
              <a:defRPr/>
            </a:pPr>
            <a:endParaRPr lang="en-US" altLang="zh-TW"/>
          </a:p>
        </p:txBody>
      </p:sp>
      <p:sp>
        <p:nvSpPr>
          <p:cNvPr id="9219" name="Rectangle 3"/>
          <p:cNvSpPr>
            <a:spLocks noGrp="1" noChangeArrowheads="1"/>
          </p:cNvSpPr>
          <p:nvPr>
            <p:ph type="dt" idx="1"/>
          </p:nvPr>
        </p:nvSpPr>
        <p:spPr bwMode="auto">
          <a:xfrm>
            <a:off x="5596641" y="0"/>
            <a:ext cx="4277611" cy="339884"/>
          </a:xfrm>
          <a:prstGeom prst="rect">
            <a:avLst/>
          </a:prstGeom>
          <a:noFill/>
          <a:ln>
            <a:noFill/>
          </a:ln>
          <a:effectLst/>
        </p:spPr>
        <p:txBody>
          <a:bodyPr vert="horz" wrap="square" lIns="91685" tIns="45845" rIns="91685" bIns="45845" numCol="1" anchor="t" anchorCtr="0" compatLnSpc="1">
            <a:prstTxWarp prst="textNoShape">
              <a:avLst/>
            </a:prstTxWarp>
          </a:bodyPr>
          <a:lstStyle>
            <a:lvl1pPr algn="r" defTabSz="917575" eaLnBrk="1" hangingPunct="1">
              <a:defRPr sz="1200" b="0">
                <a:latin typeface="Times New Roman" panose="02020603050405020304" pitchFamily="18" charset="0"/>
              </a:defRPr>
            </a:lvl1pPr>
          </a:lstStyle>
          <a:p>
            <a:pPr>
              <a:defRPr/>
            </a:pPr>
            <a:endParaRPr lang="en-US" altLang="zh-TW"/>
          </a:p>
        </p:txBody>
      </p:sp>
      <p:sp>
        <p:nvSpPr>
          <p:cNvPr id="23556" name="Rectangle 4"/>
          <p:cNvSpPr>
            <a:spLocks noGrp="1" noRot="1" noChangeAspect="1" noChangeArrowheads="1" noTextEdit="1"/>
          </p:cNvSpPr>
          <p:nvPr>
            <p:ph type="sldImg" idx="2"/>
          </p:nvPr>
        </p:nvSpPr>
        <p:spPr bwMode="auto">
          <a:xfrm>
            <a:off x="2673350" y="509588"/>
            <a:ext cx="4530725"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1316722" y="3228350"/>
            <a:ext cx="7240809" cy="3058954"/>
          </a:xfrm>
          <a:prstGeom prst="rect">
            <a:avLst/>
          </a:prstGeom>
          <a:noFill/>
          <a:ln>
            <a:noFill/>
          </a:ln>
          <a:effectLst/>
        </p:spPr>
        <p:txBody>
          <a:bodyPr vert="horz" wrap="square" lIns="91685" tIns="45845" rIns="91685" bIns="45845"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9222" name="Rectangle 6"/>
          <p:cNvSpPr>
            <a:spLocks noGrp="1" noChangeArrowheads="1"/>
          </p:cNvSpPr>
          <p:nvPr>
            <p:ph type="ftr" sz="quarter" idx="4"/>
          </p:nvPr>
        </p:nvSpPr>
        <p:spPr bwMode="auto">
          <a:xfrm>
            <a:off x="2" y="6457795"/>
            <a:ext cx="4277613" cy="339883"/>
          </a:xfrm>
          <a:prstGeom prst="rect">
            <a:avLst/>
          </a:prstGeom>
          <a:noFill/>
          <a:ln>
            <a:noFill/>
          </a:ln>
          <a:effectLst/>
        </p:spPr>
        <p:txBody>
          <a:bodyPr vert="horz" wrap="square" lIns="91685" tIns="45845" rIns="91685" bIns="45845" numCol="1" anchor="b" anchorCtr="0" compatLnSpc="1">
            <a:prstTxWarp prst="textNoShape">
              <a:avLst/>
            </a:prstTxWarp>
          </a:bodyPr>
          <a:lstStyle>
            <a:lvl1pPr defTabSz="917575" eaLnBrk="1" hangingPunct="1">
              <a:defRPr sz="1200" b="0">
                <a:latin typeface="Times New Roman" panose="02020603050405020304" pitchFamily="18" charset="0"/>
              </a:defRPr>
            </a:lvl1pPr>
          </a:lstStyle>
          <a:p>
            <a:pPr>
              <a:defRPr/>
            </a:pPr>
            <a:endParaRPr lang="en-US" altLang="zh-TW"/>
          </a:p>
        </p:txBody>
      </p:sp>
      <p:sp>
        <p:nvSpPr>
          <p:cNvPr id="9223" name="Rectangle 7"/>
          <p:cNvSpPr>
            <a:spLocks noGrp="1" noChangeArrowheads="1"/>
          </p:cNvSpPr>
          <p:nvPr>
            <p:ph type="sldNum" sz="quarter" idx="5"/>
          </p:nvPr>
        </p:nvSpPr>
        <p:spPr bwMode="auto">
          <a:xfrm>
            <a:off x="5596641" y="6457795"/>
            <a:ext cx="4277611" cy="339883"/>
          </a:xfrm>
          <a:prstGeom prst="rect">
            <a:avLst/>
          </a:prstGeom>
          <a:noFill/>
          <a:ln>
            <a:noFill/>
          </a:ln>
          <a:effectLst/>
        </p:spPr>
        <p:txBody>
          <a:bodyPr vert="horz" wrap="square" lIns="91685" tIns="45845" rIns="91685" bIns="45845" numCol="1" anchor="b" anchorCtr="0" compatLnSpc="1">
            <a:prstTxWarp prst="textNoShape">
              <a:avLst/>
            </a:prstTxWarp>
          </a:bodyPr>
          <a:lstStyle>
            <a:lvl1pPr algn="r" defTabSz="917575" eaLnBrk="1" hangingPunct="1">
              <a:defRPr sz="1200" b="0">
                <a:latin typeface="Times New Roman" panose="02020603050405020304" pitchFamily="18" charset="0"/>
              </a:defRPr>
            </a:lvl1pPr>
          </a:lstStyle>
          <a:p>
            <a:pPr>
              <a:defRPr/>
            </a:pPr>
            <a:fld id="{FA3EA273-161E-49A8-A94B-ECA195EBC7B2}"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900" kern="1200">
        <a:solidFill>
          <a:schemeClr val="tx1"/>
        </a:solidFill>
        <a:latin typeface="Times New Roman" pitchFamily="18" charset="0"/>
        <a:ea typeface="新細明體" panose="02020500000000000000" pitchFamily="18" charset="-120"/>
        <a:cs typeface="+mn-cs"/>
      </a:defRPr>
    </a:lvl1pPr>
    <a:lvl2pPr marL="342900" algn="l" rtl="0" eaLnBrk="0" fontAlgn="base" hangingPunct="0">
      <a:spcBef>
        <a:spcPct val="30000"/>
      </a:spcBef>
      <a:spcAft>
        <a:spcPct val="0"/>
      </a:spcAft>
      <a:defRPr kumimoji="1" sz="900" kern="1200">
        <a:solidFill>
          <a:schemeClr val="tx1"/>
        </a:solidFill>
        <a:latin typeface="Times New Roman" pitchFamily="18" charset="0"/>
        <a:ea typeface="新細明體" panose="02020500000000000000" pitchFamily="18" charset="-120"/>
        <a:cs typeface="+mn-cs"/>
      </a:defRPr>
    </a:lvl2pPr>
    <a:lvl3pPr marL="685800" algn="l" rtl="0" eaLnBrk="0" fontAlgn="base" hangingPunct="0">
      <a:spcBef>
        <a:spcPct val="30000"/>
      </a:spcBef>
      <a:spcAft>
        <a:spcPct val="0"/>
      </a:spcAft>
      <a:defRPr kumimoji="1" sz="900" kern="1200">
        <a:solidFill>
          <a:schemeClr val="tx1"/>
        </a:solidFill>
        <a:latin typeface="Times New Roman" pitchFamily="18" charset="0"/>
        <a:ea typeface="新細明體" panose="02020500000000000000" pitchFamily="18" charset="-120"/>
        <a:cs typeface="+mn-cs"/>
      </a:defRPr>
    </a:lvl3pPr>
    <a:lvl4pPr marL="1028700" algn="l" rtl="0" eaLnBrk="0" fontAlgn="base" hangingPunct="0">
      <a:spcBef>
        <a:spcPct val="30000"/>
      </a:spcBef>
      <a:spcAft>
        <a:spcPct val="0"/>
      </a:spcAft>
      <a:defRPr kumimoji="1" sz="900" kern="1200">
        <a:solidFill>
          <a:schemeClr val="tx1"/>
        </a:solidFill>
        <a:latin typeface="Times New Roman" pitchFamily="18" charset="0"/>
        <a:ea typeface="新細明體" panose="02020500000000000000" pitchFamily="18" charset="-120"/>
        <a:cs typeface="+mn-cs"/>
      </a:defRPr>
    </a:lvl4pPr>
    <a:lvl5pPr marL="1371600" algn="l" rtl="0" eaLnBrk="0" fontAlgn="base" hangingPunct="0">
      <a:spcBef>
        <a:spcPct val="30000"/>
      </a:spcBef>
      <a:spcAft>
        <a:spcPct val="0"/>
      </a:spcAft>
      <a:defRPr kumimoji="1" sz="900" kern="1200">
        <a:solidFill>
          <a:schemeClr val="tx1"/>
        </a:solidFill>
        <a:latin typeface="Times New Roman" pitchFamily="18" charset="0"/>
        <a:ea typeface="新細明體" panose="02020500000000000000" pitchFamily="18" charset="-120"/>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defTabSz="917575">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defTabSz="917575">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defTabSz="917575">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defTabSz="917575">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6FE38ABA-5D24-4450-8116-4DBECDE0FBC3}" type="slidenum">
              <a:rPr lang="en-US" altLang="zh-TW" smtClean="0"/>
              <a:pPr>
                <a:spcBef>
                  <a:spcPct val="0"/>
                </a:spcBef>
              </a:pPr>
              <a:t>1</a:t>
            </a:fld>
            <a:endParaRPr lang="en-US" altLang="zh-TW"/>
          </a:p>
        </p:txBody>
      </p:sp>
      <p:sp>
        <p:nvSpPr>
          <p:cNvPr id="26627" name="Rectangle 2"/>
          <p:cNvSpPr>
            <a:spLocks noGrp="1" noRot="1" noChangeAspect="1" noChangeArrowheads="1" noTextEdit="1"/>
          </p:cNvSpPr>
          <p:nvPr>
            <p:ph type="sldImg"/>
          </p:nvPr>
        </p:nvSpPr>
        <p:spPr>
          <a:xfrm>
            <a:off x="2671763" y="509588"/>
            <a:ext cx="4530725" cy="2549525"/>
          </a:xfrm>
          <a:ln/>
        </p:spPr>
      </p:sp>
      <p:sp>
        <p:nvSpPr>
          <p:cNvPr id="26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pPr>
              <a:defRPr/>
            </a:pPr>
            <a:fld id="{FA3EA273-161E-49A8-A94B-ECA195EBC7B2}" type="slidenum">
              <a:rPr lang="en-US" altLang="zh-TW" smtClean="0"/>
              <a:pPr>
                <a:defRPr/>
              </a:pPr>
              <a:t>55</a:t>
            </a:fld>
            <a:endParaRPr lang="en-US" altLang="zh-TW"/>
          </a:p>
        </p:txBody>
      </p:sp>
    </p:spTree>
    <p:extLst>
      <p:ext uri="{BB962C8B-B14F-4D97-AF65-F5344CB8AC3E}">
        <p14:creationId xmlns:p14="http://schemas.microsoft.com/office/powerpoint/2010/main" val="913137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defTabSz="917575">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defTabSz="917575">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defTabSz="917575">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defTabSz="917575">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4B7B7F0E-6402-4FDF-B8EC-DC6428776959}" type="slidenum">
              <a:rPr lang="en-US" altLang="zh-TW" smtClean="0"/>
              <a:pPr>
                <a:spcBef>
                  <a:spcPct val="0"/>
                </a:spcBef>
              </a:pPr>
              <a:t>57</a:t>
            </a:fld>
            <a:endParaRPr lang="en-US" altLang="zh-TW"/>
          </a:p>
        </p:txBody>
      </p:sp>
      <p:sp>
        <p:nvSpPr>
          <p:cNvPr id="40963" name="Rectangle 2"/>
          <p:cNvSpPr>
            <a:spLocks noGrp="1" noRot="1" noChangeAspect="1" noChangeArrowheads="1" noTextEdit="1"/>
          </p:cNvSpPr>
          <p:nvPr>
            <p:ph type="sldImg"/>
          </p:nvPr>
        </p:nvSpPr>
        <p:spPr>
          <a:xfrm>
            <a:off x="2671763" y="509588"/>
            <a:ext cx="4530725" cy="2549525"/>
          </a:xfrm>
          <a:ln/>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defTabSz="917575">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defTabSz="917575">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defTabSz="917575">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defTabSz="917575">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572C9368-A441-431C-80E4-EC2F2A45508C}" type="slidenum">
              <a:rPr lang="en-US" altLang="zh-TW" smtClean="0"/>
              <a:pPr>
                <a:spcBef>
                  <a:spcPct val="0"/>
                </a:spcBef>
              </a:pPr>
              <a:t>60</a:t>
            </a:fld>
            <a:endParaRPr lang="en-US" altLang="zh-TW"/>
          </a:p>
        </p:txBody>
      </p:sp>
      <p:sp>
        <p:nvSpPr>
          <p:cNvPr id="45059" name="Rectangle 2"/>
          <p:cNvSpPr>
            <a:spLocks noGrp="1" noRot="1" noChangeAspect="1" noChangeArrowheads="1" noTextEdit="1"/>
          </p:cNvSpPr>
          <p:nvPr>
            <p:ph type="sldImg"/>
          </p:nvPr>
        </p:nvSpPr>
        <p:spPr>
          <a:xfrm>
            <a:off x="2671763" y="509588"/>
            <a:ext cx="4530725" cy="2549525"/>
          </a:xfrm>
          <a:ln/>
        </p:spPr>
      </p:sp>
      <p:sp>
        <p:nvSpPr>
          <p:cNvPr id="450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defTabSz="917575">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defTabSz="917575">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defTabSz="917575">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defTabSz="917575">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15F2C8D1-AAF2-4FC1-9742-5E60CB27C2D1}" type="slidenum">
              <a:rPr lang="en-US" altLang="zh-TW" smtClean="0"/>
              <a:pPr>
                <a:spcBef>
                  <a:spcPct val="0"/>
                </a:spcBef>
              </a:pPr>
              <a:t>62</a:t>
            </a:fld>
            <a:endParaRPr lang="en-US" altLang="zh-TW"/>
          </a:p>
        </p:txBody>
      </p:sp>
      <p:sp>
        <p:nvSpPr>
          <p:cNvPr id="43011" name="Rectangle 2"/>
          <p:cNvSpPr>
            <a:spLocks noGrp="1" noRot="1" noChangeAspect="1" noChangeArrowheads="1" noTextEdit="1"/>
          </p:cNvSpPr>
          <p:nvPr>
            <p:ph type="sldImg"/>
          </p:nvPr>
        </p:nvSpPr>
        <p:spPr>
          <a:xfrm>
            <a:off x="2671763" y="509588"/>
            <a:ext cx="4530725" cy="2549525"/>
          </a:xfrm>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36563E50-36B4-7640-BCB6-7F55057B1110}" type="slidenum">
              <a:rPr lang="en-US" altLang="zh-TW" smtClean="0"/>
              <a:pPr/>
              <a:t>3</a:t>
            </a:fld>
            <a:endParaRPr lang="en-US" altLang="zh-TW"/>
          </a:p>
        </p:txBody>
      </p:sp>
    </p:spTree>
    <p:extLst>
      <p:ext uri="{BB962C8B-B14F-4D97-AF65-F5344CB8AC3E}">
        <p14:creationId xmlns:p14="http://schemas.microsoft.com/office/powerpoint/2010/main" val="1232358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pPr>
              <a:defRPr/>
            </a:pPr>
            <a:fld id="{EE3A2830-FCDA-468B-8866-504934726BB5}" type="slidenum">
              <a:rPr lang="en-US" altLang="zh-TW" smtClean="0"/>
              <a:pPr>
                <a:defRPr/>
              </a:pPr>
              <a:t>18</a:t>
            </a:fld>
            <a:endParaRPr lang="en-US" altLang="zh-TW"/>
          </a:p>
        </p:txBody>
      </p:sp>
    </p:spTree>
    <p:extLst>
      <p:ext uri="{BB962C8B-B14F-4D97-AF65-F5344CB8AC3E}">
        <p14:creationId xmlns:p14="http://schemas.microsoft.com/office/powerpoint/2010/main" val="3784712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pPr>
              <a:defRPr/>
            </a:pPr>
            <a:fld id="{EE3A2830-FCDA-468B-8866-504934726BB5}" type="slidenum">
              <a:rPr lang="en-US" altLang="zh-TW" smtClean="0"/>
              <a:pPr>
                <a:defRPr/>
              </a:pPr>
              <a:t>19</a:t>
            </a:fld>
            <a:endParaRPr lang="en-US" altLang="zh-TW"/>
          </a:p>
        </p:txBody>
      </p:sp>
    </p:spTree>
    <p:extLst>
      <p:ext uri="{BB962C8B-B14F-4D97-AF65-F5344CB8AC3E}">
        <p14:creationId xmlns:p14="http://schemas.microsoft.com/office/powerpoint/2010/main" val="1849663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pPr>
              <a:defRPr/>
            </a:pPr>
            <a:fld id="{FA3EA273-161E-49A8-A94B-ECA195EBC7B2}" type="slidenum">
              <a:rPr lang="en-US" altLang="zh-TW" smtClean="0"/>
              <a:pPr>
                <a:defRPr/>
              </a:pPr>
              <a:t>48</a:t>
            </a:fld>
            <a:endParaRPr lang="en-US" altLang="zh-TW"/>
          </a:p>
        </p:txBody>
      </p:sp>
    </p:spTree>
    <p:extLst>
      <p:ext uri="{BB962C8B-B14F-4D97-AF65-F5344CB8AC3E}">
        <p14:creationId xmlns:p14="http://schemas.microsoft.com/office/powerpoint/2010/main" val="340274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pPr>
              <a:defRPr/>
            </a:pPr>
            <a:fld id="{FA3EA273-161E-49A8-A94B-ECA195EBC7B2}" type="slidenum">
              <a:rPr lang="en-US" altLang="zh-TW" smtClean="0"/>
              <a:pPr>
                <a:defRPr/>
              </a:pPr>
              <a:t>49</a:t>
            </a:fld>
            <a:endParaRPr lang="en-US" altLang="zh-TW"/>
          </a:p>
        </p:txBody>
      </p:sp>
    </p:spTree>
    <p:extLst>
      <p:ext uri="{BB962C8B-B14F-4D97-AF65-F5344CB8AC3E}">
        <p14:creationId xmlns:p14="http://schemas.microsoft.com/office/powerpoint/2010/main" val="342149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pPr>
              <a:defRPr/>
            </a:pPr>
            <a:fld id="{FA3EA273-161E-49A8-A94B-ECA195EBC7B2}" type="slidenum">
              <a:rPr lang="en-US" altLang="zh-TW" smtClean="0"/>
              <a:pPr>
                <a:defRPr/>
              </a:pPr>
              <a:t>50</a:t>
            </a:fld>
            <a:endParaRPr lang="en-US" altLang="zh-TW"/>
          </a:p>
        </p:txBody>
      </p:sp>
    </p:spTree>
    <p:extLst>
      <p:ext uri="{BB962C8B-B14F-4D97-AF65-F5344CB8AC3E}">
        <p14:creationId xmlns:p14="http://schemas.microsoft.com/office/powerpoint/2010/main" val="698489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pPr>
              <a:defRPr/>
            </a:pPr>
            <a:fld id="{FA3EA273-161E-49A8-A94B-ECA195EBC7B2}" type="slidenum">
              <a:rPr lang="en-US" altLang="zh-TW" smtClean="0"/>
              <a:pPr>
                <a:defRPr/>
              </a:pPr>
              <a:t>51</a:t>
            </a:fld>
            <a:endParaRPr lang="en-US" altLang="zh-TW"/>
          </a:p>
        </p:txBody>
      </p:sp>
    </p:spTree>
    <p:extLst>
      <p:ext uri="{BB962C8B-B14F-4D97-AF65-F5344CB8AC3E}">
        <p14:creationId xmlns:p14="http://schemas.microsoft.com/office/powerpoint/2010/main" val="389993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pPr>
              <a:defRPr/>
            </a:pPr>
            <a:fld id="{FA3EA273-161E-49A8-A94B-ECA195EBC7B2}" type="slidenum">
              <a:rPr lang="en-US" altLang="zh-TW" smtClean="0"/>
              <a:pPr>
                <a:defRPr/>
              </a:pPr>
              <a:t>53</a:t>
            </a:fld>
            <a:endParaRPr lang="en-US" altLang="zh-TW"/>
          </a:p>
        </p:txBody>
      </p:sp>
    </p:spTree>
    <p:extLst>
      <p:ext uri="{BB962C8B-B14F-4D97-AF65-F5344CB8AC3E}">
        <p14:creationId xmlns:p14="http://schemas.microsoft.com/office/powerpoint/2010/main" val="515920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20"/>
            <a:ext cx="7772400" cy="1102519"/>
          </a:xfrm>
        </p:spPr>
        <p:txBody>
          <a:body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6B3EA12-4602-400F-8BFE-44777D5DFD00}" type="slidenum">
              <a:rPr lang="en-US" altLang="zh-TW"/>
              <a:pPr>
                <a:defRPr/>
              </a:pPr>
              <a:t>‹#›</a:t>
            </a:fld>
            <a:endParaRPr lang="en-US" altLang="zh-TW"/>
          </a:p>
        </p:txBody>
      </p:sp>
    </p:spTree>
    <p:extLst>
      <p:ext uri="{BB962C8B-B14F-4D97-AF65-F5344CB8AC3E}">
        <p14:creationId xmlns:p14="http://schemas.microsoft.com/office/powerpoint/2010/main" val="2939740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259B96A-571C-45D0-BF66-B5C0DBF74966}" type="slidenum">
              <a:rPr lang="en-US" altLang="zh-TW"/>
              <a:pPr>
                <a:defRPr/>
              </a:pPr>
              <a:t>‹#›</a:t>
            </a:fld>
            <a:endParaRPr lang="en-US" altLang="zh-TW"/>
          </a:p>
        </p:txBody>
      </p:sp>
    </p:spTree>
    <p:extLst>
      <p:ext uri="{BB962C8B-B14F-4D97-AF65-F5344CB8AC3E}">
        <p14:creationId xmlns:p14="http://schemas.microsoft.com/office/powerpoint/2010/main" val="1231854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80"/>
            <a:ext cx="2057400" cy="4388644"/>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05980"/>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2F28634-3523-4141-B937-0DA70D50140A}" type="slidenum">
              <a:rPr lang="en-US" altLang="zh-TW"/>
              <a:pPr>
                <a:defRPr/>
              </a:pPr>
              <a:t>‹#›</a:t>
            </a:fld>
            <a:endParaRPr lang="en-US" altLang="zh-TW"/>
          </a:p>
        </p:txBody>
      </p:sp>
    </p:spTree>
    <p:extLst>
      <p:ext uri="{BB962C8B-B14F-4D97-AF65-F5344CB8AC3E}">
        <p14:creationId xmlns:p14="http://schemas.microsoft.com/office/powerpoint/2010/main" val="2890132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879869"/>
            <a:ext cx="7772400" cy="1102519"/>
          </a:xfrm>
        </p:spPr>
        <p:txBody>
          <a:bodyPr anchor="b"/>
          <a:lstStyle>
            <a:lvl1pPr algn="l">
              <a:defRPr sz="3600"/>
            </a:lvl1pPr>
          </a:lstStyle>
          <a:p>
            <a:r>
              <a:rPr lang="zh-TW" altLang="en-US"/>
              <a:t>按一下以編輯母片標題樣式</a:t>
            </a:r>
            <a:endParaRPr lang="en-US"/>
          </a:p>
        </p:txBody>
      </p:sp>
      <p:sp>
        <p:nvSpPr>
          <p:cNvPr id="3" name="副標題 2"/>
          <p:cNvSpPr>
            <a:spLocks noGrp="1"/>
          </p:cNvSpPr>
          <p:nvPr>
            <p:ph type="subTitle" idx="1"/>
          </p:nvPr>
        </p:nvSpPr>
        <p:spPr>
          <a:xfrm>
            <a:off x="687717" y="1982387"/>
            <a:ext cx="6670366" cy="1314450"/>
          </a:xfrm>
        </p:spPr>
        <p:txBody>
          <a:bodyPr/>
          <a:lstStyle>
            <a:lvl1pPr marL="0" indent="0" algn="l">
              <a:buNone/>
              <a:defRPr sz="21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a:p>
        </p:txBody>
      </p:sp>
      <p:sp>
        <p:nvSpPr>
          <p:cNvPr id="4" name="日期版面配置區 3"/>
          <p:cNvSpPr>
            <a:spLocks noGrp="1"/>
          </p:cNvSpPr>
          <p:nvPr>
            <p:ph type="dt" sz="half" idx="10"/>
          </p:nvPr>
        </p:nvSpPr>
        <p:spPr/>
        <p:txBody>
          <a:bodyPr/>
          <a:lstStyle>
            <a:lvl1pPr>
              <a:defRPr/>
            </a:lvl1pPr>
          </a:lstStyle>
          <a:p>
            <a:pPr>
              <a:defRPr/>
            </a:pPr>
            <a:fld id="{92663D05-9AEF-43B7-8D07-A7D221EF5E6F}" type="datetimeFigureOut">
              <a:rPr lang="en-US" altLang="zh-TW"/>
              <a:pPr>
                <a:defRPr/>
              </a:pPr>
              <a:t>6/28/25</a:t>
            </a:fld>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zh-CN" altLang="en-US"/>
          </a:p>
        </p:txBody>
      </p:sp>
      <p:sp>
        <p:nvSpPr>
          <p:cNvPr id="6" name="投影片編號版面配置區 5"/>
          <p:cNvSpPr>
            <a:spLocks noGrp="1"/>
          </p:cNvSpPr>
          <p:nvPr>
            <p:ph type="sldNum" sz="quarter" idx="12"/>
          </p:nvPr>
        </p:nvSpPr>
        <p:spPr/>
        <p:txBody>
          <a:bodyPr/>
          <a:lstStyle>
            <a:lvl1pPr>
              <a:defRPr/>
            </a:lvl1pPr>
          </a:lstStyle>
          <a:p>
            <a:pPr>
              <a:defRPr/>
            </a:pPr>
            <a:fld id="{A883ED2F-CB32-4366-83F3-21F9BF15E9B3}" type="slidenum">
              <a:rPr lang="en-US" altLang="zh-TW"/>
              <a:pPr>
                <a:defRPr/>
              </a:pPr>
              <a:t>‹#›</a:t>
            </a:fld>
            <a:endParaRPr lang="zh-CN" altLang="en-US"/>
          </a:p>
        </p:txBody>
      </p:sp>
    </p:spTree>
    <p:extLst>
      <p:ext uri="{BB962C8B-B14F-4D97-AF65-F5344CB8AC3E}">
        <p14:creationId xmlns:p14="http://schemas.microsoft.com/office/powerpoint/2010/main" val="8336912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p:cNvSpPr>
            <a:spLocks noGrp="1"/>
          </p:cNvSpPr>
          <p:nvPr>
            <p:ph type="dt" sz="half" idx="10"/>
          </p:nvPr>
        </p:nvSpPr>
        <p:spPr/>
        <p:txBody>
          <a:bodyPr/>
          <a:lstStyle>
            <a:lvl1pPr>
              <a:defRPr/>
            </a:lvl1pPr>
          </a:lstStyle>
          <a:p>
            <a:pPr>
              <a:defRPr/>
            </a:pPr>
            <a:fld id="{077F6CB1-0625-4545-8EA6-CEB36E25BA04}" type="datetimeFigureOut">
              <a:rPr lang="en-US" altLang="zh-TW"/>
              <a:pPr>
                <a:defRPr/>
              </a:pPr>
              <a:t>6/28/25</a:t>
            </a:fld>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zh-CN" altLang="en-US"/>
          </a:p>
        </p:txBody>
      </p:sp>
      <p:sp>
        <p:nvSpPr>
          <p:cNvPr id="6" name="投影片編號版面配置區 5"/>
          <p:cNvSpPr>
            <a:spLocks noGrp="1"/>
          </p:cNvSpPr>
          <p:nvPr>
            <p:ph type="sldNum" sz="quarter" idx="12"/>
          </p:nvPr>
        </p:nvSpPr>
        <p:spPr/>
        <p:txBody>
          <a:bodyPr/>
          <a:lstStyle>
            <a:lvl1pPr>
              <a:defRPr/>
            </a:lvl1pPr>
          </a:lstStyle>
          <a:p>
            <a:pPr>
              <a:defRPr/>
            </a:pPr>
            <a:fld id="{F8575920-6AF3-4598-8EEB-F8F2FFEAC1CE}" type="slidenum">
              <a:rPr lang="en-US" altLang="zh-TW"/>
              <a:pPr>
                <a:defRPr/>
              </a:pPr>
              <a:t>‹#›</a:t>
            </a:fld>
            <a:endParaRPr lang="zh-CN" altLang="en-US"/>
          </a:p>
        </p:txBody>
      </p:sp>
    </p:spTree>
    <p:extLst>
      <p:ext uri="{BB962C8B-B14F-4D97-AF65-F5344CB8AC3E}">
        <p14:creationId xmlns:p14="http://schemas.microsoft.com/office/powerpoint/2010/main" val="3059704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區段標題">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685800" y="2193136"/>
            <a:ext cx="7772400" cy="1021556"/>
          </a:xfrm>
        </p:spPr>
        <p:txBody>
          <a:bodyPr anchor="t"/>
          <a:lstStyle>
            <a:lvl1pPr algn="l">
              <a:defRPr sz="3300" b="0" cap="all"/>
            </a:lvl1pPr>
          </a:lstStyle>
          <a:p>
            <a:r>
              <a:rPr lang="zh-TW" altLang="en-US"/>
              <a:t>按一下以編輯母片標題樣式</a:t>
            </a:r>
            <a:endParaRPr lang="en-US"/>
          </a:p>
        </p:txBody>
      </p:sp>
      <p:sp>
        <p:nvSpPr>
          <p:cNvPr id="3" name="文字版面配置區 2"/>
          <p:cNvSpPr>
            <a:spLocks noGrp="1"/>
          </p:cNvSpPr>
          <p:nvPr>
            <p:ph type="body" idx="1"/>
          </p:nvPr>
        </p:nvSpPr>
        <p:spPr>
          <a:xfrm>
            <a:off x="685800" y="1071562"/>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p:cNvSpPr>
            <a:spLocks noGrp="1"/>
          </p:cNvSpPr>
          <p:nvPr>
            <p:ph type="dt" sz="half" idx="10"/>
          </p:nvPr>
        </p:nvSpPr>
        <p:spPr/>
        <p:txBody>
          <a:bodyPr/>
          <a:lstStyle>
            <a:lvl1pPr>
              <a:defRPr/>
            </a:lvl1pPr>
          </a:lstStyle>
          <a:p>
            <a:pPr>
              <a:defRPr/>
            </a:pPr>
            <a:fld id="{3663F15D-DCCA-4C08-A1F8-B9E676A31830}" type="datetimeFigureOut">
              <a:rPr lang="en-US" altLang="zh-TW"/>
              <a:pPr>
                <a:defRPr/>
              </a:pPr>
              <a:t>6/28/25</a:t>
            </a:fld>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zh-CN" altLang="en-US"/>
          </a:p>
        </p:txBody>
      </p:sp>
      <p:sp>
        <p:nvSpPr>
          <p:cNvPr id="6" name="投影片編號版面配置區 5"/>
          <p:cNvSpPr>
            <a:spLocks noGrp="1"/>
          </p:cNvSpPr>
          <p:nvPr>
            <p:ph type="sldNum" sz="quarter" idx="12"/>
          </p:nvPr>
        </p:nvSpPr>
        <p:spPr/>
        <p:txBody>
          <a:bodyPr/>
          <a:lstStyle>
            <a:lvl1pPr>
              <a:defRPr/>
            </a:lvl1pPr>
          </a:lstStyle>
          <a:p>
            <a:pPr>
              <a:defRPr/>
            </a:pPr>
            <a:fld id="{50479F9B-A4F3-49F9-80B1-9843DD88EA77}" type="slidenum">
              <a:rPr lang="en-US" altLang="zh-TW"/>
              <a:pPr>
                <a:defRPr/>
              </a:pPr>
              <a:t>‹#›</a:t>
            </a:fld>
            <a:endParaRPr lang="zh-CN" altLang="en-US"/>
          </a:p>
        </p:txBody>
      </p:sp>
    </p:spTree>
    <p:extLst>
      <p:ext uri="{BB962C8B-B14F-4D97-AF65-F5344CB8AC3E}">
        <p14:creationId xmlns:p14="http://schemas.microsoft.com/office/powerpoint/2010/main" val="235442844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內容版面配置區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內容版面配置區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4"/>
          <p:cNvSpPr>
            <a:spLocks noGrp="1"/>
          </p:cNvSpPr>
          <p:nvPr>
            <p:ph type="dt" sz="half" idx="10"/>
          </p:nvPr>
        </p:nvSpPr>
        <p:spPr/>
        <p:txBody>
          <a:bodyPr/>
          <a:lstStyle>
            <a:lvl1pPr>
              <a:defRPr/>
            </a:lvl1pPr>
          </a:lstStyle>
          <a:p>
            <a:pPr>
              <a:defRPr/>
            </a:pPr>
            <a:fld id="{46246A08-3FDF-49C1-9FE3-BC44C37F7B00}" type="datetimeFigureOut">
              <a:rPr lang="en-US" altLang="zh-TW"/>
              <a:pPr>
                <a:defRPr/>
              </a:pPr>
              <a:t>6/28/25</a:t>
            </a:fld>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zh-CN" altLang="en-US"/>
          </a:p>
        </p:txBody>
      </p:sp>
      <p:sp>
        <p:nvSpPr>
          <p:cNvPr id="7" name="投影片編號版面配置區 6"/>
          <p:cNvSpPr>
            <a:spLocks noGrp="1"/>
          </p:cNvSpPr>
          <p:nvPr>
            <p:ph type="sldNum" sz="quarter" idx="12"/>
          </p:nvPr>
        </p:nvSpPr>
        <p:spPr/>
        <p:txBody>
          <a:bodyPr/>
          <a:lstStyle>
            <a:lvl1pPr>
              <a:defRPr/>
            </a:lvl1pPr>
          </a:lstStyle>
          <a:p>
            <a:pPr>
              <a:defRPr/>
            </a:pPr>
            <a:fld id="{9927AA75-980D-4753-9334-9C2958F65A7D}" type="slidenum">
              <a:rPr lang="en-US" altLang="zh-TW"/>
              <a:pPr>
                <a:defRPr/>
              </a:pPr>
              <a:t>‹#›</a:t>
            </a:fld>
            <a:endParaRPr lang="zh-CN" altLang="en-US"/>
          </a:p>
        </p:txBody>
      </p:sp>
    </p:spTree>
    <p:extLst>
      <p:ext uri="{BB962C8B-B14F-4D97-AF65-F5344CB8AC3E}">
        <p14:creationId xmlns:p14="http://schemas.microsoft.com/office/powerpoint/2010/main" val="2591028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endParaRPr lang="en-US"/>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日期版面配置區 6"/>
          <p:cNvSpPr>
            <a:spLocks noGrp="1"/>
          </p:cNvSpPr>
          <p:nvPr>
            <p:ph type="dt" sz="half" idx="10"/>
          </p:nvPr>
        </p:nvSpPr>
        <p:spPr/>
        <p:txBody>
          <a:bodyPr/>
          <a:lstStyle>
            <a:lvl1pPr>
              <a:defRPr/>
            </a:lvl1pPr>
          </a:lstStyle>
          <a:p>
            <a:pPr>
              <a:defRPr/>
            </a:pPr>
            <a:fld id="{AF2639E4-AF99-4C18-94B0-A1FC7F92A4F6}" type="datetimeFigureOut">
              <a:rPr lang="en-US" altLang="zh-TW"/>
              <a:pPr>
                <a:defRPr/>
              </a:pPr>
              <a:t>6/28/25</a:t>
            </a:fld>
            <a:endParaRPr lang="en-US" altLang="zh-TW"/>
          </a:p>
        </p:txBody>
      </p:sp>
      <p:sp>
        <p:nvSpPr>
          <p:cNvPr id="8" name="頁尾版面配置區 7"/>
          <p:cNvSpPr>
            <a:spLocks noGrp="1"/>
          </p:cNvSpPr>
          <p:nvPr>
            <p:ph type="ftr" sz="quarter" idx="11"/>
          </p:nvPr>
        </p:nvSpPr>
        <p:spPr/>
        <p:txBody>
          <a:bodyPr/>
          <a:lstStyle>
            <a:lvl1pPr>
              <a:defRPr/>
            </a:lvl1pPr>
          </a:lstStyle>
          <a:p>
            <a:pPr>
              <a:defRPr/>
            </a:pPr>
            <a:endParaRPr lang="zh-CN" altLang="en-US"/>
          </a:p>
        </p:txBody>
      </p:sp>
      <p:sp>
        <p:nvSpPr>
          <p:cNvPr id="9" name="投影片編號版面配置區 8"/>
          <p:cNvSpPr>
            <a:spLocks noGrp="1"/>
          </p:cNvSpPr>
          <p:nvPr>
            <p:ph type="sldNum" sz="quarter" idx="12"/>
          </p:nvPr>
        </p:nvSpPr>
        <p:spPr/>
        <p:txBody>
          <a:bodyPr/>
          <a:lstStyle>
            <a:lvl1pPr>
              <a:defRPr/>
            </a:lvl1pPr>
          </a:lstStyle>
          <a:p>
            <a:pPr>
              <a:defRPr/>
            </a:pPr>
            <a:fld id="{59F7D90E-EE10-4D41-A2BB-04DCA342B3EF}" type="slidenum">
              <a:rPr lang="en-US" altLang="zh-TW"/>
              <a:pPr>
                <a:defRPr/>
              </a:pPr>
              <a:t>‹#›</a:t>
            </a:fld>
            <a:endParaRPr lang="zh-CN" altLang="en-US"/>
          </a:p>
        </p:txBody>
      </p:sp>
    </p:spTree>
    <p:extLst>
      <p:ext uri="{BB962C8B-B14F-4D97-AF65-F5344CB8AC3E}">
        <p14:creationId xmlns:p14="http://schemas.microsoft.com/office/powerpoint/2010/main" val="1680262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日期版面配置區 2"/>
          <p:cNvSpPr>
            <a:spLocks noGrp="1"/>
          </p:cNvSpPr>
          <p:nvPr>
            <p:ph type="dt" sz="half" idx="10"/>
          </p:nvPr>
        </p:nvSpPr>
        <p:spPr/>
        <p:txBody>
          <a:bodyPr/>
          <a:lstStyle>
            <a:lvl1pPr>
              <a:defRPr/>
            </a:lvl1pPr>
          </a:lstStyle>
          <a:p>
            <a:pPr>
              <a:defRPr/>
            </a:pPr>
            <a:fld id="{F8314868-7394-42F5-96E1-B5EFD84A48B5}" type="datetimeFigureOut">
              <a:rPr lang="en-US" altLang="zh-TW"/>
              <a:pPr>
                <a:defRPr/>
              </a:pPr>
              <a:t>6/28/25</a:t>
            </a:fld>
            <a:endParaRPr lang="en-US" altLang="zh-TW"/>
          </a:p>
        </p:txBody>
      </p:sp>
      <p:sp>
        <p:nvSpPr>
          <p:cNvPr id="4" name="頁尾版面配置區 3"/>
          <p:cNvSpPr>
            <a:spLocks noGrp="1"/>
          </p:cNvSpPr>
          <p:nvPr>
            <p:ph type="ftr" sz="quarter" idx="11"/>
          </p:nvPr>
        </p:nvSpPr>
        <p:spPr/>
        <p:txBody>
          <a:bodyPr/>
          <a:lstStyle>
            <a:lvl1pPr>
              <a:defRPr/>
            </a:lvl1pPr>
          </a:lstStyle>
          <a:p>
            <a:pPr>
              <a:defRPr/>
            </a:pPr>
            <a:endParaRPr lang="zh-CN" altLang="en-US"/>
          </a:p>
        </p:txBody>
      </p:sp>
      <p:sp>
        <p:nvSpPr>
          <p:cNvPr id="5" name="投影片編號版面配置區 4"/>
          <p:cNvSpPr>
            <a:spLocks noGrp="1"/>
          </p:cNvSpPr>
          <p:nvPr>
            <p:ph type="sldNum" sz="quarter" idx="12"/>
          </p:nvPr>
        </p:nvSpPr>
        <p:spPr/>
        <p:txBody>
          <a:bodyPr/>
          <a:lstStyle>
            <a:lvl1pPr>
              <a:defRPr/>
            </a:lvl1pPr>
          </a:lstStyle>
          <a:p>
            <a:pPr>
              <a:defRPr/>
            </a:pPr>
            <a:fld id="{4683EAD1-5FEE-4BFF-84CF-A1D09DEA75D8}" type="slidenum">
              <a:rPr lang="en-US" altLang="zh-TW"/>
              <a:pPr>
                <a:defRPr/>
              </a:pPr>
              <a:t>‹#›</a:t>
            </a:fld>
            <a:endParaRPr lang="zh-CN" altLang="en-US"/>
          </a:p>
        </p:txBody>
      </p:sp>
    </p:spTree>
    <p:extLst>
      <p:ext uri="{BB962C8B-B14F-4D97-AF65-F5344CB8AC3E}">
        <p14:creationId xmlns:p14="http://schemas.microsoft.com/office/powerpoint/2010/main" val="3113945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pPr>
              <a:defRPr/>
            </a:pPr>
            <a:fld id="{F4AE9241-2D92-478E-B230-1348FCC27006}" type="datetimeFigureOut">
              <a:rPr lang="en-US" altLang="zh-TW"/>
              <a:pPr>
                <a:defRPr/>
              </a:pPr>
              <a:t>6/28/25</a:t>
            </a:fld>
            <a:endParaRPr lang="en-US" altLang="zh-TW"/>
          </a:p>
        </p:txBody>
      </p:sp>
      <p:sp>
        <p:nvSpPr>
          <p:cNvPr id="3" name="頁尾版面配置區 2"/>
          <p:cNvSpPr>
            <a:spLocks noGrp="1"/>
          </p:cNvSpPr>
          <p:nvPr>
            <p:ph type="ftr" sz="quarter" idx="11"/>
          </p:nvPr>
        </p:nvSpPr>
        <p:spPr/>
        <p:txBody>
          <a:bodyPr/>
          <a:lstStyle>
            <a:lvl1pPr>
              <a:defRPr/>
            </a:lvl1pPr>
          </a:lstStyle>
          <a:p>
            <a:pPr>
              <a:defRPr/>
            </a:pPr>
            <a:endParaRPr lang="zh-CN" altLang="en-US"/>
          </a:p>
        </p:txBody>
      </p:sp>
      <p:sp>
        <p:nvSpPr>
          <p:cNvPr id="4" name="投影片編號版面配置區 3"/>
          <p:cNvSpPr>
            <a:spLocks noGrp="1"/>
          </p:cNvSpPr>
          <p:nvPr>
            <p:ph type="sldNum" sz="quarter" idx="12"/>
          </p:nvPr>
        </p:nvSpPr>
        <p:spPr/>
        <p:txBody>
          <a:bodyPr/>
          <a:lstStyle>
            <a:lvl1pPr>
              <a:defRPr/>
            </a:lvl1pPr>
          </a:lstStyle>
          <a:p>
            <a:pPr>
              <a:defRPr/>
            </a:pPr>
            <a:fld id="{514AA3C1-AAC3-4A2F-97BD-3118B12780EC}" type="slidenum">
              <a:rPr lang="en-US" altLang="zh-TW"/>
              <a:pPr>
                <a:defRPr/>
              </a:pPr>
              <a:t>‹#›</a:t>
            </a:fld>
            <a:endParaRPr lang="zh-CN" altLang="en-US"/>
          </a:p>
        </p:txBody>
      </p:sp>
    </p:spTree>
    <p:extLst>
      <p:ext uri="{BB962C8B-B14F-4D97-AF65-F5344CB8AC3E}">
        <p14:creationId xmlns:p14="http://schemas.microsoft.com/office/powerpoint/2010/main" val="1811703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0383" y="803660"/>
            <a:ext cx="5111750" cy="378732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文字版面配置區 3"/>
          <p:cNvSpPr>
            <a:spLocks noGrp="1"/>
          </p:cNvSpPr>
          <p:nvPr>
            <p:ph type="body" sz="half" idx="2"/>
          </p:nvPr>
        </p:nvSpPr>
        <p:spPr>
          <a:xfrm>
            <a:off x="5679083" y="803660"/>
            <a:ext cx="3008313" cy="257176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2" name="標題 1"/>
          <p:cNvSpPr>
            <a:spLocks noGrp="1"/>
          </p:cNvSpPr>
          <p:nvPr>
            <p:ph type="title"/>
          </p:nvPr>
        </p:nvSpPr>
        <p:spPr>
          <a:xfrm>
            <a:off x="457206" y="214296"/>
            <a:ext cx="8230993" cy="522470"/>
          </a:xfrm>
        </p:spPr>
        <p:txBody>
          <a:bodyPr/>
          <a:lstStyle>
            <a:lvl1pPr algn="ctr">
              <a:defRPr sz="2700" b="0"/>
            </a:lvl1pPr>
          </a:lstStyle>
          <a:p>
            <a:r>
              <a:rPr lang="zh-TW" altLang="en-US"/>
              <a:t>按一下以編輯母片標題樣式</a:t>
            </a:r>
            <a:endParaRPr lang="en-US"/>
          </a:p>
        </p:txBody>
      </p:sp>
      <p:sp>
        <p:nvSpPr>
          <p:cNvPr id="5" name="日期版面配置區 4"/>
          <p:cNvSpPr>
            <a:spLocks noGrp="1"/>
          </p:cNvSpPr>
          <p:nvPr>
            <p:ph type="dt" sz="half" idx="10"/>
          </p:nvPr>
        </p:nvSpPr>
        <p:spPr/>
        <p:txBody>
          <a:bodyPr/>
          <a:lstStyle>
            <a:lvl1pPr>
              <a:defRPr/>
            </a:lvl1pPr>
          </a:lstStyle>
          <a:p>
            <a:pPr>
              <a:defRPr/>
            </a:pPr>
            <a:fld id="{A542C787-E3BC-4E4B-B694-D9C9A9A4C273}" type="datetimeFigureOut">
              <a:rPr lang="en-US" altLang="zh-TW"/>
              <a:pPr>
                <a:defRPr/>
              </a:pPr>
              <a:t>6/28/25</a:t>
            </a:fld>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zh-CN" altLang="en-US"/>
          </a:p>
        </p:txBody>
      </p:sp>
      <p:sp>
        <p:nvSpPr>
          <p:cNvPr id="7" name="投影片編號版面配置區 6"/>
          <p:cNvSpPr>
            <a:spLocks noGrp="1"/>
          </p:cNvSpPr>
          <p:nvPr>
            <p:ph type="sldNum" sz="quarter" idx="12"/>
          </p:nvPr>
        </p:nvSpPr>
        <p:spPr/>
        <p:txBody>
          <a:bodyPr/>
          <a:lstStyle>
            <a:lvl1pPr>
              <a:defRPr/>
            </a:lvl1pPr>
          </a:lstStyle>
          <a:p>
            <a:pPr>
              <a:defRPr/>
            </a:pPr>
            <a:fld id="{D2BF433F-CE1A-448E-A09C-15B22CCCE8DA}" type="slidenum">
              <a:rPr lang="en-US" altLang="zh-TW"/>
              <a:pPr>
                <a:defRPr/>
              </a:pPr>
              <a:t>‹#›</a:t>
            </a:fld>
            <a:endParaRPr lang="zh-CN" altLang="en-US"/>
          </a:p>
        </p:txBody>
      </p:sp>
    </p:spTree>
    <p:extLst>
      <p:ext uri="{BB962C8B-B14F-4D97-AF65-F5344CB8AC3E}">
        <p14:creationId xmlns:p14="http://schemas.microsoft.com/office/powerpoint/2010/main" val="3823468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36041D8-450B-4702-98AE-39EF8CCB97FE}" type="slidenum">
              <a:rPr lang="en-US" altLang="zh-TW"/>
              <a:pPr>
                <a:defRPr/>
              </a:pPr>
              <a:t>‹#›</a:t>
            </a:fld>
            <a:endParaRPr lang="en-US" altLang="zh-TW"/>
          </a:p>
        </p:txBody>
      </p:sp>
    </p:spTree>
    <p:extLst>
      <p:ext uri="{BB962C8B-B14F-4D97-AF65-F5344CB8AC3E}">
        <p14:creationId xmlns:p14="http://schemas.microsoft.com/office/powerpoint/2010/main" val="1608617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001024" y="482189"/>
            <a:ext cx="785818" cy="3429024"/>
          </a:xfrm>
        </p:spPr>
        <p:txBody>
          <a:bodyPr vert="eaVert"/>
          <a:lstStyle>
            <a:lvl1pPr algn="l">
              <a:defRPr sz="1800" b="0"/>
            </a:lvl1pPr>
          </a:lstStyle>
          <a:p>
            <a:r>
              <a:rPr lang="zh-TW" altLang="en-US"/>
              <a:t>按一下以編輯母片標題樣式</a:t>
            </a:r>
            <a:endParaRPr lang="en-US"/>
          </a:p>
        </p:txBody>
      </p:sp>
      <p:sp>
        <p:nvSpPr>
          <p:cNvPr id="3" name="圖片版面配置區 2"/>
          <p:cNvSpPr>
            <a:spLocks noGrp="1"/>
          </p:cNvSpPr>
          <p:nvPr>
            <p:ph type="pic" idx="1"/>
          </p:nvPr>
        </p:nvSpPr>
        <p:spPr>
          <a:xfrm>
            <a:off x="442923" y="406005"/>
            <a:ext cx="6415094" cy="4094571"/>
          </a:xfrm>
          <a:prstGeom prst="roundRect">
            <a:avLst>
              <a:gd name="adj" fmla="val 4800"/>
            </a:avLst>
          </a:prstGeom>
          <a:solidFill>
            <a:schemeClr val="accent1">
              <a:tint val="20000"/>
            </a:schemeClr>
          </a:solidFill>
          <a:ln w="38100">
            <a:gradFill flip="none" rotWithShape="1">
              <a:gsLst>
                <a:gs pos="0">
                  <a:schemeClr val="accent1">
                    <a:alpha val="50000"/>
                  </a:schemeClr>
                </a:gs>
                <a:gs pos="100000">
                  <a:schemeClr val="accent1">
                    <a:tint val="20000"/>
                  </a:schemeClr>
                </a:gs>
              </a:gsLst>
              <a:lin ang="16200000" scaled="1"/>
              <a:tileRect/>
            </a:gradFill>
          </a:ln>
          <a:effectLst>
            <a:outerShdw blurRad="76200" dist="38100" dir="5400000" sx="100500" sy="100500" algn="tl" rotWithShape="0">
              <a:srgbClr val="000000">
                <a:alpha val="50000"/>
              </a:srgbClr>
            </a:outerShdw>
          </a:effectLst>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TW" altLang="en-US" noProof="0"/>
              <a:t>按一下圖示以新增圖片</a:t>
            </a:r>
            <a:endParaRPr lang="en-US" noProof="0"/>
          </a:p>
        </p:txBody>
      </p:sp>
      <p:sp>
        <p:nvSpPr>
          <p:cNvPr id="4" name="文字版面配置區 3"/>
          <p:cNvSpPr>
            <a:spLocks noGrp="1"/>
          </p:cNvSpPr>
          <p:nvPr>
            <p:ph type="body" sz="half" idx="2"/>
          </p:nvPr>
        </p:nvSpPr>
        <p:spPr>
          <a:xfrm>
            <a:off x="7072331" y="750081"/>
            <a:ext cx="914368" cy="3161132"/>
          </a:xfrm>
        </p:spPr>
        <p:txBody>
          <a:bodyPr vert="eaVert" anchor="ctr"/>
          <a:lstStyle>
            <a:lvl1pPr marL="0" indent="0" algn="ctr">
              <a:buNone/>
              <a:defRPr sz="1050"/>
            </a:lvl1pPr>
            <a:lvl2pPr marL="342900" indent="0" algn="ctr">
              <a:buNone/>
              <a:defRPr sz="900"/>
            </a:lvl2pPr>
            <a:lvl3pPr marL="685800" indent="0" algn="ctr">
              <a:buNone/>
              <a:defRPr sz="750"/>
            </a:lvl3pPr>
            <a:lvl4pPr marL="1028700" indent="0" algn="ctr">
              <a:buNone/>
              <a:defRPr sz="675"/>
            </a:lvl4pPr>
            <a:lvl5pPr marL="1371600" indent="0" algn="ctr">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4"/>
          <p:cNvSpPr>
            <a:spLocks noGrp="1"/>
          </p:cNvSpPr>
          <p:nvPr>
            <p:ph type="dt" sz="half" idx="10"/>
          </p:nvPr>
        </p:nvSpPr>
        <p:spPr/>
        <p:txBody>
          <a:bodyPr/>
          <a:lstStyle>
            <a:lvl1pPr>
              <a:defRPr/>
            </a:lvl1pPr>
          </a:lstStyle>
          <a:p>
            <a:pPr>
              <a:defRPr/>
            </a:pPr>
            <a:fld id="{A7CA4D5C-1054-4C24-ABA3-A6435473FCA2}" type="datetimeFigureOut">
              <a:rPr lang="en-US" altLang="zh-TW"/>
              <a:pPr>
                <a:defRPr/>
              </a:pPr>
              <a:t>6/28/25</a:t>
            </a:fld>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zh-CN" altLang="en-US"/>
          </a:p>
        </p:txBody>
      </p:sp>
      <p:sp>
        <p:nvSpPr>
          <p:cNvPr id="7" name="投影片編號版面配置區 6"/>
          <p:cNvSpPr>
            <a:spLocks noGrp="1"/>
          </p:cNvSpPr>
          <p:nvPr>
            <p:ph type="sldNum" sz="quarter" idx="12"/>
          </p:nvPr>
        </p:nvSpPr>
        <p:spPr/>
        <p:txBody>
          <a:bodyPr/>
          <a:lstStyle>
            <a:lvl1pPr>
              <a:defRPr/>
            </a:lvl1pPr>
          </a:lstStyle>
          <a:p>
            <a:pPr>
              <a:defRPr/>
            </a:pPr>
            <a:fld id="{7593AE5E-25CE-4625-9719-96EBA4E4DC0F}" type="slidenum">
              <a:rPr lang="en-US" altLang="zh-TW"/>
              <a:pPr>
                <a:defRPr/>
              </a:pPr>
              <a:t>‹#›</a:t>
            </a:fld>
            <a:endParaRPr lang="zh-CN" altLang="en-US"/>
          </a:p>
        </p:txBody>
      </p:sp>
    </p:spTree>
    <p:extLst>
      <p:ext uri="{BB962C8B-B14F-4D97-AF65-F5344CB8AC3E}">
        <p14:creationId xmlns:p14="http://schemas.microsoft.com/office/powerpoint/2010/main" val="3681477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p:cNvSpPr>
            <a:spLocks noGrp="1"/>
          </p:cNvSpPr>
          <p:nvPr>
            <p:ph type="dt" sz="half" idx="10"/>
          </p:nvPr>
        </p:nvSpPr>
        <p:spPr/>
        <p:txBody>
          <a:bodyPr/>
          <a:lstStyle>
            <a:lvl1pPr>
              <a:defRPr/>
            </a:lvl1pPr>
          </a:lstStyle>
          <a:p>
            <a:pPr>
              <a:defRPr/>
            </a:pPr>
            <a:fld id="{11E8172C-3B65-4C5A-9F99-48B047046C57}" type="datetimeFigureOut">
              <a:rPr lang="en-US" altLang="zh-TW"/>
              <a:pPr>
                <a:defRPr/>
              </a:pPr>
              <a:t>6/28/25</a:t>
            </a:fld>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zh-CN" altLang="en-US"/>
          </a:p>
        </p:txBody>
      </p:sp>
      <p:sp>
        <p:nvSpPr>
          <p:cNvPr id="6" name="投影片編號版面配置區 5"/>
          <p:cNvSpPr>
            <a:spLocks noGrp="1"/>
          </p:cNvSpPr>
          <p:nvPr>
            <p:ph type="sldNum" sz="quarter" idx="12"/>
          </p:nvPr>
        </p:nvSpPr>
        <p:spPr/>
        <p:txBody>
          <a:bodyPr/>
          <a:lstStyle>
            <a:lvl1pPr>
              <a:defRPr/>
            </a:lvl1pPr>
          </a:lstStyle>
          <a:p>
            <a:pPr>
              <a:defRPr/>
            </a:pPr>
            <a:fld id="{0B7FA4A7-4D03-471C-A208-2F7647851211}" type="slidenum">
              <a:rPr lang="en-US" altLang="zh-TW"/>
              <a:pPr>
                <a:defRPr/>
              </a:pPr>
              <a:t>‹#›</a:t>
            </a:fld>
            <a:endParaRPr lang="zh-CN" altLang="en-US"/>
          </a:p>
        </p:txBody>
      </p:sp>
    </p:spTree>
    <p:extLst>
      <p:ext uri="{BB962C8B-B14F-4D97-AF65-F5344CB8AC3E}">
        <p14:creationId xmlns:p14="http://schemas.microsoft.com/office/powerpoint/2010/main" val="3439329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143768" y="205980"/>
            <a:ext cx="1543032" cy="4388644"/>
          </a:xfrm>
        </p:spPr>
        <p:txBody>
          <a:bodyPr vert="eaVert"/>
          <a:lstStyle/>
          <a:p>
            <a:r>
              <a:rPr lang="zh-TW" altLang="en-US"/>
              <a:t>按一下以編輯母片標題樣式</a:t>
            </a:r>
            <a:endParaRPr lang="en-US"/>
          </a:p>
        </p:txBody>
      </p:sp>
      <p:sp>
        <p:nvSpPr>
          <p:cNvPr id="3" name="直排文字版面配置區 2"/>
          <p:cNvSpPr>
            <a:spLocks noGrp="1"/>
          </p:cNvSpPr>
          <p:nvPr>
            <p:ph type="body" orient="vert" idx="1"/>
          </p:nvPr>
        </p:nvSpPr>
        <p:spPr>
          <a:xfrm>
            <a:off x="457200" y="205980"/>
            <a:ext cx="661513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p:cNvSpPr>
            <a:spLocks noGrp="1"/>
          </p:cNvSpPr>
          <p:nvPr>
            <p:ph type="dt" sz="half" idx="10"/>
          </p:nvPr>
        </p:nvSpPr>
        <p:spPr/>
        <p:txBody>
          <a:bodyPr/>
          <a:lstStyle>
            <a:lvl1pPr>
              <a:defRPr/>
            </a:lvl1pPr>
          </a:lstStyle>
          <a:p>
            <a:pPr>
              <a:defRPr/>
            </a:pPr>
            <a:fld id="{28A7ED88-41B9-4699-8CC1-649D49551C92}" type="datetimeFigureOut">
              <a:rPr lang="en-US" altLang="zh-TW"/>
              <a:pPr>
                <a:defRPr/>
              </a:pPr>
              <a:t>6/28/25</a:t>
            </a:fld>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zh-CN" altLang="en-US"/>
          </a:p>
        </p:txBody>
      </p:sp>
      <p:sp>
        <p:nvSpPr>
          <p:cNvPr id="6" name="投影片編號版面配置區 5"/>
          <p:cNvSpPr>
            <a:spLocks noGrp="1"/>
          </p:cNvSpPr>
          <p:nvPr>
            <p:ph type="sldNum" sz="quarter" idx="12"/>
          </p:nvPr>
        </p:nvSpPr>
        <p:spPr/>
        <p:txBody>
          <a:bodyPr/>
          <a:lstStyle>
            <a:lvl1pPr>
              <a:defRPr/>
            </a:lvl1pPr>
          </a:lstStyle>
          <a:p>
            <a:pPr>
              <a:defRPr/>
            </a:pPr>
            <a:fld id="{14F158F8-3378-4DDF-A5AC-107737CFA9CA}" type="slidenum">
              <a:rPr lang="en-US" altLang="zh-TW"/>
              <a:pPr>
                <a:defRPr/>
              </a:pPr>
              <a:t>‹#›</a:t>
            </a:fld>
            <a:endParaRPr lang="zh-CN" altLang="en-US"/>
          </a:p>
        </p:txBody>
      </p:sp>
    </p:spTree>
    <p:extLst>
      <p:ext uri="{BB962C8B-B14F-4D97-AF65-F5344CB8AC3E}">
        <p14:creationId xmlns:p14="http://schemas.microsoft.com/office/powerpoint/2010/main" val="546769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02981-DFA9-5A4F-47CA-3BC28368006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CN"/>
          </a:p>
        </p:txBody>
      </p:sp>
      <p:sp>
        <p:nvSpPr>
          <p:cNvPr id="3" name="Subtitle 2">
            <a:extLst>
              <a:ext uri="{FF2B5EF4-FFF2-40B4-BE49-F238E27FC236}">
                <a16:creationId xmlns:a16="http://schemas.microsoft.com/office/drawing/2014/main" id="{88543280-F54A-1C52-1907-C53D5195D69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N"/>
          </a:p>
        </p:txBody>
      </p:sp>
      <p:sp>
        <p:nvSpPr>
          <p:cNvPr id="4" name="Date Placeholder 3">
            <a:extLst>
              <a:ext uri="{FF2B5EF4-FFF2-40B4-BE49-F238E27FC236}">
                <a16:creationId xmlns:a16="http://schemas.microsoft.com/office/drawing/2014/main" id="{E18E012D-E77F-5763-0BCA-691A540DEA8D}"/>
              </a:ext>
            </a:extLst>
          </p:cNvPr>
          <p:cNvSpPr>
            <a:spLocks noGrp="1"/>
          </p:cNvSpPr>
          <p:nvPr>
            <p:ph type="dt" sz="half" idx="10"/>
          </p:nvPr>
        </p:nvSpPr>
        <p:spPr/>
        <p:txBody>
          <a:bodyPr/>
          <a:lstStyle/>
          <a:p>
            <a:pPr defTabSz="685800" eaLnBrk="1" fontAlgn="auto" hangingPunct="1">
              <a:spcBef>
                <a:spcPts val="0"/>
              </a:spcBef>
              <a:spcAft>
                <a:spcPts val="0"/>
              </a:spcAft>
            </a:pPr>
            <a:fld id="{37CA01A9-3FBD-D848-82B3-C89550ED7AF4}" type="datetime1">
              <a:rPr kumimoji="0" lang="en-US" b="0" smtClean="0">
                <a:solidFill>
                  <a:prstClr val="black">
                    <a:tint val="75000"/>
                  </a:prstClr>
                </a:solidFill>
                <a:latin typeface="Calibri" panose="020F0502020204030204"/>
                <a:ea typeface="+mn-ea"/>
              </a:rPr>
              <a:pPr defTabSz="685800" eaLnBrk="1" fontAlgn="auto" hangingPunct="1">
                <a:spcBef>
                  <a:spcPts val="0"/>
                </a:spcBef>
                <a:spcAft>
                  <a:spcPts val="0"/>
                </a:spcAft>
              </a:pPr>
              <a:t>6/28/25</a:t>
            </a:fld>
            <a:endParaRPr kumimoji="0" lang="en-CN" b="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148C9889-CD9E-CA90-88CF-07BC719CA2B5}"/>
              </a:ext>
            </a:extLst>
          </p:cNvPr>
          <p:cNvSpPr>
            <a:spLocks noGrp="1"/>
          </p:cNvSpPr>
          <p:nvPr>
            <p:ph type="ftr" sz="quarter" idx="11"/>
          </p:nvPr>
        </p:nvSpPr>
        <p:spPr/>
        <p:txBody>
          <a:bodyPr/>
          <a:lstStyle/>
          <a:p>
            <a:pPr defTabSz="685800" eaLnBrk="1" fontAlgn="auto" hangingPunct="1">
              <a:spcBef>
                <a:spcPts val="0"/>
              </a:spcBef>
              <a:spcAft>
                <a:spcPts val="0"/>
              </a:spcAft>
            </a:pPr>
            <a:endParaRPr kumimoji="0" lang="en-CN" b="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D4D72D02-0B6B-AED0-E00C-A6385F7ABD38}"/>
              </a:ext>
            </a:extLst>
          </p:cNvPr>
          <p:cNvSpPr>
            <a:spLocks noGrp="1"/>
          </p:cNvSpPr>
          <p:nvPr>
            <p:ph type="sldNum" sz="quarter" idx="12"/>
          </p:nvPr>
        </p:nvSpPr>
        <p:spPr/>
        <p:txBody>
          <a:bodyPr/>
          <a:lstStyle/>
          <a:p>
            <a:pPr defTabSz="685800" eaLnBrk="1" fontAlgn="auto" hangingPunct="1">
              <a:spcBef>
                <a:spcPts val="0"/>
              </a:spcBef>
              <a:spcAft>
                <a:spcPts val="0"/>
              </a:spcAft>
            </a:pPr>
            <a:fld id="{99452DF4-B260-DC4C-8FD7-9632DF4221E1}" type="slidenum">
              <a:rPr kumimoji="0" lang="en-CN" b="0"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kumimoji="0" lang="en-CN" b="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292332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DF3B-62CA-5528-0A56-D3010FB51BF9}"/>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1E4E36CC-9B3D-7434-8B8B-CFEAF23481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78F86BAC-6C58-23D9-4C3D-CA0EA790851B}"/>
              </a:ext>
            </a:extLst>
          </p:cNvPr>
          <p:cNvSpPr>
            <a:spLocks noGrp="1"/>
          </p:cNvSpPr>
          <p:nvPr>
            <p:ph type="dt" sz="half" idx="10"/>
          </p:nvPr>
        </p:nvSpPr>
        <p:spPr/>
        <p:txBody>
          <a:bodyPr/>
          <a:lstStyle/>
          <a:p>
            <a:pPr defTabSz="685800" eaLnBrk="1" fontAlgn="auto" hangingPunct="1">
              <a:spcBef>
                <a:spcPts val="0"/>
              </a:spcBef>
              <a:spcAft>
                <a:spcPts val="0"/>
              </a:spcAft>
            </a:pPr>
            <a:fld id="{AB3100D7-DA9C-F843-A7F8-69979DE6C597}" type="datetime1">
              <a:rPr kumimoji="0" lang="en-US" b="0" smtClean="0">
                <a:solidFill>
                  <a:prstClr val="black">
                    <a:tint val="75000"/>
                  </a:prstClr>
                </a:solidFill>
                <a:latin typeface="Calibri" panose="020F0502020204030204"/>
                <a:ea typeface="+mn-ea"/>
              </a:rPr>
              <a:pPr defTabSz="685800" eaLnBrk="1" fontAlgn="auto" hangingPunct="1">
                <a:spcBef>
                  <a:spcPts val="0"/>
                </a:spcBef>
                <a:spcAft>
                  <a:spcPts val="0"/>
                </a:spcAft>
              </a:pPr>
              <a:t>6/28/25</a:t>
            </a:fld>
            <a:endParaRPr kumimoji="0" lang="en-CN" b="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365D376B-FDCF-26E3-9229-D24EDB4FC09E}"/>
              </a:ext>
            </a:extLst>
          </p:cNvPr>
          <p:cNvSpPr>
            <a:spLocks noGrp="1"/>
          </p:cNvSpPr>
          <p:nvPr>
            <p:ph type="ftr" sz="quarter" idx="11"/>
          </p:nvPr>
        </p:nvSpPr>
        <p:spPr/>
        <p:txBody>
          <a:bodyPr/>
          <a:lstStyle/>
          <a:p>
            <a:pPr defTabSz="685800" eaLnBrk="1" fontAlgn="auto" hangingPunct="1">
              <a:spcBef>
                <a:spcPts val="0"/>
              </a:spcBef>
              <a:spcAft>
                <a:spcPts val="0"/>
              </a:spcAft>
            </a:pPr>
            <a:endParaRPr kumimoji="0" lang="en-CN" b="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2FD787F9-2F72-D952-8D3D-30144EA9BC79}"/>
              </a:ext>
            </a:extLst>
          </p:cNvPr>
          <p:cNvSpPr>
            <a:spLocks noGrp="1"/>
          </p:cNvSpPr>
          <p:nvPr>
            <p:ph type="sldNum" sz="quarter" idx="12"/>
          </p:nvPr>
        </p:nvSpPr>
        <p:spPr/>
        <p:txBody>
          <a:bodyPr/>
          <a:lstStyle/>
          <a:p>
            <a:pPr defTabSz="685800" eaLnBrk="1" fontAlgn="auto" hangingPunct="1">
              <a:spcBef>
                <a:spcPts val="0"/>
              </a:spcBef>
              <a:spcAft>
                <a:spcPts val="0"/>
              </a:spcAft>
            </a:pPr>
            <a:fld id="{99452DF4-B260-DC4C-8FD7-9632DF4221E1}" type="slidenum">
              <a:rPr kumimoji="0" lang="en-CN" b="0"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kumimoji="0" lang="en-CN" b="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666293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5A9D5-EA40-BF2F-18BC-54ABC0C9D75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CN"/>
          </a:p>
        </p:txBody>
      </p:sp>
      <p:sp>
        <p:nvSpPr>
          <p:cNvPr id="3" name="Text Placeholder 2">
            <a:extLst>
              <a:ext uri="{FF2B5EF4-FFF2-40B4-BE49-F238E27FC236}">
                <a16:creationId xmlns:a16="http://schemas.microsoft.com/office/drawing/2014/main" id="{39417A22-4300-E034-D970-080BF21C46A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799057-9595-FE78-0F40-09A11368D867}"/>
              </a:ext>
            </a:extLst>
          </p:cNvPr>
          <p:cNvSpPr>
            <a:spLocks noGrp="1"/>
          </p:cNvSpPr>
          <p:nvPr>
            <p:ph type="dt" sz="half" idx="10"/>
          </p:nvPr>
        </p:nvSpPr>
        <p:spPr/>
        <p:txBody>
          <a:bodyPr/>
          <a:lstStyle/>
          <a:p>
            <a:pPr defTabSz="685800" eaLnBrk="1" fontAlgn="auto" hangingPunct="1">
              <a:spcBef>
                <a:spcPts val="0"/>
              </a:spcBef>
              <a:spcAft>
                <a:spcPts val="0"/>
              </a:spcAft>
            </a:pPr>
            <a:fld id="{1BE90CAE-17E7-9948-8ACB-69B49E2EC505}" type="datetime1">
              <a:rPr kumimoji="0" lang="en-US" b="0" smtClean="0">
                <a:solidFill>
                  <a:prstClr val="black">
                    <a:tint val="75000"/>
                  </a:prstClr>
                </a:solidFill>
                <a:latin typeface="Calibri" panose="020F0502020204030204"/>
                <a:ea typeface="+mn-ea"/>
              </a:rPr>
              <a:pPr defTabSz="685800" eaLnBrk="1" fontAlgn="auto" hangingPunct="1">
                <a:spcBef>
                  <a:spcPts val="0"/>
                </a:spcBef>
                <a:spcAft>
                  <a:spcPts val="0"/>
                </a:spcAft>
              </a:pPr>
              <a:t>6/28/25</a:t>
            </a:fld>
            <a:endParaRPr kumimoji="0" lang="en-CN" b="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42DCCD8B-1D9C-CE02-2D76-F398603092BB}"/>
              </a:ext>
            </a:extLst>
          </p:cNvPr>
          <p:cNvSpPr>
            <a:spLocks noGrp="1"/>
          </p:cNvSpPr>
          <p:nvPr>
            <p:ph type="ftr" sz="quarter" idx="11"/>
          </p:nvPr>
        </p:nvSpPr>
        <p:spPr/>
        <p:txBody>
          <a:bodyPr/>
          <a:lstStyle/>
          <a:p>
            <a:pPr defTabSz="685800" eaLnBrk="1" fontAlgn="auto" hangingPunct="1">
              <a:spcBef>
                <a:spcPts val="0"/>
              </a:spcBef>
              <a:spcAft>
                <a:spcPts val="0"/>
              </a:spcAft>
            </a:pPr>
            <a:endParaRPr kumimoji="0" lang="en-CN" b="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39D07956-EA92-ED11-B209-2DAC26ADBA26}"/>
              </a:ext>
            </a:extLst>
          </p:cNvPr>
          <p:cNvSpPr>
            <a:spLocks noGrp="1"/>
          </p:cNvSpPr>
          <p:nvPr>
            <p:ph type="sldNum" sz="quarter" idx="12"/>
          </p:nvPr>
        </p:nvSpPr>
        <p:spPr/>
        <p:txBody>
          <a:bodyPr/>
          <a:lstStyle/>
          <a:p>
            <a:pPr defTabSz="685800" eaLnBrk="1" fontAlgn="auto" hangingPunct="1">
              <a:spcBef>
                <a:spcPts val="0"/>
              </a:spcBef>
              <a:spcAft>
                <a:spcPts val="0"/>
              </a:spcAft>
            </a:pPr>
            <a:fld id="{99452DF4-B260-DC4C-8FD7-9632DF4221E1}" type="slidenum">
              <a:rPr kumimoji="0" lang="en-CN" b="0"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kumimoji="0" lang="en-CN" b="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384844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BE3D-A2D6-726F-EB38-0F0F787EA69D}"/>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98B6834C-4938-27C6-7DCE-619ACD07392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Content Placeholder 3">
            <a:extLst>
              <a:ext uri="{FF2B5EF4-FFF2-40B4-BE49-F238E27FC236}">
                <a16:creationId xmlns:a16="http://schemas.microsoft.com/office/drawing/2014/main" id="{2F126501-576A-EA11-1F9D-1DC31A1100E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Date Placeholder 4">
            <a:extLst>
              <a:ext uri="{FF2B5EF4-FFF2-40B4-BE49-F238E27FC236}">
                <a16:creationId xmlns:a16="http://schemas.microsoft.com/office/drawing/2014/main" id="{FC6108F9-00FA-7460-56ED-247E046F6EB2}"/>
              </a:ext>
            </a:extLst>
          </p:cNvPr>
          <p:cNvSpPr>
            <a:spLocks noGrp="1"/>
          </p:cNvSpPr>
          <p:nvPr>
            <p:ph type="dt" sz="half" idx="10"/>
          </p:nvPr>
        </p:nvSpPr>
        <p:spPr/>
        <p:txBody>
          <a:bodyPr/>
          <a:lstStyle/>
          <a:p>
            <a:pPr defTabSz="685800" eaLnBrk="1" fontAlgn="auto" hangingPunct="1">
              <a:spcBef>
                <a:spcPts val="0"/>
              </a:spcBef>
              <a:spcAft>
                <a:spcPts val="0"/>
              </a:spcAft>
            </a:pPr>
            <a:fld id="{D16B3445-09E4-974D-BFA2-DD2AE47B93E5}" type="datetime1">
              <a:rPr kumimoji="0" lang="en-US" b="0" smtClean="0">
                <a:solidFill>
                  <a:prstClr val="black">
                    <a:tint val="75000"/>
                  </a:prstClr>
                </a:solidFill>
                <a:latin typeface="Calibri" panose="020F0502020204030204"/>
                <a:ea typeface="+mn-ea"/>
              </a:rPr>
              <a:pPr defTabSz="685800" eaLnBrk="1" fontAlgn="auto" hangingPunct="1">
                <a:spcBef>
                  <a:spcPts val="0"/>
                </a:spcBef>
                <a:spcAft>
                  <a:spcPts val="0"/>
                </a:spcAft>
              </a:pPr>
              <a:t>6/28/25</a:t>
            </a:fld>
            <a:endParaRPr kumimoji="0" lang="en-CN" b="0">
              <a:solidFill>
                <a:prstClr val="black">
                  <a:tint val="75000"/>
                </a:prstClr>
              </a:solidFill>
              <a:latin typeface="Calibri" panose="020F0502020204030204"/>
              <a:ea typeface="+mn-ea"/>
            </a:endParaRPr>
          </a:p>
        </p:txBody>
      </p:sp>
      <p:sp>
        <p:nvSpPr>
          <p:cNvPr id="6" name="Footer Placeholder 5">
            <a:extLst>
              <a:ext uri="{FF2B5EF4-FFF2-40B4-BE49-F238E27FC236}">
                <a16:creationId xmlns:a16="http://schemas.microsoft.com/office/drawing/2014/main" id="{FA69AA71-57AB-900E-8E8F-840456AF0CA9}"/>
              </a:ext>
            </a:extLst>
          </p:cNvPr>
          <p:cNvSpPr>
            <a:spLocks noGrp="1"/>
          </p:cNvSpPr>
          <p:nvPr>
            <p:ph type="ftr" sz="quarter" idx="11"/>
          </p:nvPr>
        </p:nvSpPr>
        <p:spPr/>
        <p:txBody>
          <a:bodyPr/>
          <a:lstStyle/>
          <a:p>
            <a:pPr defTabSz="685800" eaLnBrk="1" fontAlgn="auto" hangingPunct="1">
              <a:spcBef>
                <a:spcPts val="0"/>
              </a:spcBef>
              <a:spcAft>
                <a:spcPts val="0"/>
              </a:spcAft>
            </a:pPr>
            <a:endParaRPr kumimoji="0" lang="en-CN" b="0">
              <a:solidFill>
                <a:prstClr val="black">
                  <a:tint val="75000"/>
                </a:prstClr>
              </a:solidFill>
              <a:latin typeface="Calibri" panose="020F0502020204030204"/>
              <a:ea typeface="+mn-ea"/>
            </a:endParaRPr>
          </a:p>
        </p:txBody>
      </p:sp>
      <p:sp>
        <p:nvSpPr>
          <p:cNvPr id="7" name="Slide Number Placeholder 6">
            <a:extLst>
              <a:ext uri="{FF2B5EF4-FFF2-40B4-BE49-F238E27FC236}">
                <a16:creationId xmlns:a16="http://schemas.microsoft.com/office/drawing/2014/main" id="{805AA921-B6B0-87E4-B7AF-272349B04E2B}"/>
              </a:ext>
            </a:extLst>
          </p:cNvPr>
          <p:cNvSpPr>
            <a:spLocks noGrp="1"/>
          </p:cNvSpPr>
          <p:nvPr>
            <p:ph type="sldNum" sz="quarter" idx="12"/>
          </p:nvPr>
        </p:nvSpPr>
        <p:spPr/>
        <p:txBody>
          <a:bodyPr/>
          <a:lstStyle/>
          <a:p>
            <a:pPr defTabSz="685800" eaLnBrk="1" fontAlgn="auto" hangingPunct="1">
              <a:spcBef>
                <a:spcPts val="0"/>
              </a:spcBef>
              <a:spcAft>
                <a:spcPts val="0"/>
              </a:spcAft>
            </a:pPr>
            <a:fld id="{99452DF4-B260-DC4C-8FD7-9632DF4221E1}" type="slidenum">
              <a:rPr kumimoji="0" lang="en-CN" b="0"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kumimoji="0" lang="en-CN" b="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964350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954BE-B3EF-D77C-AFAF-C6ABA130ECE9}"/>
              </a:ext>
            </a:extLst>
          </p:cNvPr>
          <p:cNvSpPr>
            <a:spLocks noGrp="1"/>
          </p:cNvSpPr>
          <p:nvPr>
            <p:ph type="title"/>
          </p:nvPr>
        </p:nvSpPr>
        <p:spPr>
          <a:xfrm>
            <a:off x="629841" y="273844"/>
            <a:ext cx="7886700" cy="994172"/>
          </a:xfrm>
        </p:spPr>
        <p:txBody>
          <a:bodyPr/>
          <a:lstStyle/>
          <a:p>
            <a:r>
              <a:rPr lang="en-US"/>
              <a:t>Click to edit Master title style</a:t>
            </a:r>
            <a:endParaRPr lang="en-CN"/>
          </a:p>
        </p:txBody>
      </p:sp>
      <p:sp>
        <p:nvSpPr>
          <p:cNvPr id="3" name="Text Placeholder 2">
            <a:extLst>
              <a:ext uri="{FF2B5EF4-FFF2-40B4-BE49-F238E27FC236}">
                <a16:creationId xmlns:a16="http://schemas.microsoft.com/office/drawing/2014/main" id="{A78A2AA1-0159-D81B-A0CC-9D23E79C5D3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4F102C1-F6E2-D770-9EBA-B2432985E97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Text Placeholder 4">
            <a:extLst>
              <a:ext uri="{FF2B5EF4-FFF2-40B4-BE49-F238E27FC236}">
                <a16:creationId xmlns:a16="http://schemas.microsoft.com/office/drawing/2014/main" id="{89C79161-257F-6A45-93B9-04C04580E2B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FCDAD-AEB0-1B49-F9B4-EFE1FC93759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7" name="Date Placeholder 6">
            <a:extLst>
              <a:ext uri="{FF2B5EF4-FFF2-40B4-BE49-F238E27FC236}">
                <a16:creationId xmlns:a16="http://schemas.microsoft.com/office/drawing/2014/main" id="{A18B6EA9-322B-C14C-E4CD-D2D1290B2B9B}"/>
              </a:ext>
            </a:extLst>
          </p:cNvPr>
          <p:cNvSpPr>
            <a:spLocks noGrp="1"/>
          </p:cNvSpPr>
          <p:nvPr>
            <p:ph type="dt" sz="half" idx="10"/>
          </p:nvPr>
        </p:nvSpPr>
        <p:spPr/>
        <p:txBody>
          <a:bodyPr/>
          <a:lstStyle/>
          <a:p>
            <a:pPr defTabSz="685800" eaLnBrk="1" fontAlgn="auto" hangingPunct="1">
              <a:spcBef>
                <a:spcPts val="0"/>
              </a:spcBef>
              <a:spcAft>
                <a:spcPts val="0"/>
              </a:spcAft>
            </a:pPr>
            <a:fld id="{A12830A8-7990-5A49-B266-D416067B0899}" type="datetime1">
              <a:rPr kumimoji="0" lang="en-US" b="0" smtClean="0">
                <a:solidFill>
                  <a:prstClr val="black">
                    <a:tint val="75000"/>
                  </a:prstClr>
                </a:solidFill>
                <a:latin typeface="Calibri" panose="020F0502020204030204"/>
                <a:ea typeface="+mn-ea"/>
              </a:rPr>
              <a:pPr defTabSz="685800" eaLnBrk="1" fontAlgn="auto" hangingPunct="1">
                <a:spcBef>
                  <a:spcPts val="0"/>
                </a:spcBef>
                <a:spcAft>
                  <a:spcPts val="0"/>
                </a:spcAft>
              </a:pPr>
              <a:t>6/28/25</a:t>
            </a:fld>
            <a:endParaRPr kumimoji="0" lang="en-CN" b="0">
              <a:solidFill>
                <a:prstClr val="black">
                  <a:tint val="75000"/>
                </a:prstClr>
              </a:solidFill>
              <a:latin typeface="Calibri" panose="020F0502020204030204"/>
              <a:ea typeface="+mn-ea"/>
            </a:endParaRPr>
          </a:p>
        </p:txBody>
      </p:sp>
      <p:sp>
        <p:nvSpPr>
          <p:cNvPr id="8" name="Footer Placeholder 7">
            <a:extLst>
              <a:ext uri="{FF2B5EF4-FFF2-40B4-BE49-F238E27FC236}">
                <a16:creationId xmlns:a16="http://schemas.microsoft.com/office/drawing/2014/main" id="{DFBBB55E-AB70-FBC4-E783-DA754B1D3F7A}"/>
              </a:ext>
            </a:extLst>
          </p:cNvPr>
          <p:cNvSpPr>
            <a:spLocks noGrp="1"/>
          </p:cNvSpPr>
          <p:nvPr>
            <p:ph type="ftr" sz="quarter" idx="11"/>
          </p:nvPr>
        </p:nvSpPr>
        <p:spPr/>
        <p:txBody>
          <a:bodyPr/>
          <a:lstStyle/>
          <a:p>
            <a:pPr defTabSz="685800" eaLnBrk="1" fontAlgn="auto" hangingPunct="1">
              <a:spcBef>
                <a:spcPts val="0"/>
              </a:spcBef>
              <a:spcAft>
                <a:spcPts val="0"/>
              </a:spcAft>
            </a:pPr>
            <a:endParaRPr kumimoji="0" lang="en-CN" b="0">
              <a:solidFill>
                <a:prstClr val="black">
                  <a:tint val="75000"/>
                </a:prstClr>
              </a:solidFill>
              <a:latin typeface="Calibri" panose="020F0502020204030204"/>
              <a:ea typeface="+mn-ea"/>
            </a:endParaRPr>
          </a:p>
        </p:txBody>
      </p:sp>
      <p:sp>
        <p:nvSpPr>
          <p:cNvPr id="9" name="Slide Number Placeholder 8">
            <a:extLst>
              <a:ext uri="{FF2B5EF4-FFF2-40B4-BE49-F238E27FC236}">
                <a16:creationId xmlns:a16="http://schemas.microsoft.com/office/drawing/2014/main" id="{5D2643EA-2D37-9BD9-E6F6-452DC73F9198}"/>
              </a:ext>
            </a:extLst>
          </p:cNvPr>
          <p:cNvSpPr>
            <a:spLocks noGrp="1"/>
          </p:cNvSpPr>
          <p:nvPr>
            <p:ph type="sldNum" sz="quarter" idx="12"/>
          </p:nvPr>
        </p:nvSpPr>
        <p:spPr/>
        <p:txBody>
          <a:bodyPr/>
          <a:lstStyle/>
          <a:p>
            <a:pPr defTabSz="685800" eaLnBrk="1" fontAlgn="auto" hangingPunct="1">
              <a:spcBef>
                <a:spcPts val="0"/>
              </a:spcBef>
              <a:spcAft>
                <a:spcPts val="0"/>
              </a:spcAft>
            </a:pPr>
            <a:fld id="{99452DF4-B260-DC4C-8FD7-9632DF4221E1}" type="slidenum">
              <a:rPr kumimoji="0" lang="en-CN" b="0"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kumimoji="0" lang="en-CN" b="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767782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31CE8-2DC2-8030-3349-9A4BDE4ADB18}"/>
              </a:ext>
            </a:extLst>
          </p:cNvPr>
          <p:cNvSpPr>
            <a:spLocks noGrp="1"/>
          </p:cNvSpPr>
          <p:nvPr>
            <p:ph type="title"/>
          </p:nvPr>
        </p:nvSpPr>
        <p:spPr/>
        <p:txBody>
          <a:bodyPr/>
          <a:lstStyle/>
          <a:p>
            <a:r>
              <a:rPr lang="en-US"/>
              <a:t>Click to edit Master title style</a:t>
            </a:r>
            <a:endParaRPr lang="en-CN"/>
          </a:p>
        </p:txBody>
      </p:sp>
      <p:sp>
        <p:nvSpPr>
          <p:cNvPr id="3" name="Date Placeholder 2">
            <a:extLst>
              <a:ext uri="{FF2B5EF4-FFF2-40B4-BE49-F238E27FC236}">
                <a16:creationId xmlns:a16="http://schemas.microsoft.com/office/drawing/2014/main" id="{68CC0C7A-823C-C005-6C50-B2E3D408280C}"/>
              </a:ext>
            </a:extLst>
          </p:cNvPr>
          <p:cNvSpPr>
            <a:spLocks noGrp="1"/>
          </p:cNvSpPr>
          <p:nvPr>
            <p:ph type="dt" sz="half" idx="10"/>
          </p:nvPr>
        </p:nvSpPr>
        <p:spPr/>
        <p:txBody>
          <a:bodyPr/>
          <a:lstStyle/>
          <a:p>
            <a:pPr defTabSz="685800" eaLnBrk="1" fontAlgn="auto" hangingPunct="1">
              <a:spcBef>
                <a:spcPts val="0"/>
              </a:spcBef>
              <a:spcAft>
                <a:spcPts val="0"/>
              </a:spcAft>
            </a:pPr>
            <a:fld id="{A9D3D993-0654-E145-AE44-05E89B07BC34}" type="datetime1">
              <a:rPr kumimoji="0" lang="en-US" b="0" smtClean="0">
                <a:solidFill>
                  <a:prstClr val="black">
                    <a:tint val="75000"/>
                  </a:prstClr>
                </a:solidFill>
                <a:latin typeface="Calibri" panose="020F0502020204030204"/>
                <a:ea typeface="+mn-ea"/>
              </a:rPr>
              <a:pPr defTabSz="685800" eaLnBrk="1" fontAlgn="auto" hangingPunct="1">
                <a:spcBef>
                  <a:spcPts val="0"/>
                </a:spcBef>
                <a:spcAft>
                  <a:spcPts val="0"/>
                </a:spcAft>
              </a:pPr>
              <a:t>6/28/25</a:t>
            </a:fld>
            <a:endParaRPr kumimoji="0" lang="en-CN" b="0">
              <a:solidFill>
                <a:prstClr val="black">
                  <a:tint val="75000"/>
                </a:prstClr>
              </a:solidFill>
              <a:latin typeface="Calibri" panose="020F0502020204030204"/>
              <a:ea typeface="+mn-ea"/>
            </a:endParaRPr>
          </a:p>
        </p:txBody>
      </p:sp>
      <p:sp>
        <p:nvSpPr>
          <p:cNvPr id="4" name="Footer Placeholder 3">
            <a:extLst>
              <a:ext uri="{FF2B5EF4-FFF2-40B4-BE49-F238E27FC236}">
                <a16:creationId xmlns:a16="http://schemas.microsoft.com/office/drawing/2014/main" id="{AA5D1E06-5250-4DB6-3874-74BBEB3A0911}"/>
              </a:ext>
            </a:extLst>
          </p:cNvPr>
          <p:cNvSpPr>
            <a:spLocks noGrp="1"/>
          </p:cNvSpPr>
          <p:nvPr>
            <p:ph type="ftr" sz="quarter" idx="11"/>
          </p:nvPr>
        </p:nvSpPr>
        <p:spPr/>
        <p:txBody>
          <a:bodyPr/>
          <a:lstStyle/>
          <a:p>
            <a:pPr defTabSz="685800" eaLnBrk="1" fontAlgn="auto" hangingPunct="1">
              <a:spcBef>
                <a:spcPts val="0"/>
              </a:spcBef>
              <a:spcAft>
                <a:spcPts val="0"/>
              </a:spcAft>
            </a:pPr>
            <a:endParaRPr kumimoji="0" lang="en-CN" b="0">
              <a:solidFill>
                <a:prstClr val="black">
                  <a:tint val="75000"/>
                </a:prstClr>
              </a:solidFill>
              <a:latin typeface="Calibri" panose="020F0502020204030204"/>
              <a:ea typeface="+mn-ea"/>
            </a:endParaRPr>
          </a:p>
        </p:txBody>
      </p:sp>
      <p:sp>
        <p:nvSpPr>
          <p:cNvPr id="5" name="Slide Number Placeholder 4">
            <a:extLst>
              <a:ext uri="{FF2B5EF4-FFF2-40B4-BE49-F238E27FC236}">
                <a16:creationId xmlns:a16="http://schemas.microsoft.com/office/drawing/2014/main" id="{2248DB60-E9A1-10DA-4BA0-D25C9CA00E08}"/>
              </a:ext>
            </a:extLst>
          </p:cNvPr>
          <p:cNvSpPr>
            <a:spLocks noGrp="1"/>
          </p:cNvSpPr>
          <p:nvPr>
            <p:ph type="sldNum" sz="quarter" idx="12"/>
          </p:nvPr>
        </p:nvSpPr>
        <p:spPr/>
        <p:txBody>
          <a:bodyPr/>
          <a:lstStyle/>
          <a:p>
            <a:pPr defTabSz="685800" eaLnBrk="1" fontAlgn="auto" hangingPunct="1">
              <a:spcBef>
                <a:spcPts val="0"/>
              </a:spcBef>
              <a:spcAft>
                <a:spcPts val="0"/>
              </a:spcAft>
            </a:pPr>
            <a:fld id="{99452DF4-B260-DC4C-8FD7-9632DF4221E1}" type="slidenum">
              <a:rPr kumimoji="0" lang="en-CN" b="0"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kumimoji="0" lang="en-CN" b="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8309387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4FD4A9-2051-7ED1-76DD-E72081333335}"/>
              </a:ext>
            </a:extLst>
          </p:cNvPr>
          <p:cNvSpPr>
            <a:spLocks noGrp="1"/>
          </p:cNvSpPr>
          <p:nvPr>
            <p:ph type="dt" sz="half" idx="10"/>
          </p:nvPr>
        </p:nvSpPr>
        <p:spPr/>
        <p:txBody>
          <a:bodyPr/>
          <a:lstStyle/>
          <a:p>
            <a:pPr defTabSz="685800" eaLnBrk="1" fontAlgn="auto" hangingPunct="1">
              <a:spcBef>
                <a:spcPts val="0"/>
              </a:spcBef>
              <a:spcAft>
                <a:spcPts val="0"/>
              </a:spcAft>
            </a:pPr>
            <a:fld id="{E2683B7B-F563-FA4E-BC44-BF268ABE6682}" type="datetime1">
              <a:rPr kumimoji="0" lang="en-US" b="0" smtClean="0">
                <a:solidFill>
                  <a:prstClr val="black">
                    <a:tint val="75000"/>
                  </a:prstClr>
                </a:solidFill>
                <a:latin typeface="Calibri" panose="020F0502020204030204"/>
                <a:ea typeface="+mn-ea"/>
              </a:rPr>
              <a:pPr defTabSz="685800" eaLnBrk="1" fontAlgn="auto" hangingPunct="1">
                <a:spcBef>
                  <a:spcPts val="0"/>
                </a:spcBef>
                <a:spcAft>
                  <a:spcPts val="0"/>
                </a:spcAft>
              </a:pPr>
              <a:t>6/28/25</a:t>
            </a:fld>
            <a:endParaRPr kumimoji="0" lang="en-CN" b="0">
              <a:solidFill>
                <a:prstClr val="black">
                  <a:tint val="75000"/>
                </a:prstClr>
              </a:solidFill>
              <a:latin typeface="Calibri" panose="020F0502020204030204"/>
              <a:ea typeface="+mn-ea"/>
            </a:endParaRPr>
          </a:p>
        </p:txBody>
      </p:sp>
      <p:sp>
        <p:nvSpPr>
          <p:cNvPr id="3" name="Footer Placeholder 2">
            <a:extLst>
              <a:ext uri="{FF2B5EF4-FFF2-40B4-BE49-F238E27FC236}">
                <a16:creationId xmlns:a16="http://schemas.microsoft.com/office/drawing/2014/main" id="{0DD4CF36-6596-FD20-C7ED-3FCC3DBAFE20}"/>
              </a:ext>
            </a:extLst>
          </p:cNvPr>
          <p:cNvSpPr>
            <a:spLocks noGrp="1"/>
          </p:cNvSpPr>
          <p:nvPr>
            <p:ph type="ftr" sz="quarter" idx="11"/>
          </p:nvPr>
        </p:nvSpPr>
        <p:spPr/>
        <p:txBody>
          <a:bodyPr/>
          <a:lstStyle/>
          <a:p>
            <a:pPr defTabSz="685800" eaLnBrk="1" fontAlgn="auto" hangingPunct="1">
              <a:spcBef>
                <a:spcPts val="0"/>
              </a:spcBef>
              <a:spcAft>
                <a:spcPts val="0"/>
              </a:spcAft>
            </a:pPr>
            <a:endParaRPr kumimoji="0" lang="en-CN" b="0">
              <a:solidFill>
                <a:prstClr val="black">
                  <a:tint val="75000"/>
                </a:prstClr>
              </a:solidFill>
              <a:latin typeface="Calibri" panose="020F0502020204030204"/>
              <a:ea typeface="+mn-ea"/>
            </a:endParaRPr>
          </a:p>
        </p:txBody>
      </p:sp>
      <p:sp>
        <p:nvSpPr>
          <p:cNvPr id="4" name="Slide Number Placeholder 3">
            <a:extLst>
              <a:ext uri="{FF2B5EF4-FFF2-40B4-BE49-F238E27FC236}">
                <a16:creationId xmlns:a16="http://schemas.microsoft.com/office/drawing/2014/main" id="{9346C699-DD33-2AF8-1E68-9FCDF6D57BB9}"/>
              </a:ext>
            </a:extLst>
          </p:cNvPr>
          <p:cNvSpPr>
            <a:spLocks noGrp="1"/>
          </p:cNvSpPr>
          <p:nvPr>
            <p:ph type="sldNum" sz="quarter" idx="12"/>
          </p:nvPr>
        </p:nvSpPr>
        <p:spPr/>
        <p:txBody>
          <a:bodyPr/>
          <a:lstStyle/>
          <a:p>
            <a:pPr defTabSz="685800" eaLnBrk="1" fontAlgn="auto" hangingPunct="1">
              <a:spcBef>
                <a:spcPts val="0"/>
              </a:spcBef>
              <a:spcAft>
                <a:spcPts val="0"/>
              </a:spcAft>
            </a:pPr>
            <a:fld id="{99452DF4-B260-DC4C-8FD7-9632DF4221E1}" type="slidenum">
              <a:rPr kumimoji="0" lang="en-CN" b="0"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kumimoji="0" lang="en-CN" b="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355027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3000" b="1" cap="all"/>
            </a:lvl1pPr>
          </a:lstStyle>
          <a:p>
            <a:r>
              <a:rPr lang="zh-TW" altLang="en-US"/>
              <a:t>按一下以編輯母片標題樣式</a:t>
            </a:r>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17B3D17-9ED3-4744-963D-8525455A1C91}" type="slidenum">
              <a:rPr lang="en-US" altLang="zh-TW"/>
              <a:pPr>
                <a:defRPr/>
              </a:pPr>
              <a:t>‹#›</a:t>
            </a:fld>
            <a:endParaRPr lang="en-US" altLang="zh-TW"/>
          </a:p>
        </p:txBody>
      </p:sp>
    </p:spTree>
    <p:extLst>
      <p:ext uri="{BB962C8B-B14F-4D97-AF65-F5344CB8AC3E}">
        <p14:creationId xmlns:p14="http://schemas.microsoft.com/office/powerpoint/2010/main" val="1022245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CC3C-6583-6D51-455F-5600F5F21B9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CN"/>
          </a:p>
        </p:txBody>
      </p:sp>
      <p:sp>
        <p:nvSpPr>
          <p:cNvPr id="3" name="Content Placeholder 2">
            <a:extLst>
              <a:ext uri="{FF2B5EF4-FFF2-40B4-BE49-F238E27FC236}">
                <a16:creationId xmlns:a16="http://schemas.microsoft.com/office/drawing/2014/main" id="{F11CFBCB-AB82-626A-7DC8-23814CEED9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Text Placeholder 3">
            <a:extLst>
              <a:ext uri="{FF2B5EF4-FFF2-40B4-BE49-F238E27FC236}">
                <a16:creationId xmlns:a16="http://schemas.microsoft.com/office/drawing/2014/main" id="{4FEE156F-E373-8E2A-0F56-E04D4833785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B77BF84-724C-9AA2-2543-1C13FDEFAEA8}"/>
              </a:ext>
            </a:extLst>
          </p:cNvPr>
          <p:cNvSpPr>
            <a:spLocks noGrp="1"/>
          </p:cNvSpPr>
          <p:nvPr>
            <p:ph type="dt" sz="half" idx="10"/>
          </p:nvPr>
        </p:nvSpPr>
        <p:spPr/>
        <p:txBody>
          <a:bodyPr/>
          <a:lstStyle/>
          <a:p>
            <a:pPr defTabSz="685800" eaLnBrk="1" fontAlgn="auto" hangingPunct="1">
              <a:spcBef>
                <a:spcPts val="0"/>
              </a:spcBef>
              <a:spcAft>
                <a:spcPts val="0"/>
              </a:spcAft>
            </a:pPr>
            <a:fld id="{14F41E69-44EC-CE47-B3F1-540A859E56BA}" type="datetime1">
              <a:rPr kumimoji="0" lang="en-US" b="0" smtClean="0">
                <a:solidFill>
                  <a:prstClr val="black">
                    <a:tint val="75000"/>
                  </a:prstClr>
                </a:solidFill>
                <a:latin typeface="Calibri" panose="020F0502020204030204"/>
                <a:ea typeface="+mn-ea"/>
              </a:rPr>
              <a:pPr defTabSz="685800" eaLnBrk="1" fontAlgn="auto" hangingPunct="1">
                <a:spcBef>
                  <a:spcPts val="0"/>
                </a:spcBef>
                <a:spcAft>
                  <a:spcPts val="0"/>
                </a:spcAft>
              </a:pPr>
              <a:t>6/28/25</a:t>
            </a:fld>
            <a:endParaRPr kumimoji="0" lang="en-CN" b="0">
              <a:solidFill>
                <a:prstClr val="black">
                  <a:tint val="75000"/>
                </a:prstClr>
              </a:solidFill>
              <a:latin typeface="Calibri" panose="020F0502020204030204"/>
              <a:ea typeface="+mn-ea"/>
            </a:endParaRPr>
          </a:p>
        </p:txBody>
      </p:sp>
      <p:sp>
        <p:nvSpPr>
          <p:cNvPr id="6" name="Footer Placeholder 5">
            <a:extLst>
              <a:ext uri="{FF2B5EF4-FFF2-40B4-BE49-F238E27FC236}">
                <a16:creationId xmlns:a16="http://schemas.microsoft.com/office/drawing/2014/main" id="{1B337EBD-5913-E890-2375-FE252E632241}"/>
              </a:ext>
            </a:extLst>
          </p:cNvPr>
          <p:cNvSpPr>
            <a:spLocks noGrp="1"/>
          </p:cNvSpPr>
          <p:nvPr>
            <p:ph type="ftr" sz="quarter" idx="11"/>
          </p:nvPr>
        </p:nvSpPr>
        <p:spPr/>
        <p:txBody>
          <a:bodyPr/>
          <a:lstStyle/>
          <a:p>
            <a:pPr defTabSz="685800" eaLnBrk="1" fontAlgn="auto" hangingPunct="1">
              <a:spcBef>
                <a:spcPts val="0"/>
              </a:spcBef>
              <a:spcAft>
                <a:spcPts val="0"/>
              </a:spcAft>
            </a:pPr>
            <a:endParaRPr kumimoji="0" lang="en-CN" b="0">
              <a:solidFill>
                <a:prstClr val="black">
                  <a:tint val="75000"/>
                </a:prstClr>
              </a:solidFill>
              <a:latin typeface="Calibri" panose="020F0502020204030204"/>
              <a:ea typeface="+mn-ea"/>
            </a:endParaRPr>
          </a:p>
        </p:txBody>
      </p:sp>
      <p:sp>
        <p:nvSpPr>
          <p:cNvPr id="7" name="Slide Number Placeholder 6">
            <a:extLst>
              <a:ext uri="{FF2B5EF4-FFF2-40B4-BE49-F238E27FC236}">
                <a16:creationId xmlns:a16="http://schemas.microsoft.com/office/drawing/2014/main" id="{D6F240AA-3847-523F-9DBF-20A5F2D4924D}"/>
              </a:ext>
            </a:extLst>
          </p:cNvPr>
          <p:cNvSpPr>
            <a:spLocks noGrp="1"/>
          </p:cNvSpPr>
          <p:nvPr>
            <p:ph type="sldNum" sz="quarter" idx="12"/>
          </p:nvPr>
        </p:nvSpPr>
        <p:spPr/>
        <p:txBody>
          <a:bodyPr/>
          <a:lstStyle/>
          <a:p>
            <a:pPr defTabSz="685800" eaLnBrk="1" fontAlgn="auto" hangingPunct="1">
              <a:spcBef>
                <a:spcPts val="0"/>
              </a:spcBef>
              <a:spcAft>
                <a:spcPts val="0"/>
              </a:spcAft>
            </a:pPr>
            <a:fld id="{99452DF4-B260-DC4C-8FD7-9632DF4221E1}" type="slidenum">
              <a:rPr kumimoji="0" lang="en-CN" b="0"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kumimoji="0" lang="en-CN" b="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1831216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7236C-271C-2A15-4E0F-A2F942A5570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CN"/>
          </a:p>
        </p:txBody>
      </p:sp>
      <p:sp>
        <p:nvSpPr>
          <p:cNvPr id="3" name="Picture Placeholder 2">
            <a:extLst>
              <a:ext uri="{FF2B5EF4-FFF2-40B4-BE49-F238E27FC236}">
                <a16:creationId xmlns:a16="http://schemas.microsoft.com/office/drawing/2014/main" id="{59F608BC-7D36-CB98-0A30-DB4F690C128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N"/>
          </a:p>
        </p:txBody>
      </p:sp>
      <p:sp>
        <p:nvSpPr>
          <p:cNvPr id="4" name="Text Placeholder 3">
            <a:extLst>
              <a:ext uri="{FF2B5EF4-FFF2-40B4-BE49-F238E27FC236}">
                <a16:creationId xmlns:a16="http://schemas.microsoft.com/office/drawing/2014/main" id="{50EADFB0-6DAB-6C2F-6EDF-6A376C41DB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9D0DFB7-6C47-E6AB-00F2-CE9ACD0D17C2}"/>
              </a:ext>
            </a:extLst>
          </p:cNvPr>
          <p:cNvSpPr>
            <a:spLocks noGrp="1"/>
          </p:cNvSpPr>
          <p:nvPr>
            <p:ph type="dt" sz="half" idx="10"/>
          </p:nvPr>
        </p:nvSpPr>
        <p:spPr/>
        <p:txBody>
          <a:bodyPr/>
          <a:lstStyle/>
          <a:p>
            <a:pPr defTabSz="685800" eaLnBrk="1" fontAlgn="auto" hangingPunct="1">
              <a:spcBef>
                <a:spcPts val="0"/>
              </a:spcBef>
              <a:spcAft>
                <a:spcPts val="0"/>
              </a:spcAft>
            </a:pPr>
            <a:fld id="{EBA22E93-6E29-3047-B7D3-97ACBD4379DC}" type="datetime1">
              <a:rPr kumimoji="0" lang="en-US" b="0" smtClean="0">
                <a:solidFill>
                  <a:prstClr val="black">
                    <a:tint val="75000"/>
                  </a:prstClr>
                </a:solidFill>
                <a:latin typeface="Calibri" panose="020F0502020204030204"/>
                <a:ea typeface="+mn-ea"/>
              </a:rPr>
              <a:pPr defTabSz="685800" eaLnBrk="1" fontAlgn="auto" hangingPunct="1">
                <a:spcBef>
                  <a:spcPts val="0"/>
                </a:spcBef>
                <a:spcAft>
                  <a:spcPts val="0"/>
                </a:spcAft>
              </a:pPr>
              <a:t>6/28/25</a:t>
            </a:fld>
            <a:endParaRPr kumimoji="0" lang="en-CN" b="0">
              <a:solidFill>
                <a:prstClr val="black">
                  <a:tint val="75000"/>
                </a:prstClr>
              </a:solidFill>
              <a:latin typeface="Calibri" panose="020F0502020204030204"/>
              <a:ea typeface="+mn-ea"/>
            </a:endParaRPr>
          </a:p>
        </p:txBody>
      </p:sp>
      <p:sp>
        <p:nvSpPr>
          <p:cNvPr id="6" name="Footer Placeholder 5">
            <a:extLst>
              <a:ext uri="{FF2B5EF4-FFF2-40B4-BE49-F238E27FC236}">
                <a16:creationId xmlns:a16="http://schemas.microsoft.com/office/drawing/2014/main" id="{2FB6C8BA-C107-3145-B571-F9C2EF93975D}"/>
              </a:ext>
            </a:extLst>
          </p:cNvPr>
          <p:cNvSpPr>
            <a:spLocks noGrp="1"/>
          </p:cNvSpPr>
          <p:nvPr>
            <p:ph type="ftr" sz="quarter" idx="11"/>
          </p:nvPr>
        </p:nvSpPr>
        <p:spPr/>
        <p:txBody>
          <a:bodyPr/>
          <a:lstStyle/>
          <a:p>
            <a:pPr defTabSz="685800" eaLnBrk="1" fontAlgn="auto" hangingPunct="1">
              <a:spcBef>
                <a:spcPts val="0"/>
              </a:spcBef>
              <a:spcAft>
                <a:spcPts val="0"/>
              </a:spcAft>
            </a:pPr>
            <a:endParaRPr kumimoji="0" lang="en-CN" b="0">
              <a:solidFill>
                <a:prstClr val="black">
                  <a:tint val="75000"/>
                </a:prstClr>
              </a:solidFill>
              <a:latin typeface="Calibri" panose="020F0502020204030204"/>
              <a:ea typeface="+mn-ea"/>
            </a:endParaRPr>
          </a:p>
        </p:txBody>
      </p:sp>
      <p:sp>
        <p:nvSpPr>
          <p:cNvPr id="7" name="Slide Number Placeholder 6">
            <a:extLst>
              <a:ext uri="{FF2B5EF4-FFF2-40B4-BE49-F238E27FC236}">
                <a16:creationId xmlns:a16="http://schemas.microsoft.com/office/drawing/2014/main" id="{8B758303-D8D7-6A05-6838-AFCFDE9BE64E}"/>
              </a:ext>
            </a:extLst>
          </p:cNvPr>
          <p:cNvSpPr>
            <a:spLocks noGrp="1"/>
          </p:cNvSpPr>
          <p:nvPr>
            <p:ph type="sldNum" sz="quarter" idx="12"/>
          </p:nvPr>
        </p:nvSpPr>
        <p:spPr/>
        <p:txBody>
          <a:bodyPr/>
          <a:lstStyle/>
          <a:p>
            <a:pPr defTabSz="685800" eaLnBrk="1" fontAlgn="auto" hangingPunct="1">
              <a:spcBef>
                <a:spcPts val="0"/>
              </a:spcBef>
              <a:spcAft>
                <a:spcPts val="0"/>
              </a:spcAft>
            </a:pPr>
            <a:fld id="{99452DF4-B260-DC4C-8FD7-9632DF4221E1}" type="slidenum">
              <a:rPr kumimoji="0" lang="en-CN" b="0"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kumimoji="0" lang="en-CN" b="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932303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53843-40C3-D055-A698-5DAECD7C1E23}"/>
              </a:ext>
            </a:extLst>
          </p:cNvPr>
          <p:cNvSpPr>
            <a:spLocks noGrp="1"/>
          </p:cNvSpPr>
          <p:nvPr>
            <p:ph type="title"/>
          </p:nvPr>
        </p:nvSpPr>
        <p:spPr/>
        <p:txBody>
          <a:bodyPr/>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4AA8C3BC-BF06-AF9A-A928-4DEE65A5CF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E86B7133-5FEA-56D1-D527-E3DC4719EA55}"/>
              </a:ext>
            </a:extLst>
          </p:cNvPr>
          <p:cNvSpPr>
            <a:spLocks noGrp="1"/>
          </p:cNvSpPr>
          <p:nvPr>
            <p:ph type="dt" sz="half" idx="10"/>
          </p:nvPr>
        </p:nvSpPr>
        <p:spPr/>
        <p:txBody>
          <a:bodyPr/>
          <a:lstStyle/>
          <a:p>
            <a:pPr defTabSz="685800" eaLnBrk="1" fontAlgn="auto" hangingPunct="1">
              <a:spcBef>
                <a:spcPts val="0"/>
              </a:spcBef>
              <a:spcAft>
                <a:spcPts val="0"/>
              </a:spcAft>
            </a:pPr>
            <a:fld id="{3A43A57F-8AE1-B846-A1C5-F35FB0B383B9}" type="datetime1">
              <a:rPr kumimoji="0" lang="en-US" b="0" smtClean="0">
                <a:solidFill>
                  <a:prstClr val="black">
                    <a:tint val="75000"/>
                  </a:prstClr>
                </a:solidFill>
                <a:latin typeface="Calibri" panose="020F0502020204030204"/>
                <a:ea typeface="+mn-ea"/>
              </a:rPr>
              <a:pPr defTabSz="685800" eaLnBrk="1" fontAlgn="auto" hangingPunct="1">
                <a:spcBef>
                  <a:spcPts val="0"/>
                </a:spcBef>
                <a:spcAft>
                  <a:spcPts val="0"/>
                </a:spcAft>
              </a:pPr>
              <a:t>6/28/25</a:t>
            </a:fld>
            <a:endParaRPr kumimoji="0" lang="en-CN" b="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E6420131-71D2-5F40-8F90-BD971F733D9B}"/>
              </a:ext>
            </a:extLst>
          </p:cNvPr>
          <p:cNvSpPr>
            <a:spLocks noGrp="1"/>
          </p:cNvSpPr>
          <p:nvPr>
            <p:ph type="ftr" sz="quarter" idx="11"/>
          </p:nvPr>
        </p:nvSpPr>
        <p:spPr/>
        <p:txBody>
          <a:bodyPr/>
          <a:lstStyle/>
          <a:p>
            <a:pPr defTabSz="685800" eaLnBrk="1" fontAlgn="auto" hangingPunct="1">
              <a:spcBef>
                <a:spcPts val="0"/>
              </a:spcBef>
              <a:spcAft>
                <a:spcPts val="0"/>
              </a:spcAft>
            </a:pPr>
            <a:endParaRPr kumimoji="0" lang="en-CN" b="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02F94D3A-1376-7DFE-009D-CF324A40D5EF}"/>
              </a:ext>
            </a:extLst>
          </p:cNvPr>
          <p:cNvSpPr>
            <a:spLocks noGrp="1"/>
          </p:cNvSpPr>
          <p:nvPr>
            <p:ph type="sldNum" sz="quarter" idx="12"/>
          </p:nvPr>
        </p:nvSpPr>
        <p:spPr/>
        <p:txBody>
          <a:bodyPr/>
          <a:lstStyle/>
          <a:p>
            <a:pPr defTabSz="685800" eaLnBrk="1" fontAlgn="auto" hangingPunct="1">
              <a:spcBef>
                <a:spcPts val="0"/>
              </a:spcBef>
              <a:spcAft>
                <a:spcPts val="0"/>
              </a:spcAft>
            </a:pPr>
            <a:fld id="{99452DF4-B260-DC4C-8FD7-9632DF4221E1}" type="slidenum">
              <a:rPr kumimoji="0" lang="en-CN" b="0"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kumimoji="0" lang="en-CN" b="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038423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803A49-11B7-70A1-4E6D-D8787612A0BD}"/>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FE217BD1-E5D2-CE87-AB9A-4DF2547911A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7F23E0A5-E7FE-3F5C-28F3-D5649B7AD9A7}"/>
              </a:ext>
            </a:extLst>
          </p:cNvPr>
          <p:cNvSpPr>
            <a:spLocks noGrp="1"/>
          </p:cNvSpPr>
          <p:nvPr>
            <p:ph type="dt" sz="half" idx="10"/>
          </p:nvPr>
        </p:nvSpPr>
        <p:spPr/>
        <p:txBody>
          <a:bodyPr/>
          <a:lstStyle/>
          <a:p>
            <a:pPr defTabSz="685800" eaLnBrk="1" fontAlgn="auto" hangingPunct="1">
              <a:spcBef>
                <a:spcPts val="0"/>
              </a:spcBef>
              <a:spcAft>
                <a:spcPts val="0"/>
              </a:spcAft>
            </a:pPr>
            <a:fld id="{7AC34741-FAF6-DA45-ABB6-AE8580DB632B}" type="datetime1">
              <a:rPr kumimoji="0" lang="en-US" b="0" smtClean="0">
                <a:solidFill>
                  <a:prstClr val="black">
                    <a:tint val="75000"/>
                  </a:prstClr>
                </a:solidFill>
                <a:latin typeface="Calibri" panose="020F0502020204030204"/>
                <a:ea typeface="+mn-ea"/>
              </a:rPr>
              <a:pPr defTabSz="685800" eaLnBrk="1" fontAlgn="auto" hangingPunct="1">
                <a:spcBef>
                  <a:spcPts val="0"/>
                </a:spcBef>
                <a:spcAft>
                  <a:spcPts val="0"/>
                </a:spcAft>
              </a:pPr>
              <a:t>6/28/25</a:t>
            </a:fld>
            <a:endParaRPr kumimoji="0" lang="en-CN" b="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ABEACD0E-8478-B0FE-62A0-AF8E80E52422}"/>
              </a:ext>
            </a:extLst>
          </p:cNvPr>
          <p:cNvSpPr>
            <a:spLocks noGrp="1"/>
          </p:cNvSpPr>
          <p:nvPr>
            <p:ph type="ftr" sz="quarter" idx="11"/>
          </p:nvPr>
        </p:nvSpPr>
        <p:spPr/>
        <p:txBody>
          <a:bodyPr/>
          <a:lstStyle/>
          <a:p>
            <a:pPr defTabSz="685800" eaLnBrk="1" fontAlgn="auto" hangingPunct="1">
              <a:spcBef>
                <a:spcPts val="0"/>
              </a:spcBef>
              <a:spcAft>
                <a:spcPts val="0"/>
              </a:spcAft>
            </a:pPr>
            <a:endParaRPr kumimoji="0" lang="en-CN" b="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B9297EB9-F014-42E5-EDB3-C4CF9D3E4651}"/>
              </a:ext>
            </a:extLst>
          </p:cNvPr>
          <p:cNvSpPr>
            <a:spLocks noGrp="1"/>
          </p:cNvSpPr>
          <p:nvPr>
            <p:ph type="sldNum" sz="quarter" idx="12"/>
          </p:nvPr>
        </p:nvSpPr>
        <p:spPr/>
        <p:txBody>
          <a:bodyPr/>
          <a:lstStyle/>
          <a:p>
            <a:pPr defTabSz="685800" eaLnBrk="1" fontAlgn="auto" hangingPunct="1">
              <a:spcBef>
                <a:spcPts val="0"/>
              </a:spcBef>
              <a:spcAft>
                <a:spcPts val="0"/>
              </a:spcAft>
            </a:pPr>
            <a:fld id="{99452DF4-B260-DC4C-8FD7-9632DF4221E1}" type="slidenum">
              <a:rPr kumimoji="0" lang="en-CN" b="0"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kumimoji="0" lang="en-CN" b="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602330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EF0BEFD-9A50-4832-A876-DE8A6005488F}" type="slidenum">
              <a:rPr lang="en-US" altLang="zh-TW"/>
              <a:pPr>
                <a:defRPr/>
              </a:pPr>
              <a:t>‹#›</a:t>
            </a:fld>
            <a:endParaRPr lang="en-US" altLang="zh-TW"/>
          </a:p>
        </p:txBody>
      </p:sp>
    </p:spTree>
    <p:extLst>
      <p:ext uri="{BB962C8B-B14F-4D97-AF65-F5344CB8AC3E}">
        <p14:creationId xmlns:p14="http://schemas.microsoft.com/office/powerpoint/2010/main" val="642324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E8C8AFCE-28AF-45EE-9C7D-AAC991747B0F}" type="slidenum">
              <a:rPr lang="en-US" altLang="zh-TW"/>
              <a:pPr>
                <a:defRPr/>
              </a:pPr>
              <a:t>‹#›</a:t>
            </a:fld>
            <a:endParaRPr lang="en-US" altLang="zh-TW"/>
          </a:p>
        </p:txBody>
      </p:sp>
    </p:spTree>
    <p:extLst>
      <p:ext uri="{BB962C8B-B14F-4D97-AF65-F5344CB8AC3E}">
        <p14:creationId xmlns:p14="http://schemas.microsoft.com/office/powerpoint/2010/main" val="351731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065B5D60-CF14-4CB2-95C6-9AB6AC570FD1}" type="slidenum">
              <a:rPr lang="en-US" altLang="zh-TW"/>
              <a:pPr>
                <a:defRPr/>
              </a:pPr>
              <a:t>‹#›</a:t>
            </a:fld>
            <a:endParaRPr lang="en-US" altLang="zh-TW"/>
          </a:p>
        </p:txBody>
      </p:sp>
    </p:spTree>
    <p:extLst>
      <p:ext uri="{BB962C8B-B14F-4D97-AF65-F5344CB8AC3E}">
        <p14:creationId xmlns:p14="http://schemas.microsoft.com/office/powerpoint/2010/main" val="9373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7814F3AF-5802-4929-B232-BE6EF381321D}" type="slidenum">
              <a:rPr lang="en-US" altLang="zh-TW"/>
              <a:pPr>
                <a:defRPr/>
              </a:pPr>
              <a:t>‹#›</a:t>
            </a:fld>
            <a:endParaRPr lang="en-US" altLang="zh-TW"/>
          </a:p>
        </p:txBody>
      </p:sp>
    </p:spTree>
    <p:extLst>
      <p:ext uri="{BB962C8B-B14F-4D97-AF65-F5344CB8AC3E}">
        <p14:creationId xmlns:p14="http://schemas.microsoft.com/office/powerpoint/2010/main" val="62567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1500" b="1"/>
            </a:lvl1pPr>
          </a:lstStyle>
          <a:p>
            <a:r>
              <a:rPr lang="zh-TW" altLang="en-US"/>
              <a:t>按一下以編輯母片標題樣式</a:t>
            </a:r>
          </a:p>
        </p:txBody>
      </p:sp>
      <p:sp>
        <p:nvSpPr>
          <p:cNvPr id="3" name="內容版面配置區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754D720-159D-4893-8DDD-EF58DF1D1EA0}" type="slidenum">
              <a:rPr lang="en-US" altLang="zh-TW"/>
              <a:pPr>
                <a:defRPr/>
              </a:pPr>
              <a:t>‹#›</a:t>
            </a:fld>
            <a:endParaRPr lang="en-US" altLang="zh-TW"/>
          </a:p>
        </p:txBody>
      </p:sp>
    </p:spTree>
    <p:extLst>
      <p:ext uri="{BB962C8B-B14F-4D97-AF65-F5344CB8AC3E}">
        <p14:creationId xmlns:p14="http://schemas.microsoft.com/office/powerpoint/2010/main" val="495275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1500" b="1"/>
            </a:lvl1pPr>
          </a:lstStyle>
          <a:p>
            <a:r>
              <a:rPr lang="zh-TW" altLang="en-US"/>
              <a:t>按一下以編輯母片標題樣式</a:t>
            </a:r>
          </a:p>
        </p:txBody>
      </p:sp>
      <p:sp>
        <p:nvSpPr>
          <p:cNvPr id="3" name="圖片版面配置區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TW" altLang="en-US" noProof="0"/>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951B294-6F99-4BB2-80D7-4402E2563854}" type="slidenum">
              <a:rPr lang="en-US" altLang="zh-TW"/>
              <a:pPr>
                <a:defRPr/>
              </a:pPr>
              <a:t>‹#›</a:t>
            </a:fld>
            <a:endParaRPr lang="en-US" altLang="zh-TW"/>
          </a:p>
        </p:txBody>
      </p:sp>
    </p:spTree>
    <p:extLst>
      <p:ext uri="{BB962C8B-B14F-4D97-AF65-F5344CB8AC3E}">
        <p14:creationId xmlns:p14="http://schemas.microsoft.com/office/powerpoint/2010/main" val="3737801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89444" name="Rectangle 4"/>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b="0"/>
            </a:lvl1pPr>
          </a:lstStyle>
          <a:p>
            <a:pPr>
              <a:defRPr/>
            </a:pPr>
            <a:endParaRPr lang="en-US" altLang="zh-TW"/>
          </a:p>
        </p:txBody>
      </p:sp>
      <p:sp>
        <p:nvSpPr>
          <p:cNvPr id="189445" name="Rectangle 5"/>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b="0"/>
            </a:lvl1pPr>
          </a:lstStyle>
          <a:p>
            <a:pPr>
              <a:defRPr/>
            </a:pPr>
            <a:endParaRPr lang="en-US" altLang="zh-TW"/>
          </a:p>
        </p:txBody>
      </p:sp>
      <p:sp>
        <p:nvSpPr>
          <p:cNvPr id="189446" name="Rectangle 6"/>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b="0"/>
            </a:lvl1pPr>
          </a:lstStyle>
          <a:p>
            <a:pPr>
              <a:defRPr/>
            </a:pPr>
            <a:fld id="{BDBA8D56-721A-4F07-8ED0-62DA7742725D}"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6389" r:id="rId1"/>
    <p:sldLayoutId id="2147486390" r:id="rId2"/>
    <p:sldLayoutId id="2147486391" r:id="rId3"/>
    <p:sldLayoutId id="2147486392" r:id="rId4"/>
    <p:sldLayoutId id="2147486393" r:id="rId5"/>
    <p:sldLayoutId id="2147486394" r:id="rId6"/>
    <p:sldLayoutId id="2147486395" r:id="rId7"/>
    <p:sldLayoutId id="2147486396" r:id="rId8"/>
    <p:sldLayoutId id="2147486397" r:id="rId9"/>
    <p:sldLayoutId id="2147486398" r:id="rId10"/>
    <p:sldLayoutId id="2147486399" r:id="rId11"/>
  </p:sldLayoutIdLst>
  <p:hf hdr="0" ftr="0" dt="0"/>
  <p:txStyles>
    <p:titleStyle>
      <a:lvl1pPr algn="ctr" rtl="0" eaLnBrk="0" fontAlgn="base" hangingPunct="0">
        <a:spcBef>
          <a:spcPct val="0"/>
        </a:spcBef>
        <a:spcAft>
          <a:spcPct val="0"/>
        </a:spcAft>
        <a:defRPr kumimoji="1" sz="3300">
          <a:solidFill>
            <a:schemeClr val="tx2"/>
          </a:solidFill>
          <a:latin typeface="+mj-lt"/>
          <a:ea typeface="新細明體" panose="02020500000000000000" pitchFamily="18" charset="-120"/>
          <a:cs typeface="+mj-cs"/>
        </a:defRPr>
      </a:lvl1pPr>
      <a:lvl2pPr algn="ctr" rtl="0" eaLnBrk="0" fontAlgn="base" hangingPunct="0">
        <a:spcBef>
          <a:spcPct val="0"/>
        </a:spcBef>
        <a:spcAft>
          <a:spcPct val="0"/>
        </a:spcAft>
        <a:defRPr kumimoji="1" sz="3300">
          <a:solidFill>
            <a:schemeClr val="tx2"/>
          </a:solidFill>
          <a:latin typeface="Arial" pitchFamily="34" charset="0"/>
          <a:ea typeface="新細明體" panose="02020500000000000000" pitchFamily="18" charset="-120"/>
        </a:defRPr>
      </a:lvl2pPr>
      <a:lvl3pPr algn="ctr" rtl="0" eaLnBrk="0" fontAlgn="base" hangingPunct="0">
        <a:spcBef>
          <a:spcPct val="0"/>
        </a:spcBef>
        <a:spcAft>
          <a:spcPct val="0"/>
        </a:spcAft>
        <a:defRPr kumimoji="1" sz="3300">
          <a:solidFill>
            <a:schemeClr val="tx2"/>
          </a:solidFill>
          <a:latin typeface="Arial" pitchFamily="34" charset="0"/>
          <a:ea typeface="新細明體" panose="02020500000000000000" pitchFamily="18" charset="-120"/>
        </a:defRPr>
      </a:lvl3pPr>
      <a:lvl4pPr algn="ctr" rtl="0" eaLnBrk="0" fontAlgn="base" hangingPunct="0">
        <a:spcBef>
          <a:spcPct val="0"/>
        </a:spcBef>
        <a:spcAft>
          <a:spcPct val="0"/>
        </a:spcAft>
        <a:defRPr kumimoji="1" sz="3300">
          <a:solidFill>
            <a:schemeClr val="tx2"/>
          </a:solidFill>
          <a:latin typeface="Arial" pitchFamily="34" charset="0"/>
          <a:ea typeface="新細明體" panose="02020500000000000000" pitchFamily="18" charset="-120"/>
        </a:defRPr>
      </a:lvl4pPr>
      <a:lvl5pPr algn="ctr" rtl="0" eaLnBrk="0" fontAlgn="base" hangingPunct="0">
        <a:spcBef>
          <a:spcPct val="0"/>
        </a:spcBef>
        <a:spcAft>
          <a:spcPct val="0"/>
        </a:spcAft>
        <a:defRPr kumimoji="1" sz="3300">
          <a:solidFill>
            <a:schemeClr val="tx2"/>
          </a:solidFill>
          <a:latin typeface="Arial" pitchFamily="34" charset="0"/>
          <a:ea typeface="新細明體" panose="02020500000000000000" pitchFamily="18" charset="-120"/>
        </a:defRPr>
      </a:lvl5pPr>
      <a:lvl6pPr marL="342900" algn="ctr" rtl="0" fontAlgn="base">
        <a:spcBef>
          <a:spcPct val="0"/>
        </a:spcBef>
        <a:spcAft>
          <a:spcPct val="0"/>
        </a:spcAft>
        <a:defRPr kumimoji="1" sz="3300">
          <a:solidFill>
            <a:schemeClr val="tx2"/>
          </a:solidFill>
          <a:latin typeface="Arial" pitchFamily="34" charset="0"/>
          <a:ea typeface="PMingLiU" pitchFamily="18" charset="-120"/>
        </a:defRPr>
      </a:lvl6pPr>
      <a:lvl7pPr marL="685800" algn="ctr" rtl="0" fontAlgn="base">
        <a:spcBef>
          <a:spcPct val="0"/>
        </a:spcBef>
        <a:spcAft>
          <a:spcPct val="0"/>
        </a:spcAft>
        <a:defRPr kumimoji="1" sz="3300">
          <a:solidFill>
            <a:schemeClr val="tx2"/>
          </a:solidFill>
          <a:latin typeface="Arial" pitchFamily="34" charset="0"/>
          <a:ea typeface="PMingLiU" pitchFamily="18" charset="-120"/>
        </a:defRPr>
      </a:lvl7pPr>
      <a:lvl8pPr marL="1028700" algn="ctr" rtl="0" fontAlgn="base">
        <a:spcBef>
          <a:spcPct val="0"/>
        </a:spcBef>
        <a:spcAft>
          <a:spcPct val="0"/>
        </a:spcAft>
        <a:defRPr kumimoji="1" sz="3300">
          <a:solidFill>
            <a:schemeClr val="tx2"/>
          </a:solidFill>
          <a:latin typeface="Arial" pitchFamily="34" charset="0"/>
          <a:ea typeface="PMingLiU" pitchFamily="18" charset="-120"/>
        </a:defRPr>
      </a:lvl8pPr>
      <a:lvl9pPr marL="1371600" algn="ctr" rtl="0" fontAlgn="base">
        <a:spcBef>
          <a:spcPct val="0"/>
        </a:spcBef>
        <a:spcAft>
          <a:spcPct val="0"/>
        </a:spcAft>
        <a:defRPr kumimoji="1" sz="3300">
          <a:solidFill>
            <a:schemeClr val="tx2"/>
          </a:solidFill>
          <a:latin typeface="Arial" pitchFamily="34" charset="0"/>
          <a:ea typeface="PMingLiU" pitchFamily="18" charset="-120"/>
        </a:defRPr>
      </a:lvl9pPr>
    </p:titleStyle>
    <p:bodyStyle>
      <a:lvl1pPr marL="257175" indent="-257175" algn="l" rtl="0" eaLnBrk="0" fontAlgn="base" hangingPunct="0">
        <a:spcBef>
          <a:spcPct val="20000"/>
        </a:spcBef>
        <a:spcAft>
          <a:spcPct val="0"/>
        </a:spcAft>
        <a:buChar char="•"/>
        <a:defRPr kumimoji="1" sz="2400">
          <a:solidFill>
            <a:schemeClr val="tx1"/>
          </a:solidFill>
          <a:latin typeface="+mn-lt"/>
          <a:ea typeface="新細明體" panose="02020500000000000000" pitchFamily="18" charset="-120"/>
          <a:cs typeface="+mn-cs"/>
        </a:defRPr>
      </a:lvl1pPr>
      <a:lvl2pPr marL="557213" indent="-214313" algn="l" rtl="0" eaLnBrk="0" fontAlgn="base" hangingPunct="0">
        <a:spcBef>
          <a:spcPct val="20000"/>
        </a:spcBef>
        <a:spcAft>
          <a:spcPct val="0"/>
        </a:spcAft>
        <a:buChar char="–"/>
        <a:defRPr kumimoji="1" sz="2100">
          <a:solidFill>
            <a:schemeClr val="tx1"/>
          </a:solidFill>
          <a:latin typeface="+mn-lt"/>
          <a:ea typeface="新細明體" panose="02020500000000000000" pitchFamily="18" charset="-120"/>
        </a:defRPr>
      </a:lvl2pPr>
      <a:lvl3pPr marL="857250" indent="-171450" algn="l" rtl="0" eaLnBrk="0" fontAlgn="base" hangingPunct="0">
        <a:spcBef>
          <a:spcPct val="20000"/>
        </a:spcBef>
        <a:spcAft>
          <a:spcPct val="0"/>
        </a:spcAft>
        <a:buChar char="•"/>
        <a:defRPr kumimoji="1" sz="1800">
          <a:solidFill>
            <a:schemeClr val="tx1"/>
          </a:solidFill>
          <a:latin typeface="+mn-lt"/>
          <a:ea typeface="新細明體" panose="02020500000000000000" pitchFamily="18" charset="-120"/>
        </a:defRPr>
      </a:lvl3pPr>
      <a:lvl4pPr marL="1200150" indent="-171450" algn="l" rtl="0" eaLnBrk="0" fontAlgn="base" hangingPunct="0">
        <a:spcBef>
          <a:spcPct val="20000"/>
        </a:spcBef>
        <a:spcAft>
          <a:spcPct val="0"/>
        </a:spcAft>
        <a:buChar char="–"/>
        <a:defRPr kumimoji="1" sz="1500">
          <a:solidFill>
            <a:schemeClr val="tx1"/>
          </a:solidFill>
          <a:latin typeface="+mn-lt"/>
          <a:ea typeface="新細明體" panose="02020500000000000000" pitchFamily="18" charset="-120"/>
        </a:defRPr>
      </a:lvl4pPr>
      <a:lvl5pPr marL="1543050" indent="-171450" algn="l" rtl="0" eaLnBrk="0" fontAlgn="base" hangingPunct="0">
        <a:spcBef>
          <a:spcPct val="20000"/>
        </a:spcBef>
        <a:spcAft>
          <a:spcPct val="0"/>
        </a:spcAft>
        <a:buChar char="»"/>
        <a:defRPr kumimoji="1" sz="1500">
          <a:solidFill>
            <a:schemeClr val="tx1"/>
          </a:solidFill>
          <a:latin typeface="+mn-lt"/>
          <a:ea typeface="新細明體" panose="02020500000000000000" pitchFamily="18" charset="-120"/>
        </a:defRPr>
      </a:lvl5pPr>
      <a:lvl6pPr marL="1885950" indent="-171450" algn="l" rtl="0" fontAlgn="base">
        <a:spcBef>
          <a:spcPct val="20000"/>
        </a:spcBef>
        <a:spcAft>
          <a:spcPct val="0"/>
        </a:spcAft>
        <a:buChar char="»"/>
        <a:defRPr kumimoji="1" sz="1500">
          <a:solidFill>
            <a:schemeClr val="tx1"/>
          </a:solidFill>
          <a:latin typeface="+mn-lt"/>
          <a:ea typeface="+mn-ea"/>
        </a:defRPr>
      </a:lvl6pPr>
      <a:lvl7pPr marL="2228850" indent="-171450" algn="l" rtl="0" fontAlgn="base">
        <a:spcBef>
          <a:spcPct val="20000"/>
        </a:spcBef>
        <a:spcAft>
          <a:spcPct val="0"/>
        </a:spcAft>
        <a:buChar char="»"/>
        <a:defRPr kumimoji="1" sz="1500">
          <a:solidFill>
            <a:schemeClr val="tx1"/>
          </a:solidFill>
          <a:latin typeface="+mn-lt"/>
          <a:ea typeface="+mn-ea"/>
        </a:defRPr>
      </a:lvl7pPr>
      <a:lvl8pPr marL="2571750" indent="-171450" algn="l" rtl="0" fontAlgn="base">
        <a:spcBef>
          <a:spcPct val="20000"/>
        </a:spcBef>
        <a:spcAft>
          <a:spcPct val="0"/>
        </a:spcAft>
        <a:buChar char="»"/>
        <a:defRPr kumimoji="1" sz="1500">
          <a:solidFill>
            <a:schemeClr val="tx1"/>
          </a:solidFill>
          <a:latin typeface="+mn-lt"/>
          <a:ea typeface="+mn-ea"/>
        </a:defRPr>
      </a:lvl8pPr>
      <a:lvl9pPr marL="2914650" indent="-171450" algn="l" rtl="0" fontAlgn="base">
        <a:spcBef>
          <a:spcPct val="20000"/>
        </a:spcBef>
        <a:spcAft>
          <a:spcPct val="0"/>
        </a:spcAft>
        <a:buChar char="»"/>
        <a:defRPr kumimoji="1" sz="1500">
          <a:solidFill>
            <a:schemeClr val="tx1"/>
          </a:solidFill>
          <a:latin typeface="+mn-lt"/>
          <a:ea typeface="+mn-ea"/>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55000">
              <a:srgbClr val="F3F3F3"/>
            </a:gs>
            <a:gs pos="100000">
              <a:srgbClr val="FFFF08"/>
            </a:gs>
          </a:gsLst>
          <a:lin ang="5400000" scaled="1"/>
        </a:gradFill>
        <a:effectLst/>
      </p:bgPr>
    </p:bg>
    <p:spTree>
      <p:nvGrpSpPr>
        <p:cNvPr id="1" name=""/>
        <p:cNvGrpSpPr/>
        <p:nvPr/>
      </p:nvGrpSpPr>
      <p:grpSpPr>
        <a:xfrm>
          <a:off x="0" y="0"/>
          <a:ext cx="0" cy="0"/>
          <a:chOff x="0" y="0"/>
          <a:chExt cx="0" cy="0"/>
        </a:xfrm>
      </p:grpSpPr>
      <p:pic>
        <p:nvPicPr>
          <p:cNvPr id="2050" name="圖片 7"/>
          <p:cNvPicPr>
            <a:picLocks noChangeAspect="1"/>
          </p:cNvPicPr>
          <p:nvPr/>
        </p:nvPicPr>
        <p:blipFill>
          <a:blip r:embed="rId13" cstate="print">
            <a:lum bright="12000" contrast="40000"/>
            <a:extLst>
              <a:ext uri="{28A0092B-C50C-407E-A947-70E740481C1C}">
                <a14:useLocalDpi xmlns:a14="http://schemas.microsoft.com/office/drawing/2010/main" val="0"/>
              </a:ext>
            </a:extLst>
          </a:blip>
          <a:srcRect/>
          <a:stretch>
            <a:fillRect/>
          </a:stretch>
        </p:blipFill>
        <p:spPr bwMode="auto">
          <a:xfrm>
            <a:off x="6667500" y="3686175"/>
            <a:ext cx="24765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0" y="0"/>
            <a:ext cx="9144000" cy="53579"/>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20000"/>
                </a:schemeClr>
              </a:gs>
              <a:gs pos="100000">
                <a:schemeClr val="accent1">
                  <a:tint val="50000"/>
                  <a:shade val="100000"/>
                  <a:hueMod val="100000"/>
                  <a:satMod val="500000"/>
                </a:schemeClr>
              </a:gs>
            </a:gsLst>
            <a:lin ang="18900000" scaled="1"/>
            <a:tileRect/>
          </a:gradFill>
          <a:ln w="12700" cap="rnd" cmpd="sng" algn="ctr">
            <a:noFill/>
            <a:prstDash val="solid"/>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endParaRPr kumimoji="0" lang="zh-CN" altLang="en-US" sz="1650"/>
          </a:p>
        </p:txBody>
      </p:sp>
      <p:sp>
        <p:nvSpPr>
          <p:cNvPr id="11" name="矩形 10"/>
          <p:cNvSpPr/>
          <p:nvPr/>
        </p:nvSpPr>
        <p:spPr>
          <a:xfrm>
            <a:off x="0" y="30713"/>
            <a:ext cx="4572000" cy="53579"/>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5000"/>
                </a:schemeClr>
              </a:gs>
              <a:gs pos="100000">
                <a:schemeClr val="accent1">
                  <a:tint val="50000"/>
                  <a:shade val="100000"/>
                  <a:hueMod val="100000"/>
                  <a:satMod val="500000"/>
                  <a:alpha val="60000"/>
                </a:schemeClr>
              </a:gs>
            </a:gsLst>
            <a:lin ang="8100000" scaled="1"/>
            <a:tileRect/>
          </a:gradFill>
          <a:ln w="12700" cap="rnd" cmpd="sng" algn="ctr">
            <a:noFill/>
            <a:prstDash val="solid"/>
          </a:ln>
          <a:effectLst>
            <a:glow>
              <a:schemeClr val="accent1">
                <a:tint val="100000"/>
                <a:shade val="100000"/>
                <a:hueMod val="100000"/>
                <a:satMod val="100000"/>
              </a:schemeClr>
            </a:glow>
            <a:softEdge rad="12700"/>
          </a:effectLst>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endParaRPr kumimoji="0" lang="zh-CN" altLang="en-US" sz="1650"/>
          </a:p>
        </p:txBody>
      </p:sp>
      <p:pic>
        <p:nvPicPr>
          <p:cNvPr id="2057" name="圖片 8"/>
          <p:cNvPicPr>
            <a:picLocks noChangeAspect="1"/>
          </p:cNvPicPr>
          <p:nvPr/>
        </p:nvPicPr>
        <p:blipFill>
          <a:blip r:embed="rId14" cstate="print">
            <a:lum bright="34000" contrast="40000"/>
            <a:extLst>
              <a:ext uri="{28A0092B-C50C-407E-A947-70E740481C1C}">
                <a14:useLocalDpi xmlns:a14="http://schemas.microsoft.com/office/drawing/2010/main" val="0"/>
              </a:ext>
            </a:extLst>
          </a:blip>
          <a:srcRect/>
          <a:stretch>
            <a:fillRect/>
          </a:stretch>
        </p:blipFill>
        <p:spPr bwMode="auto">
          <a:xfrm>
            <a:off x="0" y="4814887"/>
            <a:ext cx="91440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標題版面配置區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2059" name="文字版面配置區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日期版面配置區 3"/>
          <p:cNvSpPr>
            <a:spLocks noGrp="1"/>
          </p:cNvSpPr>
          <p:nvPr>
            <p:ph type="dt" sz="half" idx="2"/>
          </p:nvPr>
        </p:nvSpPr>
        <p:spPr>
          <a:xfrm>
            <a:off x="457200" y="4767264"/>
            <a:ext cx="2133600" cy="273844"/>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900">
                <a:solidFill>
                  <a:srgbClr val="898989"/>
                </a:solidFill>
              </a:defRPr>
            </a:lvl1pPr>
          </a:lstStyle>
          <a:p>
            <a:pPr>
              <a:defRPr/>
            </a:pPr>
            <a:endParaRPr lang="en-US" altLang="zh-TW"/>
          </a:p>
        </p:txBody>
      </p:sp>
      <p:sp>
        <p:nvSpPr>
          <p:cNvPr id="5" name="頁尾版面配置區 4"/>
          <p:cNvSpPr>
            <a:spLocks noGrp="1"/>
          </p:cNvSpPr>
          <p:nvPr>
            <p:ph type="ftr" sz="quarter" idx="3"/>
          </p:nvPr>
        </p:nvSpPr>
        <p:spPr>
          <a:xfrm>
            <a:off x="3124200" y="4767264"/>
            <a:ext cx="2895600" cy="273844"/>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900">
                <a:solidFill>
                  <a:srgbClr val="898989"/>
                </a:solidFill>
              </a:defRPr>
            </a:lvl1pPr>
          </a:lstStyle>
          <a:p>
            <a:pPr>
              <a:defRPr/>
            </a:pPr>
            <a:endParaRPr lang="en-US" altLang="zh-TW"/>
          </a:p>
        </p:txBody>
      </p:sp>
      <p:sp>
        <p:nvSpPr>
          <p:cNvPr id="6" name="投影片編號版面配置區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900">
                <a:solidFill>
                  <a:srgbClr val="898989"/>
                </a:solidFill>
              </a:defRPr>
            </a:lvl1pPr>
          </a:lstStyle>
          <a:p>
            <a:pPr>
              <a:defRPr/>
            </a:pPr>
            <a:fld id="{9DBBE99E-996B-4B3A-98AA-EC36C569270A}"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6403" r:id="rId1"/>
    <p:sldLayoutId id="2147486404" r:id="rId2"/>
    <p:sldLayoutId id="2147486405" r:id="rId3"/>
    <p:sldLayoutId id="2147486406" r:id="rId4"/>
    <p:sldLayoutId id="2147486407" r:id="rId5"/>
    <p:sldLayoutId id="2147486408" r:id="rId6"/>
    <p:sldLayoutId id="2147486409" r:id="rId7"/>
    <p:sldLayoutId id="2147486410" r:id="rId8"/>
    <p:sldLayoutId id="2147486411" r:id="rId9"/>
    <p:sldLayoutId id="2147486412" r:id="rId10"/>
    <p:sldLayoutId id="2147486413" r:id="rId11"/>
  </p:sldLayoutIdLst>
  <p:hf hdr="0" ftr="0" dt="0"/>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Maiandra GD" pitchFamily="34" charset="0"/>
          <a:ea typeface="微軟正黑體" pitchFamily="34" charset="-120"/>
        </a:defRPr>
      </a:lvl2pPr>
      <a:lvl3pPr algn="ctr" rtl="0" eaLnBrk="0" fontAlgn="base" hangingPunct="0">
        <a:spcBef>
          <a:spcPct val="0"/>
        </a:spcBef>
        <a:spcAft>
          <a:spcPct val="0"/>
        </a:spcAft>
        <a:defRPr sz="3300">
          <a:solidFill>
            <a:schemeClr val="tx2"/>
          </a:solidFill>
          <a:latin typeface="Maiandra GD" pitchFamily="34" charset="0"/>
          <a:ea typeface="微軟正黑體" pitchFamily="34" charset="-120"/>
        </a:defRPr>
      </a:lvl3pPr>
      <a:lvl4pPr algn="ctr" rtl="0" eaLnBrk="0" fontAlgn="base" hangingPunct="0">
        <a:spcBef>
          <a:spcPct val="0"/>
        </a:spcBef>
        <a:spcAft>
          <a:spcPct val="0"/>
        </a:spcAft>
        <a:defRPr sz="3300">
          <a:solidFill>
            <a:schemeClr val="tx2"/>
          </a:solidFill>
          <a:latin typeface="Maiandra GD" pitchFamily="34" charset="0"/>
          <a:ea typeface="微軟正黑體" pitchFamily="34" charset="-120"/>
        </a:defRPr>
      </a:lvl4pPr>
      <a:lvl5pPr algn="ctr" rtl="0" eaLnBrk="0" fontAlgn="base" hangingPunct="0">
        <a:spcBef>
          <a:spcPct val="0"/>
        </a:spcBef>
        <a:spcAft>
          <a:spcPct val="0"/>
        </a:spcAft>
        <a:defRPr sz="3300">
          <a:solidFill>
            <a:schemeClr val="tx2"/>
          </a:solidFill>
          <a:latin typeface="Maiandra GD" pitchFamily="34" charset="0"/>
          <a:ea typeface="微軟正黑體" pitchFamily="34" charset="-120"/>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257175" indent="-257175" algn="l" rtl="0" eaLnBrk="0" fontAlgn="base" hangingPunct="0">
        <a:spcBef>
          <a:spcPct val="20000"/>
        </a:spcBef>
        <a:spcAft>
          <a:spcPct val="0"/>
        </a:spcAft>
        <a:buClr>
          <a:schemeClr val="accent1"/>
        </a:buClr>
        <a:buSzPct val="50000"/>
        <a:buFont typeface="Wingdings 2" panose="05020102010507070707" pitchFamily="18" charset="2"/>
        <a:buChar char=""/>
        <a:defRPr sz="2400" kern="1200">
          <a:solidFill>
            <a:schemeClr val="tx1"/>
          </a:solidFill>
          <a:latin typeface="+mn-lt"/>
          <a:ea typeface="新細明體" panose="02020500000000000000" pitchFamily="18" charset="-120"/>
          <a:cs typeface="+mn-cs"/>
        </a:defRPr>
      </a:lvl1pPr>
      <a:lvl2pPr marL="557213" indent="-214313" algn="l" rtl="0" eaLnBrk="0" fontAlgn="base" hangingPunct="0">
        <a:spcBef>
          <a:spcPct val="20000"/>
        </a:spcBef>
        <a:spcAft>
          <a:spcPct val="0"/>
        </a:spcAft>
        <a:buClr>
          <a:schemeClr val="accent2"/>
        </a:buClr>
        <a:buSzPct val="50000"/>
        <a:buFont typeface="Wingdings 2" panose="05020102010507070707" pitchFamily="18" charset="2"/>
        <a:buChar char="³"/>
        <a:defRPr sz="2100" kern="1200">
          <a:solidFill>
            <a:schemeClr val="tx1"/>
          </a:solidFill>
          <a:latin typeface="+mn-lt"/>
          <a:ea typeface="新細明體" panose="02020500000000000000" pitchFamily="18" charset="-120"/>
          <a:cs typeface="+mn-cs"/>
        </a:defRPr>
      </a:lvl2pPr>
      <a:lvl3pPr marL="857250" indent="-171450" algn="l" rtl="0" eaLnBrk="0" fontAlgn="base" hangingPunct="0">
        <a:spcBef>
          <a:spcPct val="20000"/>
        </a:spcBef>
        <a:spcAft>
          <a:spcPct val="0"/>
        </a:spcAft>
        <a:buClr>
          <a:srgbClr val="9C007F"/>
        </a:buClr>
        <a:buSzPct val="60000"/>
        <a:buFont typeface="Wingdings 2" panose="05020102010507070707" pitchFamily="18" charset="2"/>
        <a:buChar char="®"/>
        <a:defRPr sz="1800" kern="1200">
          <a:solidFill>
            <a:schemeClr val="tx1"/>
          </a:solidFill>
          <a:latin typeface="+mn-lt"/>
          <a:ea typeface="新細明體" panose="02020500000000000000" pitchFamily="18" charset="-120"/>
          <a:cs typeface="+mn-cs"/>
        </a:defRPr>
      </a:lvl3pPr>
      <a:lvl4pPr marL="1200150" indent="-171450" algn="l" rtl="0" eaLnBrk="0" fontAlgn="base" hangingPunct="0">
        <a:spcBef>
          <a:spcPct val="20000"/>
        </a:spcBef>
        <a:spcAft>
          <a:spcPct val="0"/>
        </a:spcAft>
        <a:buClr>
          <a:srgbClr val="005BD3"/>
        </a:buClr>
        <a:buSzPct val="45000"/>
        <a:buFont typeface="Wingdings 2" panose="05020102010507070707" pitchFamily="18" charset="2"/>
        <a:buChar char="¯"/>
        <a:defRPr sz="1500" kern="1200">
          <a:solidFill>
            <a:schemeClr val="tx1"/>
          </a:solidFill>
          <a:latin typeface="+mn-lt"/>
          <a:ea typeface="新細明體" panose="02020500000000000000" pitchFamily="18" charset="-120"/>
          <a:cs typeface="+mn-cs"/>
        </a:defRPr>
      </a:lvl4pPr>
      <a:lvl5pPr marL="1543050" indent="-171450" algn="l" rtl="0" eaLnBrk="0" fontAlgn="base" hangingPunct="0">
        <a:spcBef>
          <a:spcPct val="20000"/>
        </a:spcBef>
        <a:spcAft>
          <a:spcPct val="0"/>
        </a:spcAft>
        <a:buClr>
          <a:srgbClr val="00349E"/>
        </a:buClr>
        <a:buFont typeface="Wingdings 2" panose="05020102010507070707" pitchFamily="18" charset="2"/>
        <a:buChar char=""/>
        <a:defRPr sz="1500" kern="1200">
          <a:solidFill>
            <a:schemeClr val="tx1"/>
          </a:solidFill>
          <a:latin typeface="+mn-lt"/>
          <a:ea typeface="新細明體" panose="02020500000000000000" pitchFamily="18" charset="-120"/>
          <a:cs typeface="+mn-cs"/>
        </a:defRPr>
      </a:lvl5pPr>
      <a:lvl6pPr marL="1885950" indent="-171450" algn="l" rtl="0" eaLnBrk="1" latinLnBrk="0" hangingPunct="1">
        <a:spcBef>
          <a:spcPct val="20000"/>
        </a:spcBef>
        <a:buFont typeface="Arial"/>
        <a:buChar char="•"/>
        <a:defRPr kumimoji="0" sz="1500" kern="1200">
          <a:solidFill>
            <a:schemeClr val="tx1"/>
          </a:solidFill>
          <a:latin typeface="+mn-lt"/>
          <a:ea typeface="+mn-ea"/>
          <a:cs typeface="+mn-cs"/>
        </a:defRPr>
      </a:lvl6pPr>
      <a:lvl7pPr marL="2228850" indent="-171450" algn="l" rtl="0" eaLnBrk="1" latinLnBrk="0" hangingPunct="1">
        <a:spcBef>
          <a:spcPct val="20000"/>
        </a:spcBef>
        <a:buFont typeface="Arial"/>
        <a:buChar char="•"/>
        <a:defRPr kumimoji="0" sz="1500" kern="1200">
          <a:solidFill>
            <a:schemeClr val="tx1"/>
          </a:solidFill>
          <a:latin typeface="+mn-lt"/>
          <a:ea typeface="+mn-ea"/>
          <a:cs typeface="+mn-cs"/>
        </a:defRPr>
      </a:lvl7pPr>
      <a:lvl8pPr marL="2571750" indent="-171450" algn="l" rtl="0" eaLnBrk="1" latinLnBrk="0" hangingPunct="1">
        <a:spcBef>
          <a:spcPct val="20000"/>
        </a:spcBef>
        <a:buFont typeface="Arial"/>
        <a:buChar char="•"/>
        <a:defRPr kumimoji="0" sz="1500" kern="1200">
          <a:solidFill>
            <a:schemeClr val="tx1"/>
          </a:solidFill>
          <a:latin typeface="+mn-lt"/>
          <a:ea typeface="+mn-ea"/>
          <a:cs typeface="+mn-cs"/>
        </a:defRPr>
      </a:lvl8pPr>
      <a:lvl9pPr marL="2914650" indent="-171450" algn="l" rtl="0" eaLnBrk="1" latinLnBrk="0" hangingPunct="1">
        <a:spcBef>
          <a:spcPct val="20000"/>
        </a:spcBef>
        <a:buFont typeface="Arial"/>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46DAC-FF60-077B-8899-574AD88499B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CN"/>
          </a:p>
        </p:txBody>
      </p:sp>
      <p:sp>
        <p:nvSpPr>
          <p:cNvPr id="3" name="Text Placeholder 2">
            <a:extLst>
              <a:ext uri="{FF2B5EF4-FFF2-40B4-BE49-F238E27FC236}">
                <a16:creationId xmlns:a16="http://schemas.microsoft.com/office/drawing/2014/main" id="{2B9479B6-576A-3D3D-5322-037E3203C1D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35E5EDAE-ABEA-66C6-4494-DE88D28EC15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1ECD92EF-14B2-BB42-BD79-B69C39C55D97}" type="datetime1">
              <a:rPr kumimoji="0" lang="en-US" b="0" smtClean="0">
                <a:solidFill>
                  <a:prstClr val="black">
                    <a:tint val="75000"/>
                  </a:prstClr>
                </a:solidFill>
                <a:latin typeface="Calibri" panose="020F0502020204030204"/>
                <a:ea typeface="+mn-ea"/>
              </a:rPr>
              <a:pPr defTabSz="685800" eaLnBrk="1" fontAlgn="auto" hangingPunct="1">
                <a:spcBef>
                  <a:spcPts val="0"/>
                </a:spcBef>
                <a:spcAft>
                  <a:spcPts val="0"/>
                </a:spcAft>
              </a:pPr>
              <a:t>6/28/25</a:t>
            </a:fld>
            <a:endParaRPr kumimoji="0" lang="en-CN" b="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10EC5124-7711-E9A0-2936-0D67CEA73E6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kumimoji="0" lang="en-CN" b="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3C0F1794-91BC-3F35-A718-9F0CC8CF555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99452DF4-B260-DC4C-8FD7-9632DF4221E1}" type="slidenum">
              <a:rPr kumimoji="0" lang="en-CN" b="0"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kumimoji="0" lang="en-CN" b="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589689982"/>
      </p:ext>
    </p:extLst>
  </p:cSld>
  <p:clrMap bg1="lt1" tx1="dk1" bg2="lt2" tx2="dk2" accent1="accent1" accent2="accent2" accent3="accent3" accent4="accent4" accent5="accent5" accent6="accent6" hlink="hlink" folHlink="folHlink"/>
  <p:sldLayoutIdLst>
    <p:sldLayoutId id="2147486459" r:id="rId1"/>
    <p:sldLayoutId id="2147486460" r:id="rId2"/>
    <p:sldLayoutId id="2147486461" r:id="rId3"/>
    <p:sldLayoutId id="2147486462" r:id="rId4"/>
    <p:sldLayoutId id="2147486463" r:id="rId5"/>
    <p:sldLayoutId id="2147486464" r:id="rId6"/>
    <p:sldLayoutId id="2147486465" r:id="rId7"/>
    <p:sldLayoutId id="2147486466" r:id="rId8"/>
    <p:sldLayoutId id="2147486467" r:id="rId9"/>
    <p:sldLayoutId id="2147486468" r:id="rId10"/>
    <p:sldLayoutId id="214748646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image" Target="../media/image222.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24.png"/><Relationship Id="rId4" Type="http://schemas.openxmlformats.org/officeDocument/2006/relationships/image" Target="../media/image32.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6.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47.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04.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image" Target="../media/image370.png"/><Relationship Id="rId1" Type="http://schemas.openxmlformats.org/officeDocument/2006/relationships/slideLayout" Target="../slideLayouts/slideLayout7.xml"/><Relationship Id="rId4" Type="http://schemas.openxmlformats.org/officeDocument/2006/relationships/image" Target="../media/image392.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430.png"/><Relationship Id="rId1" Type="http://schemas.openxmlformats.org/officeDocument/2006/relationships/slideLayout" Target="../slideLayouts/slideLayout7.xml"/><Relationship Id="rId4" Type="http://schemas.openxmlformats.org/officeDocument/2006/relationships/image" Target="../media/image4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10.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151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image" Target="../media/image160.png"/><Relationship Id="rId7"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71.png"/><Relationship Id="rId9" Type="http://schemas.openxmlformats.org/officeDocument/2006/relationships/image" Target="../media/image200.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221.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232.png"/><Relationship Id="rId5" Type="http://schemas.openxmlformats.org/officeDocument/2006/relationships/image" Target="../media/image220.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0.png"/><Relationship Id="rId1" Type="http://schemas.openxmlformats.org/officeDocument/2006/relationships/slideLayout" Target="../slideLayouts/slideLayout7.xml"/><Relationship Id="rId5" Type="http://schemas.openxmlformats.org/officeDocument/2006/relationships/image" Target="../media/image250.pn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621.png"/><Relationship Id="rId2" Type="http://schemas.openxmlformats.org/officeDocument/2006/relationships/image" Target="../media/image561.png"/><Relationship Id="rId1" Type="http://schemas.openxmlformats.org/officeDocument/2006/relationships/slideLayout" Target="../slideLayouts/slideLayout7.xml"/><Relationship Id="rId6" Type="http://schemas.openxmlformats.org/officeDocument/2006/relationships/image" Target="../media/image660.png"/><Relationship Id="rId5" Type="http://schemas.openxmlformats.org/officeDocument/2006/relationships/image" Target="../media/image70.png"/><Relationship Id="rId4" Type="http://schemas.openxmlformats.org/officeDocument/2006/relationships/image" Target="../media/image620.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oleObject" Target="../embeddings/oleObject2.bin"/><Relationship Id="rId1" Type="http://schemas.openxmlformats.org/officeDocument/2006/relationships/slideLayout" Target="../slideLayouts/slideLayout7.xml"/><Relationship Id="rId5" Type="http://schemas.openxmlformats.org/officeDocument/2006/relationships/image" Target="../media/image331.png"/></Relationships>
</file>

<file path=ppt/slides/_rels/slide39.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00.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wmf"/><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391.png"/></Relationships>
</file>

<file path=ppt/slides/_rels/slide42.xml.rels><?xml version="1.0" encoding="UTF-8" standalone="yes"?>
<Relationships xmlns="http://schemas.openxmlformats.org/package/2006/relationships"><Relationship Id="rId3" Type="http://schemas.openxmlformats.org/officeDocument/2006/relationships/image" Target="../media/image400.png"/><Relationship Id="rId12" Type="http://schemas.openxmlformats.org/officeDocument/2006/relationships/image" Target="../media/image83.pn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02.png"/><Relationship Id="rId5" Type="http://schemas.openxmlformats.org/officeDocument/2006/relationships/image" Target="../media/image420.png"/><Relationship Id="rId10" Type="http://schemas.openxmlformats.org/officeDocument/2006/relationships/image" Target="../media/image381.png"/><Relationship Id="rId4" Type="http://schemas.openxmlformats.org/officeDocument/2006/relationships/image" Target="../media/image410.png"/></Relationships>
</file>

<file path=ppt/slides/_rels/slide4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901.png"/><Relationship Id="rId7" Type="http://schemas.openxmlformats.org/officeDocument/2006/relationships/image" Target="../media/image90.png"/><Relationship Id="rId2" Type="http://schemas.openxmlformats.org/officeDocument/2006/relationships/image" Target="../media/image830.png"/><Relationship Id="rId1" Type="http://schemas.openxmlformats.org/officeDocument/2006/relationships/slideLayout" Target="../slideLayouts/slideLayout7.xml"/><Relationship Id="rId6" Type="http://schemas.openxmlformats.org/officeDocument/2006/relationships/image" Target="../media/image930.png"/><Relationship Id="rId11" Type="http://schemas.openxmlformats.org/officeDocument/2006/relationships/image" Target="../media/image92.png"/><Relationship Id="rId5" Type="http://schemas.openxmlformats.org/officeDocument/2006/relationships/image" Target="../media/image920.png"/><Relationship Id="rId10" Type="http://schemas.openxmlformats.org/officeDocument/2006/relationships/image" Target="../media/image390.png"/><Relationship Id="rId4" Type="http://schemas.openxmlformats.org/officeDocument/2006/relationships/image" Target="../media/image910.png"/><Relationship Id="rId9" Type="http://schemas.openxmlformats.org/officeDocument/2006/relationships/image" Target="../media/image380.pn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510.png"/></Relationships>
</file>

<file path=ppt/slides/_rels/slide45.xml.rels><?xml version="1.0" encoding="UTF-8" standalone="yes"?>
<Relationships xmlns="http://schemas.openxmlformats.org/package/2006/relationships"><Relationship Id="rId8" Type="http://schemas.openxmlformats.org/officeDocument/2006/relationships/image" Target="../media/image560.png"/><Relationship Id="rId3" Type="http://schemas.openxmlformats.org/officeDocument/2006/relationships/image" Target="../media/image103.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762.png"/><Relationship Id="rId10" Type="http://schemas.openxmlformats.org/officeDocument/2006/relationships/image" Target="../media/image801.png"/><Relationship Id="rId4" Type="http://schemas.openxmlformats.org/officeDocument/2006/relationships/image" Target="../media/image105.png"/><Relationship Id="rId9" Type="http://schemas.openxmlformats.org/officeDocument/2006/relationships/image" Target="../media/image8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622.png"/><Relationship Id="rId3" Type="http://schemas.openxmlformats.org/officeDocument/2006/relationships/image" Target="../media/image772.png"/><Relationship Id="rId7" Type="http://schemas.openxmlformats.org/officeDocument/2006/relationships/image" Target="../media/image6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01.png"/><Relationship Id="rId5" Type="http://schemas.openxmlformats.org/officeDocument/2006/relationships/image" Target="../media/image592.png"/><Relationship Id="rId4" Type="http://schemas.openxmlformats.org/officeDocument/2006/relationships/image" Target="../media/image782.png"/></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4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30.png"/><Relationship Id="rId5" Type="http://schemas.openxmlformats.org/officeDocument/2006/relationships/image" Target="../media/image700.png"/><Relationship Id="rId4" Type="http://schemas.openxmlformats.org/officeDocument/2006/relationships/image" Target="../media/image710.png"/></Relationships>
</file>

<file path=ppt/slides/_rels/slide5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90.png"/><Relationship Id="rId7" Type="http://schemas.openxmlformats.org/officeDocument/2006/relationships/image" Target="../media/image1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52.png"/><Relationship Id="rId5" Type="http://schemas.openxmlformats.org/officeDocument/2006/relationships/image" Target="../media/image740.png"/><Relationship Id="rId4" Type="http://schemas.openxmlformats.org/officeDocument/2006/relationships/image" Target="../media/image720.png"/></Relationships>
</file>

<file path=ppt/slides/_rels/slide54.xml.rels><?xml version="1.0" encoding="UTF-8" standalone="yes"?>
<Relationships xmlns="http://schemas.openxmlformats.org/package/2006/relationships"><Relationship Id="rId3" Type="http://schemas.openxmlformats.org/officeDocument/2006/relationships/image" Target="../media/image761.png"/><Relationship Id="rId2" Type="http://schemas.openxmlformats.org/officeDocument/2006/relationships/image" Target="../media/image75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81.png"/><Relationship Id="rId4" Type="http://schemas.openxmlformats.org/officeDocument/2006/relationships/image" Target="../media/image77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0.png"/><Relationship Id="rId7" Type="http://schemas.openxmlformats.org/officeDocument/2006/relationships/image" Target="../media/image12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20.png"/><Relationship Id="rId11" Type="http://schemas.openxmlformats.org/officeDocument/2006/relationships/image" Target="../media/image127.png"/><Relationship Id="rId5" Type="http://schemas.openxmlformats.org/officeDocument/2006/relationships/image" Target="../media/image1210.png"/><Relationship Id="rId10" Type="http://schemas.openxmlformats.org/officeDocument/2006/relationships/image" Target="../media/image126.png"/><Relationship Id="rId4" Type="http://schemas.openxmlformats.org/officeDocument/2006/relationships/image" Target="../media/image1200.png"/><Relationship Id="rId9" Type="http://schemas.openxmlformats.org/officeDocument/2006/relationships/image" Target="../media/image125.png"/></Relationships>
</file>

<file path=ppt/slides/_rels/slide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5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00.png"/></Relationships>
</file>

<file path=ppt/slides/_rels/slide61.xml.rels><?xml version="1.0" encoding="UTF-8" standalone="yes"?>
<Relationships xmlns="http://schemas.openxmlformats.org/package/2006/relationships"><Relationship Id="rId3" Type="http://schemas.openxmlformats.org/officeDocument/2006/relationships/image" Target="../media/image921.png"/><Relationship Id="rId2" Type="http://schemas.openxmlformats.org/officeDocument/2006/relationships/image" Target="../media/image91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29.png"/><Relationship Id="rId7" Type="http://schemas.openxmlformats.org/officeDocument/2006/relationships/image" Target="../media/image134.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65.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6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1130.png"/><Relationship Id="rId4" Type="http://schemas.openxmlformats.org/officeDocument/2006/relationships/image" Target="../media/image149.png"/></Relationships>
</file>

<file path=ppt/slides/_rels/slide6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1640.png"/><Relationship Id="rId3" Type="http://schemas.openxmlformats.org/officeDocument/2006/relationships/image" Target="../media/image154.png"/><Relationship Id="rId7" Type="http://schemas.openxmlformats.org/officeDocument/2006/relationships/image" Target="../media/image1630.png"/><Relationship Id="rId2"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90.pn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7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 Id="rId5" Type="http://schemas.openxmlformats.org/officeDocument/2006/relationships/image" Target="../media/image167.png"/><Relationship Id="rId4" Type="http://schemas.openxmlformats.org/officeDocument/2006/relationships/image" Target="../media/image166.png"/></Relationships>
</file>

<file path=ppt/slides/_rels/slide71.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74.png"/><Relationship Id="rId2" Type="http://schemas.openxmlformats.org/officeDocument/2006/relationships/image" Target="../media/image168.png"/><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62.png"/><Relationship Id="rId4" Type="http://schemas.openxmlformats.org/officeDocument/2006/relationships/image" Target="../media/image161.png"/></Relationships>
</file>

<file path=ppt/slides/_rels/slide7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63.png"/><Relationship Id="rId4" Type="http://schemas.openxmlformats.org/officeDocument/2006/relationships/image" Target="../media/image17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9.xml"/><Relationship Id="rId5" Type="http://schemas.openxmlformats.org/officeDocument/2006/relationships/image" Target="../media/image1700.png"/><Relationship Id="rId4" Type="http://schemas.openxmlformats.org/officeDocument/2006/relationships/image" Target="../media/image169.png"/></Relationships>
</file>

<file path=ppt/slides/_rels/slide7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0.png"/><Relationship Id="rId1" Type="http://schemas.openxmlformats.org/officeDocument/2006/relationships/slideLayout" Target="../slideLayouts/slideLayout29.xml"/><Relationship Id="rId5" Type="http://schemas.openxmlformats.org/officeDocument/2006/relationships/image" Target="../media/image1730.png"/><Relationship Id="rId4" Type="http://schemas.openxmlformats.org/officeDocument/2006/relationships/image" Target="../media/image178.png"/></Relationships>
</file>

<file path=ppt/slides/_rels/slide7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9.xml"/><Relationship Id="rId4" Type="http://schemas.openxmlformats.org/officeDocument/2006/relationships/image" Target="../media/image182.png"/></Relationships>
</file>

<file path=ppt/slides/_rels/slide7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9.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89.png"/><Relationship Id="rId1" Type="http://schemas.openxmlformats.org/officeDocument/2006/relationships/slideLayout" Target="../slideLayouts/slideLayout29.xml"/><Relationship Id="rId4" Type="http://schemas.openxmlformats.org/officeDocument/2006/relationships/image" Target="../media/image19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1640681" y="238126"/>
            <a:ext cx="6020991" cy="507831"/>
          </a:xfrm>
          <a:prstGeom prst="rect">
            <a:avLst/>
          </a:prstGeom>
          <a:solidFill>
            <a:srgbClr val="FFFF66"/>
          </a:solidFill>
          <a:ln w="6350">
            <a:solidFill>
              <a:srgbClr val="333399"/>
            </a:solidFill>
            <a:miter lim="800000"/>
            <a:headEnd/>
            <a:tailEnd/>
          </a:ln>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9C007F"/>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005BD3"/>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50000"/>
              </a:spcBef>
              <a:buClrTx/>
              <a:buSzTx/>
              <a:buFontTx/>
              <a:buNone/>
            </a:pPr>
            <a:r>
              <a:rPr lang="en-US" altLang="zh-TW" sz="2700">
                <a:solidFill>
                  <a:srgbClr val="006600"/>
                </a:solidFill>
                <a:latin typeface="Monotype Corsiva" panose="03010101010201010101" pitchFamily="66" charset="0"/>
              </a:rPr>
              <a:t>     </a:t>
            </a:r>
            <a:r>
              <a:rPr lang="en-US" altLang="zh-TW" sz="1650">
                <a:solidFill>
                  <a:srgbClr val="006600"/>
                </a:solidFill>
                <a:latin typeface="Arial" panose="020B0604020202020204" pitchFamily="34" charset="0"/>
              </a:rPr>
              <a:t>                            Charmed Baryons</a:t>
            </a:r>
          </a:p>
        </p:txBody>
      </p:sp>
      <p:sp>
        <p:nvSpPr>
          <p:cNvPr id="25603" name="Text Box 8"/>
          <p:cNvSpPr txBox="1">
            <a:spLocks noChangeArrowheads="1"/>
          </p:cNvSpPr>
          <p:nvPr/>
        </p:nvSpPr>
        <p:spPr bwMode="auto">
          <a:xfrm>
            <a:off x="1214438" y="238126"/>
            <a:ext cx="6743700" cy="507831"/>
          </a:xfrm>
          <a:prstGeom prst="rect">
            <a:avLst/>
          </a:prstGeom>
          <a:solidFill>
            <a:srgbClr val="FFC000"/>
          </a:solidFill>
          <a:ln w="3175">
            <a:solidFill>
              <a:srgbClr val="333399"/>
            </a:solidFill>
            <a:miter lim="800000"/>
            <a:headEnd/>
            <a:tailEnd/>
          </a:ln>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9C007F"/>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005BD3"/>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50000"/>
              </a:spcBef>
              <a:buClrTx/>
              <a:buSzTx/>
              <a:buFontTx/>
              <a:buNone/>
            </a:pPr>
            <a:r>
              <a:rPr lang="en-US" altLang="zh-TW" sz="2700" dirty="0">
                <a:solidFill>
                  <a:srgbClr val="0000FF"/>
                </a:solidFill>
                <a:latin typeface="Monotype Corsiva" panose="03010101010201010101" pitchFamily="66" charset="0"/>
              </a:rPr>
              <a:t>                 Status of Charmed  Hadron Physics</a:t>
            </a:r>
          </a:p>
        </p:txBody>
      </p:sp>
      <p:sp>
        <p:nvSpPr>
          <p:cNvPr id="25605" name="Text Box 10"/>
          <p:cNvSpPr txBox="1">
            <a:spLocks noChangeArrowheads="1"/>
          </p:cNvSpPr>
          <p:nvPr/>
        </p:nvSpPr>
        <p:spPr bwMode="auto">
          <a:xfrm>
            <a:off x="3020754" y="3318273"/>
            <a:ext cx="351806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9C007F"/>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005BD3"/>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50000"/>
              </a:spcBef>
              <a:buClrTx/>
              <a:buSzTx/>
              <a:buFontTx/>
              <a:buNone/>
            </a:pPr>
            <a:r>
              <a:rPr lang="en-US" altLang="zh-TW" sz="1650" dirty="0">
                <a:latin typeface="Arial" panose="020B0604020202020204" pitchFamily="34" charset="0"/>
              </a:rPr>
              <a:t> </a:t>
            </a:r>
          </a:p>
          <a:p>
            <a:pPr eaLnBrk="1" hangingPunct="1">
              <a:spcBef>
                <a:spcPct val="50000"/>
              </a:spcBef>
              <a:buClrTx/>
              <a:buSzTx/>
              <a:buFontTx/>
              <a:buNone/>
            </a:pPr>
            <a:r>
              <a:rPr lang="en-US" altLang="zh-TW" sz="1650" dirty="0">
                <a:latin typeface="Arial" panose="020B0604020202020204" pitchFamily="34" charset="0"/>
              </a:rPr>
              <a:t>         Changsha, China       </a:t>
            </a:r>
          </a:p>
          <a:p>
            <a:pPr eaLnBrk="1" hangingPunct="1">
              <a:spcBef>
                <a:spcPct val="50000"/>
              </a:spcBef>
              <a:buClrTx/>
              <a:buSzTx/>
              <a:buFontTx/>
              <a:buNone/>
            </a:pPr>
            <a:r>
              <a:rPr lang="en-US" altLang="zh-TW" sz="1650" dirty="0">
                <a:latin typeface="Arial" panose="020B0604020202020204" pitchFamily="34" charset="0"/>
              </a:rPr>
              <a:t>           June 28, 2025      </a:t>
            </a:r>
          </a:p>
        </p:txBody>
      </p:sp>
      <p:sp>
        <p:nvSpPr>
          <p:cNvPr id="6" name="Text Box 9"/>
          <p:cNvSpPr txBox="1">
            <a:spLocks noChangeArrowheads="1"/>
          </p:cNvSpPr>
          <p:nvPr/>
        </p:nvSpPr>
        <p:spPr bwMode="auto">
          <a:xfrm>
            <a:off x="2724930" y="1432814"/>
            <a:ext cx="5073253" cy="108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eaLnBrk="0" hangingPunct="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eaLnBrk="0" hangingPunct="0">
              <a:spcBef>
                <a:spcPct val="20000"/>
              </a:spcBef>
              <a:buClr>
                <a:srgbClr val="9C007F"/>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eaLnBrk="0" hangingPunct="0">
              <a:spcBef>
                <a:spcPct val="20000"/>
              </a:spcBef>
              <a:buClr>
                <a:srgbClr val="005BD3"/>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eaLnBrk="0" hangingPunct="0">
              <a:spcBef>
                <a:spcPct val="20000"/>
              </a:spcBef>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lnSpc>
                <a:spcPct val="70000"/>
              </a:lnSpc>
              <a:spcBef>
                <a:spcPct val="0"/>
              </a:spcBef>
              <a:buClrTx/>
              <a:buSzTx/>
              <a:buFont typeface="Wingdings 2" panose="05020102010507070707" pitchFamily="18" charset="2"/>
              <a:buNone/>
              <a:defRPr/>
            </a:pPr>
            <a:r>
              <a:rPr lang="en-US" altLang="zh-TW" sz="1950" dirty="0">
                <a:solidFill>
                  <a:srgbClr val="3366CC"/>
                </a:solidFill>
                <a:latin typeface="Arial Unicode MS" pitchFamily="34" charset="-120"/>
                <a:ea typeface="Arial Unicode MS" pitchFamily="34" charset="-120"/>
              </a:rPr>
              <a:t>       </a:t>
            </a:r>
            <a:r>
              <a:rPr lang="en-US" altLang="zh-TW" sz="1950" dirty="0">
                <a:solidFill>
                  <a:srgbClr val="0000FF"/>
                </a:solidFill>
                <a:latin typeface="Arial Unicode MS" pitchFamily="34" charset="-120"/>
                <a:ea typeface="Arial Unicode MS" pitchFamily="34" charset="-120"/>
              </a:rPr>
              <a:t>Hai-Yang Cheng </a:t>
            </a:r>
            <a:r>
              <a:rPr lang="en-US" altLang="zh-TW" sz="1950" dirty="0">
                <a:solidFill>
                  <a:srgbClr val="0000FF"/>
                </a:solidFill>
                <a:latin typeface="Times New Roman" panose="02020603050405020304" pitchFamily="18" charset="0"/>
              </a:rPr>
              <a:t>(</a:t>
            </a:r>
            <a:r>
              <a:rPr lang="zh-TW" altLang="en-US" sz="1950" dirty="0">
                <a:solidFill>
                  <a:srgbClr val="0000FF"/>
                </a:solidFill>
                <a:latin typeface="Times New Roman" panose="02020603050405020304" pitchFamily="18" charset="0"/>
              </a:rPr>
              <a:t>鄭海揚</a:t>
            </a:r>
            <a:r>
              <a:rPr lang="en-US" altLang="zh-TW" sz="1950" dirty="0">
                <a:solidFill>
                  <a:srgbClr val="0000FF"/>
                </a:solidFill>
                <a:latin typeface="Times New Roman" panose="02020603050405020304" pitchFamily="18" charset="0"/>
              </a:rPr>
              <a:t>) </a:t>
            </a:r>
            <a:endParaRPr lang="zh-CN" altLang="en-US" sz="1950" dirty="0">
              <a:solidFill>
                <a:srgbClr val="0000FF"/>
              </a:solidFill>
              <a:latin typeface="Times New Roman" panose="02020603050405020304" pitchFamily="18" charset="0"/>
            </a:endParaRPr>
          </a:p>
          <a:p>
            <a:pPr eaLnBrk="1" hangingPunct="1">
              <a:lnSpc>
                <a:spcPct val="70000"/>
              </a:lnSpc>
              <a:spcBef>
                <a:spcPct val="0"/>
              </a:spcBef>
              <a:buClrTx/>
              <a:buSzTx/>
              <a:buFontTx/>
              <a:buNone/>
              <a:defRPr/>
            </a:pPr>
            <a:r>
              <a:rPr lang="en-US" altLang="zh-TW" sz="1950" dirty="0">
                <a:solidFill>
                  <a:srgbClr val="3366CC"/>
                </a:solidFill>
                <a:latin typeface="Arial Unicode MS" pitchFamily="34" charset="-120"/>
                <a:ea typeface="Arial Unicode MS" pitchFamily="34" charset="-120"/>
              </a:rPr>
              <a:t> </a:t>
            </a:r>
            <a:endParaRPr lang="zh-CN" altLang="en-US" sz="1950" dirty="0">
              <a:solidFill>
                <a:srgbClr val="3366CC"/>
              </a:solidFill>
              <a:latin typeface="Arial Unicode MS" pitchFamily="34" charset="-120"/>
              <a:ea typeface="Arial Unicode MS" pitchFamily="34" charset="-120"/>
            </a:endParaRPr>
          </a:p>
          <a:p>
            <a:pPr eaLnBrk="1" hangingPunct="1">
              <a:lnSpc>
                <a:spcPct val="70000"/>
              </a:lnSpc>
              <a:spcBef>
                <a:spcPct val="0"/>
              </a:spcBef>
              <a:buClrTx/>
              <a:buSzTx/>
              <a:buFontTx/>
              <a:buNone/>
              <a:defRPr/>
            </a:pPr>
            <a:r>
              <a:rPr lang="en-US" altLang="zh-TW" sz="1950" dirty="0">
                <a:solidFill>
                  <a:srgbClr val="3366CC"/>
                </a:solidFill>
                <a:latin typeface="Arial Unicode MS" pitchFamily="34" charset="-120"/>
                <a:ea typeface="Arial Unicode MS" pitchFamily="34" charset="-120"/>
              </a:rPr>
              <a:t>       Academia </a:t>
            </a:r>
            <a:r>
              <a:rPr lang="en-US" altLang="zh-TW" sz="1950" dirty="0" err="1">
                <a:solidFill>
                  <a:srgbClr val="3366CC"/>
                </a:solidFill>
                <a:latin typeface="Arial Unicode MS" pitchFamily="34" charset="-120"/>
                <a:ea typeface="Arial Unicode MS" pitchFamily="34" charset="-120"/>
              </a:rPr>
              <a:t>Sinica</a:t>
            </a:r>
            <a:r>
              <a:rPr lang="en-US" altLang="zh-TW" sz="1950" dirty="0">
                <a:solidFill>
                  <a:srgbClr val="3366CC"/>
                </a:solidFill>
                <a:latin typeface="Arial Unicode MS" pitchFamily="34" charset="-120"/>
                <a:ea typeface="Arial Unicode MS" pitchFamily="34" charset="-120"/>
              </a:rPr>
              <a:t>, Taipei  </a:t>
            </a:r>
          </a:p>
          <a:p>
            <a:pPr marL="0" indent="0" eaLnBrk="1" hangingPunct="1">
              <a:lnSpc>
                <a:spcPct val="80000"/>
              </a:lnSpc>
              <a:spcBef>
                <a:spcPct val="40000"/>
              </a:spcBef>
              <a:spcAft>
                <a:spcPct val="20000"/>
              </a:spcAft>
              <a:buClrTx/>
              <a:buSzTx/>
              <a:buNone/>
              <a:defRPr/>
            </a:pPr>
            <a:endParaRPr lang="en-US" altLang="zh-TW" sz="1950" dirty="0">
              <a:solidFill>
                <a:srgbClr val="FF3399"/>
              </a:solidFill>
              <a:latin typeface="Arial Unicode MS" pitchFamily="34" charset="-120"/>
              <a:ea typeface="Arial Unicode MS" pitchFamily="34" charset="-120"/>
            </a:endParaRPr>
          </a:p>
        </p:txBody>
      </p:sp>
      <p:sp>
        <p:nvSpPr>
          <p:cNvPr id="2" name="文字方塊 1">
            <a:extLst>
              <a:ext uri="{FF2B5EF4-FFF2-40B4-BE49-F238E27FC236}">
                <a16:creationId xmlns:a16="http://schemas.microsoft.com/office/drawing/2014/main" id="{7B2860FE-062A-B7DA-B4F1-13568907D70C}"/>
              </a:ext>
            </a:extLst>
          </p:cNvPr>
          <p:cNvSpPr txBox="1"/>
          <p:nvPr/>
        </p:nvSpPr>
        <p:spPr>
          <a:xfrm>
            <a:off x="1252062" y="2856026"/>
            <a:ext cx="7564136" cy="346249"/>
          </a:xfrm>
          <a:prstGeom prst="rect">
            <a:avLst/>
          </a:prstGeom>
          <a:noFill/>
        </p:spPr>
        <p:txBody>
          <a:bodyPr wrap="square" rtlCol="0">
            <a:spAutoFit/>
          </a:bodyPr>
          <a:lstStyle/>
          <a:p>
            <a:r>
              <a:rPr lang="en-US" altLang="zh-TW" dirty="0">
                <a:solidFill>
                  <a:srgbClr val="FF0000"/>
                </a:solidFill>
              </a:rPr>
              <a:t>3</a:t>
            </a:r>
            <a:r>
              <a:rPr lang="en-US" altLang="zh-TW" baseline="30000" dirty="0">
                <a:solidFill>
                  <a:srgbClr val="FF0000"/>
                </a:solidFill>
              </a:rPr>
              <a:t>rd</a:t>
            </a:r>
            <a:r>
              <a:rPr lang="en-US" altLang="zh-TW" dirty="0">
                <a:solidFill>
                  <a:srgbClr val="FF0000"/>
                </a:solidFill>
              </a:rPr>
              <a:t> Joint Workshop of BESIII-Belle II-</a:t>
            </a:r>
            <a:r>
              <a:rPr lang="en-US" altLang="zh-TW" dirty="0" err="1">
                <a:solidFill>
                  <a:srgbClr val="FF0000"/>
                </a:solidFill>
              </a:rPr>
              <a:t>LHCb</a:t>
            </a:r>
            <a:r>
              <a:rPr lang="en-US" altLang="zh-TW" dirty="0">
                <a:solidFill>
                  <a:srgbClr val="FF0000"/>
                </a:solidFill>
              </a:rPr>
              <a:t> on Charmed Hadron Physics</a:t>
            </a:r>
            <a:endParaRPr lang="zh-TW" altLang="en-US"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4F0AF9B7-2B29-60DD-8FA9-51BA9A558F23}"/>
              </a:ext>
            </a:extLst>
          </p:cNvPr>
          <p:cNvSpPr>
            <a:spLocks noGrp="1"/>
          </p:cNvSpPr>
          <p:nvPr>
            <p:ph type="sldNum" sz="quarter" idx="12"/>
          </p:nvPr>
        </p:nvSpPr>
        <p:spPr/>
        <p:txBody>
          <a:bodyPr/>
          <a:lstStyle/>
          <a:p>
            <a:pPr>
              <a:defRPr/>
            </a:pPr>
            <a:fld id="{7814F3AF-5802-4929-B232-BE6EF381321D}" type="slidenum">
              <a:rPr lang="en-US" altLang="zh-TW" smtClean="0"/>
              <a:pPr>
                <a:defRPr/>
              </a:pPr>
              <a:t>10</a:t>
            </a:fld>
            <a:endParaRPr lang="en-US" altLang="zh-TW"/>
          </a:p>
        </p:txBody>
      </p:sp>
      <p:pic>
        <p:nvPicPr>
          <p:cNvPr id="4" name="圖片 3">
            <a:extLst>
              <a:ext uri="{FF2B5EF4-FFF2-40B4-BE49-F238E27FC236}">
                <a16:creationId xmlns:a16="http://schemas.microsoft.com/office/drawing/2014/main" id="{98B8DC66-2FBA-3E1D-8BA8-7644084F5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78" y="1284011"/>
            <a:ext cx="3305014" cy="1571897"/>
          </a:xfrm>
          <a:prstGeom prst="rect">
            <a:avLst/>
          </a:prstGeom>
        </p:spPr>
      </p:pic>
      <p:pic>
        <p:nvPicPr>
          <p:cNvPr id="6" name="圖片 5">
            <a:extLst>
              <a:ext uri="{FF2B5EF4-FFF2-40B4-BE49-F238E27FC236}">
                <a16:creationId xmlns:a16="http://schemas.microsoft.com/office/drawing/2014/main" id="{5C893554-332D-0265-0A8D-513DBDE70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5245" y="1497200"/>
            <a:ext cx="3885293" cy="1358708"/>
          </a:xfrm>
          <a:prstGeom prst="rect">
            <a:avLst/>
          </a:prstGeom>
        </p:spPr>
      </p:pic>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45848B52-98D9-0486-77AB-D46A4E9078A7}"/>
                  </a:ext>
                </a:extLst>
              </p:cNvPr>
              <p:cNvSpPr txBox="1"/>
              <p:nvPr/>
            </p:nvSpPr>
            <p:spPr>
              <a:xfrm>
                <a:off x="409303" y="102393"/>
                <a:ext cx="8734697" cy="584712"/>
              </a:xfrm>
              <a:prstGeom prst="rect">
                <a:avLst/>
              </a:prstGeom>
              <a:noFill/>
            </p:spPr>
            <p:txBody>
              <a:bodyPr wrap="square" rtlCol="0">
                <a:spAutoFit/>
              </a:bodyPr>
              <a:lstStyle/>
              <a:p>
                <a:r>
                  <a:rPr kumimoji="1" lang="en-US" altLang="zh-TW" sz="1500" dirty="0">
                    <a:solidFill>
                      <a:srgbClr val="0000FF"/>
                    </a:solidFill>
                  </a:rPr>
                  <a:t>Decay amplitudes of </a:t>
                </a:r>
                <a14:m>
                  <m:oMath xmlns:m="http://schemas.openxmlformats.org/officeDocument/2006/math">
                    <m:r>
                      <a:rPr kumimoji="1" lang="en-US" altLang="zh-TW" sz="1500" b="1" i="1" smtClean="0">
                        <a:solidFill>
                          <a:srgbClr val="0000FF"/>
                        </a:solidFill>
                        <a:latin typeface="Cambria Math" panose="02040503050406030204" pitchFamily="18" charset="0"/>
                      </a:rPr>
                      <m:t>𝑫</m:t>
                    </m:r>
                    <m:r>
                      <a:rPr kumimoji="1" lang="en-US" altLang="zh-TW" sz="1500" b="1" i="1" smtClean="0">
                        <a:solidFill>
                          <a:srgbClr val="0000FF"/>
                        </a:solidFill>
                        <a:latin typeface="Cambria Math" panose="02040503050406030204" pitchFamily="18" charset="0"/>
                      </a:rPr>
                      <m:t>→</m:t>
                    </m:r>
                    <m:r>
                      <a:rPr kumimoji="1" lang="en-US" altLang="zh-TW" sz="1500" b="1" i="1" smtClean="0">
                        <a:solidFill>
                          <a:srgbClr val="0000FF"/>
                        </a:solidFill>
                        <a:latin typeface="Cambria Math" panose="02040503050406030204" pitchFamily="18" charset="0"/>
                      </a:rPr>
                      <m:t>𝑽𝑽</m:t>
                    </m:r>
                  </m:oMath>
                </a14:m>
                <a:r>
                  <a:rPr kumimoji="1" lang="en-US" altLang="zh-TW" sz="1500" dirty="0">
                    <a:solidFill>
                      <a:srgbClr val="0000FF"/>
                    </a:solidFill>
                  </a:rPr>
                  <a:t> can be expressed in several different bases: helicity basis</a:t>
                </a:r>
                <a14:m>
                  <m:oMath xmlns:m="http://schemas.openxmlformats.org/officeDocument/2006/math">
                    <m:sSub>
                      <m:sSubPr>
                        <m:ctrlPr>
                          <a:rPr lang="en-US" altLang="zh-TW" sz="1500" i="1">
                            <a:solidFill>
                              <a:srgbClr val="0000FF"/>
                            </a:solidFill>
                            <a:latin typeface="Cambria Math" panose="02040503050406030204" pitchFamily="18" charset="0"/>
                          </a:rPr>
                        </m:ctrlPr>
                      </m:sSubPr>
                      <m:e>
                        <m:r>
                          <a:rPr lang="en-US" altLang="zh-TW" sz="1500" b="1" i="1" smtClean="0">
                            <a:solidFill>
                              <a:srgbClr val="0000FF"/>
                            </a:solidFill>
                            <a:latin typeface="Cambria Math" panose="02040503050406030204" pitchFamily="18" charset="0"/>
                          </a:rPr>
                          <m:t> </m:t>
                        </m:r>
                        <m:r>
                          <a:rPr lang="en-US" altLang="zh-TW" sz="1500" i="1">
                            <a:solidFill>
                              <a:srgbClr val="0000FF"/>
                            </a:solidFill>
                            <a:latin typeface="Cambria Math" panose="02040503050406030204" pitchFamily="18" charset="0"/>
                          </a:rPr>
                          <m:t>𝑯</m:t>
                        </m:r>
                      </m:e>
                      <m:sub>
                        <m:r>
                          <a:rPr lang="en-US" altLang="zh-TW" sz="1500" i="1">
                            <a:solidFill>
                              <a:srgbClr val="0000FF"/>
                            </a:solidFill>
                            <a:latin typeface="Cambria Math" panose="02040503050406030204" pitchFamily="18" charset="0"/>
                          </a:rPr>
                          <m:t>𝟎</m:t>
                        </m:r>
                        <m:r>
                          <a:rPr lang="en-US" altLang="zh-TW" sz="1500" i="1">
                            <a:solidFill>
                              <a:srgbClr val="0000FF"/>
                            </a:solidFill>
                            <a:latin typeface="Cambria Math" panose="02040503050406030204" pitchFamily="18" charset="0"/>
                          </a:rPr>
                          <m:t>, </m:t>
                        </m:r>
                      </m:sub>
                    </m:sSub>
                  </m:oMath>
                </a14:m>
                <a:r>
                  <a:rPr lang="en-US" altLang="zh-TW" sz="1500" dirty="0">
                    <a:solidFill>
                      <a:srgbClr val="0000FF"/>
                    </a:solidFill>
                  </a:rPr>
                  <a:t> </a:t>
                </a:r>
                <a14:m>
                  <m:oMath xmlns:m="http://schemas.openxmlformats.org/officeDocument/2006/math">
                    <m:sSub>
                      <m:sSubPr>
                        <m:ctrlPr>
                          <a:rPr lang="en-US" altLang="zh-TW" sz="1500" i="1">
                            <a:solidFill>
                              <a:srgbClr val="0000FF"/>
                            </a:solidFill>
                            <a:latin typeface="Cambria Math" panose="02040503050406030204" pitchFamily="18" charset="0"/>
                          </a:rPr>
                        </m:ctrlPr>
                      </m:sSubPr>
                      <m:e>
                        <m:r>
                          <a:rPr lang="en-US" altLang="zh-TW" sz="1500" i="1">
                            <a:solidFill>
                              <a:srgbClr val="0000FF"/>
                            </a:solidFill>
                            <a:latin typeface="Cambria Math" panose="02040503050406030204" pitchFamily="18" charset="0"/>
                          </a:rPr>
                          <m:t>𝑯</m:t>
                        </m:r>
                      </m:e>
                      <m:sub>
                        <m:r>
                          <a:rPr lang="en-US" altLang="zh-TW" sz="1500" b="1" i="1" smtClean="0">
                            <a:solidFill>
                              <a:srgbClr val="0000FF"/>
                            </a:solidFill>
                            <a:latin typeface="Cambria Math" panose="02040503050406030204" pitchFamily="18" charset="0"/>
                          </a:rPr>
                          <m:t>+</m:t>
                        </m:r>
                        <m:r>
                          <a:rPr lang="en-US" altLang="zh-TW" sz="1500" i="1">
                            <a:solidFill>
                              <a:srgbClr val="0000FF"/>
                            </a:solidFill>
                            <a:latin typeface="Cambria Math" panose="02040503050406030204" pitchFamily="18" charset="0"/>
                          </a:rPr>
                          <m:t>, </m:t>
                        </m:r>
                      </m:sub>
                    </m:sSub>
                  </m:oMath>
                </a14:m>
                <a:r>
                  <a:rPr kumimoji="1" lang="en-US" altLang="zh-TW" sz="1500" dirty="0">
                    <a:solidFill>
                      <a:srgbClr val="0000FF"/>
                    </a:solidFill>
                  </a:rPr>
                  <a:t> </a:t>
                </a:r>
                <a14:m>
                  <m:oMath xmlns:m="http://schemas.openxmlformats.org/officeDocument/2006/math">
                    <m:sSub>
                      <m:sSubPr>
                        <m:ctrlPr>
                          <a:rPr lang="en-US" altLang="zh-TW" sz="1500" i="1">
                            <a:solidFill>
                              <a:srgbClr val="0000FF"/>
                            </a:solidFill>
                            <a:latin typeface="Cambria Math" panose="02040503050406030204" pitchFamily="18" charset="0"/>
                          </a:rPr>
                        </m:ctrlPr>
                      </m:sSubPr>
                      <m:e>
                        <m:r>
                          <a:rPr lang="en-US" altLang="zh-TW" sz="1500" i="1">
                            <a:solidFill>
                              <a:srgbClr val="0000FF"/>
                            </a:solidFill>
                            <a:latin typeface="Cambria Math" panose="02040503050406030204" pitchFamily="18" charset="0"/>
                          </a:rPr>
                          <m:t>𝑯</m:t>
                        </m:r>
                      </m:e>
                      <m:sub>
                        <m:r>
                          <a:rPr lang="en-US" altLang="zh-TW" sz="1500" b="1" i="1" smtClean="0">
                            <a:solidFill>
                              <a:srgbClr val="0000FF"/>
                            </a:solidFill>
                            <a:latin typeface="Cambria Math" panose="02040503050406030204" pitchFamily="18" charset="0"/>
                          </a:rPr>
                          <m:t>−</m:t>
                        </m:r>
                        <m:r>
                          <a:rPr lang="en-US" altLang="zh-TW" sz="1500" i="1">
                            <a:solidFill>
                              <a:srgbClr val="0000FF"/>
                            </a:solidFill>
                            <a:latin typeface="Cambria Math" panose="02040503050406030204" pitchFamily="18" charset="0"/>
                          </a:rPr>
                          <m:t>, </m:t>
                        </m:r>
                      </m:sub>
                    </m:sSub>
                  </m:oMath>
                </a14:m>
                <a:r>
                  <a:rPr kumimoji="1" lang="en-US" altLang="zh-TW" sz="1500" dirty="0">
                    <a:solidFill>
                      <a:srgbClr val="0000FF"/>
                    </a:solidFill>
                  </a:rPr>
                  <a:t> </a:t>
                </a:r>
                <a:r>
                  <a:rPr kumimoji="1" lang="en-US" altLang="zh-TW" sz="1500" dirty="0" err="1">
                    <a:solidFill>
                      <a:srgbClr val="0000FF"/>
                    </a:solidFill>
                  </a:rPr>
                  <a:t>transversity</a:t>
                </a:r>
                <a:r>
                  <a:rPr kumimoji="1" lang="en-US" altLang="zh-TW" sz="1500" dirty="0">
                    <a:solidFill>
                      <a:srgbClr val="0000FF"/>
                    </a:solidFill>
                  </a:rPr>
                  <a:t> basis (</a:t>
                </a:r>
                <a14:m>
                  <m:oMath xmlns:m="http://schemas.openxmlformats.org/officeDocument/2006/math">
                    <m:sSub>
                      <m:sSubPr>
                        <m:ctrlPr>
                          <a:rPr kumimoji="1" lang="en-US" altLang="zh-TW" sz="1500" i="1" smtClean="0">
                            <a:solidFill>
                              <a:srgbClr val="0000FF"/>
                            </a:solidFill>
                            <a:latin typeface="Cambria Math" panose="02040503050406030204" pitchFamily="18" charset="0"/>
                          </a:rPr>
                        </m:ctrlPr>
                      </m:sSubPr>
                      <m:e>
                        <m:r>
                          <a:rPr kumimoji="1" lang="en-US" altLang="zh-TW" sz="1500" b="1" i="1" smtClean="0">
                            <a:solidFill>
                              <a:srgbClr val="0000FF"/>
                            </a:solidFill>
                            <a:latin typeface="Cambria Math" panose="02040503050406030204" pitchFamily="18" charset="0"/>
                          </a:rPr>
                          <m:t>𝑨</m:t>
                        </m:r>
                      </m:e>
                      <m:sub>
                        <m:r>
                          <a:rPr kumimoji="1" lang="en-US" altLang="zh-TW" sz="1500" b="1" i="1" smtClean="0">
                            <a:solidFill>
                              <a:srgbClr val="0000FF"/>
                            </a:solidFill>
                            <a:latin typeface="Cambria Math" panose="02040503050406030204" pitchFamily="18" charset="0"/>
                          </a:rPr>
                          <m:t>𝟎</m:t>
                        </m:r>
                        <m:r>
                          <a:rPr kumimoji="1" lang="en-US" altLang="zh-TW" sz="1500" b="1" i="1" smtClean="0">
                            <a:solidFill>
                              <a:srgbClr val="0000FF"/>
                            </a:solidFill>
                            <a:latin typeface="Cambria Math" panose="02040503050406030204" pitchFamily="18" charset="0"/>
                          </a:rPr>
                          <m:t>, </m:t>
                        </m:r>
                      </m:sub>
                    </m:sSub>
                    <m:sSub>
                      <m:sSubPr>
                        <m:ctrlPr>
                          <a:rPr kumimoji="1" lang="en-US" altLang="zh-TW" sz="1500" i="1" smtClean="0">
                            <a:solidFill>
                              <a:srgbClr val="0000FF"/>
                            </a:solidFill>
                            <a:latin typeface="Cambria Math" panose="02040503050406030204" pitchFamily="18" charset="0"/>
                          </a:rPr>
                        </m:ctrlPr>
                      </m:sSubPr>
                      <m:e>
                        <m:r>
                          <a:rPr kumimoji="1" lang="en-US" altLang="zh-TW" sz="1500" b="1" i="1" smtClean="0">
                            <a:solidFill>
                              <a:srgbClr val="0000FF"/>
                            </a:solidFill>
                            <a:latin typeface="Cambria Math" panose="02040503050406030204" pitchFamily="18" charset="0"/>
                          </a:rPr>
                          <m:t>𝑨</m:t>
                        </m:r>
                      </m:e>
                      <m:sub>
                        <m:r>
                          <m:rPr>
                            <m:lit/>
                          </m:rPr>
                          <a:rPr kumimoji="1" lang="en-US" altLang="zh-TW" sz="1500" b="1" i="1" smtClean="0">
                            <a:solidFill>
                              <a:srgbClr val="0000FF"/>
                            </a:solidFill>
                            <a:latin typeface="Cambria Math" panose="02040503050406030204" pitchFamily="18" charset="0"/>
                          </a:rPr>
                          <m:t>|</m:t>
                        </m:r>
                        <m:r>
                          <a:rPr kumimoji="1" lang="en-US" altLang="zh-TW" sz="1500" b="1" i="1" smtClean="0">
                            <a:solidFill>
                              <a:srgbClr val="0000FF"/>
                            </a:solidFill>
                            <a:latin typeface="Cambria Math" panose="02040503050406030204" pitchFamily="18" charset="0"/>
                          </a:rPr>
                          <m:t>|,   </m:t>
                        </m:r>
                      </m:sub>
                    </m:sSub>
                    <m:sSub>
                      <m:sSubPr>
                        <m:ctrlPr>
                          <a:rPr kumimoji="1" lang="en-US" altLang="zh-TW" sz="1500" i="1" smtClean="0">
                            <a:solidFill>
                              <a:srgbClr val="0000FF"/>
                            </a:solidFill>
                            <a:latin typeface="Cambria Math" panose="02040503050406030204" pitchFamily="18" charset="0"/>
                          </a:rPr>
                        </m:ctrlPr>
                      </m:sSubPr>
                      <m:e>
                        <m:r>
                          <a:rPr kumimoji="1" lang="en-US" altLang="zh-TW" sz="1500" b="1" i="1" smtClean="0">
                            <a:solidFill>
                              <a:srgbClr val="0000FF"/>
                            </a:solidFill>
                            <a:latin typeface="Cambria Math" panose="02040503050406030204" pitchFamily="18" charset="0"/>
                          </a:rPr>
                          <m:t>𝑨</m:t>
                        </m:r>
                      </m:e>
                      <m:sub>
                        <m:r>
                          <a:rPr kumimoji="1" lang="en-US" altLang="zh-TW" sz="1500" b="1" i="1" smtClean="0">
                            <a:solidFill>
                              <a:srgbClr val="0000FF"/>
                            </a:solidFill>
                            <a:latin typeface="Cambria Math" panose="02040503050406030204" pitchFamily="18" charset="0"/>
                          </a:rPr>
                          <m:t>⊥</m:t>
                        </m:r>
                      </m:sub>
                    </m:sSub>
                    <m:r>
                      <a:rPr kumimoji="1" lang="en-US" altLang="zh-TW" sz="1500" b="1" i="1" smtClean="0">
                        <a:solidFill>
                          <a:srgbClr val="0000FF"/>
                        </a:solidFill>
                        <a:latin typeface="Cambria Math" panose="02040503050406030204" pitchFamily="18" charset="0"/>
                      </a:rPr>
                      <m:t>)</m:t>
                    </m:r>
                    <m:r>
                      <a:rPr kumimoji="1" lang="en-US" altLang="zh-TW" sz="1500" b="1" i="0" smtClean="0">
                        <a:solidFill>
                          <a:srgbClr val="0000FF"/>
                        </a:solidFill>
                        <a:latin typeface="Cambria Math" panose="02040503050406030204" pitchFamily="18" charset="0"/>
                      </a:rPr>
                      <m:t> </m:t>
                    </m:r>
                    <m:r>
                      <a:rPr kumimoji="1" lang="en-US" altLang="zh-TW" sz="1500" b="1" i="0" smtClean="0">
                        <a:solidFill>
                          <a:srgbClr val="0000FF"/>
                        </a:solidFill>
                        <a:latin typeface="Cambria Math" panose="02040503050406030204" pitchFamily="18" charset="0"/>
                      </a:rPr>
                      <m:t>𝐚</m:t>
                    </m:r>
                  </m:oMath>
                </a14:m>
                <a:r>
                  <a:rPr kumimoji="1" lang="en-US" altLang="zh-TW" sz="1500" dirty="0" err="1">
                    <a:solidFill>
                      <a:srgbClr val="0000FF"/>
                    </a:solidFill>
                  </a:rPr>
                  <a:t>nd</a:t>
                </a:r>
                <a:r>
                  <a:rPr kumimoji="1" lang="en-US" altLang="zh-TW" sz="1500" dirty="0">
                    <a:solidFill>
                      <a:srgbClr val="0000FF"/>
                    </a:solidFill>
                  </a:rPr>
                  <a:t> partial-wave basis (S, P, D)</a:t>
                </a:r>
                <a:endParaRPr kumimoji="1" lang="zh-TW" altLang="en-US" sz="1500" dirty="0">
                  <a:solidFill>
                    <a:srgbClr val="0000FF"/>
                  </a:solidFill>
                </a:endParaRPr>
              </a:p>
            </p:txBody>
          </p:sp>
        </mc:Choice>
        <mc:Fallback xmlns="">
          <p:sp>
            <p:nvSpPr>
              <p:cNvPr id="7" name="文字方塊 6">
                <a:extLst>
                  <a:ext uri="{FF2B5EF4-FFF2-40B4-BE49-F238E27FC236}">
                    <a16:creationId xmlns:a16="http://schemas.microsoft.com/office/drawing/2014/main" id="{45848B52-98D9-0486-77AB-D46A4E9078A7}"/>
                  </a:ext>
                </a:extLst>
              </p:cNvPr>
              <p:cNvSpPr txBox="1">
                <a:spLocks noRot="1" noChangeAspect="1" noMove="1" noResize="1" noEditPoints="1" noAdjustHandles="1" noChangeArrowheads="1" noChangeShapeType="1" noTextEdit="1"/>
              </p:cNvSpPr>
              <p:nvPr/>
            </p:nvSpPr>
            <p:spPr>
              <a:xfrm>
                <a:off x="409303" y="102393"/>
                <a:ext cx="8734697" cy="584712"/>
              </a:xfrm>
              <a:prstGeom prst="rect">
                <a:avLst/>
              </a:prstGeom>
              <a:blipFill>
                <a:blip r:embed="rId4"/>
                <a:stretch>
                  <a:fillRect l="-291" t="-6383" b="-638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972059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C8B0DE5D-54D4-4701-6EA2-41EA6A862365}"/>
              </a:ext>
            </a:extLst>
          </p:cNvPr>
          <p:cNvSpPr>
            <a:spLocks noGrp="1"/>
          </p:cNvSpPr>
          <p:nvPr>
            <p:ph type="sldNum" sz="quarter" idx="12"/>
          </p:nvPr>
        </p:nvSpPr>
        <p:spPr/>
        <p:txBody>
          <a:bodyPr/>
          <a:lstStyle/>
          <a:p>
            <a:pPr defTabSz="685800">
              <a:defRPr/>
            </a:pPr>
            <a:fld id="{EC07A838-492B-4213-A14F-B0EB990CD472}" type="slidenum">
              <a:rPr lang="en-US" altLang="zh-TW" smtClean="0">
                <a:solidFill>
                  <a:prstClr val="black"/>
                </a:solidFill>
              </a:rPr>
              <a:pPr defTabSz="685800">
                <a:defRPr/>
              </a:pPr>
              <a:t>11</a:t>
            </a:fld>
            <a:endParaRPr lang="en-US" altLang="zh-TW">
              <a:solidFill>
                <a:prstClr val="black"/>
              </a:solidFill>
            </a:endParaRPr>
          </a:p>
        </p:txBody>
      </p:sp>
      <p:pic>
        <p:nvPicPr>
          <p:cNvPr id="4" name="圖片 3">
            <a:extLst>
              <a:ext uri="{FF2B5EF4-FFF2-40B4-BE49-F238E27FC236}">
                <a16:creationId xmlns:a16="http://schemas.microsoft.com/office/drawing/2014/main" id="{2DB3DE68-A3E4-FBD2-BBB8-FDF649923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905" y="570530"/>
            <a:ext cx="4974951" cy="4365935"/>
          </a:xfrm>
          <a:prstGeom prst="rect">
            <a:avLst/>
          </a:prstGeom>
        </p:spPr>
      </p:pic>
      <p:sp>
        <p:nvSpPr>
          <p:cNvPr id="5" name="向右箭號 4">
            <a:extLst>
              <a:ext uri="{FF2B5EF4-FFF2-40B4-BE49-F238E27FC236}">
                <a16:creationId xmlns:a16="http://schemas.microsoft.com/office/drawing/2014/main" id="{264BAFD0-1AF6-75F6-22E6-538CF5B463B7}"/>
              </a:ext>
            </a:extLst>
          </p:cNvPr>
          <p:cNvSpPr/>
          <p:nvPr/>
        </p:nvSpPr>
        <p:spPr bwMode="auto">
          <a:xfrm>
            <a:off x="1492453" y="843469"/>
            <a:ext cx="193160" cy="98268"/>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zh-TW" altLang="en-US" dirty="0"/>
          </a:p>
        </p:txBody>
      </p:sp>
      <p:sp>
        <p:nvSpPr>
          <p:cNvPr id="6" name="向右箭號 5">
            <a:extLst>
              <a:ext uri="{FF2B5EF4-FFF2-40B4-BE49-F238E27FC236}">
                <a16:creationId xmlns:a16="http://schemas.microsoft.com/office/drawing/2014/main" id="{2CE4C7DE-9AA9-5550-B626-0DFB79F33BB9}"/>
              </a:ext>
            </a:extLst>
          </p:cNvPr>
          <p:cNvSpPr/>
          <p:nvPr/>
        </p:nvSpPr>
        <p:spPr bwMode="auto">
          <a:xfrm>
            <a:off x="1489579" y="1297787"/>
            <a:ext cx="193160" cy="98268"/>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zh-TW" altLang="en-US" dirty="0"/>
          </a:p>
        </p:txBody>
      </p:sp>
      <p:sp>
        <p:nvSpPr>
          <p:cNvPr id="7" name="向右箭號 6">
            <a:extLst>
              <a:ext uri="{FF2B5EF4-FFF2-40B4-BE49-F238E27FC236}">
                <a16:creationId xmlns:a16="http://schemas.microsoft.com/office/drawing/2014/main" id="{28E3D997-6A5E-83C9-2FAD-4D54B8976F88}"/>
              </a:ext>
            </a:extLst>
          </p:cNvPr>
          <p:cNvSpPr/>
          <p:nvPr/>
        </p:nvSpPr>
        <p:spPr bwMode="auto">
          <a:xfrm rot="10800000">
            <a:off x="6904092" y="1297787"/>
            <a:ext cx="193160" cy="98268"/>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zh-TW" altLang="en-US" dirty="0"/>
          </a:p>
        </p:txBody>
      </p:sp>
      <p:sp>
        <p:nvSpPr>
          <p:cNvPr id="8" name="向右箭號 7">
            <a:extLst>
              <a:ext uri="{FF2B5EF4-FFF2-40B4-BE49-F238E27FC236}">
                <a16:creationId xmlns:a16="http://schemas.microsoft.com/office/drawing/2014/main" id="{AB00AA43-E373-3623-0605-194C331F55F4}"/>
              </a:ext>
            </a:extLst>
          </p:cNvPr>
          <p:cNvSpPr/>
          <p:nvPr/>
        </p:nvSpPr>
        <p:spPr bwMode="auto">
          <a:xfrm rot="10800000">
            <a:off x="6904092" y="843469"/>
            <a:ext cx="193160" cy="98268"/>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zh-TW" altLang="en-US" dirty="0"/>
          </a:p>
        </p:txBody>
      </p:sp>
      <p:sp>
        <p:nvSpPr>
          <p:cNvPr id="9" name="向右箭號 8">
            <a:extLst>
              <a:ext uri="{FF2B5EF4-FFF2-40B4-BE49-F238E27FC236}">
                <a16:creationId xmlns:a16="http://schemas.microsoft.com/office/drawing/2014/main" id="{BB8827FD-67AF-74F6-A3BA-B54E4FB3D646}"/>
              </a:ext>
            </a:extLst>
          </p:cNvPr>
          <p:cNvSpPr/>
          <p:nvPr/>
        </p:nvSpPr>
        <p:spPr bwMode="auto">
          <a:xfrm>
            <a:off x="1495335" y="4124364"/>
            <a:ext cx="193160" cy="98268"/>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zh-TW" altLang="en-US" dirty="0"/>
          </a:p>
        </p:txBody>
      </p:sp>
      <p:sp>
        <p:nvSpPr>
          <p:cNvPr id="11" name="向右箭號 10">
            <a:extLst>
              <a:ext uri="{FF2B5EF4-FFF2-40B4-BE49-F238E27FC236}">
                <a16:creationId xmlns:a16="http://schemas.microsoft.com/office/drawing/2014/main" id="{7FF4E719-A10C-C407-9028-4AD10281AB3A}"/>
              </a:ext>
            </a:extLst>
          </p:cNvPr>
          <p:cNvSpPr/>
          <p:nvPr/>
        </p:nvSpPr>
        <p:spPr bwMode="auto">
          <a:xfrm>
            <a:off x="1501041" y="4312058"/>
            <a:ext cx="193160" cy="98268"/>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cap="none" normalizeH="0" baseline="0">
              <a:ln>
                <a:noFill/>
              </a:ln>
              <a:solidFill>
                <a:schemeClr val="tx1"/>
              </a:solidFill>
              <a:effectLst/>
              <a:latin typeface="Arial" pitchFamily="34" charset="0"/>
              <a:ea typeface="PMingLiU" pitchFamily="18" charset="-120"/>
            </a:endParaRPr>
          </a:p>
        </p:txBody>
      </p:sp>
      <p:sp>
        <p:nvSpPr>
          <p:cNvPr id="12" name="向右箭號 11">
            <a:extLst>
              <a:ext uri="{FF2B5EF4-FFF2-40B4-BE49-F238E27FC236}">
                <a16:creationId xmlns:a16="http://schemas.microsoft.com/office/drawing/2014/main" id="{049B9F9E-FBD1-B550-B2F7-08D2AF85D853}"/>
              </a:ext>
            </a:extLst>
          </p:cNvPr>
          <p:cNvSpPr/>
          <p:nvPr/>
        </p:nvSpPr>
        <p:spPr bwMode="auto">
          <a:xfrm rot="10800000">
            <a:off x="6904092" y="4330281"/>
            <a:ext cx="193160" cy="98268"/>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cap="none" normalizeH="0" baseline="0">
              <a:ln>
                <a:noFill/>
              </a:ln>
              <a:solidFill>
                <a:schemeClr val="tx1"/>
              </a:solidFill>
              <a:effectLst/>
              <a:latin typeface="Arial" pitchFamily="34" charset="0"/>
              <a:ea typeface="PMingLiU" pitchFamily="18" charset="-120"/>
            </a:endParaRPr>
          </a:p>
        </p:txBody>
      </p: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5E71DABD-A77F-AAF2-C205-A4E6E9B660C6}"/>
                  </a:ext>
                </a:extLst>
              </p:cNvPr>
              <p:cNvSpPr txBox="1"/>
              <p:nvPr/>
            </p:nvSpPr>
            <p:spPr bwMode="auto">
              <a:xfrm>
                <a:off x="7097252" y="1811921"/>
                <a:ext cx="1649207" cy="307777"/>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sSub>
                      <m:sSubPr>
                        <m:ctrlPr>
                          <a:rPr kumimoji="1" lang="en-US" altLang="zh-TW" sz="1400" i="1" smtClean="0">
                            <a:solidFill>
                              <a:srgbClr val="0000FF"/>
                            </a:solidFill>
                            <a:latin typeface="Cambria Math" panose="02040503050406030204" pitchFamily="18" charset="0"/>
                          </a:rPr>
                        </m:ctrlPr>
                      </m:sSubPr>
                      <m:e>
                        <m:r>
                          <a:rPr kumimoji="1" lang="en-US" altLang="zh-TW" sz="1400" b="1" i="1" smtClean="0">
                            <a:solidFill>
                              <a:srgbClr val="0000FF"/>
                            </a:solidFill>
                            <a:latin typeface="Cambria Math" panose="02040503050406030204" pitchFamily="18" charset="0"/>
                          </a:rPr>
                          <m:t>𝝀</m:t>
                        </m:r>
                      </m:e>
                      <m:sub>
                        <m:r>
                          <a:rPr kumimoji="1" lang="en-US" altLang="zh-TW" sz="1400" b="1" i="1" smtClean="0">
                            <a:solidFill>
                              <a:srgbClr val="0000FF"/>
                            </a:solidFill>
                            <a:latin typeface="Cambria Math" panose="02040503050406030204" pitchFamily="18" charset="0"/>
                          </a:rPr>
                          <m:t>𝒔𝒅</m:t>
                        </m:r>
                      </m:sub>
                    </m:sSub>
                    <m:r>
                      <a:rPr kumimoji="1" lang="en-US" altLang="zh-TW" sz="1400" b="1" i="1" smtClean="0">
                        <a:solidFill>
                          <a:srgbClr val="0000FF"/>
                        </a:solidFill>
                        <a:latin typeface="Cambria Math" panose="02040503050406030204" pitchFamily="18" charset="0"/>
                      </a:rPr>
                      <m:t>=</m:t>
                    </m:r>
                    <m:sSubSup>
                      <m:sSubSupPr>
                        <m:ctrlPr>
                          <a:rPr kumimoji="1" lang="en-US" altLang="zh-TW" sz="1400" b="1" i="1" smtClean="0">
                            <a:solidFill>
                              <a:srgbClr val="0000FF"/>
                            </a:solidFill>
                            <a:latin typeface="Cambria Math" panose="02040503050406030204" pitchFamily="18" charset="0"/>
                          </a:rPr>
                        </m:ctrlPr>
                      </m:sSubSupPr>
                      <m:e>
                        <m:r>
                          <a:rPr kumimoji="1" lang="en-US" altLang="zh-TW" sz="1400" b="1" i="1" smtClean="0">
                            <a:solidFill>
                              <a:srgbClr val="0000FF"/>
                            </a:solidFill>
                            <a:latin typeface="Cambria Math" panose="02040503050406030204" pitchFamily="18" charset="0"/>
                          </a:rPr>
                          <m:t>𝑽</m:t>
                        </m:r>
                      </m:e>
                      <m:sub>
                        <m:r>
                          <a:rPr kumimoji="1" lang="en-US" altLang="zh-TW" sz="1400" b="1" i="1" smtClean="0">
                            <a:solidFill>
                              <a:srgbClr val="0000FF"/>
                            </a:solidFill>
                            <a:latin typeface="Cambria Math" panose="02040503050406030204" pitchFamily="18" charset="0"/>
                          </a:rPr>
                          <m:t>𝒄𝒔</m:t>
                        </m:r>
                      </m:sub>
                      <m:sup>
                        <m:r>
                          <a:rPr kumimoji="1" lang="en-US" altLang="zh-TW" sz="1400" b="1" i="1" smtClean="0">
                            <a:solidFill>
                              <a:srgbClr val="0000FF"/>
                            </a:solidFill>
                            <a:latin typeface="Cambria Math" panose="02040503050406030204" pitchFamily="18" charset="0"/>
                          </a:rPr>
                          <m:t>∗</m:t>
                        </m:r>
                      </m:sup>
                    </m:sSubSup>
                    <m:sSub>
                      <m:sSubPr>
                        <m:ctrlPr>
                          <a:rPr kumimoji="1" lang="en-US" altLang="zh-TW" sz="1400" b="1" i="1" smtClean="0">
                            <a:solidFill>
                              <a:srgbClr val="0000FF"/>
                            </a:solidFill>
                            <a:latin typeface="Cambria Math" panose="02040503050406030204" pitchFamily="18" charset="0"/>
                          </a:rPr>
                        </m:ctrlPr>
                      </m:sSubPr>
                      <m:e>
                        <m:r>
                          <a:rPr kumimoji="1" lang="en-US" altLang="zh-TW" sz="1400" b="1" i="1" smtClean="0">
                            <a:solidFill>
                              <a:srgbClr val="0000FF"/>
                            </a:solidFill>
                            <a:latin typeface="Cambria Math" panose="02040503050406030204" pitchFamily="18" charset="0"/>
                          </a:rPr>
                          <m:t>𝑽</m:t>
                        </m:r>
                      </m:e>
                      <m:sub>
                        <m:r>
                          <a:rPr kumimoji="1" lang="en-US" altLang="zh-TW" sz="1400" b="1" i="1" smtClean="0">
                            <a:solidFill>
                              <a:srgbClr val="0000FF"/>
                            </a:solidFill>
                            <a:latin typeface="Cambria Math" panose="02040503050406030204" pitchFamily="18" charset="0"/>
                          </a:rPr>
                          <m:t>𝒖𝒅</m:t>
                        </m:r>
                      </m:sub>
                    </m:sSub>
                    <m:r>
                      <a:rPr kumimoji="1" lang="en-US" altLang="zh-TW" sz="1400" b="1" i="0" smtClean="0">
                        <a:solidFill>
                          <a:srgbClr val="0000FF"/>
                        </a:solidFill>
                        <a:latin typeface="Cambria Math" panose="02040503050406030204" pitchFamily="18" charset="0"/>
                      </a:rPr>
                      <m:t> </m:t>
                    </m:r>
                  </m:oMath>
                </a14:m>
                <a:r>
                  <a:rPr kumimoji="1" lang="en-US" altLang="zh-TW" sz="1400" dirty="0">
                    <a:solidFill>
                      <a:srgbClr val="0000FF"/>
                    </a:solidFill>
                  </a:rPr>
                  <a:t>(CF)</a:t>
                </a:r>
                <a:endParaRPr kumimoji="1" lang="zh-TW" altLang="en-US" sz="1400" dirty="0">
                  <a:solidFill>
                    <a:srgbClr val="0000FF"/>
                  </a:solidFill>
                </a:endParaRPr>
              </a:p>
            </p:txBody>
          </p:sp>
        </mc:Choice>
        <mc:Fallback xmlns="">
          <p:sp>
            <p:nvSpPr>
              <p:cNvPr id="3" name="文字方塊 2">
                <a:extLst>
                  <a:ext uri="{FF2B5EF4-FFF2-40B4-BE49-F238E27FC236}">
                    <a16:creationId xmlns:a16="http://schemas.microsoft.com/office/drawing/2014/main" id="{5E71DABD-A77F-AAF2-C205-A4E6E9B660C6}"/>
                  </a:ext>
                </a:extLst>
              </p:cNvPr>
              <p:cNvSpPr txBox="1">
                <a:spLocks noRot="1" noChangeAspect="1" noMove="1" noResize="1" noEditPoints="1" noAdjustHandles="1" noChangeArrowheads="1" noChangeShapeType="1" noTextEdit="1"/>
              </p:cNvSpPr>
              <p:nvPr/>
            </p:nvSpPr>
            <p:spPr bwMode="auto">
              <a:xfrm>
                <a:off x="7097252" y="1811921"/>
                <a:ext cx="1649207" cy="307777"/>
              </a:xfrm>
              <a:prstGeom prst="rect">
                <a:avLst/>
              </a:prstGeom>
              <a:blipFill>
                <a:blip r:embed="rId3"/>
                <a:stretch>
                  <a:fillRect t="-3846" b="-1538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B4A4DA05-1A89-2460-7B56-5845C1032703}"/>
                  </a:ext>
                </a:extLst>
              </p:cNvPr>
              <p:cNvSpPr txBox="1"/>
              <p:nvPr/>
            </p:nvSpPr>
            <p:spPr bwMode="auto">
              <a:xfrm>
                <a:off x="7097252" y="2119698"/>
                <a:ext cx="1863868" cy="308418"/>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sSub>
                      <m:sSubPr>
                        <m:ctrlPr>
                          <a:rPr kumimoji="1" lang="en-US" altLang="zh-TW" sz="1400" i="1" smtClean="0">
                            <a:solidFill>
                              <a:srgbClr val="0000FF"/>
                            </a:solidFill>
                            <a:latin typeface="Cambria Math" panose="02040503050406030204" pitchFamily="18" charset="0"/>
                          </a:rPr>
                        </m:ctrlPr>
                      </m:sSubPr>
                      <m:e>
                        <m:r>
                          <a:rPr kumimoji="1" lang="en-US" altLang="zh-TW" sz="1400" b="1" i="1" smtClean="0">
                            <a:solidFill>
                              <a:srgbClr val="0000FF"/>
                            </a:solidFill>
                            <a:latin typeface="Cambria Math" panose="02040503050406030204" pitchFamily="18" charset="0"/>
                          </a:rPr>
                          <m:t>𝝀</m:t>
                        </m:r>
                      </m:e>
                      <m:sub>
                        <m:r>
                          <a:rPr kumimoji="1" lang="en-US" altLang="zh-TW" sz="1400" b="1" i="1" smtClean="0">
                            <a:solidFill>
                              <a:srgbClr val="0000FF"/>
                            </a:solidFill>
                            <a:latin typeface="Cambria Math" panose="02040503050406030204" pitchFamily="18" charset="0"/>
                          </a:rPr>
                          <m:t>𝒅</m:t>
                        </m:r>
                      </m:sub>
                    </m:sSub>
                    <m:r>
                      <a:rPr kumimoji="1" lang="en-US" altLang="zh-TW" sz="1400" b="1" i="1" smtClean="0">
                        <a:solidFill>
                          <a:srgbClr val="0000FF"/>
                        </a:solidFill>
                        <a:latin typeface="Cambria Math" panose="02040503050406030204" pitchFamily="18" charset="0"/>
                      </a:rPr>
                      <m:t>=</m:t>
                    </m:r>
                    <m:sSubSup>
                      <m:sSubSupPr>
                        <m:ctrlPr>
                          <a:rPr kumimoji="1" lang="en-US" altLang="zh-TW" sz="1400" b="1" i="1" smtClean="0">
                            <a:solidFill>
                              <a:srgbClr val="0000FF"/>
                            </a:solidFill>
                            <a:latin typeface="Cambria Math" panose="02040503050406030204" pitchFamily="18" charset="0"/>
                          </a:rPr>
                        </m:ctrlPr>
                      </m:sSubSupPr>
                      <m:e>
                        <m:r>
                          <a:rPr kumimoji="1" lang="en-US" altLang="zh-TW" sz="1400" b="1" i="1" smtClean="0">
                            <a:solidFill>
                              <a:srgbClr val="0000FF"/>
                            </a:solidFill>
                            <a:latin typeface="Cambria Math" panose="02040503050406030204" pitchFamily="18" charset="0"/>
                          </a:rPr>
                          <m:t>𝑽</m:t>
                        </m:r>
                      </m:e>
                      <m:sub>
                        <m:r>
                          <a:rPr kumimoji="1" lang="en-US" altLang="zh-TW" sz="1400" b="1" i="1" smtClean="0">
                            <a:solidFill>
                              <a:srgbClr val="0000FF"/>
                            </a:solidFill>
                            <a:latin typeface="Cambria Math" panose="02040503050406030204" pitchFamily="18" charset="0"/>
                          </a:rPr>
                          <m:t>𝒄𝒅</m:t>
                        </m:r>
                      </m:sub>
                      <m:sup>
                        <m:r>
                          <a:rPr kumimoji="1" lang="en-US" altLang="zh-TW" sz="1400" b="1" i="1" smtClean="0">
                            <a:solidFill>
                              <a:srgbClr val="0000FF"/>
                            </a:solidFill>
                            <a:latin typeface="Cambria Math" panose="02040503050406030204" pitchFamily="18" charset="0"/>
                          </a:rPr>
                          <m:t>∗</m:t>
                        </m:r>
                      </m:sup>
                    </m:sSubSup>
                    <m:sSub>
                      <m:sSubPr>
                        <m:ctrlPr>
                          <a:rPr kumimoji="1" lang="en-US" altLang="zh-TW" sz="1400" b="1" i="1" smtClean="0">
                            <a:solidFill>
                              <a:srgbClr val="0000FF"/>
                            </a:solidFill>
                            <a:latin typeface="Cambria Math" panose="02040503050406030204" pitchFamily="18" charset="0"/>
                          </a:rPr>
                        </m:ctrlPr>
                      </m:sSubPr>
                      <m:e>
                        <m:r>
                          <a:rPr kumimoji="1" lang="en-US" altLang="zh-TW" sz="1400" b="1" i="1" smtClean="0">
                            <a:solidFill>
                              <a:srgbClr val="0000FF"/>
                            </a:solidFill>
                            <a:latin typeface="Cambria Math" panose="02040503050406030204" pitchFamily="18" charset="0"/>
                          </a:rPr>
                          <m:t>𝑽</m:t>
                        </m:r>
                      </m:e>
                      <m:sub>
                        <m:r>
                          <a:rPr kumimoji="1" lang="en-US" altLang="zh-TW" sz="1400" b="1" i="1" smtClean="0">
                            <a:solidFill>
                              <a:srgbClr val="0000FF"/>
                            </a:solidFill>
                            <a:latin typeface="Cambria Math" panose="02040503050406030204" pitchFamily="18" charset="0"/>
                          </a:rPr>
                          <m:t>𝒖𝒅</m:t>
                        </m:r>
                      </m:sub>
                    </m:sSub>
                    <m:r>
                      <a:rPr kumimoji="1" lang="en-US" altLang="zh-TW" sz="1400" b="1" i="0" smtClean="0">
                        <a:solidFill>
                          <a:srgbClr val="0000FF"/>
                        </a:solidFill>
                        <a:latin typeface="Cambria Math" panose="02040503050406030204" pitchFamily="18" charset="0"/>
                      </a:rPr>
                      <m:t> </m:t>
                    </m:r>
                  </m:oMath>
                </a14:m>
                <a:r>
                  <a:rPr kumimoji="1" lang="en-US" altLang="zh-TW" sz="1400" dirty="0">
                    <a:solidFill>
                      <a:srgbClr val="0000FF"/>
                    </a:solidFill>
                  </a:rPr>
                  <a:t>(SCS)</a:t>
                </a:r>
                <a:endParaRPr kumimoji="1" lang="zh-TW" altLang="en-US" sz="1400" dirty="0">
                  <a:solidFill>
                    <a:srgbClr val="0000FF"/>
                  </a:solidFill>
                </a:endParaRPr>
              </a:p>
            </p:txBody>
          </p:sp>
        </mc:Choice>
        <mc:Fallback xmlns="">
          <p:sp>
            <p:nvSpPr>
              <p:cNvPr id="10" name="文字方塊 9">
                <a:extLst>
                  <a:ext uri="{FF2B5EF4-FFF2-40B4-BE49-F238E27FC236}">
                    <a16:creationId xmlns:a16="http://schemas.microsoft.com/office/drawing/2014/main" id="{B4A4DA05-1A89-2460-7B56-5845C1032703}"/>
                  </a:ext>
                </a:extLst>
              </p:cNvPr>
              <p:cNvSpPr txBox="1">
                <a:spLocks noRot="1" noChangeAspect="1" noMove="1" noResize="1" noEditPoints="1" noAdjustHandles="1" noChangeArrowheads="1" noChangeShapeType="1" noTextEdit="1"/>
              </p:cNvSpPr>
              <p:nvPr/>
            </p:nvSpPr>
            <p:spPr bwMode="auto">
              <a:xfrm>
                <a:off x="7097252" y="2119698"/>
                <a:ext cx="1863868" cy="308418"/>
              </a:xfrm>
              <a:prstGeom prst="rect">
                <a:avLst/>
              </a:prstGeom>
              <a:blipFill>
                <a:blip r:embed="rId4"/>
                <a:stretch>
                  <a:fillRect t="-8000" b="-1600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391E5029-8529-BBAE-9977-4A930319084A}"/>
                  </a:ext>
                </a:extLst>
              </p:cNvPr>
              <p:cNvSpPr txBox="1"/>
              <p:nvPr/>
            </p:nvSpPr>
            <p:spPr bwMode="auto">
              <a:xfrm>
                <a:off x="7092893" y="2408249"/>
                <a:ext cx="1863868" cy="307777"/>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sSub>
                      <m:sSubPr>
                        <m:ctrlPr>
                          <a:rPr kumimoji="1" lang="en-US" altLang="zh-TW" sz="1400" i="1" smtClean="0">
                            <a:solidFill>
                              <a:srgbClr val="0000FF"/>
                            </a:solidFill>
                            <a:latin typeface="Cambria Math" panose="02040503050406030204" pitchFamily="18" charset="0"/>
                          </a:rPr>
                        </m:ctrlPr>
                      </m:sSubPr>
                      <m:e>
                        <m:r>
                          <a:rPr kumimoji="1" lang="en-US" altLang="zh-TW" sz="1400" b="1" i="1" smtClean="0">
                            <a:solidFill>
                              <a:srgbClr val="0000FF"/>
                            </a:solidFill>
                            <a:latin typeface="Cambria Math" panose="02040503050406030204" pitchFamily="18" charset="0"/>
                          </a:rPr>
                          <m:t>𝝀</m:t>
                        </m:r>
                      </m:e>
                      <m:sub>
                        <m:r>
                          <a:rPr kumimoji="1" lang="en-US" altLang="zh-TW" sz="1400" b="1" i="1" smtClean="0">
                            <a:solidFill>
                              <a:srgbClr val="0000FF"/>
                            </a:solidFill>
                            <a:latin typeface="Cambria Math" panose="02040503050406030204" pitchFamily="18" charset="0"/>
                          </a:rPr>
                          <m:t>𝒔</m:t>
                        </m:r>
                      </m:sub>
                    </m:sSub>
                    <m:r>
                      <a:rPr kumimoji="1" lang="en-US" altLang="zh-TW" sz="1400" b="1" i="1" smtClean="0">
                        <a:solidFill>
                          <a:srgbClr val="0000FF"/>
                        </a:solidFill>
                        <a:latin typeface="Cambria Math" panose="02040503050406030204" pitchFamily="18" charset="0"/>
                      </a:rPr>
                      <m:t>=</m:t>
                    </m:r>
                    <m:sSubSup>
                      <m:sSubSupPr>
                        <m:ctrlPr>
                          <a:rPr kumimoji="1" lang="en-US" altLang="zh-TW" sz="1400" b="1" i="1" smtClean="0">
                            <a:solidFill>
                              <a:srgbClr val="0000FF"/>
                            </a:solidFill>
                            <a:latin typeface="Cambria Math" panose="02040503050406030204" pitchFamily="18" charset="0"/>
                          </a:rPr>
                        </m:ctrlPr>
                      </m:sSubSupPr>
                      <m:e>
                        <m:r>
                          <a:rPr kumimoji="1" lang="en-US" altLang="zh-TW" sz="1400" b="1" i="1" smtClean="0">
                            <a:solidFill>
                              <a:srgbClr val="0000FF"/>
                            </a:solidFill>
                            <a:latin typeface="Cambria Math" panose="02040503050406030204" pitchFamily="18" charset="0"/>
                          </a:rPr>
                          <m:t>𝑽</m:t>
                        </m:r>
                      </m:e>
                      <m:sub>
                        <m:r>
                          <a:rPr kumimoji="1" lang="en-US" altLang="zh-TW" sz="1400" b="1" i="1" smtClean="0">
                            <a:solidFill>
                              <a:srgbClr val="0000FF"/>
                            </a:solidFill>
                            <a:latin typeface="Cambria Math" panose="02040503050406030204" pitchFamily="18" charset="0"/>
                          </a:rPr>
                          <m:t>𝒄𝒔</m:t>
                        </m:r>
                      </m:sub>
                      <m:sup>
                        <m:r>
                          <a:rPr kumimoji="1" lang="en-US" altLang="zh-TW" sz="1400" b="1" i="1" smtClean="0">
                            <a:solidFill>
                              <a:srgbClr val="0000FF"/>
                            </a:solidFill>
                            <a:latin typeface="Cambria Math" panose="02040503050406030204" pitchFamily="18" charset="0"/>
                          </a:rPr>
                          <m:t>∗</m:t>
                        </m:r>
                      </m:sup>
                    </m:sSubSup>
                    <m:sSub>
                      <m:sSubPr>
                        <m:ctrlPr>
                          <a:rPr kumimoji="1" lang="en-US" altLang="zh-TW" sz="1400" b="1" i="1" smtClean="0">
                            <a:solidFill>
                              <a:srgbClr val="0000FF"/>
                            </a:solidFill>
                            <a:latin typeface="Cambria Math" panose="02040503050406030204" pitchFamily="18" charset="0"/>
                          </a:rPr>
                        </m:ctrlPr>
                      </m:sSubPr>
                      <m:e>
                        <m:r>
                          <a:rPr kumimoji="1" lang="en-US" altLang="zh-TW" sz="1400" b="1" i="1" smtClean="0">
                            <a:solidFill>
                              <a:srgbClr val="0000FF"/>
                            </a:solidFill>
                            <a:latin typeface="Cambria Math" panose="02040503050406030204" pitchFamily="18" charset="0"/>
                          </a:rPr>
                          <m:t>𝑽</m:t>
                        </m:r>
                      </m:e>
                      <m:sub>
                        <m:r>
                          <a:rPr kumimoji="1" lang="en-US" altLang="zh-TW" sz="1400" b="1" i="1" smtClean="0">
                            <a:solidFill>
                              <a:srgbClr val="0000FF"/>
                            </a:solidFill>
                            <a:latin typeface="Cambria Math" panose="02040503050406030204" pitchFamily="18" charset="0"/>
                          </a:rPr>
                          <m:t>𝒖𝒔</m:t>
                        </m:r>
                        <m:r>
                          <a:rPr kumimoji="1" lang="en-US" altLang="zh-TW" sz="1400" b="1" i="1" smtClean="0">
                            <a:solidFill>
                              <a:srgbClr val="0000FF"/>
                            </a:solidFill>
                            <a:latin typeface="Cambria Math" panose="02040503050406030204" pitchFamily="18" charset="0"/>
                          </a:rPr>
                          <m:t> </m:t>
                        </m:r>
                      </m:sub>
                    </m:sSub>
                  </m:oMath>
                </a14:m>
                <a:r>
                  <a:rPr kumimoji="1" lang="en-US" altLang="zh-TW" sz="1400" dirty="0">
                    <a:solidFill>
                      <a:srgbClr val="0000FF"/>
                    </a:solidFill>
                  </a:rPr>
                  <a:t> (SCS)</a:t>
                </a:r>
                <a:endParaRPr kumimoji="1" lang="zh-TW" altLang="en-US" sz="1400" dirty="0">
                  <a:solidFill>
                    <a:srgbClr val="0000FF"/>
                  </a:solidFill>
                </a:endParaRPr>
              </a:p>
            </p:txBody>
          </p:sp>
        </mc:Choice>
        <mc:Fallback xmlns="">
          <p:sp>
            <p:nvSpPr>
              <p:cNvPr id="13" name="文字方塊 12">
                <a:extLst>
                  <a:ext uri="{FF2B5EF4-FFF2-40B4-BE49-F238E27FC236}">
                    <a16:creationId xmlns:a16="http://schemas.microsoft.com/office/drawing/2014/main" id="{391E5029-8529-BBAE-9977-4A930319084A}"/>
                  </a:ext>
                </a:extLst>
              </p:cNvPr>
              <p:cNvSpPr txBox="1">
                <a:spLocks noRot="1" noChangeAspect="1" noMove="1" noResize="1" noEditPoints="1" noAdjustHandles="1" noChangeArrowheads="1" noChangeShapeType="1" noTextEdit="1"/>
              </p:cNvSpPr>
              <p:nvPr/>
            </p:nvSpPr>
            <p:spPr bwMode="auto">
              <a:xfrm>
                <a:off x="7092893" y="2408249"/>
                <a:ext cx="1863868" cy="307777"/>
              </a:xfrm>
              <a:prstGeom prst="rect">
                <a:avLst/>
              </a:prstGeom>
              <a:blipFill>
                <a:blip r:embed="rId5"/>
                <a:stretch>
                  <a:fillRect t="-3846" b="-1538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57E36980-F7A3-E444-9068-E769BC3E3AD6}"/>
                  </a:ext>
                </a:extLst>
              </p:cNvPr>
              <p:cNvSpPr txBox="1"/>
              <p:nvPr/>
            </p:nvSpPr>
            <p:spPr bwMode="auto">
              <a:xfrm>
                <a:off x="7097252" y="2745437"/>
                <a:ext cx="1859509" cy="308418"/>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sSub>
                      <m:sSubPr>
                        <m:ctrlPr>
                          <a:rPr kumimoji="1" lang="en-US" altLang="zh-TW" sz="1400" i="1" smtClean="0">
                            <a:solidFill>
                              <a:srgbClr val="0000FF"/>
                            </a:solidFill>
                            <a:latin typeface="Cambria Math" panose="02040503050406030204" pitchFamily="18" charset="0"/>
                          </a:rPr>
                        </m:ctrlPr>
                      </m:sSubPr>
                      <m:e>
                        <m:r>
                          <a:rPr kumimoji="1" lang="en-US" altLang="zh-TW" sz="1400" b="1" i="1" smtClean="0">
                            <a:solidFill>
                              <a:srgbClr val="0000FF"/>
                            </a:solidFill>
                            <a:latin typeface="Cambria Math" panose="02040503050406030204" pitchFamily="18" charset="0"/>
                          </a:rPr>
                          <m:t>𝝀</m:t>
                        </m:r>
                      </m:e>
                      <m:sub>
                        <m:r>
                          <a:rPr kumimoji="1" lang="en-US" altLang="zh-TW" sz="1400" b="1" i="1" smtClean="0">
                            <a:solidFill>
                              <a:srgbClr val="0000FF"/>
                            </a:solidFill>
                            <a:latin typeface="Cambria Math" panose="02040503050406030204" pitchFamily="18" charset="0"/>
                          </a:rPr>
                          <m:t>𝒅𝒔</m:t>
                        </m:r>
                      </m:sub>
                    </m:sSub>
                    <m:r>
                      <a:rPr kumimoji="1" lang="en-US" altLang="zh-TW" sz="1400" b="1" i="1" smtClean="0">
                        <a:solidFill>
                          <a:srgbClr val="0000FF"/>
                        </a:solidFill>
                        <a:latin typeface="Cambria Math" panose="02040503050406030204" pitchFamily="18" charset="0"/>
                      </a:rPr>
                      <m:t>=</m:t>
                    </m:r>
                    <m:sSubSup>
                      <m:sSubSupPr>
                        <m:ctrlPr>
                          <a:rPr kumimoji="1" lang="en-US" altLang="zh-TW" sz="1400" b="1" i="1" smtClean="0">
                            <a:solidFill>
                              <a:srgbClr val="0000FF"/>
                            </a:solidFill>
                            <a:latin typeface="Cambria Math" panose="02040503050406030204" pitchFamily="18" charset="0"/>
                          </a:rPr>
                        </m:ctrlPr>
                      </m:sSubSupPr>
                      <m:e>
                        <m:r>
                          <a:rPr kumimoji="1" lang="en-US" altLang="zh-TW" sz="1400" b="1" i="1" smtClean="0">
                            <a:solidFill>
                              <a:srgbClr val="0000FF"/>
                            </a:solidFill>
                            <a:latin typeface="Cambria Math" panose="02040503050406030204" pitchFamily="18" charset="0"/>
                          </a:rPr>
                          <m:t>𝑽</m:t>
                        </m:r>
                      </m:e>
                      <m:sub>
                        <m:r>
                          <a:rPr kumimoji="1" lang="en-US" altLang="zh-TW" sz="1400" b="1" i="1" smtClean="0">
                            <a:solidFill>
                              <a:srgbClr val="0000FF"/>
                            </a:solidFill>
                            <a:latin typeface="Cambria Math" panose="02040503050406030204" pitchFamily="18" charset="0"/>
                          </a:rPr>
                          <m:t>𝒄𝒅</m:t>
                        </m:r>
                      </m:sub>
                      <m:sup>
                        <m:r>
                          <a:rPr kumimoji="1" lang="en-US" altLang="zh-TW" sz="1400" b="1" i="1" smtClean="0">
                            <a:solidFill>
                              <a:srgbClr val="0000FF"/>
                            </a:solidFill>
                            <a:latin typeface="Cambria Math" panose="02040503050406030204" pitchFamily="18" charset="0"/>
                          </a:rPr>
                          <m:t>∗</m:t>
                        </m:r>
                      </m:sup>
                    </m:sSubSup>
                    <m:sSub>
                      <m:sSubPr>
                        <m:ctrlPr>
                          <a:rPr kumimoji="1" lang="en-US" altLang="zh-TW" sz="1400" b="1" i="1" smtClean="0">
                            <a:solidFill>
                              <a:srgbClr val="0000FF"/>
                            </a:solidFill>
                            <a:latin typeface="Cambria Math" panose="02040503050406030204" pitchFamily="18" charset="0"/>
                          </a:rPr>
                        </m:ctrlPr>
                      </m:sSubPr>
                      <m:e>
                        <m:r>
                          <a:rPr kumimoji="1" lang="en-US" altLang="zh-TW" sz="1400" b="1" i="1" smtClean="0">
                            <a:solidFill>
                              <a:srgbClr val="0000FF"/>
                            </a:solidFill>
                            <a:latin typeface="Cambria Math" panose="02040503050406030204" pitchFamily="18" charset="0"/>
                          </a:rPr>
                          <m:t>𝑽</m:t>
                        </m:r>
                      </m:e>
                      <m:sub>
                        <m:r>
                          <a:rPr kumimoji="1" lang="en-US" altLang="zh-TW" sz="1400" b="1" i="1" smtClean="0">
                            <a:solidFill>
                              <a:srgbClr val="0000FF"/>
                            </a:solidFill>
                            <a:latin typeface="Cambria Math" panose="02040503050406030204" pitchFamily="18" charset="0"/>
                          </a:rPr>
                          <m:t>𝒖𝒔</m:t>
                        </m:r>
                      </m:sub>
                    </m:sSub>
                  </m:oMath>
                </a14:m>
                <a:r>
                  <a:rPr kumimoji="1" lang="en-US" altLang="zh-TW" sz="1400" dirty="0">
                    <a:solidFill>
                      <a:srgbClr val="0000FF"/>
                    </a:solidFill>
                  </a:rPr>
                  <a:t> (DCS)</a:t>
                </a:r>
                <a:endParaRPr kumimoji="1" lang="zh-TW" altLang="en-US" sz="1400" dirty="0">
                  <a:solidFill>
                    <a:srgbClr val="0000FF"/>
                  </a:solidFill>
                </a:endParaRPr>
              </a:p>
            </p:txBody>
          </p:sp>
        </mc:Choice>
        <mc:Fallback xmlns="">
          <p:sp>
            <p:nvSpPr>
              <p:cNvPr id="14" name="文字方塊 13">
                <a:extLst>
                  <a:ext uri="{FF2B5EF4-FFF2-40B4-BE49-F238E27FC236}">
                    <a16:creationId xmlns:a16="http://schemas.microsoft.com/office/drawing/2014/main" id="{57E36980-F7A3-E444-9068-E769BC3E3AD6}"/>
                  </a:ext>
                </a:extLst>
              </p:cNvPr>
              <p:cNvSpPr txBox="1">
                <a:spLocks noRot="1" noChangeAspect="1" noMove="1" noResize="1" noEditPoints="1" noAdjustHandles="1" noChangeArrowheads="1" noChangeShapeType="1" noTextEdit="1"/>
              </p:cNvSpPr>
              <p:nvPr/>
            </p:nvSpPr>
            <p:spPr bwMode="auto">
              <a:xfrm>
                <a:off x="7097252" y="2745437"/>
                <a:ext cx="1859509" cy="308418"/>
              </a:xfrm>
              <a:prstGeom prst="rect">
                <a:avLst/>
              </a:prstGeom>
              <a:blipFill>
                <a:blip r:embed="rId6"/>
                <a:stretch>
                  <a:fillRect t="-8000" b="-16000"/>
                </a:stretch>
              </a:blipFill>
              <a:ln w="9525">
                <a:noFill/>
                <a:miter lim="800000"/>
                <a:headEnd/>
                <a:tailEnd/>
              </a:ln>
            </p:spPr>
            <p:txBody>
              <a:bodyPr/>
              <a:lstStyle/>
              <a:p>
                <a:r>
                  <a:rPr lang="zh-TW" altLang="en-US">
                    <a:noFill/>
                  </a:rPr>
                  <a:t> </a:t>
                </a:r>
              </a:p>
            </p:txBody>
          </p:sp>
        </mc:Fallback>
      </mc:AlternateContent>
    </p:spTree>
    <p:extLst>
      <p:ext uri="{BB962C8B-B14F-4D97-AF65-F5344CB8AC3E}">
        <p14:creationId xmlns:p14="http://schemas.microsoft.com/office/powerpoint/2010/main" val="108680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564DDEBB-795F-AB13-3AC1-3EA843A23336}"/>
              </a:ext>
            </a:extLst>
          </p:cNvPr>
          <p:cNvSpPr>
            <a:spLocks noGrp="1"/>
          </p:cNvSpPr>
          <p:nvPr>
            <p:ph type="sldNum" sz="quarter" idx="12"/>
          </p:nvPr>
        </p:nvSpPr>
        <p:spPr/>
        <p:txBody>
          <a:bodyPr/>
          <a:lstStyle/>
          <a:p>
            <a:pPr defTabSz="685800">
              <a:defRPr/>
            </a:pPr>
            <a:fld id="{EC07A838-492B-4213-A14F-B0EB990CD472}" type="slidenum">
              <a:rPr lang="en-US" altLang="zh-TW" smtClean="0">
                <a:solidFill>
                  <a:prstClr val="black"/>
                </a:solidFill>
              </a:rPr>
              <a:pPr defTabSz="685800">
                <a:defRPr/>
              </a:pPr>
              <a:t>12</a:t>
            </a:fld>
            <a:endParaRPr lang="en-US" altLang="zh-TW">
              <a:solidFill>
                <a:prstClr val="black"/>
              </a:solidFill>
            </a:endParaRPr>
          </a:p>
        </p:txBody>
      </p: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803E3200-5207-0554-EBF8-958B0CC2D323}"/>
                  </a:ext>
                </a:extLst>
              </p:cNvPr>
              <p:cNvSpPr txBox="1"/>
              <p:nvPr/>
            </p:nvSpPr>
            <p:spPr bwMode="auto">
              <a:xfrm>
                <a:off x="935612" y="645264"/>
                <a:ext cx="7871382" cy="590354"/>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sSup>
                      <m:sSupPr>
                        <m:ctrlPr>
                          <a:rPr kumimoji="1" lang="en-US" altLang="zh-TW" sz="1600"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𝑫</m:t>
                        </m:r>
                      </m:e>
                      <m:sup>
                        <m:r>
                          <a:rPr kumimoji="1" lang="en-US" altLang="zh-TW" sz="1600" b="1" i="1" smtClean="0">
                            <a:solidFill>
                              <a:srgbClr val="0000FF"/>
                            </a:solidFill>
                            <a:latin typeface="Cambria Math" panose="02040503050406030204" pitchFamily="18" charset="0"/>
                          </a:rPr>
                          <m:t>𝟎</m:t>
                        </m:r>
                      </m:sup>
                    </m:sSup>
                    <m:r>
                      <a:rPr kumimoji="1" lang="en-US" altLang="zh-TW" sz="1600" b="1" i="1" smtClean="0">
                        <a:solidFill>
                          <a:srgbClr val="0000FF"/>
                        </a:solidFill>
                        <a:latin typeface="Cambria Math" panose="02040503050406030204" pitchFamily="18" charset="0"/>
                      </a:rPr>
                      <m:t>→</m:t>
                    </m:r>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𝝆</m:t>
                        </m:r>
                      </m:e>
                      <m:sup>
                        <m:r>
                          <a:rPr kumimoji="1" lang="en-US" altLang="zh-TW" sz="1600" b="1" i="1" smtClean="0">
                            <a:solidFill>
                              <a:srgbClr val="0000FF"/>
                            </a:solidFill>
                            <a:latin typeface="Cambria Math" panose="02040503050406030204" pitchFamily="18" charset="0"/>
                          </a:rPr>
                          <m:t>𝟎</m:t>
                        </m:r>
                      </m:sup>
                    </m:sSup>
                    <m:r>
                      <a:rPr kumimoji="1" lang="en-US" altLang="zh-TW" sz="1600" b="1" i="1" smtClean="0">
                        <a:solidFill>
                          <a:srgbClr val="0000FF"/>
                        </a:solidFill>
                        <a:latin typeface="Cambria Math" panose="02040503050406030204" pitchFamily="18" charset="0"/>
                      </a:rPr>
                      <m:t>𝝓</m:t>
                    </m:r>
                    <m:r>
                      <a:rPr kumimoji="1" lang="en-US" altLang="zh-TW" sz="1600" b="1" i="1" smtClean="0">
                        <a:solidFill>
                          <a:srgbClr val="0000FF"/>
                        </a:solidFill>
                        <a:latin typeface="Cambria Math" panose="02040503050406030204" pitchFamily="18" charset="0"/>
                      </a:rPr>
                      <m:t>,</m:t>
                    </m:r>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𝑫</m:t>
                        </m:r>
                      </m:e>
                      <m:sup>
                        <m:r>
                          <a:rPr lang="en-US" altLang="zh-TW" sz="1600" b="1" i="1" smtClean="0">
                            <a:solidFill>
                              <a:srgbClr val="0000FF"/>
                            </a:solidFill>
                            <a:latin typeface="Cambria Math" panose="02040503050406030204" pitchFamily="18" charset="0"/>
                          </a:rPr>
                          <m:t>+</m:t>
                        </m:r>
                      </m:sup>
                    </m:sSup>
                    <m:r>
                      <a:rPr lang="en-US" altLang="zh-TW" sz="1600" i="1">
                        <a:solidFill>
                          <a:srgbClr val="0000FF"/>
                        </a:solidFill>
                        <a:latin typeface="Cambria Math" panose="02040503050406030204" pitchFamily="18" charset="0"/>
                      </a:rPr>
                      <m:t>→</m:t>
                    </m:r>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𝝆</m:t>
                        </m:r>
                      </m:e>
                      <m:sup>
                        <m:r>
                          <a:rPr lang="en-US" altLang="zh-TW" sz="1600" b="1" i="1" smtClean="0">
                            <a:solidFill>
                              <a:srgbClr val="0000FF"/>
                            </a:solidFill>
                            <a:latin typeface="Cambria Math" panose="02040503050406030204" pitchFamily="18" charset="0"/>
                          </a:rPr>
                          <m:t>+</m:t>
                        </m:r>
                      </m:sup>
                    </m:sSup>
                    <m:r>
                      <a:rPr lang="en-US" altLang="zh-TW" sz="1600" i="1">
                        <a:solidFill>
                          <a:srgbClr val="0000FF"/>
                        </a:solidFill>
                        <a:latin typeface="Cambria Math" panose="02040503050406030204" pitchFamily="18" charset="0"/>
                      </a:rPr>
                      <m:t>𝝓</m:t>
                    </m:r>
                  </m:oMath>
                </a14:m>
                <a:r>
                  <a:rPr lang="en-US" altLang="zh-TW" sz="1600" dirty="0">
                    <a:solidFill>
                      <a:srgbClr val="0000FF"/>
                    </a:solidFill>
                  </a:rPr>
                  <a:t> </a:t>
                </a:r>
                <a:r>
                  <a:rPr kumimoji="1" lang="en-US" altLang="zh-TW" sz="1600" b="1" dirty="0">
                    <a:solidFill>
                      <a:srgbClr val="0000FF"/>
                    </a:solidFill>
                  </a:rPr>
                  <a:t>proceed through C, while </a:t>
                </a:r>
                <a14:m>
                  <m:oMath xmlns:m="http://schemas.openxmlformats.org/officeDocument/2006/math">
                    <m:sSubSup>
                      <m:sSubSupPr>
                        <m:ctrlPr>
                          <a:rPr lang="en-US" altLang="zh-TW" sz="1600" i="1" smtClean="0">
                            <a:solidFill>
                              <a:srgbClr val="0000FF"/>
                            </a:solidFill>
                            <a:latin typeface="Cambria Math" panose="02040503050406030204" pitchFamily="18" charset="0"/>
                          </a:rPr>
                        </m:ctrlPr>
                      </m:sSubSupPr>
                      <m:e>
                        <m:r>
                          <a:rPr lang="en-US" altLang="zh-TW" sz="1600" b="1" i="1" smtClean="0">
                            <a:solidFill>
                              <a:srgbClr val="0000FF"/>
                            </a:solidFill>
                            <a:latin typeface="Cambria Math" panose="02040503050406030204" pitchFamily="18" charset="0"/>
                          </a:rPr>
                          <m:t>𝑫</m:t>
                        </m:r>
                      </m:e>
                      <m:sub>
                        <m:r>
                          <a:rPr lang="en-US" altLang="zh-TW" sz="1600" b="1" i="1" smtClean="0">
                            <a:solidFill>
                              <a:srgbClr val="0000FF"/>
                            </a:solidFill>
                            <a:latin typeface="Cambria Math" panose="02040503050406030204" pitchFamily="18" charset="0"/>
                          </a:rPr>
                          <m:t>𝒔</m:t>
                        </m:r>
                      </m:sub>
                      <m:sup>
                        <m:r>
                          <a:rPr lang="en-US" altLang="zh-TW" sz="1600" b="1" i="1" smtClean="0">
                            <a:solidFill>
                              <a:srgbClr val="0000FF"/>
                            </a:solidFill>
                            <a:latin typeface="Cambria Math" panose="02040503050406030204" pitchFamily="18" charset="0"/>
                          </a:rPr>
                          <m:t>+</m:t>
                        </m:r>
                      </m:sup>
                    </m:sSubSup>
                    <m:r>
                      <a:rPr lang="en-US" altLang="zh-TW" sz="1600" b="1" i="1" smtClean="0">
                        <a:solidFill>
                          <a:srgbClr val="0000FF"/>
                        </a:solidFill>
                        <a:latin typeface="Cambria Math" panose="02040503050406030204" pitchFamily="18" charset="0"/>
                      </a:rPr>
                      <m:t>→</m:t>
                    </m:r>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𝝆</m:t>
                        </m:r>
                      </m:e>
                      <m:sup>
                        <m:r>
                          <a:rPr lang="en-US" altLang="zh-TW" sz="1600" i="1">
                            <a:solidFill>
                              <a:srgbClr val="0000FF"/>
                            </a:solidFill>
                            <a:latin typeface="Cambria Math" panose="02040503050406030204" pitchFamily="18" charset="0"/>
                          </a:rPr>
                          <m:t>+</m:t>
                        </m:r>
                      </m:sup>
                    </m:sSup>
                    <m:r>
                      <a:rPr lang="en-US" altLang="zh-TW" sz="1600" i="1">
                        <a:solidFill>
                          <a:srgbClr val="0000FF"/>
                        </a:solidFill>
                        <a:latin typeface="Cambria Math" panose="02040503050406030204" pitchFamily="18" charset="0"/>
                      </a:rPr>
                      <m:t>𝝓</m:t>
                    </m:r>
                  </m:oMath>
                </a14:m>
                <a:r>
                  <a:rPr kumimoji="1" lang="en-US" altLang="zh-TW" sz="1600" b="1" dirty="0">
                    <a:solidFill>
                      <a:srgbClr val="0000FF"/>
                    </a:solidFill>
                  </a:rPr>
                  <a:t> via T. Their measured polarizations are consistent with what are expected from factorization</a:t>
                </a:r>
              </a:p>
            </p:txBody>
          </p:sp>
        </mc:Choice>
        <mc:Fallback xmlns="">
          <p:sp>
            <p:nvSpPr>
              <p:cNvPr id="3" name="文字方塊 2">
                <a:extLst>
                  <a:ext uri="{FF2B5EF4-FFF2-40B4-BE49-F238E27FC236}">
                    <a16:creationId xmlns:a16="http://schemas.microsoft.com/office/drawing/2014/main" id="{803E3200-5207-0554-EBF8-958B0CC2D323}"/>
                  </a:ext>
                </a:extLst>
              </p:cNvPr>
              <p:cNvSpPr txBox="1">
                <a:spLocks noRot="1" noChangeAspect="1" noMove="1" noResize="1" noEditPoints="1" noAdjustHandles="1" noChangeArrowheads="1" noChangeShapeType="1" noTextEdit="1"/>
              </p:cNvSpPr>
              <p:nvPr/>
            </p:nvSpPr>
            <p:spPr bwMode="auto">
              <a:xfrm>
                <a:off x="935612" y="645264"/>
                <a:ext cx="7871382" cy="590354"/>
              </a:xfrm>
              <a:prstGeom prst="rect">
                <a:avLst/>
              </a:prstGeom>
              <a:blipFill>
                <a:blip r:embed="rId2"/>
                <a:stretch>
                  <a:fillRect l="-322" t="-2083" b="-12500"/>
                </a:stretch>
              </a:blipFill>
              <a:ln w="9525">
                <a:noFill/>
                <a:miter lim="800000"/>
                <a:headEnd/>
                <a:tailEnd/>
              </a:ln>
            </p:spPr>
            <p:txBody>
              <a:bodyPr/>
              <a:lstStyle/>
              <a:p>
                <a:r>
                  <a:rPr lang="zh-TW" altLang="en-US">
                    <a:noFill/>
                  </a:rPr>
                  <a:t> </a:t>
                </a:r>
              </a:p>
            </p:txBody>
          </p:sp>
        </mc:Fallback>
      </mc:AlternateContent>
      <p:sp>
        <p:nvSpPr>
          <p:cNvPr id="10" name="文字方塊 9">
            <a:extLst>
              <a:ext uri="{FF2B5EF4-FFF2-40B4-BE49-F238E27FC236}">
                <a16:creationId xmlns:a16="http://schemas.microsoft.com/office/drawing/2014/main" id="{8C1D79E8-94C9-50FF-FD12-573F5D6BEE83}"/>
              </a:ext>
            </a:extLst>
          </p:cNvPr>
          <p:cNvSpPr txBox="1"/>
          <p:nvPr/>
        </p:nvSpPr>
        <p:spPr bwMode="auto">
          <a:xfrm>
            <a:off x="685943" y="240220"/>
            <a:ext cx="4280688" cy="338554"/>
          </a:xfrm>
          <a:prstGeom prst="rect">
            <a:avLst/>
          </a:prstGeom>
          <a:noFill/>
          <a:ln w="9525">
            <a:noFill/>
            <a:miter lim="800000"/>
            <a:headEnd/>
            <a:tailEnd/>
          </a:ln>
        </p:spPr>
        <p:txBody>
          <a:bodyPr wrap="square" rtlCol="0">
            <a:spAutoFit/>
          </a:bodyPr>
          <a:lstStyle/>
          <a:p>
            <a:pPr marL="285750" indent="-285750">
              <a:spcBef>
                <a:spcPct val="50000"/>
              </a:spcBef>
              <a:buFont typeface="Wingdings" pitchFamily="2" charset="2"/>
              <a:buChar char="n"/>
            </a:pPr>
            <a:r>
              <a:rPr lang="en-US" altLang="zh-TW" sz="1600" dirty="0" err="1">
                <a:solidFill>
                  <a:srgbClr val="0000FF"/>
                </a:solidFill>
              </a:rPr>
              <a:t>Factorizable</a:t>
            </a:r>
            <a:r>
              <a:rPr lang="en-US" altLang="zh-TW" sz="1600" dirty="0">
                <a:solidFill>
                  <a:srgbClr val="0000FF"/>
                </a:solidFill>
              </a:rPr>
              <a:t> D </a:t>
            </a:r>
            <a:r>
              <a:rPr lang="en-US" altLang="zh-TW" sz="1600" dirty="0">
                <a:solidFill>
                  <a:srgbClr val="0000FF"/>
                </a:solidFill>
                <a:sym typeface="Symbol" panose="05050102010706020507" pitchFamily="18" charset="2"/>
              </a:rPr>
              <a:t>VV amplitudes  </a:t>
            </a:r>
            <a:endParaRPr lang="zh-TW" altLang="en-US" sz="1600" dirty="0">
              <a:solidFill>
                <a:srgbClr val="0000FF"/>
              </a:solidFill>
            </a:endParaRPr>
          </a:p>
        </p:txBody>
      </p:sp>
      <p:pic>
        <p:nvPicPr>
          <p:cNvPr id="11" name="圖片 10">
            <a:extLst>
              <a:ext uri="{FF2B5EF4-FFF2-40B4-BE49-F238E27FC236}">
                <a16:creationId xmlns:a16="http://schemas.microsoft.com/office/drawing/2014/main" id="{727212CD-AA91-3901-A755-BF3093F2C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0294" y="255423"/>
            <a:ext cx="1586569" cy="272958"/>
          </a:xfrm>
          <a:prstGeom prst="rect">
            <a:avLst/>
          </a:prstGeom>
        </p:spPr>
      </p:pic>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55FF51B2-0998-71DA-249E-2FCB03380694}"/>
                  </a:ext>
                </a:extLst>
              </p:cNvPr>
              <p:cNvSpPr txBox="1"/>
              <p:nvPr/>
            </p:nvSpPr>
            <p:spPr bwMode="auto">
              <a:xfrm>
                <a:off x="678728" y="1351640"/>
                <a:ext cx="7456602" cy="344133"/>
              </a:xfrm>
              <a:prstGeom prst="rect">
                <a:avLst/>
              </a:prstGeom>
              <a:noFill/>
              <a:ln w="9525">
                <a:noFill/>
                <a:miter lim="800000"/>
                <a:headEnd/>
                <a:tailEnd/>
              </a:ln>
            </p:spPr>
            <p:txBody>
              <a:bodyPr wrap="square" rtlCol="0">
                <a:spAutoFit/>
              </a:bodyPr>
              <a:lstStyle/>
              <a:p>
                <a:pPr marL="285750" indent="-285750">
                  <a:spcBef>
                    <a:spcPct val="50000"/>
                  </a:spcBef>
                  <a:buFont typeface="Wingdings" pitchFamily="2" charset="2"/>
                  <a:buChar char="n"/>
                </a:pPr>
                <a14:m>
                  <m:oMath xmlns:m="http://schemas.openxmlformats.org/officeDocument/2006/math">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𝑫</m:t>
                        </m:r>
                      </m:e>
                      <m:sup>
                        <m:r>
                          <a:rPr kumimoji="1" lang="en-US" altLang="zh-TW" sz="1600" b="1" i="1" smtClean="0">
                            <a:solidFill>
                              <a:srgbClr val="0000FF"/>
                            </a:solidFill>
                            <a:latin typeface="Cambria Math" panose="02040503050406030204" pitchFamily="18" charset="0"/>
                          </a:rPr>
                          <m:t>𝟎</m:t>
                        </m:r>
                      </m:sup>
                    </m:sSup>
                    <m:r>
                      <a:rPr kumimoji="1" lang="en-US" altLang="zh-TW" sz="1600" b="1" i="1" smtClean="0">
                        <a:solidFill>
                          <a:srgbClr val="0000FF"/>
                        </a:solidFill>
                        <a:latin typeface="Cambria Math" panose="02040503050406030204" pitchFamily="18" charset="0"/>
                      </a:rPr>
                      <m:t>→</m:t>
                    </m:r>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𝑲</m:t>
                        </m:r>
                      </m:e>
                      <m:sup>
                        <m:r>
                          <a:rPr kumimoji="1" lang="en-US" altLang="zh-TW" sz="1600" b="1" i="1" smtClean="0">
                            <a:solidFill>
                              <a:srgbClr val="0000FF"/>
                            </a:solidFill>
                            <a:latin typeface="Cambria Math" panose="02040503050406030204" pitchFamily="18" charset="0"/>
                          </a:rPr>
                          <m:t>∗−</m:t>
                        </m:r>
                      </m:sup>
                    </m:sSup>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𝝆</m:t>
                        </m:r>
                      </m:e>
                      <m:sup>
                        <m:r>
                          <a:rPr kumimoji="1" lang="en-US" altLang="zh-TW" sz="1600" b="1" i="1" smtClean="0">
                            <a:solidFill>
                              <a:srgbClr val="0000FF"/>
                            </a:solidFill>
                            <a:latin typeface="Cambria Math" panose="02040503050406030204" pitchFamily="18" charset="0"/>
                          </a:rPr>
                          <m:t>+</m:t>
                        </m:r>
                      </m:sup>
                    </m:sSup>
                    <m:r>
                      <a:rPr kumimoji="1" lang="en-US" altLang="zh-TW" sz="1600" b="1" i="1" smtClean="0">
                        <a:solidFill>
                          <a:srgbClr val="0000FF"/>
                        </a:solidFill>
                        <a:latin typeface="Cambria Math" panose="02040503050406030204" pitchFamily="18" charset="0"/>
                      </a:rPr>
                      <m:t>,</m:t>
                    </m:r>
                    <m:sSup>
                      <m:sSupPr>
                        <m:ctrlPr>
                          <a:rPr kumimoji="1" lang="en-US" altLang="zh-TW" sz="1600" b="1" i="1" smtClean="0">
                            <a:solidFill>
                              <a:srgbClr val="0000FF"/>
                            </a:solidFill>
                            <a:latin typeface="Cambria Math" panose="02040503050406030204" pitchFamily="18" charset="0"/>
                          </a:rPr>
                        </m:ctrlPr>
                      </m:sSupPr>
                      <m:e>
                        <m:acc>
                          <m:accPr>
                            <m:chr m:val="̅"/>
                            <m:ctrlPr>
                              <a:rPr kumimoji="1" lang="en-US" altLang="zh-TW" sz="1600" b="1" i="1" smtClean="0">
                                <a:solidFill>
                                  <a:srgbClr val="0000FF"/>
                                </a:solidFill>
                                <a:latin typeface="Cambria Math" panose="02040503050406030204" pitchFamily="18" charset="0"/>
                              </a:rPr>
                            </m:ctrlPr>
                          </m:accPr>
                          <m:e>
                            <m:r>
                              <a:rPr kumimoji="1" lang="en-US" altLang="zh-TW" sz="1600" b="1" i="1" smtClean="0">
                                <a:solidFill>
                                  <a:srgbClr val="0000FF"/>
                                </a:solidFill>
                                <a:latin typeface="Cambria Math" panose="02040503050406030204" pitchFamily="18" charset="0"/>
                              </a:rPr>
                              <m:t>𝑲</m:t>
                            </m:r>
                          </m:e>
                        </m:acc>
                      </m:e>
                      <m:sup>
                        <m:r>
                          <a:rPr kumimoji="1" lang="en-US" altLang="zh-TW" sz="1600" b="1" i="1" smtClean="0">
                            <a:solidFill>
                              <a:srgbClr val="0000FF"/>
                            </a:solidFill>
                            <a:latin typeface="Cambria Math" panose="02040503050406030204" pitchFamily="18" charset="0"/>
                          </a:rPr>
                          <m:t>∗</m:t>
                        </m:r>
                        <m:r>
                          <a:rPr kumimoji="1" lang="en-US" altLang="zh-TW" sz="1600" b="1" i="1" smtClean="0">
                            <a:solidFill>
                              <a:srgbClr val="0000FF"/>
                            </a:solidFill>
                            <a:latin typeface="Cambria Math" panose="02040503050406030204" pitchFamily="18" charset="0"/>
                          </a:rPr>
                          <m:t>𝟎</m:t>
                        </m:r>
                      </m:sup>
                    </m:sSup>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𝝆</m:t>
                        </m:r>
                      </m:e>
                      <m:sup>
                        <m:r>
                          <a:rPr kumimoji="1" lang="en-US" altLang="zh-TW" sz="1600" b="1" i="1" smtClean="0">
                            <a:solidFill>
                              <a:srgbClr val="0000FF"/>
                            </a:solidFill>
                            <a:latin typeface="Cambria Math" panose="02040503050406030204" pitchFamily="18" charset="0"/>
                          </a:rPr>
                          <m:t>𝟎</m:t>
                        </m:r>
                      </m:sup>
                    </m:sSup>
                    <m:r>
                      <a:rPr kumimoji="1" lang="en-US" altLang="zh-TW" sz="1600" b="1" i="1" smtClean="0">
                        <a:solidFill>
                          <a:srgbClr val="0000FF"/>
                        </a:solidFill>
                        <a:latin typeface="Cambria Math" panose="02040503050406030204" pitchFamily="18" charset="0"/>
                      </a:rPr>
                      <m:t>,</m:t>
                    </m:r>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𝝆</m:t>
                        </m:r>
                      </m:e>
                      <m:sup>
                        <m:r>
                          <a:rPr kumimoji="1" lang="en-US" altLang="zh-TW" sz="1600" b="1" i="1" smtClean="0">
                            <a:solidFill>
                              <a:srgbClr val="0000FF"/>
                            </a:solidFill>
                            <a:latin typeface="Cambria Math" panose="02040503050406030204" pitchFamily="18" charset="0"/>
                          </a:rPr>
                          <m:t>+</m:t>
                        </m:r>
                      </m:sup>
                    </m:sSup>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𝝆</m:t>
                        </m:r>
                      </m:e>
                      <m:sup>
                        <m:r>
                          <a:rPr kumimoji="1" lang="en-US" altLang="zh-TW" sz="1600" b="1" i="1" smtClean="0">
                            <a:solidFill>
                              <a:srgbClr val="0000FF"/>
                            </a:solidFill>
                            <a:latin typeface="Cambria Math" panose="02040503050406030204" pitchFamily="18" charset="0"/>
                          </a:rPr>
                          <m:t>−</m:t>
                        </m:r>
                      </m:sup>
                    </m:sSup>
                    <m:r>
                      <a:rPr kumimoji="1" lang="en-US" altLang="zh-TW" sz="1600" b="1" i="1" smtClean="0">
                        <a:solidFill>
                          <a:srgbClr val="0000FF"/>
                        </a:solidFill>
                        <a:latin typeface="Cambria Math" panose="02040503050406030204" pitchFamily="18" charset="0"/>
                      </a:rPr>
                      <m:t>,</m:t>
                    </m:r>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𝝆</m:t>
                        </m:r>
                      </m:e>
                      <m:sup>
                        <m:r>
                          <a:rPr kumimoji="1" lang="en-US" altLang="zh-TW" sz="1600" b="1" i="1" smtClean="0">
                            <a:solidFill>
                              <a:srgbClr val="0000FF"/>
                            </a:solidFill>
                            <a:latin typeface="Cambria Math" panose="02040503050406030204" pitchFamily="18" charset="0"/>
                          </a:rPr>
                          <m:t>𝟎</m:t>
                        </m:r>
                      </m:sup>
                    </m:sSup>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𝝆</m:t>
                        </m:r>
                      </m:e>
                      <m:sup>
                        <m:r>
                          <a:rPr kumimoji="1" lang="en-US" altLang="zh-TW" sz="1600" b="1" i="1" smtClean="0">
                            <a:solidFill>
                              <a:srgbClr val="0000FF"/>
                            </a:solidFill>
                            <a:latin typeface="Cambria Math" panose="02040503050406030204" pitchFamily="18" charset="0"/>
                          </a:rPr>
                          <m:t>𝟎</m:t>
                        </m:r>
                      </m:sup>
                    </m:sSup>
                    <m:r>
                      <a:rPr kumimoji="1" lang="en-US" altLang="zh-TW" sz="1600" b="1" i="0" smtClean="0">
                        <a:solidFill>
                          <a:srgbClr val="0000FF"/>
                        </a:solidFill>
                        <a:latin typeface="Cambria Math" panose="02040503050406030204" pitchFamily="18" charset="0"/>
                      </a:rPr>
                      <m:t> </m:t>
                    </m:r>
                  </m:oMath>
                </a14:m>
                <a:r>
                  <a:rPr kumimoji="1" lang="en-US" altLang="zh-TW" sz="1600" dirty="0">
                    <a:solidFill>
                      <a:srgbClr val="0000FF"/>
                    </a:solidFill>
                  </a:rPr>
                  <a:t>seem to be dominated by the D wave</a:t>
                </a:r>
                <a:endParaRPr kumimoji="1" lang="zh-TW" altLang="en-US" sz="1600" dirty="0">
                  <a:solidFill>
                    <a:srgbClr val="0000FF"/>
                  </a:solidFill>
                </a:endParaRPr>
              </a:p>
            </p:txBody>
          </p:sp>
        </mc:Choice>
        <mc:Fallback xmlns="">
          <p:sp>
            <p:nvSpPr>
              <p:cNvPr id="12" name="文字方塊 11">
                <a:extLst>
                  <a:ext uri="{FF2B5EF4-FFF2-40B4-BE49-F238E27FC236}">
                    <a16:creationId xmlns:a16="http://schemas.microsoft.com/office/drawing/2014/main" id="{55FF51B2-0998-71DA-249E-2FCB03380694}"/>
                  </a:ext>
                </a:extLst>
              </p:cNvPr>
              <p:cNvSpPr txBox="1">
                <a:spLocks noRot="1" noChangeAspect="1" noMove="1" noResize="1" noEditPoints="1" noAdjustHandles="1" noChangeArrowheads="1" noChangeShapeType="1" noTextEdit="1"/>
              </p:cNvSpPr>
              <p:nvPr/>
            </p:nvSpPr>
            <p:spPr bwMode="auto">
              <a:xfrm>
                <a:off x="678728" y="1351640"/>
                <a:ext cx="7456602" cy="344133"/>
              </a:xfrm>
              <a:prstGeom prst="rect">
                <a:avLst/>
              </a:prstGeom>
              <a:blipFill>
                <a:blip r:embed="rId4"/>
                <a:stretch>
                  <a:fillRect l="-340" t="-3571" b="-21429"/>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E3C79E8D-F8A0-7FE5-1240-1B0F124A1E7B}"/>
                  </a:ext>
                </a:extLst>
              </p:cNvPr>
              <p:cNvSpPr txBox="1"/>
              <p:nvPr/>
            </p:nvSpPr>
            <p:spPr bwMode="auto">
              <a:xfrm>
                <a:off x="1025246" y="1941922"/>
                <a:ext cx="7326904" cy="344133"/>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𝑨</m:t>
                        </m:r>
                        <m:r>
                          <a:rPr kumimoji="1" lang="en-US" altLang="zh-TW" sz="1600" b="1" i="1" smtClean="0">
                            <a:solidFill>
                              <a:srgbClr val="0000FF"/>
                            </a:solidFill>
                            <a:latin typeface="Cambria Math" panose="02040503050406030204" pitchFamily="18" charset="0"/>
                          </a:rPr>
                          <m:t>(</m:t>
                        </m:r>
                        <m:r>
                          <a:rPr kumimoji="1" lang="en-US" altLang="zh-TW" sz="1600" b="1" i="1" smtClean="0">
                            <a:solidFill>
                              <a:srgbClr val="0000FF"/>
                            </a:solidFill>
                            <a:latin typeface="Cambria Math" panose="02040503050406030204" pitchFamily="18" charset="0"/>
                          </a:rPr>
                          <m:t>𝑫</m:t>
                        </m:r>
                      </m:e>
                      <m:sup>
                        <m:r>
                          <a:rPr kumimoji="1" lang="en-US" altLang="zh-TW" sz="1600" b="1" i="1" smtClean="0">
                            <a:solidFill>
                              <a:srgbClr val="0000FF"/>
                            </a:solidFill>
                            <a:latin typeface="Cambria Math" panose="02040503050406030204" pitchFamily="18" charset="0"/>
                          </a:rPr>
                          <m:t>𝟎</m:t>
                        </m:r>
                      </m:sup>
                    </m:sSup>
                    <m:r>
                      <a:rPr kumimoji="1" lang="en-US" altLang="zh-TW" sz="1600" b="1" i="1" smtClean="0">
                        <a:solidFill>
                          <a:srgbClr val="0000FF"/>
                        </a:solidFill>
                        <a:latin typeface="Cambria Math" panose="02040503050406030204" pitchFamily="18" charset="0"/>
                      </a:rPr>
                      <m:t>→</m:t>
                    </m:r>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𝑲</m:t>
                        </m:r>
                      </m:e>
                      <m:sup>
                        <m:r>
                          <a:rPr kumimoji="1" lang="en-US" altLang="zh-TW" sz="1600" b="1" i="1" smtClean="0">
                            <a:solidFill>
                              <a:srgbClr val="0000FF"/>
                            </a:solidFill>
                            <a:latin typeface="Cambria Math" panose="02040503050406030204" pitchFamily="18" charset="0"/>
                          </a:rPr>
                          <m:t>∗−</m:t>
                        </m:r>
                      </m:sup>
                    </m:sSup>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𝝆</m:t>
                        </m:r>
                      </m:e>
                      <m:sup>
                        <m:r>
                          <a:rPr kumimoji="1" lang="en-US" altLang="zh-TW" sz="1600" b="1" i="1" smtClean="0">
                            <a:solidFill>
                              <a:srgbClr val="0000FF"/>
                            </a:solidFill>
                            <a:latin typeface="Cambria Math" panose="02040503050406030204" pitchFamily="18" charset="0"/>
                          </a:rPr>
                          <m:t>+</m:t>
                        </m:r>
                      </m:sup>
                    </m:sSup>
                    <m:r>
                      <a:rPr kumimoji="1" lang="en-US" altLang="zh-TW" sz="1600" b="1" i="1" smtClean="0">
                        <a:solidFill>
                          <a:srgbClr val="0000FF"/>
                        </a:solidFill>
                        <a:latin typeface="Cambria Math" panose="02040503050406030204" pitchFamily="18" charset="0"/>
                      </a:rPr>
                      <m:t>,</m:t>
                    </m:r>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𝝆</m:t>
                        </m:r>
                      </m:e>
                      <m:sup>
                        <m:r>
                          <a:rPr kumimoji="1" lang="en-US" altLang="zh-TW" sz="1600" b="1" i="1" smtClean="0">
                            <a:solidFill>
                              <a:srgbClr val="0000FF"/>
                            </a:solidFill>
                            <a:latin typeface="Cambria Math" panose="02040503050406030204" pitchFamily="18" charset="0"/>
                          </a:rPr>
                          <m:t>+</m:t>
                        </m:r>
                      </m:sup>
                    </m:sSup>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𝝆</m:t>
                        </m:r>
                      </m:e>
                      <m:sup>
                        <m:r>
                          <a:rPr kumimoji="1" lang="en-US" altLang="zh-TW" sz="1600" b="1" i="1" smtClean="0">
                            <a:solidFill>
                              <a:srgbClr val="0000FF"/>
                            </a:solidFill>
                            <a:latin typeface="Cambria Math" panose="02040503050406030204" pitchFamily="18" charset="0"/>
                          </a:rPr>
                          <m:t>−</m:t>
                        </m:r>
                      </m:sup>
                    </m:sSup>
                    <m:r>
                      <a:rPr kumimoji="1" lang="en-US" altLang="zh-TW" sz="1600" b="1" i="1" smtClean="0">
                        <a:solidFill>
                          <a:srgbClr val="0000FF"/>
                        </a:solidFill>
                        <a:latin typeface="Cambria Math" panose="02040503050406030204" pitchFamily="18" charset="0"/>
                      </a:rPr>
                      <m:t>)</m:t>
                    </m:r>
                    <m:r>
                      <a:rPr kumimoji="1" lang="en-US" altLang="zh-TW" sz="1600" b="1" i="1" smtClean="0">
                        <a:solidFill>
                          <a:srgbClr val="0000FF"/>
                        </a:solidFill>
                        <a:latin typeface="Cambria Math" panose="02040503050406030204" pitchFamily="18" charset="0"/>
                        <a:ea typeface="Cambria Math" panose="02040503050406030204" pitchFamily="18" charset="0"/>
                      </a:rPr>
                      <m:t>∝</m:t>
                    </m:r>
                  </m:oMath>
                </a14:m>
                <a:r>
                  <a:rPr kumimoji="1" lang="en-US" altLang="zh-TW" sz="1600" dirty="0">
                    <a:solidFill>
                      <a:srgbClr val="FF0000"/>
                    </a:solidFill>
                  </a:rPr>
                  <a:t> </a:t>
                </a:r>
                <a14:m>
                  <m:oMath xmlns:m="http://schemas.openxmlformats.org/officeDocument/2006/math">
                    <m:sSub>
                      <m:sSubPr>
                        <m:ctrlPr>
                          <a:rPr kumimoji="1" lang="en-US" altLang="zh-TW" sz="1600" i="1" dirty="0" smtClean="0">
                            <a:solidFill>
                              <a:srgbClr val="0000FF"/>
                            </a:solidFill>
                            <a:latin typeface="Cambria Math" panose="02040503050406030204" pitchFamily="18" charset="0"/>
                          </a:rPr>
                        </m:ctrlPr>
                      </m:sSubPr>
                      <m:e>
                        <m:r>
                          <a:rPr kumimoji="1" lang="en-US" altLang="zh-TW" sz="1600" b="1" i="1" dirty="0" smtClean="0">
                            <a:solidFill>
                              <a:srgbClr val="0000FF"/>
                            </a:solidFill>
                            <a:latin typeface="Cambria Math" panose="02040503050406030204" pitchFamily="18" charset="0"/>
                          </a:rPr>
                          <m:t>𝑻</m:t>
                        </m:r>
                      </m:e>
                      <m:sub>
                        <m:r>
                          <a:rPr kumimoji="1" lang="en-US" altLang="zh-TW" sz="1600" b="1" i="1" dirty="0" smtClean="0">
                            <a:solidFill>
                              <a:srgbClr val="0000FF"/>
                            </a:solidFill>
                            <a:latin typeface="Cambria Math" panose="02040503050406030204" pitchFamily="18" charset="0"/>
                          </a:rPr>
                          <m:t>𝒉</m:t>
                        </m:r>
                      </m:sub>
                    </m:sSub>
                    <m:r>
                      <a:rPr kumimoji="1" lang="en-US" altLang="zh-TW" sz="1600" b="1" i="1" dirty="0" smtClean="0">
                        <a:solidFill>
                          <a:srgbClr val="0000FF"/>
                        </a:solidFill>
                        <a:latin typeface="Cambria Math" panose="02040503050406030204" pitchFamily="18" charset="0"/>
                      </a:rPr>
                      <m:t>+</m:t>
                    </m:r>
                    <m:sSub>
                      <m:sSubPr>
                        <m:ctrlPr>
                          <a:rPr kumimoji="1" lang="en-US" altLang="zh-TW" sz="1600" b="1" i="1" dirty="0" smtClean="0">
                            <a:solidFill>
                              <a:srgbClr val="0000FF"/>
                            </a:solidFill>
                            <a:latin typeface="Cambria Math" panose="02040503050406030204" pitchFamily="18" charset="0"/>
                          </a:rPr>
                        </m:ctrlPr>
                      </m:sSubPr>
                      <m:e>
                        <m:r>
                          <a:rPr kumimoji="1" lang="en-US" altLang="zh-TW" sz="1600" b="1" i="1" dirty="0" smtClean="0">
                            <a:solidFill>
                              <a:srgbClr val="0000FF"/>
                            </a:solidFill>
                            <a:latin typeface="Cambria Math" panose="02040503050406030204" pitchFamily="18" charset="0"/>
                          </a:rPr>
                          <m:t>𝑬</m:t>
                        </m:r>
                      </m:e>
                      <m:sub>
                        <m:r>
                          <a:rPr kumimoji="1" lang="en-US" altLang="zh-TW" sz="1600" b="1" i="1" dirty="0" smtClean="0">
                            <a:solidFill>
                              <a:srgbClr val="0000FF"/>
                            </a:solidFill>
                            <a:latin typeface="Cambria Math" panose="02040503050406030204" pitchFamily="18" charset="0"/>
                          </a:rPr>
                          <m:t>𝒉</m:t>
                        </m:r>
                      </m:sub>
                    </m:sSub>
                    <m:r>
                      <a:rPr kumimoji="1" lang="en-US" altLang="zh-TW" sz="1600" b="1" i="0" dirty="0" smtClean="0">
                        <a:solidFill>
                          <a:srgbClr val="0000FF"/>
                        </a:solidFill>
                        <a:latin typeface="Cambria Math" panose="02040503050406030204" pitchFamily="18" charset="0"/>
                      </a:rPr>
                      <m:t>,</m:t>
                    </m:r>
                  </m:oMath>
                </a14:m>
                <a:r>
                  <a:rPr kumimoji="1" lang="en-US" altLang="zh-TW" sz="1600" dirty="0">
                    <a:solidFill>
                      <a:srgbClr val="FF0000"/>
                    </a:solidFill>
                  </a:rPr>
                  <a:t>             </a:t>
                </a:r>
                <a14:m>
                  <m:oMath xmlns:m="http://schemas.openxmlformats.org/officeDocument/2006/math">
                    <m:sSup>
                      <m:sSupPr>
                        <m:ctrlPr>
                          <a:rPr lang="en-US" altLang="zh-TW" sz="1600" i="1">
                            <a:solidFill>
                              <a:srgbClr val="0000FF"/>
                            </a:solidFill>
                            <a:latin typeface="Cambria Math" panose="02040503050406030204" pitchFamily="18" charset="0"/>
                          </a:rPr>
                        </m:ctrlPr>
                      </m:sSupPr>
                      <m:e>
                        <m:r>
                          <a:rPr lang="en-US" altLang="zh-TW" sz="1600" b="1" i="1" smtClean="0">
                            <a:solidFill>
                              <a:srgbClr val="0000FF"/>
                            </a:solidFill>
                            <a:latin typeface="Cambria Math" panose="02040503050406030204" pitchFamily="18" charset="0"/>
                          </a:rPr>
                          <m:t>𝑨</m:t>
                        </m:r>
                        <m:r>
                          <a:rPr lang="en-US" altLang="zh-TW" sz="1600" b="1" i="1" smtClean="0">
                            <a:solidFill>
                              <a:srgbClr val="0000FF"/>
                            </a:solidFill>
                            <a:latin typeface="Cambria Math" panose="02040503050406030204" pitchFamily="18" charset="0"/>
                          </a:rPr>
                          <m:t>(</m:t>
                        </m:r>
                        <m:r>
                          <a:rPr lang="en-US" altLang="zh-TW" sz="1600" i="1">
                            <a:solidFill>
                              <a:srgbClr val="0000FF"/>
                            </a:solidFill>
                            <a:latin typeface="Cambria Math" panose="02040503050406030204" pitchFamily="18" charset="0"/>
                          </a:rPr>
                          <m:t>𝑫</m:t>
                        </m:r>
                      </m:e>
                      <m:sup>
                        <m:r>
                          <a:rPr lang="en-US" altLang="zh-TW" sz="1600" i="1">
                            <a:solidFill>
                              <a:srgbClr val="0000FF"/>
                            </a:solidFill>
                            <a:latin typeface="Cambria Math" panose="02040503050406030204" pitchFamily="18" charset="0"/>
                          </a:rPr>
                          <m:t>𝟎</m:t>
                        </m:r>
                      </m:sup>
                    </m:sSup>
                    <m:r>
                      <a:rPr lang="en-US" altLang="zh-TW" sz="1600" i="1">
                        <a:solidFill>
                          <a:srgbClr val="0000FF"/>
                        </a:solidFill>
                        <a:latin typeface="Cambria Math" panose="02040503050406030204" pitchFamily="18" charset="0"/>
                      </a:rPr>
                      <m:t>→</m:t>
                    </m:r>
                    <m:sSup>
                      <m:sSupPr>
                        <m:ctrlPr>
                          <a:rPr lang="en-US" altLang="zh-TW" sz="1600" i="1" smtClean="0">
                            <a:solidFill>
                              <a:srgbClr val="0000FF"/>
                            </a:solidFill>
                            <a:latin typeface="Cambria Math" panose="02040503050406030204" pitchFamily="18" charset="0"/>
                          </a:rPr>
                        </m:ctrlPr>
                      </m:sSupPr>
                      <m:e>
                        <m:acc>
                          <m:accPr>
                            <m:chr m:val="̅"/>
                            <m:ctrlPr>
                              <a:rPr lang="en-US" altLang="zh-TW" sz="1600" i="1">
                                <a:solidFill>
                                  <a:srgbClr val="0000FF"/>
                                </a:solidFill>
                                <a:latin typeface="Cambria Math" panose="02040503050406030204" pitchFamily="18" charset="0"/>
                              </a:rPr>
                            </m:ctrlPr>
                          </m:accPr>
                          <m:e>
                            <m:r>
                              <a:rPr lang="en-US" altLang="zh-TW" sz="1600" i="1">
                                <a:solidFill>
                                  <a:srgbClr val="0000FF"/>
                                </a:solidFill>
                                <a:latin typeface="Cambria Math" panose="02040503050406030204" pitchFamily="18" charset="0"/>
                              </a:rPr>
                              <m:t>𝑲</m:t>
                            </m:r>
                          </m:e>
                        </m:acc>
                      </m:e>
                      <m:sup>
                        <m:r>
                          <a:rPr lang="en-US" altLang="zh-TW" sz="1600" i="1">
                            <a:solidFill>
                              <a:srgbClr val="0000FF"/>
                            </a:solidFill>
                            <a:latin typeface="Cambria Math" panose="02040503050406030204" pitchFamily="18" charset="0"/>
                          </a:rPr>
                          <m:t>∗</m:t>
                        </m:r>
                        <m:r>
                          <a:rPr lang="en-US" altLang="zh-TW" sz="1600" i="1">
                            <a:solidFill>
                              <a:srgbClr val="0000FF"/>
                            </a:solidFill>
                            <a:latin typeface="Cambria Math" panose="02040503050406030204" pitchFamily="18" charset="0"/>
                          </a:rPr>
                          <m:t>𝟎</m:t>
                        </m:r>
                      </m:sup>
                    </m:sSup>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𝝆</m:t>
                        </m:r>
                      </m:e>
                      <m:sup>
                        <m:r>
                          <a:rPr lang="en-US" altLang="zh-TW" sz="1600" i="1">
                            <a:solidFill>
                              <a:srgbClr val="0000FF"/>
                            </a:solidFill>
                            <a:latin typeface="Cambria Math" panose="02040503050406030204" pitchFamily="18" charset="0"/>
                          </a:rPr>
                          <m:t>𝟎</m:t>
                        </m:r>
                      </m:sup>
                    </m:sSup>
                    <m:r>
                      <a:rPr lang="en-US" altLang="zh-TW" sz="1600" i="1">
                        <a:solidFill>
                          <a:srgbClr val="0000FF"/>
                        </a:solidFill>
                        <a:latin typeface="Cambria Math" panose="02040503050406030204" pitchFamily="18" charset="0"/>
                      </a:rPr>
                      <m:t>,</m:t>
                    </m:r>
                    <m:r>
                      <a:rPr lang="en-US" altLang="zh-TW" sz="1600" i="1" smtClean="0">
                        <a:solidFill>
                          <a:srgbClr val="0000FF"/>
                        </a:solidFill>
                        <a:latin typeface="Cambria Math" panose="02040503050406030204" pitchFamily="18" charset="0"/>
                      </a:rPr>
                      <m:t> </m:t>
                    </m:r>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𝝆</m:t>
                        </m:r>
                      </m:e>
                      <m:sup>
                        <m:r>
                          <a:rPr lang="en-US" altLang="zh-TW" sz="1600" i="1">
                            <a:solidFill>
                              <a:srgbClr val="0000FF"/>
                            </a:solidFill>
                            <a:latin typeface="Cambria Math" panose="02040503050406030204" pitchFamily="18" charset="0"/>
                          </a:rPr>
                          <m:t>𝟎</m:t>
                        </m:r>
                      </m:sup>
                    </m:sSup>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𝝆</m:t>
                        </m:r>
                      </m:e>
                      <m:sup>
                        <m:r>
                          <a:rPr lang="en-US" altLang="zh-TW" sz="1600" i="1">
                            <a:solidFill>
                              <a:srgbClr val="0000FF"/>
                            </a:solidFill>
                            <a:latin typeface="Cambria Math" panose="02040503050406030204" pitchFamily="18" charset="0"/>
                          </a:rPr>
                          <m:t>𝟎</m:t>
                        </m:r>
                      </m:sup>
                    </m:sSup>
                    <m:r>
                      <a:rPr lang="en-US" altLang="zh-TW" sz="1600" b="1" i="1" smtClean="0">
                        <a:solidFill>
                          <a:srgbClr val="0000FF"/>
                        </a:solidFill>
                        <a:latin typeface="Cambria Math" panose="02040503050406030204" pitchFamily="18" charset="0"/>
                      </a:rPr>
                      <m:t>)</m:t>
                    </m:r>
                    <m:r>
                      <a:rPr lang="en-US" altLang="zh-TW" sz="1600" i="1">
                        <a:solidFill>
                          <a:srgbClr val="0000FF"/>
                        </a:solidFill>
                        <a:latin typeface="Cambria Math" panose="02040503050406030204" pitchFamily="18" charset="0"/>
                        <a:ea typeface="Cambria Math" panose="02040503050406030204" pitchFamily="18" charset="0"/>
                      </a:rPr>
                      <m:t>∝</m:t>
                    </m:r>
                    <m:r>
                      <m:rPr>
                        <m:nor/>
                      </m:rPr>
                      <a:rPr lang="en-US" altLang="zh-TW" sz="1600" dirty="0">
                        <a:solidFill>
                          <a:srgbClr val="FF0000"/>
                        </a:solidFill>
                      </a:rPr>
                      <m:t> </m:t>
                    </m:r>
                    <m:sSub>
                      <m:sSubPr>
                        <m:ctrlPr>
                          <a:rPr lang="en-US" altLang="zh-TW" sz="1600" i="1" dirty="0">
                            <a:solidFill>
                              <a:srgbClr val="0000FF"/>
                            </a:solidFill>
                            <a:latin typeface="Cambria Math" panose="02040503050406030204" pitchFamily="18" charset="0"/>
                          </a:rPr>
                        </m:ctrlPr>
                      </m:sSubPr>
                      <m:e>
                        <m:r>
                          <a:rPr lang="en-US" altLang="zh-TW" sz="1600" b="1" i="1" dirty="0" smtClean="0">
                            <a:solidFill>
                              <a:srgbClr val="0000FF"/>
                            </a:solidFill>
                            <a:latin typeface="Cambria Math" panose="02040503050406030204" pitchFamily="18" charset="0"/>
                          </a:rPr>
                          <m:t>𝑪</m:t>
                        </m:r>
                      </m:e>
                      <m:sub>
                        <m:r>
                          <a:rPr lang="en-US" altLang="zh-TW" sz="1600" i="1" dirty="0">
                            <a:solidFill>
                              <a:srgbClr val="0000FF"/>
                            </a:solidFill>
                            <a:latin typeface="Cambria Math" panose="02040503050406030204" pitchFamily="18" charset="0"/>
                          </a:rPr>
                          <m:t>𝒉</m:t>
                        </m:r>
                      </m:sub>
                    </m:sSub>
                    <m:r>
                      <a:rPr lang="en-US" altLang="zh-TW" sz="1600" b="1" i="1" dirty="0" smtClean="0">
                        <a:solidFill>
                          <a:srgbClr val="0000FF"/>
                        </a:solidFill>
                        <a:latin typeface="Cambria Math" panose="02040503050406030204" pitchFamily="18" charset="0"/>
                      </a:rPr>
                      <m:t>−</m:t>
                    </m:r>
                    <m:sSub>
                      <m:sSubPr>
                        <m:ctrlPr>
                          <a:rPr lang="en-US" altLang="zh-TW" sz="1600" i="1" dirty="0">
                            <a:solidFill>
                              <a:srgbClr val="0000FF"/>
                            </a:solidFill>
                            <a:latin typeface="Cambria Math" panose="02040503050406030204" pitchFamily="18" charset="0"/>
                          </a:rPr>
                        </m:ctrlPr>
                      </m:sSubPr>
                      <m:e>
                        <m:r>
                          <a:rPr lang="en-US" altLang="zh-TW" sz="1600" i="1" dirty="0">
                            <a:solidFill>
                              <a:srgbClr val="0000FF"/>
                            </a:solidFill>
                            <a:latin typeface="Cambria Math" panose="02040503050406030204" pitchFamily="18" charset="0"/>
                          </a:rPr>
                          <m:t>𝑬</m:t>
                        </m:r>
                      </m:e>
                      <m:sub>
                        <m:r>
                          <a:rPr lang="en-US" altLang="zh-TW" sz="1600" i="1" dirty="0">
                            <a:solidFill>
                              <a:srgbClr val="0000FF"/>
                            </a:solidFill>
                            <a:latin typeface="Cambria Math" panose="02040503050406030204" pitchFamily="18" charset="0"/>
                          </a:rPr>
                          <m:t>𝒉</m:t>
                        </m:r>
                      </m:sub>
                    </m:sSub>
                  </m:oMath>
                </a14:m>
                <a:endParaRPr kumimoji="1" lang="zh-TW" altLang="en-US" sz="1600" dirty="0">
                  <a:solidFill>
                    <a:srgbClr val="FF0000"/>
                  </a:solidFill>
                </a:endParaRPr>
              </a:p>
            </p:txBody>
          </p:sp>
        </mc:Choice>
        <mc:Fallback xmlns="">
          <p:sp>
            <p:nvSpPr>
              <p:cNvPr id="13" name="文字方塊 12">
                <a:extLst>
                  <a:ext uri="{FF2B5EF4-FFF2-40B4-BE49-F238E27FC236}">
                    <a16:creationId xmlns:a16="http://schemas.microsoft.com/office/drawing/2014/main" id="{E3C79E8D-F8A0-7FE5-1240-1B0F124A1E7B}"/>
                  </a:ext>
                </a:extLst>
              </p:cNvPr>
              <p:cNvSpPr txBox="1">
                <a:spLocks noRot="1" noChangeAspect="1" noMove="1" noResize="1" noEditPoints="1" noAdjustHandles="1" noChangeArrowheads="1" noChangeShapeType="1" noTextEdit="1"/>
              </p:cNvSpPr>
              <p:nvPr/>
            </p:nvSpPr>
            <p:spPr bwMode="auto">
              <a:xfrm>
                <a:off x="1025246" y="1941922"/>
                <a:ext cx="7326904" cy="344133"/>
              </a:xfrm>
              <a:prstGeom prst="rect">
                <a:avLst/>
              </a:prstGeom>
              <a:blipFill>
                <a:blip r:embed="rId5"/>
                <a:stretch>
                  <a:fillRect b="-18519"/>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A52CDBFD-226A-2BCF-68B5-B989FE749166}"/>
                  </a:ext>
                </a:extLst>
              </p:cNvPr>
              <p:cNvSpPr txBox="1"/>
              <p:nvPr/>
            </p:nvSpPr>
            <p:spPr bwMode="auto">
              <a:xfrm>
                <a:off x="1483877" y="2337846"/>
                <a:ext cx="7151076" cy="400110"/>
              </a:xfrm>
              <a:prstGeom prst="rect">
                <a:avLst/>
              </a:prstGeom>
              <a:noFill/>
              <a:ln w="9525">
                <a:noFill/>
                <a:miter lim="800000"/>
                <a:headEnd/>
                <a:tailEnd/>
              </a:ln>
            </p:spPr>
            <p:txBody>
              <a:bodyPr wrap="square" rtlCol="0">
                <a:spAutoFit/>
              </a:bodyPr>
              <a:lstStyle/>
              <a:p>
                <a:pPr>
                  <a:spcBef>
                    <a:spcPct val="50000"/>
                  </a:spcBef>
                </a:pPr>
                <a:r>
                  <a:rPr kumimoji="1" lang="en-US" altLang="zh-TW" sz="2000" dirty="0">
                    <a:solidFill>
                      <a:srgbClr val="FF0000"/>
                    </a:solidFill>
                  </a:rPr>
                  <a:t>⟹   </a:t>
                </a:r>
                <a14:m>
                  <m:oMath xmlns:m="http://schemas.openxmlformats.org/officeDocument/2006/math">
                    <m:sSub>
                      <m:sSubPr>
                        <m:ctrlPr>
                          <a:rPr kumimoji="1" lang="en-US" altLang="zh-TW" sz="2000" i="1" smtClean="0">
                            <a:solidFill>
                              <a:srgbClr val="FF0000"/>
                            </a:solidFill>
                            <a:latin typeface="Cambria Math" panose="02040503050406030204" pitchFamily="18" charset="0"/>
                          </a:rPr>
                        </m:ctrlPr>
                      </m:sSubPr>
                      <m:e>
                        <m:r>
                          <a:rPr kumimoji="1" lang="en-US" altLang="zh-TW" sz="2000" b="1" i="1" smtClean="0">
                            <a:solidFill>
                              <a:srgbClr val="FF0000"/>
                            </a:solidFill>
                            <a:latin typeface="Cambria Math" panose="02040503050406030204" pitchFamily="18" charset="0"/>
                          </a:rPr>
                          <m:t>𝑬</m:t>
                        </m:r>
                      </m:e>
                      <m:sub>
                        <m:r>
                          <a:rPr kumimoji="1" lang="en-US" altLang="zh-TW" sz="2000" b="1" i="1" smtClean="0">
                            <a:solidFill>
                              <a:srgbClr val="FF0000"/>
                            </a:solidFill>
                            <a:latin typeface="Cambria Math" panose="02040503050406030204" pitchFamily="18" charset="0"/>
                          </a:rPr>
                          <m:t>𝒉</m:t>
                        </m:r>
                      </m:sub>
                    </m:sSub>
                  </m:oMath>
                </a14:m>
                <a:r>
                  <a:rPr kumimoji="1" lang="en-US" altLang="zh-TW" sz="2000" dirty="0">
                    <a:solidFill>
                      <a:srgbClr val="FF0000"/>
                    </a:solidFill>
                  </a:rPr>
                  <a:t> dominated by D wave!</a:t>
                </a:r>
                <a:endParaRPr kumimoji="1" lang="zh-TW" altLang="en-US" sz="2000" dirty="0">
                  <a:solidFill>
                    <a:srgbClr val="FF0000"/>
                  </a:solidFill>
                </a:endParaRPr>
              </a:p>
            </p:txBody>
          </p:sp>
        </mc:Choice>
        <mc:Fallback xmlns="">
          <p:sp>
            <p:nvSpPr>
              <p:cNvPr id="14" name="文字方塊 13">
                <a:extLst>
                  <a:ext uri="{FF2B5EF4-FFF2-40B4-BE49-F238E27FC236}">
                    <a16:creationId xmlns:a16="http://schemas.microsoft.com/office/drawing/2014/main" id="{A52CDBFD-226A-2BCF-68B5-B989FE749166}"/>
                  </a:ext>
                </a:extLst>
              </p:cNvPr>
              <p:cNvSpPr txBox="1">
                <a:spLocks noRot="1" noChangeAspect="1" noMove="1" noResize="1" noEditPoints="1" noAdjustHandles="1" noChangeArrowheads="1" noChangeShapeType="1" noTextEdit="1"/>
              </p:cNvSpPr>
              <p:nvPr/>
            </p:nvSpPr>
            <p:spPr bwMode="auto">
              <a:xfrm>
                <a:off x="1483877" y="2337846"/>
                <a:ext cx="7151076" cy="400110"/>
              </a:xfrm>
              <a:prstGeom prst="rect">
                <a:avLst/>
              </a:prstGeom>
              <a:blipFill>
                <a:blip r:embed="rId6"/>
                <a:stretch>
                  <a:fillRect l="-887" t="-9375" b="-2812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78B19234-C3A8-186F-F067-3302887AC243}"/>
                  </a:ext>
                </a:extLst>
              </p:cNvPr>
              <p:cNvSpPr txBox="1"/>
              <p:nvPr/>
            </p:nvSpPr>
            <p:spPr bwMode="auto">
              <a:xfrm>
                <a:off x="678727" y="2747721"/>
                <a:ext cx="7846963" cy="353943"/>
              </a:xfrm>
              <a:prstGeom prst="rect">
                <a:avLst/>
              </a:prstGeom>
              <a:noFill/>
              <a:ln w="9525">
                <a:noFill/>
                <a:miter lim="800000"/>
                <a:headEnd/>
                <a:tailEnd/>
              </a:ln>
            </p:spPr>
            <p:txBody>
              <a:bodyPr wrap="square" rtlCol="0">
                <a:spAutoFit/>
              </a:bodyPr>
              <a:lstStyle/>
              <a:p>
                <a:pPr marL="285750" indent="-285750">
                  <a:spcBef>
                    <a:spcPct val="50000"/>
                  </a:spcBef>
                  <a:buFont typeface="Wingdings" pitchFamily="2" charset="2"/>
                  <a:buChar char="n"/>
                </a:pPr>
                <a14:m>
                  <m:oMath xmlns:m="http://schemas.openxmlformats.org/officeDocument/2006/math">
                    <m:sSubSup>
                      <m:sSubSupPr>
                        <m:ctrlPr>
                          <a:rPr kumimoji="1" lang="en-US" altLang="zh-TW" sz="1700" i="1" smtClean="0">
                            <a:solidFill>
                              <a:srgbClr val="0000FF"/>
                            </a:solidFill>
                            <a:latin typeface="Cambria Math" panose="02040503050406030204" pitchFamily="18" charset="0"/>
                          </a:rPr>
                        </m:ctrlPr>
                      </m:sSubSupPr>
                      <m:e>
                        <m:r>
                          <a:rPr kumimoji="1" lang="en-US" altLang="zh-TW" sz="1700" b="1" i="1" smtClean="0">
                            <a:solidFill>
                              <a:srgbClr val="0000FF"/>
                            </a:solidFill>
                            <a:latin typeface="Cambria Math" panose="02040503050406030204" pitchFamily="18" charset="0"/>
                          </a:rPr>
                          <m:t>𝑫</m:t>
                        </m:r>
                      </m:e>
                      <m:sub>
                        <m:r>
                          <a:rPr kumimoji="1" lang="en-US" altLang="zh-TW" sz="1700" b="1" i="1" smtClean="0">
                            <a:solidFill>
                              <a:srgbClr val="0000FF"/>
                            </a:solidFill>
                            <a:latin typeface="Cambria Math" panose="02040503050406030204" pitchFamily="18" charset="0"/>
                          </a:rPr>
                          <m:t>𝒔</m:t>
                        </m:r>
                      </m:sub>
                      <m:sup>
                        <m:r>
                          <a:rPr kumimoji="1" lang="en-US" altLang="zh-TW" sz="1700" b="1" i="1" smtClean="0">
                            <a:solidFill>
                              <a:srgbClr val="0000FF"/>
                            </a:solidFill>
                            <a:latin typeface="Cambria Math" panose="02040503050406030204" pitchFamily="18" charset="0"/>
                          </a:rPr>
                          <m:t>+</m:t>
                        </m:r>
                      </m:sup>
                    </m:sSubSup>
                    <m:r>
                      <a:rPr kumimoji="1" lang="en-US" altLang="zh-TW" sz="1700" b="1" i="1" smtClean="0">
                        <a:solidFill>
                          <a:srgbClr val="0000FF"/>
                        </a:solidFill>
                        <a:latin typeface="Cambria Math" panose="02040503050406030204" pitchFamily="18" charset="0"/>
                      </a:rPr>
                      <m:t>→</m:t>
                    </m:r>
                    <m:sSup>
                      <m:sSupPr>
                        <m:ctrlPr>
                          <a:rPr kumimoji="1" lang="en-US" altLang="zh-TW" sz="1700" b="1" i="1" smtClean="0">
                            <a:solidFill>
                              <a:srgbClr val="0000FF"/>
                            </a:solidFill>
                            <a:latin typeface="Cambria Math" panose="02040503050406030204" pitchFamily="18" charset="0"/>
                          </a:rPr>
                        </m:ctrlPr>
                      </m:sSupPr>
                      <m:e>
                        <m:r>
                          <a:rPr kumimoji="1" lang="en-US" altLang="zh-TW" sz="1700" b="1" i="1" smtClean="0">
                            <a:solidFill>
                              <a:srgbClr val="0000FF"/>
                            </a:solidFill>
                            <a:latin typeface="Cambria Math" panose="02040503050406030204" pitchFamily="18" charset="0"/>
                          </a:rPr>
                          <m:t>𝝆</m:t>
                        </m:r>
                      </m:e>
                      <m:sup>
                        <m:r>
                          <a:rPr kumimoji="1" lang="en-US" altLang="zh-TW" sz="1700" b="1" i="1" smtClean="0">
                            <a:solidFill>
                              <a:srgbClr val="0000FF"/>
                            </a:solidFill>
                            <a:latin typeface="Cambria Math" panose="02040503050406030204" pitchFamily="18" charset="0"/>
                          </a:rPr>
                          <m:t>+</m:t>
                        </m:r>
                      </m:sup>
                    </m:sSup>
                    <m:r>
                      <a:rPr kumimoji="1" lang="en-US" altLang="zh-TW" sz="1700" b="1" i="1" smtClean="0">
                        <a:solidFill>
                          <a:srgbClr val="0000FF"/>
                        </a:solidFill>
                        <a:latin typeface="Cambria Math" panose="02040503050406030204" pitchFamily="18" charset="0"/>
                      </a:rPr>
                      <m:t>𝝓</m:t>
                    </m:r>
                    <m:r>
                      <a:rPr kumimoji="1" lang="en-US" altLang="zh-TW" sz="1700" b="1" i="1" smtClean="0">
                        <a:solidFill>
                          <a:srgbClr val="0000FF"/>
                        </a:solidFill>
                        <a:latin typeface="Cambria Math" panose="02040503050406030204" pitchFamily="18" charset="0"/>
                      </a:rPr>
                      <m:t>, </m:t>
                    </m:r>
                    <m:sSup>
                      <m:sSupPr>
                        <m:ctrlPr>
                          <a:rPr kumimoji="1" lang="en-US" altLang="zh-TW" sz="1700" b="1" i="1" smtClean="0">
                            <a:solidFill>
                              <a:srgbClr val="0000FF"/>
                            </a:solidFill>
                            <a:latin typeface="Cambria Math" panose="02040503050406030204" pitchFamily="18" charset="0"/>
                          </a:rPr>
                        </m:ctrlPr>
                      </m:sSupPr>
                      <m:e>
                        <m:r>
                          <a:rPr kumimoji="1" lang="en-US" altLang="zh-TW" sz="1700" b="1" i="1" smtClean="0">
                            <a:solidFill>
                              <a:srgbClr val="0000FF"/>
                            </a:solidFill>
                            <a:latin typeface="Cambria Math" panose="02040503050406030204" pitchFamily="18" charset="0"/>
                          </a:rPr>
                          <m:t>𝝆</m:t>
                        </m:r>
                      </m:e>
                      <m:sup>
                        <m:r>
                          <a:rPr kumimoji="1" lang="en-US" altLang="zh-TW" sz="1700" b="1" i="1" smtClean="0">
                            <a:solidFill>
                              <a:srgbClr val="0000FF"/>
                            </a:solidFill>
                            <a:latin typeface="Cambria Math" panose="02040503050406030204" pitchFamily="18" charset="0"/>
                          </a:rPr>
                          <m:t>+</m:t>
                        </m:r>
                      </m:sup>
                    </m:sSup>
                    <m:r>
                      <a:rPr kumimoji="1" lang="en-US" altLang="zh-TW" sz="1700" b="1" i="1" smtClean="0">
                        <a:solidFill>
                          <a:srgbClr val="0000FF"/>
                        </a:solidFill>
                        <a:latin typeface="Cambria Math" panose="02040503050406030204" pitchFamily="18" charset="0"/>
                      </a:rPr>
                      <m:t>𝝎</m:t>
                    </m:r>
                  </m:oMath>
                </a14:m>
                <a:r>
                  <a:rPr kumimoji="1" lang="en-US" altLang="zh-TW" sz="1700" dirty="0">
                    <a:solidFill>
                      <a:srgbClr val="0000FF"/>
                    </a:solidFill>
                  </a:rPr>
                  <a:t> </a:t>
                </a:r>
                <a:r>
                  <a:rPr lang="en-US" altLang="zh-TW" sz="1700" dirty="0">
                    <a:solidFill>
                      <a:srgbClr val="0000FF"/>
                    </a:solidFill>
                  </a:rPr>
                  <a:t>have been</a:t>
                </a:r>
                <a:r>
                  <a:rPr kumimoji="1" lang="en-US" altLang="zh-TW" sz="1700" dirty="0">
                    <a:solidFill>
                      <a:srgbClr val="0000FF"/>
                    </a:solidFill>
                  </a:rPr>
                  <a:t> measured by </a:t>
                </a:r>
                <a:r>
                  <a:rPr lang="en-US" altLang="zh-TW" sz="1700" dirty="0">
                    <a:solidFill>
                      <a:srgbClr val="0000FF"/>
                    </a:solidFill>
                  </a:rPr>
                  <a:t>BESIII recently.    2501.04451</a:t>
                </a:r>
                <a:endParaRPr kumimoji="1" lang="zh-TW" altLang="en-US" sz="1700" dirty="0">
                  <a:solidFill>
                    <a:srgbClr val="0000FF"/>
                  </a:solidFill>
                </a:endParaRPr>
              </a:p>
            </p:txBody>
          </p:sp>
        </mc:Choice>
        <mc:Fallback xmlns="">
          <p:sp>
            <p:nvSpPr>
              <p:cNvPr id="4" name="文字方塊 3">
                <a:extLst>
                  <a:ext uri="{FF2B5EF4-FFF2-40B4-BE49-F238E27FC236}">
                    <a16:creationId xmlns:a16="http://schemas.microsoft.com/office/drawing/2014/main" id="{78B19234-C3A8-186F-F067-3302887AC243}"/>
                  </a:ext>
                </a:extLst>
              </p:cNvPr>
              <p:cNvSpPr txBox="1">
                <a:spLocks noRot="1" noChangeAspect="1" noMove="1" noResize="1" noEditPoints="1" noAdjustHandles="1" noChangeArrowheads="1" noChangeShapeType="1" noTextEdit="1"/>
              </p:cNvSpPr>
              <p:nvPr/>
            </p:nvSpPr>
            <p:spPr bwMode="auto">
              <a:xfrm>
                <a:off x="678727" y="2747721"/>
                <a:ext cx="7846963" cy="353943"/>
              </a:xfrm>
              <a:prstGeom prst="rect">
                <a:avLst/>
              </a:prstGeom>
              <a:blipFill>
                <a:blip r:embed="rId7"/>
                <a:stretch>
                  <a:fillRect l="-485" t="-6897" b="-24138"/>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D1DF90F4-FF71-C45E-A2A0-BB774167FF60}"/>
                  </a:ext>
                </a:extLst>
              </p:cNvPr>
              <p:cNvSpPr txBox="1"/>
              <p:nvPr/>
            </p:nvSpPr>
            <p:spPr bwMode="auto">
              <a:xfrm>
                <a:off x="1024642" y="3213759"/>
                <a:ext cx="2624250" cy="338554"/>
              </a:xfrm>
              <a:prstGeom prst="rect">
                <a:avLst/>
              </a:prstGeom>
              <a:noFill/>
              <a:ln w="9525">
                <a:noFill/>
                <a:miter lim="800000"/>
                <a:headEnd/>
                <a:tailEnd/>
              </a:ln>
            </p:spPr>
            <p:txBody>
              <a:bodyPr wrap="square" rtlCol="0">
                <a:spAutoFit/>
              </a:bodyPr>
              <a:lstStyle/>
              <a:p>
                <a:pPr>
                  <a:spcBef>
                    <a:spcPct val="50000"/>
                  </a:spcBef>
                </a:pPr>
                <a:r>
                  <a:rPr kumimoji="1" lang="en-US" altLang="zh-TW" sz="1600" dirty="0">
                    <a:solidFill>
                      <a:srgbClr val="0000FF"/>
                    </a:solidFill>
                  </a:rPr>
                  <a:t>A(</a:t>
                </a:r>
                <a14:m>
                  <m:oMath xmlns:m="http://schemas.openxmlformats.org/officeDocument/2006/math">
                    <m:sSubSup>
                      <m:sSubSupPr>
                        <m:ctrlPr>
                          <a:rPr kumimoji="1" lang="en-US" altLang="zh-TW" sz="1600" i="1" smtClean="0">
                            <a:solidFill>
                              <a:srgbClr val="0000FF"/>
                            </a:solidFill>
                            <a:latin typeface="Cambria Math" panose="02040503050406030204" pitchFamily="18" charset="0"/>
                          </a:rPr>
                        </m:ctrlPr>
                      </m:sSubSupPr>
                      <m:e>
                        <m:r>
                          <a:rPr kumimoji="1" lang="en-US" altLang="zh-TW" sz="1600" b="1" i="1" smtClean="0">
                            <a:solidFill>
                              <a:srgbClr val="0000FF"/>
                            </a:solidFill>
                            <a:latin typeface="Cambria Math" panose="02040503050406030204" pitchFamily="18" charset="0"/>
                          </a:rPr>
                          <m:t>𝑫</m:t>
                        </m:r>
                      </m:e>
                      <m:sub>
                        <m:r>
                          <a:rPr kumimoji="1" lang="en-US" altLang="zh-TW" sz="1600" b="1" i="1" smtClean="0">
                            <a:solidFill>
                              <a:srgbClr val="0000FF"/>
                            </a:solidFill>
                            <a:latin typeface="Cambria Math" panose="02040503050406030204" pitchFamily="18" charset="0"/>
                          </a:rPr>
                          <m:t>𝒔</m:t>
                        </m:r>
                      </m:sub>
                      <m:sup>
                        <m:r>
                          <a:rPr kumimoji="1" lang="en-US" altLang="zh-TW" sz="1600" b="1" i="1" smtClean="0">
                            <a:solidFill>
                              <a:srgbClr val="0000FF"/>
                            </a:solidFill>
                            <a:latin typeface="Cambria Math" panose="02040503050406030204" pitchFamily="18" charset="0"/>
                          </a:rPr>
                          <m:t>+</m:t>
                        </m:r>
                      </m:sup>
                    </m:sSubSup>
                    <m:r>
                      <a:rPr kumimoji="1" lang="en-US" altLang="zh-TW" sz="1600" b="1" i="1" smtClean="0">
                        <a:solidFill>
                          <a:srgbClr val="0000FF"/>
                        </a:solidFill>
                        <a:latin typeface="Cambria Math" panose="02040503050406030204" pitchFamily="18" charset="0"/>
                      </a:rPr>
                      <m:t>→</m:t>
                    </m:r>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𝝆</m:t>
                        </m:r>
                      </m:e>
                      <m:sup>
                        <m:r>
                          <a:rPr kumimoji="1" lang="en-US" altLang="zh-TW" sz="1600" b="1" i="1" smtClean="0">
                            <a:solidFill>
                              <a:srgbClr val="0000FF"/>
                            </a:solidFill>
                            <a:latin typeface="Cambria Math" panose="02040503050406030204" pitchFamily="18" charset="0"/>
                          </a:rPr>
                          <m:t>+</m:t>
                        </m:r>
                      </m:sup>
                    </m:sSup>
                    <m:r>
                      <a:rPr kumimoji="1" lang="en-US" altLang="zh-TW" sz="1600" b="1" i="1" smtClean="0">
                        <a:solidFill>
                          <a:srgbClr val="0000FF"/>
                        </a:solidFill>
                        <a:latin typeface="Cambria Math" panose="02040503050406030204" pitchFamily="18" charset="0"/>
                      </a:rPr>
                      <m:t>𝝓</m:t>
                    </m:r>
                  </m:oMath>
                </a14:m>
                <a:r>
                  <a:rPr kumimoji="1" lang="en-US" altLang="zh-TW" sz="1600" dirty="0">
                    <a:solidFill>
                      <a:srgbClr val="0000FF"/>
                    </a:solidFill>
                  </a:rPr>
                  <a:t>)</a:t>
                </a:r>
                <a14:m>
                  <m:oMath xmlns:m="http://schemas.openxmlformats.org/officeDocument/2006/math">
                    <m:r>
                      <a:rPr kumimoji="1" lang="en-US" altLang="zh-TW" sz="1600" b="1" i="1" dirty="0" smtClean="0">
                        <a:solidFill>
                          <a:srgbClr val="0000FF"/>
                        </a:solidFill>
                        <a:latin typeface="Cambria Math" panose="02040503050406030204" pitchFamily="18" charset="0"/>
                      </a:rPr>
                      <m:t>=</m:t>
                    </m:r>
                    <m:sSub>
                      <m:sSubPr>
                        <m:ctrlPr>
                          <a:rPr kumimoji="1" lang="en-US" altLang="zh-TW" sz="1600" b="1" i="1" dirty="0" smtClean="0">
                            <a:solidFill>
                              <a:srgbClr val="0000FF"/>
                            </a:solidFill>
                            <a:latin typeface="Cambria Math" panose="02040503050406030204" pitchFamily="18" charset="0"/>
                          </a:rPr>
                        </m:ctrlPr>
                      </m:sSubPr>
                      <m:e>
                        <m:r>
                          <a:rPr kumimoji="1" lang="en-US" altLang="zh-TW" sz="1600" b="1" i="1" dirty="0" smtClean="0">
                            <a:solidFill>
                              <a:srgbClr val="0000FF"/>
                            </a:solidFill>
                            <a:latin typeface="Cambria Math" panose="02040503050406030204" pitchFamily="18" charset="0"/>
                          </a:rPr>
                          <m:t>𝑽</m:t>
                        </m:r>
                      </m:e>
                      <m:sub>
                        <m:r>
                          <a:rPr kumimoji="1" lang="en-US" altLang="zh-TW" sz="1600" b="1" i="1" dirty="0" smtClean="0">
                            <a:solidFill>
                              <a:srgbClr val="0000FF"/>
                            </a:solidFill>
                            <a:latin typeface="Cambria Math" panose="02040503050406030204" pitchFamily="18" charset="0"/>
                          </a:rPr>
                          <m:t>𝒄𝒔</m:t>
                        </m:r>
                      </m:sub>
                    </m:sSub>
                    <m:sSub>
                      <m:sSubPr>
                        <m:ctrlPr>
                          <a:rPr kumimoji="1" lang="en-US" altLang="zh-TW" sz="1600" b="1" i="1" dirty="0" smtClean="0">
                            <a:solidFill>
                              <a:srgbClr val="0000FF"/>
                            </a:solidFill>
                            <a:latin typeface="Cambria Math" panose="02040503050406030204" pitchFamily="18" charset="0"/>
                          </a:rPr>
                        </m:ctrlPr>
                      </m:sSubPr>
                      <m:e>
                        <m:r>
                          <a:rPr kumimoji="1" lang="en-US" altLang="zh-TW" sz="1600" b="1" i="1" dirty="0" smtClean="0">
                            <a:solidFill>
                              <a:srgbClr val="0000FF"/>
                            </a:solidFill>
                            <a:latin typeface="Cambria Math" panose="02040503050406030204" pitchFamily="18" charset="0"/>
                          </a:rPr>
                          <m:t>𝑽</m:t>
                        </m:r>
                      </m:e>
                      <m:sub>
                        <m:r>
                          <a:rPr kumimoji="1" lang="en-US" altLang="zh-TW" sz="1600" b="1" i="1" dirty="0" smtClean="0">
                            <a:solidFill>
                              <a:srgbClr val="0000FF"/>
                            </a:solidFill>
                            <a:latin typeface="Cambria Math" panose="02040503050406030204" pitchFamily="18" charset="0"/>
                          </a:rPr>
                          <m:t>𝒖𝒅</m:t>
                        </m:r>
                        <m:r>
                          <a:rPr kumimoji="1" lang="en-US" altLang="zh-TW" sz="1600" b="1" i="1" dirty="0" smtClean="0">
                            <a:solidFill>
                              <a:srgbClr val="0000FF"/>
                            </a:solidFill>
                            <a:latin typeface="Cambria Math" panose="02040503050406030204" pitchFamily="18" charset="0"/>
                          </a:rPr>
                          <m:t> </m:t>
                        </m:r>
                      </m:sub>
                    </m:sSub>
                    <m:sSub>
                      <m:sSubPr>
                        <m:ctrlPr>
                          <a:rPr kumimoji="1" lang="en-US" altLang="zh-TW" sz="1600" b="1" i="1" dirty="0" smtClean="0">
                            <a:solidFill>
                              <a:srgbClr val="0000FF"/>
                            </a:solidFill>
                            <a:latin typeface="Cambria Math" panose="02040503050406030204" pitchFamily="18" charset="0"/>
                          </a:rPr>
                        </m:ctrlPr>
                      </m:sSubPr>
                      <m:e>
                        <m:r>
                          <a:rPr kumimoji="1" lang="en-US" altLang="zh-TW" sz="1600" b="1" i="1" dirty="0" smtClean="0">
                            <a:solidFill>
                              <a:srgbClr val="0000FF"/>
                            </a:solidFill>
                            <a:latin typeface="Cambria Math" panose="02040503050406030204" pitchFamily="18" charset="0"/>
                          </a:rPr>
                          <m:t>𝑻</m:t>
                        </m:r>
                      </m:e>
                      <m:sub>
                        <m:r>
                          <a:rPr kumimoji="1" lang="en-US" altLang="zh-TW" sz="1600" b="1" i="1" dirty="0" smtClean="0">
                            <a:solidFill>
                              <a:srgbClr val="0000FF"/>
                            </a:solidFill>
                            <a:latin typeface="Cambria Math" panose="02040503050406030204" pitchFamily="18" charset="0"/>
                          </a:rPr>
                          <m:t>𝒉</m:t>
                        </m:r>
                      </m:sub>
                    </m:sSub>
                  </m:oMath>
                </a14:m>
                <a:endParaRPr kumimoji="1" lang="zh-TW" altLang="en-US" sz="1600" dirty="0">
                  <a:solidFill>
                    <a:srgbClr val="0000FF"/>
                  </a:solidFill>
                </a:endParaRPr>
              </a:p>
            </p:txBody>
          </p:sp>
        </mc:Choice>
        <mc:Fallback xmlns="">
          <p:sp>
            <p:nvSpPr>
              <p:cNvPr id="5" name="文字方塊 4">
                <a:extLst>
                  <a:ext uri="{FF2B5EF4-FFF2-40B4-BE49-F238E27FC236}">
                    <a16:creationId xmlns:a16="http://schemas.microsoft.com/office/drawing/2014/main" id="{D1DF90F4-FF71-C45E-A2A0-BB774167FF60}"/>
                  </a:ext>
                </a:extLst>
              </p:cNvPr>
              <p:cNvSpPr txBox="1">
                <a:spLocks noRot="1" noChangeAspect="1" noMove="1" noResize="1" noEditPoints="1" noAdjustHandles="1" noChangeArrowheads="1" noChangeShapeType="1" noTextEdit="1"/>
              </p:cNvSpPr>
              <p:nvPr/>
            </p:nvSpPr>
            <p:spPr bwMode="auto">
              <a:xfrm>
                <a:off x="1024642" y="3213759"/>
                <a:ext cx="2624250" cy="338554"/>
              </a:xfrm>
              <a:prstGeom prst="rect">
                <a:avLst/>
              </a:prstGeom>
              <a:blipFill>
                <a:blip r:embed="rId8"/>
                <a:stretch>
                  <a:fillRect l="-962" t="-3571" b="-2500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2E269B59-BF42-DD7B-AA99-2097B6C34E9A}"/>
                  </a:ext>
                </a:extLst>
              </p:cNvPr>
              <p:cNvSpPr txBox="1"/>
              <p:nvPr/>
            </p:nvSpPr>
            <p:spPr bwMode="auto">
              <a:xfrm>
                <a:off x="3944335" y="3157019"/>
                <a:ext cx="3675665" cy="458844"/>
              </a:xfrm>
              <a:prstGeom prst="rect">
                <a:avLst/>
              </a:prstGeom>
              <a:noFill/>
              <a:ln w="9525">
                <a:noFill/>
                <a:miter lim="800000"/>
                <a:headEnd/>
                <a:tailEnd/>
              </a:ln>
            </p:spPr>
            <p:txBody>
              <a:bodyPr wrap="square" rtlCol="0">
                <a:spAutoFit/>
              </a:bodyPr>
              <a:lstStyle/>
              <a:p>
                <a:pPr>
                  <a:spcBef>
                    <a:spcPct val="50000"/>
                  </a:spcBef>
                </a:pPr>
                <a:r>
                  <a:rPr kumimoji="1" lang="en-US" altLang="zh-TW" sz="1600" dirty="0">
                    <a:solidFill>
                      <a:srgbClr val="0000FF"/>
                    </a:solidFill>
                  </a:rPr>
                  <a:t>A(</a:t>
                </a:r>
                <a14:m>
                  <m:oMath xmlns:m="http://schemas.openxmlformats.org/officeDocument/2006/math">
                    <m:sSubSup>
                      <m:sSubSupPr>
                        <m:ctrlPr>
                          <a:rPr kumimoji="1" lang="en-US" altLang="zh-TW" sz="1600" i="1" smtClean="0">
                            <a:solidFill>
                              <a:srgbClr val="0000FF"/>
                            </a:solidFill>
                            <a:latin typeface="Cambria Math" panose="02040503050406030204" pitchFamily="18" charset="0"/>
                          </a:rPr>
                        </m:ctrlPr>
                      </m:sSubSupPr>
                      <m:e>
                        <m:r>
                          <a:rPr kumimoji="1" lang="en-US" altLang="zh-TW" sz="1600" b="1" i="1" smtClean="0">
                            <a:solidFill>
                              <a:srgbClr val="0000FF"/>
                            </a:solidFill>
                            <a:latin typeface="Cambria Math" panose="02040503050406030204" pitchFamily="18" charset="0"/>
                          </a:rPr>
                          <m:t>𝑫</m:t>
                        </m:r>
                      </m:e>
                      <m:sub>
                        <m:r>
                          <a:rPr kumimoji="1" lang="en-US" altLang="zh-TW" sz="1600" b="1" i="1" smtClean="0">
                            <a:solidFill>
                              <a:srgbClr val="0000FF"/>
                            </a:solidFill>
                            <a:latin typeface="Cambria Math" panose="02040503050406030204" pitchFamily="18" charset="0"/>
                          </a:rPr>
                          <m:t>𝒔</m:t>
                        </m:r>
                      </m:sub>
                      <m:sup>
                        <m:r>
                          <a:rPr kumimoji="1" lang="en-US" altLang="zh-TW" sz="1600" b="1" i="1" smtClean="0">
                            <a:solidFill>
                              <a:srgbClr val="0000FF"/>
                            </a:solidFill>
                            <a:latin typeface="Cambria Math" panose="02040503050406030204" pitchFamily="18" charset="0"/>
                          </a:rPr>
                          <m:t>+</m:t>
                        </m:r>
                      </m:sup>
                    </m:sSubSup>
                    <m:r>
                      <a:rPr kumimoji="1" lang="en-US" altLang="zh-TW" sz="1600" b="1" i="1" smtClean="0">
                        <a:solidFill>
                          <a:srgbClr val="0000FF"/>
                        </a:solidFill>
                        <a:latin typeface="Cambria Math" panose="02040503050406030204" pitchFamily="18" charset="0"/>
                      </a:rPr>
                      <m:t>→</m:t>
                    </m:r>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𝝆</m:t>
                        </m:r>
                      </m:e>
                      <m:sup>
                        <m:r>
                          <a:rPr kumimoji="1" lang="en-US" altLang="zh-TW" sz="1600" b="1" i="1" smtClean="0">
                            <a:solidFill>
                              <a:srgbClr val="0000FF"/>
                            </a:solidFill>
                            <a:latin typeface="Cambria Math" panose="02040503050406030204" pitchFamily="18" charset="0"/>
                          </a:rPr>
                          <m:t>+</m:t>
                        </m:r>
                      </m:sup>
                    </m:sSup>
                    <m:r>
                      <a:rPr kumimoji="1" lang="en-US" altLang="zh-TW" sz="1600" b="1" i="1" smtClean="0">
                        <a:solidFill>
                          <a:srgbClr val="0000FF"/>
                        </a:solidFill>
                        <a:latin typeface="Cambria Math" panose="02040503050406030204" pitchFamily="18" charset="0"/>
                      </a:rPr>
                      <m:t>𝝎</m:t>
                    </m:r>
                  </m:oMath>
                </a14:m>
                <a:r>
                  <a:rPr kumimoji="1" lang="en-US" altLang="zh-TW" sz="1600" dirty="0">
                    <a:solidFill>
                      <a:srgbClr val="0000FF"/>
                    </a:solidFill>
                  </a:rPr>
                  <a:t>)</a:t>
                </a:r>
                <a14:m>
                  <m:oMath xmlns:m="http://schemas.openxmlformats.org/officeDocument/2006/math">
                    <m:r>
                      <a:rPr kumimoji="1" lang="en-US" altLang="zh-TW" sz="1600" b="1" i="1" dirty="0" smtClean="0">
                        <a:solidFill>
                          <a:srgbClr val="0000FF"/>
                        </a:solidFill>
                        <a:latin typeface="Cambria Math" panose="02040503050406030204" pitchFamily="18" charset="0"/>
                      </a:rPr>
                      <m:t>=</m:t>
                    </m:r>
                    <m:sSub>
                      <m:sSubPr>
                        <m:ctrlPr>
                          <a:rPr kumimoji="1" lang="en-US" altLang="zh-TW" sz="1600" b="1" i="1" dirty="0" smtClean="0">
                            <a:solidFill>
                              <a:srgbClr val="0000FF"/>
                            </a:solidFill>
                            <a:latin typeface="Cambria Math" panose="02040503050406030204" pitchFamily="18" charset="0"/>
                          </a:rPr>
                        </m:ctrlPr>
                      </m:sSubPr>
                      <m:e>
                        <m:f>
                          <m:fPr>
                            <m:ctrlPr>
                              <a:rPr kumimoji="1" lang="en-US" altLang="zh-TW" sz="1600" b="1" i="1" dirty="0" smtClean="0">
                                <a:solidFill>
                                  <a:srgbClr val="0000FF"/>
                                </a:solidFill>
                                <a:latin typeface="Cambria Math" panose="02040503050406030204" pitchFamily="18" charset="0"/>
                              </a:rPr>
                            </m:ctrlPr>
                          </m:fPr>
                          <m:num>
                            <m:r>
                              <a:rPr kumimoji="1" lang="en-US" altLang="zh-TW" sz="1600" b="1" i="1" dirty="0" smtClean="0">
                                <a:solidFill>
                                  <a:srgbClr val="0000FF"/>
                                </a:solidFill>
                                <a:latin typeface="Cambria Math" panose="02040503050406030204" pitchFamily="18" charset="0"/>
                              </a:rPr>
                              <m:t>𝟏</m:t>
                            </m:r>
                          </m:num>
                          <m:den>
                            <m:rad>
                              <m:radPr>
                                <m:degHide m:val="on"/>
                                <m:ctrlPr>
                                  <a:rPr kumimoji="1" lang="en-US" altLang="zh-TW" sz="1600" b="1" i="1" dirty="0" smtClean="0">
                                    <a:solidFill>
                                      <a:srgbClr val="0000FF"/>
                                    </a:solidFill>
                                    <a:latin typeface="Cambria Math" panose="02040503050406030204" pitchFamily="18" charset="0"/>
                                  </a:rPr>
                                </m:ctrlPr>
                              </m:radPr>
                              <m:deg/>
                              <m:e>
                                <m:r>
                                  <a:rPr kumimoji="1" lang="en-US" altLang="zh-TW" sz="1600" b="1" i="1" dirty="0" smtClean="0">
                                    <a:solidFill>
                                      <a:srgbClr val="0000FF"/>
                                    </a:solidFill>
                                    <a:latin typeface="Cambria Math" panose="02040503050406030204" pitchFamily="18" charset="0"/>
                                  </a:rPr>
                                  <m:t>𝟐</m:t>
                                </m:r>
                              </m:e>
                            </m:rad>
                          </m:den>
                        </m:f>
                        <m:r>
                          <a:rPr kumimoji="1" lang="en-US" altLang="zh-TW" sz="1600" b="1" i="1" dirty="0" smtClean="0">
                            <a:solidFill>
                              <a:srgbClr val="0000FF"/>
                            </a:solidFill>
                            <a:latin typeface="Cambria Math" panose="02040503050406030204" pitchFamily="18" charset="0"/>
                          </a:rPr>
                          <m:t>𝑽</m:t>
                        </m:r>
                      </m:e>
                      <m:sub>
                        <m:r>
                          <a:rPr kumimoji="1" lang="en-US" altLang="zh-TW" sz="1600" b="1" i="1" dirty="0" smtClean="0">
                            <a:solidFill>
                              <a:srgbClr val="0000FF"/>
                            </a:solidFill>
                            <a:latin typeface="Cambria Math" panose="02040503050406030204" pitchFamily="18" charset="0"/>
                          </a:rPr>
                          <m:t>𝒄𝒔</m:t>
                        </m:r>
                      </m:sub>
                    </m:sSub>
                    <m:sSub>
                      <m:sSubPr>
                        <m:ctrlPr>
                          <a:rPr kumimoji="1" lang="en-US" altLang="zh-TW" sz="1600" b="1" i="1" dirty="0" smtClean="0">
                            <a:solidFill>
                              <a:srgbClr val="0000FF"/>
                            </a:solidFill>
                            <a:latin typeface="Cambria Math" panose="02040503050406030204" pitchFamily="18" charset="0"/>
                          </a:rPr>
                        </m:ctrlPr>
                      </m:sSubPr>
                      <m:e>
                        <m:r>
                          <a:rPr kumimoji="1" lang="en-US" altLang="zh-TW" sz="1600" b="1" i="1" dirty="0" smtClean="0">
                            <a:solidFill>
                              <a:srgbClr val="0000FF"/>
                            </a:solidFill>
                            <a:latin typeface="Cambria Math" panose="02040503050406030204" pitchFamily="18" charset="0"/>
                          </a:rPr>
                          <m:t>𝑽</m:t>
                        </m:r>
                      </m:e>
                      <m:sub>
                        <m:r>
                          <a:rPr kumimoji="1" lang="en-US" altLang="zh-TW" sz="1600" b="1" i="1" dirty="0" smtClean="0">
                            <a:solidFill>
                              <a:srgbClr val="0000FF"/>
                            </a:solidFill>
                            <a:latin typeface="Cambria Math" panose="02040503050406030204" pitchFamily="18" charset="0"/>
                          </a:rPr>
                          <m:t>𝒖𝒅</m:t>
                        </m:r>
                        <m:r>
                          <a:rPr kumimoji="1" lang="en-US" altLang="zh-TW" sz="1600" b="1" i="1" dirty="0" smtClean="0">
                            <a:solidFill>
                              <a:srgbClr val="0000FF"/>
                            </a:solidFill>
                            <a:latin typeface="Cambria Math" panose="02040503050406030204" pitchFamily="18" charset="0"/>
                          </a:rPr>
                          <m:t> </m:t>
                        </m:r>
                      </m:sub>
                    </m:sSub>
                    <m:sSub>
                      <m:sSubPr>
                        <m:ctrlPr>
                          <a:rPr kumimoji="1" lang="en-US" altLang="zh-TW" sz="1600" b="1" i="1" dirty="0" smtClean="0">
                            <a:solidFill>
                              <a:srgbClr val="0000FF"/>
                            </a:solidFill>
                            <a:latin typeface="Cambria Math" panose="02040503050406030204" pitchFamily="18" charset="0"/>
                          </a:rPr>
                        </m:ctrlPr>
                      </m:sSubPr>
                      <m:e>
                        <m:r>
                          <a:rPr kumimoji="1" lang="en-US" altLang="zh-TW" sz="1600" b="1" i="1" dirty="0" smtClean="0">
                            <a:solidFill>
                              <a:srgbClr val="0000FF"/>
                            </a:solidFill>
                            <a:latin typeface="Cambria Math" panose="02040503050406030204" pitchFamily="18" charset="0"/>
                          </a:rPr>
                          <m:t>𝑨</m:t>
                        </m:r>
                      </m:e>
                      <m:sub>
                        <m:r>
                          <a:rPr kumimoji="1" lang="en-US" altLang="zh-TW" sz="1600" b="1" i="1" dirty="0" smtClean="0">
                            <a:solidFill>
                              <a:srgbClr val="0000FF"/>
                            </a:solidFill>
                            <a:latin typeface="Cambria Math" panose="02040503050406030204" pitchFamily="18" charset="0"/>
                          </a:rPr>
                          <m:t>𝒉</m:t>
                        </m:r>
                      </m:sub>
                    </m:sSub>
                  </m:oMath>
                </a14:m>
                <a:endParaRPr kumimoji="1" lang="zh-TW" altLang="en-US" sz="1600" dirty="0">
                  <a:solidFill>
                    <a:srgbClr val="0000FF"/>
                  </a:solidFill>
                </a:endParaRPr>
              </a:p>
            </p:txBody>
          </p:sp>
        </mc:Choice>
        <mc:Fallback xmlns="">
          <p:sp>
            <p:nvSpPr>
              <p:cNvPr id="6" name="文字方塊 5">
                <a:extLst>
                  <a:ext uri="{FF2B5EF4-FFF2-40B4-BE49-F238E27FC236}">
                    <a16:creationId xmlns:a16="http://schemas.microsoft.com/office/drawing/2014/main" id="{2E269B59-BF42-DD7B-AA99-2097B6C34E9A}"/>
                  </a:ext>
                </a:extLst>
              </p:cNvPr>
              <p:cNvSpPr txBox="1">
                <a:spLocks noRot="1" noChangeAspect="1" noMove="1" noResize="1" noEditPoints="1" noAdjustHandles="1" noChangeArrowheads="1" noChangeShapeType="1" noTextEdit="1"/>
              </p:cNvSpPr>
              <p:nvPr/>
            </p:nvSpPr>
            <p:spPr bwMode="auto">
              <a:xfrm>
                <a:off x="3944335" y="3157019"/>
                <a:ext cx="3675665" cy="458844"/>
              </a:xfrm>
              <a:prstGeom prst="rect">
                <a:avLst/>
              </a:prstGeom>
              <a:blipFill>
                <a:blip r:embed="rId9"/>
                <a:stretch>
                  <a:fillRect l="-690" b="-540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7" name="文字方塊 6">
                <a:extLst>
                  <a:ext uri="{FF2B5EF4-FFF2-40B4-BE49-F238E27FC236}">
                    <a16:creationId xmlns:a16="http://schemas.microsoft.com/office/drawing/2014/main" id="{7DD9D329-F1BE-1EE9-82F9-40F08C196430}"/>
                  </a:ext>
                </a:extLst>
              </p:cNvPr>
              <p:cNvSpPr txBox="1"/>
              <p:nvPr/>
            </p:nvSpPr>
            <p:spPr bwMode="auto">
              <a:xfrm>
                <a:off x="770709" y="3727958"/>
                <a:ext cx="7456602" cy="1246495"/>
              </a:xfrm>
              <a:prstGeom prst="rect">
                <a:avLst/>
              </a:prstGeom>
              <a:noFill/>
              <a:ln w="9525">
                <a:noFill/>
                <a:miter lim="800000"/>
                <a:headEnd/>
                <a:tailEnd/>
              </a:ln>
            </p:spPr>
            <p:txBody>
              <a:bodyPr wrap="square" rtlCol="0">
                <a:spAutoFit/>
              </a:bodyPr>
              <a:lstStyle/>
              <a:p>
                <a:pPr>
                  <a:spcBef>
                    <a:spcPct val="50000"/>
                  </a:spcBef>
                </a:pPr>
                <a:r>
                  <a:rPr kumimoji="1" lang="en-US" altLang="zh-TW" sz="1700" dirty="0">
                    <a:solidFill>
                      <a:srgbClr val="0000FF"/>
                    </a:solidFill>
                  </a:rPr>
                  <a:t>Measurement of </a:t>
                </a:r>
                <a14:m>
                  <m:oMath xmlns:m="http://schemas.openxmlformats.org/officeDocument/2006/math">
                    <m:r>
                      <a:rPr kumimoji="1" lang="en-US" altLang="zh-TW" sz="1700" b="1" i="1" smtClean="0">
                        <a:solidFill>
                          <a:srgbClr val="0000FF"/>
                        </a:solidFill>
                        <a:latin typeface="Cambria Math" panose="02040503050406030204" pitchFamily="18" charset="0"/>
                      </a:rPr>
                      <m:t>𝑩𝑭</m:t>
                    </m:r>
                    <m:r>
                      <a:rPr kumimoji="1" lang="en-US" altLang="zh-TW" sz="1700" b="1" i="1" smtClean="0">
                        <a:solidFill>
                          <a:srgbClr val="0000FF"/>
                        </a:solidFill>
                        <a:latin typeface="Cambria Math" panose="02040503050406030204" pitchFamily="18" charset="0"/>
                      </a:rPr>
                      <m:t>(</m:t>
                    </m:r>
                    <m:sSubSup>
                      <m:sSubSupPr>
                        <m:ctrlPr>
                          <a:rPr lang="en-US" altLang="zh-TW" sz="1700" i="1">
                            <a:solidFill>
                              <a:srgbClr val="0000FF"/>
                            </a:solidFill>
                            <a:latin typeface="Cambria Math" panose="02040503050406030204" pitchFamily="18" charset="0"/>
                          </a:rPr>
                        </m:ctrlPr>
                      </m:sSubSupPr>
                      <m:e>
                        <m:r>
                          <a:rPr lang="en-US" altLang="zh-TW" sz="1700" i="1">
                            <a:solidFill>
                              <a:srgbClr val="0000FF"/>
                            </a:solidFill>
                            <a:latin typeface="Cambria Math" panose="02040503050406030204" pitchFamily="18" charset="0"/>
                          </a:rPr>
                          <m:t>𝑫</m:t>
                        </m:r>
                      </m:e>
                      <m:sub>
                        <m:r>
                          <a:rPr lang="en-US" altLang="zh-TW" sz="1700" i="1">
                            <a:solidFill>
                              <a:srgbClr val="0000FF"/>
                            </a:solidFill>
                            <a:latin typeface="Cambria Math" panose="02040503050406030204" pitchFamily="18" charset="0"/>
                          </a:rPr>
                          <m:t>𝒔</m:t>
                        </m:r>
                      </m:sub>
                      <m:sup>
                        <m:r>
                          <a:rPr lang="en-US" altLang="zh-TW" sz="1700" i="1">
                            <a:solidFill>
                              <a:srgbClr val="0000FF"/>
                            </a:solidFill>
                            <a:latin typeface="Cambria Math" panose="02040503050406030204" pitchFamily="18" charset="0"/>
                          </a:rPr>
                          <m:t>+</m:t>
                        </m:r>
                      </m:sup>
                    </m:sSubSup>
                    <m:r>
                      <a:rPr lang="en-US" altLang="zh-TW" sz="1700" i="1">
                        <a:solidFill>
                          <a:srgbClr val="0000FF"/>
                        </a:solidFill>
                        <a:latin typeface="Cambria Math" panose="02040503050406030204" pitchFamily="18" charset="0"/>
                      </a:rPr>
                      <m:t>→</m:t>
                    </m:r>
                    <m:sSup>
                      <m:sSupPr>
                        <m:ctrlPr>
                          <a:rPr lang="en-US" altLang="zh-TW" sz="1700" i="1">
                            <a:solidFill>
                              <a:srgbClr val="0000FF"/>
                            </a:solidFill>
                            <a:latin typeface="Cambria Math" panose="02040503050406030204" pitchFamily="18" charset="0"/>
                          </a:rPr>
                        </m:ctrlPr>
                      </m:sSupPr>
                      <m:e>
                        <m:r>
                          <a:rPr lang="en-US" altLang="zh-TW" sz="1700" i="1">
                            <a:solidFill>
                              <a:srgbClr val="0000FF"/>
                            </a:solidFill>
                            <a:latin typeface="Cambria Math" panose="02040503050406030204" pitchFamily="18" charset="0"/>
                          </a:rPr>
                          <m:t>𝝆</m:t>
                        </m:r>
                      </m:e>
                      <m:sup>
                        <m:r>
                          <a:rPr lang="en-US" altLang="zh-TW" sz="1700" i="1">
                            <a:solidFill>
                              <a:srgbClr val="0000FF"/>
                            </a:solidFill>
                            <a:latin typeface="Cambria Math" panose="02040503050406030204" pitchFamily="18" charset="0"/>
                          </a:rPr>
                          <m:t>+</m:t>
                        </m:r>
                      </m:sup>
                    </m:sSup>
                    <m:r>
                      <a:rPr lang="en-US" altLang="zh-TW" sz="1700" i="1">
                        <a:solidFill>
                          <a:srgbClr val="0000FF"/>
                        </a:solidFill>
                        <a:latin typeface="Cambria Math" panose="02040503050406030204" pitchFamily="18" charset="0"/>
                      </a:rPr>
                      <m:t>𝝎</m:t>
                    </m:r>
                  </m:oMath>
                </a14:m>
                <a:r>
                  <a:rPr kumimoji="1" lang="en-US" altLang="zh-TW" sz="1700" dirty="0">
                    <a:solidFill>
                      <a:srgbClr val="0000FF"/>
                    </a:solidFill>
                  </a:rPr>
                  <a:t>) provides first direct information on </a:t>
                </a:r>
                <a:r>
                  <a:rPr lang="en-US" altLang="zh-TW" sz="1700" dirty="0">
                    <a:solidFill>
                      <a:srgbClr val="0000FF"/>
                    </a:solidFill>
                  </a:rPr>
                  <a:t>                  </a:t>
                </a:r>
                <a:r>
                  <a:rPr kumimoji="1" lang="en-US" altLang="zh-TW" sz="1700" dirty="0">
                    <a:solidFill>
                      <a:srgbClr val="0000FF"/>
                    </a:solidFill>
                  </a:rPr>
                  <a:t>W-annihilation in </a:t>
                </a:r>
                <a14:m>
                  <m:oMath xmlns:m="http://schemas.openxmlformats.org/officeDocument/2006/math">
                    <m:r>
                      <a:rPr kumimoji="1" lang="en-US" altLang="zh-TW" sz="1700" b="1" i="1" smtClean="0">
                        <a:solidFill>
                          <a:srgbClr val="0000FF"/>
                        </a:solidFill>
                        <a:latin typeface="Cambria Math" panose="02040503050406030204" pitchFamily="18" charset="0"/>
                      </a:rPr>
                      <m:t>𝑫</m:t>
                    </m:r>
                    <m:r>
                      <a:rPr kumimoji="1" lang="en-US" altLang="zh-TW" sz="1700" b="1" i="1" smtClean="0">
                        <a:solidFill>
                          <a:srgbClr val="0000FF"/>
                        </a:solidFill>
                        <a:latin typeface="Cambria Math" panose="02040503050406030204" pitchFamily="18" charset="0"/>
                      </a:rPr>
                      <m:t>→</m:t>
                    </m:r>
                    <m:r>
                      <a:rPr kumimoji="1" lang="en-US" altLang="zh-TW" sz="1700" b="1" i="1" smtClean="0">
                        <a:solidFill>
                          <a:srgbClr val="0000FF"/>
                        </a:solidFill>
                        <a:latin typeface="Cambria Math" panose="02040503050406030204" pitchFamily="18" charset="0"/>
                      </a:rPr>
                      <m:t>𝑽𝑽</m:t>
                    </m:r>
                  </m:oMath>
                </a14:m>
                <a:r>
                  <a:rPr kumimoji="1" lang="en-US" altLang="zh-TW" sz="1700" dirty="0">
                    <a:solidFill>
                      <a:srgbClr val="0000FF"/>
                    </a:solidFill>
                  </a:rPr>
                  <a:t> decays. </a:t>
                </a:r>
                <a:r>
                  <a:rPr kumimoji="1" lang="en-US" altLang="zh-TW" sz="1700" dirty="0">
                    <a:solidFill>
                      <a:srgbClr val="FF0000"/>
                    </a:solidFill>
                  </a:rPr>
                  <a:t>Moreover, </a:t>
                </a:r>
                <a14:m>
                  <m:oMath xmlns:m="http://schemas.openxmlformats.org/officeDocument/2006/math">
                    <m:sSub>
                      <m:sSubPr>
                        <m:ctrlPr>
                          <a:rPr kumimoji="1" lang="en-US" altLang="zh-TW" sz="1700" b="1" i="1" smtClean="0">
                            <a:solidFill>
                              <a:srgbClr val="FF0000"/>
                            </a:solidFill>
                            <a:latin typeface="Cambria Math" panose="02040503050406030204" pitchFamily="18" charset="0"/>
                          </a:rPr>
                        </m:ctrlPr>
                      </m:sSubPr>
                      <m:e>
                        <m:r>
                          <a:rPr kumimoji="1" lang="en-US" altLang="zh-TW" sz="1700" b="1" i="1" smtClean="0">
                            <a:solidFill>
                              <a:srgbClr val="FF0000"/>
                            </a:solidFill>
                            <a:latin typeface="Cambria Math" panose="02040503050406030204" pitchFamily="18" charset="0"/>
                          </a:rPr>
                          <m:t>𝑨</m:t>
                        </m:r>
                      </m:e>
                      <m:sub>
                        <m:r>
                          <a:rPr kumimoji="1" lang="en-US" altLang="zh-TW" sz="1700" b="1" i="1" smtClean="0">
                            <a:solidFill>
                              <a:srgbClr val="FF0000"/>
                            </a:solidFill>
                            <a:latin typeface="Cambria Math" panose="02040503050406030204" pitchFamily="18" charset="0"/>
                          </a:rPr>
                          <m:t>𝒉</m:t>
                        </m:r>
                      </m:sub>
                    </m:sSub>
                  </m:oMath>
                </a14:m>
                <a:r>
                  <a:rPr kumimoji="1" lang="en-US" altLang="zh-TW" sz="1700" b="1" dirty="0">
                    <a:solidFill>
                      <a:srgbClr val="FF0000"/>
                    </a:solidFill>
                  </a:rPr>
                  <a:t> shows D-wave dominance!</a:t>
                </a:r>
              </a:p>
              <a:p>
                <a:pPr>
                  <a:spcBef>
                    <a:spcPct val="50000"/>
                  </a:spcBef>
                </a:pPr>
                <a:endParaRPr kumimoji="1" lang="zh-TW" altLang="en-US" sz="1600" dirty="0">
                  <a:solidFill>
                    <a:srgbClr val="FF0000"/>
                  </a:solidFill>
                </a:endParaRPr>
              </a:p>
            </p:txBody>
          </p:sp>
        </mc:Choice>
        <mc:Fallback>
          <p:sp>
            <p:nvSpPr>
              <p:cNvPr id="7" name="文字方塊 6">
                <a:extLst>
                  <a:ext uri="{FF2B5EF4-FFF2-40B4-BE49-F238E27FC236}">
                    <a16:creationId xmlns:a16="http://schemas.microsoft.com/office/drawing/2014/main" id="{7DD9D329-F1BE-1EE9-82F9-40F08C196430}"/>
                  </a:ext>
                </a:extLst>
              </p:cNvPr>
              <p:cNvSpPr txBox="1">
                <a:spLocks noRot="1" noChangeAspect="1" noMove="1" noResize="1" noEditPoints="1" noAdjustHandles="1" noChangeArrowheads="1" noChangeShapeType="1" noTextEdit="1"/>
              </p:cNvSpPr>
              <p:nvPr/>
            </p:nvSpPr>
            <p:spPr bwMode="auto">
              <a:xfrm>
                <a:off x="770709" y="3727958"/>
                <a:ext cx="7456602" cy="1246495"/>
              </a:xfrm>
              <a:prstGeom prst="rect">
                <a:avLst/>
              </a:prstGeom>
              <a:blipFill>
                <a:blip r:embed="rId10"/>
                <a:stretch>
                  <a:fillRect l="-510" t="-2020" r="-10204"/>
                </a:stretch>
              </a:blipFill>
              <a:ln w="9525">
                <a:noFill/>
                <a:miter lim="800000"/>
                <a:headEnd/>
                <a:tailEnd/>
              </a:ln>
            </p:spPr>
            <p:txBody>
              <a:bodyPr/>
              <a:lstStyle/>
              <a:p>
                <a:r>
                  <a:rPr lang="zh-TW" altLang="en-US">
                    <a:noFill/>
                  </a:rPr>
                  <a:t> </a:t>
                </a:r>
              </a:p>
            </p:txBody>
          </p:sp>
        </mc:Fallback>
      </mc:AlternateContent>
    </p:spTree>
    <p:extLst>
      <p:ext uri="{BB962C8B-B14F-4D97-AF65-F5344CB8AC3E}">
        <p14:creationId xmlns:p14="http://schemas.microsoft.com/office/powerpoint/2010/main" val="339024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564DDEBB-795F-AB13-3AC1-3EA843A23336}"/>
              </a:ext>
            </a:extLst>
          </p:cNvPr>
          <p:cNvSpPr>
            <a:spLocks noGrp="1"/>
          </p:cNvSpPr>
          <p:nvPr>
            <p:ph type="sldNum" sz="quarter" idx="12"/>
          </p:nvPr>
        </p:nvSpPr>
        <p:spPr/>
        <p:txBody>
          <a:bodyPr/>
          <a:lstStyle/>
          <a:p>
            <a:pPr defTabSz="685800">
              <a:defRPr/>
            </a:pPr>
            <a:fld id="{EC07A838-492B-4213-A14F-B0EB990CD472}" type="slidenum">
              <a:rPr lang="en-US" altLang="zh-TW" smtClean="0">
                <a:solidFill>
                  <a:prstClr val="black"/>
                </a:solidFill>
              </a:rPr>
              <a:pPr defTabSz="685800">
                <a:defRPr/>
              </a:pPr>
              <a:t>13</a:t>
            </a:fld>
            <a:endParaRPr lang="en-US" altLang="zh-TW">
              <a:solidFill>
                <a:prstClr val="black"/>
              </a:solidFill>
            </a:endParaRPr>
          </a:p>
        </p:txBody>
      </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2E9C1A22-12C0-519E-3005-083D82791B50}"/>
                  </a:ext>
                </a:extLst>
              </p:cNvPr>
              <p:cNvSpPr txBox="1"/>
              <p:nvPr/>
            </p:nvSpPr>
            <p:spPr bwMode="auto">
              <a:xfrm>
                <a:off x="612527" y="165966"/>
                <a:ext cx="7849274" cy="598112"/>
              </a:xfrm>
              <a:prstGeom prst="rect">
                <a:avLst/>
              </a:prstGeom>
              <a:noFill/>
              <a:ln w="9525">
                <a:noFill/>
                <a:miter lim="800000"/>
                <a:headEnd/>
                <a:tailEnd/>
              </a:ln>
            </p:spPr>
            <p:txBody>
              <a:bodyPr wrap="square" rtlCol="0">
                <a:spAutoFit/>
              </a:bodyPr>
              <a:lstStyle/>
              <a:p>
                <a:pPr marL="285750" indent="-285750">
                  <a:spcBef>
                    <a:spcPct val="50000"/>
                  </a:spcBef>
                  <a:buFont typeface="Wingdings" panose="05000000000000000000" pitchFamily="2" charset="2"/>
                  <a:buChar char="n"/>
                </a:pPr>
                <a:r>
                  <a:rPr lang="en-US" altLang="zh-TW" sz="1600" dirty="0">
                    <a:solidFill>
                      <a:srgbClr val="0000FF"/>
                    </a:solidFill>
                  </a:rPr>
                  <a:t>If </a:t>
                </a:r>
                <a14:m>
                  <m:oMath xmlns:m="http://schemas.openxmlformats.org/officeDocument/2006/math">
                    <m:sSup>
                      <m:sSupPr>
                        <m:ctrlPr>
                          <a:rPr lang="en-US" altLang="zh-TW" i="1" smtClean="0">
                            <a:solidFill>
                              <a:srgbClr val="0000FF"/>
                            </a:solidFill>
                            <a:latin typeface="Cambria Math" panose="02040503050406030204" pitchFamily="18" charset="0"/>
                          </a:rPr>
                        </m:ctrlPr>
                      </m:sSupPr>
                      <m:e>
                        <m:r>
                          <a:rPr lang="en-US" altLang="zh-TW" i="1">
                            <a:solidFill>
                              <a:srgbClr val="0000FF"/>
                            </a:solidFill>
                            <a:latin typeface="Cambria Math" panose="02040503050406030204" pitchFamily="18" charset="0"/>
                          </a:rPr>
                          <m:t>𝑫</m:t>
                        </m:r>
                      </m:e>
                      <m:sup>
                        <m:r>
                          <a:rPr lang="en-US" altLang="zh-TW" i="1">
                            <a:solidFill>
                              <a:srgbClr val="0000FF"/>
                            </a:solidFill>
                            <a:latin typeface="Cambria Math" panose="02040503050406030204" pitchFamily="18" charset="0"/>
                          </a:rPr>
                          <m:t>𝟎</m:t>
                        </m:r>
                      </m:sup>
                    </m:sSup>
                    <m:r>
                      <a:rPr lang="en-US" altLang="zh-TW" i="1">
                        <a:solidFill>
                          <a:srgbClr val="0000FF"/>
                        </a:solidFill>
                        <a:latin typeface="Cambria Math" panose="02040503050406030204" pitchFamily="18" charset="0"/>
                      </a:rPr>
                      <m:t>→</m:t>
                    </m:r>
                    <m:r>
                      <a:rPr lang="en-US" altLang="zh-TW" i="1">
                        <a:solidFill>
                          <a:srgbClr val="0000FF"/>
                        </a:solidFill>
                        <a:latin typeface="Cambria Math" panose="02040503050406030204" pitchFamily="18" charset="0"/>
                      </a:rPr>
                      <m:t>𝝎𝝓</m:t>
                    </m:r>
                  </m:oMath>
                </a14:m>
                <a:r>
                  <a:rPr lang="zh-TW" altLang="en-US" dirty="0">
                    <a:solidFill>
                      <a:srgbClr val="0000FF"/>
                    </a:solidFill>
                  </a:rPr>
                  <a:t> </a:t>
                </a:r>
                <a:r>
                  <a:rPr lang="en-US" altLang="zh-TW" dirty="0">
                    <a:solidFill>
                      <a:srgbClr val="0000FF"/>
                    </a:solidFill>
                  </a:rPr>
                  <a:t>and </a:t>
                </a:r>
                <a14:m>
                  <m:oMath xmlns:m="http://schemas.openxmlformats.org/officeDocument/2006/math">
                    <m:sSup>
                      <m:sSupPr>
                        <m:ctrlPr>
                          <a:rPr lang="en-US" altLang="zh-TW" i="1">
                            <a:solidFill>
                              <a:srgbClr val="0000FF"/>
                            </a:solidFill>
                            <a:latin typeface="Cambria Math" panose="02040503050406030204" pitchFamily="18" charset="0"/>
                          </a:rPr>
                        </m:ctrlPr>
                      </m:sSupPr>
                      <m:e>
                        <m:r>
                          <a:rPr lang="en-US" altLang="zh-TW" i="1">
                            <a:solidFill>
                              <a:srgbClr val="0000FF"/>
                            </a:solidFill>
                            <a:latin typeface="Cambria Math" panose="02040503050406030204" pitchFamily="18" charset="0"/>
                          </a:rPr>
                          <m:t>𝑫</m:t>
                        </m:r>
                      </m:e>
                      <m:sup>
                        <m:r>
                          <a:rPr lang="en-US" altLang="zh-TW" i="1">
                            <a:solidFill>
                              <a:srgbClr val="0000FF"/>
                            </a:solidFill>
                            <a:latin typeface="Cambria Math" panose="02040503050406030204" pitchFamily="18" charset="0"/>
                          </a:rPr>
                          <m:t>𝟎</m:t>
                        </m:r>
                      </m:sup>
                    </m:sSup>
                    <m:r>
                      <a:rPr lang="en-US" altLang="zh-TW" i="1">
                        <a:solidFill>
                          <a:srgbClr val="0000FF"/>
                        </a:solidFill>
                        <a:latin typeface="Cambria Math" panose="02040503050406030204" pitchFamily="18" charset="0"/>
                      </a:rPr>
                      <m:t>→</m:t>
                    </m:r>
                    <m:sSup>
                      <m:sSupPr>
                        <m:ctrlPr>
                          <a:rPr lang="en-US" altLang="zh-TW" i="1">
                            <a:solidFill>
                              <a:srgbClr val="0000FF"/>
                            </a:solidFill>
                            <a:latin typeface="Cambria Math" panose="02040503050406030204" pitchFamily="18" charset="0"/>
                          </a:rPr>
                        </m:ctrlPr>
                      </m:sSupPr>
                      <m:e>
                        <m:r>
                          <a:rPr lang="en-US" altLang="zh-TW" i="1">
                            <a:solidFill>
                              <a:srgbClr val="0000FF"/>
                            </a:solidFill>
                            <a:latin typeface="Cambria Math" panose="02040503050406030204" pitchFamily="18" charset="0"/>
                          </a:rPr>
                          <m:t>𝝆</m:t>
                        </m:r>
                      </m:e>
                      <m:sup>
                        <m:r>
                          <a:rPr lang="en-US" altLang="zh-TW" i="1">
                            <a:solidFill>
                              <a:srgbClr val="0000FF"/>
                            </a:solidFill>
                            <a:latin typeface="Cambria Math" panose="02040503050406030204" pitchFamily="18" charset="0"/>
                          </a:rPr>
                          <m:t>𝟎</m:t>
                        </m:r>
                      </m:sup>
                    </m:sSup>
                    <m:r>
                      <a:rPr lang="en-US" altLang="zh-TW" i="1">
                        <a:solidFill>
                          <a:srgbClr val="0000FF"/>
                        </a:solidFill>
                        <a:latin typeface="Cambria Math" panose="02040503050406030204" pitchFamily="18" charset="0"/>
                      </a:rPr>
                      <m:t>𝝓</m:t>
                    </m:r>
                  </m:oMath>
                </a14:m>
                <a:r>
                  <a:rPr lang="zh-TW" altLang="en-US" dirty="0">
                    <a:solidFill>
                      <a:srgbClr val="0000FF"/>
                    </a:solidFill>
                  </a:rPr>
                  <a:t> </a:t>
                </a:r>
                <a:r>
                  <a:rPr lang="en-US" altLang="zh-TW" sz="1600" dirty="0">
                    <a:solidFill>
                      <a:srgbClr val="0000FF"/>
                    </a:solidFill>
                  </a:rPr>
                  <a:t>proceed only through internal W-emission,  their branching fractions &amp; polarizations are expected to be the same</a:t>
                </a:r>
                <a:endParaRPr lang="zh-TW" altLang="en-US" sz="1600" dirty="0">
                  <a:solidFill>
                    <a:srgbClr val="0000FF"/>
                  </a:solidFill>
                </a:endParaRPr>
              </a:p>
            </p:txBody>
          </p:sp>
        </mc:Choice>
        <mc:Fallback xmlns="">
          <p:sp>
            <p:nvSpPr>
              <p:cNvPr id="16" name="文字方塊 15">
                <a:extLst>
                  <a:ext uri="{FF2B5EF4-FFF2-40B4-BE49-F238E27FC236}">
                    <a16:creationId xmlns:a16="http://schemas.microsoft.com/office/drawing/2014/main" id="{2E9C1A22-12C0-519E-3005-083D82791B50}"/>
                  </a:ext>
                </a:extLst>
              </p:cNvPr>
              <p:cNvSpPr txBox="1">
                <a:spLocks noRot="1" noChangeAspect="1" noMove="1" noResize="1" noEditPoints="1" noAdjustHandles="1" noChangeArrowheads="1" noChangeShapeType="1" noTextEdit="1"/>
              </p:cNvSpPr>
              <p:nvPr/>
            </p:nvSpPr>
            <p:spPr bwMode="auto">
              <a:xfrm>
                <a:off x="612527" y="165966"/>
                <a:ext cx="7849274" cy="598112"/>
              </a:xfrm>
              <a:prstGeom prst="rect">
                <a:avLst/>
              </a:prstGeom>
              <a:blipFill>
                <a:blip r:embed="rId2"/>
                <a:stretch>
                  <a:fillRect l="-323" b="-1224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9670B928-15D6-2747-F9BB-C66116C33589}"/>
                  </a:ext>
                </a:extLst>
              </p:cNvPr>
              <p:cNvSpPr txBox="1"/>
              <p:nvPr/>
            </p:nvSpPr>
            <p:spPr bwMode="auto">
              <a:xfrm>
                <a:off x="953753" y="1186023"/>
                <a:ext cx="6906552" cy="344133"/>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r>
                      <a:rPr lang="en-US" altLang="zh-TW" sz="1600" i="1" smtClean="0">
                        <a:solidFill>
                          <a:srgbClr val="0000FF"/>
                        </a:solidFill>
                        <a:latin typeface="Cambria Math" panose="02040503050406030204" pitchFamily="18" charset="0"/>
                      </a:rPr>
                      <m:t>𝑩</m:t>
                    </m:r>
                    <m:r>
                      <a:rPr lang="en-US" altLang="zh-TW" sz="1600" i="1" smtClean="0">
                        <a:solidFill>
                          <a:srgbClr val="0000FF"/>
                        </a:solidFill>
                        <a:latin typeface="Cambria Math" panose="02040503050406030204" pitchFamily="18" charset="0"/>
                      </a:rPr>
                      <m:t>(</m:t>
                    </m:r>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𝑫</m:t>
                        </m:r>
                      </m:e>
                      <m:sup>
                        <m:r>
                          <a:rPr lang="en-US" altLang="zh-TW" sz="1600" i="1">
                            <a:solidFill>
                              <a:srgbClr val="0000FF"/>
                            </a:solidFill>
                            <a:latin typeface="Cambria Math" panose="02040503050406030204" pitchFamily="18" charset="0"/>
                          </a:rPr>
                          <m:t>𝟎</m:t>
                        </m:r>
                      </m:sup>
                    </m:sSup>
                    <m:r>
                      <a:rPr lang="en-US" altLang="zh-TW" sz="1600" i="1">
                        <a:solidFill>
                          <a:srgbClr val="0000FF"/>
                        </a:solidFill>
                        <a:latin typeface="Cambria Math" panose="02040503050406030204" pitchFamily="18" charset="0"/>
                      </a:rPr>
                      <m:t>→</m:t>
                    </m:r>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𝝆</m:t>
                        </m:r>
                      </m:e>
                      <m:sup>
                        <m:r>
                          <a:rPr lang="en-US" altLang="zh-TW" sz="1600" i="1">
                            <a:solidFill>
                              <a:srgbClr val="0000FF"/>
                            </a:solidFill>
                            <a:latin typeface="Cambria Math" panose="02040503050406030204" pitchFamily="18" charset="0"/>
                          </a:rPr>
                          <m:t>𝟎</m:t>
                        </m:r>
                      </m:sup>
                    </m:sSup>
                    <m:r>
                      <a:rPr lang="en-US" altLang="zh-TW" sz="1600" i="1">
                        <a:solidFill>
                          <a:srgbClr val="0000FF"/>
                        </a:solidFill>
                        <a:latin typeface="Cambria Math" panose="02040503050406030204" pitchFamily="18" charset="0"/>
                      </a:rPr>
                      <m:t>𝝓</m:t>
                    </m:r>
                    <m:r>
                      <m:rPr>
                        <m:nor/>
                      </m:rPr>
                      <a:rPr lang="en-US" altLang="zh-TW" sz="1600" dirty="0">
                        <a:solidFill>
                          <a:srgbClr val="0000FF"/>
                        </a:solidFill>
                      </a:rPr>
                      <m:t>) = (1.56</m:t>
                    </m:r>
                    <m:r>
                      <m:rPr>
                        <m:nor/>
                      </m:rPr>
                      <a:rPr lang="en-US" altLang="zh-TW" sz="1600" dirty="0">
                        <a:solidFill>
                          <a:srgbClr val="0000FF"/>
                        </a:solidFill>
                        <a:sym typeface="Symbol" panose="05050102010706020507" pitchFamily="18" charset="2"/>
                      </a:rPr>
                      <m:t>0.13</m:t>
                    </m:r>
                    <m:r>
                      <m:rPr>
                        <m:nor/>
                      </m:rPr>
                      <a:rPr lang="en-US" altLang="zh-TW" sz="1600" dirty="0">
                        <a:solidFill>
                          <a:srgbClr val="0000FF"/>
                        </a:solidFill>
                      </a:rPr>
                      <m:t>)</m:t>
                    </m:r>
                    <m:r>
                      <a:rPr lang="en-US" altLang="zh-TW" sz="1600" i="1">
                        <a:solidFill>
                          <a:srgbClr val="0000FF"/>
                        </a:solidFill>
                        <a:latin typeface="Cambria Math" panose="02040503050406030204" pitchFamily="18" charset="0"/>
                        <a:ea typeface="Cambria Math" panose="02040503050406030204" pitchFamily="18" charset="0"/>
                      </a:rPr>
                      <m:t>×</m:t>
                    </m:r>
                    <m:sSup>
                      <m:sSupPr>
                        <m:ctrlPr>
                          <a:rPr lang="en-US" altLang="zh-TW" sz="1600" i="1">
                            <a:solidFill>
                              <a:srgbClr val="0000FF"/>
                            </a:solidFill>
                            <a:latin typeface="Cambria Math" panose="02040503050406030204" pitchFamily="18" charset="0"/>
                            <a:ea typeface="Cambria Math" panose="02040503050406030204" pitchFamily="18" charset="0"/>
                          </a:rPr>
                        </m:ctrlPr>
                      </m:sSupPr>
                      <m:e>
                        <m:r>
                          <a:rPr lang="en-US" altLang="zh-TW" sz="1600" i="1">
                            <a:solidFill>
                              <a:srgbClr val="0000FF"/>
                            </a:solidFill>
                            <a:latin typeface="Cambria Math" panose="02040503050406030204" pitchFamily="18" charset="0"/>
                            <a:ea typeface="Cambria Math" panose="02040503050406030204" pitchFamily="18" charset="0"/>
                          </a:rPr>
                          <m:t>𝟏𝟎</m:t>
                        </m:r>
                      </m:e>
                      <m:sup>
                        <m:r>
                          <a:rPr lang="en-US" altLang="zh-TW" sz="1600" i="1">
                            <a:solidFill>
                              <a:srgbClr val="0000FF"/>
                            </a:solidFill>
                            <a:latin typeface="Cambria Math" panose="02040503050406030204" pitchFamily="18" charset="0"/>
                            <a:ea typeface="Cambria Math" panose="02040503050406030204" pitchFamily="18" charset="0"/>
                          </a:rPr>
                          <m:t>−</m:t>
                        </m:r>
                        <m:r>
                          <a:rPr lang="en-US" altLang="zh-TW" sz="1600" i="1">
                            <a:solidFill>
                              <a:srgbClr val="0000FF"/>
                            </a:solidFill>
                            <a:latin typeface="Cambria Math" panose="02040503050406030204" pitchFamily="18" charset="0"/>
                            <a:ea typeface="Cambria Math" panose="02040503050406030204" pitchFamily="18" charset="0"/>
                          </a:rPr>
                          <m:t>𝟑</m:t>
                        </m:r>
                      </m:sup>
                    </m:sSup>
                    <m:r>
                      <a:rPr lang="en-US" altLang="zh-TW" sz="1600" b="1" i="1" smtClean="0">
                        <a:solidFill>
                          <a:srgbClr val="0000FF"/>
                        </a:solidFill>
                        <a:latin typeface="Cambria Math" panose="02040503050406030204" pitchFamily="18" charset="0"/>
                        <a:ea typeface="Cambria Math" panose="02040503050406030204" pitchFamily="18" charset="0"/>
                      </a:rPr>
                      <m:t>,  </m:t>
                    </m:r>
                    <m:r>
                      <a:rPr lang="en-US" altLang="zh-TW" sz="1600" b="1" i="1" smtClean="0">
                        <a:solidFill>
                          <a:srgbClr val="0000FF"/>
                        </a:solidFill>
                        <a:latin typeface="Cambria Math" panose="02040503050406030204" pitchFamily="18" charset="0"/>
                      </a:rPr>
                      <m:t>𝑩</m:t>
                    </m:r>
                    <m:r>
                      <a:rPr lang="en-US" altLang="zh-TW" sz="1600" b="1" i="1" smtClean="0">
                        <a:solidFill>
                          <a:srgbClr val="0000FF"/>
                        </a:solidFill>
                        <a:latin typeface="Cambria Math" panose="02040503050406030204" pitchFamily="18" charset="0"/>
                      </a:rPr>
                      <m:t>(</m:t>
                    </m:r>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𝑫</m:t>
                        </m:r>
                      </m:e>
                      <m:sup>
                        <m:r>
                          <a:rPr lang="en-US" altLang="zh-TW" sz="1600" i="1">
                            <a:solidFill>
                              <a:srgbClr val="0000FF"/>
                            </a:solidFill>
                            <a:latin typeface="Cambria Math" panose="02040503050406030204" pitchFamily="18" charset="0"/>
                          </a:rPr>
                          <m:t>𝟎</m:t>
                        </m:r>
                      </m:sup>
                    </m:sSup>
                    <m:r>
                      <a:rPr lang="en-US" altLang="zh-TW" sz="1600" i="1">
                        <a:solidFill>
                          <a:srgbClr val="0000FF"/>
                        </a:solidFill>
                        <a:latin typeface="Cambria Math" panose="02040503050406030204" pitchFamily="18" charset="0"/>
                      </a:rPr>
                      <m:t>→</m:t>
                    </m:r>
                    <m:r>
                      <a:rPr lang="en-US" altLang="zh-TW" sz="1600" i="1">
                        <a:solidFill>
                          <a:srgbClr val="0000FF"/>
                        </a:solidFill>
                        <a:latin typeface="Cambria Math" panose="02040503050406030204" pitchFamily="18" charset="0"/>
                      </a:rPr>
                      <m:t>𝝎𝝓</m:t>
                    </m:r>
                  </m:oMath>
                </a14:m>
                <a:r>
                  <a:rPr lang="en-US" altLang="zh-TW" sz="1600" dirty="0">
                    <a:solidFill>
                      <a:srgbClr val="0000FF"/>
                    </a:solidFill>
                  </a:rPr>
                  <a:t>) = (6.48</a:t>
                </a:r>
                <a:r>
                  <a:rPr lang="en-US" altLang="zh-TW" sz="1600" dirty="0">
                    <a:solidFill>
                      <a:srgbClr val="0000FF"/>
                    </a:solidFill>
                    <a:sym typeface="Symbol" panose="05050102010706020507" pitchFamily="18" charset="2"/>
                  </a:rPr>
                  <a:t></a:t>
                </a:r>
                <a:r>
                  <a:rPr lang="en-US" altLang="zh-TW" sz="1600" dirty="0">
                    <a:solidFill>
                      <a:srgbClr val="0000FF"/>
                    </a:solidFill>
                  </a:rPr>
                  <a:t>1.04)</a:t>
                </a:r>
                <a14:m>
                  <m:oMath xmlns:m="http://schemas.openxmlformats.org/officeDocument/2006/math">
                    <m:r>
                      <a:rPr lang="en-US" altLang="zh-TW" sz="1600" i="1" smtClean="0">
                        <a:solidFill>
                          <a:srgbClr val="0000FF"/>
                        </a:solidFill>
                        <a:latin typeface="Cambria Math" panose="02040503050406030204" pitchFamily="18" charset="0"/>
                        <a:ea typeface="Cambria Math" panose="02040503050406030204" pitchFamily="18" charset="0"/>
                      </a:rPr>
                      <m:t>×</m:t>
                    </m:r>
                    <m:sSup>
                      <m:sSupPr>
                        <m:ctrlPr>
                          <a:rPr lang="en-US" altLang="zh-TW" sz="1600" i="1" smtClean="0">
                            <a:solidFill>
                              <a:srgbClr val="0000FF"/>
                            </a:solidFill>
                            <a:latin typeface="Cambria Math" panose="02040503050406030204" pitchFamily="18" charset="0"/>
                            <a:ea typeface="Cambria Math" panose="02040503050406030204" pitchFamily="18" charset="0"/>
                          </a:rPr>
                        </m:ctrlPr>
                      </m:sSupPr>
                      <m:e>
                        <m:r>
                          <a:rPr lang="en-US" altLang="zh-TW" sz="1600" b="1" i="1" smtClean="0">
                            <a:solidFill>
                              <a:srgbClr val="0000FF"/>
                            </a:solidFill>
                            <a:latin typeface="Cambria Math" panose="02040503050406030204" pitchFamily="18" charset="0"/>
                            <a:ea typeface="Cambria Math" panose="02040503050406030204" pitchFamily="18" charset="0"/>
                          </a:rPr>
                          <m:t>𝟏𝟎</m:t>
                        </m:r>
                      </m:e>
                      <m:sup>
                        <m:r>
                          <a:rPr lang="en-US" altLang="zh-TW" sz="1600" b="1" i="1" smtClean="0">
                            <a:solidFill>
                              <a:srgbClr val="0000FF"/>
                            </a:solidFill>
                            <a:latin typeface="Cambria Math" panose="02040503050406030204" pitchFamily="18" charset="0"/>
                            <a:ea typeface="Cambria Math" panose="02040503050406030204" pitchFamily="18" charset="0"/>
                          </a:rPr>
                          <m:t>−</m:t>
                        </m:r>
                        <m:r>
                          <a:rPr lang="en-US" altLang="zh-TW" sz="1600" b="1" i="1" smtClean="0">
                            <a:solidFill>
                              <a:srgbClr val="0000FF"/>
                            </a:solidFill>
                            <a:latin typeface="Cambria Math" panose="02040503050406030204" pitchFamily="18" charset="0"/>
                            <a:ea typeface="Cambria Math" panose="02040503050406030204" pitchFamily="18" charset="0"/>
                          </a:rPr>
                          <m:t>𝟒</m:t>
                        </m:r>
                      </m:sup>
                    </m:sSup>
                    <m:r>
                      <a:rPr lang="en-US" altLang="zh-TW" sz="1600" b="1" i="1" smtClean="0">
                        <a:solidFill>
                          <a:srgbClr val="0000FF"/>
                        </a:solidFill>
                        <a:latin typeface="Cambria Math" panose="02040503050406030204" pitchFamily="18" charset="0"/>
                        <a:ea typeface="Cambria Math" panose="02040503050406030204" pitchFamily="18" charset="0"/>
                      </a:rPr>
                      <m:t>,</m:t>
                    </m:r>
                  </m:oMath>
                </a14:m>
                <a:r>
                  <a:rPr lang="en-US" altLang="zh-TW" sz="1600" b="1" i="1" dirty="0">
                    <a:solidFill>
                      <a:srgbClr val="0000FF"/>
                    </a:solidFill>
                    <a:latin typeface="Cambria Math" panose="02040503050406030204" pitchFamily="18" charset="0"/>
                    <a:ea typeface="Cambria Math" panose="02040503050406030204" pitchFamily="18" charset="0"/>
                  </a:rPr>
                  <a:t>  </a:t>
                </a:r>
                <a14:m>
                  <m:oMath xmlns:m="http://schemas.openxmlformats.org/officeDocument/2006/math">
                    <m:r>
                      <a:rPr lang="en-US" altLang="zh-TW" sz="1600" b="1" i="1" smtClean="0">
                        <a:solidFill>
                          <a:srgbClr val="0000FF"/>
                        </a:solidFill>
                        <a:latin typeface="Cambria Math" panose="02040503050406030204" pitchFamily="18" charset="0"/>
                      </a:rPr>
                      <m:t> </m:t>
                    </m:r>
                  </m:oMath>
                </a14:m>
                <a:endParaRPr lang="zh-TW" altLang="en-US" sz="1600" dirty="0">
                  <a:solidFill>
                    <a:srgbClr val="0000FF"/>
                  </a:solidFill>
                </a:endParaRPr>
              </a:p>
            </p:txBody>
          </p:sp>
        </mc:Choice>
        <mc:Fallback xmlns="">
          <p:sp>
            <p:nvSpPr>
              <p:cNvPr id="17" name="文字方塊 16">
                <a:extLst>
                  <a:ext uri="{FF2B5EF4-FFF2-40B4-BE49-F238E27FC236}">
                    <a16:creationId xmlns:a16="http://schemas.microsoft.com/office/drawing/2014/main" id="{9670B928-15D6-2747-F9BB-C66116C33589}"/>
                  </a:ext>
                </a:extLst>
              </p:cNvPr>
              <p:cNvSpPr txBox="1">
                <a:spLocks noRot="1" noChangeAspect="1" noMove="1" noResize="1" noEditPoints="1" noAdjustHandles="1" noChangeArrowheads="1" noChangeShapeType="1" noTextEdit="1"/>
              </p:cNvSpPr>
              <p:nvPr/>
            </p:nvSpPr>
            <p:spPr bwMode="auto">
              <a:xfrm>
                <a:off x="953753" y="1186023"/>
                <a:ext cx="6906552" cy="344133"/>
              </a:xfrm>
              <a:prstGeom prst="rect">
                <a:avLst/>
              </a:prstGeom>
              <a:blipFill>
                <a:blip r:embed="rId3"/>
                <a:stretch>
                  <a:fillRect t="-3571" b="-21429"/>
                </a:stretch>
              </a:blipFill>
              <a:ln w="9525">
                <a:noFill/>
                <a:miter lim="800000"/>
                <a:headEnd/>
                <a:tailEnd/>
              </a:ln>
            </p:spPr>
            <p:txBody>
              <a:bodyPr/>
              <a:lstStyle/>
              <a:p>
                <a:r>
                  <a:rPr lang="zh-TW" altLang="en-US">
                    <a:noFill/>
                  </a:rPr>
                  <a:t> </a:t>
                </a:r>
              </a:p>
            </p:txBody>
          </p:sp>
        </mc:Fallback>
      </mc:AlternateContent>
      <p:pic>
        <p:nvPicPr>
          <p:cNvPr id="18" name="圖片 17">
            <a:extLst>
              <a:ext uri="{FF2B5EF4-FFF2-40B4-BE49-F238E27FC236}">
                <a16:creationId xmlns:a16="http://schemas.microsoft.com/office/drawing/2014/main" id="{08DA0931-5E71-2C9C-4E75-F175B889A0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272" y="814596"/>
            <a:ext cx="4567844" cy="371427"/>
          </a:xfrm>
          <a:prstGeom prst="rect">
            <a:avLst/>
          </a:prstGeom>
        </p:spPr>
      </p:pic>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8863BD5C-5061-0D50-5060-EF5B02B4AEEB}"/>
                  </a:ext>
                </a:extLst>
              </p:cNvPr>
              <p:cNvSpPr txBox="1"/>
              <p:nvPr/>
            </p:nvSpPr>
            <p:spPr bwMode="auto">
              <a:xfrm>
                <a:off x="953753" y="1599130"/>
                <a:ext cx="6942844" cy="344133"/>
              </a:xfrm>
              <a:prstGeom prst="rect">
                <a:avLst/>
              </a:prstGeom>
              <a:noFill/>
              <a:ln w="9525">
                <a:noFill/>
                <a:miter lim="800000"/>
                <a:headEnd/>
                <a:tailEnd/>
              </a:ln>
            </p:spPr>
            <p:txBody>
              <a:bodyPr wrap="square" rtlCol="0">
                <a:spAutoFit/>
              </a:bodyPr>
              <a:lstStyle/>
              <a:p>
                <a:pPr>
                  <a:spcBef>
                    <a:spcPct val="50000"/>
                  </a:spcBef>
                </a:pPr>
                <a:r>
                  <a:rPr lang="en-US" altLang="zh-TW" sz="1600" dirty="0">
                    <a:solidFill>
                      <a:srgbClr val="0000FF"/>
                    </a:solidFill>
                  </a:rPr>
                  <a:t>While </a:t>
                </a:r>
                <a14:m>
                  <m:oMath xmlns:m="http://schemas.openxmlformats.org/officeDocument/2006/math">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𝑫</m:t>
                        </m:r>
                      </m:e>
                      <m:sup>
                        <m:r>
                          <a:rPr lang="en-US" altLang="zh-TW" sz="1600" i="1">
                            <a:solidFill>
                              <a:srgbClr val="0000FF"/>
                            </a:solidFill>
                            <a:latin typeface="Cambria Math" panose="02040503050406030204" pitchFamily="18" charset="0"/>
                          </a:rPr>
                          <m:t>𝟎</m:t>
                        </m:r>
                      </m:sup>
                    </m:sSup>
                    <m:r>
                      <a:rPr lang="en-US" altLang="zh-TW" sz="1600" i="1">
                        <a:solidFill>
                          <a:srgbClr val="0000FF"/>
                        </a:solidFill>
                        <a:latin typeface="Cambria Math" panose="02040503050406030204" pitchFamily="18" charset="0"/>
                      </a:rPr>
                      <m:t>→</m:t>
                    </m:r>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𝝆</m:t>
                        </m:r>
                      </m:e>
                      <m:sup>
                        <m:r>
                          <a:rPr lang="en-US" altLang="zh-TW" sz="1600" i="1">
                            <a:solidFill>
                              <a:srgbClr val="0000FF"/>
                            </a:solidFill>
                            <a:latin typeface="Cambria Math" panose="02040503050406030204" pitchFamily="18" charset="0"/>
                          </a:rPr>
                          <m:t>𝟎</m:t>
                        </m:r>
                      </m:sup>
                    </m:sSup>
                    <m:r>
                      <a:rPr lang="en-US" altLang="zh-TW" sz="1600" i="1">
                        <a:solidFill>
                          <a:srgbClr val="0000FF"/>
                        </a:solidFill>
                        <a:latin typeface="Cambria Math" panose="02040503050406030204" pitchFamily="18" charset="0"/>
                      </a:rPr>
                      <m:t>𝝓</m:t>
                    </m:r>
                  </m:oMath>
                </a14:m>
                <a:r>
                  <a:rPr lang="zh-TW" altLang="en-US" sz="1600" dirty="0">
                    <a:solidFill>
                      <a:srgbClr val="0000FF"/>
                    </a:solidFill>
                  </a:rPr>
                  <a:t> </a:t>
                </a:r>
                <a:r>
                  <a:rPr lang="en-US" altLang="zh-TW" sz="1600" dirty="0">
                    <a:solidFill>
                      <a:srgbClr val="0000FF"/>
                    </a:solidFill>
                  </a:rPr>
                  <a:t>behaves normally, </a:t>
                </a:r>
                <a14:m>
                  <m:oMath xmlns:m="http://schemas.openxmlformats.org/officeDocument/2006/math">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𝑫</m:t>
                        </m:r>
                      </m:e>
                      <m:sup>
                        <m:r>
                          <a:rPr lang="en-US" altLang="zh-TW" sz="1600" i="1">
                            <a:solidFill>
                              <a:srgbClr val="0000FF"/>
                            </a:solidFill>
                            <a:latin typeface="Cambria Math" panose="02040503050406030204" pitchFamily="18" charset="0"/>
                          </a:rPr>
                          <m:t>𝟎</m:t>
                        </m:r>
                      </m:sup>
                    </m:sSup>
                    <m:r>
                      <a:rPr lang="en-US" altLang="zh-TW" sz="1600" i="1">
                        <a:solidFill>
                          <a:srgbClr val="0000FF"/>
                        </a:solidFill>
                        <a:latin typeface="Cambria Math" panose="02040503050406030204" pitchFamily="18" charset="0"/>
                      </a:rPr>
                      <m:t>→</m:t>
                    </m:r>
                    <m:r>
                      <a:rPr lang="en-US" altLang="zh-TW" sz="1600" i="1">
                        <a:solidFill>
                          <a:srgbClr val="0000FF"/>
                        </a:solidFill>
                        <a:latin typeface="Cambria Math" panose="02040503050406030204" pitchFamily="18" charset="0"/>
                      </a:rPr>
                      <m:t>𝝎𝝓</m:t>
                    </m:r>
                  </m:oMath>
                </a14:m>
                <a:r>
                  <a:rPr lang="en-US" altLang="zh-TW" sz="1600" dirty="0">
                    <a:solidFill>
                      <a:srgbClr val="0000FF"/>
                    </a:solidFill>
                  </a:rPr>
                  <a:t> is </a:t>
                </a:r>
                <a:r>
                  <a:rPr lang="en-US" altLang="zh-TW" sz="1600" dirty="0">
                    <a:solidFill>
                      <a:srgbClr val="0000FF"/>
                    </a:solidFill>
                    <a:sym typeface="Symbol" panose="05050102010706020507" pitchFamily="18" charset="2"/>
                  </a:rPr>
                  <a:t>transversely polarized</a:t>
                </a:r>
                <a:r>
                  <a:rPr lang="en-US" altLang="zh-TW" sz="1600" dirty="0">
                    <a:solidFill>
                      <a:srgbClr val="0000FF"/>
                    </a:solidFill>
                  </a:rPr>
                  <a:t>  </a:t>
                </a:r>
                <a:endParaRPr lang="zh-TW" altLang="en-US" sz="1600" dirty="0">
                  <a:solidFill>
                    <a:srgbClr val="0000FF"/>
                  </a:solidFill>
                </a:endParaRPr>
              </a:p>
            </p:txBody>
          </p:sp>
        </mc:Choice>
        <mc:Fallback xmlns="">
          <p:sp>
            <p:nvSpPr>
              <p:cNvPr id="19" name="文字方塊 18">
                <a:extLst>
                  <a:ext uri="{FF2B5EF4-FFF2-40B4-BE49-F238E27FC236}">
                    <a16:creationId xmlns:a16="http://schemas.microsoft.com/office/drawing/2014/main" id="{8863BD5C-5061-0D50-5060-EF5B02B4AEEB}"/>
                  </a:ext>
                </a:extLst>
              </p:cNvPr>
              <p:cNvSpPr txBox="1">
                <a:spLocks noRot="1" noChangeAspect="1" noMove="1" noResize="1" noEditPoints="1" noAdjustHandles="1" noChangeArrowheads="1" noChangeShapeType="1" noTextEdit="1"/>
              </p:cNvSpPr>
              <p:nvPr/>
            </p:nvSpPr>
            <p:spPr bwMode="auto">
              <a:xfrm>
                <a:off x="953753" y="1599130"/>
                <a:ext cx="6942844" cy="344133"/>
              </a:xfrm>
              <a:prstGeom prst="rect">
                <a:avLst/>
              </a:prstGeom>
              <a:blipFill>
                <a:blip r:embed="rId5"/>
                <a:stretch>
                  <a:fillRect l="-365" t="-3448" b="-2069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B6FDB98E-65FB-4A6C-4A11-50F8979F93A3}"/>
                  </a:ext>
                </a:extLst>
              </p:cNvPr>
              <p:cNvSpPr txBox="1"/>
              <p:nvPr/>
            </p:nvSpPr>
            <p:spPr bwMode="auto">
              <a:xfrm>
                <a:off x="962056" y="1961719"/>
                <a:ext cx="6706276" cy="344133"/>
              </a:xfrm>
              <a:prstGeom prst="rect">
                <a:avLst/>
              </a:prstGeom>
              <a:noFill/>
              <a:ln w="9525">
                <a:noFill/>
                <a:miter lim="800000"/>
                <a:headEnd/>
                <a:tailEnd/>
              </a:ln>
            </p:spPr>
            <p:txBody>
              <a:bodyPr wrap="square" rtlCol="0">
                <a:spAutoFit/>
              </a:bodyPr>
              <a:lstStyle/>
              <a:p>
                <a:pPr>
                  <a:spcBef>
                    <a:spcPct val="50000"/>
                  </a:spcBef>
                </a:pPr>
                <a:r>
                  <a:rPr lang="en-US" altLang="zh-TW" sz="1600" dirty="0">
                    <a:solidFill>
                      <a:srgbClr val="0000FF"/>
                    </a:solidFill>
                  </a:rPr>
                  <a:t>BESIII (’21) </a:t>
                </a:r>
                <a:r>
                  <a:rPr lang="en-US" altLang="zh-TW" sz="1600" dirty="0">
                    <a:solidFill>
                      <a:srgbClr val="0000FF"/>
                    </a:solidFill>
                    <a:sym typeface="Symbol" panose="05050102010706020507" pitchFamily="18" charset="2"/>
                  </a:rPr>
                  <a:t>  transversely polarized in </a:t>
                </a:r>
                <a14:m>
                  <m:oMath xmlns:m="http://schemas.openxmlformats.org/officeDocument/2006/math">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𝑫</m:t>
                        </m:r>
                      </m:e>
                      <m:sup>
                        <m:r>
                          <a:rPr lang="en-US" altLang="zh-TW" sz="1600" i="1">
                            <a:solidFill>
                              <a:srgbClr val="0000FF"/>
                            </a:solidFill>
                            <a:latin typeface="Cambria Math" panose="02040503050406030204" pitchFamily="18" charset="0"/>
                          </a:rPr>
                          <m:t>𝟎</m:t>
                        </m:r>
                      </m:sup>
                    </m:sSup>
                    <m:r>
                      <a:rPr lang="en-US" altLang="zh-TW" sz="1600" b="1" i="1" smtClean="0">
                        <a:solidFill>
                          <a:srgbClr val="0000FF"/>
                        </a:solidFill>
                        <a:latin typeface="Cambria Math" panose="02040503050406030204" pitchFamily="18" charset="0"/>
                      </a:rPr>
                      <m:t>→</m:t>
                    </m:r>
                    <m:r>
                      <a:rPr lang="en-US" altLang="zh-TW" sz="1600" b="1" i="1" smtClean="0">
                        <a:solidFill>
                          <a:srgbClr val="0000FF"/>
                        </a:solidFill>
                        <a:latin typeface="Cambria Math" panose="02040503050406030204" pitchFamily="18" charset="0"/>
                      </a:rPr>
                      <m:t>𝝎𝝓</m:t>
                    </m:r>
                  </m:oMath>
                </a14:m>
                <a:r>
                  <a:rPr lang="zh-TW" altLang="en-US" sz="1600" dirty="0">
                    <a:solidFill>
                      <a:srgbClr val="0000FF"/>
                    </a:solidFill>
                  </a:rPr>
                  <a:t> </a:t>
                </a:r>
                <a:r>
                  <a:rPr lang="en-US" altLang="zh-TW" sz="1600" dirty="0">
                    <a:solidFill>
                      <a:srgbClr val="0000FF"/>
                    </a:solidFill>
                  </a:rPr>
                  <a:t>with  </a:t>
                </a:r>
                <a14:m>
                  <m:oMath xmlns:m="http://schemas.openxmlformats.org/officeDocument/2006/math">
                    <m:sSub>
                      <m:sSubPr>
                        <m:ctrlPr>
                          <a:rPr lang="en-US" altLang="zh-TW" sz="1600" i="1">
                            <a:solidFill>
                              <a:srgbClr val="0000FF"/>
                            </a:solidFill>
                            <a:latin typeface="Cambria Math" panose="02040503050406030204" pitchFamily="18" charset="0"/>
                            <a:sym typeface="Symbol" panose="05050102010706020507" pitchFamily="18" charset="2"/>
                          </a:rPr>
                        </m:ctrlPr>
                      </m:sSubPr>
                      <m:e>
                        <m:r>
                          <a:rPr lang="en-US" altLang="zh-TW" sz="1600" i="1">
                            <a:solidFill>
                              <a:srgbClr val="0000FF"/>
                            </a:solidFill>
                            <a:latin typeface="Cambria Math" panose="02040503050406030204" pitchFamily="18" charset="0"/>
                            <a:sym typeface="Symbol" panose="05050102010706020507" pitchFamily="18" charset="2"/>
                          </a:rPr>
                          <m:t>𝒇</m:t>
                        </m:r>
                      </m:e>
                      <m:sub>
                        <m:r>
                          <a:rPr lang="en-US" altLang="zh-TW" sz="1600" i="1">
                            <a:solidFill>
                              <a:srgbClr val="0000FF"/>
                            </a:solidFill>
                            <a:latin typeface="Cambria Math" panose="02040503050406030204" pitchFamily="18" charset="0"/>
                            <a:sym typeface="Symbol" panose="05050102010706020507" pitchFamily="18" charset="2"/>
                          </a:rPr>
                          <m:t>𝑳</m:t>
                        </m:r>
                      </m:sub>
                    </m:sSub>
                    <m:r>
                      <a:rPr lang="en-US" altLang="zh-TW" sz="1600" b="1" i="0" smtClean="0">
                        <a:solidFill>
                          <a:srgbClr val="0000FF"/>
                        </a:solidFill>
                        <a:latin typeface="Cambria Math" panose="02040503050406030204" pitchFamily="18" charset="0"/>
                        <a:sym typeface="Symbol" panose="05050102010706020507" pitchFamily="18" charset="2"/>
                      </a:rPr>
                      <m:t>&lt;</m:t>
                    </m:r>
                    <m:r>
                      <a:rPr lang="en-US" altLang="zh-TW" sz="1600" b="1" i="0" smtClean="0">
                        <a:solidFill>
                          <a:srgbClr val="0000FF"/>
                        </a:solidFill>
                        <a:latin typeface="Cambria Math" panose="02040503050406030204" pitchFamily="18" charset="0"/>
                        <a:sym typeface="Symbol" panose="05050102010706020507" pitchFamily="18" charset="2"/>
                      </a:rPr>
                      <m:t>𝟎</m:t>
                    </m:r>
                    <m:r>
                      <a:rPr lang="en-US" altLang="zh-TW" sz="1600" b="1" i="0" smtClean="0">
                        <a:solidFill>
                          <a:srgbClr val="0000FF"/>
                        </a:solidFill>
                        <a:latin typeface="Cambria Math" panose="02040503050406030204" pitchFamily="18" charset="0"/>
                        <a:sym typeface="Symbol" panose="05050102010706020507" pitchFamily="18" charset="2"/>
                      </a:rPr>
                      <m:t>.</m:t>
                    </m:r>
                    <m:r>
                      <a:rPr lang="en-US" altLang="zh-TW" sz="1600" b="1" i="0" smtClean="0">
                        <a:solidFill>
                          <a:srgbClr val="0000FF"/>
                        </a:solidFill>
                        <a:latin typeface="Cambria Math" panose="02040503050406030204" pitchFamily="18" charset="0"/>
                        <a:sym typeface="Symbol" panose="05050102010706020507" pitchFamily="18" charset="2"/>
                      </a:rPr>
                      <m:t>𝟐𝟒</m:t>
                    </m:r>
                  </m:oMath>
                </a14:m>
                <a:endParaRPr lang="zh-TW" altLang="en-US" sz="1600" dirty="0">
                  <a:solidFill>
                    <a:srgbClr val="0000FF"/>
                  </a:solidFill>
                </a:endParaRPr>
              </a:p>
            </p:txBody>
          </p:sp>
        </mc:Choice>
        <mc:Fallback xmlns="">
          <p:sp>
            <p:nvSpPr>
              <p:cNvPr id="20" name="文字方塊 19">
                <a:extLst>
                  <a:ext uri="{FF2B5EF4-FFF2-40B4-BE49-F238E27FC236}">
                    <a16:creationId xmlns:a16="http://schemas.microsoft.com/office/drawing/2014/main" id="{B6FDB98E-65FB-4A6C-4A11-50F8979F93A3}"/>
                  </a:ext>
                </a:extLst>
              </p:cNvPr>
              <p:cNvSpPr txBox="1">
                <a:spLocks noRot="1" noChangeAspect="1" noMove="1" noResize="1" noEditPoints="1" noAdjustHandles="1" noChangeArrowheads="1" noChangeShapeType="1" noTextEdit="1"/>
              </p:cNvSpPr>
              <p:nvPr/>
            </p:nvSpPr>
            <p:spPr bwMode="auto">
              <a:xfrm>
                <a:off x="962056" y="1961719"/>
                <a:ext cx="6706276" cy="344133"/>
              </a:xfrm>
              <a:prstGeom prst="rect">
                <a:avLst/>
              </a:prstGeom>
              <a:blipFill>
                <a:blip r:embed="rId6"/>
                <a:stretch>
                  <a:fillRect l="-378" t="-3571" b="-21429"/>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09EB2C9D-7C78-C909-1A5D-C376F929CBD6}"/>
                  </a:ext>
                </a:extLst>
              </p:cNvPr>
              <p:cNvSpPr txBox="1"/>
              <p:nvPr/>
            </p:nvSpPr>
            <p:spPr bwMode="auto">
              <a:xfrm>
                <a:off x="590718" y="2446093"/>
                <a:ext cx="7857368" cy="344133"/>
              </a:xfrm>
              <a:prstGeom prst="rect">
                <a:avLst/>
              </a:prstGeom>
              <a:noFill/>
              <a:ln w="9525">
                <a:noFill/>
                <a:miter lim="800000"/>
                <a:headEnd/>
                <a:tailEnd/>
              </a:ln>
            </p:spPr>
            <p:txBody>
              <a:bodyPr wrap="square" rtlCol="0">
                <a:spAutoFit/>
              </a:bodyPr>
              <a:lstStyle/>
              <a:p>
                <a:pPr>
                  <a:spcBef>
                    <a:spcPct val="50000"/>
                  </a:spcBef>
                </a:pPr>
                <a:r>
                  <a:rPr lang="en-US" altLang="zh-TW" sz="1600" dirty="0">
                    <a:solidFill>
                      <a:srgbClr val="0000FF"/>
                    </a:solidFill>
                  </a:rPr>
                  <a:t>Q: How to understand the puzzles with rate and polarization for </a:t>
                </a:r>
                <a14:m>
                  <m:oMath xmlns:m="http://schemas.openxmlformats.org/officeDocument/2006/math">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𝑫</m:t>
                        </m:r>
                      </m:e>
                      <m:sup>
                        <m:r>
                          <a:rPr lang="en-US" altLang="zh-TW" sz="1600" i="1">
                            <a:solidFill>
                              <a:srgbClr val="0000FF"/>
                            </a:solidFill>
                            <a:latin typeface="Cambria Math" panose="02040503050406030204" pitchFamily="18" charset="0"/>
                          </a:rPr>
                          <m:t>𝟎</m:t>
                        </m:r>
                      </m:sup>
                    </m:sSup>
                    <m:r>
                      <a:rPr lang="en-US" altLang="zh-TW" sz="1600" i="1">
                        <a:solidFill>
                          <a:srgbClr val="0000FF"/>
                        </a:solidFill>
                        <a:latin typeface="Cambria Math" panose="02040503050406030204" pitchFamily="18" charset="0"/>
                      </a:rPr>
                      <m:t>→</m:t>
                    </m:r>
                    <m:r>
                      <a:rPr lang="en-US" altLang="zh-TW" sz="1600" i="1">
                        <a:solidFill>
                          <a:srgbClr val="0000FF"/>
                        </a:solidFill>
                        <a:latin typeface="Cambria Math" panose="02040503050406030204" pitchFamily="18" charset="0"/>
                      </a:rPr>
                      <m:t>𝝎𝝓</m:t>
                    </m:r>
                    <m:r>
                      <a:rPr lang="en-US" altLang="zh-TW" sz="1600" b="1" i="0" smtClean="0">
                        <a:solidFill>
                          <a:srgbClr val="0000FF"/>
                        </a:solidFill>
                        <a:latin typeface="Cambria Math" panose="02040503050406030204" pitchFamily="18" charset="0"/>
                      </a:rPr>
                      <m:t>,  </m:t>
                    </m:r>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𝝆</m:t>
                        </m:r>
                      </m:e>
                      <m:sup>
                        <m:r>
                          <a:rPr lang="en-US" altLang="zh-TW" sz="1600" i="1">
                            <a:solidFill>
                              <a:srgbClr val="0000FF"/>
                            </a:solidFill>
                            <a:latin typeface="Cambria Math" panose="02040503050406030204" pitchFamily="18" charset="0"/>
                          </a:rPr>
                          <m:t>𝟎</m:t>
                        </m:r>
                      </m:sup>
                    </m:sSup>
                    <m:r>
                      <a:rPr lang="en-US" altLang="zh-TW" sz="1600" i="1">
                        <a:solidFill>
                          <a:srgbClr val="0000FF"/>
                        </a:solidFill>
                        <a:latin typeface="Cambria Math" panose="02040503050406030204" pitchFamily="18" charset="0"/>
                      </a:rPr>
                      <m:t>𝝓</m:t>
                    </m:r>
                    <m:r>
                      <a:rPr lang="en-US" altLang="zh-TW" sz="1600" b="1" i="1" smtClean="0">
                        <a:solidFill>
                          <a:srgbClr val="0000FF"/>
                        </a:solidFill>
                        <a:latin typeface="Cambria Math" panose="02040503050406030204" pitchFamily="18" charset="0"/>
                      </a:rPr>
                      <m:t>?</m:t>
                    </m:r>
                  </m:oMath>
                </a14:m>
                <a:r>
                  <a:rPr lang="zh-TW" altLang="en-US" sz="1600" dirty="0">
                    <a:solidFill>
                      <a:srgbClr val="0000FF"/>
                    </a:solidFill>
                  </a:rPr>
                  <a:t> </a:t>
                </a:r>
                <a:r>
                  <a:rPr lang="en-US" altLang="zh-TW" sz="1600" dirty="0">
                    <a:solidFill>
                      <a:srgbClr val="0000FF"/>
                    </a:solidFill>
                  </a:rPr>
                  <a:t> </a:t>
                </a:r>
                <a:endParaRPr lang="zh-TW" altLang="en-US" sz="1600" dirty="0">
                  <a:solidFill>
                    <a:srgbClr val="0000FF"/>
                  </a:solidFill>
                </a:endParaRPr>
              </a:p>
            </p:txBody>
          </p:sp>
        </mc:Choice>
        <mc:Fallback xmlns="">
          <p:sp>
            <p:nvSpPr>
              <p:cNvPr id="4" name="文字方塊 3">
                <a:extLst>
                  <a:ext uri="{FF2B5EF4-FFF2-40B4-BE49-F238E27FC236}">
                    <a16:creationId xmlns:a16="http://schemas.microsoft.com/office/drawing/2014/main" id="{09EB2C9D-7C78-C909-1A5D-C376F929CBD6}"/>
                  </a:ext>
                </a:extLst>
              </p:cNvPr>
              <p:cNvSpPr txBox="1">
                <a:spLocks noRot="1" noChangeAspect="1" noMove="1" noResize="1" noEditPoints="1" noAdjustHandles="1" noChangeArrowheads="1" noChangeShapeType="1" noTextEdit="1"/>
              </p:cNvSpPr>
              <p:nvPr/>
            </p:nvSpPr>
            <p:spPr bwMode="auto">
              <a:xfrm>
                <a:off x="590718" y="2446093"/>
                <a:ext cx="7857368" cy="344133"/>
              </a:xfrm>
              <a:prstGeom prst="rect">
                <a:avLst/>
              </a:prstGeom>
              <a:blipFill>
                <a:blip r:embed="rId7"/>
                <a:stretch>
                  <a:fillRect l="-323" t="-3571" b="-2500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D47147EC-51B6-8BBC-C866-EEF078F477DF}"/>
                  </a:ext>
                </a:extLst>
              </p:cNvPr>
              <p:cNvSpPr txBox="1"/>
              <p:nvPr/>
            </p:nvSpPr>
            <p:spPr bwMode="auto">
              <a:xfrm>
                <a:off x="590718" y="2876323"/>
                <a:ext cx="7962563" cy="598112"/>
              </a:xfrm>
              <a:prstGeom prst="rect">
                <a:avLst/>
              </a:prstGeom>
              <a:noFill/>
              <a:ln w="9525">
                <a:noFill/>
                <a:miter lim="800000"/>
                <a:headEnd/>
                <a:tailEnd/>
              </a:ln>
            </p:spPr>
            <p:txBody>
              <a:bodyPr wrap="square" rtlCol="0">
                <a:spAutoFit/>
              </a:bodyPr>
              <a:lstStyle/>
              <a:p>
                <a:pPr marL="285750" indent="-285750">
                  <a:spcBef>
                    <a:spcPct val="50000"/>
                  </a:spcBef>
                  <a:buFont typeface="Wingdings" panose="05000000000000000000" pitchFamily="2" charset="2"/>
                  <a:buChar char="n"/>
                </a:pPr>
                <a:r>
                  <a:rPr lang="en-US" altLang="zh-TW" sz="1600" dirty="0">
                    <a:solidFill>
                      <a:srgbClr val="0000FF"/>
                    </a:solidFill>
                  </a:rPr>
                  <a:t>Consider FSI through </a:t>
                </a:r>
                <a14:m>
                  <m:oMath xmlns:m="http://schemas.openxmlformats.org/officeDocument/2006/math">
                    <m:sSup>
                      <m:sSupPr>
                        <m:ctrlPr>
                          <a:rPr lang="en-US" altLang="zh-TW" sz="1600" i="1" smtClean="0">
                            <a:solidFill>
                              <a:srgbClr val="0000FF"/>
                            </a:solidFill>
                            <a:latin typeface="Cambria Math" panose="02040503050406030204" pitchFamily="18" charset="0"/>
                          </a:rPr>
                        </m:ctrlPr>
                      </m:sSupPr>
                      <m:e>
                        <m:r>
                          <a:rPr lang="en-US" altLang="zh-TW" sz="1600" b="1" i="1" smtClean="0">
                            <a:solidFill>
                              <a:srgbClr val="0000FF"/>
                            </a:solidFill>
                            <a:latin typeface="Cambria Math" panose="02040503050406030204" pitchFamily="18" charset="0"/>
                          </a:rPr>
                          <m:t>𝑲</m:t>
                        </m:r>
                      </m:e>
                      <m:sup>
                        <m:r>
                          <a:rPr lang="en-US" altLang="zh-TW" sz="1600" b="1" i="1" smtClean="0">
                            <a:solidFill>
                              <a:srgbClr val="0000FF"/>
                            </a:solidFill>
                            <a:latin typeface="Cambria Math" panose="02040503050406030204" pitchFamily="18" charset="0"/>
                          </a:rPr>
                          <m:t>∗+</m:t>
                        </m:r>
                      </m:sup>
                    </m:sSup>
                    <m:sSup>
                      <m:sSupPr>
                        <m:ctrlPr>
                          <a:rPr lang="en-US" altLang="zh-TW" sz="1600" i="1" smtClean="0">
                            <a:solidFill>
                              <a:srgbClr val="0000FF"/>
                            </a:solidFill>
                            <a:latin typeface="Cambria Math" panose="02040503050406030204" pitchFamily="18" charset="0"/>
                          </a:rPr>
                        </m:ctrlPr>
                      </m:sSupPr>
                      <m:e>
                        <m:r>
                          <a:rPr lang="en-US" altLang="zh-TW" sz="1600" b="1" i="1" smtClean="0">
                            <a:solidFill>
                              <a:srgbClr val="0000FF"/>
                            </a:solidFill>
                            <a:latin typeface="Cambria Math" panose="02040503050406030204" pitchFamily="18" charset="0"/>
                          </a:rPr>
                          <m:t>𝑲</m:t>
                        </m:r>
                      </m:e>
                      <m:sup>
                        <m:r>
                          <a:rPr lang="en-US" altLang="zh-TW" sz="1600" b="1" i="1" smtClean="0">
                            <a:solidFill>
                              <a:srgbClr val="0000FF"/>
                            </a:solidFill>
                            <a:latin typeface="Cambria Math" panose="02040503050406030204" pitchFamily="18" charset="0"/>
                          </a:rPr>
                          <m:t>∗−</m:t>
                        </m:r>
                      </m:sup>
                    </m:sSup>
                  </m:oMath>
                </a14:m>
                <a:r>
                  <a:rPr lang="zh-TW" altLang="en-US" sz="1600" dirty="0">
                    <a:solidFill>
                      <a:srgbClr val="0000FF"/>
                    </a:solidFill>
                  </a:rPr>
                  <a:t> </a:t>
                </a:r>
                <a:r>
                  <a:rPr lang="en-US" altLang="zh-TW" sz="1600" dirty="0">
                    <a:solidFill>
                      <a:srgbClr val="0000FF"/>
                    </a:solidFill>
                  </a:rPr>
                  <a:t>which contributes to </a:t>
                </a:r>
                <a14:m>
                  <m:oMath xmlns:m="http://schemas.openxmlformats.org/officeDocument/2006/math">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𝑫</m:t>
                        </m:r>
                      </m:e>
                      <m:sup>
                        <m:r>
                          <a:rPr lang="en-US" altLang="zh-TW" sz="1600" i="1">
                            <a:solidFill>
                              <a:srgbClr val="0000FF"/>
                            </a:solidFill>
                            <a:latin typeface="Cambria Math" panose="02040503050406030204" pitchFamily="18" charset="0"/>
                          </a:rPr>
                          <m:t>𝟎</m:t>
                        </m:r>
                      </m:sup>
                    </m:sSup>
                    <m:r>
                      <a:rPr lang="en-US" altLang="zh-TW" sz="1600" i="1">
                        <a:solidFill>
                          <a:srgbClr val="0000FF"/>
                        </a:solidFill>
                        <a:latin typeface="Cambria Math" panose="02040503050406030204" pitchFamily="18" charset="0"/>
                      </a:rPr>
                      <m:t>→</m:t>
                    </m:r>
                    <m:r>
                      <a:rPr lang="en-US" altLang="zh-TW" sz="1600" i="1">
                        <a:solidFill>
                          <a:srgbClr val="0000FF"/>
                        </a:solidFill>
                        <a:latin typeface="Cambria Math" panose="02040503050406030204" pitchFamily="18" charset="0"/>
                      </a:rPr>
                      <m:t>𝝎𝝓</m:t>
                    </m:r>
                  </m:oMath>
                </a14:m>
                <a:r>
                  <a:rPr lang="zh-TW" altLang="en-US" sz="1600" dirty="0">
                    <a:solidFill>
                      <a:srgbClr val="0000FF"/>
                    </a:solidFill>
                  </a:rPr>
                  <a:t> </a:t>
                </a:r>
                <a:r>
                  <a:rPr lang="en-US" altLang="zh-TW" sz="1600" dirty="0">
                    <a:solidFill>
                      <a:srgbClr val="0000FF"/>
                    </a:solidFill>
                  </a:rPr>
                  <a:t>and </a:t>
                </a:r>
                <a14:m>
                  <m:oMath xmlns:m="http://schemas.openxmlformats.org/officeDocument/2006/math">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𝑫</m:t>
                        </m:r>
                      </m:e>
                      <m:sup>
                        <m:r>
                          <a:rPr lang="en-US" altLang="zh-TW" sz="1600" i="1">
                            <a:solidFill>
                              <a:srgbClr val="0000FF"/>
                            </a:solidFill>
                            <a:latin typeface="Cambria Math" panose="02040503050406030204" pitchFamily="18" charset="0"/>
                          </a:rPr>
                          <m:t>𝟎</m:t>
                        </m:r>
                      </m:sup>
                    </m:sSup>
                    <m:r>
                      <a:rPr lang="en-US" altLang="zh-TW" sz="1600" i="1">
                        <a:solidFill>
                          <a:srgbClr val="0000FF"/>
                        </a:solidFill>
                        <a:latin typeface="Cambria Math" panose="02040503050406030204" pitchFamily="18" charset="0"/>
                      </a:rPr>
                      <m:t>→</m:t>
                    </m:r>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𝝆</m:t>
                        </m:r>
                      </m:e>
                      <m:sup>
                        <m:r>
                          <a:rPr lang="en-US" altLang="zh-TW" sz="1600" i="1">
                            <a:solidFill>
                              <a:srgbClr val="0000FF"/>
                            </a:solidFill>
                            <a:latin typeface="Cambria Math" panose="02040503050406030204" pitchFamily="18" charset="0"/>
                          </a:rPr>
                          <m:t>𝟎</m:t>
                        </m:r>
                      </m:sup>
                    </m:sSup>
                    <m:r>
                      <a:rPr lang="en-US" altLang="zh-TW" sz="1600" i="1">
                        <a:solidFill>
                          <a:srgbClr val="0000FF"/>
                        </a:solidFill>
                        <a:latin typeface="Cambria Math" panose="02040503050406030204" pitchFamily="18" charset="0"/>
                      </a:rPr>
                      <m:t>𝝓</m:t>
                    </m:r>
                  </m:oMath>
                </a14:m>
                <a:r>
                  <a:rPr lang="zh-TW" altLang="en-US" sz="1600" dirty="0">
                    <a:solidFill>
                      <a:srgbClr val="0000FF"/>
                    </a:solidFill>
                  </a:rPr>
                  <a:t> </a:t>
                </a:r>
                <a:r>
                  <a:rPr lang="en-US" altLang="zh-TW" sz="1600" dirty="0">
                    <a:solidFill>
                      <a:srgbClr val="0000FF"/>
                    </a:solidFill>
                  </a:rPr>
                  <a:t>from external W-emission, but only to the former from W-exchange </a:t>
                </a:r>
                <a:endParaRPr lang="zh-TW" altLang="en-US" sz="1600" dirty="0">
                  <a:solidFill>
                    <a:srgbClr val="0000FF"/>
                  </a:solidFill>
                </a:endParaRPr>
              </a:p>
            </p:txBody>
          </p:sp>
        </mc:Choice>
        <mc:Fallback xmlns="">
          <p:sp>
            <p:nvSpPr>
              <p:cNvPr id="5" name="文字方塊 4">
                <a:extLst>
                  <a:ext uri="{FF2B5EF4-FFF2-40B4-BE49-F238E27FC236}">
                    <a16:creationId xmlns:a16="http://schemas.microsoft.com/office/drawing/2014/main" id="{D47147EC-51B6-8BBC-C866-EEF078F477DF}"/>
                  </a:ext>
                </a:extLst>
              </p:cNvPr>
              <p:cNvSpPr txBox="1">
                <a:spLocks noRot="1" noChangeAspect="1" noMove="1" noResize="1" noEditPoints="1" noAdjustHandles="1" noChangeArrowheads="1" noChangeShapeType="1" noTextEdit="1"/>
              </p:cNvSpPr>
              <p:nvPr/>
            </p:nvSpPr>
            <p:spPr bwMode="auto">
              <a:xfrm>
                <a:off x="590718" y="2876323"/>
                <a:ext cx="7962563" cy="598112"/>
              </a:xfrm>
              <a:prstGeom prst="rect">
                <a:avLst/>
              </a:prstGeom>
              <a:blipFill>
                <a:blip r:embed="rId8"/>
                <a:stretch>
                  <a:fillRect l="-318" t="-2083" b="-10417"/>
                </a:stretch>
              </a:blipFill>
              <a:ln w="9525">
                <a:noFill/>
                <a:miter lim="800000"/>
                <a:headEnd/>
                <a:tailEnd/>
              </a:ln>
            </p:spPr>
            <p:txBody>
              <a:bodyPr/>
              <a:lstStyle/>
              <a:p>
                <a:r>
                  <a:rPr lang="zh-TW" altLang="en-US">
                    <a:noFill/>
                  </a:rPr>
                  <a:t> </a:t>
                </a:r>
              </a:p>
            </p:txBody>
          </p:sp>
        </mc:Fallback>
      </mc:AlternateContent>
      <p:sp>
        <p:nvSpPr>
          <p:cNvPr id="6" name="文字方塊 5">
            <a:extLst>
              <a:ext uri="{FF2B5EF4-FFF2-40B4-BE49-F238E27FC236}">
                <a16:creationId xmlns:a16="http://schemas.microsoft.com/office/drawing/2014/main" id="{10544634-618F-CB2B-D3E5-C34EDF771191}"/>
              </a:ext>
            </a:extLst>
          </p:cNvPr>
          <p:cNvSpPr txBox="1"/>
          <p:nvPr/>
        </p:nvSpPr>
        <p:spPr bwMode="auto">
          <a:xfrm>
            <a:off x="5621743" y="3394968"/>
            <a:ext cx="2860535" cy="292388"/>
          </a:xfrm>
          <a:prstGeom prst="rect">
            <a:avLst/>
          </a:prstGeom>
          <a:noFill/>
          <a:ln w="9525">
            <a:noFill/>
            <a:miter lim="800000"/>
            <a:headEnd/>
            <a:tailEnd/>
          </a:ln>
        </p:spPr>
        <p:txBody>
          <a:bodyPr wrap="square" rtlCol="0">
            <a:spAutoFit/>
          </a:bodyPr>
          <a:lstStyle/>
          <a:p>
            <a:pPr>
              <a:spcBef>
                <a:spcPct val="50000"/>
              </a:spcBef>
            </a:pPr>
            <a:r>
              <a:rPr lang="en-US" altLang="zh-TW" sz="1300" dirty="0"/>
              <a:t>Cao, Cheng, Zhao (2303.00535)</a:t>
            </a:r>
            <a:endParaRPr lang="zh-TW" altLang="en-US" sz="1300" dirty="0"/>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7DBF240F-6BEE-5842-5615-8399C251C3F5}"/>
                  </a:ext>
                </a:extLst>
              </p:cNvPr>
              <p:cNvSpPr txBox="1"/>
              <p:nvPr/>
            </p:nvSpPr>
            <p:spPr bwMode="auto">
              <a:xfrm>
                <a:off x="849662" y="3827743"/>
                <a:ext cx="7703619" cy="590354"/>
              </a:xfrm>
              <a:prstGeom prst="rect">
                <a:avLst/>
              </a:prstGeom>
              <a:noFill/>
              <a:ln w="9525">
                <a:noFill/>
                <a:miter lim="800000"/>
                <a:headEnd/>
                <a:tailEnd/>
              </a:ln>
            </p:spPr>
            <p:txBody>
              <a:bodyPr wrap="square" rtlCol="0">
                <a:spAutoFit/>
              </a:bodyPr>
              <a:lstStyle/>
              <a:p>
                <a:pPr>
                  <a:spcBef>
                    <a:spcPct val="50000"/>
                  </a:spcBef>
                </a:pPr>
                <a:r>
                  <a:rPr lang="en-US" altLang="zh-TW" sz="1600" dirty="0">
                    <a:solidFill>
                      <a:srgbClr val="0000FF"/>
                    </a:solidFill>
                  </a:rPr>
                  <a:t>LD contributions to topological internal W-emission </a:t>
                </a:r>
                <a14:m>
                  <m:oMath xmlns:m="http://schemas.openxmlformats.org/officeDocument/2006/math">
                    <m:r>
                      <a:rPr lang="en-US" altLang="zh-TW" sz="1600" b="1" i="1" smtClean="0">
                        <a:solidFill>
                          <a:srgbClr val="0000FF"/>
                        </a:solidFill>
                        <a:latin typeface="Cambria Math" panose="02040503050406030204" pitchFamily="18" charset="0"/>
                      </a:rPr>
                      <m:t>𝑪</m:t>
                    </m:r>
                  </m:oMath>
                </a14:m>
                <a:r>
                  <a:rPr lang="zh-TW" altLang="en-US" sz="1600" dirty="0">
                    <a:solidFill>
                      <a:srgbClr val="0000FF"/>
                    </a:solidFill>
                  </a:rPr>
                  <a:t> </a:t>
                </a:r>
                <a:r>
                  <a:rPr lang="en-US" altLang="zh-TW" sz="1600" dirty="0">
                    <a:solidFill>
                      <a:srgbClr val="0000FF"/>
                    </a:solidFill>
                  </a:rPr>
                  <a:t>could be different for both </a:t>
                </a:r>
                <a14:m>
                  <m:oMath xmlns:m="http://schemas.openxmlformats.org/officeDocument/2006/math">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𝑫</m:t>
                        </m:r>
                      </m:e>
                      <m:sup>
                        <m:r>
                          <a:rPr lang="en-US" altLang="zh-TW" sz="1600" i="1">
                            <a:solidFill>
                              <a:srgbClr val="0000FF"/>
                            </a:solidFill>
                            <a:latin typeface="Cambria Math" panose="02040503050406030204" pitchFamily="18" charset="0"/>
                          </a:rPr>
                          <m:t>𝟎</m:t>
                        </m:r>
                      </m:sup>
                    </m:sSup>
                    <m:r>
                      <a:rPr lang="en-US" altLang="zh-TW" sz="1600" i="1">
                        <a:solidFill>
                          <a:srgbClr val="0000FF"/>
                        </a:solidFill>
                        <a:latin typeface="Cambria Math" panose="02040503050406030204" pitchFamily="18" charset="0"/>
                      </a:rPr>
                      <m:t>→</m:t>
                    </m:r>
                    <m:r>
                      <a:rPr lang="en-US" altLang="zh-TW" sz="1600" i="1">
                        <a:solidFill>
                          <a:srgbClr val="0000FF"/>
                        </a:solidFill>
                        <a:latin typeface="Cambria Math" panose="02040503050406030204" pitchFamily="18" charset="0"/>
                      </a:rPr>
                      <m:t>𝝎𝝓</m:t>
                    </m:r>
                  </m:oMath>
                </a14:m>
                <a:r>
                  <a:rPr lang="zh-TW" altLang="en-US" sz="1600" dirty="0">
                    <a:solidFill>
                      <a:srgbClr val="0000FF"/>
                    </a:solidFill>
                  </a:rPr>
                  <a:t> </a:t>
                </a:r>
                <a:r>
                  <a:rPr lang="en-US" altLang="zh-TW" sz="1600" dirty="0">
                    <a:solidFill>
                      <a:srgbClr val="0000FF"/>
                    </a:solidFill>
                  </a:rPr>
                  <a:t>and </a:t>
                </a:r>
                <a14:m>
                  <m:oMath xmlns:m="http://schemas.openxmlformats.org/officeDocument/2006/math">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𝑫</m:t>
                        </m:r>
                      </m:e>
                      <m:sup>
                        <m:r>
                          <a:rPr lang="en-US" altLang="zh-TW" sz="1600" i="1">
                            <a:solidFill>
                              <a:srgbClr val="0000FF"/>
                            </a:solidFill>
                            <a:latin typeface="Cambria Math" panose="02040503050406030204" pitchFamily="18" charset="0"/>
                          </a:rPr>
                          <m:t>𝟎</m:t>
                        </m:r>
                      </m:sup>
                    </m:sSup>
                    <m:r>
                      <a:rPr lang="en-US" altLang="zh-TW" sz="1600" i="1">
                        <a:solidFill>
                          <a:srgbClr val="0000FF"/>
                        </a:solidFill>
                        <a:latin typeface="Cambria Math" panose="02040503050406030204" pitchFamily="18" charset="0"/>
                      </a:rPr>
                      <m:t>→</m:t>
                    </m:r>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𝝆</m:t>
                        </m:r>
                      </m:e>
                      <m:sup>
                        <m:r>
                          <a:rPr lang="en-US" altLang="zh-TW" sz="1600" i="1">
                            <a:solidFill>
                              <a:srgbClr val="0000FF"/>
                            </a:solidFill>
                            <a:latin typeface="Cambria Math" panose="02040503050406030204" pitchFamily="18" charset="0"/>
                          </a:rPr>
                          <m:t>𝟎</m:t>
                        </m:r>
                      </m:sup>
                    </m:sSup>
                    <m:r>
                      <a:rPr lang="en-US" altLang="zh-TW" sz="1600" i="1">
                        <a:solidFill>
                          <a:srgbClr val="0000FF"/>
                        </a:solidFill>
                        <a:latin typeface="Cambria Math" panose="02040503050406030204" pitchFamily="18" charset="0"/>
                      </a:rPr>
                      <m:t>𝝓</m:t>
                    </m:r>
                    <m:r>
                      <a:rPr lang="en-US" altLang="zh-TW" sz="1600" b="1" i="0" smtClean="0">
                        <a:solidFill>
                          <a:srgbClr val="0000FF"/>
                        </a:solidFill>
                        <a:latin typeface="Cambria Math" panose="02040503050406030204" pitchFamily="18" charset="0"/>
                      </a:rPr>
                      <m:t>.</m:t>
                    </m:r>
                  </m:oMath>
                </a14:m>
                <a:endParaRPr lang="zh-TW" altLang="en-US" sz="1600" dirty="0">
                  <a:solidFill>
                    <a:srgbClr val="0000FF"/>
                  </a:solidFill>
                </a:endParaRPr>
              </a:p>
            </p:txBody>
          </p:sp>
        </mc:Choice>
        <mc:Fallback xmlns="">
          <p:sp>
            <p:nvSpPr>
              <p:cNvPr id="7" name="文字方塊 6">
                <a:extLst>
                  <a:ext uri="{FF2B5EF4-FFF2-40B4-BE49-F238E27FC236}">
                    <a16:creationId xmlns:a16="http://schemas.microsoft.com/office/drawing/2014/main" id="{7DBF240F-6BEE-5842-5615-8399C251C3F5}"/>
                  </a:ext>
                </a:extLst>
              </p:cNvPr>
              <p:cNvSpPr txBox="1">
                <a:spLocks noRot="1" noChangeAspect="1" noMove="1" noResize="1" noEditPoints="1" noAdjustHandles="1" noChangeArrowheads="1" noChangeShapeType="1" noTextEdit="1"/>
              </p:cNvSpPr>
              <p:nvPr/>
            </p:nvSpPr>
            <p:spPr bwMode="auto">
              <a:xfrm>
                <a:off x="849662" y="3827743"/>
                <a:ext cx="7703619" cy="590354"/>
              </a:xfrm>
              <a:prstGeom prst="rect">
                <a:avLst/>
              </a:prstGeom>
              <a:blipFill>
                <a:blip r:embed="rId9"/>
                <a:stretch>
                  <a:fillRect l="-329" t="-2128" b="-12766"/>
                </a:stretch>
              </a:blipFill>
              <a:ln w="9525">
                <a:noFill/>
                <a:miter lim="800000"/>
                <a:headEnd/>
                <a:tailEnd/>
              </a:ln>
            </p:spPr>
            <p:txBody>
              <a:bodyPr/>
              <a:lstStyle/>
              <a:p>
                <a:r>
                  <a:rPr lang="zh-TW" altLang="en-US">
                    <a:noFill/>
                  </a:rPr>
                  <a:t> </a:t>
                </a:r>
              </a:p>
            </p:txBody>
          </p:sp>
        </mc:Fallback>
      </mc:AlternateContent>
    </p:spTree>
    <p:extLst>
      <p:ext uri="{BB962C8B-B14F-4D97-AF65-F5344CB8AC3E}">
        <p14:creationId xmlns:p14="http://schemas.microsoft.com/office/powerpoint/2010/main" val="3530815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855397" y="4786312"/>
            <a:ext cx="2133600" cy="357188"/>
          </a:xfrm>
        </p:spPr>
        <p:txBody>
          <a:bodyPr/>
          <a:lstStyle/>
          <a:p>
            <a:pPr defTabSz="685800">
              <a:defRPr/>
            </a:pPr>
            <a:fld id="{EC07A838-492B-4213-A14F-B0EB990CD472}" type="slidenum">
              <a:rPr lang="en-US" altLang="zh-TW" smtClean="0">
                <a:solidFill>
                  <a:prstClr val="black"/>
                </a:solidFill>
              </a:rPr>
              <a:pPr defTabSz="685800">
                <a:defRPr/>
              </a:pPr>
              <a:t>14</a:t>
            </a:fld>
            <a:endParaRPr lang="en-US" altLang="zh-TW">
              <a:solidFill>
                <a:prstClr val="black"/>
              </a:solidFill>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199" y="760105"/>
            <a:ext cx="6722827" cy="447651"/>
          </a:xfrm>
          <a:prstGeom prst="rect">
            <a:avLst/>
          </a:prstGeom>
        </p:spPr>
      </p:pic>
      <mc:AlternateContent xmlns:mc="http://schemas.openxmlformats.org/markup-compatibility/2006" xmlns:a14="http://schemas.microsoft.com/office/drawing/2010/main">
        <mc:Choice Requires="a14">
          <p:sp>
            <p:nvSpPr>
              <p:cNvPr id="7" name="文字方塊 6"/>
              <p:cNvSpPr txBox="1"/>
              <p:nvPr/>
            </p:nvSpPr>
            <p:spPr bwMode="auto">
              <a:xfrm>
                <a:off x="334048" y="78715"/>
                <a:ext cx="7962563" cy="590354"/>
              </a:xfrm>
              <a:prstGeom prst="rect">
                <a:avLst/>
              </a:prstGeom>
              <a:noFill/>
              <a:ln w="9525">
                <a:noFill/>
                <a:miter lim="800000"/>
                <a:headEnd/>
                <a:tailEnd/>
              </a:ln>
            </p:spPr>
            <p:txBody>
              <a:bodyPr wrap="square" rtlCol="0">
                <a:spAutoFit/>
              </a:bodyPr>
              <a:lstStyle/>
              <a:p>
                <a:pPr marL="285750" indent="-285750">
                  <a:spcBef>
                    <a:spcPct val="50000"/>
                  </a:spcBef>
                  <a:buFont typeface="Wingdings" panose="05000000000000000000" pitchFamily="2" charset="2"/>
                  <a:buChar char="n"/>
                </a:pPr>
                <a:r>
                  <a:rPr lang="en-US" altLang="zh-TW" sz="1600" b="1" dirty="0">
                    <a:solidFill>
                      <a:srgbClr val="0000FF"/>
                    </a:solidFill>
                  </a:rPr>
                  <a:t>Another approach:  </a:t>
                </a:r>
                <a14:m>
                  <m:oMath xmlns:m="http://schemas.openxmlformats.org/officeDocument/2006/math">
                    <m:r>
                      <a:rPr lang="en-US" altLang="zh-TW" sz="1600" b="1" i="1" smtClean="0">
                        <a:solidFill>
                          <a:srgbClr val="0000FF"/>
                        </a:solidFill>
                        <a:latin typeface="Cambria Math" panose="02040503050406030204" pitchFamily="18" charset="0"/>
                      </a:rPr>
                      <m:t>𝑪</m:t>
                    </m:r>
                  </m:oMath>
                </a14:m>
                <a:r>
                  <a:rPr lang="en-US" altLang="zh-TW" sz="1600" dirty="0">
                    <a:solidFill>
                      <a:srgbClr val="0000FF"/>
                    </a:solidFill>
                  </a:rPr>
                  <a:t> topology is assumed to be the same for </a:t>
                </a:r>
                <a14:m>
                  <m:oMath xmlns:m="http://schemas.openxmlformats.org/officeDocument/2006/math">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𝑫</m:t>
                        </m:r>
                      </m:e>
                      <m:sup>
                        <m:r>
                          <a:rPr lang="en-US" altLang="zh-TW" sz="1600" i="1">
                            <a:solidFill>
                              <a:srgbClr val="0000FF"/>
                            </a:solidFill>
                            <a:latin typeface="Cambria Math" panose="02040503050406030204" pitchFamily="18" charset="0"/>
                          </a:rPr>
                          <m:t>𝟎</m:t>
                        </m:r>
                      </m:sup>
                    </m:sSup>
                    <m:r>
                      <a:rPr lang="en-US" altLang="zh-TW" sz="1600" i="1">
                        <a:solidFill>
                          <a:srgbClr val="0000FF"/>
                        </a:solidFill>
                        <a:latin typeface="Cambria Math" panose="02040503050406030204" pitchFamily="18" charset="0"/>
                      </a:rPr>
                      <m:t>→</m:t>
                    </m:r>
                    <m:r>
                      <a:rPr lang="en-US" altLang="zh-TW" sz="1600" i="1">
                        <a:solidFill>
                          <a:srgbClr val="0000FF"/>
                        </a:solidFill>
                        <a:latin typeface="Cambria Math" panose="02040503050406030204" pitchFamily="18" charset="0"/>
                      </a:rPr>
                      <m:t>𝝎𝝓</m:t>
                    </m:r>
                    <m:r>
                      <a:rPr lang="en-US" altLang="zh-TW" sz="1600" b="1" i="1" smtClean="0">
                        <a:solidFill>
                          <a:srgbClr val="0000FF"/>
                        </a:solidFill>
                        <a:latin typeface="Cambria Math" panose="02040503050406030204" pitchFamily="18" charset="0"/>
                      </a:rPr>
                      <m:t>,  </m:t>
                    </m:r>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𝑫</m:t>
                        </m:r>
                      </m:e>
                      <m:sup>
                        <m:r>
                          <a:rPr lang="en-US" altLang="zh-TW" sz="1600" i="1">
                            <a:solidFill>
                              <a:srgbClr val="0000FF"/>
                            </a:solidFill>
                            <a:latin typeface="Cambria Math" panose="02040503050406030204" pitchFamily="18" charset="0"/>
                          </a:rPr>
                          <m:t>𝟎</m:t>
                        </m:r>
                      </m:sup>
                    </m:sSup>
                    <m:r>
                      <a:rPr lang="en-US" altLang="zh-TW" sz="1600" i="1">
                        <a:solidFill>
                          <a:srgbClr val="0000FF"/>
                        </a:solidFill>
                        <a:latin typeface="Cambria Math" panose="02040503050406030204" pitchFamily="18" charset="0"/>
                      </a:rPr>
                      <m:t>→</m:t>
                    </m:r>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𝝆</m:t>
                        </m:r>
                      </m:e>
                      <m:sup>
                        <m:r>
                          <a:rPr lang="en-US" altLang="zh-TW" sz="1600" i="1">
                            <a:solidFill>
                              <a:srgbClr val="0000FF"/>
                            </a:solidFill>
                            <a:latin typeface="Cambria Math" panose="02040503050406030204" pitchFamily="18" charset="0"/>
                          </a:rPr>
                          <m:t>𝟎</m:t>
                        </m:r>
                      </m:sup>
                    </m:sSup>
                    <m:r>
                      <a:rPr lang="en-US" altLang="zh-TW" sz="1600" i="1">
                        <a:solidFill>
                          <a:srgbClr val="0000FF"/>
                        </a:solidFill>
                        <a:latin typeface="Cambria Math" panose="02040503050406030204" pitchFamily="18" charset="0"/>
                      </a:rPr>
                      <m:t>𝝓</m:t>
                    </m:r>
                  </m:oMath>
                </a14:m>
                <a:r>
                  <a:rPr lang="en-US" altLang="zh-TW" sz="1600" dirty="0">
                    <a:solidFill>
                      <a:srgbClr val="0000FF"/>
                    </a:solidFill>
                  </a:rPr>
                  <a:t>,  but flavor-singlet contributions to them are different   </a:t>
                </a:r>
                <a:endParaRPr lang="zh-TW" altLang="en-US" sz="1600" dirty="0">
                  <a:solidFill>
                    <a:srgbClr val="0000FF"/>
                  </a:solidFill>
                </a:endParaRPr>
              </a:p>
            </p:txBody>
          </p:sp>
        </mc:Choice>
        <mc:Fallback xmlns="">
          <p:sp>
            <p:nvSpPr>
              <p:cNvPr id="7" name="文字方塊 6"/>
              <p:cNvSpPr txBox="1">
                <a:spLocks noRot="1" noChangeAspect="1" noMove="1" noResize="1" noEditPoints="1" noAdjustHandles="1" noChangeArrowheads="1" noChangeShapeType="1" noTextEdit="1"/>
              </p:cNvSpPr>
              <p:nvPr/>
            </p:nvSpPr>
            <p:spPr bwMode="auto">
              <a:xfrm>
                <a:off x="334048" y="78715"/>
                <a:ext cx="7962563" cy="590354"/>
              </a:xfrm>
              <a:prstGeom prst="rect">
                <a:avLst/>
              </a:prstGeom>
              <a:blipFill>
                <a:blip r:embed="rId3"/>
                <a:stretch>
                  <a:fillRect l="-318" t="-4255" b="-14894"/>
                </a:stretch>
              </a:blipFill>
              <a:ln w="9525">
                <a:noFill/>
                <a:miter lim="800000"/>
                <a:headEnd/>
                <a:tailEnd/>
              </a:ln>
            </p:spPr>
            <p:txBody>
              <a:bodyPr/>
              <a:lstStyle/>
              <a:p>
                <a:r>
                  <a:rPr lang="zh-TW" altLang="en-US">
                    <a:noFill/>
                  </a:rPr>
                  <a:t> </a:t>
                </a:r>
              </a:p>
            </p:txBody>
          </p:sp>
        </mc:Fallback>
      </mc:AlternateContent>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560" y="1301769"/>
            <a:ext cx="1706837" cy="960521"/>
          </a:xfrm>
          <a:prstGeom prst="rect">
            <a:avLst/>
          </a:prstGeom>
        </p:spPr>
      </p:pic>
      <p:pic>
        <p:nvPicPr>
          <p:cNvPr id="12" name="圖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1931" y="1416586"/>
            <a:ext cx="1713987" cy="881940"/>
          </a:xfrm>
          <a:prstGeom prst="rect">
            <a:avLst/>
          </a:prstGeom>
        </p:spPr>
      </p:pic>
      <mc:AlternateContent xmlns:mc="http://schemas.openxmlformats.org/markup-compatibility/2006" xmlns:a14="http://schemas.microsoft.com/office/drawing/2010/main">
        <mc:Choice Requires="a14">
          <p:sp>
            <p:nvSpPr>
              <p:cNvPr id="13" name="文字方塊 12"/>
              <p:cNvSpPr txBox="1"/>
              <p:nvPr/>
            </p:nvSpPr>
            <p:spPr bwMode="auto">
              <a:xfrm>
                <a:off x="1360852" y="1581300"/>
                <a:ext cx="822158" cy="401457"/>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sSubSup>
                      <m:sSubSupPr>
                        <m:ctrlPr>
                          <a:rPr lang="en-US" altLang="zh-TW" sz="1600" i="1" smtClean="0">
                            <a:solidFill>
                              <a:srgbClr val="0000FF"/>
                            </a:solidFill>
                            <a:latin typeface="Cambria Math" panose="02040503050406030204" pitchFamily="18" charset="0"/>
                          </a:rPr>
                        </m:ctrlPr>
                      </m:sSubSupPr>
                      <m:e>
                        <m:r>
                          <a:rPr lang="en-US" altLang="zh-TW" sz="1600" b="1" i="1" smtClean="0">
                            <a:solidFill>
                              <a:srgbClr val="0000FF"/>
                            </a:solidFill>
                            <a:latin typeface="Cambria Math" panose="02040503050406030204" pitchFamily="18" charset="0"/>
                          </a:rPr>
                          <m:t>𝑺</m:t>
                        </m:r>
                      </m:e>
                      <m:sub>
                        <m:r>
                          <a:rPr lang="en-US" altLang="zh-TW" sz="1600" b="1" i="1" smtClean="0">
                            <a:solidFill>
                              <a:srgbClr val="0000FF"/>
                            </a:solidFill>
                            <a:latin typeface="Cambria Math" panose="02040503050406030204" pitchFamily="18" charset="0"/>
                          </a:rPr>
                          <m:t>𝒉</m:t>
                        </m:r>
                      </m:sub>
                      <m:sup>
                        <m:r>
                          <a:rPr lang="en-US" altLang="zh-TW" sz="1600" b="1" i="1" smtClean="0">
                            <a:solidFill>
                              <a:srgbClr val="0000FF"/>
                            </a:solidFill>
                            <a:latin typeface="Cambria Math" panose="02040503050406030204" pitchFamily="18" charset="0"/>
                          </a:rPr>
                          <m:t>𝝓</m:t>
                        </m:r>
                      </m:sup>
                    </m:sSubSup>
                  </m:oMath>
                </a14:m>
                <a:r>
                  <a:rPr lang="en-US" altLang="zh-TW" sz="1600" dirty="0">
                    <a:solidFill>
                      <a:srgbClr val="0000FF"/>
                    </a:solidFill>
                  </a:rPr>
                  <a:t>:</a:t>
                </a:r>
                <a:endParaRPr lang="zh-TW" altLang="en-US" sz="1600" dirty="0">
                  <a:solidFill>
                    <a:srgbClr val="0000FF"/>
                  </a:solidFill>
                </a:endParaRPr>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1360852" y="1581300"/>
                <a:ext cx="822158" cy="401457"/>
              </a:xfrm>
              <a:prstGeom prst="rect">
                <a:avLst/>
              </a:prstGeom>
              <a:blipFill>
                <a:blip r:embed="rId6"/>
                <a:stretch>
                  <a:fillRect b="-1562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4525722" y="1581300"/>
                <a:ext cx="822158" cy="339901"/>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sSubSup>
                      <m:sSubSupPr>
                        <m:ctrlPr>
                          <a:rPr lang="en-US" altLang="zh-TW" sz="1600" i="1" smtClean="0">
                            <a:solidFill>
                              <a:srgbClr val="0000FF"/>
                            </a:solidFill>
                            <a:latin typeface="Cambria Math" panose="02040503050406030204" pitchFamily="18" charset="0"/>
                          </a:rPr>
                        </m:ctrlPr>
                      </m:sSubSupPr>
                      <m:e>
                        <m:r>
                          <a:rPr lang="en-US" altLang="zh-TW" sz="1600" b="1" i="1" smtClean="0">
                            <a:solidFill>
                              <a:srgbClr val="0000FF"/>
                            </a:solidFill>
                            <a:latin typeface="Cambria Math" panose="02040503050406030204" pitchFamily="18" charset="0"/>
                          </a:rPr>
                          <m:t>𝑺</m:t>
                        </m:r>
                      </m:e>
                      <m:sub>
                        <m:r>
                          <a:rPr lang="en-US" altLang="zh-TW" sz="1600" b="1" i="1" smtClean="0">
                            <a:solidFill>
                              <a:srgbClr val="0000FF"/>
                            </a:solidFill>
                            <a:latin typeface="Cambria Math" panose="02040503050406030204" pitchFamily="18" charset="0"/>
                          </a:rPr>
                          <m:t>𝒉</m:t>
                        </m:r>
                      </m:sub>
                      <m:sup>
                        <m:r>
                          <a:rPr lang="en-US" altLang="zh-TW" sz="1600" b="1" i="1" smtClean="0">
                            <a:solidFill>
                              <a:srgbClr val="0000FF"/>
                            </a:solidFill>
                            <a:latin typeface="Cambria Math" panose="02040503050406030204" pitchFamily="18" charset="0"/>
                          </a:rPr>
                          <m:t>𝝎</m:t>
                        </m:r>
                      </m:sup>
                    </m:sSubSup>
                  </m:oMath>
                </a14:m>
                <a:r>
                  <a:rPr lang="en-US" altLang="zh-TW" sz="1600" dirty="0">
                    <a:solidFill>
                      <a:srgbClr val="0000FF"/>
                    </a:solidFill>
                  </a:rPr>
                  <a:t>:</a:t>
                </a:r>
                <a:endParaRPr lang="zh-TW" altLang="en-US" sz="1600" dirty="0">
                  <a:solidFill>
                    <a:srgbClr val="0000FF"/>
                  </a:solidFill>
                </a:endParaRPr>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4525722" y="1581300"/>
                <a:ext cx="822158" cy="339901"/>
              </a:xfrm>
              <a:prstGeom prst="rect">
                <a:avLst/>
              </a:prstGeom>
              <a:blipFill>
                <a:blip r:embed="rId7"/>
                <a:stretch>
                  <a:fillRect t="-10714" b="-17857"/>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bwMode="auto">
              <a:xfrm>
                <a:off x="990443" y="2408780"/>
                <a:ext cx="7070558" cy="338554"/>
              </a:xfrm>
              <a:prstGeom prst="rect">
                <a:avLst/>
              </a:prstGeom>
              <a:noFill/>
              <a:ln w="9525">
                <a:noFill/>
                <a:miter lim="800000"/>
                <a:headEnd/>
                <a:tailEnd/>
              </a:ln>
            </p:spPr>
            <p:txBody>
              <a:bodyPr wrap="square" rtlCol="0">
                <a:spAutoFit/>
              </a:bodyPr>
              <a:lstStyle/>
              <a:p>
                <a:pPr>
                  <a:spcBef>
                    <a:spcPct val="50000"/>
                  </a:spcBef>
                </a:pPr>
                <a:r>
                  <a:rPr lang="en-US" altLang="zh-TW" sz="1600" dirty="0">
                    <a:solidFill>
                      <a:srgbClr val="0000FF"/>
                    </a:solidFill>
                  </a:rPr>
                  <a:t>Recall that flavor-singlet contribution is needed to explain </a:t>
                </a:r>
                <a14:m>
                  <m:oMath xmlns:m="http://schemas.openxmlformats.org/officeDocument/2006/math">
                    <m:sSubSup>
                      <m:sSubSupPr>
                        <m:ctrlPr>
                          <a:rPr lang="en-US" altLang="zh-TW" sz="1600" i="1" smtClean="0">
                            <a:solidFill>
                              <a:srgbClr val="0000FF"/>
                            </a:solidFill>
                            <a:latin typeface="Cambria Math" panose="02040503050406030204" pitchFamily="18" charset="0"/>
                          </a:rPr>
                        </m:ctrlPr>
                      </m:sSubSupPr>
                      <m:e>
                        <m:r>
                          <a:rPr lang="en-US" altLang="zh-TW" sz="1600" b="1" i="1" smtClean="0">
                            <a:solidFill>
                              <a:srgbClr val="0000FF"/>
                            </a:solidFill>
                            <a:latin typeface="Cambria Math" panose="02040503050406030204" pitchFamily="18" charset="0"/>
                          </a:rPr>
                          <m:t>𝑫</m:t>
                        </m:r>
                      </m:e>
                      <m:sub>
                        <m:r>
                          <a:rPr lang="en-US" altLang="zh-TW" sz="1600" b="1" i="1" smtClean="0">
                            <a:solidFill>
                              <a:srgbClr val="0000FF"/>
                            </a:solidFill>
                            <a:latin typeface="Cambria Math" panose="02040503050406030204" pitchFamily="18" charset="0"/>
                          </a:rPr>
                          <m:t>𝒔</m:t>
                        </m:r>
                      </m:sub>
                      <m:sup>
                        <m:r>
                          <a:rPr lang="en-US" altLang="zh-TW" sz="1600" b="1" i="1" smtClean="0">
                            <a:solidFill>
                              <a:srgbClr val="0000FF"/>
                            </a:solidFill>
                            <a:latin typeface="Cambria Math" panose="02040503050406030204" pitchFamily="18" charset="0"/>
                          </a:rPr>
                          <m:t>+</m:t>
                        </m:r>
                      </m:sup>
                    </m:sSubSup>
                    <m:r>
                      <a:rPr lang="en-US" altLang="zh-TW" sz="1600" b="1" i="1" smtClean="0">
                        <a:solidFill>
                          <a:srgbClr val="0000FF"/>
                        </a:solidFill>
                        <a:latin typeface="Cambria Math" panose="02040503050406030204" pitchFamily="18" charset="0"/>
                      </a:rPr>
                      <m:t>→</m:t>
                    </m:r>
                    <m:sSup>
                      <m:sSupPr>
                        <m:ctrlPr>
                          <a:rPr lang="en-US" altLang="zh-TW" sz="1600" b="1" i="1" smtClean="0">
                            <a:solidFill>
                              <a:srgbClr val="0000FF"/>
                            </a:solidFill>
                            <a:latin typeface="Cambria Math" panose="02040503050406030204" pitchFamily="18" charset="0"/>
                          </a:rPr>
                        </m:ctrlPr>
                      </m:sSupPr>
                      <m:e>
                        <m:r>
                          <a:rPr lang="en-US" altLang="zh-TW" sz="1600" b="1" i="1" smtClean="0">
                            <a:solidFill>
                              <a:srgbClr val="0000FF"/>
                            </a:solidFill>
                            <a:latin typeface="Cambria Math" panose="02040503050406030204" pitchFamily="18" charset="0"/>
                          </a:rPr>
                          <m:t>𝝆</m:t>
                        </m:r>
                      </m:e>
                      <m:sup>
                        <m:r>
                          <a:rPr lang="en-US" altLang="zh-TW" sz="1600" b="1" i="1" smtClean="0">
                            <a:solidFill>
                              <a:srgbClr val="0000FF"/>
                            </a:solidFill>
                            <a:latin typeface="Cambria Math" panose="02040503050406030204" pitchFamily="18" charset="0"/>
                          </a:rPr>
                          <m:t>+</m:t>
                        </m:r>
                      </m:sup>
                    </m:sSup>
                    <m:r>
                      <a:rPr lang="en-US" altLang="zh-TW" sz="1600" b="1" i="1" smtClean="0">
                        <a:solidFill>
                          <a:srgbClr val="0000FF"/>
                        </a:solidFill>
                        <a:latin typeface="Cambria Math" panose="02040503050406030204" pitchFamily="18" charset="0"/>
                      </a:rPr>
                      <m:t>𝜼</m:t>
                    </m:r>
                    <m:r>
                      <a:rPr lang="en-US" altLang="zh-TW" sz="1600" b="1" i="1" smtClean="0">
                        <a:solidFill>
                          <a:srgbClr val="0000FF"/>
                        </a:solidFill>
                        <a:latin typeface="Cambria Math" panose="02040503050406030204" pitchFamily="18" charset="0"/>
                      </a:rPr>
                      <m:t>′</m:t>
                    </m:r>
                  </m:oMath>
                </a14:m>
                <a:endParaRPr lang="zh-TW" altLang="en-US" sz="1600" dirty="0">
                  <a:solidFill>
                    <a:srgbClr val="0000FF"/>
                  </a:solidFill>
                </a:endParaRPr>
              </a:p>
            </p:txBody>
          </p:sp>
        </mc:Choice>
        <mc:Fallback xmlns="">
          <p:sp>
            <p:nvSpPr>
              <p:cNvPr id="8" name="文字方塊 7"/>
              <p:cNvSpPr txBox="1">
                <a:spLocks noRot="1" noChangeAspect="1" noMove="1" noResize="1" noEditPoints="1" noAdjustHandles="1" noChangeArrowheads="1" noChangeShapeType="1" noTextEdit="1"/>
              </p:cNvSpPr>
              <p:nvPr/>
            </p:nvSpPr>
            <p:spPr bwMode="auto">
              <a:xfrm>
                <a:off x="990443" y="2408780"/>
                <a:ext cx="7070558" cy="338554"/>
              </a:xfrm>
              <a:prstGeom prst="rect">
                <a:avLst/>
              </a:prstGeom>
              <a:blipFill>
                <a:blip r:embed="rId8"/>
                <a:stretch>
                  <a:fillRect l="-358" t="-3571" b="-25000"/>
                </a:stretch>
              </a:blipFill>
              <a:ln w="9525">
                <a:noFill/>
                <a:miter lim="800000"/>
                <a:headEnd/>
                <a:tailEnd/>
              </a:ln>
            </p:spPr>
            <p:txBody>
              <a:bodyPr/>
              <a:lstStyle/>
              <a:p>
                <a:r>
                  <a:rPr lang="zh-TW" altLang="en-US">
                    <a:noFill/>
                  </a:rPr>
                  <a:t> </a:t>
                </a:r>
              </a:p>
            </p:txBody>
          </p:sp>
        </mc:Fallback>
      </mc:AlternateContent>
      <p:sp>
        <p:nvSpPr>
          <p:cNvPr id="10" name="文字方塊 9">
            <a:extLst>
              <a:ext uri="{FF2B5EF4-FFF2-40B4-BE49-F238E27FC236}">
                <a16:creationId xmlns:a16="http://schemas.microsoft.com/office/drawing/2014/main" id="{06C7A9F8-0277-C0A1-142B-F34AE34697AC}"/>
              </a:ext>
            </a:extLst>
          </p:cNvPr>
          <p:cNvSpPr txBox="1"/>
          <p:nvPr/>
        </p:nvSpPr>
        <p:spPr>
          <a:xfrm>
            <a:off x="585226" y="2864061"/>
            <a:ext cx="8403771" cy="854080"/>
          </a:xfrm>
          <a:prstGeom prst="rect">
            <a:avLst/>
          </a:prstGeom>
          <a:noFill/>
        </p:spPr>
        <p:txBody>
          <a:bodyPr wrap="square" rtlCol="0">
            <a:spAutoFit/>
          </a:bodyPr>
          <a:lstStyle/>
          <a:p>
            <a:r>
              <a:rPr kumimoji="1" lang="en-US" altLang="zh-TW" dirty="0">
                <a:solidFill>
                  <a:srgbClr val="FF3399"/>
                </a:solidFill>
              </a:rPr>
              <a:t>To understand the polarization puzzle with D-wave or P-wave dominance, it is instructive to study W-exchange or W-annihilation induced D -&gt; VV process manifested as a triangle diagram at hadron level. </a:t>
            </a:r>
            <a:endParaRPr kumimoji="1" lang="zh-TW" altLang="en-US" dirty="0">
              <a:solidFill>
                <a:srgbClr val="FF3399"/>
              </a:solidFill>
            </a:endParaRPr>
          </a:p>
        </p:txBody>
      </p:sp>
      <p:sp>
        <p:nvSpPr>
          <p:cNvPr id="18" name="三角形 17">
            <a:extLst>
              <a:ext uri="{FF2B5EF4-FFF2-40B4-BE49-F238E27FC236}">
                <a16:creationId xmlns:a16="http://schemas.microsoft.com/office/drawing/2014/main" id="{DDD40112-BC55-164D-9A57-8047FEA504E3}"/>
              </a:ext>
            </a:extLst>
          </p:cNvPr>
          <p:cNvSpPr/>
          <p:nvPr/>
        </p:nvSpPr>
        <p:spPr bwMode="auto">
          <a:xfrm rot="16200000">
            <a:off x="3631476" y="4266781"/>
            <a:ext cx="522514" cy="470263"/>
          </a:xfrm>
          <a:prstGeom prst="triangl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cap="none" normalizeH="0" baseline="0">
              <a:ln>
                <a:noFill/>
              </a:ln>
              <a:effectLst/>
              <a:latin typeface="Arial" pitchFamily="34" charset="0"/>
              <a:ea typeface="PMingLiU" pitchFamily="18" charset="-120"/>
            </a:endParaRPr>
          </a:p>
        </p:txBody>
      </p:sp>
      <p:cxnSp>
        <p:nvCxnSpPr>
          <p:cNvPr id="20" name="直線接點 19">
            <a:extLst>
              <a:ext uri="{FF2B5EF4-FFF2-40B4-BE49-F238E27FC236}">
                <a16:creationId xmlns:a16="http://schemas.microsoft.com/office/drawing/2014/main" id="{186D50CD-90E0-384D-991C-4FAF65387497}"/>
              </a:ext>
            </a:extLst>
          </p:cNvPr>
          <p:cNvCxnSpPr/>
          <p:nvPr/>
        </p:nvCxnSpPr>
        <p:spPr bwMode="auto">
          <a:xfrm>
            <a:off x="3091543" y="4501912"/>
            <a:ext cx="56605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接點 25">
            <a:extLst>
              <a:ext uri="{FF2B5EF4-FFF2-40B4-BE49-F238E27FC236}">
                <a16:creationId xmlns:a16="http://schemas.microsoft.com/office/drawing/2014/main" id="{6ED56FDC-A001-FFA5-F297-D6849BF82A57}"/>
              </a:ext>
            </a:extLst>
          </p:cNvPr>
          <p:cNvCxnSpPr>
            <a:stCxn id="18" idx="4"/>
          </p:cNvCxnSpPr>
          <p:nvPr/>
        </p:nvCxnSpPr>
        <p:spPr bwMode="auto">
          <a:xfrm flipV="1">
            <a:off x="4127865" y="4240655"/>
            <a:ext cx="397857" cy="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接點 27">
            <a:extLst>
              <a:ext uri="{FF2B5EF4-FFF2-40B4-BE49-F238E27FC236}">
                <a16:creationId xmlns:a16="http://schemas.microsoft.com/office/drawing/2014/main" id="{83B598D5-9538-0AA9-2705-4C98527B4DB6}"/>
              </a:ext>
            </a:extLst>
          </p:cNvPr>
          <p:cNvCxnSpPr>
            <a:stCxn id="18" idx="2"/>
          </p:cNvCxnSpPr>
          <p:nvPr/>
        </p:nvCxnSpPr>
        <p:spPr bwMode="auto">
          <a:xfrm>
            <a:off x="4127865" y="4763170"/>
            <a:ext cx="397857"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文字方塊 28">
            <a:extLst>
              <a:ext uri="{FF2B5EF4-FFF2-40B4-BE49-F238E27FC236}">
                <a16:creationId xmlns:a16="http://schemas.microsoft.com/office/drawing/2014/main" id="{E5C28531-A5D6-CEE6-5557-E89F5AF3C857}"/>
              </a:ext>
            </a:extLst>
          </p:cNvPr>
          <p:cNvSpPr txBox="1"/>
          <p:nvPr/>
        </p:nvSpPr>
        <p:spPr>
          <a:xfrm>
            <a:off x="2756265" y="4310521"/>
            <a:ext cx="457201" cy="346249"/>
          </a:xfrm>
          <a:prstGeom prst="rect">
            <a:avLst/>
          </a:prstGeom>
          <a:noFill/>
        </p:spPr>
        <p:txBody>
          <a:bodyPr wrap="square" rtlCol="0">
            <a:spAutoFit/>
          </a:bodyPr>
          <a:lstStyle/>
          <a:p>
            <a:r>
              <a:rPr kumimoji="1" lang="en-US" altLang="zh-TW" dirty="0"/>
              <a:t>D</a:t>
            </a:r>
            <a:endParaRPr kumimoji="1" lang="zh-TW" altLang="en-US" dirty="0"/>
          </a:p>
        </p:txBody>
      </p:sp>
      <p:sp>
        <p:nvSpPr>
          <p:cNvPr id="30" name="文字方塊 29">
            <a:extLst>
              <a:ext uri="{FF2B5EF4-FFF2-40B4-BE49-F238E27FC236}">
                <a16:creationId xmlns:a16="http://schemas.microsoft.com/office/drawing/2014/main" id="{CBF75E77-BBC9-C3DB-43FC-E5E221D9C27E}"/>
              </a:ext>
            </a:extLst>
          </p:cNvPr>
          <p:cNvSpPr txBox="1"/>
          <p:nvPr/>
        </p:nvSpPr>
        <p:spPr>
          <a:xfrm>
            <a:off x="4572000" y="4093815"/>
            <a:ext cx="364801" cy="346249"/>
          </a:xfrm>
          <a:prstGeom prst="rect">
            <a:avLst/>
          </a:prstGeom>
          <a:noFill/>
        </p:spPr>
        <p:txBody>
          <a:bodyPr wrap="square" rtlCol="0">
            <a:spAutoFit/>
          </a:bodyPr>
          <a:lstStyle/>
          <a:p>
            <a:r>
              <a:rPr kumimoji="1" lang="en-US" altLang="zh-TW" dirty="0"/>
              <a:t>V</a:t>
            </a:r>
            <a:endParaRPr kumimoji="1" lang="zh-TW" altLang="en-US" dirty="0"/>
          </a:p>
        </p:txBody>
      </p:sp>
      <p:sp>
        <p:nvSpPr>
          <p:cNvPr id="31" name="文字方塊 30">
            <a:extLst>
              <a:ext uri="{FF2B5EF4-FFF2-40B4-BE49-F238E27FC236}">
                <a16:creationId xmlns:a16="http://schemas.microsoft.com/office/drawing/2014/main" id="{43F1150D-9DE7-74DD-CC29-CD91D73D3933}"/>
              </a:ext>
            </a:extLst>
          </p:cNvPr>
          <p:cNvSpPr txBox="1"/>
          <p:nvPr/>
        </p:nvSpPr>
        <p:spPr>
          <a:xfrm>
            <a:off x="4555436" y="4524509"/>
            <a:ext cx="364801" cy="346249"/>
          </a:xfrm>
          <a:prstGeom prst="rect">
            <a:avLst/>
          </a:prstGeom>
          <a:noFill/>
        </p:spPr>
        <p:txBody>
          <a:bodyPr wrap="square" rtlCol="0">
            <a:spAutoFit/>
          </a:bodyPr>
          <a:lstStyle/>
          <a:p>
            <a:r>
              <a:rPr kumimoji="1" lang="en-US" altLang="zh-TW" dirty="0"/>
              <a:t>V</a:t>
            </a:r>
            <a:endParaRPr kumimoji="1" lang="zh-TW" altLang="en-US" dirty="0"/>
          </a:p>
        </p:txBody>
      </p:sp>
    </p:spTree>
    <p:extLst>
      <p:ext uri="{BB962C8B-B14F-4D97-AF65-F5344CB8AC3E}">
        <p14:creationId xmlns:p14="http://schemas.microsoft.com/office/powerpoint/2010/main" val="3506367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9A7F6111-1441-5CAF-EFB9-B095DBB7A579}"/>
              </a:ext>
            </a:extLst>
          </p:cNvPr>
          <p:cNvSpPr>
            <a:spLocks noGrp="1"/>
          </p:cNvSpPr>
          <p:nvPr>
            <p:ph type="sldNum" sz="quarter" idx="12"/>
          </p:nvPr>
        </p:nvSpPr>
        <p:spPr/>
        <p:txBody>
          <a:bodyPr/>
          <a:lstStyle/>
          <a:p>
            <a:pPr defTabSz="685800">
              <a:defRPr/>
            </a:pPr>
            <a:fld id="{EC07A838-492B-4213-A14F-B0EB990CD472}" type="slidenum">
              <a:rPr lang="en-US" altLang="zh-TW" smtClean="0">
                <a:solidFill>
                  <a:prstClr val="black"/>
                </a:solidFill>
              </a:rPr>
              <a:pPr defTabSz="685800">
                <a:defRPr/>
              </a:pPr>
              <a:t>15</a:t>
            </a:fld>
            <a:endParaRPr lang="en-US" altLang="zh-TW">
              <a:solidFill>
                <a:prstClr val="black"/>
              </a:solidFill>
            </a:endParaRPr>
          </a:p>
        </p:txBody>
      </p:sp>
      <p:sp>
        <p:nvSpPr>
          <p:cNvPr id="4" name="文字方塊 3">
            <a:extLst>
              <a:ext uri="{FF2B5EF4-FFF2-40B4-BE49-F238E27FC236}">
                <a16:creationId xmlns:a16="http://schemas.microsoft.com/office/drawing/2014/main" id="{E63C5B7F-DC4C-1C3F-546E-EC23B50D9CA7}"/>
              </a:ext>
            </a:extLst>
          </p:cNvPr>
          <p:cNvSpPr txBox="1">
            <a:spLocks noChangeArrowheads="1"/>
          </p:cNvSpPr>
          <p:nvPr/>
        </p:nvSpPr>
        <p:spPr bwMode="auto">
          <a:xfrm>
            <a:off x="1335408" y="2063919"/>
            <a:ext cx="668518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2700" dirty="0"/>
              <a:t>CP violation in charmed meson decays</a:t>
            </a:r>
          </a:p>
        </p:txBody>
      </p:sp>
    </p:spTree>
    <p:extLst>
      <p:ext uri="{BB962C8B-B14F-4D97-AF65-F5344CB8AC3E}">
        <p14:creationId xmlns:p14="http://schemas.microsoft.com/office/powerpoint/2010/main" val="347671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7CF10F3A-4CF0-7BB4-8B08-A8AE9E7E9853}"/>
              </a:ext>
            </a:extLst>
          </p:cNvPr>
          <p:cNvSpPr>
            <a:spLocks noGrp="1"/>
          </p:cNvSpPr>
          <p:nvPr>
            <p:ph type="sldNum" sz="quarter" idx="12"/>
          </p:nvPr>
        </p:nvSpPr>
        <p:spPr/>
        <p:txBody>
          <a:bodyPr/>
          <a:lstStyle/>
          <a:p>
            <a:pPr defTabSz="685800">
              <a:defRPr/>
            </a:pPr>
            <a:fld id="{EC07A838-492B-4213-A14F-B0EB990CD472}" type="slidenum">
              <a:rPr lang="en-US" altLang="zh-TW" smtClean="0">
                <a:solidFill>
                  <a:prstClr val="black"/>
                </a:solidFill>
              </a:rPr>
              <a:pPr defTabSz="685800">
                <a:defRPr/>
              </a:pPr>
              <a:t>16</a:t>
            </a:fld>
            <a:endParaRPr lang="en-US" altLang="zh-TW">
              <a:solidFill>
                <a:prstClr val="black"/>
              </a:solidFill>
            </a:endParaRPr>
          </a:p>
        </p:txBody>
      </p:sp>
      <p:sp>
        <p:nvSpPr>
          <p:cNvPr id="3" name="Text Box 6">
            <a:extLst>
              <a:ext uri="{FF2B5EF4-FFF2-40B4-BE49-F238E27FC236}">
                <a16:creationId xmlns:a16="http://schemas.microsoft.com/office/drawing/2014/main" id="{E2047457-284F-3FAE-5905-D31597687446}"/>
              </a:ext>
            </a:extLst>
          </p:cNvPr>
          <p:cNvSpPr txBox="1">
            <a:spLocks noChangeArrowheads="1"/>
          </p:cNvSpPr>
          <p:nvPr/>
        </p:nvSpPr>
        <p:spPr bwMode="auto">
          <a:xfrm>
            <a:off x="852488" y="101600"/>
            <a:ext cx="7072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eaLnBrk="1" hangingPunct="1">
              <a:spcBef>
                <a:spcPct val="50000"/>
              </a:spcBef>
              <a:buFontTx/>
              <a:buNone/>
            </a:pPr>
            <a:r>
              <a:rPr lang="en-US" altLang="zh-TW" sz="1800" dirty="0">
                <a:solidFill>
                  <a:srgbClr val="FF33CC"/>
                </a:solidFill>
              </a:rPr>
              <a:t>                                             Experiment</a:t>
            </a:r>
          </a:p>
        </p:txBody>
      </p:sp>
      <p:sp>
        <p:nvSpPr>
          <p:cNvPr id="5" name="Line 5">
            <a:extLst>
              <a:ext uri="{FF2B5EF4-FFF2-40B4-BE49-F238E27FC236}">
                <a16:creationId xmlns:a16="http://schemas.microsoft.com/office/drawing/2014/main" id="{61C4301D-D10E-1C5E-0D16-A043539603F7}"/>
              </a:ext>
            </a:extLst>
          </p:cNvPr>
          <p:cNvSpPr>
            <a:spLocks noChangeShapeType="1"/>
          </p:cNvSpPr>
          <p:nvPr/>
        </p:nvSpPr>
        <p:spPr bwMode="auto">
          <a:xfrm>
            <a:off x="1605542" y="523257"/>
            <a:ext cx="5968604" cy="0"/>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685800"/>
            <a:endParaRPr lang="zh-TW" altLang="en-US">
              <a:solidFill>
                <a:prstClr val="black"/>
              </a:solidFill>
            </a:endParaRPr>
          </a:p>
        </p:txBody>
      </p:sp>
      <p:sp>
        <p:nvSpPr>
          <p:cNvPr id="6" name="文字方塊 8">
            <a:extLst>
              <a:ext uri="{FF2B5EF4-FFF2-40B4-BE49-F238E27FC236}">
                <a16:creationId xmlns:a16="http://schemas.microsoft.com/office/drawing/2014/main" id="{D3A51184-3A3E-EED5-0F03-29F2BD9A8F08}"/>
              </a:ext>
            </a:extLst>
          </p:cNvPr>
          <p:cNvSpPr txBox="1">
            <a:spLocks noChangeArrowheads="1"/>
          </p:cNvSpPr>
          <p:nvPr/>
        </p:nvSpPr>
        <p:spPr bwMode="auto">
          <a:xfrm>
            <a:off x="440906" y="618430"/>
            <a:ext cx="813375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eaLnBrk="1" hangingPunct="1">
              <a:spcBef>
                <a:spcPct val="50000"/>
              </a:spcBef>
              <a:buFontTx/>
              <a:buNone/>
            </a:pPr>
            <a:r>
              <a:rPr lang="en-US" altLang="zh-TW" sz="1500" dirty="0" err="1">
                <a:solidFill>
                  <a:srgbClr val="0000FF"/>
                </a:solidFill>
              </a:rPr>
              <a:t>LHCb</a:t>
            </a:r>
            <a:r>
              <a:rPr lang="en-US" altLang="zh-TW" sz="1500" dirty="0">
                <a:solidFill>
                  <a:srgbClr val="0000FF"/>
                </a:solidFill>
              </a:rPr>
              <a:t>: (11/14/2011)  0.92 </a:t>
            </a:r>
            <a:r>
              <a:rPr lang="en-US" altLang="zh-TW" sz="1500" b="0" dirty="0">
                <a:solidFill>
                  <a:srgbClr val="0000FF"/>
                </a:solidFill>
              </a:rPr>
              <a:t>fb</a:t>
            </a:r>
            <a:r>
              <a:rPr lang="en-US" altLang="zh-TW" sz="1500" baseline="30000" dirty="0">
                <a:solidFill>
                  <a:srgbClr val="0000FF"/>
                </a:solidFill>
              </a:rPr>
              <a:t>-1</a:t>
            </a:r>
            <a:r>
              <a:rPr lang="en-US" altLang="zh-TW" sz="1500" dirty="0">
                <a:solidFill>
                  <a:srgbClr val="0000FF"/>
                </a:solidFill>
              </a:rPr>
              <a:t> </a:t>
            </a:r>
            <a:r>
              <a:rPr lang="en-US" altLang="zh-TW" sz="1500" dirty="0">
                <a:solidFill>
                  <a:srgbClr val="0000FF"/>
                </a:solidFill>
                <a:sym typeface="Symbol" panose="05050102010706020507" pitchFamily="18" charset="2"/>
              </a:rPr>
              <a:t>based on 60% of 2011 data</a:t>
            </a:r>
          </a:p>
          <a:p>
            <a:pPr eaLnBrk="1" hangingPunct="1">
              <a:spcBef>
                <a:spcPct val="50000"/>
              </a:spcBef>
              <a:buFont typeface="Symbol" panose="05050102010706020507" pitchFamily="18" charset="2"/>
              <a:buChar char=" "/>
            </a:pPr>
            <a:r>
              <a:rPr lang="en-US" altLang="zh-TW" sz="1500" dirty="0">
                <a:solidFill>
                  <a:srgbClr val="FF0000"/>
                </a:solidFill>
                <a:latin typeface="Symbol" panose="05050102010706020507" pitchFamily="18" charset="2"/>
                <a:sym typeface="Symbol" panose="05050102010706020507" pitchFamily="18" charset="2"/>
              </a:rPr>
              <a:t>             </a:t>
            </a:r>
            <a:r>
              <a:rPr lang="en-US" altLang="zh-TW" sz="1500" dirty="0">
                <a:solidFill>
                  <a:srgbClr val="FF0000"/>
                </a:solidFill>
                <a:sym typeface="Symbol" panose="05050102010706020507" pitchFamily="18" charset="2"/>
              </a:rPr>
              <a:t>A</a:t>
            </a:r>
            <a:r>
              <a:rPr lang="en-US" altLang="zh-TW" sz="1500" baseline="-25000" dirty="0">
                <a:solidFill>
                  <a:srgbClr val="FF0000"/>
                </a:solidFill>
                <a:sym typeface="Symbol" panose="05050102010706020507" pitchFamily="18" charset="2"/>
              </a:rPr>
              <a:t>CP</a:t>
            </a:r>
            <a:r>
              <a:rPr lang="en-US" altLang="zh-TW" sz="1500" dirty="0">
                <a:solidFill>
                  <a:srgbClr val="FF0000"/>
                </a:solidFill>
                <a:sym typeface="Symbol" panose="05050102010706020507" pitchFamily="18" charset="2"/>
              </a:rPr>
              <a:t> </a:t>
            </a:r>
            <a:r>
              <a:rPr lang="en-US" altLang="zh-TW" sz="1500" dirty="0">
                <a:solidFill>
                  <a:srgbClr val="FF0000"/>
                </a:solidFill>
                <a:latin typeface="Symbol" panose="05050102010706020507" pitchFamily="18" charset="2"/>
                <a:sym typeface="Symbol" panose="05050102010706020507" pitchFamily="18" charset="2"/>
              </a:rPr>
              <a:t></a:t>
            </a:r>
            <a:r>
              <a:rPr lang="en-US" altLang="zh-TW" sz="1500" dirty="0">
                <a:solidFill>
                  <a:srgbClr val="FF0000"/>
                </a:solidFill>
                <a:sym typeface="Symbol" panose="05050102010706020507" pitchFamily="18" charset="2"/>
              </a:rPr>
              <a:t> A</a:t>
            </a:r>
            <a:r>
              <a:rPr lang="en-US" altLang="zh-TW" sz="1500" baseline="-25000" dirty="0">
                <a:solidFill>
                  <a:srgbClr val="FF0000"/>
                </a:solidFill>
                <a:sym typeface="Symbol" panose="05050102010706020507" pitchFamily="18" charset="2"/>
              </a:rPr>
              <a:t>CP</a:t>
            </a:r>
            <a:r>
              <a:rPr lang="en-US" altLang="zh-TW" sz="1500" dirty="0">
                <a:solidFill>
                  <a:srgbClr val="FF0000"/>
                </a:solidFill>
                <a:sym typeface="Symbol" panose="05050102010706020507" pitchFamily="18" charset="2"/>
              </a:rPr>
              <a:t>(</a:t>
            </a:r>
            <a:r>
              <a:rPr lang="en-US" altLang="zh-TW" sz="1500" b="0" dirty="0">
                <a:solidFill>
                  <a:srgbClr val="FF0000"/>
                </a:solidFill>
              </a:rPr>
              <a:t>D</a:t>
            </a:r>
            <a:r>
              <a:rPr lang="en-US" altLang="zh-TW" sz="1500" b="0" baseline="30000" dirty="0">
                <a:solidFill>
                  <a:srgbClr val="FF0000"/>
                </a:solidFill>
              </a:rPr>
              <a:t>0</a:t>
            </a:r>
            <a:r>
              <a:rPr lang="en-US" altLang="zh-TW" sz="1500" b="0" dirty="0">
                <a:solidFill>
                  <a:srgbClr val="FF0000"/>
                </a:solidFill>
                <a:latin typeface="Symbol" panose="05050102010706020507" pitchFamily="18" charset="2"/>
                <a:sym typeface="Symbol" panose="05050102010706020507" pitchFamily="18" charset="2"/>
              </a:rPr>
              <a:t> </a:t>
            </a:r>
            <a:r>
              <a:rPr lang="en-US" altLang="zh-TW" sz="1500" dirty="0">
                <a:solidFill>
                  <a:srgbClr val="FF0000"/>
                </a:solidFill>
                <a:sym typeface="Symbol" panose="05050102010706020507" pitchFamily="18" charset="2"/>
              </a:rPr>
              <a:t>K</a:t>
            </a:r>
            <a:r>
              <a:rPr lang="en-US" altLang="zh-TW" sz="1500" baseline="30000" dirty="0">
                <a:solidFill>
                  <a:srgbClr val="FF0000"/>
                </a:solidFill>
                <a:sym typeface="Symbol" panose="05050102010706020507" pitchFamily="18" charset="2"/>
              </a:rPr>
              <a:t>+</a:t>
            </a:r>
            <a:r>
              <a:rPr lang="en-US" altLang="zh-TW" sz="1500" dirty="0">
                <a:solidFill>
                  <a:srgbClr val="FF0000"/>
                </a:solidFill>
                <a:sym typeface="Symbol" panose="05050102010706020507" pitchFamily="18" charset="2"/>
              </a:rPr>
              <a:t>K</a:t>
            </a:r>
            <a:r>
              <a:rPr lang="en-US" altLang="zh-TW" sz="1500" baseline="30000" dirty="0">
                <a:solidFill>
                  <a:srgbClr val="FF0000"/>
                </a:solidFill>
                <a:sym typeface="Symbol" panose="05050102010706020507" pitchFamily="18" charset="2"/>
              </a:rPr>
              <a:t>-</a:t>
            </a:r>
            <a:r>
              <a:rPr lang="en-US" altLang="zh-TW" sz="1500" dirty="0">
                <a:solidFill>
                  <a:srgbClr val="FF0000"/>
                </a:solidFill>
                <a:sym typeface="Symbol" panose="05050102010706020507" pitchFamily="18" charset="2"/>
              </a:rPr>
              <a:t>) - A</a:t>
            </a:r>
            <a:r>
              <a:rPr lang="en-US" altLang="zh-TW" sz="1500" baseline="-25000" dirty="0">
                <a:solidFill>
                  <a:srgbClr val="FF0000"/>
                </a:solidFill>
                <a:sym typeface="Symbol" panose="05050102010706020507" pitchFamily="18" charset="2"/>
              </a:rPr>
              <a:t>CP</a:t>
            </a:r>
            <a:r>
              <a:rPr lang="en-US" altLang="zh-TW" sz="1500" dirty="0">
                <a:solidFill>
                  <a:srgbClr val="FF0000"/>
                </a:solidFill>
                <a:sym typeface="Symbol" panose="05050102010706020507" pitchFamily="18" charset="2"/>
              </a:rPr>
              <a:t>(</a:t>
            </a:r>
            <a:r>
              <a:rPr lang="en-US" altLang="zh-TW" sz="1500" b="0" dirty="0">
                <a:solidFill>
                  <a:srgbClr val="FF0000"/>
                </a:solidFill>
              </a:rPr>
              <a:t>D</a:t>
            </a:r>
            <a:r>
              <a:rPr lang="en-US" altLang="zh-TW" sz="1500" b="0" baseline="30000" dirty="0">
                <a:solidFill>
                  <a:srgbClr val="FF0000"/>
                </a:solidFill>
              </a:rPr>
              <a:t>0</a:t>
            </a:r>
            <a:r>
              <a:rPr lang="en-US" altLang="zh-TW" sz="1500" b="0" dirty="0">
                <a:solidFill>
                  <a:srgbClr val="FF0000"/>
                </a:solidFill>
                <a:latin typeface="Symbol" panose="05050102010706020507" pitchFamily="18" charset="2"/>
                <a:sym typeface="Symbol" panose="05050102010706020507" pitchFamily="18" charset="2"/>
              </a:rPr>
              <a:t> </a:t>
            </a:r>
            <a:r>
              <a:rPr lang="en-US" altLang="zh-TW" sz="1500" dirty="0">
                <a:solidFill>
                  <a:srgbClr val="FF0000"/>
                </a:solidFill>
                <a:latin typeface="Symbol" panose="05050102010706020507" pitchFamily="18" charset="2"/>
                <a:sym typeface="Symbol" panose="05050102010706020507" pitchFamily="18" charset="2"/>
              </a:rPr>
              <a:t></a:t>
            </a:r>
            <a:r>
              <a:rPr lang="en-US" altLang="zh-TW" sz="1500" baseline="30000" dirty="0">
                <a:solidFill>
                  <a:srgbClr val="FF0000"/>
                </a:solidFill>
                <a:latin typeface="Symbol" panose="05050102010706020507" pitchFamily="18" charset="2"/>
                <a:sym typeface="Symbol" panose="05050102010706020507" pitchFamily="18" charset="2"/>
              </a:rPr>
              <a:t>+</a:t>
            </a:r>
            <a:r>
              <a:rPr lang="en-US" altLang="zh-TW" sz="1500" dirty="0">
                <a:solidFill>
                  <a:srgbClr val="FF0000"/>
                </a:solidFill>
                <a:latin typeface="Symbol" panose="05050102010706020507" pitchFamily="18" charset="2"/>
                <a:sym typeface="Symbol" panose="05050102010706020507" pitchFamily="18" charset="2"/>
              </a:rPr>
              <a:t></a:t>
            </a:r>
            <a:r>
              <a:rPr lang="en-US" altLang="zh-TW" sz="1500" baseline="30000" dirty="0">
                <a:solidFill>
                  <a:srgbClr val="FF0000"/>
                </a:solidFill>
                <a:latin typeface="Symbol" panose="05050102010706020507" pitchFamily="18" charset="2"/>
                <a:sym typeface="Symbol" panose="05050102010706020507" pitchFamily="18" charset="2"/>
              </a:rPr>
              <a:t>-</a:t>
            </a:r>
            <a:r>
              <a:rPr lang="en-US" altLang="zh-TW" sz="1500" dirty="0">
                <a:solidFill>
                  <a:srgbClr val="FF0000"/>
                </a:solidFill>
                <a:sym typeface="Symbol" panose="05050102010706020507" pitchFamily="18" charset="2"/>
              </a:rPr>
              <a:t>) = - (0.82</a:t>
            </a:r>
            <a:r>
              <a:rPr lang="en-US" altLang="zh-TW" sz="1500" dirty="0">
                <a:solidFill>
                  <a:srgbClr val="FF0000"/>
                </a:solidFill>
                <a:latin typeface="Symbol" panose="05050102010706020507" pitchFamily="18" charset="2"/>
                <a:sym typeface="Symbol" panose="05050102010706020507" pitchFamily="18" charset="2"/>
              </a:rPr>
              <a:t></a:t>
            </a:r>
            <a:r>
              <a:rPr lang="en-US" altLang="zh-TW" sz="1500" dirty="0">
                <a:solidFill>
                  <a:srgbClr val="FF0000"/>
                </a:solidFill>
                <a:sym typeface="Symbol" panose="05050102010706020507" pitchFamily="18" charset="2"/>
              </a:rPr>
              <a:t>0.21</a:t>
            </a:r>
            <a:r>
              <a:rPr lang="en-US" altLang="zh-TW" sz="1500" dirty="0">
                <a:solidFill>
                  <a:srgbClr val="FF0000"/>
                </a:solidFill>
                <a:latin typeface="Symbol" panose="05050102010706020507" pitchFamily="18" charset="2"/>
                <a:sym typeface="Symbol" panose="05050102010706020507" pitchFamily="18" charset="2"/>
              </a:rPr>
              <a:t></a:t>
            </a:r>
            <a:r>
              <a:rPr lang="en-US" altLang="zh-TW" sz="1500" dirty="0">
                <a:solidFill>
                  <a:srgbClr val="FF0000"/>
                </a:solidFill>
                <a:sym typeface="Symbol" panose="05050102010706020507" pitchFamily="18" charset="2"/>
              </a:rPr>
              <a:t>0.11)%          3.5</a:t>
            </a:r>
            <a:r>
              <a:rPr lang="en-US" altLang="zh-TW" sz="1500" dirty="0">
                <a:solidFill>
                  <a:srgbClr val="FF0000"/>
                </a:solidFill>
                <a:latin typeface="Symbol" panose="05050102010706020507" pitchFamily="18" charset="2"/>
                <a:sym typeface="Symbol" panose="05050102010706020507" pitchFamily="18" charset="2"/>
              </a:rPr>
              <a:t></a:t>
            </a:r>
            <a:r>
              <a:rPr lang="en-US" altLang="zh-TW" sz="1500" dirty="0">
                <a:solidFill>
                  <a:srgbClr val="FF0000"/>
                </a:solidFill>
                <a:sym typeface="Symbol" panose="05050102010706020507" pitchFamily="18" charset="2"/>
              </a:rPr>
              <a:t> effect   </a:t>
            </a:r>
            <a:r>
              <a:rPr lang="en-US" altLang="zh-TW" sz="1500" dirty="0">
                <a:solidFill>
                  <a:srgbClr val="0000FF"/>
                </a:solidFill>
                <a:sym typeface="Symbol" panose="05050102010706020507" pitchFamily="18" charset="2"/>
              </a:rPr>
              <a:t>         </a:t>
            </a:r>
          </a:p>
          <a:p>
            <a:pPr eaLnBrk="1" hangingPunct="1">
              <a:spcBef>
                <a:spcPct val="50000"/>
              </a:spcBef>
              <a:buFont typeface="Symbol" panose="05050102010706020507" pitchFamily="18" charset="2"/>
              <a:buChar char=" "/>
            </a:pPr>
            <a:r>
              <a:rPr lang="en-US" altLang="zh-TW" sz="1500" dirty="0">
                <a:solidFill>
                  <a:srgbClr val="FF0000"/>
                </a:solidFill>
                <a:sym typeface="Symbol" panose="05050102010706020507" pitchFamily="18" charset="2"/>
              </a:rPr>
              <a:t>                     </a:t>
            </a:r>
            <a:r>
              <a:rPr lang="en-US" altLang="zh-TW" sz="1500" dirty="0">
                <a:solidFill>
                  <a:srgbClr val="0000FF"/>
                </a:solidFill>
                <a:sym typeface="Symbol" panose="05050102010706020507" pitchFamily="18" charset="2"/>
              </a:rPr>
              <a:t>claimed to be the first evidence of CPV in charm sector</a:t>
            </a:r>
          </a:p>
        </p:txBody>
      </p:sp>
      <p:graphicFrame>
        <p:nvGraphicFramePr>
          <p:cNvPr id="15" name="表格 14">
            <a:extLst>
              <a:ext uri="{FF2B5EF4-FFF2-40B4-BE49-F238E27FC236}">
                <a16:creationId xmlns:a16="http://schemas.microsoft.com/office/drawing/2014/main" id="{258C334C-BEF1-8892-9A71-640D3E0AF345}"/>
              </a:ext>
            </a:extLst>
          </p:cNvPr>
          <p:cNvGraphicFramePr>
            <a:graphicFrameLocks noGrp="1"/>
          </p:cNvGraphicFramePr>
          <p:nvPr/>
        </p:nvGraphicFramePr>
        <p:xfrm>
          <a:off x="1634157" y="1716562"/>
          <a:ext cx="4016143" cy="2476500"/>
        </p:xfrm>
        <a:graphic>
          <a:graphicData uri="http://schemas.openxmlformats.org/drawingml/2006/table">
            <a:tbl>
              <a:tblPr firstRow="1" bandRow="1">
                <a:tableStyleId>{5C22544A-7EE6-4342-B048-85BDC9FD1C3A}</a:tableStyleId>
              </a:tblPr>
              <a:tblGrid>
                <a:gridCol w="824243">
                  <a:extLst>
                    <a:ext uri="{9D8B030D-6E8A-4147-A177-3AD203B41FA5}">
                      <a16:colId xmlns:a16="http://schemas.microsoft.com/office/drawing/2014/main" val="1180948686"/>
                    </a:ext>
                  </a:extLst>
                </a:gridCol>
                <a:gridCol w="907134">
                  <a:extLst>
                    <a:ext uri="{9D8B030D-6E8A-4147-A177-3AD203B41FA5}">
                      <a16:colId xmlns:a16="http://schemas.microsoft.com/office/drawing/2014/main" val="1579927862"/>
                    </a:ext>
                  </a:extLst>
                </a:gridCol>
                <a:gridCol w="1280730">
                  <a:extLst>
                    <a:ext uri="{9D8B030D-6E8A-4147-A177-3AD203B41FA5}">
                      <a16:colId xmlns:a16="http://schemas.microsoft.com/office/drawing/2014/main" val="4281733680"/>
                    </a:ext>
                  </a:extLst>
                </a:gridCol>
                <a:gridCol w="1004036">
                  <a:extLst>
                    <a:ext uri="{9D8B030D-6E8A-4147-A177-3AD203B41FA5}">
                      <a16:colId xmlns:a16="http://schemas.microsoft.com/office/drawing/2014/main" val="1240996093"/>
                    </a:ext>
                  </a:extLst>
                </a:gridCol>
              </a:tblGrid>
              <a:tr h="202450">
                <a:tc>
                  <a:txBody>
                    <a:bodyPr/>
                    <a:lstStyle/>
                    <a:p>
                      <a:r>
                        <a:rPr lang="en-US" altLang="zh-TW" sz="1000" dirty="0">
                          <a:solidFill>
                            <a:schemeClr val="tx1"/>
                          </a:solidFill>
                        </a:rPr>
                        <a:t>    </a:t>
                      </a:r>
                      <a:r>
                        <a:rPr lang="en-US" altLang="zh-TW" sz="1000" dirty="0" err="1">
                          <a:solidFill>
                            <a:schemeClr val="tx1"/>
                          </a:solidFill>
                        </a:rPr>
                        <a:t>Expt</a:t>
                      </a:r>
                      <a:endParaRPr lang="zh-TW" altLang="en-US" sz="1000" dirty="0">
                        <a:solidFill>
                          <a:schemeClr val="tx1"/>
                        </a:solidFill>
                      </a:endParaRPr>
                    </a:p>
                  </a:txBody>
                  <a:tcPr marL="68580" marR="68580" marT="34290" marB="34290"/>
                </a:tc>
                <a:tc>
                  <a:txBody>
                    <a:bodyPr/>
                    <a:lstStyle/>
                    <a:p>
                      <a:r>
                        <a:rPr lang="en-US" altLang="zh-TW" sz="1000" dirty="0">
                          <a:solidFill>
                            <a:schemeClr val="tx1"/>
                          </a:solidFill>
                        </a:rPr>
                        <a:t> Year </a:t>
                      </a:r>
                      <a:endParaRPr lang="zh-TW" altLang="en-US" sz="1000" dirty="0">
                        <a:solidFill>
                          <a:schemeClr val="tx1"/>
                        </a:solidFill>
                      </a:endParaRPr>
                    </a:p>
                  </a:txBody>
                  <a:tcPr marL="68580" marR="68580" marT="34290" marB="34290"/>
                </a:tc>
                <a:tc>
                  <a:txBody>
                    <a:bodyPr/>
                    <a:lstStyle/>
                    <a:p>
                      <a:endParaRPr lang="zh-TW" sz="1000" dirty="0"/>
                    </a:p>
                  </a:txBody>
                  <a:tcPr marL="68580" marR="68580" marT="34290" marB="34290">
                    <a:blipFill>
                      <a:blip r:embed="rId2"/>
                      <a:stretch>
                        <a:fillRect l="-135737" t="-8197" r="-79937" b="-824590"/>
                      </a:stretch>
                    </a:blipFill>
                  </a:tcPr>
                </a:tc>
                <a:tc>
                  <a:txBody>
                    <a:bodyPr/>
                    <a:lstStyle/>
                    <a:p>
                      <a:r>
                        <a:rPr lang="en-US" altLang="zh-TW" sz="1000" dirty="0">
                          <a:solidFill>
                            <a:schemeClr val="tx1"/>
                          </a:solidFill>
                        </a:rPr>
                        <a:t>    Tag</a:t>
                      </a:r>
                      <a:endParaRPr lang="zh-TW" altLang="en-US" sz="1000" dirty="0">
                        <a:solidFill>
                          <a:schemeClr val="tx1"/>
                        </a:solidFill>
                      </a:endParaRPr>
                    </a:p>
                  </a:txBody>
                  <a:tcPr marL="68580" marR="68580" marT="34290" marB="34290"/>
                </a:tc>
                <a:extLst>
                  <a:ext uri="{0D108BD9-81ED-4DB2-BD59-A6C34878D82A}">
                    <a16:rowId xmlns:a16="http://schemas.microsoft.com/office/drawing/2014/main" val="806156342"/>
                  </a:ext>
                </a:extLst>
              </a:tr>
              <a:tr h="258299">
                <a:tc>
                  <a:txBody>
                    <a:bodyPr/>
                    <a:lstStyle/>
                    <a:p>
                      <a:r>
                        <a:rPr lang="en-US" altLang="zh-TW" sz="1000" dirty="0">
                          <a:solidFill>
                            <a:schemeClr val="tx1"/>
                          </a:solidFill>
                        </a:rPr>
                        <a:t>    </a:t>
                      </a:r>
                      <a:r>
                        <a:rPr lang="en-US" altLang="zh-TW" sz="1000" dirty="0" err="1">
                          <a:solidFill>
                            <a:schemeClr val="tx1"/>
                          </a:solidFill>
                        </a:rPr>
                        <a:t>LHCb</a:t>
                      </a:r>
                      <a:endParaRPr lang="zh-TW" altLang="en-US" sz="1000" dirty="0">
                        <a:solidFill>
                          <a:schemeClr val="tx1"/>
                        </a:solidFill>
                      </a:endParaRPr>
                    </a:p>
                  </a:txBody>
                  <a:tcPr marL="68580" marR="68580" marT="34290" marB="34290"/>
                </a:tc>
                <a:tc>
                  <a:txBody>
                    <a:bodyPr/>
                    <a:lstStyle/>
                    <a:p>
                      <a:r>
                        <a:rPr lang="en-US" altLang="zh-TW" sz="1000" dirty="0">
                          <a:solidFill>
                            <a:schemeClr val="tx1"/>
                          </a:solidFill>
                        </a:rPr>
                        <a:t>  2011</a:t>
                      </a:r>
                      <a:endParaRPr lang="zh-TW" altLang="en-US" sz="1000" dirty="0">
                        <a:solidFill>
                          <a:schemeClr val="tx1"/>
                        </a:solidFill>
                      </a:endParaRPr>
                    </a:p>
                  </a:txBody>
                  <a:tcPr marL="68580" marR="68580" marT="34290" marB="34290"/>
                </a:tc>
                <a:tc>
                  <a:txBody>
                    <a:bodyPr/>
                    <a:lstStyle/>
                    <a:p>
                      <a:r>
                        <a:rPr lang="en-US" altLang="zh-TW" sz="1400" dirty="0">
                          <a:solidFill>
                            <a:srgbClr val="0000FF"/>
                          </a:solidFill>
                          <a:sym typeface="Symbol" panose="05050102010706020507" pitchFamily="18" charset="2"/>
                        </a:rPr>
                        <a:t>  - 0.82</a:t>
                      </a:r>
                      <a:r>
                        <a:rPr lang="en-US" altLang="zh-TW" sz="1400" dirty="0">
                          <a:solidFill>
                            <a:srgbClr val="0000FF"/>
                          </a:solidFill>
                          <a:latin typeface="Symbol" panose="05050102010706020507" pitchFamily="18" charset="2"/>
                          <a:sym typeface="Symbol" panose="05050102010706020507" pitchFamily="18" charset="2"/>
                        </a:rPr>
                        <a:t></a:t>
                      </a:r>
                      <a:r>
                        <a:rPr lang="en-US" altLang="zh-TW" sz="1400" dirty="0">
                          <a:solidFill>
                            <a:srgbClr val="0000FF"/>
                          </a:solidFill>
                          <a:sym typeface="Symbol" panose="05050102010706020507" pitchFamily="18" charset="2"/>
                        </a:rPr>
                        <a:t>0.24</a:t>
                      </a:r>
                      <a:endParaRPr lang="zh-TW" altLang="en-US" sz="1000" dirty="0">
                        <a:solidFill>
                          <a:srgbClr val="0000FF"/>
                        </a:solidFill>
                      </a:endParaRPr>
                    </a:p>
                  </a:txBody>
                  <a:tcPr marL="68580" marR="68580" marT="34290" marB="34290"/>
                </a:tc>
                <a:tc>
                  <a:txBody>
                    <a:bodyPr/>
                    <a:lstStyle/>
                    <a:p>
                      <a:r>
                        <a:rPr lang="en-US" altLang="zh-TW" sz="1000" dirty="0">
                          <a:solidFill>
                            <a:schemeClr val="tx1"/>
                          </a:solidFill>
                        </a:rPr>
                        <a:t>     </a:t>
                      </a:r>
                      <a:r>
                        <a:rPr lang="en-US" altLang="zh-TW" sz="1000" dirty="0">
                          <a:solidFill>
                            <a:schemeClr val="tx1"/>
                          </a:solidFill>
                          <a:sym typeface="Symbol" panose="05050102010706020507" pitchFamily="18" charset="2"/>
                        </a:rPr>
                        <a:t></a:t>
                      </a:r>
                      <a:endParaRPr lang="zh-TW" altLang="en-US" sz="1000" dirty="0">
                        <a:solidFill>
                          <a:schemeClr val="tx1"/>
                        </a:solidFill>
                      </a:endParaRPr>
                    </a:p>
                  </a:txBody>
                  <a:tcPr marL="68580" marR="68580" marT="34290" marB="34290"/>
                </a:tc>
                <a:extLst>
                  <a:ext uri="{0D108BD9-81ED-4DB2-BD59-A6C34878D82A}">
                    <a16:rowId xmlns:a16="http://schemas.microsoft.com/office/drawing/2014/main" val="3454557128"/>
                  </a:ext>
                </a:extLst>
              </a:tr>
              <a:tr h="258299">
                <a:tc>
                  <a:txBody>
                    <a:bodyPr/>
                    <a:lstStyle/>
                    <a:p>
                      <a:r>
                        <a:rPr lang="en-US" altLang="zh-TW" sz="1000" dirty="0">
                          <a:solidFill>
                            <a:schemeClr val="tx1"/>
                          </a:solidFill>
                        </a:rPr>
                        <a:t>    CDF</a:t>
                      </a:r>
                      <a:endParaRPr lang="zh-TW" altLang="en-US" sz="1000" dirty="0">
                        <a:solidFill>
                          <a:schemeClr val="tx1"/>
                        </a:solidFill>
                      </a:endParaRPr>
                    </a:p>
                  </a:txBody>
                  <a:tcPr marL="68580" marR="68580" marT="34290" marB="34290"/>
                </a:tc>
                <a:tc>
                  <a:txBody>
                    <a:bodyPr/>
                    <a:lstStyle/>
                    <a:p>
                      <a:r>
                        <a:rPr lang="en-US" altLang="zh-TW" sz="1000" dirty="0">
                          <a:solidFill>
                            <a:schemeClr val="tx1"/>
                          </a:solidFill>
                        </a:rPr>
                        <a:t>  2012</a:t>
                      </a:r>
                      <a:endParaRPr lang="zh-TW" altLang="en-US" sz="1000" dirty="0">
                        <a:solidFill>
                          <a:schemeClr val="tx1"/>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a:solidFill>
                            <a:srgbClr val="0000FF"/>
                          </a:solidFill>
                          <a:sym typeface="Symbol" panose="05050102010706020507" pitchFamily="18" charset="2"/>
                        </a:rPr>
                        <a:t>  - 0.62</a:t>
                      </a:r>
                      <a:r>
                        <a:rPr lang="en-US" altLang="zh-TW" sz="1400" dirty="0">
                          <a:solidFill>
                            <a:srgbClr val="0000FF"/>
                          </a:solidFill>
                          <a:latin typeface="Symbol" panose="05050102010706020507" pitchFamily="18" charset="2"/>
                          <a:sym typeface="Symbol" panose="05050102010706020507" pitchFamily="18" charset="2"/>
                        </a:rPr>
                        <a:t></a:t>
                      </a:r>
                      <a:r>
                        <a:rPr lang="en-US" altLang="zh-TW" sz="1400" dirty="0">
                          <a:solidFill>
                            <a:srgbClr val="0000FF"/>
                          </a:solidFill>
                          <a:sym typeface="Symbol" panose="05050102010706020507" pitchFamily="18" charset="2"/>
                        </a:rPr>
                        <a:t>0.23</a:t>
                      </a:r>
                      <a:endParaRPr lang="zh-TW" altLang="en-US" sz="1000" dirty="0">
                        <a:solidFill>
                          <a:srgbClr val="0000FF"/>
                        </a:solidFill>
                      </a:endParaRPr>
                    </a:p>
                  </a:txBody>
                  <a:tcPr marL="68580" marR="68580" marT="34290" marB="34290"/>
                </a:tc>
                <a:tc>
                  <a:txBody>
                    <a:bodyPr/>
                    <a:lstStyle/>
                    <a:p>
                      <a:r>
                        <a:rPr lang="en-US" altLang="zh-TW" sz="1000" dirty="0">
                          <a:solidFill>
                            <a:schemeClr val="tx1"/>
                          </a:solidFill>
                        </a:rPr>
                        <a:t>     </a:t>
                      </a:r>
                      <a:r>
                        <a:rPr lang="en-US" altLang="zh-TW" sz="1000" dirty="0">
                          <a:solidFill>
                            <a:schemeClr val="tx1"/>
                          </a:solidFill>
                          <a:sym typeface="Symbol" panose="05050102010706020507" pitchFamily="18" charset="2"/>
                        </a:rPr>
                        <a:t></a:t>
                      </a:r>
                      <a:endParaRPr lang="zh-TW" altLang="en-US" sz="1000" dirty="0">
                        <a:solidFill>
                          <a:schemeClr val="tx1"/>
                        </a:solidFill>
                      </a:endParaRPr>
                    </a:p>
                  </a:txBody>
                  <a:tcPr marL="68580" marR="68580" marT="34290" marB="34290"/>
                </a:tc>
                <a:extLst>
                  <a:ext uri="{0D108BD9-81ED-4DB2-BD59-A6C34878D82A}">
                    <a16:rowId xmlns:a16="http://schemas.microsoft.com/office/drawing/2014/main" val="3685248383"/>
                  </a:ext>
                </a:extLst>
              </a:tr>
              <a:tr h="258299">
                <a:tc>
                  <a:txBody>
                    <a:bodyPr/>
                    <a:lstStyle/>
                    <a:p>
                      <a:r>
                        <a:rPr lang="en-US" altLang="zh-TW" sz="1000" dirty="0">
                          <a:solidFill>
                            <a:schemeClr val="tx1"/>
                          </a:solidFill>
                        </a:rPr>
                        <a:t>    Belle</a:t>
                      </a:r>
                      <a:endParaRPr lang="zh-TW" altLang="en-US" sz="1000" dirty="0">
                        <a:solidFill>
                          <a:schemeClr val="tx1"/>
                        </a:solidFill>
                      </a:endParaRPr>
                    </a:p>
                  </a:txBody>
                  <a:tcPr marL="68580" marR="68580" marT="34290" marB="34290"/>
                </a:tc>
                <a:tc>
                  <a:txBody>
                    <a:bodyPr/>
                    <a:lstStyle/>
                    <a:p>
                      <a:r>
                        <a:rPr lang="en-US" altLang="zh-TW" sz="1000" dirty="0">
                          <a:solidFill>
                            <a:schemeClr val="tx1"/>
                          </a:solidFill>
                        </a:rPr>
                        <a:t>  2012</a:t>
                      </a:r>
                      <a:endParaRPr lang="zh-TW" altLang="en-US" sz="1000" dirty="0">
                        <a:solidFill>
                          <a:schemeClr val="tx1"/>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a:solidFill>
                            <a:srgbClr val="0000FF"/>
                          </a:solidFill>
                          <a:sym typeface="Symbol" panose="05050102010706020507" pitchFamily="18" charset="2"/>
                        </a:rPr>
                        <a:t>  - 0.87</a:t>
                      </a:r>
                      <a:r>
                        <a:rPr lang="en-US" altLang="zh-TW" sz="1400" dirty="0">
                          <a:solidFill>
                            <a:srgbClr val="0000FF"/>
                          </a:solidFill>
                          <a:latin typeface="Symbol" panose="05050102010706020507" pitchFamily="18" charset="2"/>
                          <a:sym typeface="Symbol" panose="05050102010706020507" pitchFamily="18" charset="2"/>
                        </a:rPr>
                        <a:t></a:t>
                      </a:r>
                      <a:r>
                        <a:rPr lang="en-US" altLang="zh-TW" sz="1400" dirty="0">
                          <a:solidFill>
                            <a:srgbClr val="0000FF"/>
                          </a:solidFill>
                          <a:sym typeface="Symbol" panose="05050102010706020507" pitchFamily="18" charset="2"/>
                        </a:rPr>
                        <a:t>0.41</a:t>
                      </a:r>
                      <a:endParaRPr lang="zh-TW" altLang="en-US" sz="1000" dirty="0">
                        <a:solidFill>
                          <a:srgbClr val="0000FF"/>
                        </a:solidFill>
                      </a:endParaRPr>
                    </a:p>
                  </a:txBody>
                  <a:tcPr marL="68580" marR="68580" marT="34290" marB="34290"/>
                </a:tc>
                <a:tc>
                  <a:txBody>
                    <a:bodyPr/>
                    <a:lstStyle/>
                    <a:p>
                      <a:r>
                        <a:rPr lang="en-US" altLang="zh-TW" sz="1000" dirty="0">
                          <a:solidFill>
                            <a:schemeClr val="tx1"/>
                          </a:solidFill>
                        </a:rPr>
                        <a:t>     </a:t>
                      </a:r>
                      <a:r>
                        <a:rPr lang="en-US" altLang="zh-TW" sz="1000" dirty="0">
                          <a:solidFill>
                            <a:schemeClr val="tx1"/>
                          </a:solidFill>
                          <a:sym typeface="Symbol" panose="05050102010706020507" pitchFamily="18" charset="2"/>
                        </a:rPr>
                        <a:t></a:t>
                      </a:r>
                      <a:endParaRPr lang="zh-TW" altLang="en-US" sz="1000" dirty="0">
                        <a:solidFill>
                          <a:schemeClr val="tx1"/>
                        </a:solidFill>
                      </a:endParaRPr>
                    </a:p>
                  </a:txBody>
                  <a:tcPr marL="68580" marR="68580" marT="34290" marB="34290"/>
                </a:tc>
                <a:extLst>
                  <a:ext uri="{0D108BD9-81ED-4DB2-BD59-A6C34878D82A}">
                    <a16:rowId xmlns:a16="http://schemas.microsoft.com/office/drawing/2014/main" val="1929024985"/>
                  </a:ext>
                </a:extLst>
              </a:tr>
              <a:tr h="258299">
                <a:tc>
                  <a:txBody>
                    <a:bodyPr/>
                    <a:lstStyle/>
                    <a:p>
                      <a:r>
                        <a:rPr lang="en-US" altLang="zh-TW" sz="1000" dirty="0">
                          <a:solidFill>
                            <a:schemeClr val="tx1"/>
                          </a:solidFill>
                        </a:rPr>
                        <a:t>    </a:t>
                      </a:r>
                      <a:r>
                        <a:rPr lang="en-US" altLang="zh-TW" sz="1000" dirty="0" err="1">
                          <a:solidFill>
                            <a:schemeClr val="tx1"/>
                          </a:solidFill>
                        </a:rPr>
                        <a:t>LHCb</a:t>
                      </a:r>
                      <a:endParaRPr lang="zh-TW" altLang="en-US" sz="1000" dirty="0">
                        <a:solidFill>
                          <a:schemeClr val="tx1"/>
                        </a:solidFill>
                      </a:endParaRPr>
                    </a:p>
                  </a:txBody>
                  <a:tcPr marL="68580" marR="68580" marT="34290" marB="34290"/>
                </a:tc>
                <a:tc>
                  <a:txBody>
                    <a:bodyPr/>
                    <a:lstStyle/>
                    <a:p>
                      <a:r>
                        <a:rPr lang="en-US" altLang="zh-TW" sz="1000" dirty="0">
                          <a:solidFill>
                            <a:schemeClr val="tx1"/>
                          </a:solidFill>
                        </a:rPr>
                        <a:t>  2013</a:t>
                      </a:r>
                      <a:endParaRPr lang="zh-TW" altLang="en-US" sz="1000" dirty="0">
                        <a:solidFill>
                          <a:schemeClr val="tx1"/>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baseline="0" dirty="0">
                          <a:solidFill>
                            <a:srgbClr val="0000FF"/>
                          </a:solidFill>
                          <a:sym typeface="Symbol" panose="05050102010706020507" pitchFamily="18" charset="2"/>
                        </a:rPr>
                        <a:t> </a:t>
                      </a:r>
                      <a:r>
                        <a:rPr lang="en-US" altLang="zh-TW" sz="1400" dirty="0">
                          <a:solidFill>
                            <a:srgbClr val="0000FF"/>
                          </a:solidFill>
                          <a:sym typeface="Symbol" panose="05050102010706020507" pitchFamily="18" charset="2"/>
                        </a:rPr>
                        <a:t>   0.49</a:t>
                      </a:r>
                      <a:r>
                        <a:rPr lang="en-US" altLang="zh-TW" sz="1400" dirty="0">
                          <a:solidFill>
                            <a:srgbClr val="0000FF"/>
                          </a:solidFill>
                          <a:latin typeface="Symbol" panose="05050102010706020507" pitchFamily="18" charset="2"/>
                          <a:sym typeface="Symbol" panose="05050102010706020507" pitchFamily="18" charset="2"/>
                        </a:rPr>
                        <a:t></a:t>
                      </a:r>
                      <a:r>
                        <a:rPr lang="en-US" altLang="zh-TW" sz="1400" dirty="0">
                          <a:solidFill>
                            <a:srgbClr val="0000FF"/>
                          </a:solidFill>
                          <a:sym typeface="Symbol" panose="05050102010706020507" pitchFamily="18" charset="2"/>
                        </a:rPr>
                        <a:t>0.33</a:t>
                      </a:r>
                      <a:endParaRPr lang="zh-TW" altLang="en-US" sz="1000" dirty="0">
                        <a:solidFill>
                          <a:srgbClr val="0000FF"/>
                        </a:solidFill>
                      </a:endParaRPr>
                    </a:p>
                  </a:txBody>
                  <a:tcPr marL="68580" marR="68580" marT="34290" marB="34290"/>
                </a:tc>
                <a:tc>
                  <a:txBody>
                    <a:bodyPr/>
                    <a:lstStyle/>
                    <a:p>
                      <a:r>
                        <a:rPr lang="en-US" altLang="zh-TW" sz="1000" dirty="0">
                          <a:solidFill>
                            <a:schemeClr val="tx1"/>
                          </a:solidFill>
                        </a:rPr>
                        <a:t> </a:t>
                      </a:r>
                      <a:r>
                        <a:rPr lang="en-US" altLang="zh-TW" sz="1000" baseline="0" dirty="0">
                          <a:solidFill>
                            <a:schemeClr val="tx1"/>
                          </a:solidFill>
                          <a:sym typeface="Symbol" panose="05050102010706020507" pitchFamily="18" charset="2"/>
                        </a:rPr>
                        <a:t>    </a:t>
                      </a:r>
                      <a:endParaRPr lang="zh-TW" altLang="en-US" sz="1000" dirty="0">
                        <a:solidFill>
                          <a:schemeClr val="tx1"/>
                        </a:solidFill>
                      </a:endParaRPr>
                    </a:p>
                  </a:txBody>
                  <a:tcPr marL="68580" marR="68580" marT="34290" marB="34290"/>
                </a:tc>
                <a:extLst>
                  <a:ext uri="{0D108BD9-81ED-4DB2-BD59-A6C34878D82A}">
                    <a16:rowId xmlns:a16="http://schemas.microsoft.com/office/drawing/2014/main" val="747893658"/>
                  </a:ext>
                </a:extLst>
              </a:tr>
              <a:tr h="258299">
                <a:tc>
                  <a:txBody>
                    <a:bodyPr/>
                    <a:lstStyle/>
                    <a:p>
                      <a:r>
                        <a:rPr lang="en-US" altLang="zh-TW" sz="1000" dirty="0">
                          <a:solidFill>
                            <a:schemeClr val="tx1"/>
                          </a:solidFill>
                        </a:rPr>
                        <a:t>    </a:t>
                      </a:r>
                      <a:r>
                        <a:rPr lang="en-US" altLang="zh-TW" sz="1000" dirty="0" err="1">
                          <a:solidFill>
                            <a:schemeClr val="tx1"/>
                          </a:solidFill>
                        </a:rPr>
                        <a:t>LHCb</a:t>
                      </a:r>
                      <a:endParaRPr lang="zh-TW" altLang="en-US" sz="1000" dirty="0">
                        <a:solidFill>
                          <a:schemeClr val="tx1"/>
                        </a:solidFill>
                      </a:endParaRPr>
                    </a:p>
                  </a:txBody>
                  <a:tcPr marL="68580" marR="68580" marT="34290" marB="34290"/>
                </a:tc>
                <a:tc>
                  <a:txBody>
                    <a:bodyPr/>
                    <a:lstStyle/>
                    <a:p>
                      <a:r>
                        <a:rPr lang="en-US" altLang="zh-TW" sz="1000" dirty="0">
                          <a:solidFill>
                            <a:schemeClr val="tx1"/>
                          </a:solidFill>
                        </a:rPr>
                        <a:t>  2014</a:t>
                      </a:r>
                      <a:endParaRPr lang="zh-TW" altLang="en-US" sz="1000" dirty="0">
                        <a:solidFill>
                          <a:schemeClr val="tx1"/>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baseline="0" dirty="0">
                          <a:solidFill>
                            <a:srgbClr val="0000FF"/>
                          </a:solidFill>
                          <a:sym typeface="Symbol" panose="05050102010706020507" pitchFamily="18" charset="2"/>
                        </a:rPr>
                        <a:t> </a:t>
                      </a:r>
                      <a:r>
                        <a:rPr lang="en-US" altLang="zh-TW" sz="1400" dirty="0">
                          <a:solidFill>
                            <a:srgbClr val="0000FF"/>
                          </a:solidFill>
                          <a:sym typeface="Symbol" panose="05050102010706020507" pitchFamily="18" charset="2"/>
                        </a:rPr>
                        <a:t>   0.14</a:t>
                      </a:r>
                      <a:r>
                        <a:rPr lang="en-US" altLang="zh-TW" sz="1400" dirty="0">
                          <a:solidFill>
                            <a:srgbClr val="0000FF"/>
                          </a:solidFill>
                          <a:latin typeface="Symbol" panose="05050102010706020507" pitchFamily="18" charset="2"/>
                          <a:sym typeface="Symbol" panose="05050102010706020507" pitchFamily="18" charset="2"/>
                        </a:rPr>
                        <a:t></a:t>
                      </a:r>
                      <a:r>
                        <a:rPr lang="en-US" altLang="zh-TW" sz="1400" dirty="0">
                          <a:solidFill>
                            <a:srgbClr val="0000FF"/>
                          </a:solidFill>
                          <a:sym typeface="Symbol" panose="05050102010706020507" pitchFamily="18" charset="2"/>
                        </a:rPr>
                        <a:t>0.18</a:t>
                      </a:r>
                      <a:endParaRPr lang="zh-TW" altLang="en-US" sz="1000" dirty="0">
                        <a:solidFill>
                          <a:srgbClr val="0000FF"/>
                        </a:solidFill>
                      </a:endParaRPr>
                    </a:p>
                  </a:txBody>
                  <a:tcPr marL="68580" marR="68580" marT="34290" marB="34290"/>
                </a:tc>
                <a:tc>
                  <a:txBody>
                    <a:bodyPr/>
                    <a:lstStyle/>
                    <a:p>
                      <a:r>
                        <a:rPr lang="en-US" altLang="zh-TW" sz="1000" baseline="0" dirty="0">
                          <a:solidFill>
                            <a:schemeClr val="tx1"/>
                          </a:solidFill>
                          <a:sym typeface="Symbol" panose="05050102010706020507" pitchFamily="18" charset="2"/>
                        </a:rPr>
                        <a:t>     </a:t>
                      </a:r>
                      <a:endParaRPr lang="zh-TW" altLang="en-US" sz="1000" dirty="0">
                        <a:solidFill>
                          <a:schemeClr val="tx1"/>
                        </a:solidFill>
                      </a:endParaRPr>
                    </a:p>
                  </a:txBody>
                  <a:tcPr marL="68580" marR="68580" marT="34290" marB="34290"/>
                </a:tc>
                <a:extLst>
                  <a:ext uri="{0D108BD9-81ED-4DB2-BD59-A6C34878D82A}">
                    <a16:rowId xmlns:a16="http://schemas.microsoft.com/office/drawing/2014/main" val="2270103427"/>
                  </a:ext>
                </a:extLst>
              </a:tr>
              <a:tr h="258299">
                <a:tc>
                  <a:txBody>
                    <a:bodyPr/>
                    <a:lstStyle/>
                    <a:p>
                      <a:r>
                        <a:rPr lang="en-US" altLang="zh-TW" sz="1000" dirty="0">
                          <a:solidFill>
                            <a:schemeClr val="tx1"/>
                          </a:solidFill>
                        </a:rPr>
                        <a:t>    </a:t>
                      </a:r>
                      <a:r>
                        <a:rPr lang="en-US" altLang="zh-TW" sz="1000" dirty="0" err="1">
                          <a:solidFill>
                            <a:schemeClr val="tx1"/>
                          </a:solidFill>
                        </a:rPr>
                        <a:t>LHCb</a:t>
                      </a:r>
                      <a:endParaRPr lang="zh-TW" altLang="en-US" sz="1000" dirty="0">
                        <a:solidFill>
                          <a:schemeClr val="tx1"/>
                        </a:solidFill>
                      </a:endParaRPr>
                    </a:p>
                  </a:txBody>
                  <a:tcPr marL="68580" marR="68580" marT="34290" marB="34290"/>
                </a:tc>
                <a:tc>
                  <a:txBody>
                    <a:bodyPr/>
                    <a:lstStyle/>
                    <a:p>
                      <a:r>
                        <a:rPr lang="en-US" altLang="zh-TW" sz="1000" dirty="0">
                          <a:solidFill>
                            <a:schemeClr val="tx1"/>
                          </a:solidFill>
                        </a:rPr>
                        <a:t>  2016</a:t>
                      </a:r>
                      <a:endParaRPr lang="zh-TW" altLang="en-US" sz="1000" dirty="0">
                        <a:solidFill>
                          <a:schemeClr val="tx1"/>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a:solidFill>
                            <a:srgbClr val="0000FF"/>
                          </a:solidFill>
                          <a:sym typeface="Symbol" panose="05050102010706020507" pitchFamily="18" charset="2"/>
                        </a:rPr>
                        <a:t>  - 0.10</a:t>
                      </a:r>
                      <a:r>
                        <a:rPr lang="en-US" altLang="zh-TW" sz="1400" dirty="0">
                          <a:solidFill>
                            <a:srgbClr val="0000FF"/>
                          </a:solidFill>
                          <a:latin typeface="Symbol" panose="05050102010706020507" pitchFamily="18" charset="2"/>
                          <a:sym typeface="Symbol" panose="05050102010706020507" pitchFamily="18" charset="2"/>
                        </a:rPr>
                        <a:t></a:t>
                      </a:r>
                      <a:r>
                        <a:rPr lang="en-US" altLang="zh-TW" sz="1400" dirty="0">
                          <a:solidFill>
                            <a:srgbClr val="0000FF"/>
                          </a:solidFill>
                          <a:sym typeface="Symbol" panose="05050102010706020507" pitchFamily="18" charset="2"/>
                        </a:rPr>
                        <a:t>0.09</a:t>
                      </a:r>
                      <a:endParaRPr lang="zh-TW" altLang="en-US" sz="1000" dirty="0">
                        <a:solidFill>
                          <a:srgbClr val="0000FF"/>
                        </a:solidFill>
                      </a:endParaRPr>
                    </a:p>
                  </a:txBody>
                  <a:tcPr marL="68580" marR="68580" marT="34290" marB="34290"/>
                </a:tc>
                <a:tc>
                  <a:txBody>
                    <a:bodyPr/>
                    <a:lstStyle/>
                    <a:p>
                      <a:r>
                        <a:rPr lang="en-US" altLang="zh-TW" sz="1000" dirty="0">
                          <a:solidFill>
                            <a:schemeClr val="tx1"/>
                          </a:solidFill>
                        </a:rPr>
                        <a:t>     </a:t>
                      </a:r>
                      <a:r>
                        <a:rPr lang="en-US" altLang="zh-TW" sz="1000" dirty="0">
                          <a:solidFill>
                            <a:schemeClr val="tx1"/>
                          </a:solidFill>
                          <a:sym typeface="Symbol" panose="05050102010706020507" pitchFamily="18" charset="2"/>
                        </a:rPr>
                        <a:t></a:t>
                      </a:r>
                      <a:endParaRPr lang="zh-TW" altLang="en-US" sz="1000" dirty="0">
                        <a:solidFill>
                          <a:schemeClr val="tx1"/>
                        </a:solidFill>
                      </a:endParaRPr>
                    </a:p>
                  </a:txBody>
                  <a:tcPr marL="68580" marR="68580" marT="34290" marB="34290"/>
                </a:tc>
                <a:extLst>
                  <a:ext uri="{0D108BD9-81ED-4DB2-BD59-A6C34878D82A}">
                    <a16:rowId xmlns:a16="http://schemas.microsoft.com/office/drawing/2014/main" val="1050350798"/>
                  </a:ext>
                </a:extLst>
              </a:tr>
              <a:tr h="258299">
                <a:tc>
                  <a:txBody>
                    <a:bodyPr/>
                    <a:lstStyle/>
                    <a:p>
                      <a:r>
                        <a:rPr lang="en-US" altLang="zh-TW" sz="1000" dirty="0">
                          <a:solidFill>
                            <a:schemeClr val="tx1"/>
                          </a:solidFill>
                        </a:rPr>
                        <a:t>    </a:t>
                      </a:r>
                      <a:r>
                        <a:rPr lang="en-US" altLang="zh-TW" sz="1000" dirty="0" err="1">
                          <a:solidFill>
                            <a:schemeClr val="tx1"/>
                          </a:solidFill>
                        </a:rPr>
                        <a:t>LHCb</a:t>
                      </a:r>
                      <a:endParaRPr lang="zh-TW" altLang="en-US" sz="1000" dirty="0">
                        <a:solidFill>
                          <a:schemeClr val="tx1"/>
                        </a:solidFill>
                      </a:endParaRPr>
                    </a:p>
                  </a:txBody>
                  <a:tcPr marL="68580" marR="68580" marT="34290" marB="34290"/>
                </a:tc>
                <a:tc>
                  <a:txBody>
                    <a:bodyPr/>
                    <a:lstStyle/>
                    <a:p>
                      <a:r>
                        <a:rPr lang="en-US" altLang="zh-TW" sz="1000" dirty="0">
                          <a:solidFill>
                            <a:schemeClr val="tx1"/>
                          </a:solidFill>
                        </a:rPr>
                        <a:t>  2019</a:t>
                      </a:r>
                      <a:endParaRPr lang="zh-TW" altLang="en-US" sz="1000" dirty="0">
                        <a:solidFill>
                          <a:schemeClr val="tx1"/>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a:solidFill>
                            <a:srgbClr val="0000FF"/>
                          </a:solidFill>
                          <a:sym typeface="Symbol" panose="05050102010706020507" pitchFamily="18" charset="2"/>
                        </a:rPr>
                        <a:t> - 0.182</a:t>
                      </a:r>
                      <a:r>
                        <a:rPr lang="en-US" altLang="zh-TW" sz="1400" dirty="0">
                          <a:solidFill>
                            <a:srgbClr val="0000FF"/>
                          </a:solidFill>
                          <a:latin typeface="Symbol" panose="05050102010706020507" pitchFamily="18" charset="2"/>
                          <a:sym typeface="Symbol" panose="05050102010706020507" pitchFamily="18" charset="2"/>
                        </a:rPr>
                        <a:t></a:t>
                      </a:r>
                      <a:r>
                        <a:rPr lang="en-US" altLang="zh-TW" sz="1400" dirty="0">
                          <a:solidFill>
                            <a:srgbClr val="0000FF"/>
                          </a:solidFill>
                          <a:sym typeface="Symbol" panose="05050102010706020507" pitchFamily="18" charset="2"/>
                        </a:rPr>
                        <a:t>0.033</a:t>
                      </a:r>
                      <a:endParaRPr lang="zh-TW" altLang="en-US" sz="1000" dirty="0">
                        <a:solidFill>
                          <a:srgbClr val="0000FF"/>
                        </a:solidFill>
                      </a:endParaRPr>
                    </a:p>
                  </a:txBody>
                  <a:tcPr marL="68580" marR="68580" marT="34290" marB="34290"/>
                </a:tc>
                <a:tc>
                  <a:txBody>
                    <a:bodyPr/>
                    <a:lstStyle/>
                    <a:p>
                      <a:r>
                        <a:rPr lang="en-US" altLang="zh-TW" sz="1000" dirty="0">
                          <a:solidFill>
                            <a:schemeClr val="tx1"/>
                          </a:solidFill>
                        </a:rPr>
                        <a:t>     </a:t>
                      </a:r>
                      <a:r>
                        <a:rPr lang="en-US" altLang="zh-TW" sz="1000" dirty="0">
                          <a:solidFill>
                            <a:schemeClr val="tx1"/>
                          </a:solidFill>
                          <a:sym typeface="Symbol" panose="05050102010706020507" pitchFamily="18" charset="2"/>
                        </a:rPr>
                        <a:t>   </a:t>
                      </a:r>
                      <a:endParaRPr lang="zh-TW" altLang="en-US" sz="1000" dirty="0">
                        <a:solidFill>
                          <a:schemeClr val="tx1"/>
                        </a:solidFill>
                      </a:endParaRPr>
                    </a:p>
                  </a:txBody>
                  <a:tcPr marL="68580" marR="68580" marT="34290" marB="34290"/>
                </a:tc>
                <a:extLst>
                  <a:ext uri="{0D108BD9-81ED-4DB2-BD59-A6C34878D82A}">
                    <a16:rowId xmlns:a16="http://schemas.microsoft.com/office/drawing/2014/main" val="3397783205"/>
                  </a:ext>
                </a:extLst>
              </a:tr>
              <a:tr h="258299">
                <a:tc>
                  <a:txBody>
                    <a:bodyPr/>
                    <a:lstStyle/>
                    <a:p>
                      <a:r>
                        <a:rPr lang="en-US" altLang="zh-TW" sz="1000" dirty="0">
                          <a:solidFill>
                            <a:schemeClr val="tx1"/>
                          </a:solidFill>
                        </a:rPr>
                        <a:t>    </a:t>
                      </a:r>
                      <a:r>
                        <a:rPr lang="en-US" altLang="zh-TW" sz="1000" dirty="0" err="1">
                          <a:solidFill>
                            <a:schemeClr val="tx1"/>
                          </a:solidFill>
                        </a:rPr>
                        <a:t>LHCb</a:t>
                      </a:r>
                      <a:endParaRPr lang="zh-TW" altLang="en-US" sz="1000" dirty="0">
                        <a:solidFill>
                          <a:schemeClr val="tx1"/>
                        </a:solidFill>
                      </a:endParaRPr>
                    </a:p>
                  </a:txBody>
                  <a:tcPr marL="68580" marR="68580" marT="34290" marB="34290"/>
                </a:tc>
                <a:tc>
                  <a:txBody>
                    <a:bodyPr/>
                    <a:lstStyle/>
                    <a:p>
                      <a:r>
                        <a:rPr lang="en-US" altLang="zh-TW" sz="1000" dirty="0">
                          <a:solidFill>
                            <a:schemeClr val="tx1"/>
                          </a:solidFill>
                        </a:rPr>
                        <a:t>  2019</a:t>
                      </a:r>
                      <a:endParaRPr lang="zh-TW" altLang="en-US" sz="1000" dirty="0">
                        <a:solidFill>
                          <a:schemeClr val="tx1"/>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a:solidFill>
                            <a:srgbClr val="0000FF"/>
                          </a:solidFill>
                          <a:sym typeface="Symbol" panose="05050102010706020507" pitchFamily="18" charset="2"/>
                        </a:rPr>
                        <a:t> - 0.090</a:t>
                      </a:r>
                      <a:r>
                        <a:rPr lang="en-US" altLang="zh-TW" sz="1400" dirty="0">
                          <a:solidFill>
                            <a:srgbClr val="0000FF"/>
                          </a:solidFill>
                          <a:latin typeface="Symbol" panose="05050102010706020507" pitchFamily="18" charset="2"/>
                          <a:sym typeface="Symbol" panose="05050102010706020507" pitchFamily="18" charset="2"/>
                        </a:rPr>
                        <a:t></a:t>
                      </a:r>
                      <a:r>
                        <a:rPr lang="en-US" altLang="zh-TW" sz="1400" dirty="0">
                          <a:solidFill>
                            <a:srgbClr val="0000FF"/>
                          </a:solidFill>
                          <a:sym typeface="Symbol" panose="05050102010706020507" pitchFamily="18" charset="2"/>
                        </a:rPr>
                        <a:t>0.079</a:t>
                      </a:r>
                      <a:endParaRPr lang="zh-TW" altLang="en-US" sz="1000" dirty="0">
                        <a:solidFill>
                          <a:srgbClr val="0000FF"/>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000" dirty="0">
                          <a:solidFill>
                            <a:schemeClr val="tx1"/>
                          </a:solidFill>
                        </a:rPr>
                        <a:t>     </a:t>
                      </a:r>
                      <a:r>
                        <a:rPr lang="en-US" altLang="zh-TW" sz="1000" baseline="0" dirty="0">
                          <a:solidFill>
                            <a:schemeClr val="tx1"/>
                          </a:solidFill>
                          <a:sym typeface="Symbol" panose="05050102010706020507" pitchFamily="18" charset="2"/>
                        </a:rPr>
                        <a:t></a:t>
                      </a:r>
                      <a:endParaRPr lang="zh-TW" altLang="en-US" sz="1000" dirty="0">
                        <a:solidFill>
                          <a:schemeClr val="tx1"/>
                        </a:solidFill>
                      </a:endParaRPr>
                    </a:p>
                  </a:txBody>
                  <a:tcPr marL="68580" marR="68580" marT="34290" marB="34290"/>
                </a:tc>
                <a:extLst>
                  <a:ext uri="{0D108BD9-81ED-4DB2-BD59-A6C34878D82A}">
                    <a16:rowId xmlns:a16="http://schemas.microsoft.com/office/drawing/2014/main" val="1520842102"/>
                  </a:ext>
                </a:extLst>
              </a:tr>
            </a:tbl>
          </a:graphicData>
        </a:graphic>
      </p:graphicFrame>
      <p:cxnSp>
        <p:nvCxnSpPr>
          <p:cNvPr id="16" name="直線接點 15">
            <a:extLst>
              <a:ext uri="{FF2B5EF4-FFF2-40B4-BE49-F238E27FC236}">
                <a16:creationId xmlns:a16="http://schemas.microsoft.com/office/drawing/2014/main" id="{8A45E7A0-259C-CF2A-6E9A-9DD4F2C8DC9A}"/>
              </a:ext>
            </a:extLst>
          </p:cNvPr>
          <p:cNvCxnSpPr>
            <a:cxnSpLocks/>
          </p:cNvCxnSpPr>
          <p:nvPr/>
        </p:nvCxnSpPr>
        <p:spPr bwMode="auto">
          <a:xfrm>
            <a:off x="1648645" y="2780892"/>
            <a:ext cx="4027532" cy="0"/>
          </a:xfrm>
          <a:prstGeom prst="line">
            <a:avLst/>
          </a:prstGeom>
          <a:solidFill>
            <a:schemeClr val="accent1"/>
          </a:solidFill>
          <a:ln w="19050" cap="flat" cmpd="sng" algn="ctr">
            <a:solidFill>
              <a:srgbClr val="CC0066"/>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017E71C6-5086-7BB7-ED28-CD7A79FC8804}"/>
                  </a:ext>
                </a:extLst>
              </p:cNvPr>
              <p:cNvSpPr txBox="1"/>
              <p:nvPr/>
            </p:nvSpPr>
            <p:spPr bwMode="auto">
              <a:xfrm>
                <a:off x="203950" y="2192077"/>
                <a:ext cx="1254918" cy="304827"/>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sz="1350" i="1">
                              <a:solidFill>
                                <a:srgbClr val="0000FF"/>
                              </a:solidFill>
                              <a:latin typeface="Cambria Math" panose="02040503050406030204" pitchFamily="18" charset="0"/>
                            </a:rPr>
                          </m:ctrlPr>
                        </m:sSupPr>
                        <m:e>
                          <m:r>
                            <a:rPr lang="en-US" altLang="zh-TW" sz="1350" i="1">
                              <a:solidFill>
                                <a:srgbClr val="0000FF"/>
                              </a:solidFill>
                              <a:latin typeface="Cambria Math" panose="02040503050406030204" pitchFamily="18" charset="0"/>
                            </a:rPr>
                            <m:t>𝑫</m:t>
                          </m:r>
                        </m:e>
                        <m:sup>
                          <m:r>
                            <a:rPr lang="en-US" altLang="zh-TW" sz="1350" i="1">
                              <a:solidFill>
                                <a:srgbClr val="0000FF"/>
                              </a:solidFill>
                              <a:latin typeface="Cambria Math" panose="02040503050406030204" pitchFamily="18" charset="0"/>
                            </a:rPr>
                            <m:t>∗+</m:t>
                          </m:r>
                        </m:sup>
                      </m:sSup>
                      <m:r>
                        <a:rPr lang="en-US" altLang="zh-TW" sz="1350" i="1">
                          <a:solidFill>
                            <a:srgbClr val="0000FF"/>
                          </a:solidFill>
                          <a:latin typeface="Cambria Math" panose="02040503050406030204" pitchFamily="18" charset="0"/>
                        </a:rPr>
                        <m:t>→</m:t>
                      </m:r>
                      <m:sSup>
                        <m:sSupPr>
                          <m:ctrlPr>
                            <a:rPr lang="en-US" altLang="zh-TW" sz="1350" i="1">
                              <a:solidFill>
                                <a:srgbClr val="0000FF"/>
                              </a:solidFill>
                              <a:latin typeface="Cambria Math" panose="02040503050406030204" pitchFamily="18" charset="0"/>
                            </a:rPr>
                          </m:ctrlPr>
                        </m:sSupPr>
                        <m:e>
                          <m:r>
                            <a:rPr lang="en-US" altLang="zh-TW" sz="1350" i="1">
                              <a:solidFill>
                                <a:srgbClr val="0000FF"/>
                              </a:solidFill>
                              <a:latin typeface="Cambria Math" panose="02040503050406030204" pitchFamily="18" charset="0"/>
                            </a:rPr>
                            <m:t>𝑫</m:t>
                          </m:r>
                        </m:e>
                        <m:sup>
                          <m:r>
                            <a:rPr lang="en-US" altLang="zh-TW" sz="1350" i="1">
                              <a:solidFill>
                                <a:srgbClr val="0000FF"/>
                              </a:solidFill>
                              <a:latin typeface="Cambria Math" panose="02040503050406030204" pitchFamily="18" charset="0"/>
                            </a:rPr>
                            <m:t>𝟎</m:t>
                          </m:r>
                        </m:sup>
                      </m:sSup>
                      <m:sSup>
                        <m:sSupPr>
                          <m:ctrlPr>
                            <a:rPr lang="en-US" altLang="zh-TW" sz="1350" i="1">
                              <a:solidFill>
                                <a:srgbClr val="0000FF"/>
                              </a:solidFill>
                              <a:latin typeface="Cambria Math" panose="02040503050406030204" pitchFamily="18" charset="0"/>
                            </a:rPr>
                          </m:ctrlPr>
                        </m:sSupPr>
                        <m:e>
                          <m:r>
                            <a:rPr lang="en-US" altLang="zh-TW" sz="1350" i="1">
                              <a:solidFill>
                                <a:srgbClr val="0000FF"/>
                              </a:solidFill>
                              <a:latin typeface="Cambria Math" panose="02040503050406030204" pitchFamily="18" charset="0"/>
                            </a:rPr>
                            <m:t>𝝅</m:t>
                          </m:r>
                        </m:e>
                        <m:sup>
                          <m:r>
                            <a:rPr lang="en-US" altLang="zh-TW" sz="1350" i="1">
                              <a:solidFill>
                                <a:srgbClr val="0000FF"/>
                              </a:solidFill>
                              <a:latin typeface="Cambria Math" panose="02040503050406030204" pitchFamily="18" charset="0"/>
                            </a:rPr>
                            <m:t>+</m:t>
                          </m:r>
                        </m:sup>
                      </m:sSup>
                    </m:oMath>
                  </m:oMathPara>
                </a14:m>
                <a:endParaRPr lang="zh-TW" altLang="en-US" sz="1350" dirty="0">
                  <a:solidFill>
                    <a:srgbClr val="0000FF"/>
                  </a:solidFill>
                </a:endParaRPr>
              </a:p>
            </p:txBody>
          </p:sp>
        </mc:Choice>
        <mc:Fallback xmlns="">
          <p:sp>
            <p:nvSpPr>
              <p:cNvPr id="17" name="文字方塊 16">
                <a:extLst>
                  <a:ext uri="{FF2B5EF4-FFF2-40B4-BE49-F238E27FC236}">
                    <a16:creationId xmlns:a16="http://schemas.microsoft.com/office/drawing/2014/main" id="{017E71C6-5086-7BB7-ED28-CD7A79FC8804}"/>
                  </a:ext>
                </a:extLst>
              </p:cNvPr>
              <p:cNvSpPr txBox="1">
                <a:spLocks noRot="1" noChangeAspect="1" noMove="1" noResize="1" noEditPoints="1" noAdjustHandles="1" noChangeArrowheads="1" noChangeShapeType="1" noTextEdit="1"/>
              </p:cNvSpPr>
              <p:nvPr/>
            </p:nvSpPr>
            <p:spPr bwMode="auto">
              <a:xfrm>
                <a:off x="203950" y="2192077"/>
                <a:ext cx="1254918" cy="304827"/>
              </a:xfrm>
              <a:prstGeom prst="rect">
                <a:avLst/>
              </a:prstGeom>
              <a:blipFill>
                <a:blip r:embed="rId3"/>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C76B222F-EEF9-A979-9296-84BDB538DEE9}"/>
                  </a:ext>
                </a:extLst>
              </p:cNvPr>
              <p:cNvSpPr txBox="1"/>
              <p:nvPr/>
            </p:nvSpPr>
            <p:spPr bwMode="auto">
              <a:xfrm>
                <a:off x="86263" y="3152048"/>
                <a:ext cx="1483380" cy="326436"/>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350" i="1">
                          <a:solidFill>
                            <a:srgbClr val="0000FF"/>
                          </a:solidFill>
                          <a:latin typeface="Cambria Math" panose="02040503050406030204" pitchFamily="18" charset="0"/>
                        </a:rPr>
                        <m:t>𝑩</m:t>
                      </m:r>
                      <m:r>
                        <a:rPr lang="en-US" altLang="zh-TW" sz="1350" i="1">
                          <a:solidFill>
                            <a:srgbClr val="0000FF"/>
                          </a:solidFill>
                          <a:latin typeface="Cambria Math" panose="02040503050406030204" pitchFamily="18" charset="0"/>
                        </a:rPr>
                        <m:t>→</m:t>
                      </m:r>
                      <m:sSup>
                        <m:sSupPr>
                          <m:ctrlPr>
                            <a:rPr lang="en-US" altLang="zh-TW" sz="1350" i="1">
                              <a:solidFill>
                                <a:srgbClr val="0000FF"/>
                              </a:solidFill>
                              <a:latin typeface="Cambria Math" panose="02040503050406030204" pitchFamily="18" charset="0"/>
                            </a:rPr>
                          </m:ctrlPr>
                        </m:sSupPr>
                        <m:e>
                          <m:r>
                            <a:rPr lang="en-US" altLang="zh-TW" sz="1350" i="1">
                              <a:solidFill>
                                <a:srgbClr val="0000FF"/>
                              </a:solidFill>
                              <a:latin typeface="Cambria Math" panose="02040503050406030204" pitchFamily="18" charset="0"/>
                            </a:rPr>
                            <m:t>𝑫</m:t>
                          </m:r>
                        </m:e>
                        <m:sup>
                          <m:r>
                            <a:rPr lang="en-US" altLang="zh-TW" sz="1350" i="1">
                              <a:solidFill>
                                <a:srgbClr val="0000FF"/>
                              </a:solidFill>
                              <a:latin typeface="Cambria Math" panose="02040503050406030204" pitchFamily="18" charset="0"/>
                            </a:rPr>
                            <m:t>𝟎</m:t>
                          </m:r>
                        </m:sup>
                      </m:sSup>
                      <m:sSup>
                        <m:sSupPr>
                          <m:ctrlPr>
                            <a:rPr lang="en-US" altLang="zh-TW" sz="1350" i="1">
                              <a:solidFill>
                                <a:srgbClr val="0000FF"/>
                              </a:solidFill>
                              <a:latin typeface="Cambria Math" panose="02040503050406030204" pitchFamily="18" charset="0"/>
                            </a:rPr>
                          </m:ctrlPr>
                        </m:sSupPr>
                        <m:e>
                          <m:r>
                            <a:rPr lang="en-US" altLang="zh-TW" sz="1350" i="1">
                              <a:solidFill>
                                <a:srgbClr val="0000FF"/>
                              </a:solidFill>
                              <a:latin typeface="Cambria Math" panose="02040503050406030204" pitchFamily="18" charset="0"/>
                            </a:rPr>
                            <m:t>𝝁</m:t>
                          </m:r>
                        </m:e>
                        <m:sup>
                          <m:r>
                            <a:rPr lang="en-US" altLang="zh-TW" sz="1350" i="1">
                              <a:solidFill>
                                <a:srgbClr val="0000FF"/>
                              </a:solidFill>
                              <a:latin typeface="Cambria Math" panose="02040503050406030204" pitchFamily="18" charset="0"/>
                            </a:rPr>
                            <m:t>−</m:t>
                          </m:r>
                        </m:sup>
                      </m:sSup>
                      <m:sSub>
                        <m:sSubPr>
                          <m:ctrlPr>
                            <a:rPr lang="en-US" altLang="zh-TW" sz="1350" i="1">
                              <a:solidFill>
                                <a:srgbClr val="0000FF"/>
                              </a:solidFill>
                              <a:latin typeface="Cambria Math" panose="02040503050406030204" pitchFamily="18" charset="0"/>
                            </a:rPr>
                          </m:ctrlPr>
                        </m:sSubPr>
                        <m:e>
                          <m:r>
                            <a:rPr lang="en-US" altLang="zh-TW" sz="1350" i="1">
                              <a:solidFill>
                                <a:srgbClr val="0000FF"/>
                              </a:solidFill>
                              <a:latin typeface="Cambria Math" panose="02040503050406030204" pitchFamily="18" charset="0"/>
                            </a:rPr>
                            <m:t>𝝂</m:t>
                          </m:r>
                        </m:e>
                        <m:sub>
                          <m:r>
                            <a:rPr lang="en-US" altLang="zh-TW" sz="1350" i="1">
                              <a:solidFill>
                                <a:srgbClr val="0000FF"/>
                              </a:solidFill>
                              <a:latin typeface="Cambria Math" panose="02040503050406030204" pitchFamily="18" charset="0"/>
                            </a:rPr>
                            <m:t>𝝁</m:t>
                          </m:r>
                        </m:sub>
                      </m:sSub>
                      <m:r>
                        <a:rPr lang="en-US" altLang="zh-TW" sz="1350" i="1">
                          <a:solidFill>
                            <a:srgbClr val="0000FF"/>
                          </a:solidFill>
                          <a:latin typeface="Cambria Math" panose="02040503050406030204" pitchFamily="18" charset="0"/>
                        </a:rPr>
                        <m:t>𝑿</m:t>
                      </m:r>
                    </m:oMath>
                  </m:oMathPara>
                </a14:m>
                <a:endParaRPr lang="zh-TW" altLang="en-US" sz="1350" dirty="0">
                  <a:solidFill>
                    <a:srgbClr val="0000FF"/>
                  </a:solidFill>
                </a:endParaRPr>
              </a:p>
            </p:txBody>
          </p:sp>
        </mc:Choice>
        <mc:Fallback xmlns="">
          <p:sp>
            <p:nvSpPr>
              <p:cNvPr id="18" name="文字方塊 17">
                <a:extLst>
                  <a:ext uri="{FF2B5EF4-FFF2-40B4-BE49-F238E27FC236}">
                    <a16:creationId xmlns:a16="http://schemas.microsoft.com/office/drawing/2014/main" id="{C76B222F-EEF9-A979-9296-84BDB538DEE9}"/>
                  </a:ext>
                </a:extLst>
              </p:cNvPr>
              <p:cNvSpPr txBox="1">
                <a:spLocks noRot="1" noChangeAspect="1" noMove="1" noResize="1" noEditPoints="1" noAdjustHandles="1" noChangeArrowheads="1" noChangeShapeType="1" noTextEdit="1"/>
              </p:cNvSpPr>
              <p:nvPr/>
            </p:nvSpPr>
            <p:spPr bwMode="auto">
              <a:xfrm>
                <a:off x="86263" y="3152048"/>
                <a:ext cx="1483380" cy="326436"/>
              </a:xfrm>
              <a:prstGeom prst="rect">
                <a:avLst/>
              </a:prstGeom>
              <a:blipFill>
                <a:blip r:embed="rId4"/>
                <a:stretch>
                  <a:fillRect/>
                </a:stretch>
              </a:blipFill>
              <a:ln w="9525">
                <a:noFill/>
                <a:miter lim="800000"/>
                <a:headEnd/>
                <a:tailEnd/>
              </a:ln>
            </p:spPr>
            <p:txBody>
              <a:bodyPr/>
              <a:lstStyle/>
              <a:p>
                <a:r>
                  <a:rPr lang="zh-TW" altLang="en-US">
                    <a:noFill/>
                  </a:rPr>
                  <a:t> </a:t>
                </a:r>
              </a:p>
            </p:txBody>
          </p:sp>
        </mc:Fallback>
      </mc:AlternateContent>
      <p:sp>
        <p:nvSpPr>
          <p:cNvPr id="19" name="橢圓 18">
            <a:extLst>
              <a:ext uri="{FF2B5EF4-FFF2-40B4-BE49-F238E27FC236}">
                <a16:creationId xmlns:a16="http://schemas.microsoft.com/office/drawing/2014/main" id="{2676749A-D167-957C-63B5-2B1D27512A2F}"/>
              </a:ext>
            </a:extLst>
          </p:cNvPr>
          <p:cNvSpPr/>
          <p:nvPr/>
        </p:nvSpPr>
        <p:spPr bwMode="auto">
          <a:xfrm>
            <a:off x="1072719" y="2206100"/>
            <a:ext cx="250890" cy="265437"/>
          </a:xfrm>
          <a:prstGeom prst="ellipse">
            <a:avLst/>
          </a:prstGeom>
          <a:noFill/>
          <a:ln w="190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endParaRPr lang="zh-TW" altLang="en-US"/>
          </a:p>
        </p:txBody>
      </p:sp>
      <p:sp>
        <p:nvSpPr>
          <p:cNvPr id="20" name="橢圓 19">
            <a:extLst>
              <a:ext uri="{FF2B5EF4-FFF2-40B4-BE49-F238E27FC236}">
                <a16:creationId xmlns:a16="http://schemas.microsoft.com/office/drawing/2014/main" id="{2C36CE9E-130F-DFCD-3BA7-E1C72FCBD185}"/>
              </a:ext>
            </a:extLst>
          </p:cNvPr>
          <p:cNvSpPr/>
          <p:nvPr/>
        </p:nvSpPr>
        <p:spPr bwMode="auto">
          <a:xfrm>
            <a:off x="827953" y="3168996"/>
            <a:ext cx="250890" cy="265437"/>
          </a:xfrm>
          <a:prstGeom prst="ellipse">
            <a:avLst/>
          </a:prstGeom>
          <a:noFill/>
          <a:ln w="190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endParaRPr lang="zh-TW" altLang="en-US"/>
          </a:p>
        </p:txBody>
      </p:sp>
      <p:sp>
        <p:nvSpPr>
          <p:cNvPr id="22" name="文字方塊 2">
            <a:extLst>
              <a:ext uri="{FF2B5EF4-FFF2-40B4-BE49-F238E27FC236}">
                <a16:creationId xmlns:a16="http://schemas.microsoft.com/office/drawing/2014/main" id="{B53D062D-A2C0-5257-9642-CEF077789F6A}"/>
              </a:ext>
            </a:extLst>
          </p:cNvPr>
          <p:cNvSpPr txBox="1">
            <a:spLocks noChangeArrowheads="1"/>
          </p:cNvSpPr>
          <p:nvPr/>
        </p:nvSpPr>
        <p:spPr bwMode="auto">
          <a:xfrm>
            <a:off x="1006411" y="4349921"/>
            <a:ext cx="598050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a:spcBef>
                <a:spcPct val="50000"/>
              </a:spcBef>
              <a:buFontTx/>
              <a:buNone/>
            </a:pPr>
            <a:r>
              <a:rPr lang="en-US" altLang="zh-TW" sz="1500" dirty="0" err="1">
                <a:solidFill>
                  <a:srgbClr val="FF0000"/>
                </a:solidFill>
              </a:rPr>
              <a:t>LHCb</a:t>
            </a:r>
            <a:r>
              <a:rPr lang="en-US" altLang="zh-TW" sz="1500" dirty="0">
                <a:solidFill>
                  <a:srgbClr val="FF0000"/>
                </a:solidFill>
              </a:rPr>
              <a:t> (14’+16’+19’)  </a:t>
            </a:r>
            <a:r>
              <a:rPr lang="en-US" altLang="zh-TW" sz="1500" dirty="0">
                <a:solidFill>
                  <a:srgbClr val="FF0000"/>
                </a:solidFill>
                <a:sym typeface="Symbol" panose="05050102010706020507" pitchFamily="18" charset="2"/>
              </a:rPr>
              <a:t> </a:t>
            </a:r>
            <a:r>
              <a:rPr lang="en-US" altLang="zh-TW" sz="1500" dirty="0">
                <a:solidFill>
                  <a:srgbClr val="FF0000"/>
                </a:solidFill>
                <a:latin typeface="Symbol" panose="05050102010706020507" pitchFamily="18" charset="2"/>
                <a:sym typeface="Symbol" panose="05050102010706020507" pitchFamily="18" charset="2"/>
              </a:rPr>
              <a:t></a:t>
            </a:r>
            <a:r>
              <a:rPr lang="en-US" altLang="zh-TW" sz="1500" dirty="0">
                <a:solidFill>
                  <a:srgbClr val="FF0000"/>
                </a:solidFill>
                <a:sym typeface="Symbol" panose="05050102010706020507" pitchFamily="18" charset="2"/>
              </a:rPr>
              <a:t>A</a:t>
            </a:r>
            <a:r>
              <a:rPr lang="en-US" altLang="zh-TW" sz="1500" baseline="-25000" dirty="0">
                <a:solidFill>
                  <a:srgbClr val="FF0000"/>
                </a:solidFill>
                <a:sym typeface="Symbol" panose="05050102010706020507" pitchFamily="18" charset="2"/>
              </a:rPr>
              <a:t>CP</a:t>
            </a:r>
            <a:r>
              <a:rPr lang="en-US" altLang="zh-TW" sz="1500" dirty="0">
                <a:solidFill>
                  <a:srgbClr val="FF0000"/>
                </a:solidFill>
                <a:sym typeface="Symbol" panose="05050102010706020507" pitchFamily="18" charset="2"/>
              </a:rPr>
              <a:t> =  (- 0.154</a:t>
            </a:r>
            <a:r>
              <a:rPr lang="en-US" altLang="zh-TW" sz="1500" dirty="0">
                <a:solidFill>
                  <a:srgbClr val="FF0000"/>
                </a:solidFill>
                <a:latin typeface="Symbol" panose="05050102010706020507" pitchFamily="18" charset="2"/>
                <a:sym typeface="Symbol" panose="05050102010706020507" pitchFamily="18" charset="2"/>
              </a:rPr>
              <a:t></a:t>
            </a:r>
            <a:r>
              <a:rPr lang="en-US" altLang="zh-TW" sz="1500" dirty="0">
                <a:solidFill>
                  <a:srgbClr val="FF0000"/>
                </a:solidFill>
                <a:sym typeface="Symbol" panose="05050102010706020507" pitchFamily="18" charset="2"/>
              </a:rPr>
              <a:t>0.029)%   5.3</a:t>
            </a:r>
            <a:r>
              <a:rPr lang="en-US" altLang="zh-TW" sz="1500" dirty="0">
                <a:solidFill>
                  <a:srgbClr val="FF0000"/>
                </a:solidFill>
                <a:latin typeface="Symbol" panose="05050102010706020507" pitchFamily="18" charset="2"/>
                <a:sym typeface="Symbol" panose="05050102010706020507" pitchFamily="18" charset="2"/>
              </a:rPr>
              <a:t></a:t>
            </a:r>
            <a:r>
              <a:rPr lang="en-US" altLang="zh-TW" sz="1500" dirty="0">
                <a:solidFill>
                  <a:srgbClr val="FF0000"/>
                </a:solidFill>
                <a:sym typeface="Symbol" panose="05050102010706020507" pitchFamily="18" charset="2"/>
              </a:rPr>
              <a:t> effect </a:t>
            </a:r>
            <a:endParaRPr lang="zh-TW" altLang="en-US" sz="1500" dirty="0">
              <a:solidFill>
                <a:srgbClr val="FF0000"/>
              </a:solidFill>
            </a:endParaRPr>
          </a:p>
        </p:txBody>
      </p:sp>
      <p:sp>
        <p:nvSpPr>
          <p:cNvPr id="24" name="文字方塊 23">
            <a:extLst>
              <a:ext uri="{FF2B5EF4-FFF2-40B4-BE49-F238E27FC236}">
                <a16:creationId xmlns:a16="http://schemas.microsoft.com/office/drawing/2014/main" id="{0416527B-6B73-C1F6-BDB0-F0DAD603F172}"/>
              </a:ext>
            </a:extLst>
          </p:cNvPr>
          <p:cNvSpPr txBox="1"/>
          <p:nvPr/>
        </p:nvSpPr>
        <p:spPr bwMode="auto">
          <a:xfrm>
            <a:off x="1691647" y="4682977"/>
            <a:ext cx="5632268" cy="369332"/>
          </a:xfrm>
          <a:prstGeom prst="rect">
            <a:avLst/>
          </a:prstGeom>
          <a:noFill/>
          <a:ln w="9525">
            <a:noFill/>
            <a:miter lim="800000"/>
            <a:headEnd/>
            <a:tailEnd/>
          </a:ln>
        </p:spPr>
        <p:txBody>
          <a:bodyPr wrap="square" rtlCol="0">
            <a:spAutoFit/>
          </a:bodyPr>
          <a:lstStyle/>
          <a:p>
            <a:pPr>
              <a:spcBef>
                <a:spcPct val="50000"/>
              </a:spcBef>
            </a:pPr>
            <a:r>
              <a:rPr lang="en-US" altLang="zh-TW" sz="1800" dirty="0">
                <a:solidFill>
                  <a:srgbClr val="0000FF"/>
                </a:solidFill>
                <a:sym typeface="Symbol" panose="05050102010706020507" pitchFamily="18" charset="2"/>
              </a:rPr>
              <a:t>First observation of CPV in charm sector</a:t>
            </a:r>
            <a:endParaRPr kumimoji="1" lang="zh-TW" altLang="en-US" sz="1800" dirty="0">
              <a:solidFill>
                <a:srgbClr val="FF0000"/>
              </a:solidFill>
            </a:endParaRPr>
          </a:p>
        </p:txBody>
      </p:sp>
      <p:sp>
        <p:nvSpPr>
          <p:cNvPr id="4" name="文字方塊 3">
            <a:extLst>
              <a:ext uri="{FF2B5EF4-FFF2-40B4-BE49-F238E27FC236}">
                <a16:creationId xmlns:a16="http://schemas.microsoft.com/office/drawing/2014/main" id="{E46EAF2E-B10C-7B45-1CEF-B70477A062CE}"/>
              </a:ext>
            </a:extLst>
          </p:cNvPr>
          <p:cNvSpPr txBox="1"/>
          <p:nvPr/>
        </p:nvSpPr>
        <p:spPr bwMode="auto">
          <a:xfrm>
            <a:off x="5922123" y="2780892"/>
            <a:ext cx="2803584" cy="784830"/>
          </a:xfrm>
          <a:prstGeom prst="rect">
            <a:avLst/>
          </a:prstGeom>
          <a:noFill/>
          <a:ln w="9525">
            <a:noFill/>
            <a:miter lim="800000"/>
            <a:headEnd/>
            <a:tailEnd/>
          </a:ln>
        </p:spPr>
        <p:txBody>
          <a:bodyPr wrap="square" rtlCol="0">
            <a:spAutoFit/>
          </a:bodyPr>
          <a:lstStyle/>
          <a:p>
            <a:pPr>
              <a:spcBef>
                <a:spcPct val="50000"/>
              </a:spcBef>
            </a:pPr>
            <a:r>
              <a:rPr kumimoji="1" lang="en-US" altLang="zh-TW" sz="1500" dirty="0">
                <a:solidFill>
                  <a:srgbClr val="0000FF"/>
                </a:solidFill>
              </a:rPr>
              <a:t>Original evidence of CPV was gone in 2013 &amp; 2014 after muon tag</a:t>
            </a:r>
            <a:endParaRPr kumimoji="1" lang="zh-TW" altLang="en-US" sz="1500" dirty="0">
              <a:solidFill>
                <a:srgbClr val="0000FF"/>
              </a:solidFill>
            </a:endParaRPr>
          </a:p>
        </p:txBody>
      </p:sp>
      <p:sp>
        <p:nvSpPr>
          <p:cNvPr id="8" name="文字方塊 7">
            <a:extLst>
              <a:ext uri="{FF2B5EF4-FFF2-40B4-BE49-F238E27FC236}">
                <a16:creationId xmlns:a16="http://schemas.microsoft.com/office/drawing/2014/main" id="{59E37BF9-2085-30AF-C3B0-872DE575BF59}"/>
              </a:ext>
            </a:extLst>
          </p:cNvPr>
          <p:cNvSpPr txBox="1"/>
          <p:nvPr/>
        </p:nvSpPr>
        <p:spPr>
          <a:xfrm>
            <a:off x="5825589" y="1713237"/>
            <a:ext cx="3114461" cy="707886"/>
          </a:xfrm>
          <a:prstGeom prst="rect">
            <a:avLst/>
          </a:prstGeom>
          <a:noFill/>
        </p:spPr>
        <p:txBody>
          <a:bodyPr wrap="square">
            <a:spAutoFit/>
          </a:bodyPr>
          <a:lstStyle/>
          <a:p>
            <a:pPr eaLnBrk="1" hangingPunct="1">
              <a:spcBef>
                <a:spcPct val="50000"/>
              </a:spcBef>
              <a:buFontTx/>
              <a:buNone/>
            </a:pPr>
            <a:r>
              <a:rPr lang="en-US" altLang="zh-TW" sz="1600" dirty="0">
                <a:solidFill>
                  <a:srgbClr val="FF0000"/>
                </a:solidFill>
              </a:rPr>
              <a:t>Fermilab Today, Dec 13, 2012:</a:t>
            </a:r>
          </a:p>
          <a:p>
            <a:pPr eaLnBrk="1" hangingPunct="1">
              <a:spcBef>
                <a:spcPct val="50000"/>
              </a:spcBef>
              <a:buFontTx/>
              <a:buNone/>
            </a:pPr>
            <a:r>
              <a:rPr lang="en-US" altLang="zh-TW" sz="1600" dirty="0">
                <a:solidFill>
                  <a:srgbClr val="FF0000"/>
                </a:solidFill>
              </a:rPr>
              <a:t>“Another charm revolution?”</a:t>
            </a:r>
          </a:p>
        </p:txBody>
      </p:sp>
    </p:spTree>
    <p:extLst>
      <p:ext uri="{BB962C8B-B14F-4D97-AF65-F5344CB8AC3E}">
        <p14:creationId xmlns:p14="http://schemas.microsoft.com/office/powerpoint/2010/main" val="415977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p:bldP spid="24"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4B9BA409-13A1-AB70-5E0B-23ED30D06917}"/>
              </a:ext>
            </a:extLst>
          </p:cNvPr>
          <p:cNvSpPr>
            <a:spLocks noGrp="1"/>
          </p:cNvSpPr>
          <p:nvPr>
            <p:ph type="sldNum" sz="quarter" idx="12"/>
          </p:nvPr>
        </p:nvSpPr>
        <p:spPr/>
        <p:txBody>
          <a:bodyPr/>
          <a:lstStyle/>
          <a:p>
            <a:pPr defTabSz="685800">
              <a:defRPr/>
            </a:pPr>
            <a:fld id="{EC07A838-492B-4213-A14F-B0EB990CD472}" type="slidenum">
              <a:rPr lang="en-US" altLang="zh-TW" smtClean="0">
                <a:solidFill>
                  <a:prstClr val="black"/>
                </a:solidFill>
              </a:rPr>
              <a:pPr defTabSz="685800">
                <a:defRPr/>
              </a:pPr>
              <a:t>17</a:t>
            </a:fld>
            <a:endParaRPr lang="en-US" altLang="zh-TW">
              <a:solidFill>
                <a:prstClr val="black"/>
              </a:solidFill>
            </a:endParaRPr>
          </a:p>
        </p:txBody>
      </p:sp>
      <p:pic>
        <p:nvPicPr>
          <p:cNvPr id="4" name="圖片 3">
            <a:extLst>
              <a:ext uri="{FF2B5EF4-FFF2-40B4-BE49-F238E27FC236}">
                <a16:creationId xmlns:a16="http://schemas.microsoft.com/office/drawing/2014/main" id="{6C8F8856-4C64-9EF5-51EB-E700A987C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094" y="851783"/>
            <a:ext cx="5900468" cy="970158"/>
          </a:xfrm>
          <a:prstGeom prst="rect">
            <a:avLst/>
          </a:prstGeom>
        </p:spPr>
      </p:pic>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341CE555-251A-3F81-34F0-45E04B691865}"/>
                  </a:ext>
                </a:extLst>
              </p:cNvPr>
              <p:cNvSpPr txBox="1"/>
              <p:nvPr/>
            </p:nvSpPr>
            <p:spPr bwMode="auto">
              <a:xfrm>
                <a:off x="516563" y="203529"/>
                <a:ext cx="7290343" cy="648254"/>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600" b="1" i="1" smtClean="0">
                          <a:solidFill>
                            <a:srgbClr val="0000FF"/>
                          </a:solidFill>
                          <a:latin typeface="Cambria Math" panose="02040503050406030204" pitchFamily="18" charset="0"/>
                        </a:rPr>
                        <m:t>𝑨</m:t>
                      </m:r>
                      <m:d>
                        <m:dPr>
                          <m:ctrlPr>
                            <a:rPr kumimoji="1" lang="en-US" altLang="zh-TW" sz="1600" b="1" i="1" smtClean="0">
                              <a:solidFill>
                                <a:srgbClr val="0000FF"/>
                              </a:solidFill>
                              <a:latin typeface="Cambria Math" panose="02040503050406030204" pitchFamily="18" charset="0"/>
                            </a:rPr>
                          </m:ctrlPr>
                        </m:dPr>
                        <m:e>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𝑫</m:t>
                              </m:r>
                            </m:e>
                            <m:sup>
                              <m:r>
                                <a:rPr kumimoji="1" lang="en-US" altLang="zh-TW" sz="1600" b="1" i="1" smtClean="0">
                                  <a:solidFill>
                                    <a:srgbClr val="0000FF"/>
                                  </a:solidFill>
                                  <a:latin typeface="Cambria Math" panose="02040503050406030204" pitchFamily="18" charset="0"/>
                                </a:rPr>
                                <m:t>𝟎</m:t>
                              </m:r>
                            </m:sup>
                          </m:sSup>
                          <m:r>
                            <a:rPr kumimoji="1" lang="en-US" altLang="zh-TW" sz="1600" b="1" i="1" smtClean="0">
                              <a:solidFill>
                                <a:srgbClr val="0000FF"/>
                              </a:solidFill>
                              <a:latin typeface="Cambria Math" panose="02040503050406030204" pitchFamily="18" charset="0"/>
                            </a:rPr>
                            <m:t>→</m:t>
                          </m:r>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𝝅</m:t>
                              </m:r>
                            </m:e>
                            <m:sup>
                              <m:r>
                                <a:rPr kumimoji="1" lang="en-US" altLang="zh-TW" sz="1600" b="1" i="1" smtClean="0">
                                  <a:solidFill>
                                    <a:srgbClr val="0000FF"/>
                                  </a:solidFill>
                                  <a:latin typeface="Cambria Math" panose="02040503050406030204" pitchFamily="18" charset="0"/>
                                </a:rPr>
                                <m:t>+</m:t>
                              </m:r>
                            </m:sup>
                          </m:sSup>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𝝅</m:t>
                              </m:r>
                            </m:e>
                            <m:sup>
                              <m:r>
                                <a:rPr kumimoji="1" lang="en-US" altLang="zh-TW" sz="1600" b="1" i="1" smtClean="0">
                                  <a:solidFill>
                                    <a:srgbClr val="0000FF"/>
                                  </a:solidFill>
                                  <a:latin typeface="Cambria Math" panose="02040503050406030204" pitchFamily="18" charset="0"/>
                                </a:rPr>
                                <m:t>−</m:t>
                              </m:r>
                            </m:sup>
                          </m:sSup>
                        </m:e>
                      </m:d>
                      <m:r>
                        <a:rPr kumimoji="1" lang="en-US" altLang="zh-TW" sz="1600" b="1" i="1" smtClean="0">
                          <a:solidFill>
                            <a:srgbClr val="0000FF"/>
                          </a:solidFill>
                          <a:latin typeface="Cambria Math" panose="02040503050406030204" pitchFamily="18" charset="0"/>
                        </a:rPr>
                        <m:t>=</m:t>
                      </m:r>
                      <m:sSub>
                        <m:sSubPr>
                          <m:ctrlPr>
                            <a:rPr kumimoji="1" lang="en-US" altLang="zh-TW" sz="1600" b="1" i="1" smtClean="0">
                              <a:solidFill>
                                <a:srgbClr val="0000FF"/>
                              </a:solidFill>
                              <a:latin typeface="Cambria Math" panose="02040503050406030204" pitchFamily="18" charset="0"/>
                            </a:rPr>
                          </m:ctrlPr>
                        </m:sSubPr>
                        <m:e>
                          <m:r>
                            <a:rPr kumimoji="1" lang="en-US" altLang="zh-TW" sz="1600" b="1" i="1" smtClean="0">
                              <a:solidFill>
                                <a:srgbClr val="0000FF"/>
                              </a:solidFill>
                              <a:latin typeface="Cambria Math" panose="02040503050406030204" pitchFamily="18" charset="0"/>
                            </a:rPr>
                            <m:t>𝝀</m:t>
                          </m:r>
                        </m:e>
                        <m:sub>
                          <m:r>
                            <a:rPr kumimoji="1" lang="en-US" altLang="zh-TW" sz="1600" b="1" i="1" smtClean="0">
                              <a:solidFill>
                                <a:srgbClr val="0000FF"/>
                              </a:solidFill>
                              <a:latin typeface="Cambria Math" panose="02040503050406030204" pitchFamily="18" charset="0"/>
                            </a:rPr>
                            <m:t>𝒅</m:t>
                          </m:r>
                        </m:sub>
                      </m:sSub>
                      <m:d>
                        <m:dPr>
                          <m:ctrlPr>
                            <a:rPr kumimoji="1" lang="en-US" altLang="zh-TW" sz="1600" b="1" i="1" smtClean="0">
                              <a:solidFill>
                                <a:srgbClr val="0000FF"/>
                              </a:solidFill>
                              <a:latin typeface="Cambria Math" panose="02040503050406030204" pitchFamily="18" charset="0"/>
                            </a:rPr>
                          </m:ctrlPr>
                        </m:dPr>
                        <m:e>
                          <m:r>
                            <a:rPr kumimoji="1" lang="en-US" altLang="zh-TW" sz="1600" b="1" i="1" smtClean="0">
                              <a:solidFill>
                                <a:srgbClr val="0000FF"/>
                              </a:solidFill>
                              <a:latin typeface="Cambria Math" panose="02040503050406030204" pitchFamily="18" charset="0"/>
                            </a:rPr>
                            <m:t>𝑻</m:t>
                          </m:r>
                          <m:r>
                            <a:rPr kumimoji="1" lang="en-US" altLang="zh-TW" sz="1600" b="1" i="1" smtClean="0">
                              <a:solidFill>
                                <a:srgbClr val="0000FF"/>
                              </a:solidFill>
                              <a:latin typeface="Cambria Math" panose="02040503050406030204" pitchFamily="18" charset="0"/>
                            </a:rPr>
                            <m:t>+</m:t>
                          </m:r>
                          <m:sSub>
                            <m:sSubPr>
                              <m:ctrlPr>
                                <a:rPr kumimoji="1" lang="en-US" altLang="zh-TW" sz="1600" b="1" i="1" smtClean="0">
                                  <a:solidFill>
                                    <a:srgbClr val="0000FF"/>
                                  </a:solidFill>
                                  <a:latin typeface="Cambria Math" panose="02040503050406030204" pitchFamily="18" charset="0"/>
                                </a:rPr>
                              </m:ctrlPr>
                            </m:sSubPr>
                            <m:e>
                              <m:r>
                                <a:rPr kumimoji="1" lang="en-US" altLang="zh-TW" sz="1600" b="1" i="1" smtClean="0">
                                  <a:solidFill>
                                    <a:srgbClr val="0000FF"/>
                                  </a:solidFill>
                                  <a:latin typeface="Cambria Math" panose="02040503050406030204" pitchFamily="18" charset="0"/>
                                </a:rPr>
                                <m:t>𝑬</m:t>
                              </m:r>
                            </m:e>
                            <m:sub>
                              <m:r>
                                <a:rPr kumimoji="1" lang="en-US" altLang="zh-TW" sz="1600" b="1" i="1" smtClean="0">
                                  <a:solidFill>
                                    <a:srgbClr val="0000FF"/>
                                  </a:solidFill>
                                  <a:latin typeface="Cambria Math" panose="02040503050406030204" pitchFamily="18" charset="0"/>
                                </a:rPr>
                                <m:t>𝒅</m:t>
                              </m:r>
                            </m:sub>
                          </m:sSub>
                          <m:r>
                            <a:rPr kumimoji="1" lang="en-US" altLang="zh-TW" sz="1600" b="1" i="1" smtClean="0">
                              <a:solidFill>
                                <a:srgbClr val="0000FF"/>
                              </a:solidFill>
                              <a:latin typeface="Cambria Math" panose="02040503050406030204" pitchFamily="18" charset="0"/>
                            </a:rPr>
                            <m:t>+</m:t>
                          </m:r>
                          <m:sSub>
                            <m:sSubPr>
                              <m:ctrlPr>
                                <a:rPr kumimoji="1" lang="en-US" altLang="zh-TW" sz="1600" b="1" i="1" smtClean="0">
                                  <a:solidFill>
                                    <a:srgbClr val="0000FF"/>
                                  </a:solidFill>
                                  <a:latin typeface="Cambria Math" panose="02040503050406030204" pitchFamily="18" charset="0"/>
                                </a:rPr>
                              </m:ctrlPr>
                            </m:sSubPr>
                            <m:e>
                              <m:r>
                                <a:rPr kumimoji="1" lang="en-US" altLang="zh-TW" sz="1600" b="1" i="1" smtClean="0">
                                  <a:solidFill>
                                    <a:srgbClr val="0000FF"/>
                                  </a:solidFill>
                                  <a:latin typeface="Cambria Math" panose="02040503050406030204" pitchFamily="18" charset="0"/>
                                </a:rPr>
                                <m:t>𝑷</m:t>
                              </m:r>
                            </m:e>
                            <m:sub>
                              <m:r>
                                <a:rPr kumimoji="1" lang="en-US" altLang="zh-TW" sz="1600" b="1" i="1" smtClean="0">
                                  <a:solidFill>
                                    <a:srgbClr val="0000FF"/>
                                  </a:solidFill>
                                  <a:latin typeface="Cambria Math" panose="02040503050406030204" pitchFamily="18" charset="0"/>
                                </a:rPr>
                                <m:t>𝒅</m:t>
                              </m:r>
                            </m:sub>
                          </m:sSub>
                          <m:r>
                            <a:rPr kumimoji="1" lang="en-US" altLang="zh-TW" sz="1600" b="1" i="1" smtClean="0">
                              <a:solidFill>
                                <a:srgbClr val="0000FF"/>
                              </a:solidFill>
                              <a:latin typeface="Cambria Math" panose="02040503050406030204" pitchFamily="18" charset="0"/>
                            </a:rPr>
                            <m:t>+</m:t>
                          </m:r>
                          <m:r>
                            <a:rPr kumimoji="1" lang="en-US" altLang="zh-TW" sz="1600" b="1" i="1" smtClean="0">
                              <a:solidFill>
                                <a:srgbClr val="0000FF"/>
                              </a:solidFill>
                              <a:latin typeface="Cambria Math" panose="02040503050406030204" pitchFamily="18" charset="0"/>
                            </a:rPr>
                            <m:t>𝑷</m:t>
                          </m:r>
                          <m:sSub>
                            <m:sSubPr>
                              <m:ctrlPr>
                                <a:rPr kumimoji="1" lang="en-US" altLang="zh-TW" sz="1600" b="1" i="1" smtClean="0">
                                  <a:solidFill>
                                    <a:srgbClr val="0000FF"/>
                                  </a:solidFill>
                                  <a:latin typeface="Cambria Math" panose="02040503050406030204" pitchFamily="18" charset="0"/>
                                </a:rPr>
                              </m:ctrlPr>
                            </m:sSubPr>
                            <m:e>
                              <m:r>
                                <a:rPr kumimoji="1" lang="en-US" altLang="zh-TW" sz="1600" b="1" i="1" smtClean="0">
                                  <a:solidFill>
                                    <a:srgbClr val="0000FF"/>
                                  </a:solidFill>
                                  <a:latin typeface="Cambria Math" panose="02040503050406030204" pitchFamily="18" charset="0"/>
                                </a:rPr>
                                <m:t>𝑨</m:t>
                              </m:r>
                            </m:e>
                            <m:sub>
                              <m:r>
                                <a:rPr kumimoji="1" lang="en-US" altLang="zh-TW" sz="1600" b="1" i="1" smtClean="0">
                                  <a:solidFill>
                                    <a:srgbClr val="0000FF"/>
                                  </a:solidFill>
                                  <a:latin typeface="Cambria Math" panose="02040503050406030204" pitchFamily="18" charset="0"/>
                                </a:rPr>
                                <m:t>𝒅</m:t>
                              </m:r>
                            </m:sub>
                          </m:sSub>
                        </m:e>
                      </m:d>
                      <m:r>
                        <a:rPr kumimoji="1" lang="en-US" altLang="zh-TW" sz="1600" b="1" i="1" smtClean="0">
                          <a:solidFill>
                            <a:srgbClr val="0000FF"/>
                          </a:solidFill>
                          <a:latin typeface="Cambria Math" panose="02040503050406030204" pitchFamily="18" charset="0"/>
                        </a:rPr>
                        <m:t>+</m:t>
                      </m:r>
                      <m:sSub>
                        <m:sSubPr>
                          <m:ctrlPr>
                            <a:rPr kumimoji="1" lang="en-US" altLang="zh-TW" sz="1600" b="1" i="1" smtClean="0">
                              <a:solidFill>
                                <a:srgbClr val="0000FF"/>
                              </a:solidFill>
                              <a:latin typeface="Cambria Math" panose="02040503050406030204" pitchFamily="18" charset="0"/>
                            </a:rPr>
                          </m:ctrlPr>
                        </m:sSubPr>
                        <m:e>
                          <m:r>
                            <a:rPr kumimoji="1" lang="en-US" altLang="zh-TW" sz="1600" b="1" i="1" smtClean="0">
                              <a:solidFill>
                                <a:srgbClr val="0000FF"/>
                              </a:solidFill>
                              <a:latin typeface="Cambria Math" panose="02040503050406030204" pitchFamily="18" charset="0"/>
                            </a:rPr>
                            <m:t>𝝀</m:t>
                          </m:r>
                        </m:e>
                        <m:sub>
                          <m:r>
                            <a:rPr kumimoji="1" lang="en-US" altLang="zh-TW" sz="1600" b="1" i="1" smtClean="0">
                              <a:solidFill>
                                <a:srgbClr val="0000FF"/>
                              </a:solidFill>
                              <a:latin typeface="Cambria Math" panose="02040503050406030204" pitchFamily="18" charset="0"/>
                            </a:rPr>
                            <m:t>𝒔</m:t>
                          </m:r>
                        </m:sub>
                      </m:sSub>
                      <m:r>
                        <a:rPr kumimoji="1" lang="en-US" altLang="zh-TW" sz="1600" b="1" i="1" smtClean="0">
                          <a:solidFill>
                            <a:srgbClr val="0000FF"/>
                          </a:solidFill>
                          <a:latin typeface="Cambria Math" panose="02040503050406030204" pitchFamily="18" charset="0"/>
                        </a:rPr>
                        <m:t>(</m:t>
                      </m:r>
                      <m:sSub>
                        <m:sSubPr>
                          <m:ctrlPr>
                            <a:rPr kumimoji="1" lang="en-US" altLang="zh-TW" sz="1600" b="1" i="1" smtClean="0">
                              <a:solidFill>
                                <a:srgbClr val="0000FF"/>
                              </a:solidFill>
                              <a:latin typeface="Cambria Math" panose="02040503050406030204" pitchFamily="18" charset="0"/>
                            </a:rPr>
                          </m:ctrlPr>
                        </m:sSubPr>
                        <m:e>
                          <m:r>
                            <a:rPr kumimoji="1" lang="en-US" altLang="zh-TW" sz="1600" b="1" i="1" smtClean="0">
                              <a:solidFill>
                                <a:srgbClr val="0000FF"/>
                              </a:solidFill>
                              <a:latin typeface="Cambria Math" panose="02040503050406030204" pitchFamily="18" charset="0"/>
                            </a:rPr>
                            <m:t>𝑷</m:t>
                          </m:r>
                        </m:e>
                        <m:sub>
                          <m:r>
                            <a:rPr kumimoji="1" lang="en-US" altLang="zh-TW" sz="1600" b="1" i="1" smtClean="0">
                              <a:solidFill>
                                <a:srgbClr val="0000FF"/>
                              </a:solidFill>
                              <a:latin typeface="Cambria Math" panose="02040503050406030204" pitchFamily="18" charset="0"/>
                            </a:rPr>
                            <m:t>𝒔</m:t>
                          </m:r>
                        </m:sub>
                      </m:sSub>
                      <m:r>
                        <a:rPr kumimoji="1" lang="en-US" altLang="zh-TW" sz="1600" b="1" i="1" smtClean="0">
                          <a:solidFill>
                            <a:srgbClr val="0000FF"/>
                          </a:solidFill>
                          <a:latin typeface="Cambria Math" panose="02040503050406030204" pitchFamily="18" charset="0"/>
                        </a:rPr>
                        <m:t>+</m:t>
                      </m:r>
                      <m:r>
                        <a:rPr kumimoji="1" lang="en-US" altLang="zh-TW" sz="1600" b="1" i="1" smtClean="0">
                          <a:solidFill>
                            <a:srgbClr val="0000FF"/>
                          </a:solidFill>
                          <a:latin typeface="Cambria Math" panose="02040503050406030204" pitchFamily="18" charset="0"/>
                        </a:rPr>
                        <m:t>𝑷</m:t>
                      </m:r>
                      <m:sSub>
                        <m:sSubPr>
                          <m:ctrlPr>
                            <a:rPr kumimoji="1" lang="en-US" altLang="zh-TW" sz="1600" b="1" i="1" smtClean="0">
                              <a:solidFill>
                                <a:srgbClr val="0000FF"/>
                              </a:solidFill>
                              <a:latin typeface="Cambria Math" panose="02040503050406030204" pitchFamily="18" charset="0"/>
                            </a:rPr>
                          </m:ctrlPr>
                        </m:sSubPr>
                        <m:e>
                          <m:r>
                            <a:rPr kumimoji="1" lang="en-US" altLang="zh-TW" sz="1600" b="1" i="1" smtClean="0">
                              <a:solidFill>
                                <a:srgbClr val="0000FF"/>
                              </a:solidFill>
                              <a:latin typeface="Cambria Math" panose="02040503050406030204" pitchFamily="18" charset="0"/>
                            </a:rPr>
                            <m:t>𝑨</m:t>
                          </m:r>
                        </m:e>
                        <m:sub>
                          <m:r>
                            <a:rPr kumimoji="1" lang="en-US" altLang="zh-TW" sz="1600" b="1" i="1" smtClean="0">
                              <a:solidFill>
                                <a:srgbClr val="0000FF"/>
                              </a:solidFill>
                              <a:latin typeface="Cambria Math" panose="02040503050406030204" pitchFamily="18" charset="0"/>
                            </a:rPr>
                            <m:t>𝒔</m:t>
                          </m:r>
                        </m:sub>
                      </m:sSub>
                      <m:r>
                        <a:rPr kumimoji="1" lang="en-US" altLang="zh-TW" sz="1600" b="1" i="1" smtClean="0">
                          <a:solidFill>
                            <a:srgbClr val="0000FF"/>
                          </a:solidFill>
                          <a:latin typeface="Cambria Math" panose="02040503050406030204" pitchFamily="18" charset="0"/>
                        </a:rPr>
                        <m:t>)</m:t>
                      </m:r>
                    </m:oMath>
                  </m:oMathPara>
                </a14:m>
                <a:endParaRPr kumimoji="1" lang="en-US" altLang="zh-TW" sz="1600" dirty="0">
                  <a:solidFill>
                    <a:srgbClr val="0000FF"/>
                  </a:solidFill>
                </a:endParaRPr>
              </a:p>
              <a:p>
                <a:pPr>
                  <a:spcBef>
                    <a:spcPct val="50000"/>
                  </a:spcBef>
                </a:pPr>
                <a14:m>
                  <m:oMathPara xmlns:m="http://schemas.openxmlformats.org/officeDocument/2006/math">
                    <m:oMathParaPr>
                      <m:jc m:val="centerGroup"/>
                    </m:oMathParaPr>
                    <m:oMath xmlns:m="http://schemas.openxmlformats.org/officeDocument/2006/math">
                      <m:r>
                        <a:rPr kumimoji="1" lang="en-US" altLang="zh-TW" sz="1600" b="1" i="1" smtClean="0">
                          <a:solidFill>
                            <a:srgbClr val="0000FF"/>
                          </a:solidFill>
                          <a:latin typeface="Cambria Math" panose="02040503050406030204" pitchFamily="18" charset="0"/>
                        </a:rPr>
                        <m:t>𝑨</m:t>
                      </m:r>
                      <m:d>
                        <m:dPr>
                          <m:ctrlPr>
                            <a:rPr kumimoji="1" lang="en-US" altLang="zh-TW" sz="1600" b="1" i="1" smtClean="0">
                              <a:solidFill>
                                <a:srgbClr val="0000FF"/>
                              </a:solidFill>
                              <a:latin typeface="Cambria Math" panose="02040503050406030204" pitchFamily="18" charset="0"/>
                            </a:rPr>
                          </m:ctrlPr>
                        </m:dPr>
                        <m:e>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𝑫</m:t>
                              </m:r>
                            </m:e>
                            <m:sup>
                              <m:r>
                                <a:rPr kumimoji="1" lang="en-US" altLang="zh-TW" sz="1600" b="1" i="1" smtClean="0">
                                  <a:solidFill>
                                    <a:srgbClr val="0000FF"/>
                                  </a:solidFill>
                                  <a:latin typeface="Cambria Math" panose="02040503050406030204" pitchFamily="18" charset="0"/>
                                </a:rPr>
                                <m:t>𝟎</m:t>
                              </m:r>
                            </m:sup>
                          </m:sSup>
                          <m:r>
                            <a:rPr kumimoji="1" lang="en-US" altLang="zh-TW" sz="1600" b="1" i="1" smtClean="0">
                              <a:solidFill>
                                <a:srgbClr val="0000FF"/>
                              </a:solidFill>
                              <a:latin typeface="Cambria Math" panose="02040503050406030204" pitchFamily="18" charset="0"/>
                            </a:rPr>
                            <m:t>→</m:t>
                          </m:r>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𝑲</m:t>
                              </m:r>
                            </m:e>
                            <m:sup>
                              <m:r>
                                <a:rPr kumimoji="1" lang="en-US" altLang="zh-TW" sz="1600" b="1" i="1" smtClean="0">
                                  <a:solidFill>
                                    <a:srgbClr val="0000FF"/>
                                  </a:solidFill>
                                  <a:latin typeface="Cambria Math" panose="02040503050406030204" pitchFamily="18" charset="0"/>
                                </a:rPr>
                                <m:t>+</m:t>
                              </m:r>
                            </m:sup>
                          </m:sSup>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𝑲</m:t>
                              </m:r>
                            </m:e>
                            <m:sup>
                              <m:r>
                                <a:rPr kumimoji="1" lang="en-US" altLang="zh-TW" sz="1600" b="1" i="1" smtClean="0">
                                  <a:solidFill>
                                    <a:srgbClr val="0000FF"/>
                                  </a:solidFill>
                                  <a:latin typeface="Cambria Math" panose="02040503050406030204" pitchFamily="18" charset="0"/>
                                </a:rPr>
                                <m:t>−</m:t>
                              </m:r>
                            </m:sup>
                          </m:sSup>
                        </m:e>
                      </m:d>
                      <m:r>
                        <a:rPr kumimoji="1" lang="en-US" altLang="zh-TW" sz="1600" b="1" i="1" smtClean="0">
                          <a:solidFill>
                            <a:srgbClr val="0000FF"/>
                          </a:solidFill>
                          <a:latin typeface="Cambria Math" panose="02040503050406030204" pitchFamily="18" charset="0"/>
                        </a:rPr>
                        <m:t>=</m:t>
                      </m:r>
                      <m:sSub>
                        <m:sSubPr>
                          <m:ctrlPr>
                            <a:rPr kumimoji="1" lang="en-US" altLang="zh-TW" sz="1600" b="1" i="1" smtClean="0">
                              <a:solidFill>
                                <a:srgbClr val="0000FF"/>
                              </a:solidFill>
                              <a:latin typeface="Cambria Math" panose="02040503050406030204" pitchFamily="18" charset="0"/>
                            </a:rPr>
                          </m:ctrlPr>
                        </m:sSubPr>
                        <m:e>
                          <m:r>
                            <a:rPr kumimoji="1" lang="en-US" altLang="zh-TW" sz="1600" b="1" i="1" smtClean="0">
                              <a:solidFill>
                                <a:srgbClr val="0000FF"/>
                              </a:solidFill>
                              <a:latin typeface="Cambria Math" panose="02040503050406030204" pitchFamily="18" charset="0"/>
                            </a:rPr>
                            <m:t>𝝀</m:t>
                          </m:r>
                        </m:e>
                        <m:sub>
                          <m:r>
                            <a:rPr kumimoji="1" lang="en-US" altLang="zh-TW" sz="1600" b="1" i="1" smtClean="0">
                              <a:solidFill>
                                <a:srgbClr val="0000FF"/>
                              </a:solidFill>
                              <a:latin typeface="Cambria Math" panose="02040503050406030204" pitchFamily="18" charset="0"/>
                            </a:rPr>
                            <m:t>𝒅</m:t>
                          </m:r>
                        </m:sub>
                      </m:sSub>
                      <m:d>
                        <m:dPr>
                          <m:ctrlPr>
                            <a:rPr kumimoji="1" lang="en-US" altLang="zh-TW" sz="1600" b="1" i="1" smtClean="0">
                              <a:solidFill>
                                <a:srgbClr val="0000FF"/>
                              </a:solidFill>
                              <a:latin typeface="Cambria Math" panose="02040503050406030204" pitchFamily="18" charset="0"/>
                            </a:rPr>
                          </m:ctrlPr>
                        </m:dPr>
                        <m:e>
                          <m:sSub>
                            <m:sSubPr>
                              <m:ctrlPr>
                                <a:rPr kumimoji="1" lang="en-US" altLang="zh-TW" sz="1600" b="1" i="1" smtClean="0">
                                  <a:solidFill>
                                    <a:srgbClr val="0000FF"/>
                                  </a:solidFill>
                                  <a:latin typeface="Cambria Math" panose="02040503050406030204" pitchFamily="18" charset="0"/>
                                </a:rPr>
                              </m:ctrlPr>
                            </m:sSubPr>
                            <m:e>
                              <m:r>
                                <a:rPr kumimoji="1" lang="en-US" altLang="zh-TW" sz="1600" b="1" i="1" smtClean="0">
                                  <a:solidFill>
                                    <a:srgbClr val="0000FF"/>
                                  </a:solidFill>
                                  <a:latin typeface="Cambria Math" panose="02040503050406030204" pitchFamily="18" charset="0"/>
                                </a:rPr>
                                <m:t>𝑷</m:t>
                              </m:r>
                            </m:e>
                            <m:sub>
                              <m:r>
                                <a:rPr kumimoji="1" lang="en-US" altLang="zh-TW" sz="1600" b="1" i="1" smtClean="0">
                                  <a:solidFill>
                                    <a:srgbClr val="0000FF"/>
                                  </a:solidFill>
                                  <a:latin typeface="Cambria Math" panose="02040503050406030204" pitchFamily="18" charset="0"/>
                                </a:rPr>
                                <m:t>𝒅</m:t>
                              </m:r>
                            </m:sub>
                          </m:sSub>
                          <m:r>
                            <a:rPr kumimoji="1" lang="en-US" altLang="zh-TW" sz="1600" b="1" i="1" smtClean="0">
                              <a:solidFill>
                                <a:srgbClr val="0000FF"/>
                              </a:solidFill>
                              <a:latin typeface="Cambria Math" panose="02040503050406030204" pitchFamily="18" charset="0"/>
                            </a:rPr>
                            <m:t>+</m:t>
                          </m:r>
                          <m:r>
                            <a:rPr kumimoji="1" lang="en-US" altLang="zh-TW" sz="1600" b="1" i="1" smtClean="0">
                              <a:solidFill>
                                <a:srgbClr val="0000FF"/>
                              </a:solidFill>
                              <a:latin typeface="Cambria Math" panose="02040503050406030204" pitchFamily="18" charset="0"/>
                            </a:rPr>
                            <m:t>𝑷</m:t>
                          </m:r>
                          <m:sSub>
                            <m:sSubPr>
                              <m:ctrlPr>
                                <a:rPr kumimoji="1" lang="en-US" altLang="zh-TW" sz="1600" b="1" i="1" smtClean="0">
                                  <a:solidFill>
                                    <a:srgbClr val="0000FF"/>
                                  </a:solidFill>
                                  <a:latin typeface="Cambria Math" panose="02040503050406030204" pitchFamily="18" charset="0"/>
                                </a:rPr>
                              </m:ctrlPr>
                            </m:sSubPr>
                            <m:e>
                              <m:r>
                                <a:rPr kumimoji="1" lang="en-US" altLang="zh-TW" sz="1600" b="1" i="1" smtClean="0">
                                  <a:solidFill>
                                    <a:srgbClr val="0000FF"/>
                                  </a:solidFill>
                                  <a:latin typeface="Cambria Math" panose="02040503050406030204" pitchFamily="18" charset="0"/>
                                </a:rPr>
                                <m:t>𝑨</m:t>
                              </m:r>
                            </m:e>
                            <m:sub>
                              <m:r>
                                <a:rPr kumimoji="1" lang="en-US" altLang="zh-TW" sz="1600" b="1" i="1" smtClean="0">
                                  <a:solidFill>
                                    <a:srgbClr val="0000FF"/>
                                  </a:solidFill>
                                  <a:latin typeface="Cambria Math" panose="02040503050406030204" pitchFamily="18" charset="0"/>
                                </a:rPr>
                                <m:t>𝒅</m:t>
                              </m:r>
                            </m:sub>
                          </m:sSub>
                        </m:e>
                      </m:d>
                      <m:r>
                        <a:rPr kumimoji="1" lang="en-US" altLang="zh-TW" sz="1600" b="1" i="1" smtClean="0">
                          <a:solidFill>
                            <a:srgbClr val="0000FF"/>
                          </a:solidFill>
                          <a:latin typeface="Cambria Math" panose="02040503050406030204" pitchFamily="18" charset="0"/>
                        </a:rPr>
                        <m:t>+</m:t>
                      </m:r>
                      <m:sSub>
                        <m:sSubPr>
                          <m:ctrlPr>
                            <a:rPr kumimoji="1" lang="en-US" altLang="zh-TW" sz="1600" b="1" i="1" smtClean="0">
                              <a:solidFill>
                                <a:srgbClr val="0000FF"/>
                              </a:solidFill>
                              <a:latin typeface="Cambria Math" panose="02040503050406030204" pitchFamily="18" charset="0"/>
                            </a:rPr>
                          </m:ctrlPr>
                        </m:sSubPr>
                        <m:e>
                          <m:r>
                            <a:rPr kumimoji="1" lang="en-US" altLang="zh-TW" sz="1600" b="1" i="1" smtClean="0">
                              <a:solidFill>
                                <a:srgbClr val="0000FF"/>
                              </a:solidFill>
                              <a:latin typeface="Cambria Math" panose="02040503050406030204" pitchFamily="18" charset="0"/>
                            </a:rPr>
                            <m:t>𝝀</m:t>
                          </m:r>
                        </m:e>
                        <m:sub>
                          <m:r>
                            <a:rPr kumimoji="1" lang="en-US" altLang="zh-TW" sz="1600" b="1" i="1" smtClean="0">
                              <a:solidFill>
                                <a:srgbClr val="0000FF"/>
                              </a:solidFill>
                              <a:latin typeface="Cambria Math" panose="02040503050406030204" pitchFamily="18" charset="0"/>
                            </a:rPr>
                            <m:t>𝒔</m:t>
                          </m:r>
                        </m:sub>
                      </m:sSub>
                      <m:r>
                        <a:rPr kumimoji="1" lang="en-US" altLang="zh-TW" sz="1600" b="1" i="1" smtClean="0">
                          <a:solidFill>
                            <a:srgbClr val="0000FF"/>
                          </a:solidFill>
                          <a:latin typeface="Cambria Math" panose="02040503050406030204" pitchFamily="18" charset="0"/>
                        </a:rPr>
                        <m:t>(</m:t>
                      </m:r>
                      <m:r>
                        <a:rPr kumimoji="1" lang="en-US" altLang="zh-TW" sz="1600" b="1" i="1" smtClean="0">
                          <a:solidFill>
                            <a:srgbClr val="0000FF"/>
                          </a:solidFill>
                          <a:latin typeface="Cambria Math" panose="02040503050406030204" pitchFamily="18" charset="0"/>
                        </a:rPr>
                        <m:t>𝑻</m:t>
                      </m:r>
                      <m:r>
                        <a:rPr kumimoji="1" lang="en-US" altLang="zh-TW" sz="1600" b="1" i="1" smtClean="0">
                          <a:solidFill>
                            <a:srgbClr val="0000FF"/>
                          </a:solidFill>
                          <a:latin typeface="Cambria Math" panose="02040503050406030204" pitchFamily="18" charset="0"/>
                        </a:rPr>
                        <m:t>+</m:t>
                      </m:r>
                      <m:sSub>
                        <m:sSubPr>
                          <m:ctrlPr>
                            <a:rPr kumimoji="1" lang="en-US" altLang="zh-TW" sz="1600" b="1" i="1" smtClean="0">
                              <a:solidFill>
                                <a:srgbClr val="0000FF"/>
                              </a:solidFill>
                              <a:latin typeface="Cambria Math" panose="02040503050406030204" pitchFamily="18" charset="0"/>
                            </a:rPr>
                          </m:ctrlPr>
                        </m:sSubPr>
                        <m:e>
                          <m:r>
                            <a:rPr kumimoji="1" lang="en-US" altLang="zh-TW" sz="1600" b="1" i="1" smtClean="0">
                              <a:solidFill>
                                <a:srgbClr val="0000FF"/>
                              </a:solidFill>
                              <a:latin typeface="Cambria Math" panose="02040503050406030204" pitchFamily="18" charset="0"/>
                            </a:rPr>
                            <m:t>𝑬</m:t>
                          </m:r>
                        </m:e>
                        <m:sub>
                          <m:r>
                            <a:rPr kumimoji="1" lang="en-US" altLang="zh-TW" sz="1600" b="1" i="1" smtClean="0">
                              <a:solidFill>
                                <a:srgbClr val="0000FF"/>
                              </a:solidFill>
                              <a:latin typeface="Cambria Math" panose="02040503050406030204" pitchFamily="18" charset="0"/>
                            </a:rPr>
                            <m:t>𝒔</m:t>
                          </m:r>
                        </m:sub>
                      </m:sSub>
                      <m:r>
                        <a:rPr kumimoji="1" lang="en-US" altLang="zh-TW" sz="1600" b="1" i="1" smtClean="0">
                          <a:solidFill>
                            <a:srgbClr val="0000FF"/>
                          </a:solidFill>
                          <a:latin typeface="Cambria Math" panose="02040503050406030204" pitchFamily="18" charset="0"/>
                        </a:rPr>
                        <m:t>+</m:t>
                      </m:r>
                      <m:sSub>
                        <m:sSubPr>
                          <m:ctrlPr>
                            <a:rPr kumimoji="1" lang="en-US" altLang="zh-TW" sz="1600" b="1" i="1" smtClean="0">
                              <a:solidFill>
                                <a:srgbClr val="0000FF"/>
                              </a:solidFill>
                              <a:latin typeface="Cambria Math" panose="02040503050406030204" pitchFamily="18" charset="0"/>
                            </a:rPr>
                          </m:ctrlPr>
                        </m:sSubPr>
                        <m:e>
                          <m:r>
                            <a:rPr kumimoji="1" lang="en-US" altLang="zh-TW" sz="1600" b="1" i="1" smtClean="0">
                              <a:solidFill>
                                <a:srgbClr val="0000FF"/>
                              </a:solidFill>
                              <a:latin typeface="Cambria Math" panose="02040503050406030204" pitchFamily="18" charset="0"/>
                            </a:rPr>
                            <m:t>𝑷</m:t>
                          </m:r>
                        </m:e>
                        <m:sub>
                          <m:r>
                            <a:rPr kumimoji="1" lang="en-US" altLang="zh-TW" sz="1600" b="1" i="1" smtClean="0">
                              <a:solidFill>
                                <a:srgbClr val="0000FF"/>
                              </a:solidFill>
                              <a:latin typeface="Cambria Math" panose="02040503050406030204" pitchFamily="18" charset="0"/>
                            </a:rPr>
                            <m:t>𝒔</m:t>
                          </m:r>
                        </m:sub>
                      </m:sSub>
                      <m:r>
                        <a:rPr kumimoji="1" lang="en-US" altLang="zh-TW" sz="1600" b="1" i="1" smtClean="0">
                          <a:solidFill>
                            <a:srgbClr val="0000FF"/>
                          </a:solidFill>
                          <a:latin typeface="Cambria Math" panose="02040503050406030204" pitchFamily="18" charset="0"/>
                        </a:rPr>
                        <m:t>+</m:t>
                      </m:r>
                      <m:r>
                        <a:rPr kumimoji="1" lang="en-US" altLang="zh-TW" sz="1600" b="1" i="1" smtClean="0">
                          <a:solidFill>
                            <a:srgbClr val="0000FF"/>
                          </a:solidFill>
                          <a:latin typeface="Cambria Math" panose="02040503050406030204" pitchFamily="18" charset="0"/>
                        </a:rPr>
                        <m:t>𝑷</m:t>
                      </m:r>
                      <m:sSub>
                        <m:sSubPr>
                          <m:ctrlPr>
                            <a:rPr kumimoji="1" lang="en-US" altLang="zh-TW" sz="1600" b="1" i="1" smtClean="0">
                              <a:solidFill>
                                <a:srgbClr val="0000FF"/>
                              </a:solidFill>
                              <a:latin typeface="Cambria Math" panose="02040503050406030204" pitchFamily="18" charset="0"/>
                            </a:rPr>
                          </m:ctrlPr>
                        </m:sSubPr>
                        <m:e>
                          <m:r>
                            <a:rPr kumimoji="1" lang="en-US" altLang="zh-TW" sz="1600" b="1" i="1" smtClean="0">
                              <a:solidFill>
                                <a:srgbClr val="0000FF"/>
                              </a:solidFill>
                              <a:latin typeface="Cambria Math" panose="02040503050406030204" pitchFamily="18" charset="0"/>
                            </a:rPr>
                            <m:t>𝑨</m:t>
                          </m:r>
                        </m:e>
                        <m:sub>
                          <m:r>
                            <a:rPr kumimoji="1" lang="en-US" altLang="zh-TW" sz="1600" b="1" i="1" smtClean="0">
                              <a:solidFill>
                                <a:srgbClr val="0000FF"/>
                              </a:solidFill>
                              <a:latin typeface="Cambria Math" panose="02040503050406030204" pitchFamily="18" charset="0"/>
                            </a:rPr>
                            <m:t>𝒔</m:t>
                          </m:r>
                        </m:sub>
                      </m:sSub>
                      <m:r>
                        <a:rPr kumimoji="1" lang="en-US" altLang="zh-TW" sz="1600" b="1" i="1" smtClean="0">
                          <a:solidFill>
                            <a:srgbClr val="0000FF"/>
                          </a:solidFill>
                          <a:latin typeface="Cambria Math" panose="02040503050406030204" pitchFamily="18" charset="0"/>
                        </a:rPr>
                        <m:t>)</m:t>
                      </m:r>
                    </m:oMath>
                  </m:oMathPara>
                </a14:m>
                <a:endParaRPr kumimoji="1" lang="zh-TW" altLang="en-US" sz="1600" dirty="0">
                  <a:solidFill>
                    <a:srgbClr val="0000FF"/>
                  </a:solidFill>
                </a:endParaRPr>
              </a:p>
            </p:txBody>
          </p:sp>
        </mc:Choice>
        <mc:Fallback xmlns="">
          <p:sp>
            <p:nvSpPr>
              <p:cNvPr id="9" name="文字方塊 8">
                <a:extLst>
                  <a:ext uri="{FF2B5EF4-FFF2-40B4-BE49-F238E27FC236}">
                    <a16:creationId xmlns:a16="http://schemas.microsoft.com/office/drawing/2014/main" id="{341CE555-251A-3F81-34F0-45E04B691865}"/>
                  </a:ext>
                </a:extLst>
              </p:cNvPr>
              <p:cNvSpPr txBox="1">
                <a:spLocks noRot="1" noChangeAspect="1" noMove="1" noResize="1" noEditPoints="1" noAdjustHandles="1" noChangeArrowheads="1" noChangeShapeType="1" noTextEdit="1"/>
              </p:cNvSpPr>
              <p:nvPr/>
            </p:nvSpPr>
            <p:spPr bwMode="auto">
              <a:xfrm>
                <a:off x="516563" y="203529"/>
                <a:ext cx="7290343" cy="648254"/>
              </a:xfrm>
              <a:prstGeom prst="rect">
                <a:avLst/>
              </a:prstGeom>
              <a:blipFill>
                <a:blip r:embed="rId3"/>
                <a:stretch>
                  <a:fillRect b="-3774"/>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CAB6C1E8-E188-E7D0-C013-8E768B1FF8F2}"/>
                  </a:ext>
                </a:extLst>
              </p:cNvPr>
              <p:cNvSpPr txBox="1"/>
              <p:nvPr/>
            </p:nvSpPr>
            <p:spPr bwMode="auto">
              <a:xfrm>
                <a:off x="961846" y="1939280"/>
                <a:ext cx="7789652" cy="343492"/>
              </a:xfrm>
              <a:prstGeom prst="rect">
                <a:avLst/>
              </a:prstGeom>
              <a:noFill/>
              <a:ln w="9525">
                <a:noFill/>
                <a:miter lim="800000"/>
                <a:headEnd/>
                <a:tailEnd/>
              </a:ln>
            </p:spPr>
            <p:txBody>
              <a:bodyPr wrap="square" rtlCol="0">
                <a:spAutoFit/>
              </a:bodyPr>
              <a:lstStyle/>
              <a:p>
                <a:pPr>
                  <a:spcBef>
                    <a:spcPct val="50000"/>
                  </a:spcBef>
                </a:pPr>
                <a:r>
                  <a:rPr lang="en-US" altLang="zh-TW" sz="1600" dirty="0">
                    <a:solidFill>
                      <a:srgbClr val="FF0000"/>
                    </a:solidFill>
                  </a:rPr>
                  <a:t>Naively, |P/T| = O(</a:t>
                </a:r>
                <a14:m>
                  <m:oMath xmlns:m="http://schemas.openxmlformats.org/officeDocument/2006/math">
                    <m:sSub>
                      <m:sSubPr>
                        <m:ctrlPr>
                          <a:rPr lang="en-US" altLang="zh-TW" sz="1600" i="1">
                            <a:solidFill>
                              <a:srgbClr val="FF0000"/>
                            </a:solidFill>
                            <a:latin typeface="Cambria Math" panose="02040503050406030204" pitchFamily="18" charset="0"/>
                          </a:rPr>
                        </m:ctrlPr>
                      </m:sSubPr>
                      <m:e>
                        <m:r>
                          <a:rPr lang="en-US" altLang="zh-TW" sz="1600" b="1" i="1">
                            <a:solidFill>
                              <a:srgbClr val="FF0000"/>
                            </a:solidFill>
                            <a:latin typeface="Cambria Math" panose="02040503050406030204" pitchFamily="18" charset="0"/>
                          </a:rPr>
                          <m:t>𝜶</m:t>
                        </m:r>
                      </m:e>
                      <m:sub>
                        <m:r>
                          <a:rPr lang="en-US" altLang="zh-TW" sz="1600" b="1" i="1">
                            <a:solidFill>
                              <a:srgbClr val="FF0000"/>
                            </a:solidFill>
                            <a:latin typeface="Cambria Math" panose="02040503050406030204" pitchFamily="18" charset="0"/>
                          </a:rPr>
                          <m:t>𝒔</m:t>
                        </m:r>
                      </m:sub>
                    </m:sSub>
                    <m:r>
                      <a:rPr lang="en-US" altLang="zh-TW" sz="1600" b="1" i="1">
                        <a:solidFill>
                          <a:srgbClr val="FF0000"/>
                        </a:solidFill>
                        <a:latin typeface="Cambria Math" panose="02040503050406030204" pitchFamily="18" charset="0"/>
                      </a:rPr>
                      <m:t>(</m:t>
                    </m:r>
                    <m:sSub>
                      <m:sSubPr>
                        <m:ctrlPr>
                          <a:rPr lang="en-US" altLang="zh-TW" sz="1600" i="1">
                            <a:solidFill>
                              <a:srgbClr val="FF0000"/>
                            </a:solidFill>
                            <a:latin typeface="Cambria Math" panose="02040503050406030204" pitchFamily="18" charset="0"/>
                          </a:rPr>
                        </m:ctrlPr>
                      </m:sSubPr>
                      <m:e>
                        <m:r>
                          <a:rPr lang="en-US" altLang="zh-TW" sz="1600" b="1" i="1">
                            <a:solidFill>
                              <a:srgbClr val="FF0000"/>
                            </a:solidFill>
                            <a:latin typeface="Cambria Math" panose="02040503050406030204" pitchFamily="18" charset="0"/>
                          </a:rPr>
                          <m:t>𝒎</m:t>
                        </m:r>
                      </m:e>
                      <m:sub>
                        <m:r>
                          <a:rPr lang="en-US" altLang="zh-TW" sz="1600" b="1" i="1">
                            <a:solidFill>
                              <a:srgbClr val="FF0000"/>
                            </a:solidFill>
                            <a:latin typeface="Cambria Math" panose="02040503050406030204" pitchFamily="18" charset="0"/>
                          </a:rPr>
                          <m:t>𝒄</m:t>
                        </m:r>
                      </m:sub>
                    </m:sSub>
                    <m:r>
                      <a:rPr lang="en-US" altLang="zh-TW" sz="1600" b="1" i="1">
                        <a:solidFill>
                          <a:srgbClr val="FF0000"/>
                        </a:solidFill>
                        <a:latin typeface="Cambria Math" panose="02040503050406030204" pitchFamily="18" charset="0"/>
                      </a:rPr>
                      <m:t>)/</m:t>
                    </m:r>
                    <m:r>
                      <a:rPr lang="en-US" altLang="zh-TW" sz="1600" b="1" i="1">
                        <a:solidFill>
                          <a:srgbClr val="FF0000"/>
                        </a:solidFill>
                        <a:latin typeface="Cambria Math" panose="02040503050406030204" pitchFamily="18" charset="0"/>
                      </a:rPr>
                      <m:t>𝝅</m:t>
                    </m:r>
                  </m:oMath>
                </a14:m>
                <a:r>
                  <a:rPr lang="en-US" altLang="zh-TW" sz="1600" dirty="0">
                    <a:solidFill>
                      <a:srgbClr val="FF0000"/>
                    </a:solidFill>
                    <a:sym typeface="Symbol" panose="05050102010706020507" pitchFamily="18" charset="2"/>
                  </a:rPr>
                  <a:t>)  0.1  ⇒    CPV is of order </a:t>
                </a:r>
                <a14:m>
                  <m:oMath xmlns:m="http://schemas.openxmlformats.org/officeDocument/2006/math">
                    <m:sSup>
                      <m:sSupPr>
                        <m:ctrlPr>
                          <a:rPr lang="en-US" altLang="zh-TW" sz="1600" i="1" smtClean="0">
                            <a:solidFill>
                              <a:srgbClr val="FF0000"/>
                            </a:solidFill>
                            <a:latin typeface="Cambria Math" panose="02040503050406030204" pitchFamily="18" charset="0"/>
                            <a:sym typeface="Symbol" panose="05050102010706020507" pitchFamily="18" charset="2"/>
                          </a:rPr>
                        </m:ctrlPr>
                      </m:sSupPr>
                      <m:e>
                        <m:r>
                          <a:rPr lang="en-US" altLang="zh-TW" sz="1600" b="1" i="1" smtClean="0">
                            <a:solidFill>
                              <a:srgbClr val="FF0000"/>
                            </a:solidFill>
                            <a:latin typeface="Cambria Math" panose="02040503050406030204" pitchFamily="18" charset="0"/>
                            <a:sym typeface="Symbol" panose="05050102010706020507" pitchFamily="18" charset="2"/>
                          </a:rPr>
                          <m:t>𝟏𝟎</m:t>
                        </m:r>
                      </m:e>
                      <m:sup>
                        <m:r>
                          <a:rPr lang="en-US" altLang="zh-TW" sz="1600" b="1" i="1" smtClean="0">
                            <a:solidFill>
                              <a:srgbClr val="FF0000"/>
                            </a:solidFill>
                            <a:latin typeface="Cambria Math" panose="02040503050406030204" pitchFamily="18" charset="0"/>
                            <a:sym typeface="Symbol" panose="05050102010706020507" pitchFamily="18" charset="2"/>
                          </a:rPr>
                          <m:t>−</m:t>
                        </m:r>
                        <m:r>
                          <a:rPr lang="en-US" altLang="zh-TW" sz="1600" b="1" i="1" smtClean="0">
                            <a:solidFill>
                              <a:srgbClr val="FF0000"/>
                            </a:solidFill>
                            <a:latin typeface="Cambria Math" panose="02040503050406030204" pitchFamily="18" charset="0"/>
                            <a:sym typeface="Symbol" panose="05050102010706020507" pitchFamily="18" charset="2"/>
                          </a:rPr>
                          <m:t>𝟒</m:t>
                        </m:r>
                      </m:sup>
                    </m:sSup>
                  </m:oMath>
                </a14:m>
                <a:r>
                  <a:rPr kumimoji="1" lang="en-US" altLang="zh-TW" sz="1600" dirty="0">
                    <a:solidFill>
                      <a:srgbClr val="FF0000"/>
                    </a:solidFill>
                  </a:rPr>
                  <a:t> or even less</a:t>
                </a:r>
                <a:endParaRPr kumimoji="1" lang="zh-TW" altLang="en-US" sz="1600" dirty="0">
                  <a:solidFill>
                    <a:srgbClr val="FF0000"/>
                  </a:solidFill>
                </a:endParaRPr>
              </a:p>
            </p:txBody>
          </p:sp>
        </mc:Choice>
        <mc:Fallback xmlns="">
          <p:sp>
            <p:nvSpPr>
              <p:cNvPr id="11" name="文字方塊 10">
                <a:extLst>
                  <a:ext uri="{FF2B5EF4-FFF2-40B4-BE49-F238E27FC236}">
                    <a16:creationId xmlns:a16="http://schemas.microsoft.com/office/drawing/2014/main" id="{CAB6C1E8-E188-E7D0-C013-8E768B1FF8F2}"/>
                  </a:ext>
                </a:extLst>
              </p:cNvPr>
              <p:cNvSpPr txBox="1">
                <a:spLocks noRot="1" noChangeAspect="1" noMove="1" noResize="1" noEditPoints="1" noAdjustHandles="1" noChangeArrowheads="1" noChangeShapeType="1" noTextEdit="1"/>
              </p:cNvSpPr>
              <p:nvPr/>
            </p:nvSpPr>
            <p:spPr bwMode="auto">
              <a:xfrm>
                <a:off x="961846" y="1939280"/>
                <a:ext cx="7789652" cy="343492"/>
              </a:xfrm>
              <a:prstGeom prst="rect">
                <a:avLst/>
              </a:prstGeom>
              <a:blipFill>
                <a:blip r:embed="rId4"/>
                <a:stretch>
                  <a:fillRect l="-488" t="-7143" b="-17857"/>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82A41FA9-32C8-D8D5-21C2-B9797F501301}"/>
                  </a:ext>
                </a:extLst>
              </p:cNvPr>
              <p:cNvSpPr txBox="1"/>
              <p:nvPr/>
            </p:nvSpPr>
            <p:spPr bwMode="auto">
              <a:xfrm>
                <a:off x="895584" y="2350894"/>
                <a:ext cx="8082951" cy="369332"/>
              </a:xfrm>
              <a:prstGeom prst="rect">
                <a:avLst/>
              </a:prstGeom>
              <a:noFill/>
              <a:ln w="9525">
                <a:noFill/>
                <a:miter lim="800000"/>
                <a:headEnd/>
                <a:tailEnd/>
              </a:ln>
            </p:spPr>
            <p:txBody>
              <a:bodyPr wrap="square" rtlCol="0">
                <a:spAutoFit/>
              </a:bodyPr>
              <a:lstStyle/>
              <a:p>
                <a:pPr>
                  <a:spcBef>
                    <a:spcPct val="50000"/>
                  </a:spcBef>
                </a:pPr>
                <a:r>
                  <a:rPr kumimoji="1" lang="en-US" altLang="zh-TW" sz="1800" b="1" dirty="0">
                    <a:solidFill>
                      <a:srgbClr val="0000FF"/>
                    </a:solidFill>
                  </a:rPr>
                  <a:t>Perturbative </a:t>
                </a:r>
                <a14:m>
                  <m:oMath xmlns:m="http://schemas.openxmlformats.org/officeDocument/2006/math">
                    <m:r>
                      <a:rPr kumimoji="1" lang="en-US" altLang="zh-TW" sz="1800" b="1" i="1" smtClean="0">
                        <a:solidFill>
                          <a:srgbClr val="0000FF"/>
                        </a:solidFill>
                        <a:latin typeface="Cambria Math" panose="02040503050406030204" pitchFamily="18" charset="0"/>
                      </a:rPr>
                      <m:t>𝑷</m:t>
                    </m:r>
                    <m:r>
                      <a:rPr kumimoji="1" lang="en-US" altLang="zh-TW" sz="1800" b="1" i="1" smtClean="0">
                        <a:solidFill>
                          <a:srgbClr val="0000FF"/>
                        </a:solidFill>
                        <a:latin typeface="Cambria Math" panose="02040503050406030204" pitchFamily="18" charset="0"/>
                      </a:rPr>
                      <m:t>/</m:t>
                    </m:r>
                    <m:r>
                      <a:rPr kumimoji="1" lang="en-US" altLang="zh-TW" sz="1800" b="1" i="1" smtClean="0">
                        <a:solidFill>
                          <a:srgbClr val="0000FF"/>
                        </a:solidFill>
                        <a:latin typeface="Cambria Math" panose="02040503050406030204" pitchFamily="18" charset="0"/>
                      </a:rPr>
                      <m:t>𝑻</m:t>
                    </m:r>
                  </m:oMath>
                </a14:m>
                <a:r>
                  <a:rPr kumimoji="1" lang="en-US" altLang="zh-TW" sz="1800" dirty="0">
                    <a:solidFill>
                      <a:srgbClr val="0000FF"/>
                    </a:solidFill>
                  </a:rPr>
                  <a:t> has been estimated in several different </a:t>
                </a:r>
                <a:r>
                  <a:rPr lang="en-US" altLang="zh-TW" sz="1800" dirty="0">
                    <a:solidFill>
                      <a:srgbClr val="0000FF"/>
                    </a:solidFill>
                  </a:rPr>
                  <a:t>manners:</a:t>
                </a:r>
                <a:r>
                  <a:rPr kumimoji="1" lang="en-US" altLang="zh-TW" sz="1800" dirty="0">
                    <a:solidFill>
                      <a:srgbClr val="0000FF"/>
                    </a:solidFill>
                  </a:rPr>
                  <a:t> </a:t>
                </a:r>
                <a:endParaRPr kumimoji="1" lang="zh-TW" altLang="en-US" sz="1800" dirty="0">
                  <a:solidFill>
                    <a:srgbClr val="0000FF"/>
                  </a:solidFill>
                </a:endParaRPr>
              </a:p>
            </p:txBody>
          </p:sp>
        </mc:Choice>
        <mc:Fallback xmlns="">
          <p:sp>
            <p:nvSpPr>
              <p:cNvPr id="3" name="文字方塊 2">
                <a:extLst>
                  <a:ext uri="{FF2B5EF4-FFF2-40B4-BE49-F238E27FC236}">
                    <a16:creationId xmlns:a16="http://schemas.microsoft.com/office/drawing/2014/main" id="{82A41FA9-32C8-D8D5-21C2-B9797F501301}"/>
                  </a:ext>
                </a:extLst>
              </p:cNvPr>
              <p:cNvSpPr txBox="1">
                <a:spLocks noRot="1" noChangeAspect="1" noMove="1" noResize="1" noEditPoints="1" noAdjustHandles="1" noChangeArrowheads="1" noChangeShapeType="1" noTextEdit="1"/>
              </p:cNvSpPr>
              <p:nvPr/>
            </p:nvSpPr>
            <p:spPr bwMode="auto">
              <a:xfrm>
                <a:off x="895584" y="2350894"/>
                <a:ext cx="8082951" cy="369332"/>
              </a:xfrm>
              <a:prstGeom prst="rect">
                <a:avLst/>
              </a:prstGeom>
              <a:blipFill>
                <a:blip r:embed="rId5"/>
                <a:stretch>
                  <a:fillRect l="-627" t="-10000" b="-2333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F9CDEDA0-3CA5-31CA-528D-31FA27EBC99B}"/>
                  </a:ext>
                </a:extLst>
              </p:cNvPr>
              <p:cNvSpPr txBox="1"/>
              <p:nvPr/>
            </p:nvSpPr>
            <p:spPr bwMode="auto">
              <a:xfrm>
                <a:off x="2721891" y="4386149"/>
                <a:ext cx="3130874" cy="343748"/>
              </a:xfrm>
              <a:prstGeom prst="rect">
                <a:avLst/>
              </a:prstGeom>
              <a:noFill/>
              <a:ln w="9525">
                <a:noFill/>
                <a:miter lim="800000"/>
                <a:headEnd/>
                <a:tailEnd/>
              </a:ln>
            </p:spPr>
            <p:txBody>
              <a:bodyPr wrap="square" rtlCol="0">
                <a:spAutoFit/>
              </a:bodyPr>
              <a:lstStyle/>
              <a:p>
                <a:pPr>
                  <a:spcBef>
                    <a:spcPct val="50000"/>
                  </a:spcBef>
                </a:pPr>
                <a:r>
                  <a:rPr lang="zh-TW" altLang="en-US" sz="1500" dirty="0">
                    <a:solidFill>
                      <a:srgbClr val="FF0000"/>
                    </a:solidFill>
                    <a:sym typeface="Symbol" panose="05050102010706020507" pitchFamily="18" charset="2"/>
                  </a:rPr>
                  <a:t>    </a:t>
                </a:r>
                <a14:m>
                  <m:oMath xmlns:m="http://schemas.openxmlformats.org/officeDocument/2006/math">
                    <m:r>
                      <a:rPr lang="en-US" altLang="zh-TW" sz="1500">
                        <a:solidFill>
                          <a:srgbClr val="FF0000"/>
                        </a:solidFill>
                        <a:latin typeface="Cambria Math" panose="02040503050406030204" pitchFamily="18" charset="0"/>
                        <a:sym typeface="Symbol" panose="05050102010706020507" pitchFamily="18" charset="2"/>
                      </a:rPr>
                      <m:t>𝚫</m:t>
                    </m:r>
                    <m:sSubSup>
                      <m:sSubSupPr>
                        <m:ctrlPr>
                          <a:rPr lang="en-US" altLang="zh-TW" sz="1500" i="1">
                            <a:solidFill>
                              <a:srgbClr val="FF0000"/>
                            </a:solidFill>
                            <a:latin typeface="Cambria Math" panose="02040503050406030204" pitchFamily="18" charset="0"/>
                            <a:sym typeface="Symbol" panose="05050102010706020507" pitchFamily="18" charset="2"/>
                          </a:rPr>
                        </m:ctrlPr>
                      </m:sSubSupPr>
                      <m:e>
                        <m:r>
                          <a:rPr lang="en-US" altLang="zh-TW" sz="1500" i="1">
                            <a:solidFill>
                              <a:srgbClr val="FF0000"/>
                            </a:solidFill>
                            <a:latin typeface="Cambria Math" panose="02040503050406030204" pitchFamily="18" charset="0"/>
                            <a:sym typeface="Symbol" panose="05050102010706020507" pitchFamily="18" charset="2"/>
                          </a:rPr>
                          <m:t>𝒂</m:t>
                        </m:r>
                      </m:e>
                      <m:sub>
                        <m:r>
                          <a:rPr lang="en-US" altLang="zh-TW" sz="1500" i="1">
                            <a:solidFill>
                              <a:srgbClr val="FF0000"/>
                            </a:solidFill>
                            <a:latin typeface="Cambria Math" panose="02040503050406030204" pitchFamily="18" charset="0"/>
                            <a:sym typeface="Symbol" panose="05050102010706020507" pitchFamily="18" charset="2"/>
                          </a:rPr>
                          <m:t>𝑪𝑷</m:t>
                        </m:r>
                      </m:sub>
                      <m:sup>
                        <m:r>
                          <a:rPr lang="en-US" altLang="zh-TW" sz="1500" i="1">
                            <a:solidFill>
                              <a:srgbClr val="FF0000"/>
                            </a:solidFill>
                            <a:latin typeface="Cambria Math" panose="02040503050406030204" pitchFamily="18" charset="0"/>
                            <a:sym typeface="Symbol" panose="05050102010706020507" pitchFamily="18" charset="2"/>
                          </a:rPr>
                          <m:t>𝒅𝒊𝒓</m:t>
                        </m:r>
                      </m:sup>
                    </m:sSubSup>
                    <m:r>
                      <a:rPr lang="en-US" altLang="zh-TW" sz="1500" i="1">
                        <a:solidFill>
                          <a:srgbClr val="FF0000"/>
                        </a:solidFill>
                        <a:latin typeface="Cambria Math" panose="02040503050406030204" pitchFamily="18" charset="0"/>
                        <a:sym typeface="Symbol" panose="05050102010706020507" pitchFamily="18" charset="2"/>
                      </a:rPr>
                      <m:t>≈−</m:t>
                    </m:r>
                    <m:r>
                      <a:rPr lang="en-US" altLang="zh-TW" sz="1500" i="1">
                        <a:solidFill>
                          <a:srgbClr val="FF0000"/>
                        </a:solidFill>
                        <a:latin typeface="Cambria Math" panose="02040503050406030204" pitchFamily="18" charset="0"/>
                        <a:sym typeface="Symbol" panose="05050102010706020507" pitchFamily="18" charset="2"/>
                      </a:rPr>
                      <m:t>𝟏</m:t>
                    </m:r>
                    <m:r>
                      <a:rPr lang="en-US" altLang="zh-TW" sz="1500" i="1">
                        <a:solidFill>
                          <a:srgbClr val="FF0000"/>
                        </a:solidFill>
                        <a:latin typeface="Cambria Math" panose="02040503050406030204" pitchFamily="18" charset="0"/>
                        <a:sym typeface="Symbol" panose="05050102010706020507" pitchFamily="18" charset="2"/>
                      </a:rPr>
                      <m:t>.</m:t>
                    </m:r>
                    <m:r>
                      <a:rPr lang="en-US" altLang="zh-TW" sz="1500" i="1">
                        <a:solidFill>
                          <a:srgbClr val="FF0000"/>
                        </a:solidFill>
                        <a:latin typeface="Cambria Math" panose="02040503050406030204" pitchFamily="18" charset="0"/>
                        <a:sym typeface="Symbol" panose="05050102010706020507" pitchFamily="18" charset="2"/>
                      </a:rPr>
                      <m:t>𝟎</m:t>
                    </m:r>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m:t>
                    </m:r>
                    <m:sSup>
                      <m:sSupPr>
                        <m:ctrlP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ctrlPr>
                      </m:sSupPr>
                      <m:e>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𝟏𝟎</m:t>
                        </m:r>
                      </m:e>
                      <m:sup>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m:t>
                        </m:r>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𝟑</m:t>
                        </m:r>
                      </m:sup>
                    </m:sSup>
                  </m:oMath>
                </a14:m>
                <a:r>
                  <a:rPr lang="zh-TW" altLang="en-US" sz="1500" dirty="0">
                    <a:solidFill>
                      <a:srgbClr val="FF0000"/>
                    </a:solidFill>
                  </a:rPr>
                  <a:t> </a:t>
                </a:r>
              </a:p>
            </p:txBody>
          </p:sp>
        </mc:Choice>
        <mc:Fallback xmlns="">
          <p:sp>
            <p:nvSpPr>
              <p:cNvPr id="13" name="文字方塊 12">
                <a:extLst>
                  <a:ext uri="{FF2B5EF4-FFF2-40B4-BE49-F238E27FC236}">
                    <a16:creationId xmlns:a16="http://schemas.microsoft.com/office/drawing/2014/main" id="{F9CDEDA0-3CA5-31CA-528D-31FA27EBC99B}"/>
                  </a:ext>
                </a:extLst>
              </p:cNvPr>
              <p:cNvSpPr txBox="1">
                <a:spLocks noRot="1" noChangeAspect="1" noMove="1" noResize="1" noEditPoints="1" noAdjustHandles="1" noChangeArrowheads="1" noChangeShapeType="1" noTextEdit="1"/>
              </p:cNvSpPr>
              <p:nvPr/>
            </p:nvSpPr>
            <p:spPr bwMode="auto">
              <a:xfrm>
                <a:off x="2721891" y="4386149"/>
                <a:ext cx="3130874" cy="343748"/>
              </a:xfrm>
              <a:prstGeom prst="rect">
                <a:avLst/>
              </a:prstGeom>
              <a:blipFill>
                <a:blip r:embed="rId6"/>
                <a:stretch>
                  <a:fillRect l="-810" b="-17857"/>
                </a:stretch>
              </a:blipFill>
              <a:ln w="9525">
                <a:noFill/>
                <a:miter lim="800000"/>
                <a:headEnd/>
                <a:tailEnd/>
              </a:ln>
            </p:spPr>
            <p:txBody>
              <a:bodyPr/>
              <a:lstStyle/>
              <a:p>
                <a:r>
                  <a:rPr lang="zh-TW" altLang="en-US">
                    <a:noFill/>
                  </a:rPr>
                  <a:t> </a:t>
                </a:r>
              </a:p>
            </p:txBody>
          </p:sp>
        </mc:Fallback>
      </mc:AlternateContent>
      <p:sp>
        <p:nvSpPr>
          <p:cNvPr id="14" name="文字方塊 13">
            <a:extLst>
              <a:ext uri="{FF2B5EF4-FFF2-40B4-BE49-F238E27FC236}">
                <a16:creationId xmlns:a16="http://schemas.microsoft.com/office/drawing/2014/main" id="{65133C64-D21A-50E0-C99F-8F08EBE0C629}"/>
              </a:ext>
            </a:extLst>
          </p:cNvPr>
          <p:cNvSpPr txBox="1"/>
          <p:nvPr/>
        </p:nvSpPr>
        <p:spPr bwMode="auto">
          <a:xfrm>
            <a:off x="6421608" y="3495716"/>
            <a:ext cx="1631908" cy="507831"/>
          </a:xfrm>
          <a:prstGeom prst="rect">
            <a:avLst/>
          </a:prstGeom>
          <a:noFill/>
          <a:ln w="9525">
            <a:noFill/>
            <a:miter lim="800000"/>
            <a:headEnd/>
            <a:tailEnd/>
          </a:ln>
        </p:spPr>
        <p:txBody>
          <a:bodyPr wrap="square" rtlCol="0">
            <a:spAutoFit/>
          </a:bodyPr>
          <a:lstStyle/>
          <a:p>
            <a:pPr>
              <a:spcBef>
                <a:spcPct val="50000"/>
              </a:spcBef>
            </a:pPr>
            <a:r>
              <a:rPr lang="en-US" altLang="zh-TW" sz="1350" dirty="0"/>
              <a:t>ratios enhanced by a factor of 2</a:t>
            </a:r>
            <a:endParaRPr lang="zh-TW" altLang="en-US" sz="1350" dirty="0"/>
          </a:p>
        </p:txBody>
      </p:sp>
      <p:sp>
        <p:nvSpPr>
          <p:cNvPr id="15" name="文字方塊 14">
            <a:extLst>
              <a:ext uri="{FF2B5EF4-FFF2-40B4-BE49-F238E27FC236}">
                <a16:creationId xmlns:a16="http://schemas.microsoft.com/office/drawing/2014/main" id="{C804BA77-D740-CCC4-63A7-4ECF007FFF02}"/>
              </a:ext>
            </a:extLst>
          </p:cNvPr>
          <p:cNvSpPr txBox="1"/>
          <p:nvPr/>
        </p:nvSpPr>
        <p:spPr bwMode="auto">
          <a:xfrm>
            <a:off x="667202" y="2847865"/>
            <a:ext cx="7956244" cy="338554"/>
          </a:xfrm>
          <a:prstGeom prst="rect">
            <a:avLst/>
          </a:prstGeom>
          <a:noFill/>
          <a:ln w="9525">
            <a:noFill/>
            <a:miter lim="800000"/>
            <a:headEnd/>
            <a:tailEnd/>
          </a:ln>
        </p:spPr>
        <p:txBody>
          <a:bodyPr wrap="square" rtlCol="0">
            <a:spAutoFit/>
          </a:bodyPr>
          <a:lstStyle/>
          <a:p>
            <a:pPr marL="257175" indent="-257175">
              <a:spcBef>
                <a:spcPct val="50000"/>
              </a:spcBef>
              <a:buFont typeface="Wingdings" panose="05000000000000000000" pitchFamily="2" charset="2"/>
              <a:buChar char="n"/>
            </a:pPr>
            <a:r>
              <a:rPr lang="en-US" altLang="zh-TW" sz="1500" b="0" dirty="0" err="1">
                <a:solidFill>
                  <a:srgbClr val="0000FF"/>
                </a:solidFill>
              </a:rPr>
              <a:t>pQCD</a:t>
            </a:r>
            <a:r>
              <a:rPr lang="en-US" altLang="zh-TW" sz="1500" b="0" dirty="0">
                <a:solidFill>
                  <a:srgbClr val="0000FF"/>
                </a:solidFill>
              </a:rPr>
              <a:t> + </a:t>
            </a:r>
            <a:r>
              <a:rPr lang="en-US" altLang="zh-TW" sz="1600" b="0" dirty="0">
                <a:solidFill>
                  <a:srgbClr val="0000FF"/>
                </a:solidFill>
              </a:rPr>
              <a:t>factorization-assisted topological amplitude (FAT)</a:t>
            </a:r>
            <a:r>
              <a:rPr lang="en-US" altLang="zh-TW" sz="1500" b="0" dirty="0">
                <a:solidFill>
                  <a:srgbClr val="0000FF"/>
                </a:solidFill>
              </a:rPr>
              <a:t>    [ Li, Lu, Yu (’12)]</a:t>
            </a:r>
            <a:endParaRPr lang="zh-TW" altLang="en-US" sz="1500" b="0" dirty="0">
              <a:solidFill>
                <a:srgbClr val="0000FF"/>
              </a:solidFill>
            </a:endParaRPr>
          </a:p>
        </p:txBody>
      </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B432F7FB-258A-FA83-7D75-02D5F58F1D9B}"/>
                  </a:ext>
                </a:extLst>
              </p:cNvPr>
              <p:cNvSpPr txBox="1"/>
              <p:nvPr/>
            </p:nvSpPr>
            <p:spPr bwMode="auto">
              <a:xfrm>
                <a:off x="1648178" y="3270513"/>
                <a:ext cx="5002788" cy="519181"/>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sSub>
                      <m:sSubPr>
                        <m:ctrlPr>
                          <a:rPr kumimoji="1" lang="en-US" altLang="zh-TW" sz="1700" i="1" smtClean="0">
                            <a:solidFill>
                              <a:srgbClr val="0000FF"/>
                            </a:solidFill>
                            <a:latin typeface="Cambria Math" panose="02040503050406030204" pitchFamily="18" charset="0"/>
                          </a:rPr>
                        </m:ctrlPr>
                      </m:sSubPr>
                      <m:e>
                        <m:d>
                          <m:dPr>
                            <m:ctrlPr>
                              <a:rPr kumimoji="1" lang="en-US" altLang="zh-TW" sz="1700" i="1" smtClean="0">
                                <a:solidFill>
                                  <a:srgbClr val="0000FF"/>
                                </a:solidFill>
                                <a:latin typeface="Cambria Math" panose="02040503050406030204" pitchFamily="18" charset="0"/>
                              </a:rPr>
                            </m:ctrlPr>
                          </m:dPr>
                          <m:e>
                            <m:f>
                              <m:fPr>
                                <m:ctrlPr>
                                  <a:rPr kumimoji="1" lang="en-US" altLang="zh-TW" sz="1700" i="1" smtClean="0">
                                    <a:solidFill>
                                      <a:srgbClr val="0000FF"/>
                                    </a:solidFill>
                                    <a:latin typeface="Cambria Math" panose="02040503050406030204" pitchFamily="18" charset="0"/>
                                  </a:rPr>
                                </m:ctrlPr>
                              </m:fPr>
                              <m:num>
                                <m:r>
                                  <a:rPr kumimoji="1" lang="en-US" altLang="zh-TW" sz="1700" b="1" i="1" smtClean="0">
                                    <a:solidFill>
                                      <a:srgbClr val="0000FF"/>
                                    </a:solidFill>
                                    <a:latin typeface="Cambria Math" panose="02040503050406030204" pitchFamily="18" charset="0"/>
                                  </a:rPr>
                                  <m:t>𝑷</m:t>
                                </m:r>
                              </m:num>
                              <m:den>
                                <m:r>
                                  <a:rPr kumimoji="1" lang="en-US" altLang="zh-TW" sz="1700" b="1" i="1" smtClean="0">
                                    <a:solidFill>
                                      <a:srgbClr val="0000FF"/>
                                    </a:solidFill>
                                    <a:latin typeface="Cambria Math" panose="02040503050406030204" pitchFamily="18" charset="0"/>
                                  </a:rPr>
                                  <m:t>𝑻</m:t>
                                </m:r>
                              </m:den>
                            </m:f>
                          </m:e>
                        </m:d>
                      </m:e>
                      <m:sub>
                        <m:r>
                          <a:rPr kumimoji="1" lang="en-US" altLang="zh-TW" sz="1700" b="1" i="1" smtClean="0">
                            <a:solidFill>
                              <a:srgbClr val="0000FF"/>
                            </a:solidFill>
                            <a:latin typeface="Cambria Math" panose="02040503050406030204" pitchFamily="18" charset="0"/>
                          </a:rPr>
                          <m:t>𝝅𝝅</m:t>
                        </m:r>
                      </m:sub>
                    </m:sSub>
                    <m:r>
                      <a:rPr lang="en-US" altLang="zh-TW" sz="1700" i="1">
                        <a:solidFill>
                          <a:srgbClr val="0000FF"/>
                        </a:solidFill>
                        <a:latin typeface="Cambria Math" panose="02040503050406030204" pitchFamily="18" charset="0"/>
                        <a:ea typeface="Cambria Math" panose="02040503050406030204" pitchFamily="18" charset="0"/>
                      </a:rPr>
                      <m:t>≈</m:t>
                    </m:r>
                    <m:r>
                      <a:rPr lang="en-US" altLang="zh-TW" sz="1700" b="1" i="1" smtClean="0">
                        <a:solidFill>
                          <a:srgbClr val="0000FF"/>
                        </a:solidFill>
                        <a:latin typeface="Cambria Math" panose="02040503050406030204" pitchFamily="18" charset="0"/>
                        <a:ea typeface="Cambria Math" panose="02040503050406030204" pitchFamily="18" charset="0"/>
                      </a:rPr>
                      <m:t>𝟎</m:t>
                    </m:r>
                    <m:r>
                      <a:rPr lang="en-US" altLang="zh-TW" sz="1700" b="1" i="1" smtClean="0">
                        <a:solidFill>
                          <a:srgbClr val="0000FF"/>
                        </a:solidFill>
                        <a:latin typeface="Cambria Math" panose="02040503050406030204" pitchFamily="18" charset="0"/>
                        <a:ea typeface="Cambria Math" panose="02040503050406030204" pitchFamily="18" charset="0"/>
                      </a:rPr>
                      <m:t>.</m:t>
                    </m:r>
                    <m:r>
                      <a:rPr lang="en-US" altLang="zh-TW" sz="1700" b="1" i="1" smtClean="0">
                        <a:solidFill>
                          <a:srgbClr val="0000FF"/>
                        </a:solidFill>
                        <a:latin typeface="Cambria Math" panose="02040503050406030204" pitchFamily="18" charset="0"/>
                        <a:ea typeface="Cambria Math" panose="02040503050406030204" pitchFamily="18" charset="0"/>
                      </a:rPr>
                      <m:t>𝟑𝟎</m:t>
                    </m:r>
                    <m:sSup>
                      <m:sSupPr>
                        <m:ctrlPr>
                          <a:rPr lang="en-US" altLang="zh-TW" sz="1700" b="1" i="1" smtClean="0">
                            <a:solidFill>
                              <a:srgbClr val="0000FF"/>
                            </a:solidFill>
                            <a:latin typeface="Cambria Math" panose="02040503050406030204" pitchFamily="18" charset="0"/>
                            <a:ea typeface="Cambria Math" panose="02040503050406030204" pitchFamily="18" charset="0"/>
                          </a:rPr>
                        </m:ctrlPr>
                      </m:sSupPr>
                      <m:e>
                        <m:r>
                          <a:rPr lang="en-US" altLang="zh-TW" sz="1700" b="1" i="1" smtClean="0">
                            <a:solidFill>
                              <a:srgbClr val="0000FF"/>
                            </a:solidFill>
                            <a:latin typeface="Cambria Math" panose="02040503050406030204" pitchFamily="18" charset="0"/>
                            <a:ea typeface="Cambria Math" panose="02040503050406030204" pitchFamily="18" charset="0"/>
                          </a:rPr>
                          <m:t>𝒆</m:t>
                        </m:r>
                      </m:e>
                      <m:sup>
                        <m:r>
                          <a:rPr lang="en-US" altLang="zh-TW" sz="1700" b="1" i="1" smtClean="0">
                            <a:solidFill>
                              <a:srgbClr val="0000FF"/>
                            </a:solidFill>
                            <a:latin typeface="Cambria Math" panose="02040503050406030204" pitchFamily="18" charset="0"/>
                            <a:ea typeface="Cambria Math" panose="02040503050406030204" pitchFamily="18" charset="0"/>
                          </a:rPr>
                          <m:t>𝒊</m:t>
                        </m:r>
                        <m:sSup>
                          <m:sSupPr>
                            <m:ctrlPr>
                              <a:rPr lang="en-US" altLang="zh-TW" sz="1700" b="1" i="1" smtClean="0">
                                <a:solidFill>
                                  <a:srgbClr val="0000FF"/>
                                </a:solidFill>
                                <a:latin typeface="Cambria Math" panose="02040503050406030204" pitchFamily="18" charset="0"/>
                                <a:ea typeface="Cambria Math" panose="02040503050406030204" pitchFamily="18" charset="0"/>
                              </a:rPr>
                            </m:ctrlPr>
                          </m:sSupPr>
                          <m:e>
                            <m:r>
                              <a:rPr lang="en-US" altLang="zh-TW" sz="1700" b="1" i="1" smtClean="0">
                                <a:solidFill>
                                  <a:srgbClr val="0000FF"/>
                                </a:solidFill>
                                <a:latin typeface="Cambria Math" panose="02040503050406030204" pitchFamily="18" charset="0"/>
                                <a:ea typeface="Cambria Math" panose="02040503050406030204" pitchFamily="18" charset="0"/>
                              </a:rPr>
                              <m:t>𝟏𝟏𝟎</m:t>
                            </m:r>
                          </m:e>
                          <m:sup>
                            <m:r>
                              <a:rPr lang="en-US" altLang="zh-TW" sz="1700" b="1" i="1" smtClean="0">
                                <a:solidFill>
                                  <a:srgbClr val="0000FF"/>
                                </a:solidFill>
                                <a:latin typeface="Cambria Math" panose="02040503050406030204" pitchFamily="18" charset="0"/>
                                <a:ea typeface="Cambria Math" panose="02040503050406030204" pitchFamily="18" charset="0"/>
                              </a:rPr>
                              <m:t>∘</m:t>
                            </m:r>
                          </m:sup>
                        </m:sSup>
                      </m:sup>
                    </m:sSup>
                  </m:oMath>
                </a14:m>
                <a:r>
                  <a:rPr kumimoji="1" lang="en-US" altLang="zh-TW" sz="1700" dirty="0">
                    <a:solidFill>
                      <a:srgbClr val="0000FF"/>
                    </a:solidFill>
                  </a:rPr>
                  <a:t>   ⇒    </a:t>
                </a:r>
                <a14:m>
                  <m:oMath xmlns:m="http://schemas.openxmlformats.org/officeDocument/2006/math">
                    <m:sSub>
                      <m:sSubPr>
                        <m:ctrlPr>
                          <a:rPr kumimoji="1" lang="en-US" altLang="zh-TW" sz="1700" i="1" smtClean="0">
                            <a:solidFill>
                              <a:srgbClr val="0000FF"/>
                            </a:solidFill>
                            <a:latin typeface="Cambria Math" panose="02040503050406030204" pitchFamily="18" charset="0"/>
                          </a:rPr>
                        </m:ctrlPr>
                      </m:sSubPr>
                      <m:e>
                        <m:r>
                          <a:rPr kumimoji="1" lang="en-US" altLang="zh-TW" sz="1700" b="1" i="1" smtClean="0">
                            <a:solidFill>
                              <a:srgbClr val="0000FF"/>
                            </a:solidFill>
                            <a:latin typeface="Cambria Math" panose="02040503050406030204" pitchFamily="18" charset="0"/>
                          </a:rPr>
                          <m:t>𝑪</m:t>
                        </m:r>
                      </m:e>
                      <m:sub>
                        <m:r>
                          <a:rPr kumimoji="1" lang="en-US" altLang="zh-TW" sz="1700" b="1" i="1" smtClean="0">
                            <a:solidFill>
                              <a:srgbClr val="0000FF"/>
                            </a:solidFill>
                            <a:latin typeface="Cambria Math" panose="02040503050406030204" pitchFamily="18" charset="0"/>
                          </a:rPr>
                          <m:t>𝝅𝝅</m:t>
                        </m:r>
                      </m:sub>
                    </m:sSub>
                    <m:r>
                      <a:rPr kumimoji="1" lang="en-US" altLang="zh-TW" sz="1700" b="1" i="1" smtClean="0">
                        <a:solidFill>
                          <a:srgbClr val="0000FF"/>
                        </a:solidFill>
                        <a:latin typeface="Cambria Math" panose="02040503050406030204" pitchFamily="18" charset="0"/>
                      </a:rPr>
                      <m:t>=</m:t>
                    </m:r>
                    <m:r>
                      <a:rPr kumimoji="1" lang="en-US" altLang="zh-TW" sz="1700" b="1" i="1" smtClean="0">
                        <a:solidFill>
                          <a:srgbClr val="0000FF"/>
                        </a:solidFill>
                        <a:latin typeface="Cambria Math" panose="02040503050406030204" pitchFamily="18" charset="0"/>
                      </a:rPr>
                      <m:t>𝟎</m:t>
                    </m:r>
                    <m:r>
                      <a:rPr kumimoji="1" lang="en-US" altLang="zh-TW" sz="1700" b="1" i="1" smtClean="0">
                        <a:solidFill>
                          <a:srgbClr val="0000FF"/>
                        </a:solidFill>
                        <a:latin typeface="Cambria Math" panose="02040503050406030204" pitchFamily="18" charset="0"/>
                      </a:rPr>
                      <m:t>.</m:t>
                    </m:r>
                    <m:r>
                      <a:rPr kumimoji="1" lang="en-US" altLang="zh-TW" sz="1700" b="1" i="1" smtClean="0">
                        <a:solidFill>
                          <a:srgbClr val="0000FF"/>
                        </a:solidFill>
                        <a:latin typeface="Cambria Math" panose="02040503050406030204" pitchFamily="18" charset="0"/>
                      </a:rPr>
                      <m:t>𝟔𝟔</m:t>
                    </m:r>
                    <m:sSup>
                      <m:sSupPr>
                        <m:ctrlPr>
                          <a:rPr lang="en-US" altLang="zh-TW" sz="1700" i="1">
                            <a:solidFill>
                              <a:srgbClr val="0000FF"/>
                            </a:solidFill>
                            <a:latin typeface="Cambria Math" panose="02040503050406030204" pitchFamily="18" charset="0"/>
                            <a:ea typeface="Cambria Math" panose="02040503050406030204" pitchFamily="18" charset="0"/>
                          </a:rPr>
                        </m:ctrlPr>
                      </m:sSupPr>
                      <m:e>
                        <m:r>
                          <a:rPr lang="en-US" altLang="zh-TW" sz="1700" i="1">
                            <a:solidFill>
                              <a:srgbClr val="0000FF"/>
                            </a:solidFill>
                            <a:latin typeface="Cambria Math" panose="02040503050406030204" pitchFamily="18" charset="0"/>
                            <a:ea typeface="Cambria Math" panose="02040503050406030204" pitchFamily="18" charset="0"/>
                          </a:rPr>
                          <m:t>𝒆</m:t>
                        </m:r>
                      </m:e>
                      <m:sup>
                        <m:r>
                          <a:rPr lang="en-US" altLang="zh-TW" sz="1700" i="1">
                            <a:solidFill>
                              <a:srgbClr val="0000FF"/>
                            </a:solidFill>
                            <a:latin typeface="Cambria Math" panose="02040503050406030204" pitchFamily="18" charset="0"/>
                            <a:ea typeface="Cambria Math" panose="02040503050406030204" pitchFamily="18" charset="0"/>
                          </a:rPr>
                          <m:t>𝒊</m:t>
                        </m:r>
                        <m:sSup>
                          <m:sSupPr>
                            <m:ctrlPr>
                              <a:rPr lang="en-US" altLang="zh-TW" sz="1700" i="1">
                                <a:solidFill>
                                  <a:srgbClr val="0000FF"/>
                                </a:solidFill>
                                <a:latin typeface="Cambria Math" panose="02040503050406030204" pitchFamily="18" charset="0"/>
                                <a:ea typeface="Cambria Math" panose="02040503050406030204" pitchFamily="18" charset="0"/>
                              </a:rPr>
                            </m:ctrlPr>
                          </m:sSupPr>
                          <m:e>
                            <m:r>
                              <a:rPr lang="en-US" altLang="zh-TW" sz="1700" i="1">
                                <a:solidFill>
                                  <a:srgbClr val="0000FF"/>
                                </a:solidFill>
                                <a:latin typeface="Cambria Math" panose="02040503050406030204" pitchFamily="18" charset="0"/>
                                <a:ea typeface="Cambria Math" panose="02040503050406030204" pitchFamily="18" charset="0"/>
                              </a:rPr>
                              <m:t>𝟏</m:t>
                            </m:r>
                            <m:r>
                              <a:rPr lang="en-US" altLang="zh-TW" sz="1700" b="1" i="1" smtClean="0">
                                <a:solidFill>
                                  <a:srgbClr val="0000FF"/>
                                </a:solidFill>
                                <a:latin typeface="Cambria Math" panose="02040503050406030204" pitchFamily="18" charset="0"/>
                                <a:ea typeface="Cambria Math" panose="02040503050406030204" pitchFamily="18" charset="0"/>
                              </a:rPr>
                              <m:t>𝟑𝟒</m:t>
                            </m:r>
                          </m:e>
                          <m:sup>
                            <m:r>
                              <a:rPr lang="en-US" altLang="zh-TW" sz="1700" i="1">
                                <a:solidFill>
                                  <a:srgbClr val="0000FF"/>
                                </a:solidFill>
                                <a:latin typeface="Cambria Math" panose="02040503050406030204" pitchFamily="18" charset="0"/>
                                <a:ea typeface="Cambria Math" panose="02040503050406030204" pitchFamily="18" charset="0"/>
                              </a:rPr>
                              <m:t>∘</m:t>
                            </m:r>
                          </m:sup>
                        </m:sSup>
                      </m:sup>
                    </m:sSup>
                  </m:oMath>
                </a14:m>
                <a:endParaRPr kumimoji="1" lang="zh-TW" altLang="en-US" sz="1700" dirty="0">
                  <a:solidFill>
                    <a:srgbClr val="0000FF"/>
                  </a:solidFill>
                </a:endParaRPr>
              </a:p>
            </p:txBody>
          </p:sp>
        </mc:Choice>
        <mc:Fallback xmlns="">
          <p:sp>
            <p:nvSpPr>
              <p:cNvPr id="16" name="文字方塊 15">
                <a:extLst>
                  <a:ext uri="{FF2B5EF4-FFF2-40B4-BE49-F238E27FC236}">
                    <a16:creationId xmlns:a16="http://schemas.microsoft.com/office/drawing/2014/main" id="{B432F7FB-258A-FA83-7D75-02D5F58F1D9B}"/>
                  </a:ext>
                </a:extLst>
              </p:cNvPr>
              <p:cNvSpPr txBox="1">
                <a:spLocks noRot="1" noChangeAspect="1" noMove="1" noResize="1" noEditPoints="1" noAdjustHandles="1" noChangeArrowheads="1" noChangeShapeType="1" noTextEdit="1"/>
              </p:cNvSpPr>
              <p:nvPr/>
            </p:nvSpPr>
            <p:spPr bwMode="auto">
              <a:xfrm>
                <a:off x="1648178" y="3270513"/>
                <a:ext cx="5002788" cy="519181"/>
              </a:xfrm>
              <a:prstGeom prst="rect">
                <a:avLst/>
              </a:prstGeom>
              <a:blipFill>
                <a:blip r:embed="rId7"/>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FBF87E08-265E-FD85-35BE-E0AEB8F40E3D}"/>
                  </a:ext>
                </a:extLst>
              </p:cNvPr>
              <p:cNvSpPr txBox="1"/>
              <p:nvPr/>
            </p:nvSpPr>
            <p:spPr bwMode="auto">
              <a:xfrm>
                <a:off x="1636676" y="3828331"/>
                <a:ext cx="4916524" cy="519181"/>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sSub>
                      <m:sSubPr>
                        <m:ctrlPr>
                          <a:rPr kumimoji="1" lang="en-US" altLang="zh-TW" sz="1700" i="1" smtClean="0">
                            <a:solidFill>
                              <a:srgbClr val="0000FF"/>
                            </a:solidFill>
                            <a:latin typeface="Cambria Math" panose="02040503050406030204" pitchFamily="18" charset="0"/>
                          </a:rPr>
                        </m:ctrlPr>
                      </m:sSubPr>
                      <m:e>
                        <m:d>
                          <m:dPr>
                            <m:ctrlPr>
                              <a:rPr kumimoji="1" lang="en-US" altLang="zh-TW" sz="1700" i="1" smtClean="0">
                                <a:solidFill>
                                  <a:srgbClr val="0000FF"/>
                                </a:solidFill>
                                <a:latin typeface="Cambria Math" panose="02040503050406030204" pitchFamily="18" charset="0"/>
                              </a:rPr>
                            </m:ctrlPr>
                          </m:dPr>
                          <m:e>
                            <m:f>
                              <m:fPr>
                                <m:ctrlPr>
                                  <a:rPr kumimoji="1" lang="en-US" altLang="zh-TW" sz="1700" i="1" smtClean="0">
                                    <a:solidFill>
                                      <a:srgbClr val="0000FF"/>
                                    </a:solidFill>
                                    <a:latin typeface="Cambria Math" panose="02040503050406030204" pitchFamily="18" charset="0"/>
                                  </a:rPr>
                                </m:ctrlPr>
                              </m:fPr>
                              <m:num>
                                <m:r>
                                  <a:rPr kumimoji="1" lang="en-US" altLang="zh-TW" sz="1700" b="1" i="1" smtClean="0">
                                    <a:solidFill>
                                      <a:srgbClr val="0000FF"/>
                                    </a:solidFill>
                                    <a:latin typeface="Cambria Math" panose="02040503050406030204" pitchFamily="18" charset="0"/>
                                  </a:rPr>
                                  <m:t>𝑷</m:t>
                                </m:r>
                              </m:num>
                              <m:den>
                                <m:r>
                                  <a:rPr kumimoji="1" lang="en-US" altLang="zh-TW" sz="1700" b="1" i="1" smtClean="0">
                                    <a:solidFill>
                                      <a:srgbClr val="0000FF"/>
                                    </a:solidFill>
                                    <a:latin typeface="Cambria Math" panose="02040503050406030204" pitchFamily="18" charset="0"/>
                                  </a:rPr>
                                  <m:t>𝑻</m:t>
                                </m:r>
                              </m:den>
                            </m:f>
                          </m:e>
                        </m:d>
                      </m:e>
                      <m:sub>
                        <m:r>
                          <a:rPr kumimoji="1" lang="en-US" altLang="zh-TW" sz="1700" b="1" i="1" smtClean="0">
                            <a:solidFill>
                              <a:srgbClr val="0000FF"/>
                            </a:solidFill>
                            <a:latin typeface="Cambria Math" panose="02040503050406030204" pitchFamily="18" charset="0"/>
                          </a:rPr>
                          <m:t>𝑲𝑲</m:t>
                        </m:r>
                      </m:sub>
                    </m:sSub>
                    <m:r>
                      <a:rPr lang="en-US" altLang="zh-TW" sz="1700" i="1">
                        <a:solidFill>
                          <a:srgbClr val="0000FF"/>
                        </a:solidFill>
                        <a:latin typeface="Cambria Math" panose="02040503050406030204" pitchFamily="18" charset="0"/>
                        <a:ea typeface="Cambria Math" panose="02040503050406030204" pitchFamily="18" charset="0"/>
                      </a:rPr>
                      <m:t>≈</m:t>
                    </m:r>
                    <m:r>
                      <a:rPr lang="en-US" altLang="zh-TW" sz="1700" b="1" i="1" smtClean="0">
                        <a:solidFill>
                          <a:srgbClr val="0000FF"/>
                        </a:solidFill>
                        <a:latin typeface="Cambria Math" panose="02040503050406030204" pitchFamily="18" charset="0"/>
                        <a:ea typeface="Cambria Math" panose="02040503050406030204" pitchFamily="18" charset="0"/>
                      </a:rPr>
                      <m:t>𝟎</m:t>
                    </m:r>
                    <m:r>
                      <a:rPr lang="en-US" altLang="zh-TW" sz="1700" b="1" i="1" smtClean="0">
                        <a:solidFill>
                          <a:srgbClr val="0000FF"/>
                        </a:solidFill>
                        <a:latin typeface="Cambria Math" panose="02040503050406030204" pitchFamily="18" charset="0"/>
                        <a:ea typeface="Cambria Math" panose="02040503050406030204" pitchFamily="18" charset="0"/>
                      </a:rPr>
                      <m:t>.</m:t>
                    </m:r>
                    <m:r>
                      <a:rPr lang="en-US" altLang="zh-TW" sz="1700" b="1" i="1" smtClean="0">
                        <a:solidFill>
                          <a:srgbClr val="0000FF"/>
                        </a:solidFill>
                        <a:latin typeface="Cambria Math" panose="02040503050406030204" pitchFamily="18" charset="0"/>
                        <a:ea typeface="Cambria Math" panose="02040503050406030204" pitchFamily="18" charset="0"/>
                      </a:rPr>
                      <m:t>𝟐𝟒</m:t>
                    </m:r>
                    <m:sSup>
                      <m:sSupPr>
                        <m:ctrlPr>
                          <a:rPr lang="en-US" altLang="zh-TW" sz="1700" b="1" i="1" smtClean="0">
                            <a:solidFill>
                              <a:srgbClr val="0000FF"/>
                            </a:solidFill>
                            <a:latin typeface="Cambria Math" panose="02040503050406030204" pitchFamily="18" charset="0"/>
                            <a:ea typeface="Cambria Math" panose="02040503050406030204" pitchFamily="18" charset="0"/>
                          </a:rPr>
                        </m:ctrlPr>
                      </m:sSupPr>
                      <m:e>
                        <m:r>
                          <a:rPr lang="en-US" altLang="zh-TW" sz="1700" b="1" i="1" smtClean="0">
                            <a:solidFill>
                              <a:srgbClr val="0000FF"/>
                            </a:solidFill>
                            <a:latin typeface="Cambria Math" panose="02040503050406030204" pitchFamily="18" charset="0"/>
                            <a:ea typeface="Cambria Math" panose="02040503050406030204" pitchFamily="18" charset="0"/>
                          </a:rPr>
                          <m:t>𝒆</m:t>
                        </m:r>
                      </m:e>
                      <m:sup>
                        <m:r>
                          <a:rPr lang="en-US" altLang="zh-TW" sz="1700" b="1" i="1" smtClean="0">
                            <a:solidFill>
                              <a:srgbClr val="0000FF"/>
                            </a:solidFill>
                            <a:latin typeface="Cambria Math" panose="02040503050406030204" pitchFamily="18" charset="0"/>
                            <a:ea typeface="Cambria Math" panose="02040503050406030204" pitchFamily="18" charset="0"/>
                          </a:rPr>
                          <m:t>𝒊</m:t>
                        </m:r>
                        <m:sSup>
                          <m:sSupPr>
                            <m:ctrlPr>
                              <a:rPr lang="en-US" altLang="zh-TW" sz="1700" b="1" i="1" smtClean="0">
                                <a:solidFill>
                                  <a:srgbClr val="0000FF"/>
                                </a:solidFill>
                                <a:latin typeface="Cambria Math" panose="02040503050406030204" pitchFamily="18" charset="0"/>
                                <a:ea typeface="Cambria Math" panose="02040503050406030204" pitchFamily="18" charset="0"/>
                              </a:rPr>
                            </m:ctrlPr>
                          </m:sSupPr>
                          <m:e>
                            <m:r>
                              <a:rPr lang="en-US" altLang="zh-TW" sz="1700" b="1" i="1" smtClean="0">
                                <a:solidFill>
                                  <a:srgbClr val="0000FF"/>
                                </a:solidFill>
                                <a:latin typeface="Cambria Math" panose="02040503050406030204" pitchFamily="18" charset="0"/>
                                <a:ea typeface="Cambria Math" panose="02040503050406030204" pitchFamily="18" charset="0"/>
                              </a:rPr>
                              <m:t>𝟏𝟏𝟎</m:t>
                            </m:r>
                          </m:e>
                          <m:sup>
                            <m:r>
                              <a:rPr lang="en-US" altLang="zh-TW" sz="1700" b="1" i="1" smtClean="0">
                                <a:solidFill>
                                  <a:srgbClr val="0000FF"/>
                                </a:solidFill>
                                <a:latin typeface="Cambria Math" panose="02040503050406030204" pitchFamily="18" charset="0"/>
                                <a:ea typeface="Cambria Math" panose="02040503050406030204" pitchFamily="18" charset="0"/>
                              </a:rPr>
                              <m:t>∘</m:t>
                            </m:r>
                          </m:sup>
                        </m:sSup>
                      </m:sup>
                    </m:sSup>
                  </m:oMath>
                </a14:m>
                <a:r>
                  <a:rPr kumimoji="1" lang="en-US" altLang="zh-TW" sz="1700" dirty="0">
                    <a:solidFill>
                      <a:srgbClr val="0000FF"/>
                    </a:solidFill>
                  </a:rPr>
                  <a:t>   ⇒    </a:t>
                </a:r>
                <a14:m>
                  <m:oMath xmlns:m="http://schemas.openxmlformats.org/officeDocument/2006/math">
                    <m:sSub>
                      <m:sSubPr>
                        <m:ctrlPr>
                          <a:rPr kumimoji="1" lang="en-US" altLang="zh-TW" sz="1700" i="1" smtClean="0">
                            <a:solidFill>
                              <a:srgbClr val="0000FF"/>
                            </a:solidFill>
                            <a:latin typeface="Cambria Math" panose="02040503050406030204" pitchFamily="18" charset="0"/>
                          </a:rPr>
                        </m:ctrlPr>
                      </m:sSubPr>
                      <m:e>
                        <m:r>
                          <a:rPr kumimoji="1" lang="en-US" altLang="zh-TW" sz="1700" b="1" i="1" smtClean="0">
                            <a:solidFill>
                              <a:srgbClr val="0000FF"/>
                            </a:solidFill>
                            <a:latin typeface="Cambria Math" panose="02040503050406030204" pitchFamily="18" charset="0"/>
                          </a:rPr>
                          <m:t>𝑪</m:t>
                        </m:r>
                      </m:e>
                      <m:sub>
                        <m:r>
                          <a:rPr kumimoji="1" lang="en-US" altLang="zh-TW" sz="1700" b="1" i="1" smtClean="0">
                            <a:solidFill>
                              <a:srgbClr val="0000FF"/>
                            </a:solidFill>
                            <a:latin typeface="Cambria Math" panose="02040503050406030204" pitchFamily="18" charset="0"/>
                          </a:rPr>
                          <m:t>𝑲𝑲</m:t>
                        </m:r>
                      </m:sub>
                    </m:sSub>
                    <m:r>
                      <a:rPr kumimoji="1" lang="en-US" altLang="zh-TW" sz="1700" b="1" i="1" smtClean="0">
                        <a:solidFill>
                          <a:srgbClr val="0000FF"/>
                        </a:solidFill>
                        <a:latin typeface="Cambria Math" panose="02040503050406030204" pitchFamily="18" charset="0"/>
                      </a:rPr>
                      <m:t>=</m:t>
                    </m:r>
                    <m:r>
                      <a:rPr kumimoji="1" lang="en-US" altLang="zh-TW" sz="1700" b="1" i="1" smtClean="0">
                        <a:solidFill>
                          <a:srgbClr val="0000FF"/>
                        </a:solidFill>
                        <a:latin typeface="Cambria Math" panose="02040503050406030204" pitchFamily="18" charset="0"/>
                      </a:rPr>
                      <m:t>𝟎</m:t>
                    </m:r>
                    <m:r>
                      <a:rPr kumimoji="1" lang="en-US" altLang="zh-TW" sz="1700" b="1" i="1" smtClean="0">
                        <a:solidFill>
                          <a:srgbClr val="0000FF"/>
                        </a:solidFill>
                        <a:latin typeface="Cambria Math" panose="02040503050406030204" pitchFamily="18" charset="0"/>
                      </a:rPr>
                      <m:t>.</m:t>
                    </m:r>
                    <m:r>
                      <a:rPr kumimoji="1" lang="en-US" altLang="zh-TW" sz="1700" b="1" i="1" smtClean="0">
                        <a:solidFill>
                          <a:srgbClr val="0000FF"/>
                        </a:solidFill>
                        <a:latin typeface="Cambria Math" panose="02040503050406030204" pitchFamily="18" charset="0"/>
                      </a:rPr>
                      <m:t>𝟒𝟓</m:t>
                    </m:r>
                    <m:sSup>
                      <m:sSupPr>
                        <m:ctrlPr>
                          <a:rPr lang="en-US" altLang="zh-TW" sz="1700" i="1">
                            <a:solidFill>
                              <a:srgbClr val="0000FF"/>
                            </a:solidFill>
                            <a:latin typeface="Cambria Math" panose="02040503050406030204" pitchFamily="18" charset="0"/>
                            <a:ea typeface="Cambria Math" panose="02040503050406030204" pitchFamily="18" charset="0"/>
                          </a:rPr>
                        </m:ctrlPr>
                      </m:sSupPr>
                      <m:e>
                        <m:r>
                          <a:rPr lang="en-US" altLang="zh-TW" sz="1700" i="1">
                            <a:solidFill>
                              <a:srgbClr val="0000FF"/>
                            </a:solidFill>
                            <a:latin typeface="Cambria Math" panose="02040503050406030204" pitchFamily="18" charset="0"/>
                            <a:ea typeface="Cambria Math" panose="02040503050406030204" pitchFamily="18" charset="0"/>
                          </a:rPr>
                          <m:t>𝒆</m:t>
                        </m:r>
                      </m:e>
                      <m:sup>
                        <m:r>
                          <a:rPr lang="en-US" altLang="zh-TW" sz="1700" i="1">
                            <a:solidFill>
                              <a:srgbClr val="0000FF"/>
                            </a:solidFill>
                            <a:latin typeface="Cambria Math" panose="02040503050406030204" pitchFamily="18" charset="0"/>
                            <a:ea typeface="Cambria Math" panose="02040503050406030204" pitchFamily="18" charset="0"/>
                          </a:rPr>
                          <m:t>𝒊</m:t>
                        </m:r>
                        <m:sSup>
                          <m:sSupPr>
                            <m:ctrlPr>
                              <a:rPr lang="en-US" altLang="zh-TW" sz="1700" i="1">
                                <a:solidFill>
                                  <a:srgbClr val="0000FF"/>
                                </a:solidFill>
                                <a:latin typeface="Cambria Math" panose="02040503050406030204" pitchFamily="18" charset="0"/>
                                <a:ea typeface="Cambria Math" panose="02040503050406030204" pitchFamily="18" charset="0"/>
                              </a:rPr>
                            </m:ctrlPr>
                          </m:sSupPr>
                          <m:e>
                            <m:r>
                              <a:rPr lang="en-US" altLang="zh-TW" sz="1700" i="1">
                                <a:solidFill>
                                  <a:srgbClr val="0000FF"/>
                                </a:solidFill>
                                <a:latin typeface="Cambria Math" panose="02040503050406030204" pitchFamily="18" charset="0"/>
                                <a:ea typeface="Cambria Math" panose="02040503050406030204" pitchFamily="18" charset="0"/>
                              </a:rPr>
                              <m:t>𝟏</m:t>
                            </m:r>
                            <m:r>
                              <a:rPr lang="en-US" altLang="zh-TW" sz="1700" b="1" i="1" smtClean="0">
                                <a:solidFill>
                                  <a:srgbClr val="0000FF"/>
                                </a:solidFill>
                                <a:latin typeface="Cambria Math" panose="02040503050406030204" pitchFamily="18" charset="0"/>
                                <a:ea typeface="Cambria Math" panose="02040503050406030204" pitchFamily="18" charset="0"/>
                              </a:rPr>
                              <m:t>𝟑𝟏</m:t>
                            </m:r>
                          </m:e>
                          <m:sup>
                            <m:r>
                              <a:rPr lang="en-US" altLang="zh-TW" sz="1700" i="1">
                                <a:solidFill>
                                  <a:srgbClr val="0000FF"/>
                                </a:solidFill>
                                <a:latin typeface="Cambria Math" panose="02040503050406030204" pitchFamily="18" charset="0"/>
                                <a:ea typeface="Cambria Math" panose="02040503050406030204" pitchFamily="18" charset="0"/>
                              </a:rPr>
                              <m:t>∘</m:t>
                            </m:r>
                          </m:sup>
                        </m:sSup>
                      </m:sup>
                    </m:sSup>
                  </m:oMath>
                </a14:m>
                <a:endParaRPr kumimoji="1" lang="zh-TW" altLang="en-US" sz="1700" dirty="0">
                  <a:solidFill>
                    <a:srgbClr val="0000FF"/>
                  </a:solidFill>
                </a:endParaRPr>
              </a:p>
            </p:txBody>
          </p:sp>
        </mc:Choice>
        <mc:Fallback xmlns="">
          <p:sp>
            <p:nvSpPr>
              <p:cNvPr id="17" name="文字方塊 16">
                <a:extLst>
                  <a:ext uri="{FF2B5EF4-FFF2-40B4-BE49-F238E27FC236}">
                    <a16:creationId xmlns:a16="http://schemas.microsoft.com/office/drawing/2014/main" id="{FBF87E08-265E-FD85-35BE-E0AEB8F40E3D}"/>
                  </a:ext>
                </a:extLst>
              </p:cNvPr>
              <p:cNvSpPr txBox="1">
                <a:spLocks noRot="1" noChangeAspect="1" noMove="1" noResize="1" noEditPoints="1" noAdjustHandles="1" noChangeArrowheads="1" noChangeShapeType="1" noTextEdit="1"/>
              </p:cNvSpPr>
              <p:nvPr/>
            </p:nvSpPr>
            <p:spPr bwMode="auto">
              <a:xfrm>
                <a:off x="1636676" y="3828331"/>
                <a:ext cx="4916524" cy="519181"/>
              </a:xfrm>
              <a:prstGeom prst="rect">
                <a:avLst/>
              </a:prstGeom>
              <a:blipFill>
                <a:blip r:embed="rId8"/>
                <a:stretch>
                  <a:fillRect/>
                </a:stretch>
              </a:blipFill>
              <a:ln w="9525">
                <a:noFill/>
                <a:miter lim="800000"/>
                <a:headEnd/>
                <a:tailEnd/>
              </a:ln>
            </p:spPr>
            <p:txBody>
              <a:bodyPr/>
              <a:lstStyle/>
              <a:p>
                <a:r>
                  <a:rPr lang="zh-TW" altLang="en-US">
                    <a:noFill/>
                  </a:rPr>
                  <a:t> </a:t>
                </a:r>
              </a:p>
            </p:txBody>
          </p:sp>
        </mc:Fallback>
      </mc:AlternateContent>
    </p:spTree>
    <p:extLst>
      <p:ext uri="{BB962C8B-B14F-4D97-AF65-F5344CB8AC3E}">
        <p14:creationId xmlns:p14="http://schemas.microsoft.com/office/powerpoint/2010/main" val="1066800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5CC9552A-F573-4662-82F8-161A2F44A3D8}" type="slidenum">
              <a:rPr lang="en-US" altLang="zh-TW" smtClean="0"/>
              <a:pPr>
                <a:defRPr/>
              </a:pPr>
              <a:t>18</a:t>
            </a:fld>
            <a:endParaRPr lang="en-US" altLang="zh-TW"/>
          </a:p>
        </p:txBody>
      </p:sp>
      <mc:AlternateContent xmlns:mc="http://schemas.openxmlformats.org/markup-compatibility/2006" xmlns:a14="http://schemas.microsoft.com/office/drawing/2010/main">
        <mc:Choice Requires="a14">
          <p:sp>
            <p:nvSpPr>
              <p:cNvPr id="12" name="文字方塊 11"/>
              <p:cNvSpPr txBox="1">
                <a:spLocks noChangeArrowheads="1"/>
              </p:cNvSpPr>
              <p:nvPr/>
            </p:nvSpPr>
            <p:spPr bwMode="auto">
              <a:xfrm>
                <a:off x="979138" y="1697824"/>
                <a:ext cx="6924241" cy="32842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eaLnBrk="1" hangingPunct="1">
                  <a:spcBef>
                    <a:spcPct val="50000"/>
                  </a:spcBef>
                  <a:buNone/>
                </a:pPr>
                <a:r>
                  <a:rPr lang="en-US" altLang="zh-TW" sz="1500" dirty="0">
                    <a:solidFill>
                      <a:srgbClr val="0000FF"/>
                    </a:solidFill>
                  </a:rPr>
                  <a:t>SU(3) violation in E amplitudes is fixed from </a:t>
                </a:r>
                <a14:m>
                  <m:oMath xmlns:m="http://schemas.openxmlformats.org/officeDocument/2006/math">
                    <m:sSup>
                      <m:sSupPr>
                        <m:ctrlPr>
                          <a:rPr lang="en-US" altLang="zh-TW" sz="1500" i="1" smtClean="0">
                            <a:solidFill>
                              <a:srgbClr val="0000FF"/>
                            </a:solidFill>
                            <a:latin typeface="Cambria Math" panose="02040503050406030204" pitchFamily="18" charset="0"/>
                          </a:rPr>
                        </m:ctrlPr>
                      </m:sSupPr>
                      <m:e>
                        <m:r>
                          <a:rPr lang="en-US" altLang="zh-TW" sz="1500" b="1" i="1" smtClean="0">
                            <a:solidFill>
                              <a:srgbClr val="0000FF"/>
                            </a:solidFill>
                            <a:latin typeface="Cambria Math" panose="02040503050406030204" pitchFamily="18" charset="0"/>
                          </a:rPr>
                          <m:t>𝑫</m:t>
                        </m:r>
                      </m:e>
                      <m:sup>
                        <m:r>
                          <a:rPr lang="en-US" altLang="zh-TW" sz="1500" b="1" i="1" smtClean="0">
                            <a:solidFill>
                              <a:srgbClr val="0000FF"/>
                            </a:solidFill>
                            <a:latin typeface="Cambria Math" panose="02040503050406030204" pitchFamily="18" charset="0"/>
                          </a:rPr>
                          <m:t>𝟎</m:t>
                        </m:r>
                      </m:sup>
                    </m:sSup>
                    <m:r>
                      <a:rPr lang="en-US" altLang="zh-TW" sz="1500" b="1" i="1" smtClean="0">
                        <a:solidFill>
                          <a:srgbClr val="0000FF"/>
                        </a:solidFill>
                        <a:latin typeface="Cambria Math" panose="02040503050406030204" pitchFamily="18" charset="0"/>
                      </a:rPr>
                      <m:t>→</m:t>
                    </m:r>
                    <m:sSup>
                      <m:sSupPr>
                        <m:ctrlPr>
                          <a:rPr lang="en-US" altLang="zh-TW" sz="1500" i="1" smtClean="0">
                            <a:solidFill>
                              <a:srgbClr val="0000FF"/>
                            </a:solidFill>
                            <a:latin typeface="Cambria Math" panose="02040503050406030204" pitchFamily="18" charset="0"/>
                          </a:rPr>
                        </m:ctrlPr>
                      </m:sSupPr>
                      <m:e>
                        <m:r>
                          <a:rPr lang="en-US" altLang="zh-TW" sz="1500" b="1" i="1" smtClean="0">
                            <a:solidFill>
                              <a:srgbClr val="0000FF"/>
                            </a:solidFill>
                            <a:latin typeface="Cambria Math" panose="02040503050406030204" pitchFamily="18" charset="0"/>
                          </a:rPr>
                          <m:t>𝑲</m:t>
                        </m:r>
                      </m:e>
                      <m:sup>
                        <m:r>
                          <a:rPr lang="en-US" altLang="zh-TW" sz="1500" b="1" i="1" smtClean="0">
                            <a:solidFill>
                              <a:srgbClr val="0000FF"/>
                            </a:solidFill>
                            <a:latin typeface="Cambria Math" panose="02040503050406030204" pitchFamily="18" charset="0"/>
                          </a:rPr>
                          <m:t>+</m:t>
                        </m:r>
                      </m:sup>
                    </m:sSup>
                    <m:sSup>
                      <m:sSupPr>
                        <m:ctrlPr>
                          <a:rPr lang="en-US" altLang="zh-TW" sz="1500" i="1" smtClean="0">
                            <a:solidFill>
                              <a:srgbClr val="0000FF"/>
                            </a:solidFill>
                            <a:latin typeface="Cambria Math" panose="02040503050406030204" pitchFamily="18" charset="0"/>
                          </a:rPr>
                        </m:ctrlPr>
                      </m:sSupPr>
                      <m:e>
                        <m:r>
                          <a:rPr lang="en-US" altLang="zh-TW" sz="1500" b="1" i="1" smtClean="0">
                            <a:solidFill>
                              <a:srgbClr val="0000FF"/>
                            </a:solidFill>
                            <a:latin typeface="Cambria Math" panose="02040503050406030204" pitchFamily="18" charset="0"/>
                          </a:rPr>
                          <m:t>𝑲</m:t>
                        </m:r>
                      </m:e>
                      <m:sup>
                        <m:r>
                          <a:rPr lang="en-US" altLang="zh-TW" sz="1500" b="1" i="1" smtClean="0">
                            <a:solidFill>
                              <a:srgbClr val="0000FF"/>
                            </a:solidFill>
                            <a:latin typeface="Cambria Math" panose="02040503050406030204" pitchFamily="18" charset="0"/>
                          </a:rPr>
                          <m:t>−</m:t>
                        </m:r>
                      </m:sup>
                    </m:sSup>
                    <m:r>
                      <a:rPr lang="en-US" altLang="zh-TW" sz="1500" b="1" i="1" smtClean="0">
                        <a:solidFill>
                          <a:srgbClr val="0000FF"/>
                        </a:solidFill>
                        <a:latin typeface="Cambria Math" panose="02040503050406030204" pitchFamily="18" charset="0"/>
                      </a:rPr>
                      <m:t>,</m:t>
                    </m:r>
                    <m:sSup>
                      <m:sSupPr>
                        <m:ctrlPr>
                          <a:rPr lang="en-US" altLang="zh-TW" sz="1500" i="1" smtClean="0">
                            <a:solidFill>
                              <a:srgbClr val="0000FF"/>
                            </a:solidFill>
                            <a:latin typeface="Cambria Math" panose="02040503050406030204" pitchFamily="18" charset="0"/>
                          </a:rPr>
                        </m:ctrlPr>
                      </m:sSupPr>
                      <m:e>
                        <m:r>
                          <a:rPr lang="en-US" altLang="zh-TW" sz="1500" b="1" i="1" smtClean="0">
                            <a:solidFill>
                              <a:srgbClr val="0000FF"/>
                            </a:solidFill>
                            <a:latin typeface="Cambria Math" panose="02040503050406030204" pitchFamily="18" charset="0"/>
                          </a:rPr>
                          <m:t>𝑲</m:t>
                        </m:r>
                      </m:e>
                      <m:sup>
                        <m:r>
                          <a:rPr lang="en-US" altLang="zh-TW" sz="1500" b="1" i="1" smtClean="0">
                            <a:solidFill>
                              <a:srgbClr val="0000FF"/>
                            </a:solidFill>
                            <a:latin typeface="Cambria Math" panose="02040503050406030204" pitchFamily="18" charset="0"/>
                          </a:rPr>
                          <m:t>𝟎</m:t>
                        </m:r>
                      </m:sup>
                    </m:sSup>
                    <m:sSup>
                      <m:sSupPr>
                        <m:ctrlPr>
                          <a:rPr lang="en-US" altLang="zh-TW" sz="1500" i="1" smtClean="0">
                            <a:solidFill>
                              <a:srgbClr val="0000FF"/>
                            </a:solidFill>
                            <a:latin typeface="Cambria Math" panose="02040503050406030204" pitchFamily="18" charset="0"/>
                          </a:rPr>
                        </m:ctrlPr>
                      </m:sSupPr>
                      <m:e>
                        <m:acc>
                          <m:accPr>
                            <m:chr m:val="̅"/>
                            <m:ctrlPr>
                              <a:rPr lang="en-US" altLang="zh-TW" sz="1500" i="1" smtClean="0">
                                <a:solidFill>
                                  <a:srgbClr val="0000FF"/>
                                </a:solidFill>
                                <a:latin typeface="Cambria Math" panose="02040503050406030204" pitchFamily="18" charset="0"/>
                              </a:rPr>
                            </m:ctrlPr>
                          </m:accPr>
                          <m:e>
                            <m:r>
                              <a:rPr lang="en-US" altLang="zh-TW" sz="1500" b="1" i="1" smtClean="0">
                                <a:solidFill>
                                  <a:srgbClr val="0000FF"/>
                                </a:solidFill>
                                <a:latin typeface="Cambria Math" panose="02040503050406030204" pitchFamily="18" charset="0"/>
                              </a:rPr>
                              <m:t>𝑲</m:t>
                            </m:r>
                          </m:e>
                        </m:acc>
                      </m:e>
                      <m:sup>
                        <m:r>
                          <a:rPr lang="en-US" altLang="zh-TW" sz="1500" b="1" i="1" smtClean="0">
                            <a:solidFill>
                              <a:srgbClr val="0000FF"/>
                            </a:solidFill>
                            <a:latin typeface="Cambria Math" panose="02040503050406030204" pitchFamily="18" charset="0"/>
                          </a:rPr>
                          <m:t>𝟎</m:t>
                        </m:r>
                      </m:sup>
                    </m:sSup>
                    <m:r>
                      <a:rPr lang="en-US" altLang="zh-TW" sz="1500" b="1" i="1" smtClean="0">
                        <a:solidFill>
                          <a:srgbClr val="0000FF"/>
                        </a:solidFill>
                        <a:latin typeface="Cambria Math" panose="02040503050406030204" pitchFamily="18" charset="0"/>
                      </a:rPr>
                      <m:t>,</m:t>
                    </m:r>
                    <m:sSup>
                      <m:sSupPr>
                        <m:ctrlPr>
                          <a:rPr lang="en-US" altLang="zh-TW" sz="1500" i="1" smtClean="0">
                            <a:solidFill>
                              <a:srgbClr val="0000FF"/>
                            </a:solidFill>
                            <a:latin typeface="Cambria Math" panose="02040503050406030204" pitchFamily="18" charset="0"/>
                          </a:rPr>
                        </m:ctrlPr>
                      </m:sSupPr>
                      <m:e>
                        <m:r>
                          <a:rPr lang="en-US" altLang="zh-TW" sz="1500" b="1" i="1" smtClean="0">
                            <a:solidFill>
                              <a:srgbClr val="0000FF"/>
                            </a:solidFill>
                            <a:latin typeface="Cambria Math" panose="02040503050406030204" pitchFamily="18" charset="0"/>
                          </a:rPr>
                          <m:t>𝝅</m:t>
                        </m:r>
                      </m:e>
                      <m:sup>
                        <m:r>
                          <a:rPr lang="en-US" altLang="zh-TW" sz="1500" b="1" i="1" smtClean="0">
                            <a:solidFill>
                              <a:srgbClr val="0000FF"/>
                            </a:solidFill>
                            <a:latin typeface="Cambria Math" panose="02040503050406030204" pitchFamily="18" charset="0"/>
                          </a:rPr>
                          <m:t>+</m:t>
                        </m:r>
                      </m:sup>
                    </m:sSup>
                    <m:sSup>
                      <m:sSupPr>
                        <m:ctrlPr>
                          <a:rPr lang="en-US" altLang="zh-TW" sz="1500" i="1" smtClean="0">
                            <a:solidFill>
                              <a:srgbClr val="0000FF"/>
                            </a:solidFill>
                            <a:latin typeface="Cambria Math" panose="02040503050406030204" pitchFamily="18" charset="0"/>
                          </a:rPr>
                        </m:ctrlPr>
                      </m:sSupPr>
                      <m:e>
                        <m:r>
                          <a:rPr lang="en-US" altLang="zh-TW" sz="1500" b="1" i="1" smtClean="0">
                            <a:solidFill>
                              <a:srgbClr val="0000FF"/>
                            </a:solidFill>
                            <a:latin typeface="Cambria Math" panose="02040503050406030204" pitchFamily="18" charset="0"/>
                          </a:rPr>
                          <m:t>𝝅</m:t>
                        </m:r>
                      </m:e>
                      <m:sup>
                        <m:r>
                          <a:rPr lang="en-US" altLang="zh-TW" sz="1500" b="1" i="1" smtClean="0">
                            <a:solidFill>
                              <a:srgbClr val="0000FF"/>
                            </a:solidFill>
                            <a:latin typeface="Cambria Math" panose="02040503050406030204" pitchFamily="18" charset="0"/>
                          </a:rPr>
                          <m:t>−</m:t>
                        </m:r>
                      </m:sup>
                    </m:sSup>
                    <m:r>
                      <a:rPr lang="en-US" altLang="zh-TW" sz="1500" b="1" i="1" smtClean="0">
                        <a:solidFill>
                          <a:srgbClr val="0000FF"/>
                        </a:solidFill>
                        <a:latin typeface="Cambria Math" panose="02040503050406030204" pitchFamily="18" charset="0"/>
                      </a:rPr>
                      <m:t>. </m:t>
                    </m:r>
                    <m:sSup>
                      <m:sSupPr>
                        <m:ctrlPr>
                          <a:rPr lang="en-US" altLang="zh-TW" sz="1500" i="1" smtClean="0">
                            <a:solidFill>
                              <a:srgbClr val="0000FF"/>
                            </a:solidFill>
                            <a:latin typeface="Cambria Math" panose="02040503050406030204" pitchFamily="18" charset="0"/>
                          </a:rPr>
                        </m:ctrlPr>
                      </m:sSupPr>
                      <m:e>
                        <m:r>
                          <a:rPr lang="en-US" altLang="zh-TW" sz="1500" b="1" i="1" smtClean="0">
                            <a:solidFill>
                              <a:srgbClr val="0000FF"/>
                            </a:solidFill>
                            <a:latin typeface="Cambria Math" panose="02040503050406030204" pitchFamily="18" charset="0"/>
                          </a:rPr>
                          <m:t>𝝅</m:t>
                        </m:r>
                      </m:e>
                      <m:sup>
                        <m:r>
                          <a:rPr lang="en-US" altLang="zh-TW" sz="1500" b="1" i="1" smtClean="0">
                            <a:solidFill>
                              <a:srgbClr val="0000FF"/>
                            </a:solidFill>
                            <a:latin typeface="Cambria Math" panose="02040503050406030204" pitchFamily="18" charset="0"/>
                          </a:rPr>
                          <m:t>𝟎</m:t>
                        </m:r>
                      </m:sup>
                    </m:sSup>
                    <m:sSup>
                      <m:sSupPr>
                        <m:ctrlPr>
                          <a:rPr lang="en-US" altLang="zh-TW" sz="1500" i="1" smtClean="0">
                            <a:solidFill>
                              <a:srgbClr val="0000FF"/>
                            </a:solidFill>
                            <a:latin typeface="Cambria Math" panose="02040503050406030204" pitchFamily="18" charset="0"/>
                          </a:rPr>
                        </m:ctrlPr>
                      </m:sSupPr>
                      <m:e>
                        <m:r>
                          <a:rPr lang="en-US" altLang="zh-TW" sz="1500" b="1" i="1" smtClean="0">
                            <a:solidFill>
                              <a:srgbClr val="0000FF"/>
                            </a:solidFill>
                            <a:latin typeface="Cambria Math" panose="02040503050406030204" pitchFamily="18" charset="0"/>
                          </a:rPr>
                          <m:t>𝝅</m:t>
                        </m:r>
                      </m:e>
                      <m:sup>
                        <m:r>
                          <a:rPr lang="en-US" altLang="zh-TW" sz="1500" b="1" i="1" smtClean="0">
                            <a:solidFill>
                              <a:srgbClr val="0000FF"/>
                            </a:solidFill>
                            <a:latin typeface="Cambria Math" panose="02040503050406030204" pitchFamily="18" charset="0"/>
                          </a:rPr>
                          <m:t>𝟎</m:t>
                        </m:r>
                      </m:sup>
                    </m:sSup>
                    <m:r>
                      <a:rPr lang="en-US" altLang="zh-TW" sz="1500" b="1" i="1" smtClean="0">
                        <a:solidFill>
                          <a:srgbClr val="0000FF"/>
                        </a:solidFill>
                        <a:latin typeface="Cambria Math" panose="02040503050406030204" pitchFamily="18" charset="0"/>
                      </a:rPr>
                      <m:t> </m:t>
                    </m:r>
                  </m:oMath>
                </a14:m>
                <a:endParaRPr lang="en-US" altLang="zh-TW" sz="1500" dirty="0">
                  <a:solidFill>
                    <a:srgbClr val="0000FF"/>
                  </a:solidFill>
                </a:endParaRPr>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979138" y="1697824"/>
                <a:ext cx="6924241" cy="328423"/>
              </a:xfrm>
              <a:prstGeom prst="rect">
                <a:avLst/>
              </a:prstGeom>
              <a:blipFill>
                <a:blip r:embed="rId3"/>
                <a:stretch>
                  <a:fillRect l="-549" t="-3704" b="-1851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5" name="文字方塊 14"/>
          <p:cNvSpPr txBox="1"/>
          <p:nvPr/>
        </p:nvSpPr>
        <p:spPr bwMode="auto">
          <a:xfrm>
            <a:off x="877204" y="152086"/>
            <a:ext cx="6783053" cy="323165"/>
          </a:xfrm>
          <a:prstGeom prst="rect">
            <a:avLst/>
          </a:prstGeom>
          <a:noFill/>
          <a:ln w="9525">
            <a:noFill/>
            <a:miter lim="800000"/>
            <a:headEnd/>
            <a:tailEnd/>
          </a:ln>
        </p:spPr>
        <p:txBody>
          <a:bodyPr wrap="square" rtlCol="0">
            <a:spAutoFit/>
          </a:bodyPr>
          <a:lstStyle/>
          <a:p>
            <a:pPr marL="257175" indent="-257175">
              <a:spcBef>
                <a:spcPct val="50000"/>
              </a:spcBef>
              <a:buFont typeface="Wingdings" panose="05000000000000000000" pitchFamily="2" charset="2"/>
              <a:buChar char="n"/>
            </a:pPr>
            <a:r>
              <a:rPr lang="en-US" altLang="zh-TW" sz="1500" dirty="0">
                <a:solidFill>
                  <a:srgbClr val="0000FF"/>
                </a:solidFill>
              </a:rPr>
              <a:t>QCDF + topological approach  [HYC &amp; Chiang (’12)] </a:t>
            </a:r>
            <a:endParaRPr lang="zh-TW" altLang="en-US" sz="1500" dirty="0">
              <a:solidFill>
                <a:srgbClr val="0000FF"/>
              </a:solidFill>
            </a:endParaRPr>
          </a:p>
        </p:txBody>
      </p:sp>
      <p:pic>
        <p:nvPicPr>
          <p:cNvPr id="16" name="圖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8769" y="2071896"/>
            <a:ext cx="3549390" cy="502950"/>
          </a:xfrm>
          <a:prstGeom prst="rect">
            <a:avLst/>
          </a:prstGeom>
        </p:spPr>
      </p:pic>
      <mc:AlternateContent xmlns:mc="http://schemas.openxmlformats.org/markup-compatibility/2006" xmlns:a14="http://schemas.microsoft.com/office/drawing/2010/main">
        <mc:Choice Requires="a14">
          <p:sp>
            <p:nvSpPr>
              <p:cNvPr id="19" name="文字方塊 18"/>
              <p:cNvSpPr txBox="1"/>
              <p:nvPr/>
            </p:nvSpPr>
            <p:spPr bwMode="auto">
              <a:xfrm>
                <a:off x="1555836" y="2645325"/>
                <a:ext cx="4422227" cy="603820"/>
              </a:xfrm>
              <a:prstGeom prst="rect">
                <a:avLst/>
              </a:prstGeom>
              <a:noFill/>
              <a:ln w="9525">
                <a:noFill/>
                <a:miter lim="800000"/>
                <a:headEnd/>
                <a:tailEnd/>
              </a:ln>
            </p:spPr>
            <p:txBody>
              <a:bodyPr wrap="square" rtlCol="0">
                <a:spAutoFit/>
              </a:bodyPr>
              <a:lstStyle/>
              <a:p>
                <a:pPr>
                  <a:spcBef>
                    <a:spcPct val="50000"/>
                  </a:spcBef>
                </a:pPr>
                <a:r>
                  <a:rPr lang="zh-TW" altLang="en-US" sz="1500" dirty="0">
                    <a:solidFill>
                      <a:srgbClr val="FF0000"/>
                    </a:solidFill>
                    <a:sym typeface="Symbol" panose="05050102010706020507" pitchFamily="18" charset="2"/>
                  </a:rPr>
                  <a:t>    </a:t>
                </a:r>
                <a14:m>
                  <m:oMath xmlns:m="http://schemas.openxmlformats.org/officeDocument/2006/math">
                    <m:r>
                      <a:rPr lang="en-US" altLang="zh-TW" sz="1500">
                        <a:solidFill>
                          <a:srgbClr val="FF0000"/>
                        </a:solidFill>
                        <a:latin typeface="Cambria Math" panose="02040503050406030204" pitchFamily="18" charset="0"/>
                        <a:sym typeface="Symbol" panose="05050102010706020507" pitchFamily="18" charset="2"/>
                      </a:rPr>
                      <m:t>𝚫</m:t>
                    </m:r>
                    <m:sSubSup>
                      <m:sSubSupPr>
                        <m:ctrlPr>
                          <a:rPr lang="en-US" altLang="zh-TW" sz="1500" i="1">
                            <a:solidFill>
                              <a:srgbClr val="FF0000"/>
                            </a:solidFill>
                            <a:latin typeface="Cambria Math" panose="02040503050406030204" pitchFamily="18" charset="0"/>
                            <a:sym typeface="Symbol" panose="05050102010706020507" pitchFamily="18" charset="2"/>
                          </a:rPr>
                        </m:ctrlPr>
                      </m:sSubSupPr>
                      <m:e>
                        <m:r>
                          <a:rPr lang="en-US" altLang="zh-TW" sz="1500" i="1">
                            <a:solidFill>
                              <a:srgbClr val="FF0000"/>
                            </a:solidFill>
                            <a:latin typeface="Cambria Math" panose="02040503050406030204" pitchFamily="18" charset="0"/>
                            <a:sym typeface="Symbol" panose="05050102010706020507" pitchFamily="18" charset="2"/>
                          </a:rPr>
                          <m:t>𝒂</m:t>
                        </m:r>
                      </m:e>
                      <m:sub>
                        <m:r>
                          <a:rPr lang="en-US" altLang="zh-TW" sz="1500" i="1">
                            <a:solidFill>
                              <a:srgbClr val="FF0000"/>
                            </a:solidFill>
                            <a:latin typeface="Cambria Math" panose="02040503050406030204" pitchFamily="18" charset="0"/>
                            <a:sym typeface="Symbol" panose="05050102010706020507" pitchFamily="18" charset="2"/>
                          </a:rPr>
                          <m:t>𝑪𝑷</m:t>
                        </m:r>
                      </m:sub>
                      <m:sup>
                        <m:r>
                          <a:rPr lang="en-US" altLang="zh-TW" sz="1500" i="1">
                            <a:solidFill>
                              <a:srgbClr val="FF0000"/>
                            </a:solidFill>
                            <a:latin typeface="Cambria Math" panose="02040503050406030204" pitchFamily="18" charset="0"/>
                            <a:sym typeface="Symbol" panose="05050102010706020507" pitchFamily="18" charset="2"/>
                          </a:rPr>
                          <m:t>𝒅𝒊𝒓</m:t>
                        </m:r>
                      </m:sup>
                    </m:sSubSup>
                    <m:r>
                      <a:rPr lang="en-US" altLang="zh-TW" sz="1500" i="1">
                        <a:solidFill>
                          <a:srgbClr val="FF0000"/>
                        </a:solidFill>
                        <a:latin typeface="Cambria Math" panose="02040503050406030204" pitchFamily="18" charset="0"/>
                        <a:sym typeface="Symbol" panose="05050102010706020507" pitchFamily="18" charset="2"/>
                      </a:rPr>
                      <m:t>≈</m:t>
                    </m:r>
                    <m:m>
                      <m:mPr>
                        <m:mcs>
                          <m:mc>
                            <m:mcPr>
                              <m:count m:val="1"/>
                              <m:mcJc m:val="center"/>
                            </m:mcPr>
                          </m:mc>
                        </m:mcs>
                        <m:ctrlPr>
                          <a:rPr lang="en-US" altLang="zh-TW" sz="1500" i="1">
                            <a:solidFill>
                              <a:srgbClr val="FF0000"/>
                            </a:solidFill>
                            <a:latin typeface="Cambria Math" panose="02040503050406030204" pitchFamily="18" charset="0"/>
                            <a:sym typeface="Symbol" panose="05050102010706020507" pitchFamily="18" charset="2"/>
                          </a:rPr>
                        </m:ctrlPr>
                      </m:mPr>
                      <m:mr>
                        <m:e>
                          <m:r>
                            <m:rPr>
                              <m:brk m:alnAt="7"/>
                            </m:rPr>
                            <a:rPr lang="en-US" altLang="zh-TW" sz="1500" i="1">
                              <a:solidFill>
                                <a:srgbClr val="FF0000"/>
                              </a:solidFill>
                              <a:latin typeface="Cambria Math" panose="02040503050406030204" pitchFamily="18" charset="0"/>
                              <a:sym typeface="Symbol" panose="05050102010706020507" pitchFamily="18" charset="2"/>
                            </a:rPr>
                            <m:t> </m:t>
                          </m:r>
                          <m:r>
                            <a:rPr lang="en-US" altLang="zh-TW" sz="1500" i="1">
                              <a:solidFill>
                                <a:srgbClr val="FF0000"/>
                              </a:solidFill>
                              <a:latin typeface="Cambria Math" panose="02040503050406030204" pitchFamily="18" charset="0"/>
                              <a:sym typeface="Symbol" panose="05050102010706020507" pitchFamily="18" charset="2"/>
                            </a:rPr>
                            <m:t>    </m:t>
                          </m:r>
                          <m:r>
                            <a:rPr lang="en-US" altLang="zh-TW" sz="1500" i="1">
                              <a:solidFill>
                                <a:srgbClr val="FF0000"/>
                              </a:solidFill>
                              <a:latin typeface="Cambria Math" panose="02040503050406030204" pitchFamily="18" charset="0"/>
                              <a:sym typeface="Symbol" panose="05050102010706020507" pitchFamily="18" charset="2"/>
                            </a:rPr>
                            <m:t>𝟔</m:t>
                          </m:r>
                          <m:r>
                            <a:rPr lang="en-US" altLang="zh-TW" sz="1500" i="1">
                              <a:solidFill>
                                <a:srgbClr val="FF0000"/>
                              </a:solidFill>
                              <a:latin typeface="Cambria Math" panose="02040503050406030204" pitchFamily="18" charset="0"/>
                              <a:sym typeface="Symbol" panose="05050102010706020507" pitchFamily="18" charset="2"/>
                            </a:rPr>
                            <m:t>.</m:t>
                          </m:r>
                          <m:r>
                            <a:rPr lang="en-US" altLang="zh-TW" sz="1500" i="1">
                              <a:solidFill>
                                <a:srgbClr val="FF0000"/>
                              </a:solidFill>
                              <a:latin typeface="Cambria Math" panose="02040503050406030204" pitchFamily="18" charset="0"/>
                              <a:sym typeface="Symbol" panose="05050102010706020507" pitchFamily="18" charset="2"/>
                            </a:rPr>
                            <m:t>𝟖</m:t>
                          </m:r>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m:t>
                          </m:r>
                          <m:sSup>
                            <m:sSupPr>
                              <m:ctrlP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ctrlPr>
                            </m:sSupPr>
                            <m:e>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𝟏𝟎</m:t>
                              </m:r>
                            </m:e>
                            <m:sup>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m:t>
                              </m:r>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𝟓</m:t>
                              </m:r>
                            </m:sup>
                          </m:sSup>
                          <m:r>
                            <m:rPr>
                              <m:brk m:alnAt="7"/>
                            </m:rP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 </m:t>
                          </m:r>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  (</m:t>
                          </m:r>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𝑰</m:t>
                          </m:r>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m:t>
                          </m:r>
                        </m:e>
                      </m:mr>
                      <m:mr>
                        <m:e>
                          <m:r>
                            <a:rPr lang="en-US" altLang="zh-TW" sz="1500" i="1">
                              <a:solidFill>
                                <a:srgbClr val="FF0000"/>
                              </a:solidFill>
                              <a:latin typeface="Cambria Math" panose="02040503050406030204" pitchFamily="18" charset="0"/>
                              <a:sym typeface="Symbol" panose="05050102010706020507" pitchFamily="18" charset="2"/>
                            </a:rPr>
                            <m:t>    −</m:t>
                          </m:r>
                          <m:r>
                            <a:rPr lang="en-US" altLang="zh-TW" sz="1500" i="1">
                              <a:solidFill>
                                <a:srgbClr val="FF0000"/>
                              </a:solidFill>
                              <a:latin typeface="Cambria Math" panose="02040503050406030204" pitchFamily="18" charset="0"/>
                              <a:sym typeface="Symbol" panose="05050102010706020507" pitchFamily="18" charset="2"/>
                            </a:rPr>
                            <m:t>𝟒</m:t>
                          </m:r>
                          <m:r>
                            <a:rPr lang="en-US" altLang="zh-TW" sz="1500" i="1">
                              <a:solidFill>
                                <a:srgbClr val="FF0000"/>
                              </a:solidFill>
                              <a:latin typeface="Cambria Math" panose="02040503050406030204" pitchFamily="18" charset="0"/>
                              <a:sym typeface="Symbol" panose="05050102010706020507" pitchFamily="18" charset="2"/>
                            </a:rPr>
                            <m:t>.</m:t>
                          </m:r>
                          <m:r>
                            <a:rPr lang="en-US" altLang="zh-TW" sz="1500" i="1">
                              <a:solidFill>
                                <a:srgbClr val="FF0000"/>
                              </a:solidFill>
                              <a:latin typeface="Cambria Math" panose="02040503050406030204" pitchFamily="18" charset="0"/>
                              <a:sym typeface="Symbol" panose="05050102010706020507" pitchFamily="18" charset="2"/>
                            </a:rPr>
                            <m:t>𝟗</m:t>
                          </m:r>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m:t>
                          </m:r>
                          <m:sSup>
                            <m:sSupPr>
                              <m:ctrlP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ctrlPr>
                            </m:sSupPr>
                            <m:e>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𝟏𝟎</m:t>
                              </m:r>
                            </m:e>
                            <m:sup>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m:t>
                              </m:r>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𝟓</m:t>
                              </m:r>
                            </m:sup>
                          </m:sSup>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   (</m:t>
                          </m:r>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𝑰𝑰</m:t>
                          </m:r>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m:t>
                          </m:r>
                        </m:e>
                      </m:mr>
                    </m:m>
                  </m:oMath>
                </a14:m>
                <a:endParaRPr lang="zh-TW" altLang="en-US" sz="1500" dirty="0">
                  <a:solidFill>
                    <a:srgbClr val="FF0000"/>
                  </a:solidFill>
                </a:endParaRPr>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1555836" y="2645325"/>
                <a:ext cx="4422227" cy="603820"/>
              </a:xfrm>
              <a:prstGeom prst="rect">
                <a:avLst/>
              </a:prstGeom>
              <a:blipFill>
                <a:blip r:embed="rId5"/>
                <a:stretch>
                  <a:fillRect l="-573" b="-8333"/>
                </a:stretch>
              </a:blipFill>
              <a:ln w="9525">
                <a:noFill/>
                <a:miter lim="800000"/>
                <a:headEnd/>
                <a:tailEnd/>
              </a:ln>
            </p:spPr>
            <p:txBody>
              <a:bodyPr/>
              <a:lstStyle/>
              <a:p>
                <a:r>
                  <a:rPr lang="zh-TW" altLang="en-US">
                    <a:noFill/>
                  </a:rPr>
                  <a:t> </a:t>
                </a:r>
              </a:p>
            </p:txBody>
          </p:sp>
        </mc:Fallback>
      </mc:AlternateContent>
      <p:sp>
        <p:nvSpPr>
          <p:cNvPr id="20" name="左大括弧 19"/>
          <p:cNvSpPr/>
          <p:nvPr/>
        </p:nvSpPr>
        <p:spPr bwMode="auto">
          <a:xfrm>
            <a:off x="2795333" y="2732035"/>
            <a:ext cx="80404" cy="430399"/>
          </a:xfrm>
          <a:prstGeom prst="leftBrace">
            <a:avLst/>
          </a:prstGeom>
          <a:noFill/>
          <a:ln w="190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endParaRPr lang="zh-TW" altLang="en-US">
              <a:solidFill>
                <a:srgbClr val="FF0000"/>
              </a:solidFill>
            </a:endParaRPr>
          </a:p>
        </p:txBody>
      </p:sp>
      <p:sp>
        <p:nvSpPr>
          <p:cNvPr id="13" name="文字方塊 12"/>
          <p:cNvSpPr txBox="1"/>
          <p:nvPr/>
        </p:nvSpPr>
        <p:spPr bwMode="auto">
          <a:xfrm>
            <a:off x="4803842" y="2799005"/>
            <a:ext cx="2097602" cy="323165"/>
          </a:xfrm>
          <a:prstGeom prst="rect">
            <a:avLst/>
          </a:prstGeom>
          <a:noFill/>
          <a:ln w="9525">
            <a:noFill/>
            <a:miter lim="800000"/>
            <a:headEnd/>
            <a:tailEnd/>
          </a:ln>
        </p:spPr>
        <p:txBody>
          <a:bodyPr wrap="square" rtlCol="0">
            <a:spAutoFit/>
          </a:bodyPr>
          <a:lstStyle/>
          <a:p>
            <a:pPr>
              <a:spcBef>
                <a:spcPct val="50000"/>
              </a:spcBef>
            </a:pPr>
            <a:r>
              <a:rPr lang="en-US" altLang="zh-TW" sz="1500" dirty="0">
                <a:solidFill>
                  <a:srgbClr val="0000FF"/>
                </a:solidFill>
              </a:rPr>
              <a:t>phases close to </a:t>
            </a:r>
            <a:r>
              <a:rPr lang="en-US" altLang="zh-TW" sz="1500" dirty="0">
                <a:solidFill>
                  <a:srgbClr val="0000FF"/>
                </a:solidFill>
                <a:sym typeface="Symbol" panose="05050102010706020507" pitchFamily="18" charset="2"/>
              </a:rPr>
              <a:t> !</a:t>
            </a:r>
            <a:endParaRPr lang="zh-TW" altLang="en-US" sz="1500" dirty="0">
              <a:solidFill>
                <a:srgbClr val="0000FF"/>
              </a:solidFill>
            </a:endParaRPr>
          </a:p>
        </p:txBody>
      </p:sp>
      <mc:AlternateContent xmlns:mc="http://schemas.openxmlformats.org/markup-compatibility/2006" xmlns:a14="http://schemas.microsoft.com/office/drawing/2010/main">
        <mc:Choice Requires="a14">
          <p:sp>
            <p:nvSpPr>
              <p:cNvPr id="14" name="文字方塊 13"/>
              <p:cNvSpPr txBox="1"/>
              <p:nvPr/>
            </p:nvSpPr>
            <p:spPr bwMode="auto">
              <a:xfrm>
                <a:off x="5699815" y="2142398"/>
                <a:ext cx="1177684" cy="30008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sz="1350" i="1">
                              <a:solidFill>
                                <a:srgbClr val="0000FF"/>
                              </a:solidFill>
                              <a:latin typeface="Cambria Math" panose="02040503050406030204" pitchFamily="18" charset="0"/>
                            </a:rPr>
                          </m:ctrlPr>
                        </m:sSupPr>
                        <m:e>
                          <m:r>
                            <a:rPr lang="en-US" altLang="zh-TW" sz="1350" i="1">
                              <a:solidFill>
                                <a:srgbClr val="0000FF"/>
                              </a:solidFill>
                              <a:latin typeface="Cambria Math" panose="02040503050406030204" pitchFamily="18" charset="0"/>
                            </a:rPr>
                            <m:t>𝑬</m:t>
                          </m:r>
                        </m:e>
                        <m:sup>
                          <m:r>
                            <a:rPr lang="en-US" altLang="zh-TW" sz="1350" i="1">
                              <a:solidFill>
                                <a:srgbClr val="0000FF"/>
                              </a:solidFill>
                              <a:latin typeface="Cambria Math" panose="02040503050406030204" pitchFamily="18" charset="0"/>
                            </a:rPr>
                            <m:t>𝒒</m:t>
                          </m:r>
                        </m:sup>
                      </m:sSup>
                      <m:r>
                        <a:rPr lang="en-US" altLang="zh-TW" sz="1350" i="1">
                          <a:solidFill>
                            <a:srgbClr val="0000FF"/>
                          </a:solidFill>
                          <a:latin typeface="Cambria Math" panose="02040503050406030204" pitchFamily="18" charset="0"/>
                        </a:rPr>
                        <m:t>:</m:t>
                      </m:r>
                      <m:r>
                        <a:rPr lang="en-US" altLang="zh-TW" sz="1350" i="1">
                          <a:solidFill>
                            <a:srgbClr val="0000FF"/>
                          </a:solidFill>
                          <a:latin typeface="Cambria Math" panose="02040503050406030204" pitchFamily="18" charset="0"/>
                        </a:rPr>
                        <m:t>𝒄</m:t>
                      </m:r>
                      <m:acc>
                        <m:accPr>
                          <m:chr m:val="̅"/>
                          <m:ctrlPr>
                            <a:rPr lang="en-US" altLang="zh-TW" sz="1350" i="1">
                              <a:solidFill>
                                <a:srgbClr val="0000FF"/>
                              </a:solidFill>
                              <a:latin typeface="Cambria Math" panose="02040503050406030204" pitchFamily="18" charset="0"/>
                            </a:rPr>
                          </m:ctrlPr>
                        </m:accPr>
                        <m:e>
                          <m:r>
                            <a:rPr lang="en-US" altLang="zh-TW" sz="1350" i="1">
                              <a:solidFill>
                                <a:srgbClr val="0000FF"/>
                              </a:solidFill>
                              <a:latin typeface="Cambria Math" panose="02040503050406030204" pitchFamily="18" charset="0"/>
                            </a:rPr>
                            <m:t>𝒖</m:t>
                          </m:r>
                        </m:e>
                      </m:acc>
                      <m:r>
                        <a:rPr lang="en-US" altLang="zh-TW" sz="1350" i="1">
                          <a:solidFill>
                            <a:srgbClr val="0000FF"/>
                          </a:solidFill>
                          <a:latin typeface="Cambria Math" panose="02040503050406030204" pitchFamily="18" charset="0"/>
                        </a:rPr>
                        <m:t>→</m:t>
                      </m:r>
                      <m:r>
                        <a:rPr lang="en-US" altLang="zh-TW" sz="1350" i="1">
                          <a:solidFill>
                            <a:srgbClr val="0000FF"/>
                          </a:solidFill>
                          <a:latin typeface="Cambria Math" panose="02040503050406030204" pitchFamily="18" charset="0"/>
                        </a:rPr>
                        <m:t>𝒒</m:t>
                      </m:r>
                      <m:acc>
                        <m:accPr>
                          <m:chr m:val="̅"/>
                          <m:ctrlPr>
                            <a:rPr lang="en-US" altLang="zh-TW" sz="1350" i="1">
                              <a:solidFill>
                                <a:srgbClr val="0000FF"/>
                              </a:solidFill>
                              <a:latin typeface="Cambria Math" panose="02040503050406030204" pitchFamily="18" charset="0"/>
                            </a:rPr>
                          </m:ctrlPr>
                        </m:accPr>
                        <m:e>
                          <m:r>
                            <a:rPr lang="en-US" altLang="zh-TW" sz="1350" i="1">
                              <a:solidFill>
                                <a:srgbClr val="0000FF"/>
                              </a:solidFill>
                              <a:latin typeface="Cambria Math" panose="02040503050406030204" pitchFamily="18" charset="0"/>
                            </a:rPr>
                            <m:t>𝒒</m:t>
                          </m:r>
                        </m:e>
                      </m:acc>
                    </m:oMath>
                  </m:oMathPara>
                </a14:m>
                <a:endParaRPr lang="zh-TW" altLang="en-US" sz="1350" dirty="0">
                  <a:solidFill>
                    <a:srgbClr val="0000FF"/>
                  </a:solidFill>
                </a:endParaRPr>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5699815" y="2142398"/>
                <a:ext cx="1177684" cy="300082"/>
              </a:xfrm>
              <a:prstGeom prst="rect">
                <a:avLst/>
              </a:prstGeom>
              <a:blipFill>
                <a:blip r:embed="rId6"/>
                <a:stretch>
                  <a:fillRect b="-400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C849B2ED-CACE-EAB2-C7D7-FE9C7C4090F7}"/>
                  </a:ext>
                </a:extLst>
              </p:cNvPr>
              <p:cNvSpPr txBox="1"/>
              <p:nvPr/>
            </p:nvSpPr>
            <p:spPr bwMode="auto">
              <a:xfrm>
                <a:off x="1450450" y="539778"/>
                <a:ext cx="5002788" cy="519181"/>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sSub>
                      <m:sSubPr>
                        <m:ctrlPr>
                          <a:rPr kumimoji="1" lang="en-US" altLang="zh-TW" sz="1700" i="1" smtClean="0">
                            <a:solidFill>
                              <a:srgbClr val="0000FF"/>
                            </a:solidFill>
                            <a:latin typeface="Cambria Math" panose="02040503050406030204" pitchFamily="18" charset="0"/>
                          </a:rPr>
                        </m:ctrlPr>
                      </m:sSubPr>
                      <m:e>
                        <m:d>
                          <m:dPr>
                            <m:ctrlPr>
                              <a:rPr kumimoji="1" lang="en-US" altLang="zh-TW" sz="1700" i="1" smtClean="0">
                                <a:solidFill>
                                  <a:srgbClr val="0000FF"/>
                                </a:solidFill>
                                <a:latin typeface="Cambria Math" panose="02040503050406030204" pitchFamily="18" charset="0"/>
                              </a:rPr>
                            </m:ctrlPr>
                          </m:dPr>
                          <m:e>
                            <m:f>
                              <m:fPr>
                                <m:ctrlPr>
                                  <a:rPr kumimoji="1" lang="en-US" altLang="zh-TW" sz="1700" i="1" smtClean="0">
                                    <a:solidFill>
                                      <a:srgbClr val="0000FF"/>
                                    </a:solidFill>
                                    <a:latin typeface="Cambria Math" panose="02040503050406030204" pitchFamily="18" charset="0"/>
                                  </a:rPr>
                                </m:ctrlPr>
                              </m:fPr>
                              <m:num>
                                <m:r>
                                  <a:rPr kumimoji="1" lang="en-US" altLang="zh-TW" sz="1700" b="1" i="1" smtClean="0">
                                    <a:solidFill>
                                      <a:srgbClr val="0000FF"/>
                                    </a:solidFill>
                                    <a:latin typeface="Cambria Math" panose="02040503050406030204" pitchFamily="18" charset="0"/>
                                  </a:rPr>
                                  <m:t>𝑷</m:t>
                                </m:r>
                              </m:num>
                              <m:den>
                                <m:r>
                                  <a:rPr kumimoji="1" lang="en-US" altLang="zh-TW" sz="1700" b="1" i="1" smtClean="0">
                                    <a:solidFill>
                                      <a:srgbClr val="0000FF"/>
                                    </a:solidFill>
                                    <a:latin typeface="Cambria Math" panose="02040503050406030204" pitchFamily="18" charset="0"/>
                                  </a:rPr>
                                  <m:t>𝑻</m:t>
                                </m:r>
                              </m:den>
                            </m:f>
                          </m:e>
                        </m:d>
                      </m:e>
                      <m:sub>
                        <m:r>
                          <a:rPr kumimoji="1" lang="en-US" altLang="zh-TW" sz="1700" b="1" i="1" smtClean="0">
                            <a:solidFill>
                              <a:srgbClr val="0000FF"/>
                            </a:solidFill>
                            <a:latin typeface="Cambria Math" panose="02040503050406030204" pitchFamily="18" charset="0"/>
                          </a:rPr>
                          <m:t>𝝅𝝅</m:t>
                        </m:r>
                      </m:sub>
                    </m:sSub>
                    <m:r>
                      <a:rPr lang="en-US" altLang="zh-TW" sz="1700" i="1">
                        <a:solidFill>
                          <a:srgbClr val="0000FF"/>
                        </a:solidFill>
                        <a:latin typeface="Cambria Math" panose="02040503050406030204" pitchFamily="18" charset="0"/>
                        <a:ea typeface="Cambria Math" panose="02040503050406030204" pitchFamily="18" charset="0"/>
                      </a:rPr>
                      <m:t>≈</m:t>
                    </m:r>
                    <m:r>
                      <a:rPr lang="en-US" altLang="zh-TW" sz="1700" b="1" i="1" smtClean="0">
                        <a:solidFill>
                          <a:srgbClr val="0000FF"/>
                        </a:solidFill>
                        <a:latin typeface="Cambria Math" panose="02040503050406030204" pitchFamily="18" charset="0"/>
                        <a:ea typeface="Cambria Math" panose="02040503050406030204" pitchFamily="18" charset="0"/>
                      </a:rPr>
                      <m:t>𝟎</m:t>
                    </m:r>
                    <m:r>
                      <a:rPr lang="en-US" altLang="zh-TW" sz="1700" b="1" i="1" smtClean="0">
                        <a:solidFill>
                          <a:srgbClr val="0000FF"/>
                        </a:solidFill>
                        <a:latin typeface="Cambria Math" panose="02040503050406030204" pitchFamily="18" charset="0"/>
                        <a:ea typeface="Cambria Math" panose="02040503050406030204" pitchFamily="18" charset="0"/>
                      </a:rPr>
                      <m:t>.</m:t>
                    </m:r>
                    <m:r>
                      <a:rPr lang="en-US" altLang="zh-TW" sz="1700" b="1" i="1" smtClean="0">
                        <a:solidFill>
                          <a:srgbClr val="0000FF"/>
                        </a:solidFill>
                        <a:latin typeface="Cambria Math" panose="02040503050406030204" pitchFamily="18" charset="0"/>
                        <a:ea typeface="Cambria Math" panose="02040503050406030204" pitchFamily="18" charset="0"/>
                      </a:rPr>
                      <m:t>𝟐𝟑</m:t>
                    </m:r>
                    <m:sSup>
                      <m:sSupPr>
                        <m:ctrlPr>
                          <a:rPr lang="en-US" altLang="zh-TW" sz="1700" b="1" i="1" smtClean="0">
                            <a:solidFill>
                              <a:srgbClr val="0000FF"/>
                            </a:solidFill>
                            <a:latin typeface="Cambria Math" panose="02040503050406030204" pitchFamily="18" charset="0"/>
                            <a:ea typeface="Cambria Math" panose="02040503050406030204" pitchFamily="18" charset="0"/>
                          </a:rPr>
                        </m:ctrlPr>
                      </m:sSupPr>
                      <m:e>
                        <m:r>
                          <a:rPr lang="en-US" altLang="zh-TW" sz="1700" b="1" i="1" smtClean="0">
                            <a:solidFill>
                              <a:srgbClr val="0000FF"/>
                            </a:solidFill>
                            <a:latin typeface="Cambria Math" panose="02040503050406030204" pitchFamily="18" charset="0"/>
                            <a:ea typeface="Cambria Math" panose="02040503050406030204" pitchFamily="18" charset="0"/>
                          </a:rPr>
                          <m:t>𝒆</m:t>
                        </m:r>
                      </m:e>
                      <m:sup>
                        <m:r>
                          <a:rPr lang="en-US" altLang="zh-TW" sz="1700" b="1" i="1" smtClean="0">
                            <a:solidFill>
                              <a:srgbClr val="0000FF"/>
                            </a:solidFill>
                            <a:latin typeface="Cambria Math" panose="02040503050406030204" pitchFamily="18" charset="0"/>
                            <a:ea typeface="Cambria Math" panose="02040503050406030204" pitchFamily="18" charset="0"/>
                          </a:rPr>
                          <m:t>−</m:t>
                        </m:r>
                        <m:r>
                          <a:rPr lang="en-US" altLang="zh-TW" sz="1700" b="1" i="1" smtClean="0">
                            <a:solidFill>
                              <a:srgbClr val="0000FF"/>
                            </a:solidFill>
                            <a:latin typeface="Cambria Math" panose="02040503050406030204" pitchFamily="18" charset="0"/>
                            <a:ea typeface="Cambria Math" panose="02040503050406030204" pitchFamily="18" charset="0"/>
                          </a:rPr>
                          <m:t>𝒊</m:t>
                        </m:r>
                        <m:sSup>
                          <m:sSupPr>
                            <m:ctrlPr>
                              <a:rPr lang="en-US" altLang="zh-TW" sz="1700" b="1" i="1" smtClean="0">
                                <a:solidFill>
                                  <a:srgbClr val="0000FF"/>
                                </a:solidFill>
                                <a:latin typeface="Cambria Math" panose="02040503050406030204" pitchFamily="18" charset="0"/>
                                <a:ea typeface="Cambria Math" panose="02040503050406030204" pitchFamily="18" charset="0"/>
                              </a:rPr>
                            </m:ctrlPr>
                          </m:sSupPr>
                          <m:e>
                            <m:r>
                              <a:rPr lang="en-US" altLang="zh-TW" sz="1700" b="1" i="1" smtClean="0">
                                <a:solidFill>
                                  <a:srgbClr val="0000FF"/>
                                </a:solidFill>
                                <a:latin typeface="Cambria Math" panose="02040503050406030204" pitchFamily="18" charset="0"/>
                                <a:ea typeface="Cambria Math" panose="02040503050406030204" pitchFamily="18" charset="0"/>
                              </a:rPr>
                              <m:t>𝟏𝟓𝟎</m:t>
                            </m:r>
                          </m:e>
                          <m:sup>
                            <m:r>
                              <a:rPr lang="en-US" altLang="zh-TW" sz="1700" b="1" i="1" smtClean="0">
                                <a:solidFill>
                                  <a:srgbClr val="0000FF"/>
                                </a:solidFill>
                                <a:latin typeface="Cambria Math" panose="02040503050406030204" pitchFamily="18" charset="0"/>
                                <a:ea typeface="Cambria Math" panose="02040503050406030204" pitchFamily="18" charset="0"/>
                              </a:rPr>
                              <m:t>∘</m:t>
                            </m:r>
                          </m:sup>
                        </m:sSup>
                      </m:sup>
                    </m:sSup>
                  </m:oMath>
                </a14:m>
                <a:r>
                  <a:rPr kumimoji="1" lang="en-US" altLang="zh-TW" sz="1700" dirty="0">
                    <a:solidFill>
                      <a:srgbClr val="0000FF"/>
                    </a:solidFill>
                  </a:rPr>
                  <a:t>   ⇒    </a:t>
                </a:r>
                <a14:m>
                  <m:oMath xmlns:m="http://schemas.openxmlformats.org/officeDocument/2006/math">
                    <m:sSub>
                      <m:sSubPr>
                        <m:ctrlPr>
                          <a:rPr kumimoji="1" lang="en-US" altLang="zh-TW" sz="1700" i="1" smtClean="0">
                            <a:solidFill>
                              <a:srgbClr val="0000FF"/>
                            </a:solidFill>
                            <a:latin typeface="Cambria Math" panose="02040503050406030204" pitchFamily="18" charset="0"/>
                          </a:rPr>
                        </m:ctrlPr>
                      </m:sSubPr>
                      <m:e>
                        <m:r>
                          <a:rPr kumimoji="1" lang="en-US" altLang="zh-TW" sz="1700" b="1" i="1" smtClean="0">
                            <a:solidFill>
                              <a:srgbClr val="0000FF"/>
                            </a:solidFill>
                            <a:latin typeface="Cambria Math" panose="02040503050406030204" pitchFamily="18" charset="0"/>
                          </a:rPr>
                          <m:t>𝑪</m:t>
                        </m:r>
                      </m:e>
                      <m:sub>
                        <m:r>
                          <a:rPr kumimoji="1" lang="en-US" altLang="zh-TW" sz="1700" b="1" i="1" smtClean="0">
                            <a:solidFill>
                              <a:srgbClr val="0000FF"/>
                            </a:solidFill>
                            <a:latin typeface="Cambria Math" panose="02040503050406030204" pitchFamily="18" charset="0"/>
                          </a:rPr>
                          <m:t>𝝅𝝅</m:t>
                        </m:r>
                      </m:sub>
                    </m:sSub>
                    <m:r>
                      <a:rPr kumimoji="1" lang="en-US" altLang="zh-TW" sz="1700" b="1" i="1" smtClean="0">
                        <a:solidFill>
                          <a:srgbClr val="0000FF"/>
                        </a:solidFill>
                        <a:latin typeface="Cambria Math" panose="02040503050406030204" pitchFamily="18" charset="0"/>
                      </a:rPr>
                      <m:t>=</m:t>
                    </m:r>
                    <m:r>
                      <a:rPr kumimoji="1" lang="en-US" altLang="zh-TW" sz="1700" b="1" i="1" smtClean="0">
                        <a:solidFill>
                          <a:srgbClr val="0000FF"/>
                        </a:solidFill>
                        <a:latin typeface="Cambria Math" panose="02040503050406030204" pitchFamily="18" charset="0"/>
                      </a:rPr>
                      <m:t>𝟎</m:t>
                    </m:r>
                    <m:r>
                      <a:rPr kumimoji="1" lang="en-US" altLang="zh-TW" sz="1700" b="1" i="1" smtClean="0">
                        <a:solidFill>
                          <a:srgbClr val="0000FF"/>
                        </a:solidFill>
                        <a:latin typeface="Cambria Math" panose="02040503050406030204" pitchFamily="18" charset="0"/>
                      </a:rPr>
                      <m:t>.</m:t>
                    </m:r>
                    <m:r>
                      <a:rPr kumimoji="1" lang="en-US" altLang="zh-TW" sz="1700" b="1" i="1" smtClean="0">
                        <a:solidFill>
                          <a:srgbClr val="0000FF"/>
                        </a:solidFill>
                        <a:latin typeface="Cambria Math" panose="02040503050406030204" pitchFamily="18" charset="0"/>
                      </a:rPr>
                      <m:t>𝟒𝟎</m:t>
                    </m:r>
                    <m:sSup>
                      <m:sSupPr>
                        <m:ctrlPr>
                          <a:rPr lang="en-US" altLang="zh-TW" sz="1700" i="1">
                            <a:solidFill>
                              <a:srgbClr val="0000FF"/>
                            </a:solidFill>
                            <a:latin typeface="Cambria Math" panose="02040503050406030204" pitchFamily="18" charset="0"/>
                            <a:ea typeface="Cambria Math" panose="02040503050406030204" pitchFamily="18" charset="0"/>
                          </a:rPr>
                        </m:ctrlPr>
                      </m:sSupPr>
                      <m:e>
                        <m:r>
                          <a:rPr lang="en-US" altLang="zh-TW" sz="1700" i="1">
                            <a:solidFill>
                              <a:srgbClr val="0000FF"/>
                            </a:solidFill>
                            <a:latin typeface="Cambria Math" panose="02040503050406030204" pitchFamily="18" charset="0"/>
                            <a:ea typeface="Cambria Math" panose="02040503050406030204" pitchFamily="18" charset="0"/>
                          </a:rPr>
                          <m:t>𝒆</m:t>
                        </m:r>
                      </m:e>
                      <m:sup>
                        <m:r>
                          <a:rPr lang="en-US" altLang="zh-TW" sz="1700" i="1">
                            <a:solidFill>
                              <a:srgbClr val="0000FF"/>
                            </a:solidFill>
                            <a:latin typeface="Cambria Math" panose="02040503050406030204" pitchFamily="18" charset="0"/>
                            <a:ea typeface="Cambria Math" panose="02040503050406030204" pitchFamily="18" charset="0"/>
                          </a:rPr>
                          <m:t>𝒊</m:t>
                        </m:r>
                        <m:sSup>
                          <m:sSupPr>
                            <m:ctrlPr>
                              <a:rPr lang="en-US" altLang="zh-TW" sz="1700" i="1">
                                <a:solidFill>
                                  <a:srgbClr val="0000FF"/>
                                </a:solidFill>
                                <a:latin typeface="Cambria Math" panose="02040503050406030204" pitchFamily="18" charset="0"/>
                                <a:ea typeface="Cambria Math" panose="02040503050406030204" pitchFamily="18" charset="0"/>
                              </a:rPr>
                            </m:ctrlPr>
                          </m:sSupPr>
                          <m:e>
                            <m:r>
                              <a:rPr lang="en-US" altLang="zh-TW" sz="1700" i="1">
                                <a:solidFill>
                                  <a:srgbClr val="0000FF"/>
                                </a:solidFill>
                                <a:latin typeface="Cambria Math" panose="02040503050406030204" pitchFamily="18" charset="0"/>
                                <a:ea typeface="Cambria Math" panose="02040503050406030204" pitchFamily="18" charset="0"/>
                              </a:rPr>
                              <m:t>𝟏</m:t>
                            </m:r>
                            <m:r>
                              <a:rPr lang="en-US" altLang="zh-TW" sz="1700" b="1" i="1" smtClean="0">
                                <a:solidFill>
                                  <a:srgbClr val="0000FF"/>
                                </a:solidFill>
                                <a:latin typeface="Cambria Math" panose="02040503050406030204" pitchFamily="18" charset="0"/>
                                <a:ea typeface="Cambria Math" panose="02040503050406030204" pitchFamily="18" charset="0"/>
                              </a:rPr>
                              <m:t>𝟕𝟔</m:t>
                            </m:r>
                          </m:e>
                          <m:sup>
                            <m:r>
                              <a:rPr lang="en-US" altLang="zh-TW" sz="1700" i="1">
                                <a:solidFill>
                                  <a:srgbClr val="0000FF"/>
                                </a:solidFill>
                                <a:latin typeface="Cambria Math" panose="02040503050406030204" pitchFamily="18" charset="0"/>
                                <a:ea typeface="Cambria Math" panose="02040503050406030204" pitchFamily="18" charset="0"/>
                              </a:rPr>
                              <m:t>∘</m:t>
                            </m:r>
                          </m:sup>
                        </m:sSup>
                      </m:sup>
                    </m:sSup>
                  </m:oMath>
                </a14:m>
                <a:endParaRPr kumimoji="1" lang="zh-TW" altLang="en-US" sz="1700" dirty="0">
                  <a:solidFill>
                    <a:srgbClr val="0000FF"/>
                  </a:solidFill>
                </a:endParaRPr>
              </a:p>
            </p:txBody>
          </p:sp>
        </mc:Choice>
        <mc:Fallback xmlns="">
          <p:sp>
            <p:nvSpPr>
              <p:cNvPr id="21" name="文字方塊 20">
                <a:extLst>
                  <a:ext uri="{FF2B5EF4-FFF2-40B4-BE49-F238E27FC236}">
                    <a16:creationId xmlns:a16="http://schemas.microsoft.com/office/drawing/2014/main" id="{C849B2ED-CACE-EAB2-C7D7-FE9C7C4090F7}"/>
                  </a:ext>
                </a:extLst>
              </p:cNvPr>
              <p:cNvSpPr txBox="1">
                <a:spLocks noRot="1" noChangeAspect="1" noMove="1" noResize="1" noEditPoints="1" noAdjustHandles="1" noChangeArrowheads="1" noChangeShapeType="1" noTextEdit="1"/>
              </p:cNvSpPr>
              <p:nvPr/>
            </p:nvSpPr>
            <p:spPr bwMode="auto">
              <a:xfrm>
                <a:off x="1450450" y="539778"/>
                <a:ext cx="5002788" cy="519181"/>
              </a:xfrm>
              <a:prstGeom prst="rect">
                <a:avLst/>
              </a:prstGeom>
              <a:blipFill>
                <a:blip r:embed="rId7"/>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382460A4-E279-C410-8260-C8BC38693817}"/>
                  </a:ext>
                </a:extLst>
              </p:cNvPr>
              <p:cNvSpPr txBox="1"/>
              <p:nvPr/>
            </p:nvSpPr>
            <p:spPr bwMode="auto">
              <a:xfrm>
                <a:off x="1450449" y="914853"/>
                <a:ext cx="4838208" cy="675891"/>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sSub>
                      <m:sSubPr>
                        <m:ctrlPr>
                          <a:rPr kumimoji="1" lang="en-US" altLang="zh-TW" sz="1700" i="1" smtClean="0">
                            <a:solidFill>
                              <a:srgbClr val="0000FF"/>
                            </a:solidFill>
                            <a:latin typeface="Cambria Math" panose="02040503050406030204" pitchFamily="18" charset="0"/>
                          </a:rPr>
                        </m:ctrlPr>
                      </m:sSubPr>
                      <m:e>
                        <m:d>
                          <m:dPr>
                            <m:ctrlPr>
                              <a:rPr kumimoji="1" lang="en-US" altLang="zh-TW" sz="1700" i="1" smtClean="0">
                                <a:solidFill>
                                  <a:srgbClr val="0000FF"/>
                                </a:solidFill>
                                <a:latin typeface="Cambria Math" panose="02040503050406030204" pitchFamily="18" charset="0"/>
                              </a:rPr>
                            </m:ctrlPr>
                          </m:dPr>
                          <m:e>
                            <m:f>
                              <m:fPr>
                                <m:ctrlPr>
                                  <a:rPr kumimoji="1" lang="en-US" altLang="zh-TW" sz="1700" i="1" smtClean="0">
                                    <a:solidFill>
                                      <a:srgbClr val="0000FF"/>
                                    </a:solidFill>
                                    <a:latin typeface="Cambria Math" panose="02040503050406030204" pitchFamily="18" charset="0"/>
                                  </a:rPr>
                                </m:ctrlPr>
                              </m:fPr>
                              <m:num>
                                <m:r>
                                  <a:rPr kumimoji="1" lang="en-US" altLang="zh-TW" sz="1700" b="1" i="1" smtClean="0">
                                    <a:solidFill>
                                      <a:srgbClr val="0000FF"/>
                                    </a:solidFill>
                                    <a:latin typeface="Cambria Math" panose="02040503050406030204" pitchFamily="18" charset="0"/>
                                  </a:rPr>
                                  <m:t>𝑷</m:t>
                                </m:r>
                              </m:num>
                              <m:den>
                                <m:r>
                                  <a:rPr kumimoji="1" lang="en-US" altLang="zh-TW" sz="1700" b="1" i="1" smtClean="0">
                                    <a:solidFill>
                                      <a:srgbClr val="0000FF"/>
                                    </a:solidFill>
                                    <a:latin typeface="Cambria Math" panose="02040503050406030204" pitchFamily="18" charset="0"/>
                                  </a:rPr>
                                  <m:t>𝑻</m:t>
                                </m:r>
                              </m:den>
                            </m:f>
                          </m:e>
                        </m:d>
                      </m:e>
                      <m:sub>
                        <m:r>
                          <a:rPr kumimoji="1" lang="en-US" altLang="zh-TW" sz="1700" b="1" i="1" smtClean="0">
                            <a:solidFill>
                              <a:srgbClr val="0000FF"/>
                            </a:solidFill>
                            <a:latin typeface="Cambria Math" panose="02040503050406030204" pitchFamily="18" charset="0"/>
                          </a:rPr>
                          <m:t>𝑲𝑲</m:t>
                        </m:r>
                      </m:sub>
                    </m:sSub>
                    <m:r>
                      <a:rPr lang="en-US" altLang="zh-TW" sz="1700" i="1">
                        <a:solidFill>
                          <a:srgbClr val="0000FF"/>
                        </a:solidFill>
                        <a:latin typeface="Cambria Math" panose="02040503050406030204" pitchFamily="18" charset="0"/>
                        <a:ea typeface="Cambria Math" panose="02040503050406030204" pitchFamily="18" charset="0"/>
                      </a:rPr>
                      <m:t>≈</m:t>
                    </m:r>
                    <m:r>
                      <a:rPr lang="en-US" altLang="zh-TW" sz="1700" b="1" i="1" smtClean="0">
                        <a:solidFill>
                          <a:srgbClr val="0000FF"/>
                        </a:solidFill>
                        <a:latin typeface="Cambria Math" panose="02040503050406030204" pitchFamily="18" charset="0"/>
                        <a:ea typeface="Cambria Math" panose="02040503050406030204" pitchFamily="18" charset="0"/>
                      </a:rPr>
                      <m:t>𝟎</m:t>
                    </m:r>
                    <m:r>
                      <a:rPr lang="en-US" altLang="zh-TW" sz="1700" b="1" i="1" smtClean="0">
                        <a:solidFill>
                          <a:srgbClr val="0000FF"/>
                        </a:solidFill>
                        <a:latin typeface="Cambria Math" panose="02040503050406030204" pitchFamily="18" charset="0"/>
                        <a:ea typeface="Cambria Math" panose="02040503050406030204" pitchFamily="18" charset="0"/>
                      </a:rPr>
                      <m:t>.</m:t>
                    </m:r>
                    <m:r>
                      <a:rPr lang="en-US" altLang="zh-TW" sz="1700" b="1" i="1" smtClean="0">
                        <a:solidFill>
                          <a:srgbClr val="0000FF"/>
                        </a:solidFill>
                        <a:latin typeface="Cambria Math" panose="02040503050406030204" pitchFamily="18" charset="0"/>
                        <a:ea typeface="Cambria Math" panose="02040503050406030204" pitchFamily="18" charset="0"/>
                      </a:rPr>
                      <m:t>𝟐𝟐</m:t>
                    </m:r>
                    <m:sSup>
                      <m:sSupPr>
                        <m:ctrlPr>
                          <a:rPr lang="en-US" altLang="zh-TW" sz="1700" b="1" i="1" smtClean="0">
                            <a:solidFill>
                              <a:srgbClr val="0000FF"/>
                            </a:solidFill>
                            <a:latin typeface="Cambria Math" panose="02040503050406030204" pitchFamily="18" charset="0"/>
                            <a:ea typeface="Cambria Math" panose="02040503050406030204" pitchFamily="18" charset="0"/>
                          </a:rPr>
                        </m:ctrlPr>
                      </m:sSupPr>
                      <m:e>
                        <m:r>
                          <a:rPr lang="en-US" altLang="zh-TW" sz="1700" b="1" i="1" smtClean="0">
                            <a:solidFill>
                              <a:srgbClr val="0000FF"/>
                            </a:solidFill>
                            <a:latin typeface="Cambria Math" panose="02040503050406030204" pitchFamily="18" charset="0"/>
                            <a:ea typeface="Cambria Math" panose="02040503050406030204" pitchFamily="18" charset="0"/>
                          </a:rPr>
                          <m:t>𝒆</m:t>
                        </m:r>
                      </m:e>
                      <m:sup>
                        <m:r>
                          <a:rPr lang="en-US" altLang="zh-TW" sz="1700" b="1" i="1" smtClean="0">
                            <a:solidFill>
                              <a:srgbClr val="0000FF"/>
                            </a:solidFill>
                            <a:latin typeface="Cambria Math" panose="02040503050406030204" pitchFamily="18" charset="0"/>
                            <a:ea typeface="Cambria Math" panose="02040503050406030204" pitchFamily="18" charset="0"/>
                          </a:rPr>
                          <m:t>−</m:t>
                        </m:r>
                        <m:r>
                          <a:rPr lang="en-US" altLang="zh-TW" sz="1700" b="1" i="1" smtClean="0">
                            <a:solidFill>
                              <a:srgbClr val="0000FF"/>
                            </a:solidFill>
                            <a:latin typeface="Cambria Math" panose="02040503050406030204" pitchFamily="18" charset="0"/>
                            <a:ea typeface="Cambria Math" panose="02040503050406030204" pitchFamily="18" charset="0"/>
                          </a:rPr>
                          <m:t>𝒊</m:t>
                        </m:r>
                        <m:sSup>
                          <m:sSupPr>
                            <m:ctrlPr>
                              <a:rPr lang="en-US" altLang="zh-TW" sz="1700" b="1" i="1" smtClean="0">
                                <a:solidFill>
                                  <a:srgbClr val="0000FF"/>
                                </a:solidFill>
                                <a:latin typeface="Cambria Math" panose="02040503050406030204" pitchFamily="18" charset="0"/>
                                <a:ea typeface="Cambria Math" panose="02040503050406030204" pitchFamily="18" charset="0"/>
                              </a:rPr>
                            </m:ctrlPr>
                          </m:sSupPr>
                          <m:e>
                            <m:r>
                              <a:rPr lang="en-US" altLang="zh-TW" sz="1700" b="1" i="1" smtClean="0">
                                <a:solidFill>
                                  <a:srgbClr val="0000FF"/>
                                </a:solidFill>
                                <a:latin typeface="Cambria Math" panose="02040503050406030204" pitchFamily="18" charset="0"/>
                                <a:ea typeface="Cambria Math" panose="02040503050406030204" pitchFamily="18" charset="0"/>
                              </a:rPr>
                              <m:t>𝟏𝟓𝟎</m:t>
                            </m:r>
                          </m:e>
                          <m:sup>
                            <m:r>
                              <a:rPr lang="en-US" altLang="zh-TW" sz="1700" b="1" i="1" smtClean="0">
                                <a:solidFill>
                                  <a:srgbClr val="0000FF"/>
                                </a:solidFill>
                                <a:latin typeface="Cambria Math" panose="02040503050406030204" pitchFamily="18" charset="0"/>
                                <a:ea typeface="Cambria Math" panose="02040503050406030204" pitchFamily="18" charset="0"/>
                              </a:rPr>
                              <m:t>∘</m:t>
                            </m:r>
                          </m:sup>
                        </m:sSup>
                      </m:sup>
                    </m:sSup>
                  </m:oMath>
                </a14:m>
                <a:r>
                  <a:rPr kumimoji="1" lang="en-US" altLang="zh-TW" sz="1700" dirty="0">
                    <a:solidFill>
                      <a:srgbClr val="0000FF"/>
                    </a:solidFill>
                  </a:rPr>
                  <a:t>   ⇒    </a:t>
                </a:r>
                <a14:m>
                  <m:oMath xmlns:m="http://schemas.openxmlformats.org/officeDocument/2006/math">
                    <m:sSub>
                      <m:sSubPr>
                        <m:ctrlPr>
                          <a:rPr kumimoji="1" lang="en-US" altLang="zh-TW" sz="1700" i="1" smtClean="0">
                            <a:solidFill>
                              <a:srgbClr val="0000FF"/>
                            </a:solidFill>
                            <a:latin typeface="Cambria Math" panose="02040503050406030204" pitchFamily="18" charset="0"/>
                          </a:rPr>
                        </m:ctrlPr>
                      </m:sSubPr>
                      <m:e>
                        <m:r>
                          <a:rPr kumimoji="1" lang="en-US" altLang="zh-TW" sz="1700" b="1" i="1" smtClean="0">
                            <a:solidFill>
                              <a:srgbClr val="0000FF"/>
                            </a:solidFill>
                            <a:latin typeface="Cambria Math" panose="02040503050406030204" pitchFamily="18" charset="0"/>
                          </a:rPr>
                          <m:t>𝑪</m:t>
                        </m:r>
                      </m:e>
                      <m:sub>
                        <m:r>
                          <a:rPr kumimoji="1" lang="en-US" altLang="zh-TW" sz="1700" b="1" i="1" smtClean="0">
                            <a:solidFill>
                              <a:srgbClr val="0000FF"/>
                            </a:solidFill>
                            <a:latin typeface="Cambria Math" panose="02040503050406030204" pitchFamily="18" charset="0"/>
                          </a:rPr>
                          <m:t>𝑲𝑲</m:t>
                        </m:r>
                      </m:sub>
                    </m:sSub>
                    <m:r>
                      <a:rPr kumimoji="1" lang="en-US" altLang="zh-TW" sz="1700" b="1" i="1" smtClean="0">
                        <a:solidFill>
                          <a:srgbClr val="0000FF"/>
                        </a:solidFill>
                        <a:latin typeface="Cambria Math" panose="02040503050406030204" pitchFamily="18" charset="0"/>
                      </a:rPr>
                      <m:t>=</m:t>
                    </m:r>
                    <m:d>
                      <m:dPr>
                        <m:begChr m:val="{"/>
                        <m:endChr m:val=""/>
                        <m:ctrlPr>
                          <a:rPr kumimoji="1" lang="en-US" altLang="zh-TW" sz="1700" b="1" i="1" smtClean="0">
                            <a:solidFill>
                              <a:srgbClr val="0000FF"/>
                            </a:solidFill>
                            <a:latin typeface="Cambria Math" panose="02040503050406030204" pitchFamily="18" charset="0"/>
                          </a:rPr>
                        </m:ctrlPr>
                      </m:dPr>
                      <m:e>
                        <m:m>
                          <m:mPr>
                            <m:mcs>
                              <m:mc>
                                <m:mcPr>
                                  <m:count m:val="1"/>
                                  <m:mcJc m:val="center"/>
                                </m:mcPr>
                              </m:mc>
                            </m:mcs>
                            <m:ctrlPr>
                              <a:rPr kumimoji="1" lang="en-US" altLang="zh-TW" sz="1700" b="1" i="1" smtClean="0">
                                <a:solidFill>
                                  <a:srgbClr val="0000FF"/>
                                </a:solidFill>
                                <a:latin typeface="Cambria Math" panose="02040503050406030204" pitchFamily="18" charset="0"/>
                              </a:rPr>
                            </m:ctrlPr>
                          </m:mPr>
                          <m:mr>
                            <m:e>
                              <m:r>
                                <m:rPr>
                                  <m:brk m:alnAt="7"/>
                                </m:rPr>
                                <a:rPr kumimoji="1" lang="en-US" altLang="zh-TW" sz="1700" b="1" i="1" smtClean="0">
                                  <a:solidFill>
                                    <a:srgbClr val="0000FF"/>
                                  </a:solidFill>
                                  <a:latin typeface="Cambria Math" panose="02040503050406030204" pitchFamily="18" charset="0"/>
                                </a:rPr>
                                <m:t> </m:t>
                              </m:r>
                              <m:r>
                                <a:rPr kumimoji="1" lang="en-US" altLang="zh-TW" sz="1700" b="1" i="1" smtClean="0">
                                  <a:solidFill>
                                    <a:srgbClr val="0000FF"/>
                                  </a:solidFill>
                                  <a:latin typeface="Cambria Math" panose="02040503050406030204" pitchFamily="18" charset="0"/>
                                </a:rPr>
                                <m:t> </m:t>
                              </m:r>
                              <m:r>
                                <a:rPr lang="en-US" altLang="zh-TW" sz="1700" i="1">
                                  <a:solidFill>
                                    <a:srgbClr val="0000FF"/>
                                  </a:solidFill>
                                  <a:latin typeface="Cambria Math" panose="02040503050406030204" pitchFamily="18" charset="0"/>
                                  <a:ea typeface="Cambria Math" panose="02040503050406030204" pitchFamily="18" charset="0"/>
                                </a:rPr>
                                <m:t>𝟎</m:t>
                              </m:r>
                              <m:r>
                                <a:rPr lang="en-US" altLang="zh-TW" sz="1700" i="1">
                                  <a:solidFill>
                                    <a:srgbClr val="0000FF"/>
                                  </a:solidFill>
                                  <a:latin typeface="Cambria Math" panose="02040503050406030204" pitchFamily="18" charset="0"/>
                                  <a:ea typeface="Cambria Math" panose="02040503050406030204" pitchFamily="18" charset="0"/>
                                </a:rPr>
                                <m:t>.</m:t>
                              </m:r>
                              <m:r>
                                <a:rPr lang="en-US" altLang="zh-TW" sz="1700" i="1">
                                  <a:solidFill>
                                    <a:srgbClr val="0000FF"/>
                                  </a:solidFill>
                                  <a:latin typeface="Cambria Math" panose="02040503050406030204" pitchFamily="18" charset="0"/>
                                  <a:ea typeface="Cambria Math" panose="02040503050406030204" pitchFamily="18" charset="0"/>
                                </a:rPr>
                                <m:t>𝟐</m:t>
                              </m:r>
                              <m:r>
                                <a:rPr lang="en-US" altLang="zh-TW" sz="1700" b="1" i="1" smtClean="0">
                                  <a:solidFill>
                                    <a:srgbClr val="0000FF"/>
                                  </a:solidFill>
                                  <a:latin typeface="Cambria Math" panose="02040503050406030204" pitchFamily="18" charset="0"/>
                                  <a:ea typeface="Cambria Math" panose="02040503050406030204" pitchFamily="18" charset="0"/>
                                </a:rPr>
                                <m:t>𝟗</m:t>
                              </m:r>
                              <m:sSup>
                                <m:sSupPr>
                                  <m:ctrlPr>
                                    <a:rPr lang="en-US" altLang="zh-TW" sz="1700" i="1">
                                      <a:solidFill>
                                        <a:srgbClr val="0000FF"/>
                                      </a:solidFill>
                                      <a:latin typeface="Cambria Math" panose="02040503050406030204" pitchFamily="18" charset="0"/>
                                      <a:ea typeface="Cambria Math" panose="02040503050406030204" pitchFamily="18" charset="0"/>
                                    </a:rPr>
                                  </m:ctrlPr>
                                </m:sSupPr>
                                <m:e>
                                  <m:r>
                                    <a:rPr lang="en-US" altLang="zh-TW" sz="1700" i="1">
                                      <a:solidFill>
                                        <a:srgbClr val="0000FF"/>
                                      </a:solidFill>
                                      <a:latin typeface="Cambria Math" panose="02040503050406030204" pitchFamily="18" charset="0"/>
                                      <a:ea typeface="Cambria Math" panose="02040503050406030204" pitchFamily="18" charset="0"/>
                                    </a:rPr>
                                    <m:t>𝒆</m:t>
                                  </m:r>
                                </m:e>
                                <m:sup>
                                  <m:r>
                                    <a:rPr lang="en-US" altLang="zh-TW" sz="1700" i="1">
                                      <a:solidFill>
                                        <a:srgbClr val="0000FF"/>
                                      </a:solidFill>
                                      <a:latin typeface="Cambria Math" panose="02040503050406030204" pitchFamily="18" charset="0"/>
                                      <a:ea typeface="Cambria Math" panose="02040503050406030204" pitchFamily="18" charset="0"/>
                                    </a:rPr>
                                    <m:t>−</m:t>
                                  </m:r>
                                  <m:r>
                                    <a:rPr lang="en-US" altLang="zh-TW" sz="1700" i="1">
                                      <a:solidFill>
                                        <a:srgbClr val="0000FF"/>
                                      </a:solidFill>
                                      <a:latin typeface="Cambria Math" panose="02040503050406030204" pitchFamily="18" charset="0"/>
                                      <a:ea typeface="Cambria Math" panose="02040503050406030204" pitchFamily="18" charset="0"/>
                                    </a:rPr>
                                    <m:t>𝒊</m:t>
                                  </m:r>
                                  <m:sSup>
                                    <m:sSupPr>
                                      <m:ctrlPr>
                                        <a:rPr lang="en-US" altLang="zh-TW" sz="1700" i="1">
                                          <a:solidFill>
                                            <a:srgbClr val="0000FF"/>
                                          </a:solidFill>
                                          <a:latin typeface="Cambria Math" panose="02040503050406030204" pitchFamily="18" charset="0"/>
                                          <a:ea typeface="Cambria Math" panose="02040503050406030204" pitchFamily="18" charset="0"/>
                                        </a:rPr>
                                      </m:ctrlPr>
                                    </m:sSupPr>
                                    <m:e>
                                      <m:r>
                                        <a:rPr lang="en-US" altLang="zh-TW" sz="1700" i="1">
                                          <a:solidFill>
                                            <a:srgbClr val="0000FF"/>
                                          </a:solidFill>
                                          <a:latin typeface="Cambria Math" panose="02040503050406030204" pitchFamily="18" charset="0"/>
                                          <a:ea typeface="Cambria Math" panose="02040503050406030204" pitchFamily="18" charset="0"/>
                                        </a:rPr>
                                        <m:t>𝟏</m:t>
                                      </m:r>
                                      <m:r>
                                        <a:rPr lang="en-US" altLang="zh-TW" sz="1700" b="1" i="1" smtClean="0">
                                          <a:solidFill>
                                            <a:srgbClr val="0000FF"/>
                                          </a:solidFill>
                                          <a:latin typeface="Cambria Math" panose="02040503050406030204" pitchFamily="18" charset="0"/>
                                          <a:ea typeface="Cambria Math" panose="02040503050406030204" pitchFamily="18" charset="0"/>
                                        </a:rPr>
                                        <m:t>𝟔𝟒</m:t>
                                      </m:r>
                                    </m:e>
                                    <m:sup>
                                      <m:r>
                                        <a:rPr lang="en-US" altLang="zh-TW" sz="1700" i="1">
                                          <a:solidFill>
                                            <a:srgbClr val="0000FF"/>
                                          </a:solidFill>
                                          <a:latin typeface="Cambria Math" panose="02040503050406030204" pitchFamily="18" charset="0"/>
                                          <a:ea typeface="Cambria Math" panose="02040503050406030204" pitchFamily="18" charset="0"/>
                                        </a:rPr>
                                        <m:t>∘</m:t>
                                      </m:r>
                                    </m:sup>
                                  </m:sSup>
                                </m:sup>
                              </m:sSup>
                            </m:e>
                          </m:mr>
                          <m:mr>
                            <m:e>
                              <m:r>
                                <a:rPr lang="en-US" altLang="zh-TW" sz="1700" i="1">
                                  <a:solidFill>
                                    <a:srgbClr val="0000FF"/>
                                  </a:solidFill>
                                  <a:latin typeface="Cambria Math" panose="02040503050406030204" pitchFamily="18" charset="0"/>
                                  <a:ea typeface="Cambria Math" panose="02040503050406030204" pitchFamily="18" charset="0"/>
                                </a:rPr>
                                <m:t>𝟎</m:t>
                              </m:r>
                              <m:r>
                                <a:rPr lang="en-US" altLang="zh-TW" sz="1700" i="1">
                                  <a:solidFill>
                                    <a:srgbClr val="0000FF"/>
                                  </a:solidFill>
                                  <a:latin typeface="Cambria Math" panose="02040503050406030204" pitchFamily="18" charset="0"/>
                                  <a:ea typeface="Cambria Math" panose="02040503050406030204" pitchFamily="18" charset="0"/>
                                </a:rPr>
                                <m:t>.</m:t>
                              </m:r>
                              <m:r>
                                <a:rPr lang="en-US" altLang="zh-TW" sz="1700" i="1">
                                  <a:solidFill>
                                    <a:srgbClr val="0000FF"/>
                                  </a:solidFill>
                                  <a:latin typeface="Cambria Math" panose="02040503050406030204" pitchFamily="18" charset="0"/>
                                  <a:ea typeface="Cambria Math" panose="02040503050406030204" pitchFamily="18" charset="0"/>
                                </a:rPr>
                                <m:t>𝟐</m:t>
                              </m:r>
                              <m:r>
                                <a:rPr lang="en-US" altLang="zh-TW" sz="1700" b="1" i="1" smtClean="0">
                                  <a:solidFill>
                                    <a:srgbClr val="0000FF"/>
                                  </a:solidFill>
                                  <a:latin typeface="Cambria Math" panose="02040503050406030204" pitchFamily="18" charset="0"/>
                                  <a:ea typeface="Cambria Math" panose="02040503050406030204" pitchFamily="18" charset="0"/>
                                </a:rPr>
                                <m:t>𝟗</m:t>
                              </m:r>
                              <m:sSup>
                                <m:sSupPr>
                                  <m:ctrlPr>
                                    <a:rPr lang="en-US" altLang="zh-TW" sz="1700" i="1">
                                      <a:solidFill>
                                        <a:srgbClr val="0000FF"/>
                                      </a:solidFill>
                                      <a:latin typeface="Cambria Math" panose="02040503050406030204" pitchFamily="18" charset="0"/>
                                      <a:ea typeface="Cambria Math" panose="02040503050406030204" pitchFamily="18" charset="0"/>
                                    </a:rPr>
                                  </m:ctrlPr>
                                </m:sSupPr>
                                <m:e>
                                  <m:r>
                                    <a:rPr lang="en-US" altLang="zh-TW" sz="1700" i="1">
                                      <a:solidFill>
                                        <a:srgbClr val="0000FF"/>
                                      </a:solidFill>
                                      <a:latin typeface="Cambria Math" panose="02040503050406030204" pitchFamily="18" charset="0"/>
                                      <a:ea typeface="Cambria Math" panose="02040503050406030204" pitchFamily="18" charset="0"/>
                                    </a:rPr>
                                    <m:t>𝒆</m:t>
                                  </m:r>
                                </m:e>
                                <m:sup>
                                  <m:r>
                                    <a:rPr lang="en-US" altLang="zh-TW" sz="1700" i="1">
                                      <a:solidFill>
                                        <a:srgbClr val="0000FF"/>
                                      </a:solidFill>
                                      <a:latin typeface="Cambria Math" panose="02040503050406030204" pitchFamily="18" charset="0"/>
                                      <a:ea typeface="Cambria Math" panose="02040503050406030204" pitchFamily="18" charset="0"/>
                                    </a:rPr>
                                    <m:t>𝒊</m:t>
                                  </m:r>
                                  <m:sSup>
                                    <m:sSupPr>
                                      <m:ctrlPr>
                                        <a:rPr lang="en-US" altLang="zh-TW" sz="1700" i="1">
                                          <a:solidFill>
                                            <a:srgbClr val="0000FF"/>
                                          </a:solidFill>
                                          <a:latin typeface="Cambria Math" panose="02040503050406030204" pitchFamily="18" charset="0"/>
                                          <a:ea typeface="Cambria Math" panose="02040503050406030204" pitchFamily="18" charset="0"/>
                                        </a:rPr>
                                      </m:ctrlPr>
                                    </m:sSupPr>
                                    <m:e>
                                      <m:r>
                                        <a:rPr lang="en-US" altLang="zh-TW" sz="1700" i="1">
                                          <a:solidFill>
                                            <a:srgbClr val="0000FF"/>
                                          </a:solidFill>
                                          <a:latin typeface="Cambria Math" panose="02040503050406030204" pitchFamily="18" charset="0"/>
                                          <a:ea typeface="Cambria Math" panose="02040503050406030204" pitchFamily="18" charset="0"/>
                                        </a:rPr>
                                        <m:t>𝟏</m:t>
                                      </m:r>
                                      <m:r>
                                        <a:rPr lang="en-US" altLang="zh-TW" sz="1700" b="1" i="1" smtClean="0">
                                          <a:solidFill>
                                            <a:srgbClr val="0000FF"/>
                                          </a:solidFill>
                                          <a:latin typeface="Cambria Math" panose="02040503050406030204" pitchFamily="18" charset="0"/>
                                          <a:ea typeface="Cambria Math" panose="02040503050406030204" pitchFamily="18" charset="0"/>
                                        </a:rPr>
                                        <m:t>𝟕𝟖</m:t>
                                      </m:r>
                                    </m:e>
                                    <m:sup>
                                      <m:r>
                                        <a:rPr lang="en-US" altLang="zh-TW" sz="1700" i="1">
                                          <a:solidFill>
                                            <a:srgbClr val="0000FF"/>
                                          </a:solidFill>
                                          <a:latin typeface="Cambria Math" panose="02040503050406030204" pitchFamily="18" charset="0"/>
                                          <a:ea typeface="Cambria Math" panose="02040503050406030204" pitchFamily="18" charset="0"/>
                                        </a:rPr>
                                        <m:t>∘</m:t>
                                      </m:r>
                                    </m:sup>
                                  </m:sSup>
                                </m:sup>
                              </m:sSup>
                            </m:e>
                          </m:mr>
                        </m:m>
                      </m:e>
                    </m:d>
                  </m:oMath>
                </a14:m>
                <a:endParaRPr kumimoji="1" lang="zh-TW" altLang="en-US" sz="1700" dirty="0">
                  <a:solidFill>
                    <a:srgbClr val="0000FF"/>
                  </a:solidFill>
                </a:endParaRPr>
              </a:p>
            </p:txBody>
          </p:sp>
        </mc:Choice>
        <mc:Fallback xmlns="">
          <p:sp>
            <p:nvSpPr>
              <p:cNvPr id="22" name="文字方塊 21">
                <a:extLst>
                  <a:ext uri="{FF2B5EF4-FFF2-40B4-BE49-F238E27FC236}">
                    <a16:creationId xmlns:a16="http://schemas.microsoft.com/office/drawing/2014/main" id="{382460A4-E279-C410-8260-C8BC38693817}"/>
                  </a:ext>
                </a:extLst>
              </p:cNvPr>
              <p:cNvSpPr txBox="1">
                <a:spLocks noRot="1" noChangeAspect="1" noMove="1" noResize="1" noEditPoints="1" noAdjustHandles="1" noChangeArrowheads="1" noChangeShapeType="1" noTextEdit="1"/>
              </p:cNvSpPr>
              <p:nvPr/>
            </p:nvSpPr>
            <p:spPr bwMode="auto">
              <a:xfrm>
                <a:off x="1450449" y="914853"/>
                <a:ext cx="4838208" cy="675891"/>
              </a:xfrm>
              <a:prstGeom prst="rect">
                <a:avLst/>
              </a:prstGeom>
              <a:blipFill>
                <a:blip r:embed="rId8"/>
                <a:stretch>
                  <a:fillRect t="-187037" b="-274074"/>
                </a:stretch>
              </a:blipFill>
              <a:ln w="9525">
                <a:noFill/>
                <a:miter lim="800000"/>
                <a:headEnd/>
                <a:tailEnd/>
              </a:ln>
            </p:spPr>
            <p:txBody>
              <a:bodyPr/>
              <a:lstStyle/>
              <a:p>
                <a:r>
                  <a:rPr lang="zh-TW" altLang="en-US">
                    <a:noFill/>
                  </a:rPr>
                  <a:t> </a:t>
                </a:r>
              </a:p>
            </p:txBody>
          </p:sp>
        </mc:Fallback>
      </mc:AlternateContent>
      <p:pic>
        <p:nvPicPr>
          <p:cNvPr id="3" name="圖片 8" descr="screen.bmp">
            <a:extLst>
              <a:ext uri="{FF2B5EF4-FFF2-40B4-BE49-F238E27FC236}">
                <a16:creationId xmlns:a16="http://schemas.microsoft.com/office/drawing/2014/main" id="{B2BF0C80-3A67-29BF-04E5-EC7B09B8002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79138" y="3425783"/>
            <a:ext cx="193952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7">
            <a:extLst>
              <a:ext uri="{FF2B5EF4-FFF2-40B4-BE49-F238E27FC236}">
                <a16:creationId xmlns:a16="http://schemas.microsoft.com/office/drawing/2014/main" id="{6E667B72-6207-4D22-FE0C-71AFB80E7171}"/>
              </a:ext>
            </a:extLst>
          </p:cNvPr>
          <p:cNvSpPr txBox="1">
            <a:spLocks noChangeArrowheads="1"/>
          </p:cNvSpPr>
          <p:nvPr/>
        </p:nvSpPr>
        <p:spPr bwMode="auto">
          <a:xfrm>
            <a:off x="3241182" y="3674649"/>
            <a:ext cx="50660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eaLnBrk="1" hangingPunct="1">
              <a:spcBef>
                <a:spcPct val="50000"/>
              </a:spcBef>
              <a:buFontTx/>
              <a:buNone/>
            </a:pPr>
            <a:r>
              <a:rPr lang="en-US" altLang="zh-TW" sz="1500" dirty="0">
                <a:solidFill>
                  <a:srgbClr val="0000FF"/>
                </a:solidFill>
              </a:rPr>
              <a:t>Large LD contribution to </a:t>
            </a:r>
            <a:r>
              <a:rPr lang="en-US" altLang="zh-TW" sz="1500" i="1" dirty="0">
                <a:solidFill>
                  <a:srgbClr val="0000FF"/>
                </a:solidFill>
              </a:rPr>
              <a:t>P</a:t>
            </a:r>
            <a:r>
              <a:rPr lang="en-US" altLang="zh-TW" sz="1500" dirty="0">
                <a:solidFill>
                  <a:srgbClr val="0000FF"/>
                </a:solidFill>
              </a:rPr>
              <a:t> can arise from a </a:t>
            </a:r>
            <a:r>
              <a:rPr lang="en-US" altLang="zh-TW" sz="1500" dirty="0" err="1">
                <a:solidFill>
                  <a:srgbClr val="0000FF"/>
                </a:solidFill>
              </a:rPr>
              <a:t>resonantlike</a:t>
            </a:r>
            <a:r>
              <a:rPr lang="en-US" altLang="zh-TW" sz="1500" dirty="0">
                <a:solidFill>
                  <a:srgbClr val="0000FF"/>
                </a:solidFill>
              </a:rPr>
              <a:t> final-state </a:t>
            </a:r>
            <a:r>
              <a:rPr lang="en-US" altLang="zh-TW" sz="1500" dirty="0" err="1">
                <a:solidFill>
                  <a:srgbClr val="0000FF"/>
                </a:solidFill>
              </a:rPr>
              <a:t>rescattering</a:t>
            </a:r>
            <a:endParaRPr lang="en-US" altLang="zh-TW" sz="1500" dirty="0">
              <a:solidFill>
                <a:srgbClr val="0000FF"/>
              </a:solidFill>
            </a:endParaRPr>
          </a:p>
        </p:txBody>
      </p:sp>
      <mc:AlternateContent xmlns:mc="http://schemas.openxmlformats.org/markup-compatibility/2006" xmlns:a14="http://schemas.microsoft.com/office/drawing/2010/main">
        <mc:Choice Requires="a14">
          <p:sp>
            <p:nvSpPr>
              <p:cNvPr id="6" name="文字方塊 9">
                <a:extLst>
                  <a:ext uri="{FF2B5EF4-FFF2-40B4-BE49-F238E27FC236}">
                    <a16:creationId xmlns:a16="http://schemas.microsoft.com/office/drawing/2014/main" id="{15459121-E1D4-A10D-544F-E749D5D467E3}"/>
                  </a:ext>
                </a:extLst>
              </p:cNvPr>
              <p:cNvSpPr txBox="1">
                <a:spLocks noChangeArrowheads="1"/>
              </p:cNvSpPr>
              <p:nvPr/>
            </p:nvSpPr>
            <p:spPr bwMode="auto">
              <a:xfrm>
                <a:off x="2257676" y="4570596"/>
                <a:ext cx="3594967" cy="32733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eaLnBrk="1" hangingPunct="1">
                  <a:spcBef>
                    <a:spcPct val="50000"/>
                  </a:spcBef>
                  <a:buFontTx/>
                  <a:buNone/>
                </a:pPr>
                <a:r>
                  <a:rPr lang="en-US" altLang="zh-TW" sz="1500" dirty="0">
                    <a:solidFill>
                      <a:srgbClr val="0000FF"/>
                    </a:solidFill>
                  </a:rPr>
                  <a:t>We made an ansatz that  </a:t>
                </a:r>
                <a14:m>
                  <m:oMath xmlns:m="http://schemas.openxmlformats.org/officeDocument/2006/math">
                    <m:sSup>
                      <m:sSupPr>
                        <m:ctrlPr>
                          <a:rPr lang="en-US" altLang="zh-TW" sz="1500" i="1">
                            <a:solidFill>
                              <a:srgbClr val="0000FF"/>
                            </a:solidFill>
                            <a:latin typeface="Cambria Math" panose="02040503050406030204" pitchFamily="18" charset="0"/>
                          </a:rPr>
                        </m:ctrlPr>
                      </m:sSupPr>
                      <m:e>
                        <m:r>
                          <a:rPr lang="en-US" altLang="zh-TW" sz="1500" b="1" i="1">
                            <a:solidFill>
                              <a:srgbClr val="0000FF"/>
                            </a:solidFill>
                            <a:latin typeface="Cambria Math" panose="02040503050406030204" pitchFamily="18" charset="0"/>
                          </a:rPr>
                          <m:t>𝑷</m:t>
                        </m:r>
                      </m:e>
                      <m:sup>
                        <m:r>
                          <a:rPr lang="en-US" altLang="zh-TW" sz="1500" b="1" i="1">
                            <a:solidFill>
                              <a:srgbClr val="0000FF"/>
                            </a:solidFill>
                            <a:latin typeface="Cambria Math" panose="02040503050406030204" pitchFamily="18" charset="0"/>
                          </a:rPr>
                          <m:t>𝑳𝑫</m:t>
                        </m:r>
                      </m:sup>
                    </m:sSup>
                    <m:r>
                      <a:rPr lang="en-US" altLang="zh-TW" sz="1500" b="1" i="1">
                        <a:solidFill>
                          <a:srgbClr val="0000FF"/>
                        </a:solidFill>
                        <a:latin typeface="Cambria Math" panose="02040503050406030204" pitchFamily="18" charset="0"/>
                      </a:rPr>
                      <m:t>∼</m:t>
                    </m:r>
                    <m:r>
                      <a:rPr lang="en-US" altLang="zh-TW" sz="1500" b="1" i="1">
                        <a:solidFill>
                          <a:srgbClr val="0000FF"/>
                        </a:solidFill>
                        <a:latin typeface="Cambria Math" panose="02040503050406030204" pitchFamily="18" charset="0"/>
                      </a:rPr>
                      <m:t>𝑬</m:t>
                    </m:r>
                  </m:oMath>
                </a14:m>
                <a:r>
                  <a:rPr lang="en-US" altLang="zh-TW" sz="1500" dirty="0">
                    <a:solidFill>
                      <a:srgbClr val="0000FF"/>
                    </a:solidFill>
                  </a:rPr>
                  <a:t> </a:t>
                </a:r>
                <a:endParaRPr lang="zh-TW" altLang="en-US" sz="1500" baseline="-25000" dirty="0">
                  <a:solidFill>
                    <a:srgbClr val="0000FF"/>
                  </a:solidFill>
                </a:endParaRPr>
              </a:p>
            </p:txBody>
          </p:sp>
        </mc:Choice>
        <mc:Fallback xmlns="">
          <p:sp>
            <p:nvSpPr>
              <p:cNvPr id="6" name="文字方塊 9">
                <a:extLst>
                  <a:ext uri="{FF2B5EF4-FFF2-40B4-BE49-F238E27FC236}">
                    <a16:creationId xmlns:a16="http://schemas.microsoft.com/office/drawing/2014/main" id="{15459121-E1D4-A10D-544F-E749D5D467E3}"/>
                  </a:ext>
                </a:extLst>
              </p:cNvPr>
              <p:cNvSpPr txBox="1">
                <a:spLocks noRot="1" noChangeAspect="1" noMove="1" noResize="1" noEditPoints="1" noAdjustHandles="1" noChangeArrowheads="1" noChangeShapeType="1" noTextEdit="1"/>
              </p:cNvSpPr>
              <p:nvPr/>
            </p:nvSpPr>
            <p:spPr bwMode="auto">
              <a:xfrm>
                <a:off x="2257676" y="4570596"/>
                <a:ext cx="3594967" cy="327334"/>
              </a:xfrm>
              <a:prstGeom prst="rect">
                <a:avLst/>
              </a:prstGeom>
              <a:blipFill>
                <a:blip r:embed="rId10"/>
                <a:stretch>
                  <a:fillRect l="-704" t="-7692" b="-1923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Tree>
    <p:extLst>
      <p:ext uri="{BB962C8B-B14F-4D97-AF65-F5344CB8AC3E}">
        <p14:creationId xmlns:p14="http://schemas.microsoft.com/office/powerpoint/2010/main" val="2099574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5CC9552A-F573-4662-82F8-161A2F44A3D8}" type="slidenum">
              <a:rPr lang="en-US" altLang="zh-TW" smtClean="0"/>
              <a:pPr>
                <a:defRPr/>
              </a:pPr>
              <a:t>19</a:t>
            </a:fld>
            <a:endParaRPr lang="en-US" altLang="zh-TW"/>
          </a:p>
        </p:txBody>
      </p:sp>
      <mc:AlternateContent xmlns:mc="http://schemas.openxmlformats.org/markup-compatibility/2006" xmlns:a14="http://schemas.microsoft.com/office/drawing/2010/main">
        <mc:Choice Requires="a14">
          <p:sp>
            <p:nvSpPr>
              <p:cNvPr id="9" name="文字方塊 8"/>
              <p:cNvSpPr txBox="1"/>
              <p:nvPr/>
            </p:nvSpPr>
            <p:spPr bwMode="auto">
              <a:xfrm>
                <a:off x="1489900" y="675891"/>
                <a:ext cx="4422227" cy="554704"/>
              </a:xfrm>
              <a:prstGeom prst="rect">
                <a:avLst/>
              </a:prstGeom>
              <a:noFill/>
              <a:ln w="9525">
                <a:noFill/>
                <a:miter lim="800000"/>
                <a:headEnd/>
                <a:tailEnd/>
              </a:ln>
            </p:spPr>
            <p:txBody>
              <a:bodyPr wrap="square" rtlCol="0">
                <a:spAutoFit/>
              </a:bodyPr>
              <a:lstStyle/>
              <a:p>
                <a:pPr>
                  <a:spcBef>
                    <a:spcPct val="50000"/>
                  </a:spcBef>
                </a:pPr>
                <a:r>
                  <a:rPr lang="zh-TW" altLang="en-US" sz="1500" dirty="0">
                    <a:solidFill>
                      <a:srgbClr val="FF0000"/>
                    </a:solidFill>
                    <a:sym typeface="Symbol" panose="05050102010706020507" pitchFamily="18" charset="2"/>
                  </a:rPr>
                  <a:t>    </a:t>
                </a:r>
                <a14:m>
                  <m:oMath xmlns:m="http://schemas.openxmlformats.org/officeDocument/2006/math">
                    <m:r>
                      <a:rPr lang="en-US" altLang="zh-TW" sz="1500">
                        <a:solidFill>
                          <a:srgbClr val="FF0000"/>
                        </a:solidFill>
                        <a:latin typeface="Cambria Math" panose="02040503050406030204" pitchFamily="18" charset="0"/>
                        <a:sym typeface="Symbol" panose="05050102010706020507" pitchFamily="18" charset="2"/>
                      </a:rPr>
                      <m:t>𝚫</m:t>
                    </m:r>
                    <m:sSubSup>
                      <m:sSubSupPr>
                        <m:ctrlPr>
                          <a:rPr lang="en-US" altLang="zh-TW" sz="1500" i="1">
                            <a:solidFill>
                              <a:srgbClr val="FF0000"/>
                            </a:solidFill>
                            <a:latin typeface="Cambria Math" panose="02040503050406030204" pitchFamily="18" charset="0"/>
                            <a:sym typeface="Symbol" panose="05050102010706020507" pitchFamily="18" charset="2"/>
                          </a:rPr>
                        </m:ctrlPr>
                      </m:sSubSupPr>
                      <m:e>
                        <m:r>
                          <a:rPr lang="en-US" altLang="zh-TW" sz="1500" b="1" i="1" smtClean="0">
                            <a:solidFill>
                              <a:srgbClr val="FF0000"/>
                            </a:solidFill>
                            <a:latin typeface="Cambria Math" panose="02040503050406030204" pitchFamily="18" charset="0"/>
                            <a:sym typeface="Symbol" panose="05050102010706020507" pitchFamily="18" charset="2"/>
                          </a:rPr>
                          <m:t>𝑨</m:t>
                        </m:r>
                      </m:e>
                      <m:sub>
                        <m:r>
                          <a:rPr lang="en-US" altLang="zh-TW" sz="1500" i="1">
                            <a:solidFill>
                              <a:srgbClr val="FF0000"/>
                            </a:solidFill>
                            <a:latin typeface="Cambria Math" panose="02040503050406030204" pitchFamily="18" charset="0"/>
                            <a:sym typeface="Symbol" panose="05050102010706020507" pitchFamily="18" charset="2"/>
                          </a:rPr>
                          <m:t>𝑪𝑷</m:t>
                        </m:r>
                      </m:sub>
                      <m:sup>
                        <m:r>
                          <a:rPr lang="en-US" altLang="zh-TW" sz="1500" b="1" i="1" smtClean="0">
                            <a:solidFill>
                              <a:srgbClr val="FF0000"/>
                            </a:solidFill>
                            <a:latin typeface="Cambria Math" panose="02040503050406030204" pitchFamily="18" charset="0"/>
                            <a:sym typeface="Symbol" panose="05050102010706020507" pitchFamily="18" charset="2"/>
                          </a:rPr>
                          <m:t> </m:t>
                        </m:r>
                      </m:sup>
                    </m:sSubSup>
                    <m:r>
                      <a:rPr lang="en-US" altLang="zh-TW" sz="1500" i="1">
                        <a:solidFill>
                          <a:srgbClr val="FF0000"/>
                        </a:solidFill>
                        <a:latin typeface="Cambria Math" panose="02040503050406030204" pitchFamily="18" charset="0"/>
                        <a:sym typeface="Symbol" panose="05050102010706020507" pitchFamily="18" charset="2"/>
                      </a:rPr>
                      <m:t>≈</m:t>
                    </m:r>
                    <m:m>
                      <m:mPr>
                        <m:mcs>
                          <m:mc>
                            <m:mcPr>
                              <m:count m:val="1"/>
                              <m:mcJc m:val="center"/>
                            </m:mcPr>
                          </m:mc>
                        </m:mcs>
                        <m:ctrlPr>
                          <a:rPr lang="en-US" altLang="zh-TW" sz="1500" i="1">
                            <a:solidFill>
                              <a:srgbClr val="FF0000"/>
                            </a:solidFill>
                            <a:latin typeface="Cambria Math" panose="02040503050406030204" pitchFamily="18" charset="0"/>
                            <a:sym typeface="Symbol" panose="05050102010706020507" pitchFamily="18" charset="2"/>
                          </a:rPr>
                        </m:ctrlPr>
                      </m:mPr>
                      <m:mr>
                        <m:e>
                          <m:r>
                            <m:rPr>
                              <m:brk m:alnAt="7"/>
                            </m:rPr>
                            <a:rPr lang="en-US" altLang="zh-TW" sz="1500" i="1">
                              <a:solidFill>
                                <a:srgbClr val="FF0000"/>
                              </a:solidFill>
                              <a:latin typeface="Cambria Math" panose="02040503050406030204" pitchFamily="18" charset="0"/>
                              <a:sym typeface="Symbol" panose="05050102010706020507" pitchFamily="18" charset="2"/>
                            </a:rPr>
                            <m:t> </m:t>
                          </m:r>
                          <m:r>
                            <a:rPr lang="en-US" altLang="zh-TW" sz="1500" i="1">
                              <a:solidFill>
                                <a:srgbClr val="FF0000"/>
                              </a:solidFill>
                              <a:latin typeface="Cambria Math" panose="02040503050406030204" pitchFamily="18" charset="0"/>
                              <a:sym typeface="Symbol" panose="05050102010706020507" pitchFamily="18" charset="2"/>
                            </a:rPr>
                            <m:t>  </m:t>
                          </m:r>
                          <m:d>
                            <m:dPr>
                              <m:ctrlPr>
                                <a:rPr lang="en-US" altLang="zh-TW" sz="1500" i="1">
                                  <a:solidFill>
                                    <a:srgbClr val="FF0000"/>
                                  </a:solidFill>
                                  <a:latin typeface="Cambria Math" panose="02040503050406030204" pitchFamily="18" charset="0"/>
                                  <a:sym typeface="Symbol" panose="05050102010706020507" pitchFamily="18" charset="2"/>
                                </a:rPr>
                              </m:ctrlPr>
                            </m:dPr>
                            <m:e>
                              <m:r>
                                <m:rPr>
                                  <m:brk m:alnAt="7"/>
                                </m:rPr>
                                <a:rPr lang="en-US" altLang="zh-TW" sz="1500" i="1">
                                  <a:solidFill>
                                    <a:srgbClr val="FF0000"/>
                                  </a:solidFill>
                                  <a:latin typeface="Cambria Math" panose="02040503050406030204" pitchFamily="18" charset="0"/>
                                  <a:sym typeface="Symbol" panose="05050102010706020507" pitchFamily="18" charset="2"/>
                                </a:rPr>
                                <m:t>−</m:t>
                              </m:r>
                              <m:r>
                                <a:rPr lang="en-US" altLang="zh-TW" sz="1500" i="1">
                                  <a:solidFill>
                                    <a:srgbClr val="FF0000"/>
                                  </a:solidFill>
                                  <a:latin typeface="Cambria Math" panose="02040503050406030204" pitchFamily="18" charset="0"/>
                                  <a:sym typeface="Symbol" panose="05050102010706020507" pitchFamily="18" charset="2"/>
                                </a:rPr>
                                <m:t>𝟎</m:t>
                              </m:r>
                              <m:r>
                                <a:rPr lang="en-US" altLang="zh-TW" sz="1500" i="1">
                                  <a:solidFill>
                                    <a:srgbClr val="FF0000"/>
                                  </a:solidFill>
                                  <a:latin typeface="Cambria Math" panose="02040503050406030204" pitchFamily="18" charset="0"/>
                                  <a:sym typeface="Symbol" panose="05050102010706020507" pitchFamily="18" charset="2"/>
                                </a:rPr>
                                <m:t>.</m:t>
                              </m:r>
                              <m:r>
                                <a:rPr lang="en-US" altLang="zh-TW" sz="1500" i="1">
                                  <a:solidFill>
                                    <a:srgbClr val="FF0000"/>
                                  </a:solidFill>
                                  <a:latin typeface="Cambria Math" panose="02040503050406030204" pitchFamily="18" charset="0"/>
                                  <a:sym typeface="Symbol" panose="05050102010706020507" pitchFamily="18" charset="2"/>
                                </a:rPr>
                                <m:t>𝟏𝟑𝟗</m:t>
                              </m:r>
                              <m:r>
                                <a:rPr lang="en-US" altLang="zh-TW" sz="1500" i="1">
                                  <a:solidFill>
                                    <a:srgbClr val="FF0000"/>
                                  </a:solidFill>
                                  <a:latin typeface="Cambria Math" panose="02040503050406030204" pitchFamily="18" charset="0"/>
                                  <a:sym typeface="Symbol" panose="05050102010706020507" pitchFamily="18" charset="2"/>
                                </a:rPr>
                                <m:t>±</m:t>
                              </m:r>
                              <m:r>
                                <a:rPr lang="en-US" altLang="zh-TW" sz="1500" i="1">
                                  <a:solidFill>
                                    <a:srgbClr val="FF0000"/>
                                  </a:solidFill>
                                  <a:latin typeface="Cambria Math" panose="02040503050406030204" pitchFamily="18" charset="0"/>
                                  <a:sym typeface="Symbol" panose="05050102010706020507" pitchFamily="18" charset="2"/>
                                </a:rPr>
                                <m:t>𝟎</m:t>
                              </m:r>
                              <m:r>
                                <a:rPr lang="en-US" altLang="zh-TW" sz="1500" i="1">
                                  <a:solidFill>
                                    <a:srgbClr val="FF0000"/>
                                  </a:solidFill>
                                  <a:latin typeface="Cambria Math" panose="02040503050406030204" pitchFamily="18" charset="0"/>
                                  <a:sym typeface="Symbol" panose="05050102010706020507" pitchFamily="18" charset="2"/>
                                </a:rPr>
                                <m:t>.</m:t>
                              </m:r>
                              <m:r>
                                <a:rPr lang="en-US" altLang="zh-TW" sz="1500" i="1">
                                  <a:solidFill>
                                    <a:srgbClr val="FF0000"/>
                                  </a:solidFill>
                                  <a:latin typeface="Cambria Math" panose="02040503050406030204" pitchFamily="18" charset="0"/>
                                  <a:sym typeface="Symbol" panose="05050102010706020507" pitchFamily="18" charset="2"/>
                                </a:rPr>
                                <m:t>𝟎𝟎𝟒</m:t>
                              </m:r>
                            </m:e>
                          </m:d>
                          <m:r>
                            <m:rPr>
                              <m:brk m:alnAt="7"/>
                            </m:rPr>
                            <a:rPr lang="en-US" altLang="zh-TW" sz="1500" i="1">
                              <a:solidFill>
                                <a:srgbClr val="FF0000"/>
                              </a:solidFill>
                              <a:latin typeface="Cambria Math" panose="02040503050406030204" pitchFamily="18" charset="0"/>
                              <a:sym typeface="Symbol" panose="05050102010706020507" pitchFamily="18" charset="2"/>
                            </a:rPr>
                            <m:t>%</m:t>
                          </m:r>
                          <m:r>
                            <a:rPr lang="en-US" altLang="zh-TW" sz="1500" i="1"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t>   (</m:t>
                          </m:r>
                          <m:r>
                            <a:rPr lang="en-US" altLang="zh-TW" sz="1500" i="1"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t>𝑰</m:t>
                          </m:r>
                          <m:r>
                            <a:rPr lang="en-US" altLang="zh-TW" sz="1500" i="1"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t>)</m:t>
                          </m:r>
                        </m:e>
                      </m:mr>
                      <m:mr>
                        <m:e>
                          <m:r>
                            <a:rPr lang="en-US" altLang="zh-TW" sz="1500" i="1">
                              <a:solidFill>
                                <a:srgbClr val="FF0000"/>
                              </a:solidFill>
                              <a:latin typeface="Cambria Math" panose="02040503050406030204" pitchFamily="18" charset="0"/>
                              <a:sym typeface="Symbol" panose="05050102010706020507" pitchFamily="18" charset="2"/>
                            </a:rPr>
                            <m:t>     </m:t>
                          </m:r>
                          <m:d>
                            <m:dPr>
                              <m:ctrlPr>
                                <a:rPr lang="en-US" altLang="zh-TW" sz="1500" i="1">
                                  <a:solidFill>
                                    <a:srgbClr val="FF0000"/>
                                  </a:solidFill>
                                  <a:latin typeface="Cambria Math" panose="02040503050406030204" pitchFamily="18" charset="0"/>
                                  <a:sym typeface="Symbol" panose="05050102010706020507" pitchFamily="18" charset="2"/>
                                </a:rPr>
                              </m:ctrlPr>
                            </m:dPr>
                            <m:e>
                              <m:r>
                                <a:rPr lang="en-US" altLang="zh-TW" sz="1500" i="1">
                                  <a:solidFill>
                                    <a:srgbClr val="FF0000"/>
                                  </a:solidFill>
                                  <a:latin typeface="Cambria Math" panose="02040503050406030204" pitchFamily="18" charset="0"/>
                                  <a:sym typeface="Symbol" panose="05050102010706020507" pitchFamily="18" charset="2"/>
                                </a:rPr>
                                <m:t>−</m:t>
                              </m:r>
                              <m:r>
                                <a:rPr lang="en-US" altLang="zh-TW" sz="1500" i="1">
                                  <a:solidFill>
                                    <a:srgbClr val="FF0000"/>
                                  </a:solidFill>
                                  <a:latin typeface="Cambria Math" panose="02040503050406030204" pitchFamily="18" charset="0"/>
                                  <a:sym typeface="Symbol" panose="05050102010706020507" pitchFamily="18" charset="2"/>
                                </a:rPr>
                                <m:t>𝟎</m:t>
                              </m:r>
                              <m:r>
                                <a:rPr lang="en-US" altLang="zh-TW" sz="1500" i="1">
                                  <a:solidFill>
                                    <a:srgbClr val="FF0000"/>
                                  </a:solidFill>
                                  <a:latin typeface="Cambria Math" panose="02040503050406030204" pitchFamily="18" charset="0"/>
                                  <a:sym typeface="Symbol" panose="05050102010706020507" pitchFamily="18" charset="2"/>
                                </a:rPr>
                                <m:t>.</m:t>
                              </m:r>
                              <m:r>
                                <a:rPr lang="en-US" altLang="zh-TW" sz="1500" i="1">
                                  <a:solidFill>
                                    <a:srgbClr val="FF0000"/>
                                  </a:solidFill>
                                  <a:latin typeface="Cambria Math" panose="02040503050406030204" pitchFamily="18" charset="0"/>
                                  <a:sym typeface="Symbol" panose="05050102010706020507" pitchFamily="18" charset="2"/>
                                </a:rPr>
                                <m:t>𝟏𝟓𝟏</m:t>
                              </m:r>
                              <m:r>
                                <a:rPr lang="en-US" altLang="zh-TW" sz="1500" i="1">
                                  <a:solidFill>
                                    <a:srgbClr val="FF0000"/>
                                  </a:solidFill>
                                  <a:latin typeface="Cambria Math" panose="02040503050406030204" pitchFamily="18" charset="0"/>
                                  <a:sym typeface="Symbol" panose="05050102010706020507" pitchFamily="18" charset="2"/>
                                </a:rPr>
                                <m:t>±</m:t>
                              </m:r>
                              <m:r>
                                <a:rPr lang="en-US" altLang="zh-TW" sz="1500" i="1">
                                  <a:solidFill>
                                    <a:srgbClr val="FF0000"/>
                                  </a:solidFill>
                                  <a:latin typeface="Cambria Math" panose="02040503050406030204" pitchFamily="18" charset="0"/>
                                  <a:sym typeface="Symbol" panose="05050102010706020507" pitchFamily="18" charset="2"/>
                                </a:rPr>
                                <m:t>𝟎</m:t>
                              </m:r>
                              <m:r>
                                <a:rPr lang="en-US" altLang="zh-TW" sz="1500" i="1">
                                  <a:solidFill>
                                    <a:srgbClr val="FF0000"/>
                                  </a:solidFill>
                                  <a:latin typeface="Cambria Math" panose="02040503050406030204" pitchFamily="18" charset="0"/>
                                  <a:sym typeface="Symbol" panose="05050102010706020507" pitchFamily="18" charset="2"/>
                                </a:rPr>
                                <m:t>.</m:t>
                              </m:r>
                              <m:r>
                                <a:rPr lang="en-US" altLang="zh-TW" sz="1500" i="1">
                                  <a:solidFill>
                                    <a:srgbClr val="FF0000"/>
                                  </a:solidFill>
                                  <a:latin typeface="Cambria Math" panose="02040503050406030204" pitchFamily="18" charset="0"/>
                                  <a:sym typeface="Symbol" panose="05050102010706020507" pitchFamily="18" charset="2"/>
                                </a:rPr>
                                <m:t>𝟎𝟎𝟒</m:t>
                              </m:r>
                            </m:e>
                          </m:d>
                          <m:r>
                            <a:rPr lang="en-US" altLang="zh-TW" sz="1500" i="1">
                              <a:solidFill>
                                <a:srgbClr val="FF0000"/>
                              </a:solidFill>
                              <a:latin typeface="Cambria Math" panose="02040503050406030204" pitchFamily="18" charset="0"/>
                              <a:sym typeface="Symbol" panose="05050102010706020507" pitchFamily="18" charset="2"/>
                            </a:rPr>
                            <m:t>%</m:t>
                          </m:r>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   (</m:t>
                          </m:r>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𝑰𝑰</m:t>
                          </m:r>
                          <m:r>
                            <a:rPr lang="en-US" altLang="zh-TW" sz="1500" i="1">
                              <a:solidFill>
                                <a:srgbClr val="FF0000"/>
                              </a:solidFill>
                              <a:latin typeface="Cambria Math" panose="02040503050406030204" pitchFamily="18" charset="0"/>
                              <a:ea typeface="Cambria Math" panose="02040503050406030204" pitchFamily="18" charset="0"/>
                              <a:sym typeface="Symbol" panose="05050102010706020507" pitchFamily="18" charset="2"/>
                            </a:rPr>
                            <m:t>)</m:t>
                          </m:r>
                        </m:e>
                      </m:mr>
                    </m:m>
                  </m:oMath>
                </a14:m>
                <a:r>
                  <a:rPr lang="en-US" altLang="zh-TW" sz="1500" dirty="0">
                    <a:solidFill>
                      <a:srgbClr val="FF0000"/>
                    </a:solidFill>
                  </a:rPr>
                  <a:t> </a:t>
                </a:r>
                <a:endParaRPr lang="zh-TW" altLang="en-US" sz="1500" dirty="0">
                  <a:solidFill>
                    <a:srgbClr val="FF0000"/>
                  </a:solidFill>
                </a:endParaRP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1489900" y="675891"/>
                <a:ext cx="4422227" cy="554704"/>
              </a:xfrm>
              <a:prstGeom prst="rect">
                <a:avLst/>
              </a:prstGeom>
              <a:blipFill>
                <a:blip r:embed="rId3"/>
                <a:stretch>
                  <a:fillRect l="-573" b="-9091"/>
                </a:stretch>
              </a:blipFill>
              <a:ln w="9525">
                <a:noFill/>
                <a:miter lim="800000"/>
                <a:headEnd/>
                <a:tailEnd/>
              </a:ln>
            </p:spPr>
            <p:txBody>
              <a:bodyPr/>
              <a:lstStyle/>
              <a:p>
                <a:r>
                  <a:rPr lang="zh-TW" altLang="en-US">
                    <a:noFill/>
                  </a:rPr>
                  <a:t> </a:t>
                </a:r>
              </a:p>
            </p:txBody>
          </p:sp>
        </mc:Fallback>
      </mc:AlternateContent>
      <p:sp>
        <p:nvSpPr>
          <p:cNvPr id="10" name="左大括弧 9"/>
          <p:cNvSpPr/>
          <p:nvPr/>
        </p:nvSpPr>
        <p:spPr bwMode="auto">
          <a:xfrm>
            <a:off x="2738082" y="721266"/>
            <a:ext cx="80404" cy="430399"/>
          </a:xfrm>
          <a:prstGeom prst="leftBrace">
            <a:avLst/>
          </a:prstGeom>
          <a:noFill/>
          <a:ln w="190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endParaRPr lang="zh-TW" altLang="en-US">
              <a:solidFill>
                <a:srgbClr val="FF0000"/>
              </a:solidFill>
            </a:endParaRPr>
          </a:p>
        </p:txBody>
      </p:sp>
      <p:sp>
        <p:nvSpPr>
          <p:cNvPr id="12" name="文字方塊 11"/>
          <p:cNvSpPr txBox="1"/>
          <p:nvPr/>
        </p:nvSpPr>
        <p:spPr bwMode="auto">
          <a:xfrm>
            <a:off x="5520711" y="763286"/>
            <a:ext cx="846608" cy="323165"/>
          </a:xfrm>
          <a:prstGeom prst="rect">
            <a:avLst/>
          </a:prstGeom>
          <a:noFill/>
          <a:ln w="9525">
            <a:noFill/>
            <a:miter lim="800000"/>
            <a:headEnd/>
            <a:tailEnd/>
          </a:ln>
        </p:spPr>
        <p:txBody>
          <a:bodyPr wrap="square" rtlCol="0">
            <a:spAutoFit/>
          </a:bodyPr>
          <a:lstStyle/>
          <a:p>
            <a:pPr>
              <a:spcBef>
                <a:spcPct val="50000"/>
              </a:spcBef>
            </a:pPr>
            <a:r>
              <a:rPr lang="en-US" altLang="zh-TW" sz="1500" dirty="0">
                <a:solidFill>
                  <a:srgbClr val="FF0000"/>
                </a:solidFill>
              </a:rPr>
              <a:t>(’12)</a:t>
            </a:r>
            <a:endParaRPr lang="zh-TW" altLang="en-US" sz="1500" dirty="0">
              <a:solidFill>
                <a:srgbClr val="FF0000"/>
              </a:solidFill>
            </a:endParaRPr>
          </a:p>
        </p:txBody>
      </p:sp>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08E4DE1D-B998-D3A3-0778-547A58768E32}"/>
                  </a:ext>
                </a:extLst>
              </p:cNvPr>
              <p:cNvSpPr txBox="1"/>
              <p:nvPr/>
            </p:nvSpPr>
            <p:spPr bwMode="auto">
              <a:xfrm>
                <a:off x="1578633" y="0"/>
                <a:ext cx="7108167" cy="675891"/>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sSub>
                      <m:sSubPr>
                        <m:ctrlPr>
                          <a:rPr kumimoji="1" lang="en-US" altLang="zh-TW" sz="1700" i="1" smtClean="0">
                            <a:solidFill>
                              <a:srgbClr val="0000FF"/>
                            </a:solidFill>
                            <a:latin typeface="Cambria Math" panose="02040503050406030204" pitchFamily="18" charset="0"/>
                          </a:rPr>
                        </m:ctrlPr>
                      </m:sSubPr>
                      <m:e>
                        <m:r>
                          <a:rPr kumimoji="1" lang="en-US" altLang="zh-TW" sz="1700" b="1" i="1" smtClean="0">
                            <a:solidFill>
                              <a:srgbClr val="0000FF"/>
                            </a:solidFill>
                            <a:latin typeface="Cambria Math" panose="02040503050406030204" pitchFamily="18" charset="0"/>
                          </a:rPr>
                          <m:t>𝑪</m:t>
                        </m:r>
                      </m:e>
                      <m:sub>
                        <m:r>
                          <a:rPr kumimoji="1" lang="en-US" altLang="zh-TW" sz="1700" b="1" i="1" smtClean="0">
                            <a:solidFill>
                              <a:srgbClr val="0000FF"/>
                            </a:solidFill>
                            <a:latin typeface="Cambria Math" panose="02040503050406030204" pitchFamily="18" charset="0"/>
                          </a:rPr>
                          <m:t>𝝅𝝅</m:t>
                        </m:r>
                      </m:sub>
                    </m:sSub>
                    <m:r>
                      <a:rPr kumimoji="1" lang="en-US" altLang="zh-TW" sz="1700" b="1" i="1" smtClean="0">
                        <a:solidFill>
                          <a:srgbClr val="0000FF"/>
                        </a:solidFill>
                        <a:latin typeface="Cambria Math" panose="02040503050406030204" pitchFamily="18" charset="0"/>
                      </a:rPr>
                      <m:t>=</m:t>
                    </m:r>
                    <m:r>
                      <a:rPr kumimoji="1" lang="en-US" altLang="zh-TW" sz="1700" b="1" i="1" smtClean="0">
                        <a:solidFill>
                          <a:srgbClr val="0000FF"/>
                        </a:solidFill>
                        <a:latin typeface="Cambria Math" panose="02040503050406030204" pitchFamily="18" charset="0"/>
                      </a:rPr>
                      <m:t>𝟎</m:t>
                    </m:r>
                    <m:r>
                      <a:rPr kumimoji="1" lang="en-US" altLang="zh-TW" sz="1700" b="1" i="1" smtClean="0">
                        <a:solidFill>
                          <a:srgbClr val="0000FF"/>
                        </a:solidFill>
                        <a:latin typeface="Cambria Math" panose="02040503050406030204" pitchFamily="18" charset="0"/>
                      </a:rPr>
                      <m:t>.</m:t>
                    </m:r>
                    <m:r>
                      <a:rPr kumimoji="1" lang="en-US" altLang="zh-TW" sz="1700" b="1" i="1" smtClean="0">
                        <a:solidFill>
                          <a:srgbClr val="0000FF"/>
                        </a:solidFill>
                        <a:latin typeface="Cambria Math" panose="02040503050406030204" pitchFamily="18" charset="0"/>
                      </a:rPr>
                      <m:t>𝟖𝟏</m:t>
                    </m:r>
                    <m:sSup>
                      <m:sSupPr>
                        <m:ctrlPr>
                          <a:rPr lang="en-US" altLang="zh-TW" sz="1700" i="1">
                            <a:solidFill>
                              <a:srgbClr val="0000FF"/>
                            </a:solidFill>
                            <a:latin typeface="Cambria Math" panose="02040503050406030204" pitchFamily="18" charset="0"/>
                            <a:ea typeface="Cambria Math" panose="02040503050406030204" pitchFamily="18" charset="0"/>
                          </a:rPr>
                        </m:ctrlPr>
                      </m:sSupPr>
                      <m:e>
                        <m:r>
                          <a:rPr lang="en-US" altLang="zh-TW" sz="1700" i="1">
                            <a:solidFill>
                              <a:srgbClr val="0000FF"/>
                            </a:solidFill>
                            <a:latin typeface="Cambria Math" panose="02040503050406030204" pitchFamily="18" charset="0"/>
                            <a:ea typeface="Cambria Math" panose="02040503050406030204" pitchFamily="18" charset="0"/>
                          </a:rPr>
                          <m:t>𝒆</m:t>
                        </m:r>
                      </m:e>
                      <m:sup>
                        <m:r>
                          <a:rPr lang="en-US" altLang="zh-TW" sz="1700" i="1">
                            <a:solidFill>
                              <a:srgbClr val="0000FF"/>
                            </a:solidFill>
                            <a:latin typeface="Cambria Math" panose="02040503050406030204" pitchFamily="18" charset="0"/>
                            <a:ea typeface="Cambria Math" panose="02040503050406030204" pitchFamily="18" charset="0"/>
                          </a:rPr>
                          <m:t>𝒊</m:t>
                        </m:r>
                        <m:sSup>
                          <m:sSupPr>
                            <m:ctrlPr>
                              <a:rPr lang="en-US" altLang="zh-TW" sz="1700" i="1">
                                <a:solidFill>
                                  <a:srgbClr val="0000FF"/>
                                </a:solidFill>
                                <a:latin typeface="Cambria Math" panose="02040503050406030204" pitchFamily="18" charset="0"/>
                                <a:ea typeface="Cambria Math" panose="02040503050406030204" pitchFamily="18" charset="0"/>
                              </a:rPr>
                            </m:ctrlPr>
                          </m:sSupPr>
                          <m:e>
                            <m:r>
                              <a:rPr lang="en-US" altLang="zh-TW" sz="1700" i="1">
                                <a:solidFill>
                                  <a:srgbClr val="0000FF"/>
                                </a:solidFill>
                                <a:latin typeface="Cambria Math" panose="02040503050406030204" pitchFamily="18" charset="0"/>
                                <a:ea typeface="Cambria Math" panose="02040503050406030204" pitchFamily="18" charset="0"/>
                              </a:rPr>
                              <m:t>𝟏</m:t>
                            </m:r>
                            <m:r>
                              <a:rPr lang="en-US" altLang="zh-TW" sz="1700" b="1" i="1" smtClean="0">
                                <a:solidFill>
                                  <a:srgbClr val="0000FF"/>
                                </a:solidFill>
                                <a:latin typeface="Cambria Math" panose="02040503050406030204" pitchFamily="18" charset="0"/>
                                <a:ea typeface="Cambria Math" panose="02040503050406030204" pitchFamily="18" charset="0"/>
                              </a:rPr>
                              <m:t>𝟏𝟗</m:t>
                            </m:r>
                          </m:e>
                          <m:sup>
                            <m:r>
                              <a:rPr lang="en-US" altLang="zh-TW" sz="1700" i="1">
                                <a:solidFill>
                                  <a:srgbClr val="0000FF"/>
                                </a:solidFill>
                                <a:latin typeface="Cambria Math" panose="02040503050406030204" pitchFamily="18" charset="0"/>
                                <a:ea typeface="Cambria Math" panose="02040503050406030204" pitchFamily="18" charset="0"/>
                              </a:rPr>
                              <m:t>∘</m:t>
                            </m:r>
                          </m:sup>
                        </m:sSup>
                      </m:sup>
                    </m:sSup>
                    <m:r>
                      <a:rPr lang="en-US" altLang="zh-TW" sz="1700" b="1" i="0" smtClean="0">
                        <a:solidFill>
                          <a:srgbClr val="0000FF"/>
                        </a:solidFill>
                        <a:latin typeface="Cambria Math" panose="02040503050406030204" pitchFamily="18" charset="0"/>
                        <a:ea typeface="Cambria Math" panose="02040503050406030204" pitchFamily="18" charset="0"/>
                      </a:rPr>
                      <m:t>,</m:t>
                    </m:r>
                  </m:oMath>
                </a14:m>
                <a:r>
                  <a:rPr kumimoji="1" lang="en-US" altLang="zh-TW" sz="1700" dirty="0">
                    <a:solidFill>
                      <a:srgbClr val="FF0000"/>
                    </a:solidFill>
                  </a:rPr>
                  <a:t>         </a:t>
                </a:r>
                <a14:m>
                  <m:oMath xmlns:m="http://schemas.openxmlformats.org/officeDocument/2006/math">
                    <m:sSub>
                      <m:sSubPr>
                        <m:ctrlPr>
                          <a:rPr lang="en-US" altLang="zh-TW" sz="1700" i="1">
                            <a:solidFill>
                              <a:srgbClr val="0000FF"/>
                            </a:solidFill>
                            <a:latin typeface="Cambria Math" panose="02040503050406030204" pitchFamily="18" charset="0"/>
                          </a:rPr>
                        </m:ctrlPr>
                      </m:sSubPr>
                      <m:e>
                        <m:r>
                          <a:rPr lang="en-US" altLang="zh-TW" sz="1700" i="1">
                            <a:solidFill>
                              <a:srgbClr val="0000FF"/>
                            </a:solidFill>
                            <a:latin typeface="Cambria Math" panose="02040503050406030204" pitchFamily="18" charset="0"/>
                          </a:rPr>
                          <m:t>𝑪</m:t>
                        </m:r>
                      </m:e>
                      <m:sub>
                        <m:r>
                          <a:rPr lang="en-US" altLang="zh-TW" sz="1700" i="1">
                            <a:solidFill>
                              <a:srgbClr val="0000FF"/>
                            </a:solidFill>
                            <a:latin typeface="Cambria Math" panose="02040503050406030204" pitchFamily="18" charset="0"/>
                          </a:rPr>
                          <m:t>𝑲𝑲</m:t>
                        </m:r>
                      </m:sub>
                    </m:sSub>
                    <m:r>
                      <a:rPr lang="en-US" altLang="zh-TW" sz="1700" i="1">
                        <a:solidFill>
                          <a:srgbClr val="0000FF"/>
                        </a:solidFill>
                        <a:latin typeface="Cambria Math" panose="02040503050406030204" pitchFamily="18" charset="0"/>
                      </a:rPr>
                      <m:t>=</m:t>
                    </m:r>
                    <m:d>
                      <m:dPr>
                        <m:begChr m:val="{"/>
                        <m:endChr m:val=""/>
                        <m:ctrlPr>
                          <a:rPr lang="en-US" altLang="zh-TW" sz="1700" i="1">
                            <a:solidFill>
                              <a:srgbClr val="0000FF"/>
                            </a:solidFill>
                            <a:latin typeface="Cambria Math" panose="02040503050406030204" pitchFamily="18" charset="0"/>
                          </a:rPr>
                        </m:ctrlPr>
                      </m:dPr>
                      <m:e>
                        <m:m>
                          <m:mPr>
                            <m:mcs>
                              <m:mc>
                                <m:mcPr>
                                  <m:count m:val="1"/>
                                  <m:mcJc m:val="center"/>
                                </m:mcPr>
                              </m:mc>
                            </m:mcs>
                            <m:ctrlPr>
                              <a:rPr lang="en-US" altLang="zh-TW" sz="1700" i="1">
                                <a:solidFill>
                                  <a:srgbClr val="0000FF"/>
                                </a:solidFill>
                                <a:latin typeface="Cambria Math" panose="02040503050406030204" pitchFamily="18" charset="0"/>
                              </a:rPr>
                            </m:ctrlPr>
                          </m:mPr>
                          <m:mr>
                            <m:e>
                              <m:r>
                                <a:rPr lang="en-US" altLang="zh-TW" sz="1700" i="1">
                                  <a:solidFill>
                                    <a:srgbClr val="0000FF"/>
                                  </a:solidFill>
                                  <a:latin typeface="Cambria Math" panose="02040503050406030204" pitchFamily="18" charset="0"/>
                                  <a:ea typeface="Cambria Math" panose="02040503050406030204" pitchFamily="18" charset="0"/>
                                </a:rPr>
                                <m:t>𝟎</m:t>
                              </m:r>
                              <m:r>
                                <a:rPr lang="en-US" altLang="zh-TW" sz="1700" i="1">
                                  <a:solidFill>
                                    <a:srgbClr val="0000FF"/>
                                  </a:solidFill>
                                  <a:latin typeface="Cambria Math" panose="02040503050406030204" pitchFamily="18" charset="0"/>
                                  <a:ea typeface="Cambria Math" panose="02040503050406030204" pitchFamily="18" charset="0"/>
                                </a:rPr>
                                <m:t>.</m:t>
                              </m:r>
                              <m:r>
                                <a:rPr lang="en-US" altLang="zh-TW" sz="1700" b="1" i="1" smtClean="0">
                                  <a:solidFill>
                                    <a:srgbClr val="0000FF"/>
                                  </a:solidFill>
                                  <a:latin typeface="Cambria Math" panose="02040503050406030204" pitchFamily="18" charset="0"/>
                                  <a:ea typeface="Cambria Math" panose="02040503050406030204" pitchFamily="18" charset="0"/>
                                </a:rPr>
                                <m:t>𝟒𝟖</m:t>
                              </m:r>
                              <m:sSup>
                                <m:sSupPr>
                                  <m:ctrlPr>
                                    <a:rPr lang="en-US" altLang="zh-TW" sz="1700" i="1">
                                      <a:solidFill>
                                        <a:srgbClr val="0000FF"/>
                                      </a:solidFill>
                                      <a:latin typeface="Cambria Math" panose="02040503050406030204" pitchFamily="18" charset="0"/>
                                      <a:ea typeface="Cambria Math" panose="02040503050406030204" pitchFamily="18" charset="0"/>
                                    </a:rPr>
                                  </m:ctrlPr>
                                </m:sSupPr>
                                <m:e>
                                  <m:r>
                                    <a:rPr lang="en-US" altLang="zh-TW" sz="1700" i="1">
                                      <a:solidFill>
                                        <a:srgbClr val="0000FF"/>
                                      </a:solidFill>
                                      <a:latin typeface="Cambria Math" panose="02040503050406030204" pitchFamily="18" charset="0"/>
                                      <a:ea typeface="Cambria Math" panose="02040503050406030204" pitchFamily="18" charset="0"/>
                                    </a:rPr>
                                    <m:t>𝒆</m:t>
                                  </m:r>
                                </m:e>
                                <m:sup>
                                  <m:r>
                                    <a:rPr lang="en-US" altLang="zh-TW" sz="1700" i="1">
                                      <a:solidFill>
                                        <a:srgbClr val="0000FF"/>
                                      </a:solidFill>
                                      <a:latin typeface="Cambria Math" panose="02040503050406030204" pitchFamily="18" charset="0"/>
                                      <a:ea typeface="Cambria Math" panose="02040503050406030204" pitchFamily="18" charset="0"/>
                                    </a:rPr>
                                    <m:t>𝒊</m:t>
                                  </m:r>
                                  <m:sSup>
                                    <m:sSupPr>
                                      <m:ctrlPr>
                                        <a:rPr lang="en-US" altLang="zh-TW" sz="1700" i="1">
                                          <a:solidFill>
                                            <a:srgbClr val="0000FF"/>
                                          </a:solidFill>
                                          <a:latin typeface="Cambria Math" panose="02040503050406030204" pitchFamily="18" charset="0"/>
                                          <a:ea typeface="Cambria Math" panose="02040503050406030204" pitchFamily="18" charset="0"/>
                                        </a:rPr>
                                      </m:ctrlPr>
                                    </m:sSupPr>
                                    <m:e>
                                      <m:r>
                                        <a:rPr lang="en-US" altLang="zh-TW" sz="1700" i="1">
                                          <a:solidFill>
                                            <a:srgbClr val="0000FF"/>
                                          </a:solidFill>
                                          <a:latin typeface="Cambria Math" panose="02040503050406030204" pitchFamily="18" charset="0"/>
                                          <a:ea typeface="Cambria Math" panose="02040503050406030204" pitchFamily="18" charset="0"/>
                                        </a:rPr>
                                        <m:t>𝟏</m:t>
                                      </m:r>
                                      <m:r>
                                        <a:rPr lang="en-US" altLang="zh-TW" sz="1700" b="1" i="1" smtClean="0">
                                          <a:solidFill>
                                            <a:srgbClr val="0000FF"/>
                                          </a:solidFill>
                                          <a:latin typeface="Cambria Math" panose="02040503050406030204" pitchFamily="18" charset="0"/>
                                          <a:ea typeface="Cambria Math" panose="02040503050406030204" pitchFamily="18" charset="0"/>
                                        </a:rPr>
                                        <m:t>𝟒𝟑</m:t>
                                      </m:r>
                                    </m:e>
                                    <m:sup>
                                      <m:r>
                                        <a:rPr lang="en-US" altLang="zh-TW" sz="1700" i="1">
                                          <a:solidFill>
                                            <a:srgbClr val="0000FF"/>
                                          </a:solidFill>
                                          <a:latin typeface="Cambria Math" panose="02040503050406030204" pitchFamily="18" charset="0"/>
                                          <a:ea typeface="Cambria Math" panose="02040503050406030204" pitchFamily="18" charset="0"/>
                                        </a:rPr>
                                        <m:t>∘</m:t>
                                      </m:r>
                                    </m:sup>
                                  </m:sSup>
                                </m:sup>
                              </m:sSup>
                            </m:e>
                          </m:mr>
                          <m:mr>
                            <m:e>
                              <m:r>
                                <a:rPr lang="en-US" altLang="zh-TW" sz="1700" i="1">
                                  <a:solidFill>
                                    <a:srgbClr val="0000FF"/>
                                  </a:solidFill>
                                  <a:latin typeface="Cambria Math" panose="02040503050406030204" pitchFamily="18" charset="0"/>
                                  <a:ea typeface="Cambria Math" panose="02040503050406030204" pitchFamily="18" charset="0"/>
                                </a:rPr>
                                <m:t>𝟎</m:t>
                              </m:r>
                              <m:r>
                                <a:rPr lang="en-US" altLang="zh-TW" sz="1700" i="1">
                                  <a:solidFill>
                                    <a:srgbClr val="0000FF"/>
                                  </a:solidFill>
                                  <a:latin typeface="Cambria Math" panose="02040503050406030204" pitchFamily="18" charset="0"/>
                                  <a:ea typeface="Cambria Math" panose="02040503050406030204" pitchFamily="18" charset="0"/>
                                </a:rPr>
                                <m:t>.</m:t>
                              </m:r>
                              <m:r>
                                <a:rPr lang="en-US" altLang="zh-TW" sz="1700" b="1" i="1" smtClean="0">
                                  <a:solidFill>
                                    <a:srgbClr val="0000FF"/>
                                  </a:solidFill>
                                  <a:latin typeface="Cambria Math" panose="02040503050406030204" pitchFamily="18" charset="0"/>
                                  <a:ea typeface="Cambria Math" panose="02040503050406030204" pitchFamily="18" charset="0"/>
                                </a:rPr>
                                <m:t>𝟒𝟖</m:t>
                              </m:r>
                              <m:sSup>
                                <m:sSupPr>
                                  <m:ctrlPr>
                                    <a:rPr lang="en-US" altLang="zh-TW" sz="1700" i="1">
                                      <a:solidFill>
                                        <a:srgbClr val="0000FF"/>
                                      </a:solidFill>
                                      <a:latin typeface="Cambria Math" panose="02040503050406030204" pitchFamily="18" charset="0"/>
                                      <a:ea typeface="Cambria Math" panose="02040503050406030204" pitchFamily="18" charset="0"/>
                                    </a:rPr>
                                  </m:ctrlPr>
                                </m:sSupPr>
                                <m:e>
                                  <m:r>
                                    <a:rPr lang="en-US" altLang="zh-TW" sz="1700" i="1">
                                      <a:solidFill>
                                        <a:srgbClr val="0000FF"/>
                                      </a:solidFill>
                                      <a:latin typeface="Cambria Math" panose="02040503050406030204" pitchFamily="18" charset="0"/>
                                      <a:ea typeface="Cambria Math" panose="02040503050406030204" pitchFamily="18" charset="0"/>
                                    </a:rPr>
                                    <m:t>𝒆</m:t>
                                  </m:r>
                                </m:e>
                                <m:sup>
                                  <m:r>
                                    <a:rPr lang="en-US" altLang="zh-TW" sz="1700" i="1">
                                      <a:solidFill>
                                        <a:srgbClr val="0000FF"/>
                                      </a:solidFill>
                                      <a:latin typeface="Cambria Math" panose="02040503050406030204" pitchFamily="18" charset="0"/>
                                      <a:ea typeface="Cambria Math" panose="02040503050406030204" pitchFamily="18" charset="0"/>
                                    </a:rPr>
                                    <m:t>𝒊</m:t>
                                  </m:r>
                                  <m:sSup>
                                    <m:sSupPr>
                                      <m:ctrlPr>
                                        <a:rPr lang="en-US" altLang="zh-TW" sz="1700" i="1">
                                          <a:solidFill>
                                            <a:srgbClr val="0000FF"/>
                                          </a:solidFill>
                                          <a:latin typeface="Cambria Math" panose="02040503050406030204" pitchFamily="18" charset="0"/>
                                          <a:ea typeface="Cambria Math" panose="02040503050406030204" pitchFamily="18" charset="0"/>
                                        </a:rPr>
                                      </m:ctrlPr>
                                    </m:sSupPr>
                                    <m:e>
                                      <m:r>
                                        <a:rPr lang="en-US" altLang="zh-TW" sz="1700" i="1">
                                          <a:solidFill>
                                            <a:srgbClr val="0000FF"/>
                                          </a:solidFill>
                                          <a:latin typeface="Cambria Math" panose="02040503050406030204" pitchFamily="18" charset="0"/>
                                          <a:ea typeface="Cambria Math" panose="02040503050406030204" pitchFamily="18" charset="0"/>
                                        </a:rPr>
                                        <m:t>𝟏</m:t>
                                      </m:r>
                                      <m:r>
                                        <a:rPr lang="en-US" altLang="zh-TW" sz="1700" b="1" i="1" smtClean="0">
                                          <a:solidFill>
                                            <a:srgbClr val="0000FF"/>
                                          </a:solidFill>
                                          <a:latin typeface="Cambria Math" panose="02040503050406030204" pitchFamily="18" charset="0"/>
                                          <a:ea typeface="Cambria Math" panose="02040503050406030204" pitchFamily="18" charset="0"/>
                                        </a:rPr>
                                        <m:t>𝟐𝟔</m:t>
                                      </m:r>
                                    </m:e>
                                    <m:sup>
                                      <m:r>
                                        <a:rPr lang="en-US" altLang="zh-TW" sz="1700" i="1">
                                          <a:solidFill>
                                            <a:srgbClr val="0000FF"/>
                                          </a:solidFill>
                                          <a:latin typeface="Cambria Math" panose="02040503050406030204" pitchFamily="18" charset="0"/>
                                          <a:ea typeface="Cambria Math" panose="02040503050406030204" pitchFamily="18" charset="0"/>
                                        </a:rPr>
                                        <m:t>∘</m:t>
                                      </m:r>
                                    </m:sup>
                                  </m:sSup>
                                </m:sup>
                              </m:sSup>
                            </m:e>
                          </m:mr>
                        </m:m>
                      </m:e>
                    </m:d>
                  </m:oMath>
                </a14:m>
                <a:endParaRPr kumimoji="1" lang="zh-TW" altLang="en-US" sz="1700" dirty="0">
                  <a:solidFill>
                    <a:srgbClr val="FF0000"/>
                  </a:solidFill>
                </a:endParaRPr>
              </a:p>
            </p:txBody>
          </p:sp>
        </mc:Choice>
        <mc:Fallback xmlns="">
          <p:sp>
            <p:nvSpPr>
              <p:cNvPr id="8" name="文字方塊 7">
                <a:extLst>
                  <a:ext uri="{FF2B5EF4-FFF2-40B4-BE49-F238E27FC236}">
                    <a16:creationId xmlns:a16="http://schemas.microsoft.com/office/drawing/2014/main" id="{08E4DE1D-B998-D3A3-0778-547A58768E32}"/>
                  </a:ext>
                </a:extLst>
              </p:cNvPr>
              <p:cNvSpPr txBox="1">
                <a:spLocks noRot="1" noChangeAspect="1" noMove="1" noResize="1" noEditPoints="1" noAdjustHandles="1" noChangeArrowheads="1" noChangeShapeType="1" noTextEdit="1"/>
              </p:cNvSpPr>
              <p:nvPr/>
            </p:nvSpPr>
            <p:spPr bwMode="auto">
              <a:xfrm>
                <a:off x="1578633" y="0"/>
                <a:ext cx="7108167" cy="675891"/>
              </a:xfrm>
              <a:prstGeom prst="rect">
                <a:avLst/>
              </a:prstGeom>
              <a:blipFill>
                <a:blip r:embed="rId5"/>
                <a:stretch>
                  <a:fillRect t="-187037" b="-272222"/>
                </a:stretch>
              </a:blipFill>
              <a:ln w="9525">
                <a:noFill/>
                <a:miter lim="800000"/>
                <a:headEnd/>
                <a:tailEnd/>
              </a:ln>
            </p:spPr>
            <p:txBody>
              <a:bodyPr/>
              <a:lstStyle/>
              <a:p>
                <a:r>
                  <a:rPr lang="zh-TW" altLang="en-US">
                    <a:noFill/>
                  </a:rPr>
                  <a:t> </a:t>
                </a:r>
              </a:p>
            </p:txBody>
          </p:sp>
        </mc:Fallback>
      </mc:AlternateContent>
      <p:sp>
        <p:nvSpPr>
          <p:cNvPr id="3" name="文字方塊 2">
            <a:extLst>
              <a:ext uri="{FF2B5EF4-FFF2-40B4-BE49-F238E27FC236}">
                <a16:creationId xmlns:a16="http://schemas.microsoft.com/office/drawing/2014/main" id="{189DCEE4-E25B-EB89-4FBD-6235C9392E33}"/>
              </a:ext>
            </a:extLst>
          </p:cNvPr>
          <p:cNvSpPr txBox="1"/>
          <p:nvPr/>
        </p:nvSpPr>
        <p:spPr bwMode="auto">
          <a:xfrm>
            <a:off x="300610" y="1405186"/>
            <a:ext cx="8321592" cy="369332"/>
          </a:xfrm>
          <a:prstGeom prst="rect">
            <a:avLst/>
          </a:prstGeom>
          <a:noFill/>
          <a:ln w="9525">
            <a:noFill/>
            <a:miter lim="800000"/>
            <a:headEnd/>
            <a:tailEnd/>
          </a:ln>
        </p:spPr>
        <p:txBody>
          <a:bodyPr wrap="square" rtlCol="0">
            <a:spAutoFit/>
          </a:bodyPr>
          <a:lstStyle/>
          <a:p>
            <a:pPr>
              <a:spcBef>
                <a:spcPct val="50000"/>
              </a:spcBef>
            </a:pPr>
            <a:r>
              <a:rPr kumimoji="1" lang="en-US" altLang="zh-TW" sz="1800" dirty="0">
                <a:solidFill>
                  <a:srgbClr val="FF0000"/>
                </a:solidFill>
              </a:rPr>
              <a:t>Predictions we made in 2012 agrees well with 2019 </a:t>
            </a:r>
            <a:r>
              <a:rPr kumimoji="1" lang="en-US" altLang="zh-TW" sz="1800" dirty="0" err="1">
                <a:solidFill>
                  <a:srgbClr val="FF0000"/>
                </a:solidFill>
              </a:rPr>
              <a:t>LHCb</a:t>
            </a:r>
            <a:r>
              <a:rPr kumimoji="1" lang="en-US" altLang="zh-TW" sz="1800" dirty="0">
                <a:solidFill>
                  <a:srgbClr val="FF0000"/>
                </a:solidFill>
              </a:rPr>
              <a:t> experiment </a:t>
            </a:r>
            <a:endParaRPr kumimoji="1" lang="zh-TW" altLang="en-US" sz="1800" dirty="0">
              <a:solidFill>
                <a:srgbClr val="FF0000"/>
              </a:solidFill>
            </a:endParaRPr>
          </a:p>
        </p:txBody>
      </p:sp>
      <p:pic>
        <p:nvPicPr>
          <p:cNvPr id="6" name="圖片 5">
            <a:extLst>
              <a:ext uri="{FF2B5EF4-FFF2-40B4-BE49-F238E27FC236}">
                <a16:creationId xmlns:a16="http://schemas.microsoft.com/office/drawing/2014/main" id="{F8654E7F-FF68-6CB2-ECF6-360409EB08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961" y="2456333"/>
            <a:ext cx="3983445" cy="1046013"/>
          </a:xfrm>
          <a:prstGeom prst="rect">
            <a:avLst/>
          </a:prstGeom>
        </p:spPr>
      </p:pic>
      <p:pic>
        <p:nvPicPr>
          <p:cNvPr id="13" name="圖片 12">
            <a:extLst>
              <a:ext uri="{FF2B5EF4-FFF2-40B4-BE49-F238E27FC236}">
                <a16:creationId xmlns:a16="http://schemas.microsoft.com/office/drawing/2014/main" id="{41B847B9-8DAD-CCD8-591D-9A84A18913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505" y="3600257"/>
            <a:ext cx="3828324" cy="1027279"/>
          </a:xfrm>
          <a:prstGeom prst="rect">
            <a:avLst/>
          </a:prstGeom>
        </p:spPr>
      </p:pic>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4CA04752-C3E5-4EE6-E5EB-D59999E1EA7A}"/>
                  </a:ext>
                </a:extLst>
              </p:cNvPr>
              <p:cNvSpPr txBox="1"/>
              <p:nvPr/>
            </p:nvSpPr>
            <p:spPr bwMode="auto">
              <a:xfrm>
                <a:off x="4810172" y="2703004"/>
                <a:ext cx="4014651" cy="620170"/>
              </a:xfrm>
              <a:prstGeom prst="rect">
                <a:avLst/>
              </a:prstGeom>
              <a:noFill/>
              <a:ln w="9525">
                <a:noFill/>
                <a:miter lim="800000"/>
                <a:headEnd/>
                <a:tailEnd/>
              </a:ln>
            </p:spPr>
            <p:txBody>
              <a:bodyPr wrap="square" rtlCol="0">
                <a:spAutoFit/>
              </a:bodyPr>
              <a:lstStyle/>
              <a:p>
                <a:pPr>
                  <a:spcBef>
                    <a:spcPct val="50000"/>
                  </a:spcBef>
                </a:pPr>
                <a:r>
                  <a:rPr kumimoji="1" lang="en-US" altLang="zh-TW" sz="1700" dirty="0">
                    <a:solidFill>
                      <a:srgbClr val="0000FF"/>
                    </a:solidFill>
                  </a:rPr>
                  <a:t>Using TDA, Di Wang (’22) proved that </a:t>
                </a:r>
                <a14:m>
                  <m:oMath xmlns:m="http://schemas.openxmlformats.org/officeDocument/2006/math">
                    <m:sSup>
                      <m:sSupPr>
                        <m:ctrlPr>
                          <a:rPr kumimoji="1" lang="en-US" altLang="zh-TW" sz="1700" i="1" smtClean="0">
                            <a:solidFill>
                              <a:srgbClr val="0000FF"/>
                            </a:solidFill>
                            <a:latin typeface="Cambria Math" panose="02040503050406030204" pitchFamily="18" charset="0"/>
                          </a:rPr>
                        </m:ctrlPr>
                      </m:sSupPr>
                      <m:e>
                        <m:r>
                          <a:rPr kumimoji="1" lang="en-US" altLang="zh-TW" sz="1700" b="1" i="1" smtClean="0">
                            <a:solidFill>
                              <a:srgbClr val="0000FF"/>
                            </a:solidFill>
                            <a:latin typeface="Cambria Math" panose="02040503050406030204" pitchFamily="18" charset="0"/>
                          </a:rPr>
                          <m:t>𝑷</m:t>
                        </m:r>
                      </m:e>
                      <m:sup>
                        <m:r>
                          <a:rPr kumimoji="1" lang="en-US" altLang="zh-TW" sz="1700" b="1" i="1" smtClean="0">
                            <a:solidFill>
                              <a:srgbClr val="0000FF"/>
                            </a:solidFill>
                            <a:latin typeface="Cambria Math" panose="02040503050406030204" pitchFamily="18" charset="0"/>
                          </a:rPr>
                          <m:t>𝑳𝑫</m:t>
                        </m:r>
                      </m:sup>
                    </m:sSup>
                    <m:r>
                      <a:rPr kumimoji="1" lang="en-US" altLang="zh-TW" sz="1700" b="1" i="1" smtClean="0">
                        <a:solidFill>
                          <a:srgbClr val="0000FF"/>
                        </a:solidFill>
                        <a:latin typeface="Cambria Math" panose="02040503050406030204" pitchFamily="18" charset="0"/>
                      </a:rPr>
                      <m:t>=</m:t>
                    </m:r>
                    <m:r>
                      <a:rPr kumimoji="1" lang="en-US" altLang="zh-TW" sz="1700" b="1" i="1" smtClean="0">
                        <a:solidFill>
                          <a:srgbClr val="0000FF"/>
                        </a:solidFill>
                        <a:latin typeface="Cambria Math" panose="02040503050406030204" pitchFamily="18" charset="0"/>
                      </a:rPr>
                      <m:t>𝑬</m:t>
                    </m:r>
                  </m:oMath>
                </a14:m>
                <a:r>
                  <a:rPr kumimoji="1" lang="en-US" altLang="zh-TW" sz="1700" dirty="0">
                    <a:solidFill>
                      <a:srgbClr val="0000FF"/>
                    </a:solidFill>
                  </a:rPr>
                  <a:t> in t-channel diagram</a:t>
                </a:r>
                <a:endParaRPr kumimoji="1" lang="zh-TW" altLang="en-US" sz="1700" dirty="0">
                  <a:solidFill>
                    <a:srgbClr val="0000FF"/>
                  </a:solidFill>
                </a:endParaRPr>
              </a:p>
            </p:txBody>
          </p:sp>
        </mc:Choice>
        <mc:Fallback xmlns="">
          <p:sp>
            <p:nvSpPr>
              <p:cNvPr id="15" name="文字方塊 14">
                <a:extLst>
                  <a:ext uri="{FF2B5EF4-FFF2-40B4-BE49-F238E27FC236}">
                    <a16:creationId xmlns:a16="http://schemas.microsoft.com/office/drawing/2014/main" id="{4CA04752-C3E5-4EE6-E5EB-D59999E1EA7A}"/>
                  </a:ext>
                </a:extLst>
              </p:cNvPr>
              <p:cNvSpPr txBox="1">
                <a:spLocks noRot="1" noChangeAspect="1" noMove="1" noResize="1" noEditPoints="1" noAdjustHandles="1" noChangeArrowheads="1" noChangeShapeType="1" noTextEdit="1"/>
              </p:cNvSpPr>
              <p:nvPr/>
            </p:nvSpPr>
            <p:spPr bwMode="auto">
              <a:xfrm>
                <a:off x="4810172" y="2703004"/>
                <a:ext cx="4014651" cy="620170"/>
              </a:xfrm>
              <a:prstGeom prst="rect">
                <a:avLst/>
              </a:prstGeom>
              <a:blipFill>
                <a:blip r:embed="rId8"/>
                <a:stretch>
                  <a:fillRect l="-943" t="-2000" r="-1887" b="-12000"/>
                </a:stretch>
              </a:blipFill>
              <a:ln w="9525">
                <a:noFill/>
                <a:miter lim="800000"/>
                <a:headEnd/>
                <a:tailEnd/>
              </a:ln>
            </p:spPr>
            <p:txBody>
              <a:bodyPr/>
              <a:lstStyle/>
              <a:p>
                <a:r>
                  <a:rPr lang="zh-TW" altLang="en-US">
                    <a:noFill/>
                  </a:rPr>
                  <a:t> </a:t>
                </a:r>
              </a:p>
            </p:txBody>
          </p:sp>
        </mc:Fallback>
      </mc:AlternateContent>
      <p:sp>
        <p:nvSpPr>
          <p:cNvPr id="16" name="文字方塊 15">
            <a:extLst>
              <a:ext uri="{FF2B5EF4-FFF2-40B4-BE49-F238E27FC236}">
                <a16:creationId xmlns:a16="http://schemas.microsoft.com/office/drawing/2014/main" id="{16C15C18-FBAB-535A-0EE6-51E87B84166C}"/>
              </a:ext>
            </a:extLst>
          </p:cNvPr>
          <p:cNvSpPr txBox="1"/>
          <p:nvPr/>
        </p:nvSpPr>
        <p:spPr bwMode="auto">
          <a:xfrm>
            <a:off x="4810172" y="3826575"/>
            <a:ext cx="4014651" cy="353943"/>
          </a:xfrm>
          <a:prstGeom prst="rect">
            <a:avLst/>
          </a:prstGeom>
          <a:noFill/>
          <a:ln w="9525">
            <a:noFill/>
            <a:miter lim="800000"/>
            <a:headEnd/>
            <a:tailEnd/>
          </a:ln>
        </p:spPr>
        <p:txBody>
          <a:bodyPr wrap="square" rtlCol="0">
            <a:spAutoFit/>
          </a:bodyPr>
          <a:lstStyle/>
          <a:p>
            <a:pPr>
              <a:spcBef>
                <a:spcPct val="50000"/>
              </a:spcBef>
            </a:pPr>
            <a:r>
              <a:rPr lang="en-US" altLang="zh-TW" sz="1700" dirty="0">
                <a:solidFill>
                  <a:srgbClr val="0000FF"/>
                </a:solidFill>
              </a:rPr>
              <a:t>We found it is also true </a:t>
            </a:r>
            <a:r>
              <a:rPr kumimoji="1" lang="en-US" altLang="zh-TW" sz="1700" dirty="0">
                <a:solidFill>
                  <a:srgbClr val="0000FF"/>
                </a:solidFill>
              </a:rPr>
              <a:t>in </a:t>
            </a:r>
            <a:r>
              <a:rPr lang="en-US" altLang="zh-TW" sz="1700" dirty="0">
                <a:solidFill>
                  <a:srgbClr val="0000FF"/>
                </a:solidFill>
              </a:rPr>
              <a:t>s </a:t>
            </a:r>
            <a:r>
              <a:rPr kumimoji="1" lang="en-US" altLang="zh-TW" sz="1700" dirty="0">
                <a:solidFill>
                  <a:srgbClr val="0000FF"/>
                </a:solidFill>
              </a:rPr>
              <a:t>channel </a:t>
            </a:r>
            <a:endParaRPr kumimoji="1" lang="zh-TW" altLang="en-US" sz="1700" dirty="0">
              <a:solidFill>
                <a:srgbClr val="0000FF"/>
              </a:solidFill>
            </a:endParaRPr>
          </a:p>
        </p:txBody>
      </p:sp>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A7701032-BA5F-9371-EBA5-5B724795C2AF}"/>
                  </a:ext>
                </a:extLst>
              </p:cNvPr>
              <p:cNvSpPr txBox="1"/>
              <p:nvPr/>
            </p:nvSpPr>
            <p:spPr bwMode="auto">
              <a:xfrm>
                <a:off x="5123680" y="1853354"/>
                <a:ext cx="3387634" cy="323165"/>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500" smtClean="0">
                          <a:solidFill>
                            <a:srgbClr val="FF0000"/>
                          </a:solidFill>
                          <a:latin typeface="Cambria Math" panose="02040503050406030204" pitchFamily="18" charset="0"/>
                          <a:sym typeface="Symbol" panose="05050102010706020507" pitchFamily="18" charset="2"/>
                        </a:rPr>
                        <m:t>𝚫</m:t>
                      </m:r>
                      <m:sSubSup>
                        <m:sSubSupPr>
                          <m:ctrlPr>
                            <a:rPr lang="en-US" altLang="zh-TW" sz="1500" i="1">
                              <a:solidFill>
                                <a:srgbClr val="FF0000"/>
                              </a:solidFill>
                              <a:latin typeface="Cambria Math" panose="02040503050406030204" pitchFamily="18" charset="0"/>
                              <a:sym typeface="Symbol" panose="05050102010706020507" pitchFamily="18" charset="2"/>
                            </a:rPr>
                          </m:ctrlPr>
                        </m:sSubSupPr>
                        <m:e>
                          <m:r>
                            <a:rPr lang="en-US" altLang="zh-TW" sz="1500" b="1" i="1" smtClean="0">
                              <a:solidFill>
                                <a:srgbClr val="FF0000"/>
                              </a:solidFill>
                              <a:latin typeface="Cambria Math" panose="02040503050406030204" pitchFamily="18" charset="0"/>
                              <a:sym typeface="Symbol" panose="05050102010706020507" pitchFamily="18" charset="2"/>
                            </a:rPr>
                            <m:t>𝑨</m:t>
                          </m:r>
                        </m:e>
                        <m:sub>
                          <m:r>
                            <a:rPr lang="en-US" altLang="zh-TW" sz="1500" i="1">
                              <a:solidFill>
                                <a:srgbClr val="FF0000"/>
                              </a:solidFill>
                              <a:latin typeface="Cambria Math" panose="02040503050406030204" pitchFamily="18" charset="0"/>
                              <a:sym typeface="Symbol" panose="05050102010706020507" pitchFamily="18" charset="2"/>
                            </a:rPr>
                            <m:t>𝑪𝑷</m:t>
                          </m:r>
                        </m:sub>
                        <m:sup>
                          <m:r>
                            <a:rPr lang="en-US" altLang="zh-TW" sz="1500" b="1" i="1" smtClean="0">
                              <a:solidFill>
                                <a:srgbClr val="FF0000"/>
                              </a:solidFill>
                              <a:latin typeface="Cambria Math" panose="02040503050406030204" pitchFamily="18" charset="0"/>
                              <a:sym typeface="Symbol" panose="05050102010706020507" pitchFamily="18" charset="2"/>
                            </a:rPr>
                            <m:t> </m:t>
                          </m:r>
                        </m:sup>
                      </m:sSubSup>
                      <m:r>
                        <a:rPr lang="en-US" altLang="zh-TW" sz="1500" b="1" i="0" smtClean="0">
                          <a:solidFill>
                            <a:srgbClr val="FF0000"/>
                          </a:solidFill>
                          <a:latin typeface="Cambria Math" panose="02040503050406030204" pitchFamily="18" charset="0"/>
                          <a:sym typeface="Symbol" panose="05050102010706020507" pitchFamily="18" charset="2"/>
                        </a:rPr>
                        <m:t>=</m:t>
                      </m:r>
                      <m:d>
                        <m:dPr>
                          <m:ctrlPr>
                            <a:rPr lang="en-US" altLang="zh-TW" sz="1500" b="1" i="1" smtClean="0">
                              <a:solidFill>
                                <a:srgbClr val="FF0000"/>
                              </a:solidFill>
                              <a:latin typeface="Cambria Math" panose="02040503050406030204" pitchFamily="18" charset="0"/>
                              <a:sym typeface="Symbol" panose="05050102010706020507" pitchFamily="18" charset="2"/>
                            </a:rPr>
                          </m:ctrlPr>
                        </m:dPr>
                        <m:e>
                          <m:r>
                            <a:rPr lang="en-US" altLang="zh-TW" sz="1500" b="1" i="0" smtClean="0">
                              <a:solidFill>
                                <a:srgbClr val="FF0000"/>
                              </a:solidFill>
                              <a:latin typeface="Cambria Math" panose="02040503050406030204" pitchFamily="18" charset="0"/>
                              <a:sym typeface="Symbol" panose="05050102010706020507" pitchFamily="18" charset="2"/>
                            </a:rPr>
                            <m:t>−</m:t>
                          </m:r>
                          <m:r>
                            <a:rPr lang="en-US" altLang="zh-TW" sz="1500" b="1" i="0" smtClean="0">
                              <a:solidFill>
                                <a:srgbClr val="FF0000"/>
                              </a:solidFill>
                              <a:latin typeface="Cambria Math" panose="02040503050406030204" pitchFamily="18" charset="0"/>
                              <a:sym typeface="Symbol" panose="05050102010706020507" pitchFamily="18" charset="2"/>
                            </a:rPr>
                            <m:t>𝟎</m:t>
                          </m:r>
                          <m:r>
                            <a:rPr lang="en-US" altLang="zh-TW" sz="1500" b="1" i="0" smtClean="0">
                              <a:solidFill>
                                <a:srgbClr val="FF0000"/>
                              </a:solidFill>
                              <a:latin typeface="Cambria Math" panose="02040503050406030204" pitchFamily="18" charset="0"/>
                              <a:sym typeface="Symbol" panose="05050102010706020507" pitchFamily="18" charset="2"/>
                            </a:rPr>
                            <m:t>.</m:t>
                          </m:r>
                          <m:r>
                            <a:rPr lang="en-US" altLang="zh-TW" sz="1500" b="1" i="0" smtClean="0">
                              <a:solidFill>
                                <a:srgbClr val="FF0000"/>
                              </a:solidFill>
                              <a:latin typeface="Cambria Math" panose="02040503050406030204" pitchFamily="18" charset="0"/>
                              <a:sym typeface="Symbol" panose="05050102010706020507" pitchFamily="18" charset="2"/>
                            </a:rPr>
                            <m:t>𝟏𝟓𝟒</m:t>
                          </m:r>
                          <m:r>
                            <a:rPr lang="en-US" altLang="zh-TW" sz="1500" b="1" i="1" smtClean="0">
                              <a:solidFill>
                                <a:srgbClr val="FF0000"/>
                              </a:solidFill>
                              <a:latin typeface="Cambria Math" panose="02040503050406030204" pitchFamily="18" charset="0"/>
                              <a:sym typeface="Symbol" panose="05050102010706020507" pitchFamily="18" charset="2"/>
                            </a:rPr>
                            <m:t>±</m:t>
                          </m:r>
                          <m:r>
                            <a:rPr lang="en-US" altLang="zh-TW" sz="1500" b="1" i="1" smtClean="0">
                              <a:solidFill>
                                <a:srgbClr val="FF0000"/>
                              </a:solidFill>
                              <a:latin typeface="Cambria Math" panose="02040503050406030204" pitchFamily="18" charset="0"/>
                              <a:sym typeface="Symbol" panose="05050102010706020507" pitchFamily="18" charset="2"/>
                            </a:rPr>
                            <m:t>𝟎</m:t>
                          </m:r>
                          <m:r>
                            <a:rPr lang="en-US" altLang="zh-TW" sz="1500" b="1" i="1" smtClean="0">
                              <a:solidFill>
                                <a:srgbClr val="FF0000"/>
                              </a:solidFill>
                              <a:latin typeface="Cambria Math" panose="02040503050406030204" pitchFamily="18" charset="0"/>
                              <a:sym typeface="Symbol" panose="05050102010706020507" pitchFamily="18" charset="2"/>
                            </a:rPr>
                            <m:t>.</m:t>
                          </m:r>
                          <m:r>
                            <a:rPr lang="en-US" altLang="zh-TW" sz="1500" b="1" i="1" smtClean="0">
                              <a:solidFill>
                                <a:srgbClr val="FF0000"/>
                              </a:solidFill>
                              <a:latin typeface="Cambria Math" panose="02040503050406030204" pitchFamily="18" charset="0"/>
                              <a:sym typeface="Symbol" panose="05050102010706020507" pitchFamily="18" charset="2"/>
                            </a:rPr>
                            <m:t>𝟎𝟐𝟗</m:t>
                          </m:r>
                        </m:e>
                      </m:d>
                      <m:r>
                        <a:rPr lang="en-US" altLang="zh-TW" sz="1500" b="1" i="1" smtClean="0">
                          <a:solidFill>
                            <a:srgbClr val="FF0000"/>
                          </a:solidFill>
                          <a:latin typeface="Cambria Math" panose="02040503050406030204" pitchFamily="18" charset="0"/>
                          <a:sym typeface="Symbol" panose="05050102010706020507" pitchFamily="18" charset="2"/>
                        </a:rPr>
                        <m:t>%</m:t>
                      </m:r>
                    </m:oMath>
                  </m:oMathPara>
                </a14:m>
                <a:endParaRPr kumimoji="1" lang="zh-TW" altLang="en-US" sz="1500" dirty="0">
                  <a:solidFill>
                    <a:srgbClr val="FF0000"/>
                  </a:solidFill>
                </a:endParaRPr>
              </a:p>
            </p:txBody>
          </p:sp>
        </mc:Choice>
        <mc:Fallback xmlns="">
          <p:sp>
            <p:nvSpPr>
              <p:cNvPr id="17" name="文字方塊 16">
                <a:extLst>
                  <a:ext uri="{FF2B5EF4-FFF2-40B4-BE49-F238E27FC236}">
                    <a16:creationId xmlns:a16="http://schemas.microsoft.com/office/drawing/2014/main" id="{A7701032-BA5F-9371-EBA5-5B724795C2AF}"/>
                  </a:ext>
                </a:extLst>
              </p:cNvPr>
              <p:cNvSpPr txBox="1">
                <a:spLocks noRot="1" noChangeAspect="1" noMove="1" noResize="1" noEditPoints="1" noAdjustHandles="1" noChangeArrowheads="1" noChangeShapeType="1" noTextEdit="1"/>
              </p:cNvSpPr>
              <p:nvPr/>
            </p:nvSpPr>
            <p:spPr bwMode="auto">
              <a:xfrm>
                <a:off x="5123680" y="1853354"/>
                <a:ext cx="3387634" cy="323165"/>
              </a:xfrm>
              <a:prstGeom prst="rect">
                <a:avLst/>
              </a:prstGeom>
              <a:blipFill>
                <a:blip r:embed="rId9"/>
                <a:stretch>
                  <a:fillRect b="-3704"/>
                </a:stretch>
              </a:blipFill>
              <a:ln w="9525">
                <a:noFill/>
                <a:miter lim="800000"/>
                <a:headEnd/>
                <a:tailEnd/>
              </a:ln>
            </p:spPr>
            <p:txBody>
              <a:bodyPr/>
              <a:lstStyle/>
              <a:p>
                <a:r>
                  <a:rPr lang="zh-TW" altLang="en-US">
                    <a:noFill/>
                  </a:rPr>
                  <a:t> </a:t>
                </a:r>
              </a:p>
            </p:txBody>
          </p:sp>
        </mc:Fallback>
      </mc:AlternateContent>
    </p:spTree>
    <p:extLst>
      <p:ext uri="{BB962C8B-B14F-4D97-AF65-F5344CB8AC3E}">
        <p14:creationId xmlns:p14="http://schemas.microsoft.com/office/powerpoint/2010/main" val="279799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chemeClr val="tx1"/>
                </a:solidFill>
                <a:latin typeface="Arial" panose="020B0604020202020204" pitchFamily="34" charset="0"/>
                <a:ea typeface="新細明體" panose="02020500000000000000" pitchFamily="18" charset="-120"/>
              </a:defRPr>
            </a:lvl1pPr>
            <a:lvl2pPr marL="557213" indent="-214313">
              <a:spcBef>
                <a:spcPct val="20000"/>
              </a:spcBef>
              <a:buChar char="–"/>
              <a:defRPr kumimoji="1" sz="2100">
                <a:solidFill>
                  <a:schemeClr val="tx1"/>
                </a:solidFill>
                <a:latin typeface="Arial" panose="020B0604020202020204" pitchFamily="34" charset="0"/>
                <a:ea typeface="新細明體" panose="02020500000000000000" pitchFamily="18" charset="-120"/>
              </a:defRPr>
            </a:lvl2pPr>
            <a:lvl3pPr marL="857250" indent="-171450">
              <a:spcBef>
                <a:spcPct val="20000"/>
              </a:spcBef>
              <a:buChar char="•"/>
              <a:defRPr kumimoji="1" sz="1800">
                <a:solidFill>
                  <a:schemeClr val="tx1"/>
                </a:solidFill>
                <a:latin typeface="Arial" panose="020B0604020202020204" pitchFamily="34" charset="0"/>
                <a:ea typeface="新細明體" panose="02020500000000000000" pitchFamily="18" charset="-120"/>
              </a:defRPr>
            </a:lvl3pPr>
            <a:lvl4pPr marL="12001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4pPr>
            <a:lvl5pPr marL="15430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5pPr>
            <a:lvl6pPr marL="18859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6pPr>
            <a:lvl7pPr marL="22288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7pPr>
            <a:lvl8pPr marL="25717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8pPr>
            <a:lvl9pPr marL="29146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DC89C38C-0933-4363-A281-D3E79522AC0E}" type="slidenum">
              <a:rPr lang="en-US" altLang="zh-TW" sz="1050"/>
              <a:pPr>
                <a:spcBef>
                  <a:spcPct val="0"/>
                </a:spcBef>
                <a:buFontTx/>
                <a:buNone/>
              </a:pPr>
              <a:t>2</a:t>
            </a:fld>
            <a:endParaRPr lang="en-US" altLang="zh-TW" sz="1050"/>
          </a:p>
        </p:txBody>
      </p:sp>
      <p:sp>
        <p:nvSpPr>
          <p:cNvPr id="13315" name="Text Box 4"/>
          <p:cNvSpPr txBox="1">
            <a:spLocks noChangeArrowheads="1"/>
          </p:cNvSpPr>
          <p:nvPr/>
        </p:nvSpPr>
        <p:spPr bwMode="auto">
          <a:xfrm>
            <a:off x="989608" y="286260"/>
            <a:ext cx="7475651" cy="433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 typeface="Wingdings" panose="05000000000000000000" pitchFamily="2" charset="2"/>
              <a:buChar char="n"/>
            </a:pPr>
            <a:r>
              <a:rPr lang="en-US" altLang="zh-TW" sz="1575" dirty="0">
                <a:solidFill>
                  <a:srgbClr val="0000FF"/>
                </a:solidFill>
              </a:rPr>
              <a:t>Dynamic approach based on effective Hamiltonian &amp; factorization (generalized, 1/</a:t>
            </a:r>
            <a:r>
              <a:rPr lang="en-US" altLang="zh-TW" sz="1575" dirty="0" err="1">
                <a:solidFill>
                  <a:srgbClr val="0000FF"/>
                </a:solidFill>
              </a:rPr>
              <a:t>N</a:t>
            </a:r>
            <a:r>
              <a:rPr lang="en-US" altLang="zh-TW" sz="1575" baseline="-25000" dirty="0" err="1">
                <a:solidFill>
                  <a:srgbClr val="0000FF"/>
                </a:solidFill>
              </a:rPr>
              <a:t>c</a:t>
            </a:r>
            <a:r>
              <a:rPr lang="en-US" altLang="zh-TW" sz="1575" dirty="0">
                <a:solidFill>
                  <a:srgbClr val="0000FF"/>
                </a:solidFill>
              </a:rPr>
              <a:t>). We don’t have QCD-inspired theory as in B physics </a:t>
            </a:r>
          </a:p>
          <a:p>
            <a:pPr eaLnBrk="1" hangingPunct="1">
              <a:spcBef>
                <a:spcPct val="50000"/>
              </a:spcBef>
              <a:buFont typeface="Wingdings" panose="05000000000000000000" pitchFamily="2" charset="2"/>
              <a:buChar char="n"/>
            </a:pPr>
            <a:endParaRPr lang="en-US" altLang="zh-TW" sz="1575" dirty="0">
              <a:solidFill>
                <a:srgbClr val="0000FF"/>
              </a:solidFill>
            </a:endParaRPr>
          </a:p>
          <a:p>
            <a:pPr eaLnBrk="1" hangingPunct="1">
              <a:spcBef>
                <a:spcPct val="50000"/>
              </a:spcBef>
              <a:buFontTx/>
              <a:buNone/>
            </a:pPr>
            <a:r>
              <a:rPr lang="en-US" altLang="zh-TW" sz="1575" dirty="0">
                <a:solidFill>
                  <a:srgbClr val="0000FF"/>
                </a:solidFill>
              </a:rPr>
              <a:t>      -- treat effective Wilson coefficients </a:t>
            </a:r>
            <a:r>
              <a:rPr lang="en-US" altLang="zh-TW" sz="1575" b="0" dirty="0">
                <a:solidFill>
                  <a:srgbClr val="0000FF"/>
                </a:solidFill>
              </a:rPr>
              <a:t>a</a:t>
            </a:r>
            <a:r>
              <a:rPr lang="en-US" altLang="zh-TW" sz="1575" baseline="-25000" dirty="0">
                <a:solidFill>
                  <a:srgbClr val="0000FF"/>
                </a:solidFill>
              </a:rPr>
              <a:t>1</a:t>
            </a:r>
            <a:r>
              <a:rPr lang="en-US" altLang="zh-TW" sz="1575" dirty="0">
                <a:solidFill>
                  <a:srgbClr val="0000FF"/>
                </a:solidFill>
              </a:rPr>
              <a:t> and </a:t>
            </a:r>
            <a:r>
              <a:rPr lang="en-US" altLang="zh-TW" sz="1575" b="0" dirty="0">
                <a:solidFill>
                  <a:srgbClr val="0000FF"/>
                </a:solidFill>
              </a:rPr>
              <a:t>a</a:t>
            </a:r>
            <a:r>
              <a:rPr lang="en-US" altLang="zh-TW" sz="1575" baseline="-25000" dirty="0">
                <a:solidFill>
                  <a:srgbClr val="0000FF"/>
                </a:solidFill>
              </a:rPr>
              <a:t>2</a:t>
            </a:r>
            <a:r>
              <a:rPr lang="en-US" altLang="zh-TW" sz="1575" dirty="0">
                <a:solidFill>
                  <a:srgbClr val="0000FF"/>
                </a:solidFill>
              </a:rPr>
              <a:t> as phenomenological parameters to account for  nonfactorizable effects                  </a:t>
            </a:r>
          </a:p>
          <a:p>
            <a:pPr eaLnBrk="1" hangingPunct="1">
              <a:spcBef>
                <a:spcPct val="50000"/>
              </a:spcBef>
              <a:buFontTx/>
              <a:buNone/>
            </a:pPr>
            <a:r>
              <a:rPr lang="en-US" altLang="zh-TW" sz="1575" dirty="0">
                <a:solidFill>
                  <a:srgbClr val="0000FF"/>
                </a:solidFill>
              </a:rPr>
              <a:t>      -- cannot describe weak annihilation properly and tackle long-distance effects such as FSIs</a:t>
            </a:r>
          </a:p>
          <a:p>
            <a:pPr eaLnBrk="1" hangingPunct="1">
              <a:spcBef>
                <a:spcPct val="50000"/>
              </a:spcBef>
              <a:buFont typeface="Wingdings" panose="05000000000000000000" pitchFamily="2" charset="2"/>
              <a:buChar char="n"/>
            </a:pPr>
            <a:r>
              <a:rPr lang="en-US" altLang="zh-TW" sz="1575" dirty="0">
                <a:solidFill>
                  <a:srgbClr val="0000FF"/>
                </a:solidFill>
              </a:rPr>
              <a:t>Model-independent diagrammatical approach based on SU(3): strong-interaction effects included in topological amplitudes extracted from the data</a:t>
            </a:r>
          </a:p>
          <a:p>
            <a:pPr eaLnBrk="1" hangingPunct="1">
              <a:spcBef>
                <a:spcPct val="50000"/>
              </a:spcBef>
              <a:buFontTx/>
              <a:buNone/>
            </a:pPr>
            <a:endParaRPr lang="en-US" altLang="zh-TW" sz="1575" dirty="0">
              <a:solidFill>
                <a:srgbClr val="0000FF"/>
              </a:solidFill>
            </a:endParaRPr>
          </a:p>
          <a:p>
            <a:pPr eaLnBrk="1" hangingPunct="1">
              <a:spcBef>
                <a:spcPct val="50000"/>
              </a:spcBef>
              <a:buFontTx/>
              <a:buNone/>
            </a:pPr>
            <a:r>
              <a:rPr lang="en-US" altLang="zh-TW" sz="1575" dirty="0">
                <a:solidFill>
                  <a:srgbClr val="0000FF"/>
                </a:solidFill>
              </a:rPr>
              <a:t>        They are complementary to each other for describing </a:t>
            </a:r>
            <a:r>
              <a:rPr lang="en-US" altLang="zh-TW" sz="1575" dirty="0" err="1">
                <a:solidFill>
                  <a:srgbClr val="0000FF"/>
                </a:solidFill>
              </a:rPr>
              <a:t>nonleptonic</a:t>
            </a:r>
            <a:r>
              <a:rPr lang="en-US" altLang="zh-TW" sz="1575" dirty="0">
                <a:solidFill>
                  <a:srgbClr val="0000FF"/>
                </a:solidFill>
              </a:rPr>
              <a:t> weak decays of heavy mesons</a:t>
            </a:r>
          </a:p>
          <a:p>
            <a:pPr eaLnBrk="1" hangingPunct="1">
              <a:spcBef>
                <a:spcPct val="50000"/>
              </a:spcBef>
              <a:buFontTx/>
              <a:buNone/>
            </a:pPr>
            <a:endParaRPr lang="en-US" altLang="zh-TW" sz="1575" dirty="0">
              <a:solidFill>
                <a:srgbClr val="0000FF"/>
              </a:solidFill>
            </a:endParaRPr>
          </a:p>
        </p:txBody>
      </p:sp>
      <p:sp>
        <p:nvSpPr>
          <p:cNvPr id="10244" name="文字方塊 4"/>
          <p:cNvSpPr txBox="1">
            <a:spLocks noChangeArrowheads="1"/>
          </p:cNvSpPr>
          <p:nvPr/>
        </p:nvSpPr>
        <p:spPr bwMode="auto">
          <a:xfrm>
            <a:off x="6743700" y="1526538"/>
            <a:ext cx="1752600"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50000"/>
              </a:spcBef>
              <a:buFontTx/>
              <a:buNone/>
            </a:pPr>
            <a:r>
              <a:rPr lang="en-US" altLang="zh-TW" sz="975" dirty="0"/>
              <a:t>Bauer, </a:t>
            </a:r>
            <a:r>
              <a:rPr lang="en-US" altLang="zh-TW" sz="975" dirty="0" err="1"/>
              <a:t>Stech</a:t>
            </a:r>
            <a:r>
              <a:rPr lang="en-US" altLang="zh-TW" sz="975" dirty="0"/>
              <a:t>, </a:t>
            </a:r>
            <a:r>
              <a:rPr lang="en-US" altLang="zh-TW" sz="975" dirty="0" err="1"/>
              <a:t>Wirbel</a:t>
            </a:r>
            <a:r>
              <a:rPr lang="en-US" altLang="zh-TW" sz="975" dirty="0"/>
              <a:t> (’87)</a:t>
            </a:r>
            <a:endParaRPr lang="zh-TW" altLang="en-US" sz="975" dirty="0"/>
          </a:p>
        </p:txBody>
      </p:sp>
      <p:sp>
        <p:nvSpPr>
          <p:cNvPr id="2" name="文字方塊 16">
            <a:extLst>
              <a:ext uri="{FF2B5EF4-FFF2-40B4-BE49-F238E27FC236}">
                <a16:creationId xmlns:a16="http://schemas.microsoft.com/office/drawing/2014/main" id="{C1DDDAB6-CF20-E7B1-7448-594AD3500B7C}"/>
              </a:ext>
            </a:extLst>
          </p:cNvPr>
          <p:cNvSpPr txBox="1">
            <a:spLocks noChangeArrowheads="1"/>
          </p:cNvSpPr>
          <p:nvPr/>
        </p:nvSpPr>
        <p:spPr bwMode="auto">
          <a:xfrm>
            <a:off x="1500051" y="912833"/>
            <a:ext cx="7261225" cy="33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eaLnBrk="1" hangingPunct="1">
              <a:spcBef>
                <a:spcPct val="50000"/>
              </a:spcBef>
              <a:buFontTx/>
              <a:buNone/>
            </a:pPr>
            <a:r>
              <a:rPr lang="en-US" altLang="zh-TW" sz="1580" dirty="0">
                <a:solidFill>
                  <a:srgbClr val="FF0000"/>
                </a:solidFill>
              </a:rPr>
              <a:t>as sizable 1/m</a:t>
            </a:r>
            <a:r>
              <a:rPr lang="en-US" altLang="zh-TW" sz="1580" baseline="-25000" dirty="0">
                <a:solidFill>
                  <a:srgbClr val="FF0000"/>
                </a:solidFill>
              </a:rPr>
              <a:t>c</a:t>
            </a:r>
            <a:r>
              <a:rPr lang="en-US" altLang="zh-TW" sz="1580" dirty="0">
                <a:solidFill>
                  <a:srgbClr val="FF0000"/>
                </a:solidFill>
              </a:rPr>
              <a:t> power corrections are expected in D decays</a:t>
            </a:r>
            <a:endParaRPr lang="zh-TW" altLang="en-US" sz="1580" dirty="0">
              <a:solidFill>
                <a:srgbClr val="FF0000"/>
              </a:solidFill>
            </a:endParaRPr>
          </a:p>
        </p:txBody>
      </p:sp>
    </p:spTree>
    <p:extLst>
      <p:ext uri="{BB962C8B-B14F-4D97-AF65-F5344CB8AC3E}">
        <p14:creationId xmlns:p14="http://schemas.microsoft.com/office/powerpoint/2010/main" val="4103808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315">
                                            <p:txEl>
                                              <p:pRg st="4" end="4"/>
                                            </p:txEl>
                                          </p:spTgt>
                                        </p:tgtEl>
                                        <p:attrNameLst>
                                          <p:attrName>style.visibility</p:attrName>
                                        </p:attrNameLst>
                                      </p:cBhvr>
                                      <p:to>
                                        <p:strVal val="visible"/>
                                      </p:to>
                                    </p:set>
                                    <p:animEffect transition="in" filter="box(in)">
                                      <p:cBhvr>
                                        <p:cTn id="7" dur="500"/>
                                        <p:tgtEl>
                                          <p:spTgt spid="13315">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3315">
                                            <p:txEl>
                                              <p:pRg st="6" end="6"/>
                                            </p:txEl>
                                          </p:spTgt>
                                        </p:tgtEl>
                                        <p:attrNameLst>
                                          <p:attrName>style.visibility</p:attrName>
                                        </p:attrNameLst>
                                      </p:cBhvr>
                                      <p:to>
                                        <p:strVal val="visible"/>
                                      </p:to>
                                    </p:set>
                                    <p:animEffect transition="in" filter="box(in)">
                                      <p:cBhvr>
                                        <p:cTn id="12" dur="500"/>
                                        <p:tgtEl>
                                          <p:spTgt spid="133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7D788F79-DA4C-2E01-11D6-DEB53A9F9A0C}"/>
              </a:ext>
            </a:extLst>
          </p:cNvPr>
          <p:cNvSpPr>
            <a:spLocks noGrp="1"/>
          </p:cNvSpPr>
          <p:nvPr>
            <p:ph type="sldNum" sz="quarter" idx="12"/>
          </p:nvPr>
        </p:nvSpPr>
        <p:spPr/>
        <p:txBody>
          <a:bodyPr/>
          <a:lstStyle/>
          <a:p>
            <a:pPr>
              <a:defRPr/>
            </a:pPr>
            <a:fld id="{7814F3AF-5802-4929-B232-BE6EF381321D}" type="slidenum">
              <a:rPr lang="en-US" altLang="zh-TW" smtClean="0"/>
              <a:pPr>
                <a:defRPr/>
              </a:pPr>
              <a:t>20</a:t>
            </a:fld>
            <a:endParaRPr lang="en-US" altLang="zh-TW"/>
          </a:p>
        </p:txBody>
      </p:sp>
      <p:sp>
        <p:nvSpPr>
          <p:cNvPr id="3" name="Text Box 12">
            <a:extLst>
              <a:ext uri="{FF2B5EF4-FFF2-40B4-BE49-F238E27FC236}">
                <a16:creationId xmlns:a16="http://schemas.microsoft.com/office/drawing/2014/main" id="{CD89E6CB-DF2A-F2D0-4AD2-381C0AF1144C}"/>
              </a:ext>
            </a:extLst>
          </p:cNvPr>
          <p:cNvSpPr txBox="1">
            <a:spLocks noChangeArrowheads="1"/>
          </p:cNvSpPr>
          <p:nvPr/>
        </p:nvSpPr>
        <p:spPr bwMode="auto">
          <a:xfrm>
            <a:off x="2102876" y="67383"/>
            <a:ext cx="4830366"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defTabSz="685800" eaLnBrk="1" hangingPunct="1">
              <a:spcBef>
                <a:spcPct val="50000"/>
              </a:spcBef>
              <a:buNone/>
            </a:pPr>
            <a:r>
              <a:rPr lang="en-US" altLang="zh-TW" sz="1650" dirty="0">
                <a:solidFill>
                  <a:srgbClr val="FF33CC"/>
                </a:solidFill>
              </a:rPr>
              <a:t>                           Other approaches</a:t>
            </a:r>
          </a:p>
        </p:txBody>
      </p:sp>
      <p:sp>
        <p:nvSpPr>
          <p:cNvPr id="4" name="Line 5">
            <a:extLst>
              <a:ext uri="{FF2B5EF4-FFF2-40B4-BE49-F238E27FC236}">
                <a16:creationId xmlns:a16="http://schemas.microsoft.com/office/drawing/2014/main" id="{94B8F809-31E4-53EF-7087-9619CA0DE3A9}"/>
              </a:ext>
            </a:extLst>
          </p:cNvPr>
          <p:cNvSpPr>
            <a:spLocks noChangeShapeType="1"/>
          </p:cNvSpPr>
          <p:nvPr/>
        </p:nvSpPr>
        <p:spPr bwMode="auto">
          <a:xfrm>
            <a:off x="1495785" y="428369"/>
            <a:ext cx="6363025" cy="0"/>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685800"/>
            <a:endParaRPr lang="zh-TW" altLang="en-US">
              <a:solidFill>
                <a:prstClr val="black"/>
              </a:solidFill>
            </a:endParaRPr>
          </a:p>
        </p:txBody>
      </p:sp>
      <p:sp>
        <p:nvSpPr>
          <p:cNvPr id="5" name="文字方塊 4">
            <a:extLst>
              <a:ext uri="{FF2B5EF4-FFF2-40B4-BE49-F238E27FC236}">
                <a16:creationId xmlns:a16="http://schemas.microsoft.com/office/drawing/2014/main" id="{EBD98B40-35FF-EC65-DFB1-4D328EBC9754}"/>
              </a:ext>
            </a:extLst>
          </p:cNvPr>
          <p:cNvSpPr txBox="1"/>
          <p:nvPr/>
        </p:nvSpPr>
        <p:spPr bwMode="auto">
          <a:xfrm>
            <a:off x="975098" y="504701"/>
            <a:ext cx="5138320" cy="323165"/>
          </a:xfrm>
          <a:prstGeom prst="rect">
            <a:avLst/>
          </a:prstGeom>
          <a:noFill/>
          <a:ln w="9525">
            <a:noFill/>
            <a:miter lim="800000"/>
            <a:headEnd/>
            <a:tailEnd/>
          </a:ln>
        </p:spPr>
        <p:txBody>
          <a:bodyPr wrap="square" rtlCol="0">
            <a:spAutoFit/>
          </a:bodyPr>
          <a:lstStyle/>
          <a:p>
            <a:pPr>
              <a:spcBef>
                <a:spcPct val="50000"/>
              </a:spcBef>
            </a:pPr>
            <a:r>
              <a:rPr lang="en-US" altLang="zh-TW" sz="1500" b="0" dirty="0">
                <a:solidFill>
                  <a:srgbClr val="0000FF"/>
                </a:solidFill>
              </a:rPr>
              <a:t>Based on LCSR, </a:t>
            </a:r>
            <a:r>
              <a:rPr lang="en-US" altLang="zh-TW" sz="1500" b="0" dirty="0" err="1">
                <a:solidFill>
                  <a:srgbClr val="0000FF"/>
                </a:solidFill>
              </a:rPr>
              <a:t>Khodjamirian</a:t>
            </a:r>
            <a:r>
              <a:rPr lang="en-US" altLang="zh-TW" sz="1500" b="0" dirty="0">
                <a:solidFill>
                  <a:srgbClr val="0000FF"/>
                </a:solidFill>
              </a:rPr>
              <a:t> and </a:t>
            </a:r>
            <a:r>
              <a:rPr lang="en-US" altLang="zh-TW" sz="1500" b="0" dirty="0" err="1">
                <a:solidFill>
                  <a:srgbClr val="0000FF"/>
                </a:solidFill>
              </a:rPr>
              <a:t>Petrov</a:t>
            </a:r>
            <a:r>
              <a:rPr lang="en-US" altLang="zh-TW" sz="1500" b="0" dirty="0">
                <a:solidFill>
                  <a:srgbClr val="0000FF"/>
                </a:solidFill>
              </a:rPr>
              <a:t> (’17) obtained</a:t>
            </a:r>
            <a:endParaRPr lang="zh-TW" altLang="en-US" sz="1500" b="0" dirty="0">
              <a:solidFill>
                <a:srgbClr val="0000FF"/>
              </a:solidFill>
            </a:endParaRP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07A824D6-D0BE-D776-3526-395AF744B036}"/>
                  </a:ext>
                </a:extLst>
              </p:cNvPr>
              <p:cNvSpPr txBox="1"/>
              <p:nvPr/>
            </p:nvSpPr>
            <p:spPr bwMode="auto">
              <a:xfrm>
                <a:off x="1824201" y="1753149"/>
                <a:ext cx="6694544" cy="373372"/>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sSub>
                      <m:sSubPr>
                        <m:ctrlPr>
                          <a:rPr kumimoji="1" lang="en-US" altLang="zh-TW" sz="1700" i="1" dirty="0" smtClean="0">
                            <a:solidFill>
                              <a:srgbClr val="0000FF"/>
                            </a:solidFill>
                            <a:latin typeface="Cambria Math" panose="02040503050406030204" pitchFamily="18" charset="0"/>
                          </a:rPr>
                        </m:ctrlPr>
                      </m:sSubPr>
                      <m:e>
                        <m:r>
                          <a:rPr kumimoji="1" lang="en-US" altLang="zh-TW" sz="1700" b="1" i="1" dirty="0" smtClean="0">
                            <a:solidFill>
                              <a:srgbClr val="0000FF"/>
                            </a:solidFill>
                            <a:latin typeface="Cambria Math" panose="02040503050406030204" pitchFamily="18" charset="0"/>
                          </a:rPr>
                          <m:t>|</m:t>
                        </m:r>
                        <m:r>
                          <a:rPr kumimoji="1" lang="en-US" altLang="zh-TW" sz="1700" b="1" i="1" dirty="0" smtClean="0">
                            <a:solidFill>
                              <a:srgbClr val="0000FF"/>
                            </a:solidFill>
                            <a:latin typeface="Cambria Math" panose="02040503050406030204" pitchFamily="18" charset="0"/>
                          </a:rPr>
                          <m:t>𝑪</m:t>
                        </m:r>
                      </m:e>
                      <m:sub>
                        <m:r>
                          <a:rPr kumimoji="1" lang="en-US" altLang="zh-TW" sz="1700" b="1" i="1" dirty="0" smtClean="0">
                            <a:solidFill>
                              <a:srgbClr val="0000FF"/>
                            </a:solidFill>
                            <a:latin typeface="Cambria Math" panose="02040503050406030204" pitchFamily="18" charset="0"/>
                          </a:rPr>
                          <m:t>𝝅𝝅</m:t>
                        </m:r>
                      </m:sub>
                    </m:sSub>
                    <m:r>
                      <a:rPr kumimoji="1" lang="en-US" altLang="zh-TW" sz="1700" b="1" i="1" dirty="0" smtClean="0">
                        <a:solidFill>
                          <a:srgbClr val="0000FF"/>
                        </a:solidFill>
                        <a:latin typeface="Cambria Math" panose="02040503050406030204" pitchFamily="18" charset="0"/>
                      </a:rPr>
                      <m:t>|=</m:t>
                    </m:r>
                    <m:sSubSup>
                      <m:sSubSupPr>
                        <m:ctrlPr>
                          <a:rPr kumimoji="1" lang="en-US" altLang="zh-TW" sz="1700" b="1" i="1" dirty="0" smtClean="0">
                            <a:solidFill>
                              <a:srgbClr val="0000FF"/>
                            </a:solidFill>
                            <a:latin typeface="Cambria Math" panose="02040503050406030204" pitchFamily="18" charset="0"/>
                          </a:rPr>
                        </m:ctrlPr>
                      </m:sSubSupPr>
                      <m:e>
                        <m:r>
                          <a:rPr kumimoji="1" lang="en-US" altLang="zh-TW" sz="1700" b="1" i="1" dirty="0" smtClean="0">
                            <a:solidFill>
                              <a:srgbClr val="0000FF"/>
                            </a:solidFill>
                            <a:latin typeface="Cambria Math" panose="02040503050406030204" pitchFamily="18" charset="0"/>
                          </a:rPr>
                          <m:t>𝟎</m:t>
                        </m:r>
                        <m:r>
                          <a:rPr kumimoji="1" lang="en-US" altLang="zh-TW" sz="1700" b="1" i="1" dirty="0" smtClean="0">
                            <a:solidFill>
                              <a:srgbClr val="0000FF"/>
                            </a:solidFill>
                            <a:latin typeface="Cambria Math" panose="02040503050406030204" pitchFamily="18" charset="0"/>
                          </a:rPr>
                          <m:t>.</m:t>
                        </m:r>
                        <m:r>
                          <a:rPr kumimoji="1" lang="en-US" altLang="zh-TW" sz="1700" b="1" i="1" dirty="0" smtClean="0">
                            <a:solidFill>
                              <a:srgbClr val="0000FF"/>
                            </a:solidFill>
                            <a:latin typeface="Cambria Math" panose="02040503050406030204" pitchFamily="18" charset="0"/>
                          </a:rPr>
                          <m:t>𝟎𝟖𝟗</m:t>
                        </m:r>
                      </m:e>
                      <m:sub>
                        <m:r>
                          <a:rPr kumimoji="1" lang="en-US" altLang="zh-TW" sz="1700" b="1" i="1" dirty="0" smtClean="0">
                            <a:solidFill>
                              <a:srgbClr val="0000FF"/>
                            </a:solidFill>
                            <a:latin typeface="Cambria Math" panose="02040503050406030204" pitchFamily="18" charset="0"/>
                          </a:rPr>
                          <m:t>−</m:t>
                        </m:r>
                        <m:r>
                          <a:rPr kumimoji="1" lang="en-US" altLang="zh-TW" sz="1700" b="1" i="1" dirty="0" smtClean="0">
                            <a:solidFill>
                              <a:srgbClr val="0000FF"/>
                            </a:solidFill>
                            <a:latin typeface="Cambria Math" panose="02040503050406030204" pitchFamily="18" charset="0"/>
                          </a:rPr>
                          <m:t>𝟎</m:t>
                        </m:r>
                        <m:r>
                          <a:rPr kumimoji="1" lang="en-US" altLang="zh-TW" sz="1700" b="1" i="1" dirty="0" smtClean="0">
                            <a:solidFill>
                              <a:srgbClr val="0000FF"/>
                            </a:solidFill>
                            <a:latin typeface="Cambria Math" panose="02040503050406030204" pitchFamily="18" charset="0"/>
                          </a:rPr>
                          <m:t>.</m:t>
                        </m:r>
                        <m:r>
                          <a:rPr kumimoji="1" lang="en-US" altLang="zh-TW" sz="1700" b="1" i="1" dirty="0" smtClean="0">
                            <a:solidFill>
                              <a:srgbClr val="0000FF"/>
                            </a:solidFill>
                            <a:latin typeface="Cambria Math" panose="02040503050406030204" pitchFamily="18" charset="0"/>
                          </a:rPr>
                          <m:t>𝟎𝟑𝟕</m:t>
                        </m:r>
                        <m:r>
                          <a:rPr kumimoji="1" lang="en-US" altLang="zh-TW" sz="1700" b="1" i="1" dirty="0" smtClean="0">
                            <a:solidFill>
                              <a:srgbClr val="0000FF"/>
                            </a:solidFill>
                            <a:latin typeface="Cambria Math" panose="02040503050406030204" pitchFamily="18" charset="0"/>
                          </a:rPr>
                          <m:t> </m:t>
                        </m:r>
                      </m:sub>
                      <m:sup>
                        <m:r>
                          <a:rPr kumimoji="1" lang="en-US" altLang="zh-TW" sz="1700" b="1" i="1" dirty="0" smtClean="0">
                            <a:solidFill>
                              <a:srgbClr val="0000FF"/>
                            </a:solidFill>
                            <a:latin typeface="Cambria Math" panose="02040503050406030204" pitchFamily="18" charset="0"/>
                          </a:rPr>
                          <m:t>+</m:t>
                        </m:r>
                        <m:r>
                          <a:rPr kumimoji="1" lang="en-US" altLang="zh-TW" sz="1700" b="1" i="1" dirty="0" smtClean="0">
                            <a:solidFill>
                              <a:srgbClr val="0000FF"/>
                            </a:solidFill>
                            <a:latin typeface="Cambria Math" panose="02040503050406030204" pitchFamily="18" charset="0"/>
                          </a:rPr>
                          <m:t>𝟎</m:t>
                        </m:r>
                        <m:r>
                          <a:rPr kumimoji="1" lang="en-US" altLang="zh-TW" sz="1700" b="1" i="1" dirty="0" smtClean="0">
                            <a:solidFill>
                              <a:srgbClr val="0000FF"/>
                            </a:solidFill>
                            <a:latin typeface="Cambria Math" panose="02040503050406030204" pitchFamily="18" charset="0"/>
                          </a:rPr>
                          <m:t>.</m:t>
                        </m:r>
                        <m:r>
                          <a:rPr kumimoji="1" lang="en-US" altLang="zh-TW" sz="1700" b="1" i="1" dirty="0" smtClean="0">
                            <a:solidFill>
                              <a:srgbClr val="0000FF"/>
                            </a:solidFill>
                            <a:latin typeface="Cambria Math" panose="02040503050406030204" pitchFamily="18" charset="0"/>
                          </a:rPr>
                          <m:t>𝟎𝟒𝟐</m:t>
                        </m:r>
                      </m:sup>
                    </m:sSubSup>
                    <m:r>
                      <a:rPr kumimoji="1" lang="en-US" altLang="zh-TW" sz="1700" b="1" i="0" dirty="0" smtClean="0">
                        <a:solidFill>
                          <a:srgbClr val="0000FF"/>
                        </a:solidFill>
                        <a:latin typeface="Cambria Math" panose="02040503050406030204" pitchFamily="18" charset="0"/>
                      </a:rPr>
                      <m:t>,      </m:t>
                    </m:r>
                  </m:oMath>
                </a14:m>
                <a:r>
                  <a:rPr kumimoji="1" lang="en-US" altLang="zh-TW" sz="1700" dirty="0">
                    <a:solidFill>
                      <a:srgbClr val="0000FF"/>
                    </a:solidFill>
                  </a:rPr>
                  <a:t> </a:t>
                </a:r>
                <a14:m>
                  <m:oMath xmlns:m="http://schemas.openxmlformats.org/officeDocument/2006/math">
                    <m:sSub>
                      <m:sSubPr>
                        <m:ctrlPr>
                          <a:rPr lang="en-US" altLang="zh-TW" sz="1700" i="1" dirty="0">
                            <a:solidFill>
                              <a:srgbClr val="0000FF"/>
                            </a:solidFill>
                            <a:latin typeface="Cambria Math" panose="02040503050406030204" pitchFamily="18" charset="0"/>
                          </a:rPr>
                        </m:ctrlPr>
                      </m:sSubPr>
                      <m:e>
                        <m:r>
                          <a:rPr lang="en-US" altLang="zh-TW" sz="1700" b="1" i="1" dirty="0" smtClean="0">
                            <a:solidFill>
                              <a:srgbClr val="0000FF"/>
                            </a:solidFill>
                            <a:latin typeface="Cambria Math" panose="02040503050406030204" pitchFamily="18" charset="0"/>
                          </a:rPr>
                          <m:t>|</m:t>
                        </m:r>
                        <m:r>
                          <a:rPr lang="en-US" altLang="zh-TW" sz="1700" b="1" i="1" dirty="0" smtClean="0">
                            <a:solidFill>
                              <a:srgbClr val="0000FF"/>
                            </a:solidFill>
                            <a:latin typeface="Cambria Math" panose="02040503050406030204" pitchFamily="18" charset="0"/>
                          </a:rPr>
                          <m:t>𝑪</m:t>
                        </m:r>
                      </m:e>
                      <m:sub>
                        <m:r>
                          <a:rPr lang="en-US" altLang="zh-TW" sz="1700" i="1" dirty="0">
                            <a:solidFill>
                              <a:srgbClr val="0000FF"/>
                            </a:solidFill>
                            <a:latin typeface="Cambria Math" panose="02040503050406030204" pitchFamily="18" charset="0"/>
                          </a:rPr>
                          <m:t>𝑲𝑲</m:t>
                        </m:r>
                      </m:sub>
                    </m:sSub>
                    <m:r>
                      <a:rPr lang="en-US" altLang="zh-TW" sz="1700" b="1" i="1" dirty="0" smtClean="0">
                        <a:solidFill>
                          <a:srgbClr val="0000FF"/>
                        </a:solidFill>
                        <a:latin typeface="Cambria Math" panose="02040503050406030204" pitchFamily="18" charset="0"/>
                      </a:rPr>
                      <m:t>|</m:t>
                    </m:r>
                    <m:r>
                      <a:rPr lang="en-US" altLang="zh-TW" sz="1700" i="1" dirty="0">
                        <a:solidFill>
                          <a:srgbClr val="0000FF"/>
                        </a:solidFill>
                        <a:latin typeface="Cambria Math" panose="02040503050406030204" pitchFamily="18" charset="0"/>
                      </a:rPr>
                      <m:t>=</m:t>
                    </m:r>
                    <m:sSubSup>
                      <m:sSubSupPr>
                        <m:ctrlPr>
                          <a:rPr lang="en-US" altLang="zh-TW" sz="1700" i="1" dirty="0">
                            <a:solidFill>
                              <a:srgbClr val="0000FF"/>
                            </a:solidFill>
                            <a:latin typeface="Cambria Math" panose="02040503050406030204" pitchFamily="18" charset="0"/>
                          </a:rPr>
                        </m:ctrlPr>
                      </m:sSubSupPr>
                      <m:e>
                        <m:r>
                          <a:rPr lang="en-US" altLang="zh-TW" sz="1700" i="1" dirty="0">
                            <a:solidFill>
                              <a:srgbClr val="0000FF"/>
                            </a:solidFill>
                            <a:latin typeface="Cambria Math" panose="02040503050406030204" pitchFamily="18" charset="0"/>
                          </a:rPr>
                          <m:t>𝟎</m:t>
                        </m:r>
                        <m:r>
                          <a:rPr lang="en-US" altLang="zh-TW" sz="1700" i="1" dirty="0">
                            <a:solidFill>
                              <a:srgbClr val="0000FF"/>
                            </a:solidFill>
                            <a:latin typeface="Cambria Math" panose="02040503050406030204" pitchFamily="18" charset="0"/>
                          </a:rPr>
                          <m:t>.</m:t>
                        </m:r>
                        <m:r>
                          <a:rPr lang="en-US" altLang="zh-TW" sz="1700" i="1" dirty="0">
                            <a:solidFill>
                              <a:srgbClr val="0000FF"/>
                            </a:solidFill>
                            <a:latin typeface="Cambria Math" panose="02040503050406030204" pitchFamily="18" charset="0"/>
                          </a:rPr>
                          <m:t>𝟎𝟔𝟔</m:t>
                        </m:r>
                      </m:e>
                      <m:sub>
                        <m:r>
                          <a:rPr lang="en-US" altLang="zh-TW" sz="1700" i="1" dirty="0">
                            <a:solidFill>
                              <a:srgbClr val="0000FF"/>
                            </a:solidFill>
                            <a:latin typeface="Cambria Math" panose="02040503050406030204" pitchFamily="18" charset="0"/>
                          </a:rPr>
                          <m:t>−</m:t>
                        </m:r>
                        <m:r>
                          <a:rPr lang="en-US" altLang="zh-TW" sz="1700" i="1" dirty="0">
                            <a:solidFill>
                              <a:srgbClr val="0000FF"/>
                            </a:solidFill>
                            <a:latin typeface="Cambria Math" panose="02040503050406030204" pitchFamily="18" charset="0"/>
                          </a:rPr>
                          <m:t>𝟎</m:t>
                        </m:r>
                        <m:r>
                          <a:rPr lang="en-US" altLang="zh-TW" sz="1700" i="1" dirty="0">
                            <a:solidFill>
                              <a:srgbClr val="0000FF"/>
                            </a:solidFill>
                            <a:latin typeface="Cambria Math" panose="02040503050406030204" pitchFamily="18" charset="0"/>
                          </a:rPr>
                          <m:t>.</m:t>
                        </m:r>
                        <m:r>
                          <a:rPr lang="en-US" altLang="zh-TW" sz="1700" i="1" dirty="0">
                            <a:solidFill>
                              <a:srgbClr val="0000FF"/>
                            </a:solidFill>
                            <a:latin typeface="Cambria Math" panose="02040503050406030204" pitchFamily="18" charset="0"/>
                          </a:rPr>
                          <m:t>𝟎𝟐𝟗</m:t>
                        </m:r>
                      </m:sub>
                      <m:sup>
                        <m:r>
                          <a:rPr lang="en-US" altLang="zh-TW" sz="1700" i="1" dirty="0">
                            <a:solidFill>
                              <a:srgbClr val="0000FF"/>
                            </a:solidFill>
                            <a:latin typeface="Cambria Math" panose="02040503050406030204" pitchFamily="18" charset="0"/>
                          </a:rPr>
                          <m:t>+</m:t>
                        </m:r>
                        <m:r>
                          <a:rPr lang="en-US" altLang="zh-TW" sz="1700" i="1" dirty="0">
                            <a:solidFill>
                              <a:srgbClr val="0000FF"/>
                            </a:solidFill>
                            <a:latin typeface="Cambria Math" panose="02040503050406030204" pitchFamily="18" charset="0"/>
                          </a:rPr>
                          <m:t>𝟎</m:t>
                        </m:r>
                        <m:r>
                          <a:rPr lang="en-US" altLang="zh-TW" sz="1700" i="1" dirty="0">
                            <a:solidFill>
                              <a:srgbClr val="0000FF"/>
                            </a:solidFill>
                            <a:latin typeface="Cambria Math" panose="02040503050406030204" pitchFamily="18" charset="0"/>
                          </a:rPr>
                          <m:t>.</m:t>
                        </m:r>
                        <m:r>
                          <a:rPr lang="en-US" altLang="zh-TW" sz="1700" i="1" dirty="0">
                            <a:solidFill>
                              <a:srgbClr val="0000FF"/>
                            </a:solidFill>
                            <a:latin typeface="Cambria Math" panose="02040503050406030204" pitchFamily="18" charset="0"/>
                          </a:rPr>
                          <m:t>𝟎𝟑𝟏</m:t>
                        </m:r>
                      </m:sup>
                    </m:sSubSup>
                  </m:oMath>
                </a14:m>
                <a:r>
                  <a:rPr kumimoji="1" lang="en-US" altLang="zh-TW" sz="1700" dirty="0">
                    <a:solidFill>
                      <a:srgbClr val="0000FF"/>
                    </a:solidFill>
                  </a:rPr>
                  <a:t> </a:t>
                </a:r>
                <a:endParaRPr kumimoji="1" lang="zh-TW" altLang="en-US" sz="1700" dirty="0">
                  <a:solidFill>
                    <a:srgbClr val="0000FF"/>
                  </a:solidFill>
                </a:endParaRPr>
              </a:p>
            </p:txBody>
          </p:sp>
        </mc:Choice>
        <mc:Fallback xmlns="">
          <p:sp>
            <p:nvSpPr>
              <p:cNvPr id="7" name="文字方塊 6">
                <a:extLst>
                  <a:ext uri="{FF2B5EF4-FFF2-40B4-BE49-F238E27FC236}">
                    <a16:creationId xmlns:a16="http://schemas.microsoft.com/office/drawing/2014/main" id="{07A824D6-D0BE-D776-3526-395AF744B036}"/>
                  </a:ext>
                </a:extLst>
              </p:cNvPr>
              <p:cNvSpPr txBox="1">
                <a:spLocks noRot="1" noChangeAspect="1" noMove="1" noResize="1" noEditPoints="1" noAdjustHandles="1" noChangeArrowheads="1" noChangeShapeType="1" noTextEdit="1"/>
              </p:cNvSpPr>
              <p:nvPr/>
            </p:nvSpPr>
            <p:spPr bwMode="auto">
              <a:xfrm>
                <a:off x="1824201" y="1753149"/>
                <a:ext cx="6694544" cy="373372"/>
              </a:xfrm>
              <a:prstGeom prst="rect">
                <a:avLst/>
              </a:prstGeom>
              <a:blipFill>
                <a:blip r:embed="rId2"/>
                <a:stretch>
                  <a:fillRect l="-189" b="-16667"/>
                </a:stretch>
              </a:blipFill>
              <a:ln w="9525">
                <a:noFill/>
                <a:miter lim="800000"/>
                <a:headEnd/>
                <a:tailEnd/>
              </a:ln>
            </p:spPr>
            <p:txBody>
              <a:bodyPr/>
              <a:lstStyle/>
              <a:p>
                <a:r>
                  <a:rPr lang="zh-TW" altLang="en-US">
                    <a:noFill/>
                  </a:rPr>
                  <a:t> </a:t>
                </a:r>
              </a:p>
            </p:txBody>
          </p:sp>
        </mc:Fallback>
      </mc:AlternateContent>
      <p:sp>
        <p:nvSpPr>
          <p:cNvPr id="8" name="文字方塊 7">
            <a:extLst>
              <a:ext uri="{FF2B5EF4-FFF2-40B4-BE49-F238E27FC236}">
                <a16:creationId xmlns:a16="http://schemas.microsoft.com/office/drawing/2014/main" id="{4B29BCEB-6A1A-2326-900D-F8FC2B4B9554}"/>
              </a:ext>
            </a:extLst>
          </p:cNvPr>
          <p:cNvSpPr txBox="1"/>
          <p:nvPr/>
        </p:nvSpPr>
        <p:spPr bwMode="auto">
          <a:xfrm>
            <a:off x="1002345" y="1334471"/>
            <a:ext cx="5948314" cy="338554"/>
          </a:xfrm>
          <a:prstGeom prst="rect">
            <a:avLst/>
          </a:prstGeom>
          <a:noFill/>
          <a:ln w="9525">
            <a:noFill/>
            <a:miter lim="800000"/>
            <a:headEnd/>
            <a:tailEnd/>
          </a:ln>
        </p:spPr>
        <p:txBody>
          <a:bodyPr wrap="square" rtlCol="0">
            <a:spAutoFit/>
          </a:bodyPr>
          <a:lstStyle/>
          <a:p>
            <a:pPr>
              <a:spcBef>
                <a:spcPct val="50000"/>
              </a:spcBef>
            </a:pPr>
            <a:r>
              <a:rPr lang="en" altLang="zh-TW" sz="1600" b="0" dirty="0">
                <a:solidFill>
                  <a:srgbClr val="0000FF"/>
                </a:solidFill>
                <a:latin typeface="+mj-lt"/>
              </a:rPr>
              <a:t>w</a:t>
            </a:r>
            <a:r>
              <a:rPr lang="en" altLang="zh-TW" sz="1600" b="0" dirty="0">
                <a:solidFill>
                  <a:srgbClr val="0000FF"/>
                </a:solidFill>
                <a:effectLst/>
                <a:latin typeface="+mj-lt"/>
              </a:rPr>
              <a:t>hile Lenz , </a:t>
            </a:r>
            <a:r>
              <a:rPr lang="en" altLang="zh-TW" sz="1600" b="0" dirty="0" err="1">
                <a:solidFill>
                  <a:srgbClr val="0000FF"/>
                </a:solidFill>
                <a:effectLst/>
                <a:latin typeface="+mj-lt"/>
              </a:rPr>
              <a:t>Piscopo</a:t>
            </a:r>
            <a:r>
              <a:rPr lang="en" altLang="zh-TW" sz="1600" b="0" dirty="0">
                <a:solidFill>
                  <a:srgbClr val="0000FF"/>
                </a:solidFill>
                <a:effectLst/>
                <a:latin typeface="+mj-lt"/>
              </a:rPr>
              <a:t> and </a:t>
            </a:r>
            <a:r>
              <a:rPr lang="en" altLang="zh-TW" sz="1600" b="0" dirty="0" err="1">
                <a:solidFill>
                  <a:srgbClr val="0000FF"/>
                </a:solidFill>
                <a:effectLst/>
                <a:latin typeface="+mj-lt"/>
              </a:rPr>
              <a:t>Rusov</a:t>
            </a:r>
            <a:r>
              <a:rPr lang="en" altLang="zh-TW" sz="1600" b="0" dirty="0">
                <a:solidFill>
                  <a:srgbClr val="0000FF"/>
                </a:solidFill>
                <a:effectLst/>
                <a:latin typeface="+mj-lt"/>
              </a:rPr>
              <a:t> (’24) got </a:t>
            </a:r>
            <a:endParaRPr lang="en" altLang="zh-TW" sz="1600" b="0" dirty="0">
              <a:solidFill>
                <a:srgbClr val="0000FF"/>
              </a:solidFill>
              <a:latin typeface="+mj-lt"/>
            </a:endParaRPr>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1307826C-4795-D8B7-AEAE-AD0D6344C50E}"/>
                  </a:ext>
                </a:extLst>
              </p:cNvPr>
              <p:cNvSpPr txBox="1"/>
              <p:nvPr/>
            </p:nvSpPr>
            <p:spPr bwMode="auto">
              <a:xfrm>
                <a:off x="1685885" y="904197"/>
                <a:ext cx="6694544" cy="353943"/>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sSub>
                      <m:sSubPr>
                        <m:ctrlPr>
                          <a:rPr kumimoji="1" lang="en-US" altLang="zh-TW" sz="1700" i="1" dirty="0" smtClean="0">
                            <a:solidFill>
                              <a:srgbClr val="0000FF"/>
                            </a:solidFill>
                            <a:latin typeface="Cambria Math" panose="02040503050406030204" pitchFamily="18" charset="0"/>
                          </a:rPr>
                        </m:ctrlPr>
                      </m:sSubPr>
                      <m:e>
                        <m:r>
                          <a:rPr kumimoji="1" lang="en-US" altLang="zh-TW" sz="1700" b="1" i="1" dirty="0" smtClean="0">
                            <a:solidFill>
                              <a:srgbClr val="0000FF"/>
                            </a:solidFill>
                            <a:latin typeface="Cambria Math" panose="02040503050406030204" pitchFamily="18" charset="0"/>
                          </a:rPr>
                          <m:t>|</m:t>
                        </m:r>
                        <m:r>
                          <a:rPr kumimoji="1" lang="en-US" altLang="zh-TW" sz="1700" b="1" i="1" dirty="0" smtClean="0">
                            <a:solidFill>
                              <a:srgbClr val="0000FF"/>
                            </a:solidFill>
                            <a:latin typeface="Cambria Math" panose="02040503050406030204" pitchFamily="18" charset="0"/>
                          </a:rPr>
                          <m:t>𝑪</m:t>
                        </m:r>
                      </m:e>
                      <m:sub>
                        <m:r>
                          <a:rPr kumimoji="1" lang="en-US" altLang="zh-TW" sz="1700" b="1" i="1" dirty="0" smtClean="0">
                            <a:solidFill>
                              <a:srgbClr val="0000FF"/>
                            </a:solidFill>
                            <a:latin typeface="Cambria Math" panose="02040503050406030204" pitchFamily="18" charset="0"/>
                          </a:rPr>
                          <m:t>𝝅𝝅</m:t>
                        </m:r>
                      </m:sub>
                    </m:sSub>
                    <m:r>
                      <a:rPr kumimoji="1" lang="en-US" altLang="zh-TW" sz="1700" b="1" i="1" dirty="0" smtClean="0">
                        <a:solidFill>
                          <a:srgbClr val="0000FF"/>
                        </a:solidFill>
                        <a:latin typeface="Cambria Math" panose="02040503050406030204" pitchFamily="18" charset="0"/>
                      </a:rPr>
                      <m:t>|=</m:t>
                    </m:r>
                    <m:sSubSup>
                      <m:sSubSupPr>
                        <m:ctrlPr>
                          <a:rPr kumimoji="1" lang="en-US" altLang="zh-TW" sz="1700" b="1" i="1" dirty="0" smtClean="0">
                            <a:solidFill>
                              <a:srgbClr val="0000FF"/>
                            </a:solidFill>
                            <a:latin typeface="Cambria Math" panose="02040503050406030204" pitchFamily="18" charset="0"/>
                          </a:rPr>
                        </m:ctrlPr>
                      </m:sSubSupPr>
                      <m:e>
                        <m:r>
                          <a:rPr kumimoji="1" lang="en-US" altLang="zh-TW" sz="1700" b="1" i="1" dirty="0" smtClean="0">
                            <a:solidFill>
                              <a:srgbClr val="0000FF"/>
                            </a:solidFill>
                            <a:latin typeface="Cambria Math" panose="02040503050406030204" pitchFamily="18" charset="0"/>
                          </a:rPr>
                          <m:t>𝟎</m:t>
                        </m:r>
                        <m:r>
                          <a:rPr kumimoji="1" lang="en-US" altLang="zh-TW" sz="1700" b="1" i="1" dirty="0" smtClean="0">
                            <a:solidFill>
                              <a:srgbClr val="0000FF"/>
                            </a:solidFill>
                            <a:latin typeface="Cambria Math" panose="02040503050406030204" pitchFamily="18" charset="0"/>
                          </a:rPr>
                          <m:t>.</m:t>
                        </m:r>
                        <m:r>
                          <a:rPr kumimoji="1" lang="en-US" altLang="zh-TW" sz="1700" b="1" i="1" dirty="0" smtClean="0">
                            <a:solidFill>
                              <a:srgbClr val="0000FF"/>
                            </a:solidFill>
                            <a:latin typeface="Cambria Math" panose="02040503050406030204" pitchFamily="18" charset="0"/>
                          </a:rPr>
                          <m:t>𝟎𝟗𝟑</m:t>
                        </m:r>
                        <m:r>
                          <a:rPr kumimoji="1" lang="en-US" altLang="zh-TW" sz="1700" b="1" i="1" dirty="0" smtClean="0">
                            <a:solidFill>
                              <a:srgbClr val="0000FF"/>
                            </a:solidFill>
                            <a:latin typeface="Cambria Math" panose="02040503050406030204" pitchFamily="18" charset="0"/>
                          </a:rPr>
                          <m:t>±</m:t>
                        </m:r>
                        <m:r>
                          <a:rPr kumimoji="1" lang="en-US" altLang="zh-TW" sz="1700" b="1" i="1" dirty="0" smtClean="0">
                            <a:solidFill>
                              <a:srgbClr val="0000FF"/>
                            </a:solidFill>
                            <a:latin typeface="Cambria Math" panose="02040503050406030204" pitchFamily="18" charset="0"/>
                          </a:rPr>
                          <m:t>𝟎</m:t>
                        </m:r>
                        <m:r>
                          <a:rPr kumimoji="1" lang="en-US" altLang="zh-TW" sz="1700" b="1" i="1" dirty="0" smtClean="0">
                            <a:solidFill>
                              <a:srgbClr val="0000FF"/>
                            </a:solidFill>
                            <a:latin typeface="Cambria Math" panose="02040503050406030204" pitchFamily="18" charset="0"/>
                          </a:rPr>
                          <m:t>.</m:t>
                        </m:r>
                        <m:r>
                          <a:rPr kumimoji="1" lang="en-US" altLang="zh-TW" sz="1700" b="1" i="1" dirty="0" smtClean="0">
                            <a:solidFill>
                              <a:srgbClr val="0000FF"/>
                            </a:solidFill>
                            <a:latin typeface="Cambria Math" panose="02040503050406030204" pitchFamily="18" charset="0"/>
                          </a:rPr>
                          <m:t>𝟎𝟏𝟏</m:t>
                        </m:r>
                      </m:e>
                      <m:sub>
                        <m:r>
                          <a:rPr kumimoji="1" lang="en-US" altLang="zh-TW" sz="1700" b="1" i="1" dirty="0" smtClean="0">
                            <a:solidFill>
                              <a:srgbClr val="0000FF"/>
                            </a:solidFill>
                            <a:latin typeface="Cambria Math" panose="02040503050406030204" pitchFamily="18" charset="0"/>
                          </a:rPr>
                          <m:t> </m:t>
                        </m:r>
                      </m:sub>
                      <m:sup>
                        <m:r>
                          <a:rPr kumimoji="1" lang="en-US" altLang="zh-TW" sz="1700" b="1" i="1" dirty="0" smtClean="0">
                            <a:solidFill>
                              <a:srgbClr val="0000FF"/>
                            </a:solidFill>
                            <a:latin typeface="Cambria Math" panose="02040503050406030204" pitchFamily="18" charset="0"/>
                          </a:rPr>
                          <m:t> </m:t>
                        </m:r>
                      </m:sup>
                    </m:sSubSup>
                    <m:r>
                      <a:rPr kumimoji="1" lang="en-US" altLang="zh-TW" sz="1700" b="1" i="0" dirty="0" smtClean="0">
                        <a:solidFill>
                          <a:srgbClr val="0000FF"/>
                        </a:solidFill>
                        <a:latin typeface="Cambria Math" panose="02040503050406030204" pitchFamily="18" charset="0"/>
                      </a:rPr>
                      <m:t>,      </m:t>
                    </m:r>
                  </m:oMath>
                </a14:m>
                <a:r>
                  <a:rPr kumimoji="1" lang="en-US" altLang="zh-TW" sz="1700" dirty="0">
                    <a:solidFill>
                      <a:srgbClr val="0000FF"/>
                    </a:solidFill>
                  </a:rPr>
                  <a:t> |</a:t>
                </a:r>
                <a14:m>
                  <m:oMath xmlns:m="http://schemas.openxmlformats.org/officeDocument/2006/math">
                    <m:sSub>
                      <m:sSubPr>
                        <m:ctrlPr>
                          <a:rPr lang="en-US" altLang="zh-TW" sz="1700" i="1" dirty="0">
                            <a:solidFill>
                              <a:srgbClr val="0000FF"/>
                            </a:solidFill>
                            <a:latin typeface="Cambria Math" panose="02040503050406030204" pitchFamily="18" charset="0"/>
                          </a:rPr>
                        </m:ctrlPr>
                      </m:sSubPr>
                      <m:e>
                        <m:r>
                          <a:rPr lang="en-US" altLang="zh-TW" sz="1700" b="1" i="1" dirty="0" smtClean="0">
                            <a:solidFill>
                              <a:srgbClr val="0000FF"/>
                            </a:solidFill>
                            <a:latin typeface="Cambria Math" panose="02040503050406030204" pitchFamily="18" charset="0"/>
                          </a:rPr>
                          <m:t>𝑪</m:t>
                        </m:r>
                      </m:e>
                      <m:sub>
                        <m:r>
                          <a:rPr lang="en-US" altLang="zh-TW" sz="1700" i="1" dirty="0">
                            <a:solidFill>
                              <a:srgbClr val="0000FF"/>
                            </a:solidFill>
                            <a:latin typeface="Cambria Math" panose="02040503050406030204" pitchFamily="18" charset="0"/>
                          </a:rPr>
                          <m:t>𝑲𝑲</m:t>
                        </m:r>
                      </m:sub>
                    </m:sSub>
                    <m:r>
                      <a:rPr lang="en-US" altLang="zh-TW" sz="1700" b="1" i="1" dirty="0" smtClean="0">
                        <a:solidFill>
                          <a:srgbClr val="0000FF"/>
                        </a:solidFill>
                        <a:latin typeface="Cambria Math" panose="02040503050406030204" pitchFamily="18" charset="0"/>
                      </a:rPr>
                      <m:t>|</m:t>
                    </m:r>
                    <m:r>
                      <a:rPr lang="en-US" altLang="zh-TW" sz="1700" i="1" dirty="0">
                        <a:solidFill>
                          <a:srgbClr val="0000FF"/>
                        </a:solidFill>
                        <a:latin typeface="Cambria Math" panose="02040503050406030204" pitchFamily="18" charset="0"/>
                      </a:rPr>
                      <m:t>=</m:t>
                    </m:r>
                    <m:r>
                      <a:rPr lang="en-US" altLang="zh-TW" sz="1700" i="1" dirty="0">
                        <a:solidFill>
                          <a:srgbClr val="0000FF"/>
                        </a:solidFill>
                        <a:latin typeface="Cambria Math" panose="02040503050406030204" pitchFamily="18" charset="0"/>
                      </a:rPr>
                      <m:t>𝟎</m:t>
                    </m:r>
                    <m:r>
                      <a:rPr lang="en-US" altLang="zh-TW" sz="1700" i="1" dirty="0">
                        <a:solidFill>
                          <a:srgbClr val="0000FF"/>
                        </a:solidFill>
                        <a:latin typeface="Cambria Math" panose="02040503050406030204" pitchFamily="18" charset="0"/>
                      </a:rPr>
                      <m:t>.</m:t>
                    </m:r>
                    <m:r>
                      <a:rPr lang="en-US" altLang="zh-TW" sz="1700" i="1" dirty="0">
                        <a:solidFill>
                          <a:srgbClr val="0000FF"/>
                        </a:solidFill>
                        <a:latin typeface="Cambria Math" panose="02040503050406030204" pitchFamily="18" charset="0"/>
                      </a:rPr>
                      <m:t>𝟎</m:t>
                    </m:r>
                    <m:r>
                      <a:rPr lang="en-US" altLang="zh-TW" sz="1700" b="1" i="1" dirty="0" smtClean="0">
                        <a:solidFill>
                          <a:srgbClr val="0000FF"/>
                        </a:solidFill>
                        <a:latin typeface="Cambria Math" panose="02040503050406030204" pitchFamily="18" charset="0"/>
                      </a:rPr>
                      <m:t>𝟕𝟓</m:t>
                    </m:r>
                    <m:r>
                      <a:rPr lang="en-US" altLang="zh-TW" sz="1700" i="1" dirty="0">
                        <a:solidFill>
                          <a:srgbClr val="0000FF"/>
                        </a:solidFill>
                        <a:latin typeface="Cambria Math" panose="02040503050406030204" pitchFamily="18" charset="0"/>
                      </a:rPr>
                      <m:t>±</m:t>
                    </m:r>
                    <m:r>
                      <a:rPr lang="en-US" altLang="zh-TW" sz="1700" i="1" dirty="0">
                        <a:solidFill>
                          <a:srgbClr val="0000FF"/>
                        </a:solidFill>
                        <a:latin typeface="Cambria Math" panose="02040503050406030204" pitchFamily="18" charset="0"/>
                      </a:rPr>
                      <m:t>𝟎</m:t>
                    </m:r>
                    <m:r>
                      <a:rPr lang="en-US" altLang="zh-TW" sz="1700" i="1" dirty="0">
                        <a:solidFill>
                          <a:srgbClr val="0000FF"/>
                        </a:solidFill>
                        <a:latin typeface="Cambria Math" panose="02040503050406030204" pitchFamily="18" charset="0"/>
                      </a:rPr>
                      <m:t>.</m:t>
                    </m:r>
                    <m:r>
                      <a:rPr lang="en-US" altLang="zh-TW" sz="1700" i="1" dirty="0">
                        <a:solidFill>
                          <a:srgbClr val="0000FF"/>
                        </a:solidFill>
                        <a:latin typeface="Cambria Math" panose="02040503050406030204" pitchFamily="18" charset="0"/>
                      </a:rPr>
                      <m:t>𝟎𝟏</m:t>
                    </m:r>
                    <m:r>
                      <a:rPr lang="en-US" altLang="zh-TW" sz="1700" b="1" i="1" dirty="0" smtClean="0">
                        <a:solidFill>
                          <a:srgbClr val="0000FF"/>
                        </a:solidFill>
                        <a:latin typeface="Cambria Math" panose="02040503050406030204" pitchFamily="18" charset="0"/>
                      </a:rPr>
                      <m:t>𝟓</m:t>
                    </m:r>
                  </m:oMath>
                </a14:m>
                <a:endParaRPr kumimoji="1" lang="zh-TW" altLang="en-US" sz="1700" dirty="0">
                  <a:solidFill>
                    <a:srgbClr val="0000FF"/>
                  </a:solidFill>
                </a:endParaRPr>
              </a:p>
            </p:txBody>
          </p:sp>
        </mc:Choice>
        <mc:Fallback xmlns="">
          <p:sp>
            <p:nvSpPr>
              <p:cNvPr id="9" name="文字方塊 8">
                <a:extLst>
                  <a:ext uri="{FF2B5EF4-FFF2-40B4-BE49-F238E27FC236}">
                    <a16:creationId xmlns:a16="http://schemas.microsoft.com/office/drawing/2014/main" id="{1307826C-4795-D8B7-AEAE-AD0D6344C50E}"/>
                  </a:ext>
                </a:extLst>
              </p:cNvPr>
              <p:cNvSpPr txBox="1">
                <a:spLocks noRot="1" noChangeAspect="1" noMove="1" noResize="1" noEditPoints="1" noAdjustHandles="1" noChangeArrowheads="1" noChangeShapeType="1" noTextEdit="1"/>
              </p:cNvSpPr>
              <p:nvPr/>
            </p:nvSpPr>
            <p:spPr bwMode="auto">
              <a:xfrm>
                <a:off x="1685885" y="904197"/>
                <a:ext cx="6694544" cy="353943"/>
              </a:xfrm>
              <a:prstGeom prst="rect">
                <a:avLst/>
              </a:prstGeom>
              <a:blipFill>
                <a:blip r:embed="rId3"/>
                <a:stretch>
                  <a:fillRect l="-189" t="-7143" b="-28571"/>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CCB8A997-F88B-73AA-0F46-BD7C1A8CEC67}"/>
                  </a:ext>
                </a:extLst>
              </p:cNvPr>
              <p:cNvSpPr txBox="1"/>
              <p:nvPr/>
            </p:nvSpPr>
            <p:spPr>
              <a:xfrm>
                <a:off x="1685885" y="2394857"/>
                <a:ext cx="4932629" cy="35125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TW" b="1" i="1" smtClean="0">
                              <a:latin typeface="Cambria Math" panose="02040503050406030204" pitchFamily="18" charset="0"/>
                            </a:rPr>
                          </m:ctrlPr>
                        </m:dPr>
                        <m:e>
                          <m:r>
                            <a:rPr kumimoji="1" lang="en-US" altLang="zh-TW" b="1" i="0" smtClean="0">
                              <a:latin typeface="Cambria Math" panose="02040503050406030204" pitchFamily="18" charset="0"/>
                            </a:rPr>
                            <m:t>𝚫</m:t>
                          </m:r>
                          <m:sSub>
                            <m:sSubPr>
                              <m:ctrlPr>
                                <a:rPr kumimoji="1" lang="en-US" altLang="zh-TW" b="1" i="1" smtClean="0">
                                  <a:latin typeface="Cambria Math" panose="02040503050406030204" pitchFamily="18" charset="0"/>
                                </a:rPr>
                              </m:ctrlPr>
                            </m:sSubPr>
                            <m:e>
                              <m:r>
                                <a:rPr kumimoji="1" lang="en-US" altLang="zh-TW" b="1" i="1" smtClean="0">
                                  <a:latin typeface="Cambria Math" panose="02040503050406030204" pitchFamily="18" charset="0"/>
                                </a:rPr>
                                <m:t>𝒂</m:t>
                              </m:r>
                            </m:e>
                            <m:sub>
                              <m:r>
                                <a:rPr kumimoji="1" lang="en-US" altLang="zh-TW" b="1" i="1" smtClean="0">
                                  <a:latin typeface="Cambria Math" panose="02040503050406030204" pitchFamily="18" charset="0"/>
                                </a:rPr>
                                <m:t>𝑪𝑷</m:t>
                              </m:r>
                            </m:sub>
                          </m:sSub>
                        </m:e>
                      </m:d>
                      <m:r>
                        <a:rPr kumimoji="1" lang="en-US" altLang="zh-TW" b="1" i="1" smtClean="0">
                          <a:latin typeface="Cambria Math" panose="02040503050406030204" pitchFamily="18" charset="0"/>
                          <a:ea typeface="Cambria Math" panose="02040503050406030204" pitchFamily="18" charset="0"/>
                        </a:rPr>
                        <m:t>≤</m:t>
                      </m:r>
                      <m:r>
                        <a:rPr kumimoji="1" lang="en-US" altLang="zh-TW" b="1" i="1" smtClean="0">
                          <a:latin typeface="Cambria Math" panose="02040503050406030204" pitchFamily="18" charset="0"/>
                          <a:ea typeface="Cambria Math" panose="02040503050406030204" pitchFamily="18" charset="0"/>
                        </a:rPr>
                        <m:t>𝟐</m:t>
                      </m:r>
                      <m:r>
                        <a:rPr kumimoji="1" lang="en-US" altLang="zh-TW" b="1" i="1" smtClean="0">
                          <a:latin typeface="Cambria Math" panose="02040503050406030204" pitchFamily="18" charset="0"/>
                          <a:ea typeface="Cambria Math" panose="02040503050406030204" pitchFamily="18" charset="0"/>
                        </a:rPr>
                        <m:t>.</m:t>
                      </m:r>
                      <m:r>
                        <a:rPr kumimoji="1" lang="en-US" altLang="zh-TW" b="1" i="1" smtClean="0">
                          <a:latin typeface="Cambria Math" panose="02040503050406030204" pitchFamily="18" charset="0"/>
                          <a:ea typeface="Cambria Math" panose="02040503050406030204" pitchFamily="18" charset="0"/>
                        </a:rPr>
                        <m:t>𝟒</m:t>
                      </m:r>
                      <m:r>
                        <a:rPr kumimoji="1" lang="en-US" altLang="zh-TW" b="1" i="1" smtClean="0">
                          <a:latin typeface="Cambria Math" panose="02040503050406030204" pitchFamily="18" charset="0"/>
                          <a:ea typeface="Cambria Math" panose="02040503050406030204" pitchFamily="18" charset="0"/>
                        </a:rPr>
                        <m:t>×</m:t>
                      </m:r>
                      <m:sSup>
                        <m:sSupPr>
                          <m:ctrlPr>
                            <a:rPr kumimoji="1" lang="en-US" altLang="zh-TW" b="1" i="1" smtClean="0">
                              <a:latin typeface="Cambria Math" panose="02040503050406030204" pitchFamily="18" charset="0"/>
                              <a:ea typeface="Cambria Math" panose="02040503050406030204" pitchFamily="18" charset="0"/>
                            </a:rPr>
                          </m:ctrlPr>
                        </m:sSupPr>
                        <m:e>
                          <m:r>
                            <a:rPr kumimoji="1" lang="en-US" altLang="zh-TW" b="1" i="1" smtClean="0">
                              <a:latin typeface="Cambria Math" panose="02040503050406030204" pitchFamily="18" charset="0"/>
                              <a:ea typeface="Cambria Math" panose="02040503050406030204" pitchFamily="18" charset="0"/>
                            </a:rPr>
                            <m:t>𝟏𝟎</m:t>
                          </m:r>
                        </m:e>
                        <m:sup>
                          <m:r>
                            <a:rPr kumimoji="1" lang="en-US" altLang="zh-TW" b="1" i="1" smtClean="0">
                              <a:latin typeface="Cambria Math" panose="02040503050406030204" pitchFamily="18" charset="0"/>
                              <a:ea typeface="Cambria Math" panose="02040503050406030204" pitchFamily="18" charset="0"/>
                            </a:rPr>
                            <m:t>−</m:t>
                          </m:r>
                          <m:r>
                            <a:rPr kumimoji="1" lang="en-US" altLang="zh-TW" b="1" i="1" smtClean="0">
                              <a:latin typeface="Cambria Math" panose="02040503050406030204" pitchFamily="18" charset="0"/>
                              <a:ea typeface="Cambria Math" panose="02040503050406030204" pitchFamily="18" charset="0"/>
                            </a:rPr>
                            <m:t>𝟒</m:t>
                          </m:r>
                        </m:sup>
                      </m:sSup>
                    </m:oMath>
                  </m:oMathPara>
                </a14:m>
                <a:endParaRPr kumimoji="1" lang="zh-TW" altLang="en-US" dirty="0"/>
              </a:p>
            </p:txBody>
          </p:sp>
        </mc:Choice>
        <mc:Fallback xmlns="">
          <p:sp>
            <p:nvSpPr>
              <p:cNvPr id="10" name="文字方塊 9">
                <a:extLst>
                  <a:ext uri="{FF2B5EF4-FFF2-40B4-BE49-F238E27FC236}">
                    <a16:creationId xmlns:a16="http://schemas.microsoft.com/office/drawing/2014/main" id="{CCB8A997-F88B-73AA-0F46-BD7C1A8CEC67}"/>
                  </a:ext>
                </a:extLst>
              </p:cNvPr>
              <p:cNvSpPr txBox="1">
                <a:spLocks noRot="1" noChangeAspect="1" noMove="1" noResize="1" noEditPoints="1" noAdjustHandles="1" noChangeArrowheads="1" noChangeShapeType="1" noTextEdit="1"/>
              </p:cNvSpPr>
              <p:nvPr/>
            </p:nvSpPr>
            <p:spPr>
              <a:xfrm>
                <a:off x="1685885" y="2394857"/>
                <a:ext cx="4932629" cy="351250"/>
              </a:xfrm>
              <a:prstGeom prst="rect">
                <a:avLst/>
              </a:prstGeom>
              <a:blipFill>
                <a:blip r:embed="rId4"/>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014597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D5834A3-0269-F1F1-5DF6-E9C9EA4E1D5E}"/>
              </a:ext>
            </a:extLst>
          </p:cNvPr>
          <p:cNvSpPr>
            <a:spLocks noGrp="1"/>
          </p:cNvSpPr>
          <p:nvPr>
            <p:ph type="sldNum" sz="quarter" idx="12"/>
          </p:nvPr>
        </p:nvSpPr>
        <p:spPr/>
        <p:txBody>
          <a:bodyPr/>
          <a:lstStyle/>
          <a:p>
            <a:pPr defTabSz="685800">
              <a:defRPr/>
            </a:pPr>
            <a:fld id="{EC07A838-492B-4213-A14F-B0EB990CD472}" type="slidenum">
              <a:rPr lang="en-US" altLang="zh-TW" smtClean="0">
                <a:solidFill>
                  <a:prstClr val="black"/>
                </a:solidFill>
              </a:rPr>
              <a:pPr defTabSz="685800">
                <a:defRPr/>
              </a:pPr>
              <a:t>21</a:t>
            </a:fld>
            <a:endParaRPr lang="en-US" altLang="zh-TW">
              <a:solidFill>
                <a:prstClr val="black"/>
              </a:solidFill>
            </a:endParaRPr>
          </a:p>
        </p:txBody>
      </p:sp>
      <p:pic>
        <p:nvPicPr>
          <p:cNvPr id="4" name="圖片 3">
            <a:extLst>
              <a:ext uri="{FF2B5EF4-FFF2-40B4-BE49-F238E27FC236}">
                <a16:creationId xmlns:a16="http://schemas.microsoft.com/office/drawing/2014/main" id="{F399EE61-40EC-02FD-9CCF-2EE7782E1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868"/>
            <a:ext cx="5819203" cy="4246051"/>
          </a:xfrm>
          <a:prstGeom prst="rect">
            <a:avLst/>
          </a:prstGeom>
        </p:spPr>
      </p:pic>
      <p:pic>
        <p:nvPicPr>
          <p:cNvPr id="7" name="圖片 6">
            <a:extLst>
              <a:ext uri="{FF2B5EF4-FFF2-40B4-BE49-F238E27FC236}">
                <a16:creationId xmlns:a16="http://schemas.microsoft.com/office/drawing/2014/main" id="{93EFD742-1697-D67A-6554-255F0E0BD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484" y="910661"/>
            <a:ext cx="3100317" cy="2393532"/>
          </a:xfrm>
          <a:prstGeom prst="rect">
            <a:avLst/>
          </a:prstGeom>
        </p:spPr>
      </p:pic>
      <p:sp>
        <p:nvSpPr>
          <p:cNvPr id="8" name="文字方塊 7">
            <a:extLst>
              <a:ext uri="{FF2B5EF4-FFF2-40B4-BE49-F238E27FC236}">
                <a16:creationId xmlns:a16="http://schemas.microsoft.com/office/drawing/2014/main" id="{A8B7F186-009B-C023-A5E1-F4EB19610FF5}"/>
              </a:ext>
            </a:extLst>
          </p:cNvPr>
          <p:cNvSpPr txBox="1"/>
          <p:nvPr/>
        </p:nvSpPr>
        <p:spPr bwMode="auto">
          <a:xfrm>
            <a:off x="7718052" y="2554773"/>
            <a:ext cx="1351749" cy="515526"/>
          </a:xfrm>
          <a:prstGeom prst="rect">
            <a:avLst/>
          </a:prstGeom>
          <a:noFill/>
          <a:ln w="9525">
            <a:noFill/>
            <a:miter lim="800000"/>
            <a:headEnd/>
            <a:tailEnd/>
          </a:ln>
        </p:spPr>
        <p:txBody>
          <a:bodyPr wrap="square" rtlCol="0">
            <a:spAutoFit/>
          </a:bodyPr>
          <a:lstStyle/>
          <a:p>
            <a:pPr>
              <a:spcBef>
                <a:spcPct val="50000"/>
              </a:spcBef>
            </a:pPr>
            <a:r>
              <a:rPr lang="en-US" altLang="zh-TW" sz="1100" dirty="0">
                <a:solidFill>
                  <a:srgbClr val="0000FF"/>
                </a:solidFill>
              </a:rPr>
              <a:t>LLY: Li, Lu, Yu</a:t>
            </a:r>
          </a:p>
          <a:p>
            <a:pPr>
              <a:spcBef>
                <a:spcPct val="50000"/>
              </a:spcBef>
            </a:pPr>
            <a:r>
              <a:rPr lang="en-US" altLang="zh-TW" sz="1100" dirty="0">
                <a:solidFill>
                  <a:srgbClr val="0000FF"/>
                </a:solidFill>
              </a:rPr>
              <a:t>CC: HYC, Chiang</a:t>
            </a:r>
            <a:endParaRPr lang="zh-TW" altLang="en-US" sz="1100" dirty="0">
              <a:solidFill>
                <a:srgbClr val="0000FF"/>
              </a:solidFill>
            </a:endParaRPr>
          </a:p>
        </p:txBody>
      </p:sp>
      <p:sp>
        <p:nvSpPr>
          <p:cNvPr id="9" name="文字方塊 8">
            <a:extLst>
              <a:ext uri="{FF2B5EF4-FFF2-40B4-BE49-F238E27FC236}">
                <a16:creationId xmlns:a16="http://schemas.microsoft.com/office/drawing/2014/main" id="{9285A4FD-7439-ED4B-0877-7423B4E44653}"/>
              </a:ext>
            </a:extLst>
          </p:cNvPr>
          <p:cNvSpPr txBox="1"/>
          <p:nvPr/>
        </p:nvSpPr>
        <p:spPr bwMode="auto">
          <a:xfrm>
            <a:off x="6593099" y="3440058"/>
            <a:ext cx="2249906" cy="553998"/>
          </a:xfrm>
          <a:prstGeom prst="rect">
            <a:avLst/>
          </a:prstGeom>
          <a:noFill/>
          <a:ln w="9525">
            <a:noFill/>
            <a:miter lim="800000"/>
            <a:headEnd/>
            <a:tailEnd/>
          </a:ln>
        </p:spPr>
        <p:txBody>
          <a:bodyPr wrap="square" rtlCol="0">
            <a:spAutoFit/>
          </a:bodyPr>
          <a:lstStyle/>
          <a:p>
            <a:pPr>
              <a:spcBef>
                <a:spcPct val="50000"/>
              </a:spcBef>
            </a:pPr>
            <a:r>
              <a:rPr lang="en-US" altLang="zh-TW" sz="1200" dirty="0"/>
              <a:t>M Saur &amp; Fu-Sheng Yu</a:t>
            </a:r>
          </a:p>
          <a:p>
            <a:pPr>
              <a:spcBef>
                <a:spcPct val="50000"/>
              </a:spcBef>
            </a:pPr>
            <a:r>
              <a:rPr lang="en-US" altLang="zh-TW" sz="1200" dirty="0"/>
              <a:t>Sci. Bull. 65, 1428 (2020)</a:t>
            </a:r>
            <a:endParaRPr lang="zh-TW" altLang="en-US" sz="1200" dirty="0"/>
          </a:p>
        </p:txBody>
      </p:sp>
    </p:spTree>
    <p:extLst>
      <p:ext uri="{BB962C8B-B14F-4D97-AF65-F5344CB8AC3E}">
        <p14:creationId xmlns:p14="http://schemas.microsoft.com/office/powerpoint/2010/main" val="371787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861B208-29E7-C959-3EBE-2ABCABA71B55}"/>
              </a:ext>
            </a:extLst>
          </p:cNvPr>
          <p:cNvSpPr>
            <a:spLocks noGrp="1"/>
          </p:cNvSpPr>
          <p:nvPr>
            <p:ph type="sldNum" sz="quarter" idx="12"/>
          </p:nvPr>
        </p:nvSpPr>
        <p:spPr/>
        <p:txBody>
          <a:bodyPr/>
          <a:lstStyle/>
          <a:p>
            <a:pPr>
              <a:defRPr/>
            </a:pPr>
            <a:fld id="{7814F3AF-5802-4929-B232-BE6EF381321D}" type="slidenum">
              <a:rPr lang="en-US" altLang="zh-TW" smtClean="0"/>
              <a:pPr>
                <a:defRPr/>
              </a:pPr>
              <a:t>22</a:t>
            </a:fld>
            <a:endParaRPr lang="en-US" altLang="zh-TW"/>
          </a:p>
        </p:txBody>
      </p: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C8555F0B-C52F-F99C-68B9-87134110FC75}"/>
                  </a:ext>
                </a:extLst>
              </p:cNvPr>
              <p:cNvSpPr txBox="1"/>
              <p:nvPr/>
            </p:nvSpPr>
            <p:spPr>
              <a:xfrm>
                <a:off x="522514" y="261257"/>
                <a:ext cx="7846423" cy="4662815"/>
              </a:xfrm>
              <a:prstGeom prst="rect">
                <a:avLst/>
              </a:prstGeom>
              <a:noFill/>
            </p:spPr>
            <p:txBody>
              <a:bodyPr wrap="square" rtlCol="0">
                <a:spAutoFit/>
              </a:bodyPr>
              <a:lstStyle/>
              <a:p>
                <a:r>
                  <a:rPr kumimoji="1" lang="en-US" altLang="zh-TW" dirty="0">
                    <a:solidFill>
                      <a:srgbClr val="0000FF"/>
                    </a:solidFill>
                  </a:rPr>
                  <a:t>Remarks:</a:t>
                </a:r>
              </a:p>
              <a:p>
                <a:endParaRPr kumimoji="1" lang="en-US" altLang="zh-TW" dirty="0">
                  <a:solidFill>
                    <a:srgbClr val="0000FF"/>
                  </a:solidFill>
                </a:endParaRPr>
              </a:p>
              <a:p>
                <a:r>
                  <a:rPr lang="en-US" altLang="zh-TW" dirty="0">
                    <a:solidFill>
                      <a:srgbClr val="0000FF"/>
                    </a:solidFill>
                  </a:rPr>
                  <a:t>1. Although both </a:t>
                </a:r>
                <a:r>
                  <a:rPr lang="en-US" altLang="zh-TW" dirty="0" err="1">
                    <a:solidFill>
                      <a:srgbClr val="0000FF"/>
                    </a:solidFill>
                  </a:rPr>
                  <a:t>FAT+pQCD</a:t>
                </a:r>
                <a:r>
                  <a:rPr lang="en-US" altLang="zh-TW" dirty="0">
                    <a:solidFill>
                      <a:srgbClr val="0000FF"/>
                    </a:solidFill>
                  </a:rPr>
                  <a:t> and QCDF+TDA  approaches predict </a:t>
                </a:r>
                <a14:m>
                  <m:oMath xmlns:m="http://schemas.openxmlformats.org/officeDocument/2006/math">
                    <m:r>
                      <a:rPr kumimoji="1" lang="en-US" altLang="zh-TW" b="1" i="0" smtClean="0">
                        <a:solidFill>
                          <a:srgbClr val="0000FF"/>
                        </a:solidFill>
                        <a:latin typeface="Cambria Math" panose="02040503050406030204" pitchFamily="18" charset="0"/>
                      </a:rPr>
                      <m:t>𝚫</m:t>
                    </m:r>
                    <m:sSub>
                      <m:sSubPr>
                        <m:ctrlPr>
                          <a:rPr kumimoji="1" lang="en-US" altLang="zh-TW" b="1" i="1" smtClean="0">
                            <a:solidFill>
                              <a:srgbClr val="0000FF"/>
                            </a:solidFill>
                            <a:latin typeface="Cambria Math" panose="02040503050406030204" pitchFamily="18" charset="0"/>
                          </a:rPr>
                        </m:ctrlPr>
                      </m:sSubPr>
                      <m:e>
                        <m:r>
                          <a:rPr kumimoji="1" lang="en-US" altLang="zh-TW" b="1" i="1" smtClean="0">
                            <a:solidFill>
                              <a:srgbClr val="0000FF"/>
                            </a:solidFill>
                            <a:latin typeface="Cambria Math" panose="02040503050406030204" pitchFamily="18" charset="0"/>
                          </a:rPr>
                          <m:t>𝒂</m:t>
                        </m:r>
                      </m:e>
                      <m:sub>
                        <m:r>
                          <a:rPr kumimoji="1" lang="en-US" altLang="zh-TW" b="1" i="1" smtClean="0">
                            <a:solidFill>
                              <a:srgbClr val="0000FF"/>
                            </a:solidFill>
                            <a:latin typeface="Cambria Math" panose="02040503050406030204" pitchFamily="18" charset="0"/>
                          </a:rPr>
                          <m:t>𝑪𝑷</m:t>
                        </m:r>
                      </m:sub>
                    </m:sSub>
                  </m:oMath>
                </a14:m>
                <a:r>
                  <a:rPr lang="en-US" altLang="zh-TW" dirty="0">
                    <a:solidFill>
                      <a:srgbClr val="0000FF"/>
                    </a:solidFill>
                  </a:rPr>
                  <a:t> at the per </a:t>
                </a:r>
                <a:r>
                  <a:rPr lang="en-US" altLang="zh-TW" dirty="0" err="1">
                    <a:solidFill>
                      <a:srgbClr val="0000FF"/>
                    </a:solidFill>
                  </a:rPr>
                  <a:t>mille</a:t>
                </a:r>
                <a:r>
                  <a:rPr lang="en-US" altLang="zh-TW" dirty="0">
                    <a:solidFill>
                      <a:srgbClr val="0000FF"/>
                    </a:solidFill>
                  </a:rPr>
                  <a:t> level, the underlying mechanisms responsible are quite different:</a:t>
                </a:r>
              </a:p>
              <a:p>
                <a:r>
                  <a:rPr kumimoji="1" lang="en" altLang="zh-TW" dirty="0">
                    <a:solidFill>
                      <a:srgbClr val="0000FF"/>
                    </a:solidFill>
                  </a:rPr>
                  <a:t>It comes from the interference between T+E and SD penguin P in the former approach, while </a:t>
                </a:r>
                <a:r>
                  <a:rPr kumimoji="1" lang="en" altLang="zh-TW" dirty="0">
                    <a:solidFill>
                      <a:srgbClr val="FF3399"/>
                    </a:solidFill>
                  </a:rPr>
                  <a:t>it is the interference between tree and LD penguin amplitudes that pushes </a:t>
                </a:r>
                <a14:m>
                  <m:oMath xmlns:m="http://schemas.openxmlformats.org/officeDocument/2006/math">
                    <m:r>
                      <a:rPr kumimoji="1" lang="en-US" altLang="zh-TW" b="1" i="0" smtClean="0">
                        <a:solidFill>
                          <a:srgbClr val="FF3399"/>
                        </a:solidFill>
                        <a:latin typeface="Cambria Math" panose="02040503050406030204" pitchFamily="18" charset="0"/>
                      </a:rPr>
                      <m:t>𝚫</m:t>
                    </m:r>
                    <m:sSub>
                      <m:sSubPr>
                        <m:ctrlPr>
                          <a:rPr kumimoji="1" lang="en-US" altLang="zh-TW" b="1" i="1" smtClean="0">
                            <a:solidFill>
                              <a:srgbClr val="FF3399"/>
                            </a:solidFill>
                            <a:latin typeface="Cambria Math" panose="02040503050406030204" pitchFamily="18" charset="0"/>
                          </a:rPr>
                        </m:ctrlPr>
                      </m:sSubPr>
                      <m:e>
                        <m:r>
                          <a:rPr kumimoji="1" lang="en-US" altLang="zh-TW" b="1" i="1" smtClean="0">
                            <a:solidFill>
                              <a:srgbClr val="FF3399"/>
                            </a:solidFill>
                            <a:latin typeface="Cambria Math" panose="02040503050406030204" pitchFamily="18" charset="0"/>
                          </a:rPr>
                          <m:t>𝒂</m:t>
                        </m:r>
                      </m:e>
                      <m:sub>
                        <m:r>
                          <a:rPr kumimoji="1" lang="en-US" altLang="zh-TW" b="1" i="1" smtClean="0">
                            <a:solidFill>
                              <a:srgbClr val="FF3399"/>
                            </a:solidFill>
                            <a:latin typeface="Cambria Math" panose="02040503050406030204" pitchFamily="18" charset="0"/>
                          </a:rPr>
                          <m:t>𝑪𝑷</m:t>
                        </m:r>
                      </m:sub>
                    </m:sSub>
                    <m:r>
                      <a:rPr kumimoji="1" lang="en-US" altLang="zh-TW" b="1" i="1" smtClean="0">
                        <a:solidFill>
                          <a:srgbClr val="FF3399"/>
                        </a:solidFill>
                        <a:latin typeface="Cambria Math" panose="02040503050406030204" pitchFamily="18" charset="0"/>
                      </a:rPr>
                      <m:t> </m:t>
                    </m:r>
                  </m:oMath>
                </a14:m>
                <a:r>
                  <a:rPr kumimoji="1" lang="en" altLang="zh-TW" dirty="0">
                    <a:solidFill>
                      <a:srgbClr val="FF3399"/>
                    </a:solidFill>
                  </a:rPr>
                  <a:t>to 10^{-3} level in the latter</a:t>
                </a:r>
                <a:r>
                  <a:rPr kumimoji="1" lang="en" altLang="zh-TW" dirty="0">
                    <a:solidFill>
                      <a:srgbClr val="0000FF"/>
                    </a:solidFill>
                  </a:rPr>
                  <a:t>.</a:t>
                </a:r>
              </a:p>
              <a:p>
                <a:endParaRPr lang="en" altLang="zh-TW" dirty="0">
                  <a:solidFill>
                    <a:srgbClr val="0000FF"/>
                  </a:solidFill>
                </a:endParaRPr>
              </a:p>
              <a:p>
                <a:r>
                  <a:rPr kumimoji="1" lang="en" altLang="zh-TW" dirty="0">
                    <a:solidFill>
                      <a:srgbClr val="0000FF"/>
                    </a:solidFill>
                  </a:rPr>
                  <a:t>2. Both approaches can be easily discriminated in the D -&gt; VP sector.</a:t>
                </a:r>
              </a:p>
              <a:p>
                <a:endParaRPr lang="en" altLang="zh-TW" dirty="0">
                  <a:solidFill>
                    <a:srgbClr val="0000FF"/>
                  </a:solidFill>
                </a:endParaRPr>
              </a:p>
              <a:p>
                <a:r>
                  <a:rPr kumimoji="1" lang="en" altLang="zh-TW" dirty="0">
                    <a:solidFill>
                      <a:srgbClr val="0000FF"/>
                    </a:solidFill>
                  </a:rPr>
                  <a:t>3. LD effects such as the final-state </a:t>
                </a:r>
                <a:r>
                  <a:rPr kumimoji="1" lang="en" altLang="zh-TW" dirty="0" err="1">
                    <a:solidFill>
                      <a:srgbClr val="0000FF"/>
                    </a:solidFill>
                  </a:rPr>
                  <a:t>rescattering</a:t>
                </a:r>
                <a:r>
                  <a:rPr kumimoji="1" lang="en" altLang="zh-TW" dirty="0">
                    <a:solidFill>
                      <a:srgbClr val="0000FF"/>
                    </a:solidFill>
                  </a:rPr>
                  <a:t> processes  </a:t>
                </a:r>
                <a14:m>
                  <m:oMath xmlns:m="http://schemas.openxmlformats.org/officeDocument/2006/math">
                    <m:r>
                      <a:rPr kumimoji="1" lang="en-US" altLang="zh-TW" b="1" i="1" smtClean="0">
                        <a:solidFill>
                          <a:srgbClr val="0000FF"/>
                        </a:solidFill>
                        <a:latin typeface="Cambria Math" panose="02040503050406030204" pitchFamily="18" charset="0"/>
                      </a:rPr>
                      <m:t>𝝅𝝅</m:t>
                    </m:r>
                    <m:r>
                      <a:rPr kumimoji="1" lang="en-US" altLang="zh-TW" b="1" i="1" smtClean="0">
                        <a:solidFill>
                          <a:srgbClr val="0000FF"/>
                        </a:solidFill>
                        <a:latin typeface="Cambria Math" panose="02040503050406030204" pitchFamily="18" charset="0"/>
                      </a:rPr>
                      <m:t>→</m:t>
                    </m:r>
                    <m:r>
                      <a:rPr kumimoji="1" lang="en-US" altLang="zh-TW" b="1" i="1" smtClean="0">
                        <a:solidFill>
                          <a:srgbClr val="0000FF"/>
                        </a:solidFill>
                        <a:latin typeface="Cambria Math" panose="02040503050406030204" pitchFamily="18" charset="0"/>
                      </a:rPr>
                      <m:t>𝝅𝝅</m:t>
                    </m:r>
                    <m:r>
                      <a:rPr kumimoji="1" lang="en-US" altLang="zh-TW" b="1" i="1" smtClean="0">
                        <a:solidFill>
                          <a:srgbClr val="0000FF"/>
                        </a:solidFill>
                        <a:latin typeface="Cambria Math" panose="02040503050406030204" pitchFamily="18" charset="0"/>
                      </a:rPr>
                      <m:t>, </m:t>
                    </m:r>
                    <m:r>
                      <a:rPr kumimoji="1" lang="en-US" altLang="zh-TW" b="1" i="1" smtClean="0">
                        <a:solidFill>
                          <a:srgbClr val="0000FF"/>
                        </a:solidFill>
                        <a:latin typeface="Cambria Math" panose="02040503050406030204" pitchFamily="18" charset="0"/>
                      </a:rPr>
                      <m:t>𝝅</m:t>
                    </m:r>
                    <m:r>
                      <a:rPr kumimoji="1" lang="en-US" altLang="zh-TW" b="1" i="1" smtClean="0">
                        <a:solidFill>
                          <a:srgbClr val="0000FF"/>
                        </a:solidFill>
                        <a:latin typeface="Cambria Math" panose="02040503050406030204" pitchFamily="18" charset="0"/>
                      </a:rPr>
                      <m:t>𝑲</m:t>
                    </m:r>
                    <m:r>
                      <a:rPr kumimoji="1" lang="en-US" altLang="zh-TW" b="1" i="1" smtClean="0">
                        <a:solidFill>
                          <a:srgbClr val="0000FF"/>
                        </a:solidFill>
                        <a:latin typeface="Cambria Math" panose="02040503050406030204" pitchFamily="18" charset="0"/>
                      </a:rPr>
                      <m:t>→</m:t>
                    </m:r>
                    <m:r>
                      <a:rPr kumimoji="1" lang="en-US" altLang="zh-TW" b="1" i="1" smtClean="0">
                        <a:solidFill>
                          <a:srgbClr val="0000FF"/>
                        </a:solidFill>
                        <a:latin typeface="Cambria Math" panose="02040503050406030204" pitchFamily="18" charset="0"/>
                      </a:rPr>
                      <m:t>𝝅</m:t>
                    </m:r>
                    <m:r>
                      <a:rPr kumimoji="1" lang="en-US" altLang="zh-TW" b="1" i="1" smtClean="0">
                        <a:solidFill>
                          <a:srgbClr val="0000FF"/>
                        </a:solidFill>
                        <a:latin typeface="Cambria Math" panose="02040503050406030204" pitchFamily="18" charset="0"/>
                      </a:rPr>
                      <m:t>𝑲</m:t>
                    </m:r>
                    <m:r>
                      <a:rPr kumimoji="1" lang="en-US" altLang="zh-TW" b="1" i="1" smtClean="0">
                        <a:solidFill>
                          <a:srgbClr val="0000FF"/>
                        </a:solidFill>
                        <a:latin typeface="Cambria Math" panose="02040503050406030204" pitchFamily="18" charset="0"/>
                      </a:rPr>
                      <m:t>, </m:t>
                    </m:r>
                    <m:r>
                      <a:rPr kumimoji="1" lang="en-US" altLang="zh-TW" b="1" i="1" smtClean="0">
                        <a:solidFill>
                          <a:srgbClr val="0000FF"/>
                        </a:solidFill>
                        <a:latin typeface="Cambria Math" panose="02040503050406030204" pitchFamily="18" charset="0"/>
                      </a:rPr>
                      <m:t>𝑲𝑲</m:t>
                    </m:r>
                    <m:r>
                      <a:rPr kumimoji="1" lang="en-US" altLang="zh-TW" b="1" i="1" smtClean="0">
                        <a:solidFill>
                          <a:srgbClr val="0000FF"/>
                        </a:solidFill>
                        <a:latin typeface="Cambria Math" panose="02040503050406030204" pitchFamily="18" charset="0"/>
                      </a:rPr>
                      <m:t>→</m:t>
                    </m:r>
                    <m:r>
                      <a:rPr kumimoji="1" lang="en-US" altLang="zh-TW" b="1" i="1" smtClean="0">
                        <a:solidFill>
                          <a:srgbClr val="0000FF"/>
                        </a:solidFill>
                        <a:latin typeface="Cambria Math" panose="02040503050406030204" pitchFamily="18" charset="0"/>
                      </a:rPr>
                      <m:t>𝑲𝑲</m:t>
                    </m:r>
                    <m:r>
                      <a:rPr kumimoji="1" lang="en-US" altLang="zh-TW" b="1" i="1" smtClean="0">
                        <a:solidFill>
                          <a:srgbClr val="0000FF"/>
                        </a:solidFill>
                        <a:latin typeface="Cambria Math" panose="02040503050406030204" pitchFamily="18" charset="0"/>
                      </a:rPr>
                      <m:t>, </m:t>
                    </m:r>
                    <m:r>
                      <a:rPr kumimoji="1" lang="en-US" altLang="zh-TW" b="1" i="1" smtClean="0">
                        <a:solidFill>
                          <a:srgbClr val="0000FF"/>
                        </a:solidFill>
                        <a:latin typeface="Cambria Math" panose="02040503050406030204" pitchFamily="18" charset="0"/>
                      </a:rPr>
                      <m:t>𝝅𝝅</m:t>
                    </m:r>
                    <m:r>
                      <a:rPr kumimoji="1" lang="en-US" altLang="zh-TW" b="1" i="1" smtClean="0">
                        <a:solidFill>
                          <a:srgbClr val="0000FF"/>
                        </a:solidFill>
                        <a:latin typeface="Cambria Math" panose="02040503050406030204" pitchFamily="18" charset="0"/>
                      </a:rPr>
                      <m:t>→</m:t>
                    </m:r>
                    <m:r>
                      <a:rPr kumimoji="1" lang="en-US" altLang="zh-TW" b="1" i="1" smtClean="0">
                        <a:solidFill>
                          <a:srgbClr val="0000FF"/>
                        </a:solidFill>
                        <a:latin typeface="Cambria Math" panose="02040503050406030204" pitchFamily="18" charset="0"/>
                      </a:rPr>
                      <m:t>𝑲</m:t>
                    </m:r>
                    <m:acc>
                      <m:accPr>
                        <m:chr m:val="̅"/>
                        <m:ctrlPr>
                          <a:rPr kumimoji="1" lang="en-US" altLang="zh-TW" b="1" i="1" smtClean="0">
                            <a:solidFill>
                              <a:srgbClr val="0000FF"/>
                            </a:solidFill>
                            <a:latin typeface="Cambria Math" panose="02040503050406030204" pitchFamily="18" charset="0"/>
                          </a:rPr>
                        </m:ctrlPr>
                      </m:accPr>
                      <m:e>
                        <m:r>
                          <a:rPr kumimoji="1" lang="en-US" altLang="zh-TW" b="1" i="1" smtClean="0">
                            <a:solidFill>
                              <a:srgbClr val="0000FF"/>
                            </a:solidFill>
                            <a:latin typeface="Cambria Math" panose="02040503050406030204" pitchFamily="18" charset="0"/>
                          </a:rPr>
                          <m:t>𝑲</m:t>
                        </m:r>
                      </m:e>
                    </m:acc>
                  </m:oMath>
                </a14:m>
                <a:r>
                  <a:rPr kumimoji="1" lang="en" altLang="zh-TW" dirty="0">
                    <a:solidFill>
                      <a:srgbClr val="0000FF"/>
                    </a:solidFill>
                  </a:rPr>
                  <a:t> have been studied in detail </a:t>
                </a:r>
                <a:r>
                  <a:rPr lang="en" altLang="zh-TW" dirty="0">
                    <a:solidFill>
                      <a:srgbClr val="0000FF"/>
                    </a:solidFill>
                  </a:rPr>
                  <a:t>by </a:t>
                </a:r>
                <a:r>
                  <a:rPr lang="en" altLang="zh-TW" dirty="0" err="1">
                    <a:solidFill>
                      <a:srgbClr val="0000FF"/>
                    </a:solidFill>
                  </a:rPr>
                  <a:t>Pich</a:t>
                </a:r>
                <a:r>
                  <a:rPr lang="en" altLang="zh-TW" dirty="0">
                    <a:solidFill>
                      <a:srgbClr val="0000FF"/>
                    </a:solidFill>
                  </a:rPr>
                  <a:t> et al. and </a:t>
                </a:r>
                <a:r>
                  <a:rPr lang="en" altLang="zh-TW" dirty="0" err="1">
                    <a:solidFill>
                      <a:srgbClr val="0000FF"/>
                    </a:solidFill>
                  </a:rPr>
                  <a:t>Bediaga</a:t>
                </a:r>
                <a:r>
                  <a:rPr lang="en" altLang="zh-TW" dirty="0">
                    <a:solidFill>
                      <a:srgbClr val="0000FF"/>
                    </a:solidFill>
                  </a:rPr>
                  <a:t> et al.</a:t>
                </a:r>
                <a:r>
                  <a:rPr kumimoji="1" lang="en" altLang="zh-TW" dirty="0">
                    <a:solidFill>
                      <a:srgbClr val="0000FF"/>
                    </a:solidFill>
                  </a:rPr>
                  <a:t> However, the predicted level of CPV is much below the experimental value.  The above-mentioned </a:t>
                </a:r>
                <a:r>
                  <a:rPr kumimoji="1" lang="en" altLang="zh-TW" dirty="0" err="1">
                    <a:solidFill>
                      <a:srgbClr val="0000FF"/>
                    </a:solidFill>
                  </a:rPr>
                  <a:t>rescattering</a:t>
                </a:r>
                <a:r>
                  <a:rPr kumimoji="1" lang="en" altLang="zh-TW" dirty="0">
                    <a:solidFill>
                      <a:srgbClr val="0000FF"/>
                    </a:solidFill>
                  </a:rPr>
                  <a:t> effects turn out not producing enough enhancement. </a:t>
                </a:r>
              </a:p>
              <a:p>
                <a:endParaRPr lang="en" altLang="zh-TW" dirty="0">
                  <a:solidFill>
                    <a:srgbClr val="0000FF"/>
                  </a:solidFill>
                </a:endParaRPr>
              </a:p>
              <a:p>
                <a:endParaRPr kumimoji="1" lang="en" altLang="zh-TW" dirty="0">
                  <a:solidFill>
                    <a:srgbClr val="0000FF"/>
                  </a:solidFill>
                </a:endParaRPr>
              </a:p>
              <a:p>
                <a:endParaRPr kumimoji="1" lang="zh-TW" altLang="en-US" dirty="0">
                  <a:solidFill>
                    <a:srgbClr val="0000FF"/>
                  </a:solidFill>
                </a:endParaRPr>
              </a:p>
            </p:txBody>
          </p:sp>
        </mc:Choice>
        <mc:Fallback xmlns="">
          <p:sp>
            <p:nvSpPr>
              <p:cNvPr id="3" name="文字方塊 2">
                <a:extLst>
                  <a:ext uri="{FF2B5EF4-FFF2-40B4-BE49-F238E27FC236}">
                    <a16:creationId xmlns:a16="http://schemas.microsoft.com/office/drawing/2014/main" id="{C8555F0B-C52F-F99C-68B9-87134110FC75}"/>
                  </a:ext>
                </a:extLst>
              </p:cNvPr>
              <p:cNvSpPr txBox="1">
                <a:spLocks noRot="1" noChangeAspect="1" noMove="1" noResize="1" noEditPoints="1" noAdjustHandles="1" noChangeArrowheads="1" noChangeShapeType="1" noTextEdit="1"/>
              </p:cNvSpPr>
              <p:nvPr/>
            </p:nvSpPr>
            <p:spPr>
              <a:xfrm>
                <a:off x="522514" y="261257"/>
                <a:ext cx="7846423" cy="4662815"/>
              </a:xfrm>
              <a:prstGeom prst="rect">
                <a:avLst/>
              </a:prstGeom>
              <a:blipFill>
                <a:blip r:embed="rId2"/>
                <a:stretch>
                  <a:fillRect l="-646" t="-543" r="-969"/>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74573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6B519B8-69BC-4A69-3279-EAFFB920E6C7}"/>
              </a:ext>
            </a:extLst>
          </p:cNvPr>
          <p:cNvSpPr>
            <a:spLocks noGrp="1"/>
          </p:cNvSpPr>
          <p:nvPr>
            <p:ph type="sldNum" sz="quarter" idx="12"/>
          </p:nvPr>
        </p:nvSpPr>
        <p:spPr/>
        <p:txBody>
          <a:bodyPr/>
          <a:lstStyle/>
          <a:p>
            <a:pPr>
              <a:defRPr/>
            </a:pPr>
            <a:fld id="{7814F3AF-5802-4929-B232-BE6EF381321D}" type="slidenum">
              <a:rPr lang="en-US" altLang="zh-TW" smtClean="0"/>
              <a:pPr>
                <a:defRPr/>
              </a:pPr>
              <a:t>23</a:t>
            </a:fld>
            <a:endParaRPr lang="en-US" altLang="zh-TW"/>
          </a:p>
        </p:txBody>
      </p: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2C2CBE84-B400-32EE-3D90-5FF8951431F6}"/>
                  </a:ext>
                </a:extLst>
              </p:cNvPr>
              <p:cNvSpPr txBox="1"/>
              <p:nvPr/>
            </p:nvSpPr>
            <p:spPr>
              <a:xfrm>
                <a:off x="409303" y="165462"/>
                <a:ext cx="8277497" cy="1416542"/>
              </a:xfrm>
              <a:prstGeom prst="rect">
                <a:avLst/>
              </a:prstGeom>
              <a:noFill/>
            </p:spPr>
            <p:txBody>
              <a:bodyPr wrap="square" rtlCol="0">
                <a:spAutoFit/>
              </a:bodyPr>
              <a:lstStyle/>
              <a:p>
                <a:pPr marL="285750" indent="-285750">
                  <a:buFont typeface="Wingdings" pitchFamily="2" charset="2"/>
                  <a:buChar char="n"/>
                </a:pPr>
                <a:r>
                  <a:rPr lang="en-US" altLang="zh-TW" dirty="0">
                    <a:solidFill>
                      <a:srgbClr val="0000FF"/>
                    </a:solidFill>
                  </a:rPr>
                  <a:t>CP asymmetry in </a:t>
                </a:r>
                <a14:m>
                  <m:oMath xmlns:m="http://schemas.openxmlformats.org/officeDocument/2006/math">
                    <m:sSup>
                      <m:sSupPr>
                        <m:ctrlPr>
                          <a:rPr lang="en-US" altLang="zh-TW" b="1" i="1" smtClean="0">
                            <a:solidFill>
                              <a:srgbClr val="0000FF"/>
                            </a:solidFill>
                            <a:latin typeface="Cambria Math" panose="02040503050406030204" pitchFamily="18" charset="0"/>
                          </a:rPr>
                        </m:ctrlPr>
                      </m:sSupPr>
                      <m:e>
                        <m:r>
                          <a:rPr lang="en-US" altLang="zh-TW" b="1" i="1" smtClean="0">
                            <a:solidFill>
                              <a:srgbClr val="0000FF"/>
                            </a:solidFill>
                            <a:latin typeface="Cambria Math" panose="02040503050406030204" pitchFamily="18" charset="0"/>
                          </a:rPr>
                          <m:t>𝑫</m:t>
                        </m:r>
                      </m:e>
                      <m:sup>
                        <m:r>
                          <a:rPr lang="en-US" altLang="zh-TW" b="1" i="1" smtClean="0">
                            <a:solidFill>
                              <a:srgbClr val="0000FF"/>
                            </a:solidFill>
                            <a:latin typeface="Cambria Math" panose="02040503050406030204" pitchFamily="18" charset="0"/>
                          </a:rPr>
                          <m:t>𝟎</m:t>
                        </m:r>
                      </m:sup>
                    </m:sSup>
                    <m:r>
                      <a:rPr lang="en-US" altLang="zh-TW" b="1" i="1" smtClean="0">
                        <a:solidFill>
                          <a:srgbClr val="0000FF"/>
                        </a:solidFill>
                        <a:latin typeface="Cambria Math" panose="02040503050406030204" pitchFamily="18" charset="0"/>
                      </a:rPr>
                      <m:t>→</m:t>
                    </m:r>
                    <m:sSup>
                      <m:sSupPr>
                        <m:ctrlPr>
                          <a:rPr lang="en-US" altLang="zh-TW" b="1" i="1" smtClean="0">
                            <a:solidFill>
                              <a:srgbClr val="0000FF"/>
                            </a:solidFill>
                            <a:latin typeface="Cambria Math" panose="02040503050406030204" pitchFamily="18" charset="0"/>
                          </a:rPr>
                        </m:ctrlPr>
                      </m:sSupPr>
                      <m:e>
                        <m:r>
                          <a:rPr lang="en-US" altLang="zh-TW" b="1" i="1" smtClean="0">
                            <a:solidFill>
                              <a:srgbClr val="0000FF"/>
                            </a:solidFill>
                            <a:latin typeface="Cambria Math" panose="02040503050406030204" pitchFamily="18" charset="0"/>
                          </a:rPr>
                          <m:t>𝑲</m:t>
                        </m:r>
                      </m:e>
                      <m:sup>
                        <m:r>
                          <a:rPr lang="en-US" altLang="zh-TW" b="1" i="1" smtClean="0">
                            <a:solidFill>
                              <a:srgbClr val="0000FF"/>
                            </a:solidFill>
                            <a:latin typeface="Cambria Math" panose="02040503050406030204" pitchFamily="18" charset="0"/>
                          </a:rPr>
                          <m:t>+</m:t>
                        </m:r>
                      </m:sup>
                    </m:sSup>
                    <m:sSup>
                      <m:sSupPr>
                        <m:ctrlPr>
                          <a:rPr lang="en-US" altLang="zh-TW" b="1" i="1" smtClean="0">
                            <a:solidFill>
                              <a:srgbClr val="0000FF"/>
                            </a:solidFill>
                            <a:latin typeface="Cambria Math" panose="02040503050406030204" pitchFamily="18" charset="0"/>
                          </a:rPr>
                        </m:ctrlPr>
                      </m:sSupPr>
                      <m:e>
                        <m:r>
                          <a:rPr lang="en-US" altLang="zh-TW" b="1" i="1" smtClean="0">
                            <a:solidFill>
                              <a:srgbClr val="0000FF"/>
                            </a:solidFill>
                            <a:latin typeface="Cambria Math" panose="02040503050406030204" pitchFamily="18" charset="0"/>
                          </a:rPr>
                          <m:t>𝑲</m:t>
                        </m:r>
                      </m:e>
                      <m:sup>
                        <m:r>
                          <a:rPr lang="en-US" altLang="zh-TW" b="1" i="1" smtClean="0">
                            <a:solidFill>
                              <a:srgbClr val="0000FF"/>
                            </a:solidFill>
                            <a:latin typeface="Cambria Math" panose="02040503050406030204" pitchFamily="18" charset="0"/>
                          </a:rPr>
                          <m:t>−</m:t>
                        </m:r>
                      </m:sup>
                    </m:sSup>
                  </m:oMath>
                </a14:m>
                <a:r>
                  <a:rPr lang="en-US" altLang="zh-TW" b="1" dirty="0">
                    <a:solidFill>
                      <a:srgbClr val="0000FF"/>
                    </a:solidFill>
                  </a:rPr>
                  <a:t> was measured by </a:t>
                </a:r>
                <a:r>
                  <a:rPr lang="en-US" altLang="zh-TW" b="1" dirty="0" err="1">
                    <a:solidFill>
                      <a:srgbClr val="0000FF"/>
                    </a:solidFill>
                  </a:rPr>
                  <a:t>LHCb</a:t>
                </a:r>
                <a:r>
                  <a:rPr lang="en-US" altLang="zh-TW" b="1" dirty="0">
                    <a:solidFill>
                      <a:srgbClr val="0000FF"/>
                    </a:solidFill>
                  </a:rPr>
                  <a:t> (’23) to be </a:t>
                </a:r>
                <a14:m>
                  <m:oMath xmlns:m="http://schemas.openxmlformats.org/officeDocument/2006/math">
                    <m:sSubSup>
                      <m:sSubSupPr>
                        <m:ctrlPr>
                          <a:rPr lang="en-US" altLang="zh-TW" b="1" i="1" smtClean="0">
                            <a:solidFill>
                              <a:srgbClr val="0000FF"/>
                            </a:solidFill>
                            <a:latin typeface="Cambria Math" panose="02040503050406030204" pitchFamily="18" charset="0"/>
                          </a:rPr>
                        </m:ctrlPr>
                      </m:sSubSupPr>
                      <m:e>
                        <m:r>
                          <a:rPr lang="en-US" altLang="zh-TW" b="1" i="1" smtClean="0">
                            <a:solidFill>
                              <a:srgbClr val="0000FF"/>
                            </a:solidFill>
                            <a:latin typeface="Cambria Math" panose="02040503050406030204" pitchFamily="18" charset="0"/>
                          </a:rPr>
                          <m:t>𝑨</m:t>
                        </m:r>
                      </m:e>
                      <m:sub>
                        <m:r>
                          <a:rPr lang="en-US" altLang="zh-TW" b="1" i="1" smtClean="0">
                            <a:solidFill>
                              <a:srgbClr val="0000FF"/>
                            </a:solidFill>
                            <a:latin typeface="Cambria Math" panose="02040503050406030204" pitchFamily="18" charset="0"/>
                          </a:rPr>
                          <m:t>𝑪𝑷</m:t>
                        </m:r>
                      </m:sub>
                      <m:sup>
                        <m:sSup>
                          <m:sSupPr>
                            <m:ctrlPr>
                              <a:rPr lang="en-US" altLang="zh-TW" b="1" i="1" smtClean="0">
                                <a:solidFill>
                                  <a:srgbClr val="0000FF"/>
                                </a:solidFill>
                                <a:latin typeface="Cambria Math" panose="02040503050406030204" pitchFamily="18" charset="0"/>
                              </a:rPr>
                            </m:ctrlPr>
                          </m:sSupPr>
                          <m:e>
                            <m:r>
                              <a:rPr lang="en-US" altLang="zh-TW" b="1" i="1" smtClean="0">
                                <a:solidFill>
                                  <a:srgbClr val="0000FF"/>
                                </a:solidFill>
                                <a:latin typeface="Cambria Math" panose="02040503050406030204" pitchFamily="18" charset="0"/>
                              </a:rPr>
                              <m:t>𝑲</m:t>
                            </m:r>
                          </m:e>
                          <m:sup>
                            <m:r>
                              <a:rPr lang="en-US" altLang="zh-TW" b="1" i="1" smtClean="0">
                                <a:solidFill>
                                  <a:srgbClr val="0000FF"/>
                                </a:solidFill>
                                <a:latin typeface="Cambria Math" panose="02040503050406030204" pitchFamily="18" charset="0"/>
                              </a:rPr>
                              <m:t>+</m:t>
                            </m:r>
                          </m:sup>
                        </m:sSup>
                        <m:sSup>
                          <m:sSupPr>
                            <m:ctrlPr>
                              <a:rPr lang="en-US" altLang="zh-TW" b="1" i="1" smtClean="0">
                                <a:solidFill>
                                  <a:srgbClr val="0000FF"/>
                                </a:solidFill>
                                <a:latin typeface="Cambria Math" panose="02040503050406030204" pitchFamily="18" charset="0"/>
                              </a:rPr>
                            </m:ctrlPr>
                          </m:sSupPr>
                          <m:e>
                            <m:r>
                              <a:rPr lang="en-US" altLang="zh-TW" b="1" i="1" smtClean="0">
                                <a:solidFill>
                                  <a:srgbClr val="0000FF"/>
                                </a:solidFill>
                                <a:latin typeface="Cambria Math" panose="02040503050406030204" pitchFamily="18" charset="0"/>
                              </a:rPr>
                              <m:t>𝑲</m:t>
                            </m:r>
                          </m:e>
                          <m:sup>
                            <m:r>
                              <a:rPr lang="en-US" altLang="zh-TW" b="1" i="1" smtClean="0">
                                <a:solidFill>
                                  <a:srgbClr val="0000FF"/>
                                </a:solidFill>
                                <a:latin typeface="Cambria Math" panose="02040503050406030204" pitchFamily="18" charset="0"/>
                              </a:rPr>
                              <m:t>−</m:t>
                            </m:r>
                          </m:sup>
                        </m:sSup>
                      </m:sup>
                    </m:sSubSup>
                    <m:r>
                      <a:rPr lang="en-US" altLang="zh-TW" b="1" i="1" smtClean="0">
                        <a:solidFill>
                          <a:srgbClr val="0000FF"/>
                        </a:solidFill>
                        <a:latin typeface="Cambria Math" panose="02040503050406030204" pitchFamily="18" charset="0"/>
                      </a:rPr>
                      <m:t>=</m:t>
                    </m:r>
                    <m:d>
                      <m:dPr>
                        <m:ctrlPr>
                          <a:rPr lang="en-US" altLang="zh-TW" b="1" i="1" smtClean="0">
                            <a:solidFill>
                              <a:srgbClr val="0000FF"/>
                            </a:solidFill>
                            <a:latin typeface="Cambria Math" panose="02040503050406030204" pitchFamily="18" charset="0"/>
                          </a:rPr>
                        </m:ctrlPr>
                      </m:dPr>
                      <m:e>
                        <m:r>
                          <a:rPr lang="en-US" altLang="zh-TW" b="1" i="1" smtClean="0">
                            <a:solidFill>
                              <a:srgbClr val="0000FF"/>
                            </a:solidFill>
                            <a:latin typeface="Cambria Math" panose="02040503050406030204" pitchFamily="18" charset="0"/>
                          </a:rPr>
                          <m:t>𝟔</m:t>
                        </m:r>
                        <m:r>
                          <a:rPr lang="en-US" altLang="zh-TW" b="1" i="1" smtClean="0">
                            <a:solidFill>
                              <a:srgbClr val="0000FF"/>
                            </a:solidFill>
                            <a:latin typeface="Cambria Math" panose="02040503050406030204" pitchFamily="18" charset="0"/>
                          </a:rPr>
                          <m:t>.</m:t>
                        </m:r>
                        <m:r>
                          <a:rPr lang="en-US" altLang="zh-TW" b="1" i="1" smtClean="0">
                            <a:solidFill>
                              <a:srgbClr val="0000FF"/>
                            </a:solidFill>
                            <a:latin typeface="Cambria Math" panose="02040503050406030204" pitchFamily="18" charset="0"/>
                          </a:rPr>
                          <m:t>𝟖</m:t>
                        </m:r>
                        <m:r>
                          <a:rPr lang="en-US" altLang="zh-TW" b="1" i="1" smtClean="0">
                            <a:solidFill>
                              <a:srgbClr val="0000FF"/>
                            </a:solidFill>
                            <a:latin typeface="Cambria Math" panose="02040503050406030204" pitchFamily="18" charset="0"/>
                          </a:rPr>
                          <m:t>±</m:t>
                        </m:r>
                        <m:r>
                          <a:rPr lang="en-US" altLang="zh-TW" b="1" i="1" smtClean="0">
                            <a:solidFill>
                              <a:srgbClr val="0000FF"/>
                            </a:solidFill>
                            <a:latin typeface="Cambria Math" panose="02040503050406030204" pitchFamily="18" charset="0"/>
                          </a:rPr>
                          <m:t>𝟓</m:t>
                        </m:r>
                        <m:r>
                          <a:rPr lang="en-US" altLang="zh-TW" b="1" i="1" smtClean="0">
                            <a:solidFill>
                              <a:srgbClr val="0000FF"/>
                            </a:solidFill>
                            <a:latin typeface="Cambria Math" panose="02040503050406030204" pitchFamily="18" charset="0"/>
                          </a:rPr>
                          <m:t>.</m:t>
                        </m:r>
                        <m:r>
                          <a:rPr lang="en-US" altLang="zh-TW" b="1" i="1" smtClean="0">
                            <a:solidFill>
                              <a:srgbClr val="0000FF"/>
                            </a:solidFill>
                            <a:latin typeface="Cambria Math" panose="02040503050406030204" pitchFamily="18" charset="0"/>
                          </a:rPr>
                          <m:t>𝟒</m:t>
                        </m:r>
                        <m:r>
                          <a:rPr lang="en-US" altLang="zh-TW" b="1" i="1" smtClean="0">
                            <a:solidFill>
                              <a:srgbClr val="0000FF"/>
                            </a:solidFill>
                            <a:latin typeface="Cambria Math" panose="02040503050406030204" pitchFamily="18" charset="0"/>
                          </a:rPr>
                          <m:t>±</m:t>
                        </m:r>
                        <m:r>
                          <a:rPr lang="en-US" altLang="zh-TW" b="1" i="1" smtClean="0">
                            <a:solidFill>
                              <a:srgbClr val="0000FF"/>
                            </a:solidFill>
                            <a:latin typeface="Cambria Math" panose="02040503050406030204" pitchFamily="18" charset="0"/>
                          </a:rPr>
                          <m:t>𝟏</m:t>
                        </m:r>
                        <m:r>
                          <a:rPr lang="en-US" altLang="zh-TW" b="1" i="1" smtClean="0">
                            <a:solidFill>
                              <a:srgbClr val="0000FF"/>
                            </a:solidFill>
                            <a:latin typeface="Cambria Math" panose="02040503050406030204" pitchFamily="18" charset="0"/>
                          </a:rPr>
                          <m:t>.</m:t>
                        </m:r>
                        <m:r>
                          <a:rPr lang="en-US" altLang="zh-TW" b="1" i="1" smtClean="0">
                            <a:solidFill>
                              <a:srgbClr val="0000FF"/>
                            </a:solidFill>
                            <a:latin typeface="Cambria Math" panose="02040503050406030204" pitchFamily="18" charset="0"/>
                          </a:rPr>
                          <m:t>𝟔</m:t>
                        </m:r>
                      </m:e>
                    </m:d>
                    <m:r>
                      <a:rPr lang="en-US" altLang="zh-TW" b="1" i="1" smtClean="0">
                        <a:solidFill>
                          <a:srgbClr val="0000FF"/>
                        </a:solidFill>
                        <a:latin typeface="Cambria Math" panose="02040503050406030204" pitchFamily="18" charset="0"/>
                      </a:rPr>
                      <m:t>×</m:t>
                    </m:r>
                    <m:sSup>
                      <m:sSupPr>
                        <m:ctrlPr>
                          <a:rPr lang="en-US" altLang="zh-TW" b="1" i="1" smtClean="0">
                            <a:solidFill>
                              <a:srgbClr val="0000FF"/>
                            </a:solidFill>
                            <a:latin typeface="Cambria Math" panose="02040503050406030204" pitchFamily="18" charset="0"/>
                          </a:rPr>
                        </m:ctrlPr>
                      </m:sSupPr>
                      <m:e>
                        <m:r>
                          <a:rPr lang="en-US" altLang="zh-TW" b="1" i="1" smtClean="0">
                            <a:solidFill>
                              <a:srgbClr val="0000FF"/>
                            </a:solidFill>
                            <a:latin typeface="Cambria Math" panose="02040503050406030204" pitchFamily="18" charset="0"/>
                          </a:rPr>
                          <m:t>𝟏𝟎</m:t>
                        </m:r>
                      </m:e>
                      <m:sup>
                        <m:r>
                          <a:rPr lang="en-US" altLang="zh-TW" b="1" i="1" smtClean="0">
                            <a:solidFill>
                              <a:srgbClr val="0000FF"/>
                            </a:solidFill>
                            <a:latin typeface="Cambria Math" panose="02040503050406030204" pitchFamily="18" charset="0"/>
                          </a:rPr>
                          <m:t>−</m:t>
                        </m:r>
                        <m:r>
                          <a:rPr lang="en-US" altLang="zh-TW" b="1" i="1" smtClean="0">
                            <a:solidFill>
                              <a:srgbClr val="0000FF"/>
                            </a:solidFill>
                            <a:latin typeface="Cambria Math" panose="02040503050406030204" pitchFamily="18" charset="0"/>
                          </a:rPr>
                          <m:t>𝟒</m:t>
                        </m:r>
                      </m:sup>
                    </m:sSup>
                  </m:oMath>
                </a14:m>
                <a:r>
                  <a:rPr lang="en-US" altLang="zh-TW" b="1" dirty="0">
                    <a:solidFill>
                      <a:srgbClr val="0000FF"/>
                    </a:solidFill>
                  </a:rPr>
                  <a:t>. Combining with  </a:t>
                </a:r>
                <a14:m>
                  <m:oMath xmlns:m="http://schemas.openxmlformats.org/officeDocument/2006/math">
                    <m:r>
                      <a:rPr lang="en-US" altLang="zh-TW" b="1" i="0" smtClean="0">
                        <a:solidFill>
                          <a:srgbClr val="0000FF"/>
                        </a:solidFill>
                        <a:latin typeface="Cambria Math" panose="02040503050406030204" pitchFamily="18" charset="0"/>
                      </a:rPr>
                      <m:t>𝚫</m:t>
                    </m:r>
                    <m:sSub>
                      <m:sSubPr>
                        <m:ctrlPr>
                          <a:rPr lang="en-US" altLang="zh-TW" b="1" i="1" smtClean="0">
                            <a:solidFill>
                              <a:srgbClr val="0000FF"/>
                            </a:solidFill>
                            <a:latin typeface="Cambria Math" panose="02040503050406030204" pitchFamily="18" charset="0"/>
                          </a:rPr>
                        </m:ctrlPr>
                      </m:sSubPr>
                      <m:e>
                        <m:r>
                          <a:rPr lang="en-US" altLang="zh-TW" b="1" i="1" smtClean="0">
                            <a:solidFill>
                              <a:srgbClr val="0000FF"/>
                            </a:solidFill>
                            <a:latin typeface="Cambria Math" panose="02040503050406030204" pitchFamily="18" charset="0"/>
                          </a:rPr>
                          <m:t>𝒂</m:t>
                        </m:r>
                      </m:e>
                      <m:sub>
                        <m:r>
                          <a:rPr lang="en-US" altLang="zh-TW" b="1" i="1" smtClean="0">
                            <a:solidFill>
                              <a:srgbClr val="0000FF"/>
                            </a:solidFill>
                            <a:latin typeface="Cambria Math" panose="02040503050406030204" pitchFamily="18" charset="0"/>
                          </a:rPr>
                          <m:t>𝑪𝑷</m:t>
                        </m:r>
                      </m:sub>
                    </m:sSub>
                  </m:oMath>
                </a14:m>
                <a:r>
                  <a:rPr lang="en-US" altLang="zh-TW" b="1" dirty="0">
                    <a:solidFill>
                      <a:srgbClr val="0000FF"/>
                    </a:solidFill>
                  </a:rPr>
                  <a:t>  </a:t>
                </a:r>
              </a:p>
              <a:p>
                <a:endParaRPr lang="en-US" altLang="zh-TW" b="1" dirty="0">
                  <a:solidFill>
                    <a:srgbClr val="0000FF"/>
                  </a:solidFill>
                </a:endParaRPr>
              </a:p>
              <a:p>
                <a:r>
                  <a:rPr lang="en-US" altLang="zh-TW" dirty="0">
                    <a:solidFill>
                      <a:srgbClr val="0000FF"/>
                    </a:solidFill>
                  </a:rPr>
                  <a:t>    </a:t>
                </a:r>
                <a:r>
                  <a:rPr lang="en-US" altLang="zh-TW" b="1" dirty="0">
                    <a:solidFill>
                      <a:srgbClr val="0000FF"/>
                    </a:solidFill>
                  </a:rPr>
                  <a:t>⟹          </a:t>
                </a:r>
                <a14:m>
                  <m:oMath xmlns:m="http://schemas.openxmlformats.org/officeDocument/2006/math">
                    <m:sSubSup>
                      <m:sSubSupPr>
                        <m:ctrlPr>
                          <a:rPr lang="en-US" altLang="zh-TW" b="1" i="1" smtClean="0">
                            <a:solidFill>
                              <a:srgbClr val="0000FF"/>
                            </a:solidFill>
                            <a:latin typeface="Cambria Math" panose="02040503050406030204" pitchFamily="18" charset="0"/>
                          </a:rPr>
                        </m:ctrlPr>
                      </m:sSubSupPr>
                      <m:e>
                        <m:r>
                          <a:rPr lang="en-US" altLang="zh-TW" b="1" i="1" smtClean="0">
                            <a:solidFill>
                              <a:srgbClr val="0000FF"/>
                            </a:solidFill>
                            <a:latin typeface="Cambria Math" panose="02040503050406030204" pitchFamily="18" charset="0"/>
                          </a:rPr>
                          <m:t>𝒂</m:t>
                        </m:r>
                      </m:e>
                      <m:sub>
                        <m:r>
                          <a:rPr lang="en-US" altLang="zh-TW" b="1" i="1" smtClean="0">
                            <a:solidFill>
                              <a:srgbClr val="0000FF"/>
                            </a:solidFill>
                            <a:latin typeface="Cambria Math" panose="02040503050406030204" pitchFamily="18" charset="0"/>
                            <a:ea typeface="Cambria Math" panose="02040503050406030204" pitchFamily="18" charset="0"/>
                          </a:rPr>
                          <m:t>+−</m:t>
                        </m:r>
                      </m:sub>
                      <m:sup>
                        <m:r>
                          <a:rPr lang="en-US" altLang="zh-TW" b="1" i="1" smtClean="0">
                            <a:solidFill>
                              <a:srgbClr val="0000FF"/>
                            </a:solidFill>
                            <a:latin typeface="Cambria Math" panose="02040503050406030204" pitchFamily="18" charset="0"/>
                          </a:rPr>
                          <m:t>𝑲𝑲</m:t>
                        </m:r>
                      </m:sup>
                    </m:sSubSup>
                    <m:r>
                      <a:rPr lang="en-US" altLang="zh-TW" b="1" i="1" smtClean="0">
                        <a:solidFill>
                          <a:srgbClr val="0000FF"/>
                        </a:solidFill>
                        <a:latin typeface="Cambria Math" panose="02040503050406030204" pitchFamily="18" charset="0"/>
                      </a:rPr>
                      <m:t>=</m:t>
                    </m:r>
                    <m:d>
                      <m:dPr>
                        <m:ctrlPr>
                          <a:rPr lang="en-US" altLang="zh-TW" b="1" i="1" smtClean="0">
                            <a:solidFill>
                              <a:srgbClr val="0000FF"/>
                            </a:solidFill>
                            <a:latin typeface="Cambria Math" panose="02040503050406030204" pitchFamily="18" charset="0"/>
                          </a:rPr>
                        </m:ctrlPr>
                      </m:dPr>
                      <m:e>
                        <m:r>
                          <a:rPr lang="en-US" altLang="zh-TW" b="1" i="1" smtClean="0">
                            <a:solidFill>
                              <a:srgbClr val="0000FF"/>
                            </a:solidFill>
                            <a:latin typeface="Cambria Math" panose="02040503050406030204" pitchFamily="18" charset="0"/>
                          </a:rPr>
                          <m:t>𝟕</m:t>
                        </m:r>
                        <m:r>
                          <a:rPr lang="en-US" altLang="zh-TW" b="1" i="1" smtClean="0">
                            <a:solidFill>
                              <a:srgbClr val="0000FF"/>
                            </a:solidFill>
                            <a:latin typeface="Cambria Math" panose="02040503050406030204" pitchFamily="18" charset="0"/>
                          </a:rPr>
                          <m:t>.</m:t>
                        </m:r>
                        <m:r>
                          <a:rPr lang="en-US" altLang="zh-TW" b="1" i="1" smtClean="0">
                            <a:solidFill>
                              <a:srgbClr val="0000FF"/>
                            </a:solidFill>
                            <a:latin typeface="Cambria Math" panose="02040503050406030204" pitchFamily="18" charset="0"/>
                          </a:rPr>
                          <m:t>𝟕</m:t>
                        </m:r>
                        <m:r>
                          <a:rPr lang="en-US" altLang="zh-TW" b="1" i="1" smtClean="0">
                            <a:solidFill>
                              <a:srgbClr val="0000FF"/>
                            </a:solidFill>
                            <a:latin typeface="Cambria Math" panose="02040503050406030204" pitchFamily="18" charset="0"/>
                          </a:rPr>
                          <m:t>±</m:t>
                        </m:r>
                        <m:r>
                          <a:rPr lang="en-US" altLang="zh-TW" b="1" i="1" smtClean="0">
                            <a:solidFill>
                              <a:srgbClr val="0000FF"/>
                            </a:solidFill>
                            <a:latin typeface="Cambria Math" panose="02040503050406030204" pitchFamily="18" charset="0"/>
                          </a:rPr>
                          <m:t>𝟓</m:t>
                        </m:r>
                        <m:r>
                          <a:rPr lang="en-US" altLang="zh-TW" b="1" i="1" smtClean="0">
                            <a:solidFill>
                              <a:srgbClr val="0000FF"/>
                            </a:solidFill>
                            <a:latin typeface="Cambria Math" panose="02040503050406030204" pitchFamily="18" charset="0"/>
                          </a:rPr>
                          <m:t>.</m:t>
                        </m:r>
                        <m:r>
                          <a:rPr lang="en-US" altLang="zh-TW" b="1" i="1" smtClean="0">
                            <a:solidFill>
                              <a:srgbClr val="0000FF"/>
                            </a:solidFill>
                            <a:latin typeface="Cambria Math" panose="02040503050406030204" pitchFamily="18" charset="0"/>
                          </a:rPr>
                          <m:t>𝟕</m:t>
                        </m:r>
                      </m:e>
                    </m:d>
                    <m:r>
                      <a:rPr lang="en-US" altLang="zh-TW" b="1" i="1" smtClean="0">
                        <a:solidFill>
                          <a:srgbClr val="0000FF"/>
                        </a:solidFill>
                        <a:latin typeface="Cambria Math" panose="02040503050406030204" pitchFamily="18" charset="0"/>
                      </a:rPr>
                      <m:t>×</m:t>
                    </m:r>
                    <m:sSup>
                      <m:sSupPr>
                        <m:ctrlPr>
                          <a:rPr lang="en-US" altLang="zh-TW" b="1" i="1" smtClean="0">
                            <a:solidFill>
                              <a:srgbClr val="0000FF"/>
                            </a:solidFill>
                            <a:latin typeface="Cambria Math" panose="02040503050406030204" pitchFamily="18" charset="0"/>
                          </a:rPr>
                        </m:ctrlPr>
                      </m:sSupPr>
                      <m:e>
                        <m:r>
                          <a:rPr lang="en-US" altLang="zh-TW" b="1" i="1" smtClean="0">
                            <a:solidFill>
                              <a:srgbClr val="0000FF"/>
                            </a:solidFill>
                            <a:latin typeface="Cambria Math" panose="02040503050406030204" pitchFamily="18" charset="0"/>
                          </a:rPr>
                          <m:t>𝟏𝟎</m:t>
                        </m:r>
                      </m:e>
                      <m:sup>
                        <m:r>
                          <a:rPr lang="en-US" altLang="zh-TW" b="1" i="1" smtClean="0">
                            <a:solidFill>
                              <a:srgbClr val="0000FF"/>
                            </a:solidFill>
                            <a:latin typeface="Cambria Math" panose="02040503050406030204" pitchFamily="18" charset="0"/>
                          </a:rPr>
                          <m:t>−</m:t>
                        </m:r>
                        <m:r>
                          <a:rPr lang="en-US" altLang="zh-TW" b="1" i="1" smtClean="0">
                            <a:solidFill>
                              <a:srgbClr val="0000FF"/>
                            </a:solidFill>
                            <a:latin typeface="Cambria Math" panose="02040503050406030204" pitchFamily="18" charset="0"/>
                          </a:rPr>
                          <m:t>𝟒</m:t>
                        </m:r>
                      </m:sup>
                    </m:sSup>
                    <m:r>
                      <a:rPr lang="en-US" altLang="zh-TW" b="1" i="1" smtClean="0">
                        <a:solidFill>
                          <a:srgbClr val="0000FF"/>
                        </a:solidFill>
                        <a:latin typeface="Cambria Math" panose="02040503050406030204" pitchFamily="18" charset="0"/>
                      </a:rPr>
                      <m:t>,</m:t>
                    </m:r>
                  </m:oMath>
                </a14:m>
                <a:r>
                  <a:rPr lang="en-US" altLang="zh-TW" b="1" dirty="0">
                    <a:solidFill>
                      <a:srgbClr val="0000FF"/>
                    </a:solidFill>
                  </a:rPr>
                  <a:t>   </a:t>
                </a:r>
                <a14:m>
                  <m:oMath xmlns:m="http://schemas.openxmlformats.org/officeDocument/2006/math">
                    <m:sSubSup>
                      <m:sSubSupPr>
                        <m:ctrlPr>
                          <a:rPr lang="en-US" altLang="zh-TW" b="1" i="1" dirty="0" smtClean="0">
                            <a:solidFill>
                              <a:srgbClr val="0000FF"/>
                            </a:solidFill>
                            <a:latin typeface="Cambria Math" panose="02040503050406030204" pitchFamily="18" charset="0"/>
                          </a:rPr>
                        </m:ctrlPr>
                      </m:sSubSupPr>
                      <m:e>
                        <m:r>
                          <a:rPr lang="en-US" altLang="zh-TW" b="1" i="1" dirty="0" smtClean="0">
                            <a:solidFill>
                              <a:srgbClr val="0000FF"/>
                            </a:solidFill>
                            <a:latin typeface="Cambria Math" panose="02040503050406030204" pitchFamily="18" charset="0"/>
                          </a:rPr>
                          <m:t>𝒂</m:t>
                        </m:r>
                      </m:e>
                      <m:sub>
                        <m:r>
                          <a:rPr lang="en-US" altLang="zh-TW" b="1" i="1" dirty="0" smtClean="0">
                            <a:solidFill>
                              <a:srgbClr val="0000FF"/>
                            </a:solidFill>
                            <a:latin typeface="Cambria Math" panose="02040503050406030204" pitchFamily="18" charset="0"/>
                          </a:rPr>
                          <m:t>+</m:t>
                        </m:r>
                        <m:r>
                          <a:rPr lang="en-US" altLang="zh-TW" b="1" i="1" dirty="0" smtClean="0">
                            <a:solidFill>
                              <a:srgbClr val="0000FF"/>
                            </a:solidFill>
                            <a:latin typeface="Cambria Math" panose="02040503050406030204" pitchFamily="18" charset="0"/>
                            <a:ea typeface="Cambria Math" panose="02040503050406030204" pitchFamily="18" charset="0"/>
                          </a:rPr>
                          <m:t>−</m:t>
                        </m:r>
                      </m:sub>
                      <m:sup>
                        <m:r>
                          <a:rPr lang="en-US" altLang="zh-TW" b="1" i="1" dirty="0" smtClean="0">
                            <a:solidFill>
                              <a:srgbClr val="0000FF"/>
                            </a:solidFill>
                            <a:latin typeface="Cambria Math" panose="02040503050406030204" pitchFamily="18" charset="0"/>
                          </a:rPr>
                          <m:t>𝝅𝝅</m:t>
                        </m:r>
                      </m:sup>
                    </m:sSubSup>
                    <m:r>
                      <a:rPr lang="en-US" altLang="zh-TW" b="1" i="0" dirty="0" smtClean="0">
                        <a:solidFill>
                          <a:srgbClr val="0000FF"/>
                        </a:solidFill>
                        <a:latin typeface="Cambria Math" panose="02040503050406030204" pitchFamily="18" charset="0"/>
                      </a:rPr>
                      <m:t>=(</m:t>
                    </m:r>
                    <m:r>
                      <a:rPr lang="en-US" altLang="zh-TW" b="1" i="0" dirty="0" smtClean="0">
                        <a:solidFill>
                          <a:srgbClr val="0000FF"/>
                        </a:solidFill>
                        <a:latin typeface="Cambria Math" panose="02040503050406030204" pitchFamily="18" charset="0"/>
                      </a:rPr>
                      <m:t>𝟐𝟑</m:t>
                    </m:r>
                    <m:r>
                      <a:rPr lang="en-US" altLang="zh-TW" b="1" i="0" dirty="0" smtClean="0">
                        <a:solidFill>
                          <a:srgbClr val="0000FF"/>
                        </a:solidFill>
                        <a:latin typeface="Cambria Math" panose="02040503050406030204" pitchFamily="18" charset="0"/>
                      </a:rPr>
                      <m:t>.</m:t>
                    </m:r>
                    <m:r>
                      <a:rPr lang="en-US" altLang="zh-TW" b="1" i="0" dirty="0" smtClean="0">
                        <a:solidFill>
                          <a:srgbClr val="0000FF"/>
                        </a:solidFill>
                        <a:latin typeface="Cambria Math" panose="02040503050406030204" pitchFamily="18" charset="0"/>
                      </a:rPr>
                      <m:t>𝟐</m:t>
                    </m:r>
                    <m:r>
                      <a:rPr lang="en-US" altLang="zh-TW" b="1" i="1" dirty="0" smtClean="0">
                        <a:solidFill>
                          <a:srgbClr val="0000FF"/>
                        </a:solidFill>
                        <a:latin typeface="Cambria Math" panose="02040503050406030204" pitchFamily="18" charset="0"/>
                      </a:rPr>
                      <m:t>±</m:t>
                    </m:r>
                    <m:r>
                      <a:rPr lang="en-US" altLang="zh-TW" b="1" i="1" dirty="0" smtClean="0">
                        <a:solidFill>
                          <a:srgbClr val="0000FF"/>
                        </a:solidFill>
                        <a:latin typeface="Cambria Math" panose="02040503050406030204" pitchFamily="18" charset="0"/>
                      </a:rPr>
                      <m:t>𝟔</m:t>
                    </m:r>
                    <m:r>
                      <a:rPr lang="en-US" altLang="zh-TW" b="1" i="1" dirty="0" smtClean="0">
                        <a:solidFill>
                          <a:srgbClr val="0000FF"/>
                        </a:solidFill>
                        <a:latin typeface="Cambria Math" panose="02040503050406030204" pitchFamily="18" charset="0"/>
                      </a:rPr>
                      <m:t>.</m:t>
                    </m:r>
                    <m:r>
                      <a:rPr lang="en-US" altLang="zh-TW" b="1" i="1" dirty="0" smtClean="0">
                        <a:solidFill>
                          <a:srgbClr val="0000FF"/>
                        </a:solidFill>
                        <a:latin typeface="Cambria Math" panose="02040503050406030204" pitchFamily="18" charset="0"/>
                      </a:rPr>
                      <m:t>𝟏</m:t>
                    </m:r>
                    <m:r>
                      <a:rPr lang="en-US" altLang="zh-TW" b="1" i="1" dirty="0" smtClean="0">
                        <a:solidFill>
                          <a:srgbClr val="0000FF"/>
                        </a:solidFill>
                        <a:latin typeface="Cambria Math" panose="02040503050406030204" pitchFamily="18" charset="0"/>
                      </a:rPr>
                      <m:t>)×</m:t>
                    </m:r>
                    <m:sSup>
                      <m:sSupPr>
                        <m:ctrlPr>
                          <a:rPr lang="en-US" altLang="zh-TW" b="1" i="1" dirty="0" smtClean="0">
                            <a:solidFill>
                              <a:srgbClr val="0000FF"/>
                            </a:solidFill>
                            <a:latin typeface="Cambria Math" panose="02040503050406030204" pitchFamily="18" charset="0"/>
                            <a:ea typeface="Cambria Math" panose="02040503050406030204" pitchFamily="18" charset="0"/>
                          </a:rPr>
                        </m:ctrlPr>
                      </m:sSupPr>
                      <m:e>
                        <m:r>
                          <a:rPr lang="en-US" altLang="zh-TW" b="1" i="1" dirty="0" smtClean="0">
                            <a:solidFill>
                              <a:srgbClr val="0000FF"/>
                            </a:solidFill>
                            <a:latin typeface="Cambria Math" panose="02040503050406030204" pitchFamily="18" charset="0"/>
                            <a:ea typeface="Cambria Math" panose="02040503050406030204" pitchFamily="18" charset="0"/>
                          </a:rPr>
                          <m:t>𝟏𝟎</m:t>
                        </m:r>
                      </m:e>
                      <m:sup>
                        <m:r>
                          <a:rPr lang="en-US" altLang="zh-TW" b="1" i="1" dirty="0" smtClean="0">
                            <a:solidFill>
                              <a:srgbClr val="0000FF"/>
                            </a:solidFill>
                            <a:latin typeface="Cambria Math" panose="02040503050406030204" pitchFamily="18" charset="0"/>
                            <a:ea typeface="Cambria Math" panose="02040503050406030204" pitchFamily="18" charset="0"/>
                          </a:rPr>
                          <m:t>−</m:t>
                        </m:r>
                        <m:r>
                          <a:rPr lang="en-US" altLang="zh-TW" b="1" i="1" dirty="0" smtClean="0">
                            <a:solidFill>
                              <a:srgbClr val="0000FF"/>
                            </a:solidFill>
                            <a:latin typeface="Cambria Math" panose="02040503050406030204" pitchFamily="18" charset="0"/>
                            <a:ea typeface="Cambria Math" panose="02040503050406030204" pitchFamily="18" charset="0"/>
                          </a:rPr>
                          <m:t>𝟒</m:t>
                        </m:r>
                      </m:sup>
                    </m:sSup>
                  </m:oMath>
                </a14:m>
                <a:endParaRPr lang="en-US" altLang="zh-TW" b="1" dirty="0">
                  <a:solidFill>
                    <a:srgbClr val="0000FF"/>
                  </a:solidFill>
                </a:endParaRPr>
              </a:p>
              <a:p>
                <a:r>
                  <a:rPr kumimoji="1" lang="en-US" altLang="zh-TW" dirty="0">
                    <a:solidFill>
                      <a:srgbClr val="0000FF"/>
                    </a:solidFill>
                  </a:rPr>
                  <a:t>      </a:t>
                </a:r>
                <a:endParaRPr kumimoji="1" lang="zh-TW" altLang="en-US" dirty="0">
                  <a:solidFill>
                    <a:srgbClr val="0000FF"/>
                  </a:solidFill>
                </a:endParaRPr>
              </a:p>
            </p:txBody>
          </p:sp>
        </mc:Choice>
        <mc:Fallback xmlns="">
          <p:sp>
            <p:nvSpPr>
              <p:cNvPr id="3" name="文字方塊 2">
                <a:extLst>
                  <a:ext uri="{FF2B5EF4-FFF2-40B4-BE49-F238E27FC236}">
                    <a16:creationId xmlns:a16="http://schemas.microsoft.com/office/drawing/2014/main" id="{2C2CBE84-B400-32EE-3D90-5FF8951431F6}"/>
                  </a:ext>
                </a:extLst>
              </p:cNvPr>
              <p:cNvSpPr txBox="1">
                <a:spLocks noRot="1" noChangeAspect="1" noMove="1" noResize="1" noEditPoints="1" noAdjustHandles="1" noChangeArrowheads="1" noChangeShapeType="1" noTextEdit="1"/>
              </p:cNvSpPr>
              <p:nvPr/>
            </p:nvSpPr>
            <p:spPr>
              <a:xfrm>
                <a:off x="409303" y="165462"/>
                <a:ext cx="8277497" cy="1416542"/>
              </a:xfrm>
              <a:prstGeom prst="rect">
                <a:avLst/>
              </a:prstGeom>
              <a:blipFill>
                <a:blip r:embed="rId2"/>
                <a:stretch>
                  <a:fillRect l="-307"/>
                </a:stretch>
              </a:blipFill>
            </p:spPr>
            <p:txBody>
              <a:bodyPr/>
              <a:lstStyle/>
              <a:p>
                <a:r>
                  <a:rPr lang="zh-TW" altLang="en-US">
                    <a:noFill/>
                  </a:rPr>
                  <a:t> </a:t>
                </a:r>
              </a:p>
            </p:txBody>
          </p:sp>
        </mc:Fallback>
      </mc:AlternateContent>
      <p:sp>
        <p:nvSpPr>
          <p:cNvPr id="6" name="文字方塊 5">
            <a:extLst>
              <a:ext uri="{FF2B5EF4-FFF2-40B4-BE49-F238E27FC236}">
                <a16:creationId xmlns:a16="http://schemas.microsoft.com/office/drawing/2014/main" id="{5FED9540-99BD-15A5-57B1-71CE191468A8}"/>
              </a:ext>
            </a:extLst>
          </p:cNvPr>
          <p:cNvSpPr txBox="1"/>
          <p:nvPr/>
        </p:nvSpPr>
        <p:spPr>
          <a:xfrm>
            <a:off x="457200" y="1580175"/>
            <a:ext cx="7728857" cy="346249"/>
          </a:xfrm>
          <a:prstGeom prst="rect">
            <a:avLst/>
          </a:prstGeom>
          <a:noFill/>
        </p:spPr>
        <p:txBody>
          <a:bodyPr wrap="square" rtlCol="0">
            <a:spAutoFit/>
          </a:bodyPr>
          <a:lstStyle/>
          <a:p>
            <a:pPr marL="285750" indent="-285750">
              <a:buFont typeface="Wingdings" pitchFamily="2" charset="2"/>
              <a:buChar char="n"/>
            </a:pPr>
            <a:r>
              <a:rPr kumimoji="1" lang="en-US" altLang="zh-TW" b="0" dirty="0"/>
              <a:t>Rahul Sinha, Browder, Deshpande, D. Sahoo, Nita Sinha    2505.24338</a:t>
            </a:r>
            <a:endParaRPr kumimoji="1" lang="zh-TW" altLang="en-US" b="0" dirty="0"/>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065F8BF8-79A1-23DD-E303-507A523C7072}"/>
                  </a:ext>
                </a:extLst>
              </p:cNvPr>
              <p:cNvSpPr txBox="1"/>
              <p:nvPr/>
            </p:nvSpPr>
            <p:spPr>
              <a:xfrm>
                <a:off x="574766" y="1924594"/>
                <a:ext cx="8020594" cy="882549"/>
              </a:xfrm>
              <a:prstGeom prst="rect">
                <a:avLst/>
              </a:prstGeom>
              <a:noFill/>
            </p:spPr>
            <p:txBody>
              <a:bodyPr wrap="square" rtlCol="0">
                <a:spAutoFit/>
              </a:bodyPr>
              <a:lstStyle/>
              <a:p>
                <a:r>
                  <a:rPr kumimoji="1" lang="en-US" altLang="zh-TW" dirty="0">
                    <a:solidFill>
                      <a:srgbClr val="C00000"/>
                    </a:solidFill>
                  </a:rPr>
                  <a:t>Evidence of CPV in </a:t>
                </a:r>
                <a14:m>
                  <m:oMath xmlns:m="http://schemas.openxmlformats.org/officeDocument/2006/math">
                    <m:sSup>
                      <m:sSupPr>
                        <m:ctrlPr>
                          <a:rPr lang="en-US" altLang="zh-TW" b="1" i="1" smtClean="0">
                            <a:solidFill>
                              <a:srgbClr val="C00000"/>
                            </a:solidFill>
                            <a:latin typeface="Cambria Math" panose="02040503050406030204" pitchFamily="18" charset="0"/>
                          </a:rPr>
                        </m:ctrlPr>
                      </m:sSupPr>
                      <m:e>
                        <m:r>
                          <a:rPr lang="en-US" altLang="zh-TW" b="1" i="1" smtClean="0">
                            <a:solidFill>
                              <a:srgbClr val="C00000"/>
                            </a:solidFill>
                            <a:latin typeface="Cambria Math" panose="02040503050406030204" pitchFamily="18" charset="0"/>
                          </a:rPr>
                          <m:t>𝑫</m:t>
                        </m:r>
                      </m:e>
                      <m:sup>
                        <m:r>
                          <a:rPr lang="en-US" altLang="zh-TW" b="1" i="1" smtClean="0">
                            <a:solidFill>
                              <a:srgbClr val="C00000"/>
                            </a:solidFill>
                            <a:latin typeface="Cambria Math" panose="02040503050406030204" pitchFamily="18" charset="0"/>
                          </a:rPr>
                          <m:t>𝟎</m:t>
                        </m:r>
                      </m:sup>
                    </m:sSup>
                    <m:r>
                      <a:rPr lang="en-US" altLang="zh-TW" b="1" i="1" smtClean="0">
                        <a:solidFill>
                          <a:srgbClr val="C00000"/>
                        </a:solidFill>
                        <a:latin typeface="Cambria Math" panose="02040503050406030204" pitchFamily="18" charset="0"/>
                      </a:rPr>
                      <m:t>→</m:t>
                    </m:r>
                    <m:sSup>
                      <m:sSupPr>
                        <m:ctrlPr>
                          <a:rPr lang="en-US" altLang="zh-TW" b="1" i="1" smtClean="0">
                            <a:solidFill>
                              <a:srgbClr val="C00000"/>
                            </a:solidFill>
                            <a:latin typeface="Cambria Math" panose="02040503050406030204" pitchFamily="18" charset="0"/>
                          </a:rPr>
                        </m:ctrlPr>
                      </m:sSupPr>
                      <m:e>
                        <m:r>
                          <a:rPr lang="en-US" altLang="zh-TW" b="1" i="1" smtClean="0">
                            <a:solidFill>
                              <a:srgbClr val="C00000"/>
                            </a:solidFill>
                            <a:latin typeface="Cambria Math" panose="02040503050406030204" pitchFamily="18" charset="0"/>
                          </a:rPr>
                          <m:t>𝝅</m:t>
                        </m:r>
                      </m:e>
                      <m:sup>
                        <m:r>
                          <a:rPr lang="en-US" altLang="zh-TW" b="1" i="1" smtClean="0">
                            <a:solidFill>
                              <a:srgbClr val="C00000"/>
                            </a:solidFill>
                            <a:latin typeface="Cambria Math" panose="02040503050406030204" pitchFamily="18" charset="0"/>
                          </a:rPr>
                          <m:t>+</m:t>
                        </m:r>
                      </m:sup>
                    </m:sSup>
                    <m:sSup>
                      <m:sSupPr>
                        <m:ctrlPr>
                          <a:rPr lang="en-US" altLang="zh-TW" b="1" i="1" smtClean="0">
                            <a:solidFill>
                              <a:srgbClr val="C00000"/>
                            </a:solidFill>
                            <a:latin typeface="Cambria Math" panose="02040503050406030204" pitchFamily="18" charset="0"/>
                          </a:rPr>
                        </m:ctrlPr>
                      </m:sSupPr>
                      <m:e>
                        <m:r>
                          <a:rPr lang="en-US" altLang="zh-TW" b="1" i="1" smtClean="0">
                            <a:solidFill>
                              <a:srgbClr val="C00000"/>
                            </a:solidFill>
                            <a:latin typeface="Cambria Math" panose="02040503050406030204" pitchFamily="18" charset="0"/>
                          </a:rPr>
                          <m:t>𝝅</m:t>
                        </m:r>
                      </m:e>
                      <m:sup>
                        <m:r>
                          <a:rPr lang="en-US" altLang="zh-TW" b="1" i="1" smtClean="0">
                            <a:solidFill>
                              <a:srgbClr val="C00000"/>
                            </a:solidFill>
                            <a:latin typeface="Cambria Math" panose="02040503050406030204" pitchFamily="18" charset="0"/>
                          </a:rPr>
                          <m:t>−</m:t>
                        </m:r>
                      </m:sup>
                    </m:sSup>
                  </m:oMath>
                </a14:m>
                <a:r>
                  <a:rPr kumimoji="1" lang="en-US" altLang="zh-TW" dirty="0">
                    <a:solidFill>
                      <a:srgbClr val="C00000"/>
                    </a:solidFill>
                  </a:rPr>
                  <a:t>, </a:t>
                </a:r>
                <a14:m>
                  <m:oMath xmlns:m="http://schemas.openxmlformats.org/officeDocument/2006/math">
                    <m:sSubSup>
                      <m:sSubSupPr>
                        <m:ctrlPr>
                          <a:rPr lang="en-US" altLang="zh-TW" i="1" dirty="0">
                            <a:solidFill>
                              <a:srgbClr val="C00000"/>
                            </a:solidFill>
                            <a:latin typeface="Cambria Math" panose="02040503050406030204" pitchFamily="18" charset="0"/>
                          </a:rPr>
                        </m:ctrlPr>
                      </m:sSubSupPr>
                      <m:e>
                        <m:r>
                          <a:rPr lang="en-US" altLang="zh-TW" i="1" dirty="0">
                            <a:solidFill>
                              <a:srgbClr val="C00000"/>
                            </a:solidFill>
                            <a:latin typeface="Cambria Math" panose="02040503050406030204" pitchFamily="18" charset="0"/>
                          </a:rPr>
                          <m:t>𝒂</m:t>
                        </m:r>
                      </m:e>
                      <m:sub>
                        <m:r>
                          <a:rPr lang="en-US" altLang="zh-TW" i="1" dirty="0">
                            <a:solidFill>
                              <a:srgbClr val="C00000"/>
                            </a:solidFill>
                            <a:latin typeface="Cambria Math" panose="02040503050406030204" pitchFamily="18" charset="0"/>
                          </a:rPr>
                          <m:t>+</m:t>
                        </m:r>
                        <m:r>
                          <a:rPr lang="en-US" altLang="zh-TW" i="1" dirty="0">
                            <a:solidFill>
                              <a:srgbClr val="C00000"/>
                            </a:solidFill>
                            <a:latin typeface="Cambria Math" panose="02040503050406030204" pitchFamily="18" charset="0"/>
                            <a:ea typeface="Cambria Math" panose="02040503050406030204" pitchFamily="18" charset="0"/>
                          </a:rPr>
                          <m:t>−</m:t>
                        </m:r>
                      </m:sub>
                      <m:sup>
                        <m:r>
                          <a:rPr lang="en-US" altLang="zh-TW" i="1" dirty="0">
                            <a:solidFill>
                              <a:srgbClr val="C00000"/>
                            </a:solidFill>
                            <a:latin typeface="Cambria Math" panose="02040503050406030204" pitchFamily="18" charset="0"/>
                          </a:rPr>
                          <m:t>𝝅𝝅</m:t>
                        </m:r>
                      </m:sup>
                    </m:sSubSup>
                    <m:r>
                      <a:rPr lang="en-US" altLang="zh-TW" dirty="0">
                        <a:solidFill>
                          <a:srgbClr val="C00000"/>
                        </a:solidFill>
                        <a:latin typeface="Cambria Math" panose="02040503050406030204" pitchFamily="18" charset="0"/>
                      </a:rPr>
                      <m:t>=(</m:t>
                    </m:r>
                    <m:r>
                      <a:rPr lang="en-US" altLang="zh-TW" dirty="0">
                        <a:solidFill>
                          <a:srgbClr val="C00000"/>
                        </a:solidFill>
                        <a:latin typeface="Cambria Math" panose="02040503050406030204" pitchFamily="18" charset="0"/>
                      </a:rPr>
                      <m:t>𝟐𝟑</m:t>
                    </m:r>
                    <m:r>
                      <a:rPr lang="en-US" altLang="zh-TW" dirty="0">
                        <a:solidFill>
                          <a:srgbClr val="C00000"/>
                        </a:solidFill>
                        <a:latin typeface="Cambria Math" panose="02040503050406030204" pitchFamily="18" charset="0"/>
                      </a:rPr>
                      <m:t>.</m:t>
                    </m:r>
                    <m:r>
                      <a:rPr lang="en-US" altLang="zh-TW" dirty="0">
                        <a:solidFill>
                          <a:srgbClr val="C00000"/>
                        </a:solidFill>
                        <a:latin typeface="Cambria Math" panose="02040503050406030204" pitchFamily="18" charset="0"/>
                      </a:rPr>
                      <m:t>𝟐</m:t>
                    </m:r>
                    <m:r>
                      <a:rPr lang="en-US" altLang="zh-TW" i="1" dirty="0">
                        <a:solidFill>
                          <a:srgbClr val="C00000"/>
                        </a:solidFill>
                        <a:latin typeface="Cambria Math" panose="02040503050406030204" pitchFamily="18" charset="0"/>
                      </a:rPr>
                      <m:t>±</m:t>
                    </m:r>
                    <m:r>
                      <a:rPr lang="en-US" altLang="zh-TW" i="1" dirty="0">
                        <a:solidFill>
                          <a:srgbClr val="C00000"/>
                        </a:solidFill>
                        <a:latin typeface="Cambria Math" panose="02040503050406030204" pitchFamily="18" charset="0"/>
                      </a:rPr>
                      <m:t>𝟔</m:t>
                    </m:r>
                    <m:r>
                      <a:rPr lang="en-US" altLang="zh-TW" i="1" dirty="0">
                        <a:solidFill>
                          <a:srgbClr val="C00000"/>
                        </a:solidFill>
                        <a:latin typeface="Cambria Math" panose="02040503050406030204" pitchFamily="18" charset="0"/>
                      </a:rPr>
                      <m:t>.</m:t>
                    </m:r>
                    <m:r>
                      <a:rPr lang="en-US" altLang="zh-TW" i="1" dirty="0">
                        <a:solidFill>
                          <a:srgbClr val="C00000"/>
                        </a:solidFill>
                        <a:latin typeface="Cambria Math" panose="02040503050406030204" pitchFamily="18" charset="0"/>
                      </a:rPr>
                      <m:t>𝟏</m:t>
                    </m:r>
                    <m:r>
                      <a:rPr lang="en-US" altLang="zh-TW" i="1" dirty="0">
                        <a:solidFill>
                          <a:srgbClr val="C00000"/>
                        </a:solidFill>
                        <a:latin typeface="Cambria Math" panose="02040503050406030204" pitchFamily="18" charset="0"/>
                      </a:rPr>
                      <m:t>)×</m:t>
                    </m:r>
                    <m:sSup>
                      <m:sSupPr>
                        <m:ctrlPr>
                          <a:rPr lang="en-US" altLang="zh-TW" i="1" dirty="0">
                            <a:solidFill>
                              <a:srgbClr val="C00000"/>
                            </a:solidFill>
                            <a:latin typeface="Cambria Math" panose="02040503050406030204" pitchFamily="18" charset="0"/>
                            <a:ea typeface="Cambria Math" panose="02040503050406030204" pitchFamily="18" charset="0"/>
                          </a:rPr>
                        </m:ctrlPr>
                      </m:sSupPr>
                      <m:e>
                        <m:r>
                          <a:rPr lang="en-US" altLang="zh-TW" i="1" dirty="0">
                            <a:solidFill>
                              <a:srgbClr val="C00000"/>
                            </a:solidFill>
                            <a:latin typeface="Cambria Math" panose="02040503050406030204" pitchFamily="18" charset="0"/>
                            <a:ea typeface="Cambria Math" panose="02040503050406030204" pitchFamily="18" charset="0"/>
                          </a:rPr>
                          <m:t>𝟏𝟎</m:t>
                        </m:r>
                      </m:e>
                      <m:sup>
                        <m:r>
                          <a:rPr lang="en-US" altLang="zh-TW" i="1" dirty="0">
                            <a:solidFill>
                              <a:srgbClr val="C00000"/>
                            </a:solidFill>
                            <a:latin typeface="Cambria Math" panose="02040503050406030204" pitchFamily="18" charset="0"/>
                            <a:ea typeface="Cambria Math" panose="02040503050406030204" pitchFamily="18" charset="0"/>
                          </a:rPr>
                          <m:t>−</m:t>
                        </m:r>
                        <m:r>
                          <a:rPr lang="en-US" altLang="zh-TW" i="1" dirty="0">
                            <a:solidFill>
                              <a:srgbClr val="C00000"/>
                            </a:solidFill>
                            <a:latin typeface="Cambria Math" panose="02040503050406030204" pitchFamily="18" charset="0"/>
                            <a:ea typeface="Cambria Math" panose="02040503050406030204" pitchFamily="18" charset="0"/>
                          </a:rPr>
                          <m:t>𝟒</m:t>
                        </m:r>
                      </m:sup>
                    </m:sSup>
                  </m:oMath>
                </a14:m>
                <a:r>
                  <a:rPr kumimoji="1" lang="en-US" altLang="zh-TW" dirty="0">
                    <a:solidFill>
                      <a:srgbClr val="C00000"/>
                    </a:solidFill>
                  </a:rPr>
                  <a:t>, provides an unambiguous evidence of New Physics at about 3</a:t>
                </a:r>
                <a14:m>
                  <m:oMath xmlns:m="http://schemas.openxmlformats.org/officeDocument/2006/math">
                    <m:r>
                      <a:rPr kumimoji="1" lang="en-US" altLang="zh-TW" i="1" smtClean="0">
                        <a:solidFill>
                          <a:srgbClr val="C00000"/>
                        </a:solidFill>
                        <a:latin typeface="Cambria Math" panose="02040503050406030204" pitchFamily="18" charset="0"/>
                        <a:ea typeface="Cambria Math" panose="02040503050406030204" pitchFamily="18" charset="0"/>
                      </a:rPr>
                      <m:t>𝝈</m:t>
                    </m:r>
                    <m:r>
                      <a:rPr kumimoji="1" lang="en-US" altLang="zh-TW" b="1" i="0" smtClean="0">
                        <a:solidFill>
                          <a:srgbClr val="C00000"/>
                        </a:solidFill>
                        <a:latin typeface="Cambria Math" panose="02040503050406030204" pitchFamily="18" charset="0"/>
                        <a:ea typeface="Cambria Math" panose="02040503050406030204" pitchFamily="18" charset="0"/>
                      </a:rPr>
                      <m:t>.  </m:t>
                    </m:r>
                  </m:oMath>
                </a14:m>
                <a:r>
                  <a:rPr kumimoji="1" lang="en-US" altLang="zh-TW" dirty="0">
                    <a:solidFill>
                      <a:srgbClr val="C00000"/>
                    </a:solidFill>
                  </a:rPr>
                  <a:t>The central value of the fit for </a:t>
                </a:r>
                <a14:m>
                  <m:oMath xmlns:m="http://schemas.openxmlformats.org/officeDocument/2006/math">
                    <m:sSub>
                      <m:sSubPr>
                        <m:ctrlPr>
                          <a:rPr kumimoji="1" lang="en-US" altLang="zh-TW" i="1" smtClean="0">
                            <a:solidFill>
                              <a:srgbClr val="C00000"/>
                            </a:solidFill>
                            <a:latin typeface="Cambria Math" panose="02040503050406030204" pitchFamily="18" charset="0"/>
                          </a:rPr>
                        </m:ctrlPr>
                      </m:sSubPr>
                      <m:e>
                        <m:r>
                          <a:rPr kumimoji="1" lang="en-US" altLang="zh-TW" b="1" i="1" smtClean="0">
                            <a:solidFill>
                              <a:srgbClr val="C00000"/>
                            </a:solidFill>
                            <a:latin typeface="Cambria Math" panose="02040503050406030204" pitchFamily="18" charset="0"/>
                          </a:rPr>
                          <m:t>|</m:t>
                        </m:r>
                        <m:r>
                          <a:rPr kumimoji="1" lang="en-US" altLang="zh-TW" b="1" i="1" smtClean="0">
                            <a:solidFill>
                              <a:srgbClr val="C00000"/>
                            </a:solidFill>
                            <a:latin typeface="Cambria Math" panose="02040503050406030204" pitchFamily="18" charset="0"/>
                          </a:rPr>
                          <m:t>𝑪</m:t>
                        </m:r>
                      </m:e>
                      <m:sub>
                        <m:r>
                          <a:rPr kumimoji="1" lang="en-US" altLang="zh-TW" b="1" i="1" smtClean="0">
                            <a:solidFill>
                              <a:srgbClr val="C00000"/>
                            </a:solidFill>
                            <a:latin typeface="Cambria Math" panose="02040503050406030204" pitchFamily="18" charset="0"/>
                          </a:rPr>
                          <m:t>+−</m:t>
                        </m:r>
                      </m:sub>
                    </m:sSub>
                    <m:r>
                      <a:rPr kumimoji="1" lang="en-US" altLang="zh-TW" b="1" i="1" smtClean="0">
                        <a:solidFill>
                          <a:srgbClr val="C00000"/>
                        </a:solidFill>
                        <a:latin typeface="Cambria Math" panose="02040503050406030204" pitchFamily="18" charset="0"/>
                      </a:rPr>
                      <m:t>|</m:t>
                    </m:r>
                  </m:oMath>
                </a14:m>
                <a:r>
                  <a:rPr kumimoji="1" lang="en-US" altLang="zh-TW" dirty="0">
                    <a:solidFill>
                      <a:srgbClr val="C00000"/>
                    </a:solidFill>
                  </a:rPr>
                  <a:t> is 4.80, indicating an unacceptably large penguin contribution.</a:t>
                </a:r>
                <a:endParaRPr kumimoji="1" lang="zh-TW" altLang="en-US" dirty="0">
                  <a:solidFill>
                    <a:srgbClr val="C00000"/>
                  </a:solidFill>
                </a:endParaRPr>
              </a:p>
            </p:txBody>
          </p:sp>
        </mc:Choice>
        <mc:Fallback xmlns="">
          <p:sp>
            <p:nvSpPr>
              <p:cNvPr id="7" name="文字方塊 6">
                <a:extLst>
                  <a:ext uri="{FF2B5EF4-FFF2-40B4-BE49-F238E27FC236}">
                    <a16:creationId xmlns:a16="http://schemas.microsoft.com/office/drawing/2014/main" id="{065F8BF8-79A1-23DD-E303-507A523C7072}"/>
                  </a:ext>
                </a:extLst>
              </p:cNvPr>
              <p:cNvSpPr txBox="1">
                <a:spLocks noRot="1" noChangeAspect="1" noMove="1" noResize="1" noEditPoints="1" noAdjustHandles="1" noChangeArrowheads="1" noChangeShapeType="1" noTextEdit="1"/>
              </p:cNvSpPr>
              <p:nvPr/>
            </p:nvSpPr>
            <p:spPr>
              <a:xfrm>
                <a:off x="574766" y="1924594"/>
                <a:ext cx="8020594" cy="882549"/>
              </a:xfrm>
              <a:prstGeom prst="rect">
                <a:avLst/>
              </a:prstGeom>
              <a:blipFill>
                <a:blip r:embed="rId3"/>
                <a:stretch>
                  <a:fillRect l="-475" t="-1429" r="-791" b="-714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CBC5FF87-2CA1-C022-65D5-24D86551F3C1}"/>
                  </a:ext>
                </a:extLst>
              </p:cNvPr>
              <p:cNvSpPr txBox="1"/>
              <p:nvPr/>
            </p:nvSpPr>
            <p:spPr>
              <a:xfrm>
                <a:off x="574766" y="3422469"/>
                <a:ext cx="7733211" cy="594137"/>
              </a:xfrm>
              <a:prstGeom prst="rect">
                <a:avLst/>
              </a:prstGeom>
              <a:noFill/>
            </p:spPr>
            <p:txBody>
              <a:bodyPr wrap="square" rtlCol="0">
                <a:spAutoFit/>
              </a:bodyPr>
              <a:lstStyle/>
              <a:p>
                <a:r>
                  <a:rPr kumimoji="1" lang="en-US" altLang="zh-TW" sz="1600" dirty="0">
                    <a:solidFill>
                      <a:srgbClr val="0000FF"/>
                    </a:solidFill>
                  </a:rPr>
                  <a:t>In our case, </a:t>
                </a:r>
                <a14:m>
                  <m:oMath xmlns:m="http://schemas.openxmlformats.org/officeDocument/2006/math">
                    <m:sSubSup>
                      <m:sSubSupPr>
                        <m:ctrlPr>
                          <a:rPr lang="en-US" altLang="zh-TW" sz="1600" b="1" i="1" smtClean="0">
                            <a:solidFill>
                              <a:srgbClr val="0000FF"/>
                            </a:solidFill>
                            <a:latin typeface="Cambria Math" panose="02040503050406030204" pitchFamily="18" charset="0"/>
                          </a:rPr>
                        </m:ctrlPr>
                      </m:sSubSupPr>
                      <m:e>
                        <m:r>
                          <a:rPr lang="en-US" altLang="zh-TW" sz="1600" b="1" i="1" smtClean="0">
                            <a:solidFill>
                              <a:srgbClr val="0000FF"/>
                            </a:solidFill>
                            <a:latin typeface="Cambria Math" panose="02040503050406030204" pitchFamily="18" charset="0"/>
                          </a:rPr>
                          <m:t>𝒂</m:t>
                        </m:r>
                      </m:e>
                      <m:sub>
                        <m:r>
                          <a:rPr lang="en-US" altLang="zh-TW" sz="1600" b="1" i="1" smtClean="0">
                            <a:solidFill>
                              <a:srgbClr val="0000FF"/>
                            </a:solidFill>
                            <a:latin typeface="Cambria Math" panose="02040503050406030204" pitchFamily="18" charset="0"/>
                            <a:ea typeface="Cambria Math" panose="02040503050406030204" pitchFamily="18" charset="0"/>
                          </a:rPr>
                          <m:t>+−</m:t>
                        </m:r>
                      </m:sub>
                      <m:sup>
                        <m:r>
                          <a:rPr lang="en-US" altLang="zh-TW" sz="1600" b="1" i="1" smtClean="0">
                            <a:solidFill>
                              <a:srgbClr val="0000FF"/>
                            </a:solidFill>
                            <a:latin typeface="Cambria Math" panose="02040503050406030204" pitchFamily="18" charset="0"/>
                          </a:rPr>
                          <m:t>𝑲𝑲</m:t>
                        </m:r>
                      </m:sup>
                    </m:sSubSup>
                    <m:r>
                      <a:rPr lang="en-US" altLang="zh-TW" sz="1600" b="1" i="1" smtClean="0">
                        <a:solidFill>
                          <a:srgbClr val="0000FF"/>
                        </a:solidFill>
                        <a:latin typeface="Cambria Math" panose="02040503050406030204" pitchFamily="18" charset="0"/>
                      </a:rPr>
                      <m:t>=−</m:t>
                    </m:r>
                    <m:d>
                      <m:dPr>
                        <m:ctrlPr>
                          <a:rPr lang="en-US" altLang="zh-TW" sz="1600" b="1" i="1" smtClean="0">
                            <a:solidFill>
                              <a:srgbClr val="0000FF"/>
                            </a:solidFill>
                            <a:latin typeface="Cambria Math" panose="02040503050406030204" pitchFamily="18" charset="0"/>
                          </a:rPr>
                        </m:ctrlPr>
                      </m:dPr>
                      <m:e>
                        <m:r>
                          <a:rPr lang="en-US" altLang="zh-TW" sz="1600" b="1" i="1" smtClean="0">
                            <a:solidFill>
                              <a:srgbClr val="0000FF"/>
                            </a:solidFill>
                            <a:latin typeface="Cambria Math" panose="02040503050406030204" pitchFamily="18" charset="0"/>
                          </a:rPr>
                          <m:t>𝟓</m:t>
                        </m:r>
                        <m:r>
                          <a:rPr lang="en-US" altLang="zh-TW" sz="1600" b="1" i="1" smtClean="0">
                            <a:solidFill>
                              <a:srgbClr val="0000FF"/>
                            </a:solidFill>
                            <a:latin typeface="Cambria Math" panose="02040503050406030204" pitchFamily="18" charset="0"/>
                          </a:rPr>
                          <m:t>.</m:t>
                        </m:r>
                        <m:r>
                          <a:rPr lang="en-US" altLang="zh-TW" sz="1600" b="1" i="1" smtClean="0">
                            <a:solidFill>
                              <a:srgbClr val="0000FF"/>
                            </a:solidFill>
                            <a:latin typeface="Cambria Math" panose="02040503050406030204" pitchFamily="18" charset="0"/>
                          </a:rPr>
                          <m:t>𝟕</m:t>
                        </m:r>
                        <m:r>
                          <a:rPr lang="en-US" altLang="zh-TW" sz="1600" b="1" i="1" smtClean="0">
                            <a:solidFill>
                              <a:srgbClr val="0000FF"/>
                            </a:solidFill>
                            <a:latin typeface="Cambria Math" panose="02040503050406030204" pitchFamily="18" charset="0"/>
                          </a:rPr>
                          <m:t>±</m:t>
                        </m:r>
                        <m:r>
                          <a:rPr lang="en-US" altLang="zh-TW" sz="1600" b="1" i="1" smtClean="0">
                            <a:solidFill>
                              <a:srgbClr val="0000FF"/>
                            </a:solidFill>
                            <a:latin typeface="Cambria Math" panose="02040503050406030204" pitchFamily="18" charset="0"/>
                          </a:rPr>
                          <m:t>𝟎</m:t>
                        </m:r>
                        <m:r>
                          <a:rPr lang="en-US" altLang="zh-TW" sz="1600" b="1" i="1" smtClean="0">
                            <a:solidFill>
                              <a:srgbClr val="0000FF"/>
                            </a:solidFill>
                            <a:latin typeface="Cambria Math" panose="02040503050406030204" pitchFamily="18" charset="0"/>
                          </a:rPr>
                          <m:t>.</m:t>
                        </m:r>
                        <m:r>
                          <a:rPr lang="en-US" altLang="zh-TW" sz="1600" b="1" i="1" smtClean="0">
                            <a:solidFill>
                              <a:srgbClr val="0000FF"/>
                            </a:solidFill>
                            <a:latin typeface="Cambria Math" panose="02040503050406030204" pitchFamily="18" charset="0"/>
                          </a:rPr>
                          <m:t>𝟒</m:t>
                        </m:r>
                      </m:e>
                    </m:d>
                    <m:r>
                      <a:rPr lang="en-US" altLang="zh-TW" sz="1600" b="1" i="1" smtClean="0">
                        <a:solidFill>
                          <a:srgbClr val="0000FF"/>
                        </a:solidFill>
                        <a:latin typeface="Cambria Math" panose="02040503050406030204" pitchFamily="18" charset="0"/>
                      </a:rPr>
                      <m:t>×</m:t>
                    </m:r>
                    <m:sSup>
                      <m:sSupPr>
                        <m:ctrlPr>
                          <a:rPr lang="en-US" altLang="zh-TW" sz="1600" b="1" i="1" smtClean="0">
                            <a:solidFill>
                              <a:srgbClr val="0000FF"/>
                            </a:solidFill>
                            <a:latin typeface="Cambria Math" panose="02040503050406030204" pitchFamily="18" charset="0"/>
                          </a:rPr>
                        </m:ctrlPr>
                      </m:sSupPr>
                      <m:e>
                        <m:r>
                          <a:rPr lang="en-US" altLang="zh-TW" sz="1600" b="1" i="1" smtClean="0">
                            <a:solidFill>
                              <a:srgbClr val="0000FF"/>
                            </a:solidFill>
                            <a:latin typeface="Cambria Math" panose="02040503050406030204" pitchFamily="18" charset="0"/>
                          </a:rPr>
                          <m:t>𝟏𝟎</m:t>
                        </m:r>
                      </m:e>
                      <m:sup>
                        <m:r>
                          <a:rPr lang="en-US" altLang="zh-TW" sz="1600" b="1" i="1" smtClean="0">
                            <a:solidFill>
                              <a:srgbClr val="0000FF"/>
                            </a:solidFill>
                            <a:latin typeface="Cambria Math" panose="02040503050406030204" pitchFamily="18" charset="0"/>
                          </a:rPr>
                          <m:t>−</m:t>
                        </m:r>
                        <m:r>
                          <a:rPr lang="en-US" altLang="zh-TW" sz="1600" b="1" i="1" smtClean="0">
                            <a:solidFill>
                              <a:srgbClr val="0000FF"/>
                            </a:solidFill>
                            <a:latin typeface="Cambria Math" panose="02040503050406030204" pitchFamily="18" charset="0"/>
                          </a:rPr>
                          <m:t>𝟒</m:t>
                        </m:r>
                      </m:sup>
                    </m:sSup>
                    <m:r>
                      <a:rPr lang="en-US" altLang="zh-TW" sz="1600" b="1" i="1" smtClean="0">
                        <a:solidFill>
                          <a:srgbClr val="0000FF"/>
                        </a:solidFill>
                        <a:latin typeface="Cambria Math" panose="02040503050406030204" pitchFamily="18" charset="0"/>
                      </a:rPr>
                      <m:t>,</m:t>
                    </m:r>
                  </m:oMath>
                </a14:m>
                <a:r>
                  <a:rPr lang="en-US" altLang="zh-TW" sz="1600" b="1" dirty="0">
                    <a:solidFill>
                      <a:srgbClr val="0000FF"/>
                    </a:solidFill>
                  </a:rPr>
                  <a:t>   </a:t>
                </a:r>
                <a14:m>
                  <m:oMath xmlns:m="http://schemas.openxmlformats.org/officeDocument/2006/math">
                    <m:sSubSup>
                      <m:sSubSupPr>
                        <m:ctrlPr>
                          <a:rPr lang="en-US" altLang="zh-TW" sz="1600" b="1" i="1" dirty="0" smtClean="0">
                            <a:solidFill>
                              <a:srgbClr val="0000FF"/>
                            </a:solidFill>
                            <a:latin typeface="Cambria Math" panose="02040503050406030204" pitchFamily="18" charset="0"/>
                          </a:rPr>
                        </m:ctrlPr>
                      </m:sSubSupPr>
                      <m:e>
                        <m:r>
                          <a:rPr lang="en-US" altLang="zh-TW" sz="1600" b="1" i="1" dirty="0" smtClean="0">
                            <a:solidFill>
                              <a:srgbClr val="0000FF"/>
                            </a:solidFill>
                            <a:latin typeface="Cambria Math" panose="02040503050406030204" pitchFamily="18" charset="0"/>
                          </a:rPr>
                          <m:t>𝒂</m:t>
                        </m:r>
                      </m:e>
                      <m:sub>
                        <m:r>
                          <a:rPr lang="en-US" altLang="zh-TW" sz="1600" b="1" i="1" dirty="0" smtClean="0">
                            <a:solidFill>
                              <a:srgbClr val="0000FF"/>
                            </a:solidFill>
                            <a:latin typeface="Cambria Math" panose="02040503050406030204" pitchFamily="18" charset="0"/>
                          </a:rPr>
                          <m:t>+</m:t>
                        </m:r>
                        <m:r>
                          <a:rPr lang="en-US" altLang="zh-TW" sz="1600" b="1" i="1" dirty="0" smtClean="0">
                            <a:solidFill>
                              <a:srgbClr val="0000FF"/>
                            </a:solidFill>
                            <a:latin typeface="Cambria Math" panose="02040503050406030204" pitchFamily="18" charset="0"/>
                            <a:ea typeface="Cambria Math" panose="02040503050406030204" pitchFamily="18" charset="0"/>
                          </a:rPr>
                          <m:t>−</m:t>
                        </m:r>
                      </m:sub>
                      <m:sup>
                        <m:r>
                          <a:rPr lang="en-US" altLang="zh-TW" sz="1600" b="1" i="1" dirty="0" smtClean="0">
                            <a:solidFill>
                              <a:srgbClr val="0000FF"/>
                            </a:solidFill>
                            <a:latin typeface="Cambria Math" panose="02040503050406030204" pitchFamily="18" charset="0"/>
                          </a:rPr>
                          <m:t>𝝅𝝅</m:t>
                        </m:r>
                      </m:sup>
                    </m:sSubSup>
                    <m:r>
                      <a:rPr lang="en-US" altLang="zh-TW" sz="1600" b="1" i="0" dirty="0" smtClean="0">
                        <a:solidFill>
                          <a:srgbClr val="0000FF"/>
                        </a:solidFill>
                        <a:latin typeface="Cambria Math" panose="02040503050406030204" pitchFamily="18" charset="0"/>
                      </a:rPr>
                      <m:t>=(</m:t>
                    </m:r>
                    <m:r>
                      <a:rPr lang="en-US" altLang="zh-TW" sz="1600" b="1" i="0" dirty="0" smtClean="0">
                        <a:solidFill>
                          <a:srgbClr val="0000FF"/>
                        </a:solidFill>
                        <a:latin typeface="Cambria Math" panose="02040503050406030204" pitchFamily="18" charset="0"/>
                      </a:rPr>
                      <m:t>𝟗</m:t>
                    </m:r>
                    <m:r>
                      <a:rPr lang="en-US" altLang="zh-TW" sz="1600" b="1" i="0" dirty="0" smtClean="0">
                        <a:solidFill>
                          <a:srgbClr val="0000FF"/>
                        </a:solidFill>
                        <a:latin typeface="Cambria Math" panose="02040503050406030204" pitchFamily="18" charset="0"/>
                      </a:rPr>
                      <m:t>.</m:t>
                    </m:r>
                    <m:r>
                      <a:rPr lang="en-US" altLang="zh-TW" sz="1600" b="1" i="0" dirty="0" smtClean="0">
                        <a:solidFill>
                          <a:srgbClr val="0000FF"/>
                        </a:solidFill>
                        <a:latin typeface="Cambria Math" panose="02040503050406030204" pitchFamily="18" charset="0"/>
                      </a:rPr>
                      <m:t>𝟓</m:t>
                    </m:r>
                    <m:r>
                      <a:rPr lang="en-US" altLang="zh-TW" sz="1600" b="1" i="1" dirty="0" smtClean="0">
                        <a:solidFill>
                          <a:srgbClr val="0000FF"/>
                        </a:solidFill>
                        <a:latin typeface="Cambria Math" panose="02040503050406030204" pitchFamily="18" charset="0"/>
                      </a:rPr>
                      <m:t>±</m:t>
                    </m:r>
                    <m:r>
                      <a:rPr lang="en-US" altLang="zh-TW" sz="1600" b="1" i="1" dirty="0" smtClean="0">
                        <a:solidFill>
                          <a:srgbClr val="0000FF"/>
                        </a:solidFill>
                        <a:latin typeface="Cambria Math" panose="02040503050406030204" pitchFamily="18" charset="0"/>
                      </a:rPr>
                      <m:t>𝟎</m:t>
                    </m:r>
                    <m:r>
                      <a:rPr lang="en-US" altLang="zh-TW" sz="1600" b="1" i="1" dirty="0" smtClean="0">
                        <a:solidFill>
                          <a:srgbClr val="0000FF"/>
                        </a:solidFill>
                        <a:latin typeface="Cambria Math" panose="02040503050406030204" pitchFamily="18" charset="0"/>
                      </a:rPr>
                      <m:t>.</m:t>
                    </m:r>
                    <m:r>
                      <a:rPr lang="en-US" altLang="zh-TW" sz="1600" b="1" i="1" dirty="0" smtClean="0">
                        <a:solidFill>
                          <a:srgbClr val="0000FF"/>
                        </a:solidFill>
                        <a:latin typeface="Cambria Math" panose="02040503050406030204" pitchFamily="18" charset="0"/>
                      </a:rPr>
                      <m:t>𝟒</m:t>
                    </m:r>
                    <m:r>
                      <a:rPr lang="en-US" altLang="zh-TW" sz="1600" b="1" i="1" dirty="0" smtClean="0">
                        <a:solidFill>
                          <a:srgbClr val="0000FF"/>
                        </a:solidFill>
                        <a:latin typeface="Cambria Math" panose="02040503050406030204" pitchFamily="18" charset="0"/>
                      </a:rPr>
                      <m:t>)×</m:t>
                    </m:r>
                    <m:sSup>
                      <m:sSupPr>
                        <m:ctrlPr>
                          <a:rPr lang="en-US" altLang="zh-TW" sz="1600" b="1" i="1" dirty="0" smtClean="0">
                            <a:solidFill>
                              <a:srgbClr val="0000FF"/>
                            </a:solidFill>
                            <a:latin typeface="Cambria Math" panose="02040503050406030204" pitchFamily="18" charset="0"/>
                            <a:ea typeface="Cambria Math" panose="02040503050406030204" pitchFamily="18" charset="0"/>
                          </a:rPr>
                        </m:ctrlPr>
                      </m:sSupPr>
                      <m:e>
                        <m:r>
                          <a:rPr lang="en-US" altLang="zh-TW" sz="1600" b="1" i="1" dirty="0" smtClean="0">
                            <a:solidFill>
                              <a:srgbClr val="0000FF"/>
                            </a:solidFill>
                            <a:latin typeface="Cambria Math" panose="02040503050406030204" pitchFamily="18" charset="0"/>
                            <a:ea typeface="Cambria Math" panose="02040503050406030204" pitchFamily="18" charset="0"/>
                          </a:rPr>
                          <m:t>𝟏𝟎</m:t>
                        </m:r>
                      </m:e>
                      <m:sup>
                        <m:r>
                          <a:rPr lang="en-US" altLang="zh-TW" sz="1600" b="1" i="1" dirty="0" smtClean="0">
                            <a:solidFill>
                              <a:srgbClr val="0000FF"/>
                            </a:solidFill>
                            <a:latin typeface="Cambria Math" panose="02040503050406030204" pitchFamily="18" charset="0"/>
                            <a:ea typeface="Cambria Math" panose="02040503050406030204" pitchFamily="18" charset="0"/>
                          </a:rPr>
                          <m:t>−</m:t>
                        </m:r>
                        <m:r>
                          <a:rPr lang="en-US" altLang="zh-TW" sz="1600" b="1" i="1" dirty="0" smtClean="0">
                            <a:solidFill>
                              <a:srgbClr val="0000FF"/>
                            </a:solidFill>
                            <a:latin typeface="Cambria Math" panose="02040503050406030204" pitchFamily="18" charset="0"/>
                            <a:ea typeface="Cambria Math" panose="02040503050406030204" pitchFamily="18" charset="0"/>
                          </a:rPr>
                          <m:t>𝟒</m:t>
                        </m:r>
                      </m:sup>
                    </m:sSup>
                  </m:oMath>
                </a14:m>
                <a:r>
                  <a:rPr kumimoji="1" lang="en-US" altLang="zh-TW" sz="1600" dirty="0">
                    <a:solidFill>
                      <a:srgbClr val="0000FF"/>
                    </a:solidFill>
                  </a:rPr>
                  <a:t>.   Hence, we are able to reproduce CP-asymmetry difference </a:t>
                </a:r>
                <a14:m>
                  <m:oMath xmlns:m="http://schemas.openxmlformats.org/officeDocument/2006/math">
                    <m:r>
                      <a:rPr lang="en-US" altLang="zh-TW" sz="1600">
                        <a:solidFill>
                          <a:srgbClr val="0000FF"/>
                        </a:solidFill>
                        <a:latin typeface="Cambria Math" panose="02040503050406030204" pitchFamily="18" charset="0"/>
                      </a:rPr>
                      <m:t>𝚫</m:t>
                    </m:r>
                    <m:sSub>
                      <m:sSubPr>
                        <m:ctrlPr>
                          <a:rPr lang="en-US" altLang="zh-TW" sz="1600" i="1">
                            <a:solidFill>
                              <a:srgbClr val="0000FF"/>
                            </a:solidFill>
                            <a:latin typeface="Cambria Math" panose="02040503050406030204" pitchFamily="18" charset="0"/>
                          </a:rPr>
                        </m:ctrlPr>
                      </m:sSubPr>
                      <m:e>
                        <m:r>
                          <a:rPr lang="en-US" altLang="zh-TW" sz="1600" i="1">
                            <a:solidFill>
                              <a:srgbClr val="0000FF"/>
                            </a:solidFill>
                            <a:latin typeface="Cambria Math" panose="02040503050406030204" pitchFamily="18" charset="0"/>
                          </a:rPr>
                          <m:t>𝒂</m:t>
                        </m:r>
                      </m:e>
                      <m:sub>
                        <m:r>
                          <a:rPr lang="en-US" altLang="zh-TW" sz="1600" i="1">
                            <a:solidFill>
                              <a:srgbClr val="0000FF"/>
                            </a:solidFill>
                            <a:latin typeface="Cambria Math" panose="02040503050406030204" pitchFamily="18" charset="0"/>
                          </a:rPr>
                          <m:t>𝑪𝑷</m:t>
                        </m:r>
                      </m:sub>
                    </m:sSub>
                  </m:oMath>
                </a14:m>
                <a:r>
                  <a:rPr kumimoji="1" lang="en-US" altLang="zh-TW" sz="1600" dirty="0">
                    <a:solidFill>
                      <a:srgbClr val="0000FF"/>
                    </a:solidFill>
                  </a:rPr>
                  <a:t>, but not </a:t>
                </a:r>
                <a14:m>
                  <m:oMath xmlns:m="http://schemas.openxmlformats.org/officeDocument/2006/math">
                    <m:sSubSup>
                      <m:sSubSupPr>
                        <m:ctrlPr>
                          <a:rPr lang="en-US" altLang="zh-TW" sz="1600" i="1">
                            <a:solidFill>
                              <a:srgbClr val="0000FF"/>
                            </a:solidFill>
                            <a:latin typeface="Cambria Math" panose="02040503050406030204" pitchFamily="18" charset="0"/>
                          </a:rPr>
                        </m:ctrlPr>
                      </m:sSubSupPr>
                      <m:e>
                        <m:r>
                          <a:rPr lang="en-US" altLang="zh-TW" sz="1600" i="1">
                            <a:solidFill>
                              <a:srgbClr val="0000FF"/>
                            </a:solidFill>
                            <a:latin typeface="Cambria Math" panose="02040503050406030204" pitchFamily="18" charset="0"/>
                          </a:rPr>
                          <m:t>𝒂</m:t>
                        </m:r>
                      </m:e>
                      <m:sub>
                        <m:r>
                          <a:rPr lang="en-US" altLang="zh-TW" sz="1600" i="1">
                            <a:solidFill>
                              <a:srgbClr val="0000FF"/>
                            </a:solidFill>
                            <a:latin typeface="Cambria Math" panose="02040503050406030204" pitchFamily="18" charset="0"/>
                            <a:ea typeface="Cambria Math" panose="02040503050406030204" pitchFamily="18" charset="0"/>
                          </a:rPr>
                          <m:t>+−</m:t>
                        </m:r>
                      </m:sub>
                      <m:sup>
                        <m:r>
                          <a:rPr lang="en-US" altLang="zh-TW" sz="1600" i="1">
                            <a:solidFill>
                              <a:srgbClr val="0000FF"/>
                            </a:solidFill>
                            <a:latin typeface="Cambria Math" panose="02040503050406030204" pitchFamily="18" charset="0"/>
                          </a:rPr>
                          <m:t>𝑲𝑲</m:t>
                        </m:r>
                      </m:sup>
                    </m:sSubSup>
                  </m:oMath>
                </a14:m>
                <a:r>
                  <a:rPr kumimoji="1" lang="en-US" altLang="zh-TW" sz="1600" dirty="0">
                    <a:solidFill>
                      <a:srgbClr val="0000FF"/>
                    </a:solidFill>
                  </a:rPr>
                  <a:t> &amp; </a:t>
                </a:r>
                <a14:m>
                  <m:oMath xmlns:m="http://schemas.openxmlformats.org/officeDocument/2006/math">
                    <m:sSubSup>
                      <m:sSubSupPr>
                        <m:ctrlPr>
                          <a:rPr lang="en-US" altLang="zh-TW" sz="1600" i="1">
                            <a:solidFill>
                              <a:srgbClr val="0000FF"/>
                            </a:solidFill>
                            <a:latin typeface="Cambria Math" panose="02040503050406030204" pitchFamily="18" charset="0"/>
                          </a:rPr>
                        </m:ctrlPr>
                      </m:sSubSupPr>
                      <m:e>
                        <m:r>
                          <a:rPr lang="en-US" altLang="zh-TW" sz="1600" i="1">
                            <a:solidFill>
                              <a:srgbClr val="0000FF"/>
                            </a:solidFill>
                            <a:latin typeface="Cambria Math" panose="02040503050406030204" pitchFamily="18" charset="0"/>
                          </a:rPr>
                          <m:t>𝒂</m:t>
                        </m:r>
                      </m:e>
                      <m:sub>
                        <m:r>
                          <a:rPr lang="en-US" altLang="zh-TW" sz="1600" i="1">
                            <a:solidFill>
                              <a:srgbClr val="0000FF"/>
                            </a:solidFill>
                            <a:latin typeface="Cambria Math" panose="02040503050406030204" pitchFamily="18" charset="0"/>
                            <a:ea typeface="Cambria Math" panose="02040503050406030204" pitchFamily="18" charset="0"/>
                          </a:rPr>
                          <m:t>+−</m:t>
                        </m:r>
                      </m:sub>
                      <m:sup>
                        <m:r>
                          <a:rPr lang="en-US" altLang="zh-TW" sz="1600" b="1" i="1" smtClean="0">
                            <a:solidFill>
                              <a:srgbClr val="0000FF"/>
                            </a:solidFill>
                            <a:latin typeface="Cambria Math" panose="02040503050406030204" pitchFamily="18" charset="0"/>
                            <a:ea typeface="Cambria Math" panose="02040503050406030204" pitchFamily="18" charset="0"/>
                          </a:rPr>
                          <m:t>𝝅𝝅</m:t>
                        </m:r>
                      </m:sup>
                    </m:sSubSup>
                  </m:oMath>
                </a14:m>
                <a:r>
                  <a:rPr kumimoji="1" lang="en-US" altLang="zh-TW" sz="1600" dirty="0">
                    <a:solidFill>
                      <a:srgbClr val="0000FF"/>
                    </a:solidFill>
                  </a:rPr>
                  <a:t>.</a:t>
                </a:r>
                <a:endParaRPr kumimoji="1" lang="zh-TW" altLang="en-US" sz="1600" dirty="0">
                  <a:solidFill>
                    <a:srgbClr val="0000FF"/>
                  </a:solidFill>
                </a:endParaRPr>
              </a:p>
            </p:txBody>
          </p:sp>
        </mc:Choice>
        <mc:Fallback xmlns="">
          <p:sp>
            <p:nvSpPr>
              <p:cNvPr id="4" name="文字方塊 3">
                <a:extLst>
                  <a:ext uri="{FF2B5EF4-FFF2-40B4-BE49-F238E27FC236}">
                    <a16:creationId xmlns:a16="http://schemas.microsoft.com/office/drawing/2014/main" id="{CBC5FF87-2CA1-C022-65D5-24D86551F3C1}"/>
                  </a:ext>
                </a:extLst>
              </p:cNvPr>
              <p:cNvSpPr txBox="1">
                <a:spLocks noRot="1" noChangeAspect="1" noMove="1" noResize="1" noEditPoints="1" noAdjustHandles="1" noChangeArrowheads="1" noChangeShapeType="1" noTextEdit="1"/>
              </p:cNvSpPr>
              <p:nvPr/>
            </p:nvSpPr>
            <p:spPr>
              <a:xfrm>
                <a:off x="574766" y="3422469"/>
                <a:ext cx="7733211" cy="594137"/>
              </a:xfrm>
              <a:prstGeom prst="rect">
                <a:avLst/>
              </a:prstGeom>
              <a:blipFill>
                <a:blip r:embed="rId4"/>
                <a:stretch>
                  <a:fillRect l="-492" t="-2083" b="-1458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000171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D354434E-90A0-77D4-D8C4-83ACB22DD30C}"/>
              </a:ext>
            </a:extLst>
          </p:cNvPr>
          <p:cNvSpPr>
            <a:spLocks noGrp="1"/>
          </p:cNvSpPr>
          <p:nvPr>
            <p:ph type="sldNum" sz="quarter" idx="12"/>
          </p:nvPr>
        </p:nvSpPr>
        <p:spPr/>
        <p:txBody>
          <a:bodyPr/>
          <a:lstStyle/>
          <a:p>
            <a:pPr>
              <a:defRPr/>
            </a:pPr>
            <a:fld id="{7814F3AF-5802-4929-B232-BE6EF381321D}" type="slidenum">
              <a:rPr lang="en-US" altLang="zh-TW" smtClean="0"/>
              <a:pPr>
                <a:defRPr/>
              </a:pPr>
              <a:t>24</a:t>
            </a:fld>
            <a:endParaRPr lang="en-US" altLang="zh-TW"/>
          </a:p>
        </p:txBody>
      </p:sp>
      <p:sp>
        <p:nvSpPr>
          <p:cNvPr id="3" name="文字方塊 2">
            <a:extLst>
              <a:ext uri="{FF2B5EF4-FFF2-40B4-BE49-F238E27FC236}">
                <a16:creationId xmlns:a16="http://schemas.microsoft.com/office/drawing/2014/main" id="{0C3E04A9-5A94-F460-BEAB-E0155EF6DCC0}"/>
              </a:ext>
            </a:extLst>
          </p:cNvPr>
          <p:cNvSpPr txBox="1">
            <a:spLocks noChangeArrowheads="1"/>
          </p:cNvSpPr>
          <p:nvPr/>
        </p:nvSpPr>
        <p:spPr bwMode="auto">
          <a:xfrm>
            <a:off x="2353982" y="1803070"/>
            <a:ext cx="60510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2700" dirty="0"/>
              <a:t>Charmed baryon physics</a:t>
            </a:r>
          </a:p>
        </p:txBody>
      </p:sp>
    </p:spTree>
    <p:extLst>
      <p:ext uri="{BB962C8B-B14F-4D97-AF65-F5344CB8AC3E}">
        <p14:creationId xmlns:p14="http://schemas.microsoft.com/office/powerpoint/2010/main" val="4135214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BCA4BCA7-D820-D2D8-63B4-896B92DE5A4C}"/>
              </a:ext>
            </a:extLst>
          </p:cNvPr>
          <p:cNvSpPr>
            <a:spLocks noGrp="1"/>
          </p:cNvSpPr>
          <p:nvPr>
            <p:ph type="sldNum" sz="quarter" idx="12"/>
          </p:nvPr>
        </p:nvSpPr>
        <p:spPr/>
        <p:txBody>
          <a:bodyPr/>
          <a:lstStyle/>
          <a:p>
            <a:pPr>
              <a:defRPr/>
            </a:pPr>
            <a:fld id="{7814F3AF-5802-4929-B232-BE6EF381321D}" type="slidenum">
              <a:rPr lang="en-US" altLang="zh-TW" smtClean="0"/>
              <a:pPr>
                <a:defRPr/>
              </a:pPr>
              <a:t>25</a:t>
            </a:fld>
            <a:endParaRPr lang="en-US" altLang="zh-TW"/>
          </a:p>
        </p:txBody>
      </p:sp>
      <p:sp>
        <p:nvSpPr>
          <p:cNvPr id="3" name="矩形 2">
            <a:extLst>
              <a:ext uri="{FF2B5EF4-FFF2-40B4-BE49-F238E27FC236}">
                <a16:creationId xmlns:a16="http://schemas.microsoft.com/office/drawing/2014/main" id="{8B3D2D0B-3655-75F1-4487-40DE9B8D0676}"/>
              </a:ext>
            </a:extLst>
          </p:cNvPr>
          <p:cNvSpPr/>
          <p:nvPr/>
        </p:nvSpPr>
        <p:spPr>
          <a:xfrm>
            <a:off x="540688" y="474575"/>
            <a:ext cx="7959256" cy="3393237"/>
          </a:xfrm>
          <a:prstGeom prst="rect">
            <a:avLst/>
          </a:prstGeom>
        </p:spPr>
        <p:txBody>
          <a:bodyPr wrap="square">
            <a:spAutoFit/>
          </a:bodyPr>
          <a:lstStyle/>
          <a:p>
            <a:r>
              <a:rPr lang="zh-TW" altLang="en-US" dirty="0">
                <a:solidFill>
                  <a:srgbClr val="0000FF"/>
                </a:solidFill>
              </a:rPr>
              <a:t> H. Y. Cheng</a:t>
            </a:r>
            <a:r>
              <a:rPr lang="en-US" altLang="zh-TW" dirty="0">
                <a:solidFill>
                  <a:srgbClr val="0000FF"/>
                </a:solidFill>
              </a:rPr>
              <a:t>:</a:t>
            </a:r>
          </a:p>
          <a:p>
            <a:endParaRPr lang="en-US" altLang="zh-TW" dirty="0">
              <a:solidFill>
                <a:srgbClr val="0000FF"/>
              </a:solidFill>
            </a:endParaRPr>
          </a:p>
          <a:p>
            <a:r>
              <a:rPr lang="en-US" altLang="zh-TW" dirty="0">
                <a:solidFill>
                  <a:srgbClr val="0000FF"/>
                </a:solidFill>
              </a:rPr>
              <a:t>    Charmed baryon production and decays, Int. J. Mod. Phys. A24, 593 (2009)</a:t>
            </a:r>
          </a:p>
          <a:p>
            <a:endParaRPr lang="zh-TW" altLang="en-US" dirty="0">
              <a:solidFill>
                <a:srgbClr val="0000FF"/>
              </a:solidFill>
            </a:endParaRPr>
          </a:p>
          <a:p>
            <a:r>
              <a:rPr lang="zh-TW" altLang="en-US" dirty="0">
                <a:solidFill>
                  <a:srgbClr val="0000FF"/>
                </a:solidFill>
              </a:rPr>
              <a:t>    Charmed baryons circa 2015</a:t>
            </a:r>
            <a:r>
              <a:rPr lang="en-US" altLang="zh-TW" dirty="0">
                <a:solidFill>
                  <a:srgbClr val="0000FF"/>
                </a:solidFill>
              </a:rPr>
              <a:t>,</a:t>
            </a:r>
            <a:r>
              <a:rPr lang="zh-TW" altLang="en-US" dirty="0">
                <a:solidFill>
                  <a:srgbClr val="0000FF"/>
                </a:solidFill>
              </a:rPr>
              <a:t>   Front. Phys.  10, 101406 (2015)</a:t>
            </a:r>
            <a:endParaRPr lang="en-US" altLang="zh-TW" dirty="0">
              <a:solidFill>
                <a:srgbClr val="0000FF"/>
              </a:solidFill>
            </a:endParaRPr>
          </a:p>
          <a:p>
            <a:endParaRPr lang="en-US" altLang="zh-TW" dirty="0">
              <a:solidFill>
                <a:srgbClr val="0000FF"/>
              </a:solidFill>
            </a:endParaRPr>
          </a:p>
          <a:p>
            <a:r>
              <a:rPr lang="en-US" altLang="zh-TW" dirty="0">
                <a:solidFill>
                  <a:srgbClr val="0000FF"/>
                </a:solidFill>
              </a:rPr>
              <a:t>    </a:t>
            </a:r>
            <a:r>
              <a:rPr lang="zh-TW" altLang="en-US" dirty="0">
                <a:solidFill>
                  <a:srgbClr val="0000FF"/>
                </a:solidFill>
              </a:rPr>
              <a:t>Charmed </a:t>
            </a:r>
            <a:r>
              <a:rPr lang="en-US" altLang="zh-TW" dirty="0">
                <a:solidFill>
                  <a:srgbClr val="0000FF"/>
                </a:solidFill>
              </a:rPr>
              <a:t>b</a:t>
            </a:r>
            <a:r>
              <a:rPr lang="zh-TW" altLang="en-US" dirty="0">
                <a:solidFill>
                  <a:srgbClr val="0000FF"/>
                </a:solidFill>
              </a:rPr>
              <a:t>aryon </a:t>
            </a:r>
            <a:r>
              <a:rPr lang="en-US" altLang="zh-TW" dirty="0">
                <a:solidFill>
                  <a:srgbClr val="0000FF"/>
                </a:solidFill>
              </a:rPr>
              <a:t>p</a:t>
            </a:r>
            <a:r>
              <a:rPr lang="zh-TW" altLang="en-US" dirty="0">
                <a:solidFill>
                  <a:srgbClr val="0000FF"/>
                </a:solidFill>
              </a:rPr>
              <a:t>hysics </a:t>
            </a:r>
            <a:r>
              <a:rPr lang="en-US" altLang="zh-TW" dirty="0">
                <a:solidFill>
                  <a:srgbClr val="0000FF"/>
                </a:solidFill>
              </a:rPr>
              <a:t>c</a:t>
            </a:r>
            <a:r>
              <a:rPr lang="zh-TW" altLang="en-US" dirty="0">
                <a:solidFill>
                  <a:srgbClr val="0000FF"/>
                </a:solidFill>
              </a:rPr>
              <a:t>irca 202</a:t>
            </a:r>
            <a:r>
              <a:rPr lang="en-US" altLang="zh-TW" dirty="0">
                <a:solidFill>
                  <a:srgbClr val="0000FF"/>
                </a:solidFill>
              </a:rPr>
              <a:t>1,</a:t>
            </a:r>
            <a:r>
              <a:rPr lang="zh-TW" altLang="en-US" dirty="0">
                <a:solidFill>
                  <a:srgbClr val="0000FF"/>
                </a:solidFill>
              </a:rPr>
              <a:t>  Chin. J. Phys. 78 , 324 (2022)</a:t>
            </a:r>
            <a:endParaRPr lang="en-US" altLang="zh-TW" dirty="0">
              <a:solidFill>
                <a:srgbClr val="0000FF"/>
              </a:solidFill>
            </a:endParaRPr>
          </a:p>
          <a:p>
            <a:endParaRPr lang="en-US" altLang="zh-TW" dirty="0">
              <a:solidFill>
                <a:srgbClr val="0000FF"/>
              </a:solidFill>
            </a:endParaRPr>
          </a:p>
          <a:p>
            <a:endParaRPr lang="en-US" altLang="zh-TW" dirty="0">
              <a:solidFill>
                <a:srgbClr val="0000FF"/>
              </a:solidFill>
            </a:endParaRPr>
          </a:p>
          <a:p>
            <a:r>
              <a:rPr lang="en-US" altLang="zh-TW" dirty="0">
                <a:solidFill>
                  <a:srgbClr val="0000FF"/>
                </a:solidFill>
              </a:rPr>
              <a:t> H. B. Li and X. R. </a:t>
            </a:r>
            <a:r>
              <a:rPr lang="en-US" altLang="zh-TW" dirty="0" err="1">
                <a:solidFill>
                  <a:srgbClr val="0000FF"/>
                </a:solidFill>
              </a:rPr>
              <a:t>Lyu</a:t>
            </a:r>
            <a:r>
              <a:rPr lang="en-US" altLang="zh-TW" dirty="0">
                <a:solidFill>
                  <a:srgbClr val="0000FF"/>
                </a:solidFill>
              </a:rPr>
              <a:t>:</a:t>
            </a:r>
          </a:p>
          <a:p>
            <a:endParaRPr lang="en-US" altLang="zh-TW" dirty="0">
              <a:solidFill>
                <a:srgbClr val="0000FF"/>
              </a:solidFill>
            </a:endParaRPr>
          </a:p>
          <a:p>
            <a:r>
              <a:rPr lang="en-US" altLang="zh-TW" dirty="0">
                <a:solidFill>
                  <a:srgbClr val="0000FF"/>
                </a:solidFill>
              </a:rPr>
              <a:t>    Study of the standard model with weak decays of charmed hadrons at    </a:t>
            </a:r>
          </a:p>
          <a:p>
            <a:r>
              <a:rPr lang="en-US" altLang="zh-TW" dirty="0">
                <a:solidFill>
                  <a:srgbClr val="0000FF"/>
                </a:solidFill>
              </a:rPr>
              <a:t>    BESIII,  Natl. Sci. Rev.  8 (2021) no.11, nwab181</a:t>
            </a:r>
          </a:p>
        </p:txBody>
      </p:sp>
    </p:spTree>
    <p:extLst>
      <p:ext uri="{BB962C8B-B14F-4D97-AF65-F5344CB8AC3E}">
        <p14:creationId xmlns:p14="http://schemas.microsoft.com/office/powerpoint/2010/main" val="2331177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814F3AF-5802-4929-B232-BE6EF381321D}" type="slidenum">
              <a:rPr lang="en-US" altLang="zh-TW" smtClean="0"/>
              <a:pPr>
                <a:defRPr/>
              </a:pPr>
              <a:t>26</a:t>
            </a:fld>
            <a:endParaRPr lang="en-US" altLang="zh-TW"/>
          </a:p>
        </p:txBody>
      </p:sp>
      <p:sp>
        <p:nvSpPr>
          <p:cNvPr id="3" name="Text Box 9"/>
          <p:cNvSpPr txBox="1">
            <a:spLocks noChangeArrowheads="1"/>
          </p:cNvSpPr>
          <p:nvPr/>
        </p:nvSpPr>
        <p:spPr bwMode="auto">
          <a:xfrm>
            <a:off x="1483372" y="1393013"/>
            <a:ext cx="6718796" cy="171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eaLnBrk="0" hangingPunct="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eaLnBrk="0" hangingPunct="0">
              <a:spcBef>
                <a:spcPct val="20000"/>
              </a:spcBef>
              <a:buClr>
                <a:srgbClr val="9C007F"/>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eaLnBrk="0" hangingPunct="0">
              <a:spcBef>
                <a:spcPct val="20000"/>
              </a:spcBef>
              <a:buClr>
                <a:srgbClr val="005BD3"/>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eaLnBrk="0" hangingPunct="0">
              <a:spcBef>
                <a:spcPct val="20000"/>
              </a:spcBef>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00349E"/>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marL="0" indent="0" eaLnBrk="1" hangingPunct="1">
              <a:lnSpc>
                <a:spcPct val="80000"/>
              </a:lnSpc>
              <a:spcBef>
                <a:spcPct val="40000"/>
              </a:spcBef>
              <a:spcAft>
                <a:spcPct val="20000"/>
              </a:spcAft>
              <a:buClrTx/>
              <a:buSzTx/>
              <a:buNone/>
              <a:defRPr/>
            </a:pPr>
            <a:r>
              <a:rPr lang="en-US" altLang="zh-TW" sz="1650" dirty="0">
                <a:solidFill>
                  <a:srgbClr val="0000FF"/>
                </a:solidFill>
                <a:latin typeface="+mn-lt"/>
                <a:ea typeface="Arial Unicode MS" pitchFamily="34" charset="-120"/>
              </a:rPr>
              <a:t>Contents</a:t>
            </a:r>
          </a:p>
          <a:p>
            <a:pPr eaLnBrk="1" hangingPunct="1">
              <a:lnSpc>
                <a:spcPct val="80000"/>
              </a:lnSpc>
              <a:spcBef>
                <a:spcPct val="40000"/>
              </a:spcBef>
              <a:spcAft>
                <a:spcPct val="20000"/>
              </a:spcAft>
              <a:buClrTx/>
              <a:buSzTx/>
              <a:buFont typeface="Wingdings" panose="05000000000000000000" pitchFamily="2" charset="2"/>
              <a:buChar char="l"/>
              <a:defRPr/>
            </a:pPr>
            <a:r>
              <a:rPr lang="en-US" altLang="zh-TW" sz="1650" dirty="0">
                <a:solidFill>
                  <a:srgbClr val="0000FF"/>
                </a:solidFill>
                <a:latin typeface="+mn-lt"/>
                <a:ea typeface="Arial Unicode MS" pitchFamily="34" charset="-120"/>
              </a:rPr>
              <a:t>Spectroscopy of excited charmed baryon states</a:t>
            </a:r>
          </a:p>
          <a:p>
            <a:pPr eaLnBrk="1" hangingPunct="1">
              <a:lnSpc>
                <a:spcPct val="80000"/>
              </a:lnSpc>
              <a:spcBef>
                <a:spcPct val="40000"/>
              </a:spcBef>
              <a:spcAft>
                <a:spcPct val="20000"/>
              </a:spcAft>
              <a:buClrTx/>
              <a:buSzTx/>
              <a:buFont typeface="Wingdings" panose="05000000000000000000" pitchFamily="2" charset="2"/>
              <a:buChar char="l"/>
              <a:defRPr/>
            </a:pPr>
            <a:r>
              <a:rPr lang="en-US" altLang="zh-TW" sz="1650" dirty="0">
                <a:solidFill>
                  <a:srgbClr val="0000FF"/>
                </a:solidFill>
                <a:latin typeface="+mn-lt"/>
                <a:ea typeface="Arial Unicode MS" pitchFamily="34" charset="-120"/>
              </a:rPr>
              <a:t>Lifetimes</a:t>
            </a:r>
          </a:p>
          <a:p>
            <a:pPr eaLnBrk="1" hangingPunct="1">
              <a:lnSpc>
                <a:spcPct val="80000"/>
              </a:lnSpc>
              <a:spcBef>
                <a:spcPct val="40000"/>
              </a:spcBef>
              <a:spcAft>
                <a:spcPct val="20000"/>
              </a:spcAft>
              <a:buClrTx/>
              <a:buSzTx/>
              <a:buFont typeface="Wingdings" panose="05000000000000000000" pitchFamily="2" charset="2"/>
              <a:buChar char="l"/>
              <a:defRPr/>
            </a:pPr>
            <a:r>
              <a:rPr lang="en-US" altLang="zh-TW" sz="1650" dirty="0">
                <a:solidFill>
                  <a:srgbClr val="0000FF"/>
                </a:solidFill>
                <a:latin typeface="+mn-lt"/>
                <a:ea typeface="Arial Unicode MS" pitchFamily="34" charset="-120"/>
              </a:rPr>
              <a:t>Hadronic weak decays</a:t>
            </a:r>
          </a:p>
          <a:p>
            <a:pPr eaLnBrk="1" hangingPunct="1">
              <a:lnSpc>
                <a:spcPct val="80000"/>
              </a:lnSpc>
              <a:spcBef>
                <a:spcPct val="40000"/>
              </a:spcBef>
              <a:spcAft>
                <a:spcPct val="20000"/>
              </a:spcAft>
              <a:buClrTx/>
              <a:buSzTx/>
              <a:buFont typeface="Wingdings" panose="05000000000000000000" pitchFamily="2" charset="2"/>
              <a:buChar char="l"/>
              <a:defRPr/>
            </a:pPr>
            <a:r>
              <a:rPr lang="en-US" altLang="zh-TW" sz="1650" dirty="0">
                <a:solidFill>
                  <a:srgbClr val="0000FF"/>
                </a:solidFill>
                <a:latin typeface="+mn-lt"/>
                <a:ea typeface="Arial Unicode MS" pitchFamily="34" charset="-120"/>
              </a:rPr>
              <a:t>CP violation</a:t>
            </a:r>
          </a:p>
        </p:txBody>
      </p:sp>
    </p:spTree>
    <p:extLst>
      <p:ext uri="{BB962C8B-B14F-4D97-AF65-F5344CB8AC3E}">
        <p14:creationId xmlns:p14="http://schemas.microsoft.com/office/powerpoint/2010/main" val="124918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投影片編號版面配置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chemeClr val="tx1"/>
                </a:solidFill>
                <a:latin typeface="Arial" panose="020B0604020202020204" pitchFamily="34" charset="0"/>
                <a:ea typeface="新細明體" panose="02020500000000000000" pitchFamily="18" charset="-120"/>
              </a:defRPr>
            </a:lvl1pPr>
            <a:lvl2pPr marL="557213" indent="-214313">
              <a:spcBef>
                <a:spcPct val="20000"/>
              </a:spcBef>
              <a:buChar char="–"/>
              <a:defRPr kumimoji="1" sz="2100">
                <a:solidFill>
                  <a:schemeClr val="tx1"/>
                </a:solidFill>
                <a:latin typeface="Arial" panose="020B0604020202020204" pitchFamily="34" charset="0"/>
                <a:ea typeface="新細明體" panose="02020500000000000000" pitchFamily="18" charset="-120"/>
              </a:defRPr>
            </a:lvl2pPr>
            <a:lvl3pPr marL="857250" indent="-171450">
              <a:spcBef>
                <a:spcPct val="20000"/>
              </a:spcBef>
              <a:buChar char="•"/>
              <a:defRPr kumimoji="1" sz="1800">
                <a:solidFill>
                  <a:schemeClr val="tx1"/>
                </a:solidFill>
                <a:latin typeface="Arial" panose="020B0604020202020204" pitchFamily="34" charset="0"/>
                <a:ea typeface="新細明體" panose="02020500000000000000" pitchFamily="18" charset="-120"/>
              </a:defRPr>
            </a:lvl3pPr>
            <a:lvl4pPr marL="12001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4pPr>
            <a:lvl5pPr marL="15430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5pPr>
            <a:lvl6pPr marL="18859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6pPr>
            <a:lvl7pPr marL="22288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7pPr>
            <a:lvl8pPr marL="25717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8pPr>
            <a:lvl9pPr marL="29146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CBCA59C0-7051-408B-BF24-2F318E403AA3}" type="slidenum">
              <a:rPr lang="en-US" altLang="zh-TW" sz="1050"/>
              <a:pPr>
                <a:spcBef>
                  <a:spcPct val="0"/>
                </a:spcBef>
                <a:buFontTx/>
                <a:buNone/>
              </a:pPr>
              <a:t>27</a:t>
            </a:fld>
            <a:endParaRPr lang="en-US" altLang="zh-TW" sz="1050"/>
          </a:p>
        </p:txBody>
      </p:sp>
      <p:sp>
        <p:nvSpPr>
          <p:cNvPr id="27651" name="文字方塊 2"/>
          <p:cNvSpPr txBox="1">
            <a:spLocks noChangeArrowheads="1"/>
          </p:cNvSpPr>
          <p:nvPr/>
        </p:nvSpPr>
        <p:spPr bwMode="auto">
          <a:xfrm>
            <a:off x="1657296" y="1933699"/>
            <a:ext cx="60510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2700" dirty="0"/>
              <a:t>Spectroscopy of charmed baryons</a:t>
            </a:r>
          </a:p>
        </p:txBody>
      </p:sp>
    </p:spTree>
    <p:extLst>
      <p:ext uri="{BB962C8B-B14F-4D97-AF65-F5344CB8AC3E}">
        <p14:creationId xmlns:p14="http://schemas.microsoft.com/office/powerpoint/2010/main" val="1850610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4BCB61E-0806-88BC-2A98-E120A9D250F4}"/>
              </a:ext>
            </a:extLst>
          </p:cNvPr>
          <p:cNvSpPr>
            <a:spLocks noGrp="1"/>
          </p:cNvSpPr>
          <p:nvPr>
            <p:ph type="sldNum" sz="quarter" idx="12"/>
          </p:nvPr>
        </p:nvSpPr>
        <p:spPr/>
        <p:txBody>
          <a:bodyPr/>
          <a:lstStyle/>
          <a:p>
            <a:pPr>
              <a:defRPr/>
            </a:pPr>
            <a:fld id="{7814F3AF-5802-4929-B232-BE6EF381321D}" type="slidenum">
              <a:rPr lang="en-US" altLang="zh-TW" smtClean="0"/>
              <a:pPr>
                <a:defRPr/>
              </a:pPr>
              <a:t>28</a:t>
            </a:fld>
            <a:endParaRPr lang="en-US" altLang="zh-TW"/>
          </a:p>
        </p:txBody>
      </p:sp>
      <p:sp>
        <p:nvSpPr>
          <p:cNvPr id="3" name="文字方塊 2">
            <a:extLst>
              <a:ext uri="{FF2B5EF4-FFF2-40B4-BE49-F238E27FC236}">
                <a16:creationId xmlns:a16="http://schemas.microsoft.com/office/drawing/2014/main" id="{D6057B55-B918-5B14-9C6D-8C2B37AEAE93}"/>
              </a:ext>
            </a:extLst>
          </p:cNvPr>
          <p:cNvSpPr txBox="1"/>
          <p:nvPr/>
        </p:nvSpPr>
        <p:spPr>
          <a:xfrm>
            <a:off x="722376" y="521208"/>
            <a:ext cx="7022592" cy="923330"/>
          </a:xfrm>
          <a:prstGeom prst="rect">
            <a:avLst/>
          </a:prstGeom>
          <a:noFill/>
        </p:spPr>
        <p:txBody>
          <a:bodyPr wrap="square" rtlCol="0">
            <a:spAutoFit/>
          </a:bodyPr>
          <a:lstStyle/>
          <a:p>
            <a:r>
              <a:rPr kumimoji="1" lang="en-US" altLang="zh-TW" sz="1800" dirty="0">
                <a:latin typeface="Arial Unicode MS" panose="020B0604020202020204" pitchFamily="34" charset="-128"/>
                <a:ea typeface="Arial Unicode MS" panose="020B0604020202020204" pitchFamily="34" charset="-128"/>
                <a:cs typeface="Arial Unicode MS" panose="020B0604020202020204" pitchFamily="34" charset="-128"/>
              </a:rPr>
              <a:t>V </a:t>
            </a:r>
            <a:r>
              <a:rPr kumimoji="1" lang="en-US" altLang="zh-TW" sz="1800" dirty="0" err="1">
                <a:latin typeface="Arial Unicode MS" panose="020B0604020202020204" pitchFamily="34" charset="-128"/>
                <a:ea typeface="Arial Unicode MS" panose="020B0604020202020204" pitchFamily="34" charset="-128"/>
                <a:cs typeface="Arial Unicode MS" panose="020B0604020202020204" pitchFamily="34" charset="-128"/>
              </a:rPr>
              <a:t>Crede</a:t>
            </a:r>
            <a:r>
              <a:rPr kumimoji="1" lang="en-US" altLang="zh-TW" sz="1800" dirty="0">
                <a:latin typeface="Arial Unicode MS" panose="020B0604020202020204" pitchFamily="34" charset="-128"/>
                <a:ea typeface="Arial Unicode MS" panose="020B0604020202020204" pitchFamily="34" charset="-128"/>
                <a:cs typeface="Arial Unicode MS" panose="020B0604020202020204" pitchFamily="34" charset="-128"/>
              </a:rPr>
              <a:t>, J. </a:t>
            </a:r>
            <a:r>
              <a:rPr kumimoji="1" lang="en-US" altLang="zh-TW" sz="1800" dirty="0" err="1">
                <a:latin typeface="Arial Unicode MS" panose="020B0604020202020204" pitchFamily="34" charset="-128"/>
                <a:ea typeface="Arial Unicode MS" panose="020B0604020202020204" pitchFamily="34" charset="-128"/>
                <a:cs typeface="Arial Unicode MS" panose="020B0604020202020204" pitchFamily="34" charset="-128"/>
              </a:rPr>
              <a:t>Yelton</a:t>
            </a:r>
            <a:endParaRPr lang="en-US" altLang="zh-TW" sz="18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kumimoji="1" lang="en-US" altLang="zh-TW" sz="1800" dirty="0">
                <a:latin typeface="Arial Unicode MS" panose="020B0604020202020204" pitchFamily="34" charset="-128"/>
                <a:ea typeface="Arial Unicode MS" panose="020B0604020202020204" pitchFamily="34" charset="-128"/>
                <a:cs typeface="Arial Unicode MS" panose="020B0604020202020204" pitchFamily="34" charset="-128"/>
              </a:rPr>
              <a:t>Review of charmed &amp; bottom bar</a:t>
            </a:r>
            <a:r>
              <a:rPr lang="en-US" altLang="zh-TW" sz="1800" dirty="0">
                <a:latin typeface="Arial Unicode MS" panose="020B0604020202020204" pitchFamily="34" charset="-128"/>
                <a:ea typeface="Arial Unicode MS" panose="020B0604020202020204" pitchFamily="34" charset="-128"/>
                <a:cs typeface="Arial Unicode MS" panose="020B0604020202020204" pitchFamily="34" charset="-128"/>
              </a:rPr>
              <a:t>yon spectroscopy</a:t>
            </a:r>
          </a:p>
          <a:p>
            <a:r>
              <a:rPr lang="en-US" altLang="zh-TW" sz="1800" dirty="0" err="1">
                <a:latin typeface="Arial Unicode MS" panose="020B0604020202020204" pitchFamily="34" charset="-128"/>
                <a:ea typeface="Arial Unicode MS" panose="020B0604020202020204" pitchFamily="34" charset="-128"/>
                <a:cs typeface="Arial Unicode MS" panose="020B0604020202020204" pitchFamily="34" charset="-128"/>
              </a:rPr>
              <a:t>arXiv</a:t>
            </a:r>
            <a:r>
              <a:rPr lang="en-US" altLang="zh-TW" sz="1800" dirty="0">
                <a:latin typeface="Arial Unicode MS" panose="020B0604020202020204" pitchFamily="34" charset="-128"/>
                <a:ea typeface="Arial Unicode MS" panose="020B0604020202020204" pitchFamily="34" charset="-128"/>
                <a:cs typeface="Arial Unicode MS" panose="020B0604020202020204" pitchFamily="34" charset="-128"/>
              </a:rPr>
              <a:t>: 2502.08815</a:t>
            </a:r>
            <a:endParaRPr kumimoji="1" lang="zh-TW" altLang="en-US" sz="1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文字方塊 3">
            <a:extLst>
              <a:ext uri="{FF2B5EF4-FFF2-40B4-BE49-F238E27FC236}">
                <a16:creationId xmlns:a16="http://schemas.microsoft.com/office/drawing/2014/main" id="{563BD9F5-048B-D685-26D0-1197C3C8C7AD}"/>
              </a:ext>
            </a:extLst>
          </p:cNvPr>
          <p:cNvSpPr txBox="1"/>
          <p:nvPr/>
        </p:nvSpPr>
        <p:spPr>
          <a:xfrm>
            <a:off x="722376" y="1545336"/>
            <a:ext cx="7351776" cy="900246"/>
          </a:xfrm>
          <a:prstGeom prst="rect">
            <a:avLst/>
          </a:prstGeom>
          <a:noFill/>
        </p:spPr>
        <p:txBody>
          <a:bodyPr wrap="square" rtlCol="0">
            <a:spAutoFit/>
          </a:bodyPr>
          <a:lstStyle/>
          <a:p>
            <a:r>
              <a:rPr lang="en" altLang="zh-TW" sz="1800" dirty="0">
                <a:effectLst/>
                <a:latin typeface="ArialUnicodeMS" panose="020B0604020202020204" pitchFamily="34" charset="-128"/>
                <a:ea typeface="ArialUnicodeMS" panose="020B0604020202020204" pitchFamily="34" charset="-128"/>
              </a:rPr>
              <a:t>Hua-Xing Chen et al </a:t>
            </a:r>
          </a:p>
          <a:p>
            <a:r>
              <a:rPr lang="en" altLang="zh-TW" sz="1800" dirty="0">
                <a:effectLst/>
                <a:latin typeface="ArialUnicodeMS" panose="020B0604020202020204" pitchFamily="34" charset="-128"/>
                <a:ea typeface="ArialUnicodeMS" panose="020B0604020202020204" pitchFamily="34" charset="-128"/>
              </a:rPr>
              <a:t>An updated review of the new hadron states </a:t>
            </a:r>
            <a:endParaRPr lang="en" altLang="zh-TW" dirty="0"/>
          </a:p>
          <a:p>
            <a:r>
              <a:rPr lang="en" altLang="zh-TW" sz="1600" dirty="0">
                <a:effectLst/>
                <a:latin typeface="ArialUnicodeMS" panose="020B0604020202020204" pitchFamily="34" charset="-128"/>
                <a:ea typeface="ArialUnicodeMS" panose="020B0604020202020204" pitchFamily="34" charset="-128"/>
              </a:rPr>
              <a:t>Rep. Prog. Phys. 86 026201 (2023)</a:t>
            </a:r>
            <a:endParaRPr kumimoji="1" lang="zh-TW" altLang="en-US" dirty="0"/>
          </a:p>
        </p:txBody>
      </p:sp>
    </p:spTree>
    <p:extLst>
      <p:ext uri="{BB962C8B-B14F-4D97-AF65-F5344CB8AC3E}">
        <p14:creationId xmlns:p14="http://schemas.microsoft.com/office/powerpoint/2010/main" val="2709296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9452DF4-B260-DC4C-8FD7-9632DF4221E1}" type="slidenum">
              <a:rPr lang="en-CN" smtClean="0"/>
              <a:t>29</a:t>
            </a:fld>
            <a:endParaRPr lang="en-CN"/>
          </a:p>
        </p:txBody>
      </p:sp>
      <p:sp>
        <p:nvSpPr>
          <p:cNvPr id="4" name="Text Box 7"/>
          <p:cNvSpPr txBox="1">
            <a:spLocks noChangeArrowheads="1"/>
          </p:cNvSpPr>
          <p:nvPr/>
        </p:nvSpPr>
        <p:spPr bwMode="auto">
          <a:xfrm>
            <a:off x="702253" y="282827"/>
            <a:ext cx="7460030" cy="1817805"/>
          </a:xfrm>
          <a:prstGeom prst="rect">
            <a:avLst/>
          </a:prstGeom>
          <a:noFill/>
          <a:ln w="9525">
            <a:noFill/>
            <a:miter lim="800000"/>
            <a:headEnd/>
            <a:tailEnd/>
          </a:ln>
        </p:spPr>
        <p:txBody>
          <a:bodyPr wrap="square">
            <a:spAutoFit/>
          </a:bodyPr>
          <a:lstStyle/>
          <a:p>
            <a:pPr marL="257175" indent="-257175">
              <a:spcBef>
                <a:spcPct val="50000"/>
              </a:spcBef>
              <a:buFont typeface="Wingdings" panose="05000000000000000000" pitchFamily="2" charset="2"/>
              <a:buChar char="n"/>
              <a:defRPr/>
            </a:pPr>
            <a:r>
              <a:rPr lang="en-US" altLang="zh-TW" sz="1725" b="0" dirty="0">
                <a:solidFill>
                  <a:srgbClr val="0000FF"/>
                </a:solidFill>
                <a:latin typeface="+mj-lt"/>
              </a:rPr>
              <a:t>For singly charmed baryons, light </a:t>
            </a:r>
            <a:r>
              <a:rPr lang="en-US" altLang="zh-TW" sz="1725" b="0" dirty="0" err="1">
                <a:solidFill>
                  <a:srgbClr val="0000FF"/>
                </a:solidFill>
                <a:latin typeface="+mj-lt"/>
              </a:rPr>
              <a:t>diquark</a:t>
            </a:r>
            <a:r>
              <a:rPr lang="en-US" altLang="zh-TW" sz="1725" b="0" dirty="0">
                <a:solidFill>
                  <a:srgbClr val="0000FF"/>
                </a:solidFill>
                <a:latin typeface="+mj-lt"/>
              </a:rPr>
              <a:t> = 3</a:t>
            </a:r>
            <a:r>
              <a:rPr lang="en-US" altLang="zh-TW" sz="1725" b="0" dirty="0">
                <a:solidFill>
                  <a:srgbClr val="0000FF"/>
                </a:solidFill>
                <a:latin typeface="+mj-lt"/>
                <a:sym typeface="Symbol" pitchFamily="18" charset="2"/>
              </a:rPr>
              <a:t></a:t>
            </a:r>
            <a:r>
              <a:rPr lang="en-US" altLang="zh-TW" sz="1725" b="0" dirty="0">
                <a:solidFill>
                  <a:srgbClr val="0000FF"/>
                </a:solidFill>
                <a:latin typeface="+mj-lt"/>
              </a:rPr>
              <a:t>3 = </a:t>
            </a:r>
            <a:r>
              <a:rPr lang="en-US" altLang="zh-TW" sz="1725" b="0" u="sng" dirty="0">
                <a:solidFill>
                  <a:srgbClr val="0000FF"/>
                </a:solidFill>
                <a:latin typeface="+mj-lt"/>
              </a:rPr>
              <a:t>3</a:t>
            </a:r>
            <a:r>
              <a:rPr lang="en-US" altLang="zh-TW" sz="1725" b="0" dirty="0">
                <a:solidFill>
                  <a:srgbClr val="0000FF"/>
                </a:solidFill>
                <a:latin typeface="+mj-lt"/>
              </a:rPr>
              <a:t>+6  </a:t>
            </a:r>
            <a:r>
              <a:rPr lang="en-US" altLang="zh-TW" sz="1725" b="0" dirty="0">
                <a:solidFill>
                  <a:srgbClr val="0000FF"/>
                </a:solidFill>
              </a:rPr>
              <a:t>in SU(3) representation, </a:t>
            </a:r>
            <a:endParaRPr lang="en-US" altLang="zh-TW" sz="1725" b="0" dirty="0">
              <a:solidFill>
                <a:srgbClr val="0000FF"/>
              </a:solidFill>
              <a:latin typeface="+mj-lt"/>
            </a:endParaRPr>
          </a:p>
          <a:p>
            <a:pPr>
              <a:spcBef>
                <a:spcPct val="50000"/>
              </a:spcBef>
              <a:defRPr/>
            </a:pPr>
            <a:r>
              <a:rPr lang="en-US" altLang="zh-TW" sz="1725" b="0" u="sng" dirty="0">
                <a:solidFill>
                  <a:srgbClr val="0000FF"/>
                </a:solidFill>
                <a:latin typeface="+mj-lt"/>
              </a:rPr>
              <a:t>3</a:t>
            </a:r>
            <a:r>
              <a:rPr lang="en-US" altLang="zh-TW" sz="1725" b="0" dirty="0">
                <a:solidFill>
                  <a:srgbClr val="0000FF"/>
                </a:solidFill>
                <a:latin typeface="+mj-lt"/>
              </a:rPr>
              <a:t>:  </a:t>
            </a:r>
            <a:r>
              <a:rPr lang="en-US" altLang="zh-TW" sz="1725" b="0" dirty="0">
                <a:solidFill>
                  <a:srgbClr val="0000FF"/>
                </a:solidFill>
                <a:latin typeface="+mj-lt"/>
                <a:sym typeface="Symbol" pitchFamily="18" charset="2"/>
              </a:rPr>
              <a:t></a:t>
            </a:r>
            <a:r>
              <a:rPr lang="en-US" altLang="zh-TW" sz="1725" b="0" baseline="-25000" dirty="0">
                <a:solidFill>
                  <a:srgbClr val="0000FF"/>
                </a:solidFill>
                <a:latin typeface="+mj-lt"/>
                <a:sym typeface="Symbol" pitchFamily="18" charset="2"/>
              </a:rPr>
              <a:t>c</a:t>
            </a:r>
            <a:r>
              <a:rPr lang="en-US" altLang="zh-TW" sz="1725" b="0" baseline="30000" dirty="0">
                <a:solidFill>
                  <a:srgbClr val="0000FF"/>
                </a:solidFill>
                <a:latin typeface="+mj-lt"/>
                <a:sym typeface="Symbol" pitchFamily="18" charset="2"/>
              </a:rPr>
              <a:t>+</a:t>
            </a:r>
            <a:r>
              <a:rPr lang="en-US" altLang="zh-TW" sz="1725" b="0" dirty="0">
                <a:solidFill>
                  <a:srgbClr val="0000FF"/>
                </a:solidFill>
                <a:latin typeface="+mj-lt"/>
              </a:rPr>
              <a:t>, </a:t>
            </a:r>
            <a:r>
              <a:rPr lang="en-US" altLang="zh-TW" sz="1725" b="0" dirty="0">
                <a:solidFill>
                  <a:srgbClr val="0000FF"/>
                </a:solidFill>
                <a:latin typeface="+mj-lt"/>
                <a:sym typeface="Symbol" pitchFamily="18" charset="2"/>
              </a:rPr>
              <a:t></a:t>
            </a:r>
            <a:r>
              <a:rPr lang="en-US" altLang="zh-TW" sz="1725" b="0" baseline="-25000" dirty="0">
                <a:solidFill>
                  <a:srgbClr val="0000FF"/>
                </a:solidFill>
                <a:latin typeface="+mj-lt"/>
                <a:sym typeface="Symbol" pitchFamily="18" charset="2"/>
              </a:rPr>
              <a:t>c</a:t>
            </a:r>
            <a:r>
              <a:rPr lang="en-US" altLang="zh-TW" sz="1725" b="0" baseline="30000" dirty="0">
                <a:solidFill>
                  <a:srgbClr val="0000FF"/>
                </a:solidFill>
                <a:latin typeface="+mj-lt"/>
                <a:sym typeface="Symbol" pitchFamily="18" charset="2"/>
              </a:rPr>
              <a:t>+</a:t>
            </a:r>
            <a:r>
              <a:rPr lang="en-US" altLang="zh-TW" sz="1725" b="0" dirty="0">
                <a:solidFill>
                  <a:srgbClr val="0000FF"/>
                </a:solidFill>
                <a:latin typeface="+mj-lt"/>
              </a:rPr>
              <a:t>, </a:t>
            </a:r>
            <a:r>
              <a:rPr lang="en-US" altLang="zh-TW" sz="1725" b="0" dirty="0">
                <a:solidFill>
                  <a:srgbClr val="0000FF"/>
                </a:solidFill>
                <a:latin typeface="+mj-lt"/>
                <a:sym typeface="Symbol" pitchFamily="18" charset="2"/>
              </a:rPr>
              <a:t></a:t>
            </a:r>
            <a:r>
              <a:rPr lang="en-US" altLang="zh-TW" sz="1725" b="0" baseline="-25000" dirty="0">
                <a:solidFill>
                  <a:srgbClr val="0000FF"/>
                </a:solidFill>
                <a:latin typeface="+mj-lt"/>
                <a:sym typeface="Symbol" pitchFamily="18" charset="2"/>
              </a:rPr>
              <a:t>c</a:t>
            </a:r>
            <a:r>
              <a:rPr lang="en-US" altLang="zh-TW" sz="1725" b="0" baseline="30000" dirty="0">
                <a:solidFill>
                  <a:srgbClr val="0000FF"/>
                </a:solidFill>
                <a:latin typeface="+mj-lt"/>
                <a:sym typeface="Symbol" pitchFamily="18" charset="2"/>
              </a:rPr>
              <a:t>0</a:t>
            </a:r>
            <a:r>
              <a:rPr lang="en-US" altLang="zh-TW" sz="1725" b="0" dirty="0">
                <a:solidFill>
                  <a:srgbClr val="0000FF"/>
                </a:solidFill>
                <a:latin typeface="+mj-lt"/>
              </a:rPr>
              <a:t>                   all decay weakly</a:t>
            </a:r>
          </a:p>
          <a:p>
            <a:pPr>
              <a:spcBef>
                <a:spcPct val="50000"/>
              </a:spcBef>
              <a:defRPr/>
            </a:pPr>
            <a:r>
              <a:rPr lang="en-US" altLang="zh-TW" sz="1725" b="0" dirty="0">
                <a:solidFill>
                  <a:srgbClr val="0000FF"/>
                </a:solidFill>
                <a:latin typeface="+mj-lt"/>
              </a:rPr>
              <a:t>6:  </a:t>
            </a:r>
            <a:r>
              <a:rPr lang="en-US" altLang="zh-TW" sz="1725" b="0" dirty="0">
                <a:solidFill>
                  <a:srgbClr val="0000FF"/>
                </a:solidFill>
                <a:latin typeface="+mj-lt"/>
                <a:sym typeface="Symbol" pitchFamily="18" charset="2"/>
              </a:rPr>
              <a:t></a:t>
            </a:r>
            <a:r>
              <a:rPr lang="en-US" altLang="zh-TW" sz="1725" b="0" baseline="-25000" dirty="0">
                <a:solidFill>
                  <a:srgbClr val="0000FF"/>
                </a:solidFill>
                <a:latin typeface="+mj-lt"/>
                <a:sym typeface="Symbol" pitchFamily="18" charset="2"/>
              </a:rPr>
              <a:t>c</a:t>
            </a:r>
            <a:r>
              <a:rPr lang="en-US" altLang="zh-TW" sz="1725" b="0" baseline="30000" dirty="0">
                <a:solidFill>
                  <a:srgbClr val="0000FF"/>
                </a:solidFill>
                <a:latin typeface="+mj-lt"/>
                <a:sym typeface="Symbol" pitchFamily="18" charset="2"/>
              </a:rPr>
              <a:t>0</a:t>
            </a:r>
            <a:r>
              <a:rPr lang="en-US" altLang="zh-TW" sz="1725" b="0" dirty="0">
                <a:solidFill>
                  <a:srgbClr val="0000FF"/>
                </a:solidFill>
                <a:latin typeface="+mj-lt"/>
                <a:sym typeface="Symbol" pitchFamily="18" charset="2"/>
              </a:rPr>
              <a:t>, </a:t>
            </a:r>
            <a:r>
              <a:rPr lang="en-US" altLang="zh-TW" sz="1725" b="0" dirty="0">
                <a:solidFill>
                  <a:srgbClr val="0000FF"/>
                </a:solidFill>
                <a:latin typeface="+mj-lt"/>
              </a:rPr>
              <a:t>’</a:t>
            </a:r>
            <a:r>
              <a:rPr lang="en-US" altLang="zh-TW" sz="1725" b="0" baseline="30000" dirty="0">
                <a:solidFill>
                  <a:srgbClr val="0000FF"/>
                </a:solidFill>
                <a:latin typeface="+mj-lt"/>
              </a:rPr>
              <a:t>+</a:t>
            </a:r>
            <a:r>
              <a:rPr lang="en-US" altLang="zh-TW" sz="1725" b="0" baseline="-25000" dirty="0">
                <a:solidFill>
                  <a:srgbClr val="0000FF"/>
                </a:solidFill>
                <a:latin typeface="+mj-lt"/>
              </a:rPr>
              <a:t>c</a:t>
            </a:r>
            <a:r>
              <a:rPr lang="en-US" altLang="zh-TW" sz="1725" b="0" dirty="0">
                <a:solidFill>
                  <a:srgbClr val="0000FF"/>
                </a:solidFill>
                <a:latin typeface="+mj-lt"/>
              </a:rPr>
              <a:t>, </a:t>
            </a:r>
            <a:r>
              <a:rPr lang="en-US" altLang="zh-TW" sz="1725" b="0" dirty="0">
                <a:solidFill>
                  <a:srgbClr val="0000FF"/>
                </a:solidFill>
                <a:latin typeface="+mj-lt"/>
                <a:sym typeface="Symbol" pitchFamily="18" charset="2"/>
              </a:rPr>
              <a:t></a:t>
            </a:r>
            <a:r>
              <a:rPr lang="en-US" altLang="zh-TW" sz="1725" b="0" dirty="0">
                <a:solidFill>
                  <a:srgbClr val="0000FF"/>
                </a:solidFill>
                <a:latin typeface="+mj-lt"/>
              </a:rPr>
              <a:t>’</a:t>
            </a:r>
            <a:r>
              <a:rPr lang="en-US" altLang="zh-TW" sz="1725" b="0" baseline="30000" dirty="0">
                <a:solidFill>
                  <a:srgbClr val="0000FF"/>
                </a:solidFill>
                <a:latin typeface="+mj-lt"/>
              </a:rPr>
              <a:t>0</a:t>
            </a:r>
            <a:r>
              <a:rPr lang="en-US" altLang="zh-TW" sz="1725" b="0" baseline="-25000" dirty="0">
                <a:solidFill>
                  <a:srgbClr val="0000FF"/>
                </a:solidFill>
                <a:latin typeface="+mj-lt"/>
              </a:rPr>
              <a:t>c</a:t>
            </a:r>
            <a:r>
              <a:rPr lang="en-US" altLang="zh-TW" sz="1725" b="0" dirty="0">
                <a:solidFill>
                  <a:srgbClr val="0000FF"/>
                </a:solidFill>
                <a:latin typeface="+mj-lt"/>
              </a:rPr>
              <a:t>, </a:t>
            </a:r>
            <a:r>
              <a:rPr lang="en-US" altLang="zh-TW" sz="1725" b="0" dirty="0">
                <a:solidFill>
                  <a:srgbClr val="0000FF"/>
                </a:solidFill>
                <a:latin typeface="+mj-lt"/>
                <a:sym typeface="Symbol" pitchFamily="18" charset="2"/>
              </a:rPr>
              <a:t></a:t>
            </a:r>
            <a:r>
              <a:rPr lang="en-US" altLang="zh-TW" sz="1725" b="0" baseline="-25000" dirty="0">
                <a:solidFill>
                  <a:srgbClr val="0000FF"/>
                </a:solidFill>
                <a:latin typeface="+mj-lt"/>
                <a:sym typeface="Symbol" pitchFamily="18" charset="2"/>
              </a:rPr>
              <a:t>c</a:t>
            </a:r>
            <a:r>
              <a:rPr lang="en-US" altLang="zh-TW" sz="1725" b="0" baseline="30000" dirty="0">
                <a:solidFill>
                  <a:srgbClr val="0000FF"/>
                </a:solidFill>
                <a:latin typeface="+mj-lt"/>
                <a:sym typeface="Symbol" pitchFamily="18" charset="2"/>
              </a:rPr>
              <a:t>++,+,0</a:t>
            </a:r>
            <a:r>
              <a:rPr lang="en-US" altLang="zh-TW" sz="1725" b="0" dirty="0">
                <a:solidFill>
                  <a:srgbClr val="0000FF"/>
                </a:solidFill>
                <a:latin typeface="+mj-lt"/>
              </a:rPr>
              <a:t>    only </a:t>
            </a:r>
            <a:r>
              <a:rPr lang="en-US" altLang="zh-TW" sz="1725" b="0" dirty="0">
                <a:solidFill>
                  <a:srgbClr val="0000FF"/>
                </a:solidFill>
                <a:latin typeface="+mj-lt"/>
                <a:sym typeface="Symbol" pitchFamily="18" charset="2"/>
              </a:rPr>
              <a:t></a:t>
            </a:r>
            <a:r>
              <a:rPr lang="en-US" altLang="zh-TW" sz="1725" b="0" baseline="-25000" dirty="0">
                <a:solidFill>
                  <a:srgbClr val="0000FF"/>
                </a:solidFill>
                <a:latin typeface="+mj-lt"/>
                <a:sym typeface="Symbol" pitchFamily="18" charset="2"/>
              </a:rPr>
              <a:t>c</a:t>
            </a:r>
            <a:r>
              <a:rPr lang="en-US" altLang="zh-TW" sz="1725" b="0" baseline="30000" dirty="0">
                <a:solidFill>
                  <a:srgbClr val="0000FF"/>
                </a:solidFill>
                <a:latin typeface="+mj-lt"/>
                <a:sym typeface="Symbol" pitchFamily="18" charset="2"/>
              </a:rPr>
              <a:t>0</a:t>
            </a:r>
            <a:r>
              <a:rPr lang="en-US" altLang="zh-TW" sz="1725" b="0" dirty="0">
                <a:solidFill>
                  <a:srgbClr val="0000FF"/>
                </a:solidFill>
                <a:latin typeface="+mj-lt"/>
              </a:rPr>
              <a:t> decays weakly</a:t>
            </a:r>
          </a:p>
          <a:p>
            <a:pPr>
              <a:spcBef>
                <a:spcPct val="50000"/>
              </a:spcBef>
              <a:defRPr/>
            </a:pPr>
            <a:r>
              <a:rPr lang="en-US" altLang="zh-TW" sz="1725" b="0" dirty="0">
                <a:solidFill>
                  <a:srgbClr val="0000FF"/>
                </a:solidFill>
                <a:latin typeface="+mj-lt"/>
              </a:rPr>
              <a:t>      </a:t>
            </a:r>
            <a:r>
              <a:rPr lang="en-US" altLang="zh-TW" sz="1725" b="0" dirty="0">
                <a:solidFill>
                  <a:srgbClr val="0000FF"/>
                </a:solidFill>
                <a:sym typeface="Symbol" pitchFamily="18" charset="2"/>
              </a:rPr>
              <a:t></a:t>
            </a:r>
            <a:r>
              <a:rPr lang="en-US" altLang="zh-TW" sz="1725" b="0" baseline="-25000" dirty="0">
                <a:solidFill>
                  <a:srgbClr val="0000FF"/>
                </a:solidFill>
                <a:sym typeface="Symbol" pitchFamily="18" charset="2"/>
              </a:rPr>
              <a:t>c</a:t>
            </a:r>
            <a:r>
              <a:rPr lang="en-US" altLang="zh-TW" sz="1725" b="0" baseline="30000" dirty="0">
                <a:solidFill>
                  <a:srgbClr val="0000FF"/>
                </a:solidFill>
                <a:sym typeface="Symbol" pitchFamily="18" charset="2"/>
              </a:rPr>
              <a:t>*0</a:t>
            </a:r>
            <a:r>
              <a:rPr lang="en-US" altLang="zh-TW" sz="1725" b="0" dirty="0">
                <a:solidFill>
                  <a:srgbClr val="0000FF"/>
                </a:solidFill>
                <a:sym typeface="Symbol" pitchFamily="18" charset="2"/>
              </a:rPr>
              <a:t>, </a:t>
            </a:r>
            <a:r>
              <a:rPr lang="en-US" altLang="zh-TW" sz="1725" b="0" dirty="0">
                <a:solidFill>
                  <a:srgbClr val="0000FF"/>
                </a:solidFill>
                <a:latin typeface="+mj-lt"/>
                <a:sym typeface="Symbol" pitchFamily="18" charset="2"/>
              </a:rPr>
              <a:t></a:t>
            </a:r>
            <a:r>
              <a:rPr lang="en-US" altLang="zh-TW" sz="1725" b="0" baseline="30000" dirty="0">
                <a:solidFill>
                  <a:srgbClr val="0000FF"/>
                </a:solidFill>
                <a:latin typeface="+mj-lt"/>
                <a:sym typeface="Symbol" pitchFamily="18" charset="2"/>
              </a:rPr>
              <a:t>*+</a:t>
            </a:r>
            <a:r>
              <a:rPr lang="en-US" altLang="zh-TW" sz="1725" b="0" baseline="-25000" dirty="0">
                <a:solidFill>
                  <a:srgbClr val="0000FF"/>
                </a:solidFill>
                <a:latin typeface="+mj-lt"/>
                <a:sym typeface="Symbol" pitchFamily="18" charset="2"/>
              </a:rPr>
              <a:t>c</a:t>
            </a:r>
            <a:r>
              <a:rPr lang="en-US" altLang="zh-TW" sz="1725" b="0" dirty="0">
                <a:solidFill>
                  <a:srgbClr val="0000FF"/>
                </a:solidFill>
                <a:latin typeface="+mj-lt"/>
              </a:rPr>
              <a:t>, </a:t>
            </a:r>
            <a:r>
              <a:rPr lang="en-US" altLang="zh-TW" sz="1725" b="0" dirty="0">
                <a:solidFill>
                  <a:srgbClr val="0000FF"/>
                </a:solidFill>
                <a:latin typeface="+mj-lt"/>
                <a:sym typeface="Symbol" pitchFamily="18" charset="2"/>
              </a:rPr>
              <a:t></a:t>
            </a:r>
            <a:r>
              <a:rPr lang="en-US" altLang="zh-TW" sz="1725" b="0" baseline="30000" dirty="0">
                <a:solidFill>
                  <a:srgbClr val="0000FF"/>
                </a:solidFill>
                <a:latin typeface="+mj-lt"/>
                <a:sym typeface="Symbol" pitchFamily="18" charset="2"/>
              </a:rPr>
              <a:t>*0</a:t>
            </a:r>
            <a:r>
              <a:rPr lang="en-US" altLang="zh-TW" sz="1725" b="0" baseline="-25000" dirty="0">
                <a:solidFill>
                  <a:srgbClr val="0000FF"/>
                </a:solidFill>
                <a:latin typeface="+mj-lt"/>
                <a:sym typeface="Symbol" pitchFamily="18" charset="2"/>
              </a:rPr>
              <a:t>c</a:t>
            </a:r>
            <a:r>
              <a:rPr lang="en-US" altLang="zh-TW" sz="1725" b="0" dirty="0">
                <a:solidFill>
                  <a:srgbClr val="0000FF"/>
                </a:solidFill>
                <a:latin typeface="+mj-lt"/>
              </a:rPr>
              <a:t>, </a:t>
            </a:r>
            <a:r>
              <a:rPr lang="en-US" altLang="zh-TW" sz="1725" b="0" dirty="0">
                <a:solidFill>
                  <a:srgbClr val="0000FF"/>
                </a:solidFill>
                <a:latin typeface="+mj-lt"/>
                <a:sym typeface="Symbol" pitchFamily="18" charset="2"/>
              </a:rPr>
              <a:t></a:t>
            </a:r>
            <a:r>
              <a:rPr lang="en-US" altLang="zh-TW" sz="1725" b="0" baseline="-25000" dirty="0">
                <a:solidFill>
                  <a:srgbClr val="0000FF"/>
                </a:solidFill>
                <a:latin typeface="+mj-lt"/>
                <a:sym typeface="Symbol" pitchFamily="18" charset="2"/>
              </a:rPr>
              <a:t>c</a:t>
            </a:r>
            <a:r>
              <a:rPr lang="en-US" altLang="zh-TW" sz="1725" b="0" baseline="30000" dirty="0">
                <a:solidFill>
                  <a:srgbClr val="0000FF"/>
                </a:solidFill>
                <a:latin typeface="+mj-lt"/>
                <a:sym typeface="Symbol" pitchFamily="18" charset="2"/>
              </a:rPr>
              <a:t>*++,+,0    </a:t>
            </a:r>
            <a:r>
              <a:rPr lang="en-US" altLang="zh-TW" sz="1725" b="0" dirty="0">
                <a:solidFill>
                  <a:srgbClr val="0000FF"/>
                </a:solidFill>
                <a:latin typeface="+mj-lt"/>
                <a:sym typeface="Symbol" pitchFamily="18" charset="2"/>
              </a:rPr>
              <a:t>(</a:t>
            </a:r>
            <a:r>
              <a:rPr lang="en-US" altLang="zh-TW" sz="1725" b="0" dirty="0">
                <a:solidFill>
                  <a:srgbClr val="0000FF"/>
                </a:solidFill>
                <a:latin typeface="Arial"/>
                <a:sym typeface="Symbol" pitchFamily="18" charset="2"/>
              </a:rPr>
              <a:t>J</a:t>
            </a:r>
            <a:r>
              <a:rPr lang="en-US" altLang="zh-TW" sz="1725" b="0" baseline="30000" dirty="0">
                <a:solidFill>
                  <a:srgbClr val="0000FF"/>
                </a:solidFill>
                <a:latin typeface="Arial"/>
                <a:sym typeface="Symbol" pitchFamily="18" charset="2"/>
              </a:rPr>
              <a:t>P</a:t>
            </a:r>
            <a:r>
              <a:rPr lang="en-US" altLang="zh-TW" sz="1725" b="0" dirty="0">
                <a:solidFill>
                  <a:srgbClr val="0000FF"/>
                </a:solidFill>
                <a:latin typeface="+mj-lt"/>
                <a:sym typeface="Symbol" pitchFamily="18" charset="2"/>
              </a:rPr>
              <a:t> = 3/2</a:t>
            </a:r>
            <a:r>
              <a:rPr lang="en-US" altLang="zh-TW" sz="1725" b="0" baseline="30000" dirty="0">
                <a:solidFill>
                  <a:srgbClr val="0000FF"/>
                </a:solidFill>
                <a:latin typeface="+mj-lt"/>
                <a:sym typeface="Symbol" pitchFamily="18" charset="2"/>
              </a:rPr>
              <a:t>+</a:t>
            </a:r>
            <a:r>
              <a:rPr lang="en-US" altLang="zh-TW" sz="1725" b="0" dirty="0">
                <a:solidFill>
                  <a:srgbClr val="0000FF"/>
                </a:solidFill>
                <a:latin typeface="+mj-lt"/>
                <a:sym typeface="Symbol" pitchFamily="18" charset="2"/>
              </a:rPr>
              <a:t>)</a:t>
            </a:r>
            <a:endParaRPr lang="en-US" altLang="zh-TW" sz="1725" b="0" baseline="30000" dirty="0">
              <a:solidFill>
                <a:srgbClr val="0000FF"/>
              </a:solidFill>
              <a:latin typeface="+mj-lt"/>
              <a:sym typeface="Symbol" pitchFamily="18" charset="2"/>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340" y="2244627"/>
            <a:ext cx="5724644" cy="2246732"/>
          </a:xfrm>
          <a:prstGeom prst="rect">
            <a:avLst/>
          </a:prstGeom>
        </p:spPr>
      </p:pic>
      <mc:AlternateContent xmlns:mc="http://schemas.openxmlformats.org/markup-compatibility/2006" xmlns:a14="http://schemas.microsoft.com/office/drawing/2010/main">
        <mc:Choice Requires="a14">
          <p:sp>
            <p:nvSpPr>
              <p:cNvPr id="8" name="文字方塊 7"/>
              <p:cNvSpPr txBox="1"/>
              <p:nvPr/>
            </p:nvSpPr>
            <p:spPr>
              <a:xfrm>
                <a:off x="1914478" y="3815039"/>
                <a:ext cx="1472576" cy="323165"/>
              </a:xfrm>
              <a:prstGeom prst="rect">
                <a:avLst/>
              </a:prstGeom>
              <a:noFill/>
            </p:spPr>
            <p:txBody>
              <a:bodyPr wrap="square" rtlCol="0">
                <a:spAutoFit/>
              </a:bodyPr>
              <a:lstStyle/>
              <a:p>
                <a:r>
                  <a:rPr lang="en-US" altLang="zh-TW" sz="1500" b="0" dirty="0">
                    <a:solidFill>
                      <a:srgbClr val="3333FF"/>
                    </a:solidFill>
                  </a:rPr>
                  <a:t>spin [</a:t>
                </a:r>
                <a14:m>
                  <m:oMath xmlns:m="http://schemas.openxmlformats.org/officeDocument/2006/math">
                    <m:sSub>
                      <m:sSubPr>
                        <m:ctrlPr>
                          <a:rPr lang="en-US" altLang="zh-TW" sz="1500" b="0" i="1">
                            <a:solidFill>
                              <a:srgbClr val="3333FF"/>
                            </a:solidFill>
                            <a:latin typeface="Cambria Math" panose="02040503050406030204" pitchFamily="18" charset="0"/>
                          </a:rPr>
                        </m:ctrlPr>
                      </m:sSubPr>
                      <m:e>
                        <m:r>
                          <a:rPr lang="en-US" altLang="zh-TW" sz="1500" b="0" i="1">
                            <a:solidFill>
                              <a:srgbClr val="3333FF"/>
                            </a:solidFill>
                            <a:latin typeface="Cambria Math" panose="02040503050406030204" pitchFamily="18" charset="0"/>
                          </a:rPr>
                          <m:t>𝑞</m:t>
                        </m:r>
                      </m:e>
                      <m:sub>
                        <m:r>
                          <a:rPr lang="en-US" altLang="zh-TW" sz="1500" b="0" i="1">
                            <a:solidFill>
                              <a:srgbClr val="3333FF"/>
                            </a:solidFill>
                            <a:latin typeface="Cambria Math" panose="02040503050406030204" pitchFamily="18" charset="0"/>
                          </a:rPr>
                          <m:t>1</m:t>
                        </m:r>
                      </m:sub>
                    </m:sSub>
                    <m:sSub>
                      <m:sSubPr>
                        <m:ctrlPr>
                          <a:rPr lang="en-US" altLang="zh-TW" sz="1500" b="0" i="1">
                            <a:solidFill>
                              <a:srgbClr val="3333FF"/>
                            </a:solidFill>
                            <a:latin typeface="Cambria Math" panose="02040503050406030204" pitchFamily="18" charset="0"/>
                          </a:rPr>
                        </m:ctrlPr>
                      </m:sSubPr>
                      <m:e>
                        <m:r>
                          <a:rPr lang="en-US" altLang="zh-TW" sz="1500" b="0" i="1">
                            <a:solidFill>
                              <a:srgbClr val="3333FF"/>
                            </a:solidFill>
                            <a:latin typeface="Cambria Math" panose="02040503050406030204" pitchFamily="18" charset="0"/>
                          </a:rPr>
                          <m:t>𝑞</m:t>
                        </m:r>
                      </m:e>
                      <m:sub>
                        <m:r>
                          <a:rPr lang="en-US" altLang="zh-TW" sz="1500" b="0" i="1">
                            <a:solidFill>
                              <a:srgbClr val="3333FF"/>
                            </a:solidFill>
                            <a:latin typeface="Cambria Math" panose="02040503050406030204" pitchFamily="18" charset="0"/>
                          </a:rPr>
                          <m:t>2</m:t>
                        </m:r>
                      </m:sub>
                    </m:sSub>
                    <m:r>
                      <a:rPr lang="en-US" altLang="zh-TW" sz="1500" b="0" i="1">
                        <a:solidFill>
                          <a:srgbClr val="3333FF"/>
                        </a:solidFill>
                        <a:latin typeface="Cambria Math" panose="02040503050406030204" pitchFamily="18" charset="0"/>
                      </a:rPr>
                      <m:t>]=0</m:t>
                    </m:r>
                  </m:oMath>
                </a14:m>
                <a:endParaRPr lang="zh-TW" altLang="en-US" sz="1500" b="0" dirty="0">
                  <a:solidFill>
                    <a:srgbClr val="3333FF"/>
                  </a:solidFill>
                </a:endParaRPr>
              </a:p>
            </p:txBody>
          </p:sp>
        </mc:Choice>
        <mc:Fallback xmlns="">
          <p:sp>
            <p:nvSpPr>
              <p:cNvPr id="8" name="文字方塊 7"/>
              <p:cNvSpPr txBox="1">
                <a:spLocks noRot="1" noChangeAspect="1" noMove="1" noResize="1" noEditPoints="1" noAdjustHandles="1" noChangeArrowheads="1" noChangeShapeType="1" noTextEdit="1"/>
              </p:cNvSpPr>
              <p:nvPr/>
            </p:nvSpPr>
            <p:spPr>
              <a:xfrm>
                <a:off x="1914478" y="3815039"/>
                <a:ext cx="1472576" cy="323165"/>
              </a:xfrm>
              <a:prstGeom prst="rect">
                <a:avLst/>
              </a:prstGeom>
              <a:blipFill>
                <a:blip r:embed="rId3"/>
                <a:stretch>
                  <a:fillRect l="-1653" t="-3774" b="-1886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5459914" y="3767613"/>
                <a:ext cx="1472576" cy="323165"/>
              </a:xfrm>
              <a:prstGeom prst="rect">
                <a:avLst/>
              </a:prstGeom>
              <a:noFill/>
            </p:spPr>
            <p:txBody>
              <a:bodyPr wrap="square" rtlCol="0">
                <a:spAutoFit/>
              </a:bodyPr>
              <a:lstStyle/>
              <a:p>
                <a:r>
                  <a:rPr lang="en-US" altLang="zh-TW" sz="1500" b="0" dirty="0">
                    <a:solidFill>
                      <a:srgbClr val="3333FF"/>
                    </a:solidFill>
                  </a:rPr>
                  <a:t>spin {</a:t>
                </a:r>
                <a14:m>
                  <m:oMath xmlns:m="http://schemas.openxmlformats.org/officeDocument/2006/math">
                    <m:sSub>
                      <m:sSubPr>
                        <m:ctrlPr>
                          <a:rPr lang="en-US" altLang="zh-TW" sz="1500" b="0" i="1">
                            <a:solidFill>
                              <a:srgbClr val="3333FF"/>
                            </a:solidFill>
                            <a:latin typeface="Cambria Math" panose="02040503050406030204" pitchFamily="18" charset="0"/>
                          </a:rPr>
                        </m:ctrlPr>
                      </m:sSubPr>
                      <m:e>
                        <m:r>
                          <a:rPr lang="en-US" altLang="zh-TW" sz="1500" b="0" i="1">
                            <a:solidFill>
                              <a:srgbClr val="3333FF"/>
                            </a:solidFill>
                            <a:latin typeface="Cambria Math" panose="02040503050406030204" pitchFamily="18" charset="0"/>
                          </a:rPr>
                          <m:t>𝑞</m:t>
                        </m:r>
                      </m:e>
                      <m:sub>
                        <m:r>
                          <a:rPr lang="en-US" altLang="zh-TW" sz="1500" b="0" i="1">
                            <a:solidFill>
                              <a:srgbClr val="3333FF"/>
                            </a:solidFill>
                            <a:latin typeface="Cambria Math" panose="02040503050406030204" pitchFamily="18" charset="0"/>
                          </a:rPr>
                          <m:t>1</m:t>
                        </m:r>
                      </m:sub>
                    </m:sSub>
                    <m:sSub>
                      <m:sSubPr>
                        <m:ctrlPr>
                          <a:rPr lang="en-US" altLang="zh-TW" sz="1500" b="0" i="1">
                            <a:solidFill>
                              <a:srgbClr val="3333FF"/>
                            </a:solidFill>
                            <a:latin typeface="Cambria Math" panose="02040503050406030204" pitchFamily="18" charset="0"/>
                          </a:rPr>
                        </m:ctrlPr>
                      </m:sSubPr>
                      <m:e>
                        <m:r>
                          <a:rPr lang="en-US" altLang="zh-TW" sz="1500" b="0" i="1">
                            <a:solidFill>
                              <a:srgbClr val="3333FF"/>
                            </a:solidFill>
                            <a:latin typeface="Cambria Math" panose="02040503050406030204" pitchFamily="18" charset="0"/>
                          </a:rPr>
                          <m:t>𝑞</m:t>
                        </m:r>
                      </m:e>
                      <m:sub>
                        <m:r>
                          <a:rPr lang="en-US" altLang="zh-TW" sz="1500" b="0" i="1">
                            <a:solidFill>
                              <a:srgbClr val="3333FF"/>
                            </a:solidFill>
                            <a:latin typeface="Cambria Math" panose="02040503050406030204" pitchFamily="18" charset="0"/>
                          </a:rPr>
                          <m:t>2</m:t>
                        </m:r>
                      </m:sub>
                    </m:sSub>
                    <m:r>
                      <a:rPr lang="en-US" altLang="zh-TW" sz="1500" b="0" i="1">
                        <a:solidFill>
                          <a:srgbClr val="3333FF"/>
                        </a:solidFill>
                        <a:latin typeface="Cambria Math" panose="02040503050406030204" pitchFamily="18" charset="0"/>
                      </a:rPr>
                      <m:t>}=1</m:t>
                    </m:r>
                  </m:oMath>
                </a14:m>
                <a:endParaRPr lang="zh-TW" altLang="en-US" sz="1500" b="0" dirty="0">
                  <a:solidFill>
                    <a:srgbClr val="3333FF"/>
                  </a:solidFill>
                </a:endParaRPr>
              </a:p>
            </p:txBody>
          </p:sp>
        </mc:Choice>
        <mc:Fallback xmlns="">
          <p:sp>
            <p:nvSpPr>
              <p:cNvPr id="9" name="文字方塊 8"/>
              <p:cNvSpPr txBox="1">
                <a:spLocks noRot="1" noChangeAspect="1" noMove="1" noResize="1" noEditPoints="1" noAdjustHandles="1" noChangeArrowheads="1" noChangeShapeType="1" noTextEdit="1"/>
              </p:cNvSpPr>
              <p:nvPr/>
            </p:nvSpPr>
            <p:spPr>
              <a:xfrm>
                <a:off x="5459914" y="3767613"/>
                <a:ext cx="1472576" cy="323165"/>
              </a:xfrm>
              <a:prstGeom prst="rect">
                <a:avLst/>
              </a:prstGeom>
              <a:blipFill>
                <a:blip r:embed="rId4"/>
                <a:stretch>
                  <a:fillRect l="-1660" t="-3774" b="-20755"/>
                </a:stretch>
              </a:blipFill>
            </p:spPr>
            <p:txBody>
              <a:bodyPr/>
              <a:lstStyle/>
              <a:p>
                <a:r>
                  <a:rPr lang="zh-TW" altLang="en-US">
                    <a:noFill/>
                  </a:rPr>
                  <a:t> </a:t>
                </a:r>
              </a:p>
            </p:txBody>
          </p:sp>
        </mc:Fallback>
      </mc:AlternateContent>
      <p:sp>
        <p:nvSpPr>
          <p:cNvPr id="3" name="矩形 2"/>
          <p:cNvSpPr/>
          <p:nvPr/>
        </p:nvSpPr>
        <p:spPr>
          <a:xfrm>
            <a:off x="5881896" y="2244627"/>
            <a:ext cx="1522088" cy="1390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38"/>
          </a:p>
        </p:txBody>
      </p:sp>
    </p:spTree>
    <p:extLst>
      <p:ext uri="{BB962C8B-B14F-4D97-AF65-F5344CB8AC3E}">
        <p14:creationId xmlns:p14="http://schemas.microsoft.com/office/powerpoint/2010/main" val="277536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編號版面配置區 1">
            <a:extLst>
              <a:ext uri="{FF2B5EF4-FFF2-40B4-BE49-F238E27FC236}">
                <a16:creationId xmlns:a16="http://schemas.microsoft.com/office/drawing/2014/main" id="{3372403E-6408-AC16-8E27-54565D7661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chemeClr val="tx1"/>
                </a:solidFill>
                <a:latin typeface="Arial" panose="020B0604020202020204" pitchFamily="34" charset="0"/>
                <a:ea typeface="新細明體" panose="02020500000000000000" pitchFamily="18" charset="-120"/>
              </a:defRPr>
            </a:lvl1pPr>
            <a:lvl2pPr marL="557213" indent="-214313">
              <a:spcBef>
                <a:spcPct val="20000"/>
              </a:spcBef>
              <a:buChar char="–"/>
              <a:defRPr kumimoji="1" sz="2100">
                <a:solidFill>
                  <a:schemeClr val="tx1"/>
                </a:solidFill>
                <a:latin typeface="Arial" panose="020B0604020202020204" pitchFamily="34" charset="0"/>
                <a:ea typeface="新細明體" panose="02020500000000000000" pitchFamily="18" charset="-120"/>
              </a:defRPr>
            </a:lvl2pPr>
            <a:lvl3pPr marL="857250" indent="-171450">
              <a:spcBef>
                <a:spcPct val="20000"/>
              </a:spcBef>
              <a:buChar char="•"/>
              <a:defRPr kumimoji="1" sz="1800">
                <a:solidFill>
                  <a:schemeClr val="tx1"/>
                </a:solidFill>
                <a:latin typeface="Arial" panose="020B0604020202020204" pitchFamily="34" charset="0"/>
                <a:ea typeface="新細明體" panose="02020500000000000000" pitchFamily="18" charset="-120"/>
              </a:defRPr>
            </a:lvl3pPr>
            <a:lvl4pPr marL="12001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4pPr>
            <a:lvl5pPr marL="15430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5pPr>
            <a:lvl6pPr marL="18859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6pPr>
            <a:lvl7pPr marL="22288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7pPr>
            <a:lvl8pPr marL="25717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8pPr>
            <a:lvl9pPr marL="29146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E8115EF0-CA08-A04F-BDE7-5DB641BC074B}" type="slidenum">
              <a:rPr lang="en-US" altLang="zh-TW" sz="1050"/>
              <a:pPr>
                <a:spcBef>
                  <a:spcPct val="0"/>
                </a:spcBef>
                <a:buFontTx/>
                <a:buNone/>
              </a:pPr>
              <a:t>3</a:t>
            </a:fld>
            <a:endParaRPr lang="en-US" altLang="zh-TW" sz="1050"/>
          </a:p>
        </p:txBody>
      </p:sp>
      <p:pic>
        <p:nvPicPr>
          <p:cNvPr id="11267" name="圖片 2">
            <a:extLst>
              <a:ext uri="{FF2B5EF4-FFF2-40B4-BE49-F238E27FC236}">
                <a16:creationId xmlns:a16="http://schemas.microsoft.com/office/drawing/2014/main" id="{6CD1D096-BF72-0E1F-DACD-1BE695964A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1191" y="702565"/>
            <a:ext cx="5172204" cy="308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文字方塊 3">
            <a:extLst>
              <a:ext uri="{FF2B5EF4-FFF2-40B4-BE49-F238E27FC236}">
                <a16:creationId xmlns:a16="http://schemas.microsoft.com/office/drawing/2014/main" id="{B5035760-EDAE-91C6-6641-30F62773412C}"/>
              </a:ext>
            </a:extLst>
          </p:cNvPr>
          <p:cNvSpPr txBox="1">
            <a:spLocks noChangeArrowheads="1"/>
          </p:cNvSpPr>
          <p:nvPr/>
        </p:nvSpPr>
        <p:spPr bwMode="auto">
          <a:xfrm>
            <a:off x="1641191" y="4025444"/>
            <a:ext cx="58616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50000"/>
              </a:spcBef>
              <a:buFontTx/>
              <a:buNone/>
            </a:pPr>
            <a:r>
              <a:rPr lang="en-US" altLang="zh-TW" sz="1500" dirty="0">
                <a:solidFill>
                  <a:srgbClr val="0000FF"/>
                </a:solidFill>
              </a:rPr>
              <a:t>Ling-Lie Chau:  Guangzhou Conference (1980); ICHEP (1980)    </a:t>
            </a:r>
          </a:p>
          <a:p>
            <a:pPr>
              <a:spcBef>
                <a:spcPct val="50000"/>
              </a:spcBef>
              <a:buFontTx/>
              <a:buNone/>
            </a:pPr>
            <a:r>
              <a:rPr lang="en-US" altLang="zh-TW" sz="1500" dirty="0">
                <a:solidFill>
                  <a:srgbClr val="0000FF"/>
                </a:solidFill>
              </a:rPr>
              <a:t>                            AIP Conference (1981)</a:t>
            </a:r>
          </a:p>
          <a:p>
            <a:pPr>
              <a:spcBef>
                <a:spcPct val="50000"/>
              </a:spcBef>
              <a:buFontTx/>
              <a:buNone/>
            </a:pPr>
            <a:r>
              <a:rPr lang="en-US" altLang="zh-TW" sz="1500" dirty="0">
                <a:solidFill>
                  <a:srgbClr val="0000FF"/>
                </a:solidFill>
              </a:rPr>
              <a:t>                            Phys. Rep. 95, 1 (1983)</a:t>
            </a:r>
            <a:endParaRPr lang="zh-TW" altLang="en-US" sz="1500" dirty="0">
              <a:solidFill>
                <a:srgbClr val="0000FF"/>
              </a:solidFill>
            </a:endParaRPr>
          </a:p>
        </p:txBody>
      </p:sp>
      <p:sp>
        <p:nvSpPr>
          <p:cNvPr id="2" name="Text Box 12">
            <a:extLst>
              <a:ext uri="{FF2B5EF4-FFF2-40B4-BE49-F238E27FC236}">
                <a16:creationId xmlns:a16="http://schemas.microsoft.com/office/drawing/2014/main" id="{711A9F24-5644-0369-D0D3-B5279CB92496}"/>
              </a:ext>
            </a:extLst>
          </p:cNvPr>
          <p:cNvSpPr txBox="1">
            <a:spLocks noChangeArrowheads="1"/>
          </p:cNvSpPr>
          <p:nvPr/>
        </p:nvSpPr>
        <p:spPr bwMode="auto">
          <a:xfrm>
            <a:off x="2079426" y="88345"/>
            <a:ext cx="4830366"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defTabSz="685800" eaLnBrk="1" hangingPunct="1">
              <a:spcBef>
                <a:spcPct val="50000"/>
              </a:spcBef>
              <a:buNone/>
            </a:pPr>
            <a:r>
              <a:rPr lang="en-US" altLang="zh-TW" sz="1650" dirty="0">
                <a:solidFill>
                  <a:srgbClr val="FF33CC"/>
                </a:solidFill>
              </a:rPr>
              <a:t>        Topological Diagrammatic Approach</a:t>
            </a:r>
          </a:p>
        </p:txBody>
      </p:sp>
      <p:sp>
        <p:nvSpPr>
          <p:cNvPr id="3" name="Line 5">
            <a:extLst>
              <a:ext uri="{FF2B5EF4-FFF2-40B4-BE49-F238E27FC236}">
                <a16:creationId xmlns:a16="http://schemas.microsoft.com/office/drawing/2014/main" id="{B938033E-FD2C-DAF0-9A41-1918C4DAEB17}"/>
              </a:ext>
            </a:extLst>
          </p:cNvPr>
          <p:cNvSpPr>
            <a:spLocks noChangeShapeType="1"/>
          </p:cNvSpPr>
          <p:nvPr/>
        </p:nvSpPr>
        <p:spPr bwMode="auto">
          <a:xfrm>
            <a:off x="1470421" y="491729"/>
            <a:ext cx="5968604" cy="0"/>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685800"/>
            <a:endParaRPr lang="zh-TW" altLang="en-US">
              <a:solidFill>
                <a:prstClr val="black"/>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814F3AF-5802-4929-B232-BE6EF381321D}" type="slidenum">
              <a:rPr lang="en-US" altLang="zh-TW" smtClean="0"/>
              <a:pPr>
                <a:defRPr/>
              </a:pPr>
              <a:t>30</a:t>
            </a:fld>
            <a:endParaRPr lang="en-US" altLang="zh-TW"/>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704" y="0"/>
            <a:ext cx="7939245" cy="5143500"/>
          </a:xfrm>
          <a:prstGeom prst="rect">
            <a:avLst/>
          </a:prstGeom>
        </p:spPr>
      </p:pic>
    </p:spTree>
    <p:extLst>
      <p:ext uri="{BB962C8B-B14F-4D97-AF65-F5344CB8AC3E}">
        <p14:creationId xmlns:p14="http://schemas.microsoft.com/office/powerpoint/2010/main" val="1607085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814F3AF-5802-4929-B232-BE6EF381321D}" type="slidenum">
              <a:rPr lang="en-US" altLang="zh-TW" smtClean="0"/>
              <a:pPr>
                <a:defRPr/>
              </a:pPr>
              <a:t>31</a:t>
            </a:fld>
            <a:endParaRPr lang="en-US" altLang="zh-TW"/>
          </a:p>
        </p:txBody>
      </p:sp>
      <p:sp>
        <p:nvSpPr>
          <p:cNvPr id="3" name="Text Box 8"/>
          <p:cNvSpPr txBox="1">
            <a:spLocks noChangeArrowheads="1"/>
          </p:cNvSpPr>
          <p:nvPr/>
        </p:nvSpPr>
        <p:spPr bwMode="auto">
          <a:xfrm>
            <a:off x="2109370" y="101110"/>
            <a:ext cx="6967538" cy="323165"/>
          </a:xfrm>
          <a:prstGeom prst="rect">
            <a:avLst/>
          </a:prstGeom>
          <a:noFill/>
          <a:ln w="9525">
            <a:noFill/>
            <a:miter lim="800000"/>
            <a:headEnd/>
            <a:tailEnd/>
          </a:ln>
        </p:spPr>
        <p:txBody>
          <a:bodyPr>
            <a:spAutoFit/>
          </a:bodyPr>
          <a:lstStyle/>
          <a:p>
            <a:pPr>
              <a:spcBef>
                <a:spcPct val="50000"/>
              </a:spcBef>
              <a:defRPr/>
            </a:pPr>
            <a:r>
              <a:rPr lang="en-US" altLang="zh-TW" sz="1500" dirty="0">
                <a:solidFill>
                  <a:srgbClr val="CC00CC"/>
                </a:solidFill>
                <a:latin typeface="+mn-lt"/>
              </a:rPr>
              <a:t>         </a:t>
            </a:r>
            <a:r>
              <a:rPr lang="en-US" altLang="zh-TW" sz="1500" dirty="0" err="1">
                <a:solidFill>
                  <a:srgbClr val="CC00CC"/>
                </a:solidFill>
                <a:latin typeface="+mn-lt"/>
              </a:rPr>
              <a:t>Orbitally</a:t>
            </a:r>
            <a:r>
              <a:rPr lang="en-US" altLang="zh-TW" sz="1500" dirty="0">
                <a:solidFill>
                  <a:srgbClr val="CC00CC"/>
                </a:solidFill>
                <a:latin typeface="+mn-lt"/>
              </a:rPr>
              <a:t> excited charmed baryon states</a:t>
            </a:r>
            <a:endParaRPr lang="en-US" altLang="zh-TW" sz="1500" baseline="-25000" dirty="0">
              <a:solidFill>
                <a:srgbClr val="CC00CC"/>
              </a:solidFill>
              <a:latin typeface="+mn-lt"/>
            </a:endParaRPr>
          </a:p>
        </p:txBody>
      </p:sp>
      <mc:AlternateContent xmlns:mc="http://schemas.openxmlformats.org/markup-compatibility/2006" xmlns:a14="http://schemas.microsoft.com/office/drawing/2010/main">
        <mc:Choice Requires="a14">
          <p:sp>
            <p:nvSpPr>
              <p:cNvPr id="5" name="Text Box 10"/>
              <p:cNvSpPr txBox="1">
                <a:spLocks noChangeArrowheads="1"/>
              </p:cNvSpPr>
              <p:nvPr/>
            </p:nvSpPr>
            <p:spPr bwMode="auto">
              <a:xfrm>
                <a:off x="2586198" y="767230"/>
                <a:ext cx="6137438" cy="3606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eaLnBrk="1" hangingPunct="1">
                  <a:spcBef>
                    <a:spcPct val="50000"/>
                  </a:spcBef>
                  <a:buFontTx/>
                  <a:buNone/>
                </a:pPr>
                <a14:m>
                  <m:oMath xmlns:m="http://schemas.openxmlformats.org/officeDocument/2006/math">
                    <m:sSub>
                      <m:sSubPr>
                        <m:ctrlPr>
                          <a:rPr lang="en-US" altLang="zh-TW" sz="1600" i="1" smtClean="0">
                            <a:solidFill>
                              <a:srgbClr val="FF0000"/>
                            </a:solidFill>
                            <a:latin typeface="Cambria Math" panose="02040503050406030204" pitchFamily="18" charset="0"/>
                          </a:rPr>
                        </m:ctrlPr>
                      </m:sSubPr>
                      <m:e>
                        <m:r>
                          <a:rPr lang="en-US" altLang="zh-TW" sz="1600" b="1" i="1" smtClean="0">
                            <a:solidFill>
                              <a:srgbClr val="FF0000"/>
                            </a:solidFill>
                            <a:latin typeface="Cambria Math" panose="02040503050406030204" pitchFamily="18" charset="0"/>
                          </a:rPr>
                          <m:t>𝑳</m:t>
                        </m:r>
                      </m:e>
                      <m:sub>
                        <m:r>
                          <a:rPr lang="en-US" altLang="zh-TW" sz="1600" b="1" i="1" smtClean="0">
                            <a:solidFill>
                              <a:srgbClr val="FF0000"/>
                            </a:solidFill>
                            <a:latin typeface="Cambria Math" panose="02040503050406030204" pitchFamily="18" charset="0"/>
                          </a:rPr>
                          <m:t>𝝆</m:t>
                        </m:r>
                      </m:sub>
                    </m:sSub>
                    <m:r>
                      <a:rPr lang="en-US" altLang="zh-TW" sz="1600" i="1">
                        <a:solidFill>
                          <a:srgbClr val="FF0000"/>
                        </a:solidFill>
                        <a:latin typeface="Cambria Math" panose="02040503050406030204" pitchFamily="18" charset="0"/>
                      </a:rPr>
                      <m:t>+</m:t>
                    </m:r>
                    <m:sSub>
                      <m:sSubPr>
                        <m:ctrlPr>
                          <a:rPr lang="en-US" altLang="zh-TW" sz="1600" i="1">
                            <a:solidFill>
                              <a:srgbClr val="FF0000"/>
                            </a:solidFill>
                            <a:latin typeface="Cambria Math" panose="02040503050406030204" pitchFamily="18" charset="0"/>
                          </a:rPr>
                        </m:ctrlPr>
                      </m:sSubPr>
                      <m:e>
                        <m:r>
                          <a:rPr lang="en-US" altLang="zh-TW" sz="1600" i="1">
                            <a:solidFill>
                              <a:srgbClr val="FF0000"/>
                            </a:solidFill>
                            <a:latin typeface="Cambria Math" panose="02040503050406030204" pitchFamily="18" charset="0"/>
                          </a:rPr>
                          <m:t>𝑳</m:t>
                        </m:r>
                      </m:e>
                      <m:sub>
                        <m:r>
                          <a:rPr lang="en-US" altLang="zh-TW" sz="1600" i="1">
                            <a:solidFill>
                              <a:srgbClr val="FF0000"/>
                            </a:solidFill>
                            <a:latin typeface="Cambria Math" panose="02040503050406030204" pitchFamily="18" charset="0"/>
                          </a:rPr>
                          <m:t>𝝀</m:t>
                        </m:r>
                      </m:sub>
                    </m:sSub>
                    <m:r>
                      <a:rPr lang="en-US" altLang="zh-TW" sz="1600" i="1">
                        <a:solidFill>
                          <a:srgbClr val="FF0000"/>
                        </a:solidFill>
                        <a:latin typeface="Cambria Math" panose="02040503050406030204" pitchFamily="18" charset="0"/>
                      </a:rPr>
                      <m:t>=</m:t>
                    </m:r>
                    <m:sSub>
                      <m:sSubPr>
                        <m:ctrlPr>
                          <a:rPr lang="en-US" altLang="zh-TW" sz="1600" i="1">
                            <a:solidFill>
                              <a:srgbClr val="FF0000"/>
                            </a:solidFill>
                            <a:latin typeface="Cambria Math" panose="02040503050406030204" pitchFamily="18" charset="0"/>
                          </a:rPr>
                        </m:ctrlPr>
                      </m:sSubPr>
                      <m:e>
                        <m:r>
                          <a:rPr lang="en-US" altLang="zh-TW" sz="1600" i="1">
                            <a:solidFill>
                              <a:srgbClr val="FF0000"/>
                            </a:solidFill>
                            <a:latin typeface="Cambria Math" panose="02040503050406030204" pitchFamily="18" charset="0"/>
                          </a:rPr>
                          <m:t>𝑳</m:t>
                        </m:r>
                      </m:e>
                      <m:sub>
                        <m:r>
                          <a:rPr lang="en-US" altLang="zh-TW" sz="1600" i="1">
                            <a:solidFill>
                              <a:srgbClr val="FF0000"/>
                            </a:solidFill>
                            <a:latin typeface="Cambria Math" panose="02040503050406030204" pitchFamily="18" charset="0"/>
                          </a:rPr>
                          <m:t>ℓ</m:t>
                        </m:r>
                      </m:sub>
                    </m:sSub>
                  </m:oMath>
                </a14:m>
                <a:r>
                  <a:rPr lang="en-US" altLang="zh-TW" sz="1500" dirty="0">
                    <a:solidFill>
                      <a:srgbClr val="FF0000"/>
                    </a:solidFill>
                  </a:rPr>
                  <a:t>   (</a:t>
                </a:r>
                <a:r>
                  <a:rPr lang="en-US" altLang="zh-TW" sz="1500" b="0" dirty="0">
                    <a:solidFill>
                      <a:srgbClr val="FF0000"/>
                    </a:solidFill>
                  </a:rPr>
                  <a:t>not</a:t>
                </a:r>
                <a:r>
                  <a:rPr lang="en-US" altLang="zh-TW" sz="1500" dirty="0">
                    <a:solidFill>
                      <a:srgbClr val="FF0000"/>
                    </a:solidFill>
                  </a:rPr>
                  <a:t> </a:t>
                </a:r>
                <a14:m>
                  <m:oMath xmlns:m="http://schemas.openxmlformats.org/officeDocument/2006/math">
                    <m:sSub>
                      <m:sSubPr>
                        <m:ctrlPr>
                          <a:rPr lang="en-US" altLang="zh-TW" sz="1600" i="1">
                            <a:solidFill>
                              <a:srgbClr val="FF0000"/>
                            </a:solidFill>
                            <a:latin typeface="Cambria Math" panose="02040503050406030204" pitchFamily="18" charset="0"/>
                          </a:rPr>
                        </m:ctrlPr>
                      </m:sSubPr>
                      <m:e>
                        <m:r>
                          <a:rPr lang="en-US" altLang="zh-TW" sz="1600" b="0" i="1">
                            <a:solidFill>
                              <a:srgbClr val="FF0000"/>
                            </a:solidFill>
                            <a:latin typeface="Cambria Math" panose="02040503050406030204" pitchFamily="18" charset="0"/>
                          </a:rPr>
                          <m:t>𝐿</m:t>
                        </m:r>
                      </m:e>
                      <m:sub>
                        <m:r>
                          <a:rPr lang="en-US" altLang="zh-TW" sz="1600" i="1">
                            <a:solidFill>
                              <a:srgbClr val="FF0000"/>
                            </a:solidFill>
                            <a:latin typeface="Cambria Math" panose="02040503050406030204" pitchFamily="18" charset="0"/>
                          </a:rPr>
                          <m:t>𝝆</m:t>
                        </m:r>
                      </m:sub>
                    </m:sSub>
                    <m:r>
                      <a:rPr lang="en-US" altLang="zh-TW" sz="1600" i="1">
                        <a:solidFill>
                          <a:srgbClr val="FF0000"/>
                        </a:solidFill>
                        <a:latin typeface="Cambria Math" panose="02040503050406030204" pitchFamily="18" charset="0"/>
                      </a:rPr>
                      <m:t>+</m:t>
                    </m:r>
                    <m:sSub>
                      <m:sSubPr>
                        <m:ctrlPr>
                          <a:rPr lang="en-US" altLang="zh-TW" sz="1600" i="1">
                            <a:solidFill>
                              <a:srgbClr val="FF0000"/>
                            </a:solidFill>
                            <a:latin typeface="Cambria Math" panose="02040503050406030204" pitchFamily="18" charset="0"/>
                          </a:rPr>
                        </m:ctrlPr>
                      </m:sSubPr>
                      <m:e>
                        <m:r>
                          <a:rPr lang="en-US" altLang="zh-TW" sz="1600" b="0" i="1">
                            <a:solidFill>
                              <a:srgbClr val="FF0000"/>
                            </a:solidFill>
                            <a:latin typeface="Cambria Math" panose="02040503050406030204" pitchFamily="18" charset="0"/>
                          </a:rPr>
                          <m:t>𝐿</m:t>
                        </m:r>
                      </m:e>
                      <m:sub>
                        <m:r>
                          <a:rPr lang="en-US" altLang="zh-TW" sz="1600" i="1">
                            <a:solidFill>
                              <a:srgbClr val="FF0000"/>
                            </a:solidFill>
                            <a:latin typeface="Cambria Math" panose="02040503050406030204" pitchFamily="18" charset="0"/>
                          </a:rPr>
                          <m:t>𝝀</m:t>
                        </m:r>
                      </m:sub>
                    </m:sSub>
                    <m:r>
                      <a:rPr lang="en-US" altLang="zh-TW" sz="1600">
                        <a:solidFill>
                          <a:srgbClr val="FF0000"/>
                        </a:solidFill>
                        <a:latin typeface="Cambria Math" panose="02040503050406030204" pitchFamily="18" charset="0"/>
                      </a:rPr>
                      <m:t>=</m:t>
                    </m:r>
                    <m:sSub>
                      <m:sSubPr>
                        <m:ctrlPr>
                          <a:rPr lang="en-US" altLang="zh-TW" sz="1600" i="1">
                            <a:solidFill>
                              <a:srgbClr val="FF0000"/>
                            </a:solidFill>
                            <a:latin typeface="Cambria Math" panose="02040503050406030204" pitchFamily="18" charset="0"/>
                          </a:rPr>
                        </m:ctrlPr>
                      </m:sSubPr>
                      <m:e>
                        <m:r>
                          <a:rPr lang="en-US" altLang="zh-TW" sz="1600" b="0" i="1">
                            <a:solidFill>
                              <a:srgbClr val="FF0000"/>
                            </a:solidFill>
                            <a:latin typeface="Cambria Math" panose="02040503050406030204" pitchFamily="18" charset="0"/>
                          </a:rPr>
                          <m:t>𝐿</m:t>
                        </m:r>
                      </m:e>
                      <m:sub>
                        <m:r>
                          <a:rPr lang="en-US" altLang="zh-TW" sz="1600" i="1">
                            <a:solidFill>
                              <a:srgbClr val="FF0000"/>
                            </a:solidFill>
                            <a:latin typeface="Cambria Math" panose="02040503050406030204" pitchFamily="18" charset="0"/>
                          </a:rPr>
                          <m:t>ℓ</m:t>
                        </m:r>
                      </m:sub>
                    </m:sSub>
                  </m:oMath>
                </a14:m>
                <a:r>
                  <a:rPr lang="en-US" altLang="zh-TW" sz="1500" b="0" dirty="0">
                    <a:solidFill>
                      <a:srgbClr val="FF0000"/>
                    </a:solidFill>
                  </a:rPr>
                  <a:t>!):  angular momentum of the </a:t>
                </a:r>
                <a:r>
                  <a:rPr lang="en-US" altLang="zh-TW" sz="1500" b="0" dirty="0" err="1">
                    <a:solidFill>
                      <a:srgbClr val="FF0000"/>
                    </a:solidFill>
                  </a:rPr>
                  <a:t>diquark</a:t>
                </a:r>
                <a:r>
                  <a:rPr lang="en-US" altLang="zh-TW" sz="1500" b="0" dirty="0">
                    <a:solidFill>
                      <a:srgbClr val="FF0000"/>
                    </a:solidFill>
                  </a:rPr>
                  <a:t> </a:t>
                </a:r>
                <a:endParaRPr lang="en-US" altLang="zh-TW" sz="1500" b="0" dirty="0">
                  <a:solidFill>
                    <a:srgbClr val="FF0000"/>
                  </a:solidFill>
                  <a:latin typeface="cmmi10" pitchFamily="34" charset="0"/>
                </a:endParaRPr>
              </a:p>
            </p:txBody>
          </p:sp>
        </mc:Choice>
        <mc:Fallback xmlns="">
          <p:sp>
            <p:nvSpPr>
              <p:cNvPr id="5" name="Text Box 10"/>
              <p:cNvSpPr txBox="1">
                <a:spLocks noRot="1" noChangeAspect="1" noMove="1" noResize="1" noEditPoints="1" noAdjustHandles="1" noChangeArrowheads="1" noChangeShapeType="1" noTextEdit="1"/>
              </p:cNvSpPr>
              <p:nvPr/>
            </p:nvSpPr>
            <p:spPr bwMode="auto">
              <a:xfrm>
                <a:off x="2586198" y="767230"/>
                <a:ext cx="6137438" cy="360676"/>
              </a:xfrm>
              <a:prstGeom prst="rect">
                <a:avLst/>
              </a:prstGeom>
              <a:blipFill>
                <a:blip r:embed="rId3"/>
                <a:stretch>
                  <a:fillRect b="-1016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6" name="Text Box 12"/>
          <p:cNvSpPr txBox="1">
            <a:spLocks noChangeArrowheads="1"/>
          </p:cNvSpPr>
          <p:nvPr/>
        </p:nvSpPr>
        <p:spPr bwMode="auto">
          <a:xfrm>
            <a:off x="2715628" y="1399257"/>
            <a:ext cx="6311900" cy="136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eaLnBrk="1" hangingPunct="1">
              <a:spcBef>
                <a:spcPct val="50000"/>
              </a:spcBef>
              <a:buFontTx/>
              <a:buNone/>
            </a:pPr>
            <a:r>
              <a:rPr lang="en-US" altLang="zh-TW" sz="1500" b="0" dirty="0">
                <a:solidFill>
                  <a:srgbClr val="FF0000"/>
                </a:solidFill>
              </a:rPr>
              <a:t>Two possible p-wave states (</a:t>
            </a:r>
            <a:r>
              <a:rPr lang="en-US" altLang="zh-TW" sz="1500" b="0" i="1" dirty="0">
                <a:solidFill>
                  <a:srgbClr val="FF0000"/>
                </a:solidFill>
              </a:rPr>
              <a:t>L</a:t>
            </a:r>
            <a:r>
              <a:rPr lang="en-US" altLang="zh-TW" sz="1500" b="0" baseline="-25000" dirty="0">
                <a:solidFill>
                  <a:srgbClr val="FF0000"/>
                </a:solidFill>
                <a:latin typeface="Symbol" panose="05050102010706020507" pitchFamily="18" charset="2"/>
                <a:sym typeface="Symbol" panose="05050102010706020507" pitchFamily="18" charset="2"/>
              </a:rPr>
              <a:t></a:t>
            </a:r>
            <a:r>
              <a:rPr lang="en-US" altLang="zh-TW" sz="1500" b="0" dirty="0">
                <a:solidFill>
                  <a:srgbClr val="FF0000"/>
                </a:solidFill>
              </a:rPr>
              <a:t>+</a:t>
            </a:r>
            <a:r>
              <a:rPr lang="en-US" altLang="zh-TW" sz="1500" b="0" i="1" dirty="0">
                <a:solidFill>
                  <a:srgbClr val="FF0000"/>
                </a:solidFill>
              </a:rPr>
              <a:t>L</a:t>
            </a:r>
            <a:r>
              <a:rPr lang="en-US" altLang="zh-TW" sz="1500" b="0" baseline="-25000" dirty="0">
                <a:solidFill>
                  <a:srgbClr val="FF0000"/>
                </a:solidFill>
                <a:latin typeface="Symbol" panose="05050102010706020507" pitchFamily="18" charset="2"/>
                <a:sym typeface="Symbol" panose="05050102010706020507" pitchFamily="18" charset="2"/>
              </a:rPr>
              <a:t></a:t>
            </a:r>
            <a:r>
              <a:rPr lang="en-US" altLang="zh-TW" sz="1500" b="0" dirty="0">
                <a:solidFill>
                  <a:srgbClr val="FF0000"/>
                </a:solidFill>
              </a:rPr>
              <a:t>=1): </a:t>
            </a:r>
          </a:p>
          <a:p>
            <a:pPr eaLnBrk="1" hangingPunct="1">
              <a:spcBef>
                <a:spcPct val="50000"/>
              </a:spcBef>
              <a:buFontTx/>
              <a:buAutoNum type="arabicPeriod"/>
            </a:pPr>
            <a:r>
              <a:rPr lang="en-US" altLang="zh-TW" sz="1500" b="0" dirty="0">
                <a:solidFill>
                  <a:srgbClr val="FF0000"/>
                </a:solidFill>
                <a:latin typeface="Symbol" panose="05050102010706020507" pitchFamily="18" charset="2"/>
                <a:sym typeface="Symbol" panose="05050102010706020507" pitchFamily="18" charset="2"/>
              </a:rPr>
              <a:t></a:t>
            </a:r>
            <a:r>
              <a:rPr lang="en-US" altLang="zh-TW" sz="1500" b="0" dirty="0">
                <a:solidFill>
                  <a:srgbClr val="FF0000"/>
                </a:solidFill>
              </a:rPr>
              <a:t> state </a:t>
            </a:r>
            <a:r>
              <a:rPr lang="en-US" altLang="zh-TW" sz="1500" b="0" i="1" dirty="0">
                <a:solidFill>
                  <a:srgbClr val="FF0000"/>
                </a:solidFill>
              </a:rPr>
              <a:t>L</a:t>
            </a:r>
            <a:r>
              <a:rPr lang="en-US" altLang="zh-TW" sz="1500" b="0" baseline="-25000" dirty="0">
                <a:solidFill>
                  <a:srgbClr val="FF0000"/>
                </a:solidFill>
                <a:latin typeface="Symbol" panose="05050102010706020507" pitchFamily="18" charset="2"/>
                <a:sym typeface="Symbol" panose="05050102010706020507" pitchFamily="18" charset="2"/>
              </a:rPr>
              <a:t> </a:t>
            </a:r>
            <a:r>
              <a:rPr lang="en-US" altLang="zh-TW" sz="1500" b="0" dirty="0">
                <a:solidFill>
                  <a:srgbClr val="FF0000"/>
                </a:solidFill>
              </a:rPr>
              <a:t>=1, </a:t>
            </a:r>
            <a:r>
              <a:rPr lang="en-US" altLang="zh-TW" sz="1500" b="0" i="1" dirty="0">
                <a:solidFill>
                  <a:srgbClr val="FF0000"/>
                </a:solidFill>
              </a:rPr>
              <a:t>L</a:t>
            </a:r>
            <a:r>
              <a:rPr lang="en-US" altLang="zh-TW" sz="1500" b="0" baseline="-25000" dirty="0">
                <a:solidFill>
                  <a:srgbClr val="FF0000"/>
                </a:solidFill>
                <a:latin typeface="Symbol" panose="05050102010706020507" pitchFamily="18" charset="2"/>
                <a:sym typeface="Symbol" panose="05050102010706020507" pitchFamily="18" charset="2"/>
              </a:rPr>
              <a:t> </a:t>
            </a:r>
            <a:r>
              <a:rPr lang="en-US" altLang="zh-TW" sz="1500" b="0" dirty="0">
                <a:solidFill>
                  <a:srgbClr val="FF0000"/>
                </a:solidFill>
              </a:rPr>
              <a:t>=0; antisymmetric under q</a:t>
            </a:r>
            <a:r>
              <a:rPr lang="en-US" altLang="zh-TW" sz="1500" b="0" baseline="-25000" dirty="0">
                <a:solidFill>
                  <a:srgbClr val="FF0000"/>
                </a:solidFill>
              </a:rPr>
              <a:t>1</a:t>
            </a:r>
            <a:r>
              <a:rPr lang="en-US" altLang="zh-TW" sz="1500" b="0" dirty="0">
                <a:solidFill>
                  <a:srgbClr val="FF0000"/>
                </a:solidFill>
                <a:sym typeface="Symbol" panose="05050102010706020507" pitchFamily="18" charset="2"/>
              </a:rPr>
              <a:t>q</a:t>
            </a:r>
            <a:r>
              <a:rPr lang="en-US" altLang="zh-TW" sz="1500" b="0" baseline="-25000" dirty="0">
                <a:solidFill>
                  <a:srgbClr val="FF0000"/>
                </a:solidFill>
                <a:sym typeface="Symbol" panose="05050102010706020507" pitchFamily="18" charset="2"/>
              </a:rPr>
              <a:t>2</a:t>
            </a:r>
            <a:endParaRPr lang="en-US" altLang="zh-TW" sz="1500" b="0" dirty="0">
              <a:solidFill>
                <a:srgbClr val="FF0000"/>
              </a:solidFill>
              <a:sym typeface="Symbol" panose="05050102010706020507" pitchFamily="18" charset="2"/>
            </a:endParaRPr>
          </a:p>
          <a:p>
            <a:pPr eaLnBrk="1" hangingPunct="1">
              <a:spcBef>
                <a:spcPct val="50000"/>
              </a:spcBef>
              <a:buFontTx/>
              <a:buAutoNum type="arabicPeriod"/>
            </a:pPr>
            <a:r>
              <a:rPr lang="en-US" altLang="zh-TW" sz="1500" b="0" dirty="0">
                <a:solidFill>
                  <a:srgbClr val="FF0000"/>
                </a:solidFill>
                <a:latin typeface="Symbol" panose="05050102010706020507" pitchFamily="18" charset="2"/>
                <a:sym typeface="Symbol" panose="05050102010706020507" pitchFamily="18" charset="2"/>
              </a:rPr>
              <a:t></a:t>
            </a:r>
            <a:r>
              <a:rPr lang="en-US" altLang="zh-TW" sz="1500" b="0" dirty="0">
                <a:solidFill>
                  <a:srgbClr val="FF0000"/>
                </a:solidFill>
              </a:rPr>
              <a:t> state </a:t>
            </a:r>
            <a:r>
              <a:rPr lang="en-US" altLang="zh-TW" sz="1500" b="0" i="1" dirty="0">
                <a:solidFill>
                  <a:srgbClr val="FF0000"/>
                </a:solidFill>
              </a:rPr>
              <a:t>L</a:t>
            </a:r>
            <a:r>
              <a:rPr lang="en-US" altLang="zh-TW" sz="1500" b="0" baseline="-25000" dirty="0">
                <a:solidFill>
                  <a:srgbClr val="FF0000"/>
                </a:solidFill>
                <a:latin typeface="Symbol" panose="05050102010706020507" pitchFamily="18" charset="2"/>
                <a:sym typeface="Symbol" panose="05050102010706020507" pitchFamily="18" charset="2"/>
              </a:rPr>
              <a:t> </a:t>
            </a:r>
            <a:r>
              <a:rPr lang="en-US" altLang="zh-TW" sz="1500" b="0" dirty="0">
                <a:solidFill>
                  <a:srgbClr val="FF0000"/>
                </a:solidFill>
              </a:rPr>
              <a:t>=0, </a:t>
            </a:r>
            <a:r>
              <a:rPr lang="en-US" altLang="zh-TW" sz="1500" b="0" i="1" dirty="0">
                <a:solidFill>
                  <a:srgbClr val="FF0000"/>
                </a:solidFill>
              </a:rPr>
              <a:t>L</a:t>
            </a:r>
            <a:r>
              <a:rPr lang="en-US" altLang="zh-TW" sz="1500" b="0" baseline="-25000" dirty="0">
                <a:solidFill>
                  <a:srgbClr val="FF0000"/>
                </a:solidFill>
                <a:latin typeface="Symbol" panose="05050102010706020507" pitchFamily="18" charset="2"/>
                <a:sym typeface="Symbol" panose="05050102010706020507" pitchFamily="18" charset="2"/>
              </a:rPr>
              <a:t> </a:t>
            </a:r>
            <a:r>
              <a:rPr lang="en-US" altLang="zh-TW" sz="1500" b="0" baseline="-25000" dirty="0">
                <a:solidFill>
                  <a:srgbClr val="FF0000"/>
                </a:solidFill>
                <a:latin typeface="cmmi10" pitchFamily="34" charset="0"/>
              </a:rPr>
              <a:t>¸</a:t>
            </a:r>
            <a:r>
              <a:rPr lang="en-US" altLang="zh-TW" sz="1500" b="0" dirty="0">
                <a:solidFill>
                  <a:srgbClr val="FF0000"/>
                </a:solidFill>
              </a:rPr>
              <a:t>=1; symmetric under q</a:t>
            </a:r>
            <a:r>
              <a:rPr lang="en-US" altLang="zh-TW" sz="1500" b="0" baseline="-25000" dirty="0">
                <a:solidFill>
                  <a:srgbClr val="FF0000"/>
                </a:solidFill>
              </a:rPr>
              <a:t>1</a:t>
            </a:r>
            <a:r>
              <a:rPr lang="en-US" altLang="zh-TW" sz="1500" b="0" dirty="0">
                <a:solidFill>
                  <a:srgbClr val="FF0000"/>
                </a:solidFill>
                <a:sym typeface="Symbol" panose="05050102010706020507" pitchFamily="18" charset="2"/>
              </a:rPr>
              <a:t>q</a:t>
            </a:r>
            <a:r>
              <a:rPr lang="en-US" altLang="zh-TW" sz="1500" b="0" baseline="-25000" dirty="0">
                <a:solidFill>
                  <a:srgbClr val="FF0000"/>
                </a:solidFill>
                <a:latin typeface="PMingLiU" panose="02020500000000000000" pitchFamily="18" charset="-120"/>
                <a:sym typeface="Symbol" panose="05050102010706020507" pitchFamily="18" charset="2"/>
              </a:rPr>
              <a:t>2</a:t>
            </a:r>
            <a:endParaRPr lang="en-US" altLang="zh-TW" sz="1500" b="0" dirty="0">
              <a:solidFill>
                <a:srgbClr val="FF0000"/>
              </a:solidFill>
              <a:sym typeface="Symbol" panose="05050102010706020507" pitchFamily="18" charset="2"/>
            </a:endParaRPr>
          </a:p>
          <a:p>
            <a:pPr eaLnBrk="1" hangingPunct="1">
              <a:spcBef>
                <a:spcPct val="50000"/>
              </a:spcBef>
              <a:buFontTx/>
              <a:buAutoNum type="arabicPeriod"/>
            </a:pPr>
            <a:endParaRPr lang="en-US" altLang="zh-TW" sz="1500" b="0" dirty="0">
              <a:solidFill>
                <a:srgbClr val="FF0000"/>
              </a:solidFill>
            </a:endParaRPr>
          </a:p>
        </p:txBody>
      </p:sp>
      <mc:AlternateContent xmlns:mc="http://schemas.openxmlformats.org/markup-compatibility/2006" xmlns:a14="http://schemas.microsoft.com/office/drawing/2010/main">
        <mc:Choice Requires="a14">
          <p:sp>
            <p:nvSpPr>
              <p:cNvPr id="7" name="Text Box 13"/>
              <p:cNvSpPr txBox="1">
                <a:spLocks noChangeArrowheads="1"/>
              </p:cNvSpPr>
              <p:nvPr/>
            </p:nvSpPr>
            <p:spPr bwMode="auto">
              <a:xfrm>
                <a:off x="2715628" y="2428256"/>
                <a:ext cx="4530725" cy="3329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eaLnBrk="1" hangingPunct="1">
                  <a:spcBef>
                    <a:spcPct val="50000"/>
                  </a:spcBef>
                  <a:buFontTx/>
                  <a:buNone/>
                </a:pPr>
                <a:r>
                  <a:rPr lang="en-US" altLang="zh-TW" sz="1500" dirty="0">
                    <a:solidFill>
                      <a:srgbClr val="FF0000"/>
                    </a:solidFill>
                  </a:rPr>
                  <a:t>          </a:t>
                </a:r>
                <a14:m>
                  <m:oMath xmlns:m="http://schemas.openxmlformats.org/officeDocument/2006/math">
                    <m:sSub>
                      <m:sSubPr>
                        <m:ctrlPr>
                          <a:rPr lang="en-US" altLang="zh-TW" sz="1600" i="1">
                            <a:solidFill>
                              <a:srgbClr val="FF0000"/>
                            </a:solidFill>
                            <a:latin typeface="Cambria Math" panose="02040503050406030204" pitchFamily="18" charset="0"/>
                          </a:rPr>
                        </m:ctrlPr>
                      </m:sSubPr>
                      <m:e>
                        <m:r>
                          <a:rPr lang="en-US" altLang="zh-TW" sz="1600" i="1">
                            <a:solidFill>
                              <a:srgbClr val="FF0000"/>
                            </a:solidFill>
                            <a:latin typeface="Cambria Math" panose="02040503050406030204" pitchFamily="18" charset="0"/>
                          </a:rPr>
                          <m:t>𝑱</m:t>
                        </m:r>
                      </m:e>
                      <m:sub>
                        <m:r>
                          <a:rPr lang="en-US" altLang="zh-TW" sz="1600" i="1">
                            <a:solidFill>
                              <a:srgbClr val="FF0000"/>
                            </a:solidFill>
                            <a:latin typeface="Cambria Math" panose="02040503050406030204" pitchFamily="18" charset="0"/>
                          </a:rPr>
                          <m:t>ℓ</m:t>
                        </m:r>
                      </m:sub>
                    </m:sSub>
                    <m:r>
                      <a:rPr lang="en-US" altLang="zh-TW" sz="1600" i="1">
                        <a:solidFill>
                          <a:srgbClr val="FF0000"/>
                        </a:solidFill>
                        <a:latin typeface="Cambria Math" panose="02040503050406030204" pitchFamily="18" charset="0"/>
                      </a:rPr>
                      <m:t>=</m:t>
                    </m:r>
                    <m:sSub>
                      <m:sSubPr>
                        <m:ctrlPr>
                          <a:rPr lang="en-US" altLang="zh-TW" sz="1600" i="1">
                            <a:solidFill>
                              <a:srgbClr val="FF0000"/>
                            </a:solidFill>
                            <a:latin typeface="Cambria Math" panose="02040503050406030204" pitchFamily="18" charset="0"/>
                          </a:rPr>
                        </m:ctrlPr>
                      </m:sSubPr>
                      <m:e>
                        <m:r>
                          <a:rPr lang="en-US" altLang="zh-TW" sz="1600" i="1">
                            <a:solidFill>
                              <a:srgbClr val="FF0000"/>
                            </a:solidFill>
                            <a:latin typeface="Cambria Math" panose="02040503050406030204" pitchFamily="18" charset="0"/>
                          </a:rPr>
                          <m:t>𝑺</m:t>
                        </m:r>
                      </m:e>
                      <m:sub>
                        <m:r>
                          <a:rPr lang="en-US" altLang="zh-TW" sz="1600" i="1">
                            <a:solidFill>
                              <a:srgbClr val="FF0000"/>
                            </a:solidFill>
                            <a:latin typeface="Cambria Math" panose="02040503050406030204" pitchFamily="18" charset="0"/>
                          </a:rPr>
                          <m:t>ℓ</m:t>
                        </m:r>
                      </m:sub>
                    </m:sSub>
                    <m:r>
                      <a:rPr lang="en-US" altLang="zh-TW" sz="1600" i="1">
                        <a:solidFill>
                          <a:srgbClr val="FF0000"/>
                        </a:solidFill>
                        <a:latin typeface="Cambria Math" panose="02040503050406030204" pitchFamily="18" charset="0"/>
                      </a:rPr>
                      <m:t>+</m:t>
                    </m:r>
                    <m:sSub>
                      <m:sSubPr>
                        <m:ctrlPr>
                          <a:rPr lang="en-US" altLang="zh-TW" sz="1600" i="1">
                            <a:solidFill>
                              <a:srgbClr val="FF0000"/>
                            </a:solidFill>
                            <a:latin typeface="Cambria Math" panose="02040503050406030204" pitchFamily="18" charset="0"/>
                          </a:rPr>
                        </m:ctrlPr>
                      </m:sSubPr>
                      <m:e>
                        <m:r>
                          <a:rPr lang="en-US" altLang="zh-TW" sz="1600" i="1">
                            <a:solidFill>
                              <a:srgbClr val="FF0000"/>
                            </a:solidFill>
                            <a:latin typeface="Cambria Math" panose="02040503050406030204" pitchFamily="18" charset="0"/>
                          </a:rPr>
                          <m:t>𝑳</m:t>
                        </m:r>
                      </m:e>
                      <m:sub>
                        <m:r>
                          <a:rPr lang="en-US" altLang="zh-TW" sz="1600" i="1">
                            <a:solidFill>
                              <a:srgbClr val="FF0000"/>
                            </a:solidFill>
                            <a:latin typeface="Cambria Math" panose="02040503050406030204" pitchFamily="18" charset="0"/>
                          </a:rPr>
                          <m:t>ℓ</m:t>
                        </m:r>
                      </m:sub>
                    </m:sSub>
                  </m:oMath>
                </a14:m>
                <a:r>
                  <a:rPr lang="en-US" altLang="zh-TW" sz="1500" dirty="0">
                    <a:solidFill>
                      <a:srgbClr val="FF0000"/>
                    </a:solidFill>
                  </a:rPr>
                  <a:t>,     </a:t>
                </a:r>
                <a14:m>
                  <m:oMath xmlns:m="http://schemas.openxmlformats.org/officeDocument/2006/math">
                    <m:sSub>
                      <m:sSubPr>
                        <m:ctrlPr>
                          <a:rPr lang="en-US" altLang="zh-TW" sz="1600" i="1">
                            <a:solidFill>
                              <a:srgbClr val="FF0000"/>
                            </a:solidFill>
                            <a:latin typeface="Cambria Math" panose="02040503050406030204" pitchFamily="18" charset="0"/>
                          </a:rPr>
                        </m:ctrlPr>
                      </m:sSubPr>
                      <m:e>
                        <m:r>
                          <a:rPr lang="en-US" altLang="zh-TW" sz="1600" i="1">
                            <a:solidFill>
                              <a:srgbClr val="FF0000"/>
                            </a:solidFill>
                            <a:latin typeface="Cambria Math" panose="02040503050406030204" pitchFamily="18" charset="0"/>
                          </a:rPr>
                          <m:t>𝑱</m:t>
                        </m:r>
                      </m:e>
                      <m:sub>
                        <m:r>
                          <a:rPr lang="en-US" altLang="zh-TW" sz="1600" i="1">
                            <a:solidFill>
                              <a:srgbClr val="FF0000"/>
                            </a:solidFill>
                            <a:latin typeface="Cambria Math" panose="02040503050406030204" pitchFamily="18" charset="0"/>
                          </a:rPr>
                          <m:t> </m:t>
                        </m:r>
                      </m:sub>
                    </m:sSub>
                    <m:r>
                      <a:rPr lang="en-US" altLang="zh-TW" sz="1600" i="1">
                        <a:solidFill>
                          <a:srgbClr val="FF0000"/>
                        </a:solidFill>
                        <a:latin typeface="Cambria Math" panose="02040503050406030204" pitchFamily="18" charset="0"/>
                      </a:rPr>
                      <m:t>=</m:t>
                    </m:r>
                    <m:sSub>
                      <m:sSubPr>
                        <m:ctrlPr>
                          <a:rPr lang="en-US" altLang="zh-TW" sz="1600" i="1">
                            <a:solidFill>
                              <a:srgbClr val="FF0000"/>
                            </a:solidFill>
                            <a:latin typeface="Cambria Math" panose="02040503050406030204" pitchFamily="18" charset="0"/>
                          </a:rPr>
                        </m:ctrlPr>
                      </m:sSubPr>
                      <m:e>
                        <m:r>
                          <a:rPr lang="en-US" altLang="zh-TW" sz="1600" i="1">
                            <a:solidFill>
                              <a:srgbClr val="FF0000"/>
                            </a:solidFill>
                            <a:latin typeface="Cambria Math" panose="02040503050406030204" pitchFamily="18" charset="0"/>
                          </a:rPr>
                          <m:t>𝑺</m:t>
                        </m:r>
                      </m:e>
                      <m:sub>
                        <m:r>
                          <a:rPr lang="en-US" altLang="zh-TW" sz="1600" i="1">
                            <a:solidFill>
                              <a:srgbClr val="FF0000"/>
                            </a:solidFill>
                            <a:latin typeface="Cambria Math" panose="02040503050406030204" pitchFamily="18" charset="0"/>
                          </a:rPr>
                          <m:t>𝒄</m:t>
                        </m:r>
                      </m:sub>
                    </m:sSub>
                    <m:r>
                      <a:rPr lang="en-US" altLang="zh-TW" sz="1600" i="1">
                        <a:solidFill>
                          <a:srgbClr val="FF0000"/>
                        </a:solidFill>
                        <a:latin typeface="Cambria Math" panose="02040503050406030204" pitchFamily="18" charset="0"/>
                      </a:rPr>
                      <m:t>+</m:t>
                    </m:r>
                    <m:sSub>
                      <m:sSubPr>
                        <m:ctrlPr>
                          <a:rPr lang="en-US" altLang="zh-TW" sz="1600" i="1">
                            <a:solidFill>
                              <a:srgbClr val="FF0000"/>
                            </a:solidFill>
                            <a:latin typeface="Cambria Math" panose="02040503050406030204" pitchFamily="18" charset="0"/>
                          </a:rPr>
                        </m:ctrlPr>
                      </m:sSubPr>
                      <m:e>
                        <m:r>
                          <a:rPr lang="en-US" altLang="zh-TW" sz="1600" i="1">
                            <a:solidFill>
                              <a:srgbClr val="FF0000"/>
                            </a:solidFill>
                            <a:latin typeface="Cambria Math" panose="02040503050406030204" pitchFamily="18" charset="0"/>
                          </a:rPr>
                          <m:t>𝑱</m:t>
                        </m:r>
                      </m:e>
                      <m:sub>
                        <m:r>
                          <a:rPr lang="en-US" altLang="zh-TW" sz="1600" i="1">
                            <a:solidFill>
                              <a:srgbClr val="FF0000"/>
                            </a:solidFill>
                            <a:latin typeface="Cambria Math" panose="02040503050406030204" pitchFamily="18" charset="0"/>
                          </a:rPr>
                          <m:t>ℓ</m:t>
                        </m:r>
                      </m:sub>
                    </m:sSub>
                  </m:oMath>
                </a14:m>
                <a:endParaRPr lang="en-US" altLang="zh-TW" sz="1500" baseline="-25000" dirty="0">
                  <a:solidFill>
                    <a:srgbClr val="FF0000"/>
                  </a:solidFill>
                </a:endParaRPr>
              </a:p>
            </p:txBody>
          </p:sp>
        </mc:Choice>
        <mc:Fallback xmlns="">
          <p:sp>
            <p:nvSpPr>
              <p:cNvPr id="7" name="Text Box 13"/>
              <p:cNvSpPr txBox="1">
                <a:spLocks noRot="1" noChangeAspect="1" noMove="1" noResize="1" noEditPoints="1" noAdjustHandles="1" noChangeArrowheads="1" noChangeShapeType="1" noTextEdit="1"/>
              </p:cNvSpPr>
              <p:nvPr/>
            </p:nvSpPr>
            <p:spPr bwMode="auto">
              <a:xfrm>
                <a:off x="2715628" y="2428256"/>
                <a:ext cx="4530725" cy="332912"/>
              </a:xfrm>
              <a:prstGeom prst="rect">
                <a:avLst/>
              </a:prstGeom>
              <a:blipFill>
                <a:blip r:embed="rId4"/>
                <a:stretch>
                  <a:fillRect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8" name="Picture 82" descr="t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372" y="774832"/>
            <a:ext cx="1719429" cy="162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3"/>
          <p:cNvSpPr txBox="1">
            <a:spLocks noChangeArrowheads="1"/>
          </p:cNvSpPr>
          <p:nvPr/>
        </p:nvSpPr>
        <p:spPr bwMode="auto">
          <a:xfrm>
            <a:off x="2837071" y="2832584"/>
            <a:ext cx="60690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eaLnBrk="1" hangingPunct="1">
              <a:spcBef>
                <a:spcPct val="50000"/>
              </a:spcBef>
              <a:buFontTx/>
              <a:buNone/>
            </a:pPr>
            <a:r>
              <a:rPr lang="en-US" altLang="zh-TW" sz="1500" dirty="0">
                <a:solidFill>
                  <a:srgbClr val="008000"/>
                </a:solidFill>
              </a:rPr>
              <a:t>In HQ limit, </a:t>
            </a:r>
            <a:r>
              <a:rPr lang="en-US" altLang="zh-TW" sz="1500" dirty="0" err="1">
                <a:solidFill>
                  <a:srgbClr val="008000"/>
                </a:solidFill>
              </a:rPr>
              <a:t>J</a:t>
            </a:r>
            <a:r>
              <a:rPr lang="en-US" altLang="zh-TW" sz="1500" baseline="-25000" dirty="0" err="1">
                <a:solidFill>
                  <a:srgbClr val="008000"/>
                </a:solidFill>
              </a:rPr>
              <a:t>l</a:t>
            </a:r>
            <a:r>
              <a:rPr lang="en-US" altLang="zh-TW" sz="1500" dirty="0">
                <a:solidFill>
                  <a:srgbClr val="008000"/>
                </a:solidFill>
              </a:rPr>
              <a:t> &amp; </a:t>
            </a:r>
            <a:r>
              <a:rPr lang="en-US" altLang="zh-TW" sz="1500" dirty="0" err="1">
                <a:solidFill>
                  <a:srgbClr val="008000"/>
                </a:solidFill>
              </a:rPr>
              <a:t>S</a:t>
            </a:r>
            <a:r>
              <a:rPr lang="en-US" altLang="zh-TW" sz="1500" baseline="-25000" dirty="0" err="1">
                <a:solidFill>
                  <a:srgbClr val="008000"/>
                </a:solidFill>
              </a:rPr>
              <a:t>c</a:t>
            </a:r>
            <a:r>
              <a:rPr lang="en-US" altLang="zh-TW" sz="1500" dirty="0">
                <a:solidFill>
                  <a:srgbClr val="008000"/>
                </a:solidFill>
              </a:rPr>
              <a:t> are separately conserved</a:t>
            </a:r>
          </a:p>
        </p:txBody>
      </p:sp>
      <p:pic>
        <p:nvPicPr>
          <p:cNvPr id="10" name="圖片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702" y="3497179"/>
            <a:ext cx="3023603" cy="150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3"/>
          <p:cNvSpPr txBox="1">
            <a:spLocks noChangeArrowheads="1"/>
          </p:cNvSpPr>
          <p:nvPr/>
        </p:nvSpPr>
        <p:spPr bwMode="auto">
          <a:xfrm>
            <a:off x="4200650" y="4129921"/>
            <a:ext cx="4705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200" b="1">
                <a:solidFill>
                  <a:schemeClr val="tx1"/>
                </a:solidFill>
                <a:latin typeface="Arial" panose="020B0604020202020204" pitchFamily="34" charset="0"/>
                <a:ea typeface="新細明體" panose="02020500000000000000" pitchFamily="18" charset="-120"/>
              </a:defRPr>
            </a:lvl1pPr>
            <a:lvl2pPr marL="742950" indent="-285750">
              <a:defRPr kumimoji="1" sz="2200" b="1">
                <a:solidFill>
                  <a:schemeClr val="tx1"/>
                </a:solidFill>
                <a:latin typeface="Arial" panose="020B0604020202020204" pitchFamily="34" charset="0"/>
                <a:ea typeface="新細明體" panose="02020500000000000000" pitchFamily="18" charset="-120"/>
              </a:defRPr>
            </a:lvl2pPr>
            <a:lvl3pPr marL="1143000" indent="-228600">
              <a:defRPr kumimoji="1" sz="2200" b="1">
                <a:solidFill>
                  <a:schemeClr val="tx1"/>
                </a:solidFill>
                <a:latin typeface="Arial" panose="020B0604020202020204" pitchFamily="34" charset="0"/>
                <a:ea typeface="新細明體" panose="02020500000000000000" pitchFamily="18" charset="-120"/>
              </a:defRPr>
            </a:lvl3pPr>
            <a:lvl4pPr marL="1600200" indent="-228600">
              <a:defRPr kumimoji="1" sz="2200" b="1">
                <a:solidFill>
                  <a:schemeClr val="tx1"/>
                </a:solidFill>
                <a:latin typeface="Arial" panose="020B0604020202020204" pitchFamily="34" charset="0"/>
                <a:ea typeface="新細明體" panose="02020500000000000000" pitchFamily="18" charset="-120"/>
              </a:defRPr>
            </a:lvl4pPr>
            <a:lvl5pPr marL="2057400" indent="-228600">
              <a:defRPr kumimoji="1" sz="22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2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2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2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200" b="1">
                <a:solidFill>
                  <a:schemeClr val="tx1"/>
                </a:solidFill>
                <a:latin typeface="Arial" panose="020B0604020202020204" pitchFamily="34" charset="0"/>
                <a:ea typeface="新細明體" panose="02020500000000000000" pitchFamily="18" charset="-120"/>
              </a:defRPr>
            </a:lvl9pPr>
          </a:lstStyle>
          <a:p>
            <a:pPr>
              <a:spcBef>
                <a:spcPct val="50000"/>
              </a:spcBef>
            </a:pPr>
            <a:r>
              <a:rPr lang="en-US" altLang="zh-TW" sz="1500" dirty="0">
                <a:solidFill>
                  <a:srgbClr val="0000FF"/>
                </a:solidFill>
              </a:rPr>
              <a:t>Assume </a:t>
            </a:r>
            <a:r>
              <a:rPr lang="en-US" altLang="zh-TW" sz="1500" b="0" dirty="0" err="1">
                <a:solidFill>
                  <a:srgbClr val="0000FF"/>
                </a:solidFill>
              </a:rPr>
              <a:t>S</a:t>
            </a:r>
            <a:r>
              <a:rPr lang="en-US" altLang="zh-TW" sz="1500" baseline="-25000" dirty="0" err="1">
                <a:solidFill>
                  <a:srgbClr val="0000FF"/>
                </a:solidFill>
              </a:rPr>
              <a:t>l</a:t>
            </a:r>
            <a:r>
              <a:rPr lang="en-US" altLang="zh-TW" sz="1500" dirty="0">
                <a:solidFill>
                  <a:srgbClr val="0000FF"/>
                </a:solidFill>
              </a:rPr>
              <a:t>=1 (axial-vector </a:t>
            </a:r>
            <a:r>
              <a:rPr lang="en-US" altLang="zh-TW" sz="1500" dirty="0" err="1">
                <a:solidFill>
                  <a:srgbClr val="0000FF"/>
                </a:solidFill>
              </a:rPr>
              <a:t>diquark</a:t>
            </a:r>
            <a:r>
              <a:rPr lang="en-US" altLang="zh-TW" sz="1500" dirty="0">
                <a:solidFill>
                  <a:srgbClr val="0000FF"/>
                </a:solidFill>
              </a:rPr>
              <a:t>) for sextet,    we have 5 P-wave </a:t>
            </a:r>
            <a:r>
              <a:rPr lang="en-US" altLang="zh-TW" sz="1500" dirty="0">
                <a:solidFill>
                  <a:srgbClr val="0000FF"/>
                </a:solidFill>
                <a:sym typeface="Symbol" panose="05050102010706020507" pitchFamily="18" charset="2"/>
              </a:rPr>
              <a:t></a:t>
            </a:r>
            <a:r>
              <a:rPr lang="en-US" altLang="zh-TW" sz="1500" baseline="-25000" dirty="0">
                <a:solidFill>
                  <a:srgbClr val="0000FF"/>
                </a:solidFill>
                <a:sym typeface="Symbol" panose="05050102010706020507" pitchFamily="18" charset="2"/>
              </a:rPr>
              <a:t>c</a:t>
            </a:r>
            <a:r>
              <a:rPr lang="en-US" altLang="zh-TW" sz="1500" dirty="0">
                <a:solidFill>
                  <a:srgbClr val="0000FF"/>
                </a:solidFill>
              </a:rPr>
              <a:t> states. </a:t>
            </a:r>
            <a:endParaRPr lang="zh-TW" altLang="en-US" sz="1500" dirty="0">
              <a:solidFill>
                <a:srgbClr val="0000FF"/>
              </a:solidFill>
            </a:endParaRPr>
          </a:p>
        </p:txBody>
      </p:sp>
      <p:graphicFrame>
        <p:nvGraphicFramePr>
          <p:cNvPr id="12" name="Object 22"/>
          <p:cNvGraphicFramePr>
            <a:graphicFrameLocks noChangeAspect="1"/>
          </p:cNvGraphicFramePr>
          <p:nvPr>
            <p:extLst>
              <p:ext uri="{D42A27DB-BD31-4B8C-83A1-F6EECF244321}">
                <p14:modId xmlns:p14="http://schemas.microsoft.com/office/powerpoint/2010/main" val="459761138"/>
              </p:ext>
            </p:extLst>
          </p:nvPr>
        </p:nvGraphicFramePr>
        <p:xfrm>
          <a:off x="171891" y="3101434"/>
          <a:ext cx="930000" cy="395745"/>
        </p:xfrm>
        <a:graphic>
          <a:graphicData uri="http://schemas.openxmlformats.org/presentationml/2006/ole">
            <mc:AlternateContent xmlns:mc="http://schemas.openxmlformats.org/markup-compatibility/2006">
              <mc:Choice xmlns:v="urn:schemas-microsoft-com:vml" Requires="v">
                <p:oleObj name="方程式" r:id="rId7" imgW="596641" imgH="253890" progId="">
                  <p:embed/>
                </p:oleObj>
              </mc:Choice>
              <mc:Fallback>
                <p:oleObj name="方程式" r:id="rId7" imgW="596641" imgH="253890" progId="">
                  <p:embed/>
                  <p:pic>
                    <p:nvPicPr>
                      <p:cNvPr id="9" name="Object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891" y="3101434"/>
                        <a:ext cx="930000" cy="395745"/>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3" name="文字方塊 12"/>
              <p:cNvSpPr txBox="1"/>
              <p:nvPr/>
            </p:nvSpPr>
            <p:spPr>
              <a:xfrm>
                <a:off x="758934" y="3101434"/>
                <a:ext cx="1776663" cy="3518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b="1" i="0" smtClean="0">
                              <a:latin typeface="Cambria Math" panose="02040503050406030204" pitchFamily="18" charset="0"/>
                            </a:rPr>
                            <m:t>𝛀</m:t>
                          </m:r>
                        </m:e>
                        <m:sub>
                          <m:r>
                            <a:rPr lang="en-US" altLang="zh-TW" b="1" i="1" smtClean="0">
                              <a:latin typeface="Cambria Math" panose="02040503050406030204" pitchFamily="18" charset="0"/>
                            </a:rPr>
                            <m:t>𝒄</m:t>
                          </m:r>
                        </m:sub>
                        <m:sup>
                          <m:r>
                            <a:rPr lang="en-US" altLang="zh-TW" b="1" i="1" smtClean="0">
                              <a:latin typeface="Cambria Math" panose="02040503050406030204" pitchFamily="18" charset="0"/>
                            </a:rPr>
                            <m:t>𝟎</m:t>
                          </m:r>
                        </m:sup>
                      </m:sSubSup>
                      <m:r>
                        <a:rPr lang="en-US" altLang="zh-TW" b="1" i="1" smtClean="0">
                          <a:latin typeface="Cambria Math" panose="02040503050406030204" pitchFamily="18" charset="0"/>
                        </a:rPr>
                        <m:t>:</m:t>
                      </m:r>
                      <m:r>
                        <a:rPr lang="en-US" altLang="zh-TW" b="1" i="1" smtClean="0">
                          <a:latin typeface="Cambria Math" panose="02040503050406030204" pitchFamily="18" charset="0"/>
                        </a:rPr>
                        <m:t>𝒄𝒔𝒔</m:t>
                      </m:r>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758934" y="3101434"/>
                <a:ext cx="1776663" cy="351891"/>
              </a:xfrm>
              <a:prstGeom prst="rect">
                <a:avLst/>
              </a:prstGeom>
              <a:blipFill>
                <a:blip r:embed="rId9"/>
                <a:stretch>
                  <a:fillRect/>
                </a:stretch>
              </a:blipFill>
            </p:spPr>
            <p:txBody>
              <a:bodyPr/>
              <a:lstStyle/>
              <a:p>
                <a:r>
                  <a:rPr lang="zh-TW" altLang="en-US">
                    <a:noFill/>
                  </a:rPr>
                  <a:t> </a:t>
                </a:r>
              </a:p>
            </p:txBody>
          </p:sp>
        </mc:Fallback>
      </mc:AlternateContent>
      <p:sp>
        <p:nvSpPr>
          <p:cNvPr id="14" name="Line 5">
            <a:extLst>
              <a:ext uri="{FF2B5EF4-FFF2-40B4-BE49-F238E27FC236}">
                <a16:creationId xmlns:a16="http://schemas.microsoft.com/office/drawing/2014/main" id="{6C5130DA-71F4-9A2B-E8A1-DEC0680C5FCC}"/>
              </a:ext>
            </a:extLst>
          </p:cNvPr>
          <p:cNvSpPr>
            <a:spLocks noChangeShapeType="1"/>
          </p:cNvSpPr>
          <p:nvPr/>
        </p:nvSpPr>
        <p:spPr bwMode="auto">
          <a:xfrm>
            <a:off x="1170433" y="509540"/>
            <a:ext cx="6525822" cy="7229"/>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514350"/>
            <a:endParaRPr lang="zh-TW" altLang="en-US" sz="1238">
              <a:solidFill>
                <a:prstClr val="black"/>
              </a:solidFill>
            </a:endParaRPr>
          </a:p>
        </p:txBody>
      </p:sp>
    </p:spTree>
    <p:extLst>
      <p:ext uri="{BB962C8B-B14F-4D97-AF65-F5344CB8AC3E}">
        <p14:creationId xmlns:p14="http://schemas.microsoft.com/office/powerpoint/2010/main" val="481169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編號版面配置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chemeClr val="tx1"/>
                </a:solidFill>
                <a:latin typeface="Arial" panose="020B0604020202020204" pitchFamily="34" charset="0"/>
                <a:ea typeface="新細明體" panose="02020500000000000000" pitchFamily="18" charset="-120"/>
              </a:defRPr>
            </a:lvl1pPr>
            <a:lvl2pPr marL="557213" indent="-214313">
              <a:spcBef>
                <a:spcPct val="20000"/>
              </a:spcBef>
              <a:buChar char="–"/>
              <a:defRPr kumimoji="1" sz="2100">
                <a:solidFill>
                  <a:schemeClr val="tx1"/>
                </a:solidFill>
                <a:latin typeface="Arial" panose="020B0604020202020204" pitchFamily="34" charset="0"/>
                <a:ea typeface="新細明體" panose="02020500000000000000" pitchFamily="18" charset="-120"/>
              </a:defRPr>
            </a:lvl2pPr>
            <a:lvl3pPr marL="857250" indent="-171450">
              <a:spcBef>
                <a:spcPct val="20000"/>
              </a:spcBef>
              <a:buChar char="•"/>
              <a:defRPr kumimoji="1" sz="1800">
                <a:solidFill>
                  <a:schemeClr val="tx1"/>
                </a:solidFill>
                <a:latin typeface="Arial" panose="020B0604020202020204" pitchFamily="34" charset="0"/>
                <a:ea typeface="新細明體" panose="02020500000000000000" pitchFamily="18" charset="-120"/>
              </a:defRPr>
            </a:lvl3pPr>
            <a:lvl4pPr marL="12001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4pPr>
            <a:lvl5pPr marL="15430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5pPr>
            <a:lvl6pPr marL="18859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6pPr>
            <a:lvl7pPr marL="22288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7pPr>
            <a:lvl8pPr marL="25717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8pPr>
            <a:lvl9pPr marL="29146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00588B15-E228-4271-B6E4-C452D4149F61}" type="slidenum">
              <a:rPr lang="en-US" altLang="zh-TW" sz="1050"/>
              <a:pPr>
                <a:spcBef>
                  <a:spcPct val="0"/>
                </a:spcBef>
                <a:buFontTx/>
                <a:buNone/>
              </a:pPr>
              <a:t>32</a:t>
            </a:fld>
            <a:endParaRPr lang="en-US" altLang="zh-TW" sz="1050"/>
          </a:p>
        </p:txBody>
      </p:sp>
      <p:sp>
        <p:nvSpPr>
          <p:cNvPr id="35849" name="Text Box 4"/>
          <p:cNvSpPr txBox="1">
            <a:spLocks noChangeArrowheads="1"/>
          </p:cNvSpPr>
          <p:nvPr/>
        </p:nvSpPr>
        <p:spPr bwMode="auto">
          <a:xfrm>
            <a:off x="1563291" y="21432"/>
            <a:ext cx="585787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650" dirty="0">
                <a:solidFill>
                  <a:srgbClr val="CC00CC"/>
                </a:solidFill>
                <a:sym typeface="Symbol" panose="05050102010706020507" pitchFamily="18" charset="2"/>
              </a:rPr>
              <a:t>                                 </a:t>
            </a:r>
            <a:r>
              <a:rPr lang="en-US" altLang="zh-TW" sz="1650" dirty="0" err="1">
                <a:solidFill>
                  <a:srgbClr val="CC00CC"/>
                </a:solidFill>
                <a:sym typeface="Symbol" panose="05050102010706020507" pitchFamily="18" charset="2"/>
              </a:rPr>
              <a:t>Antitriplet</a:t>
            </a:r>
            <a:r>
              <a:rPr lang="en-US" altLang="zh-TW" sz="1650" dirty="0">
                <a:solidFill>
                  <a:srgbClr val="CC00CC"/>
                </a:solidFill>
                <a:sym typeface="Symbol" panose="05050102010706020507" pitchFamily="18" charset="2"/>
              </a:rPr>
              <a:t> states</a:t>
            </a:r>
            <a:endParaRPr lang="en-US" altLang="zh-TW" sz="1650" baseline="-25000" dirty="0">
              <a:solidFill>
                <a:srgbClr val="CC00CC"/>
              </a:solidFill>
            </a:endParaRPr>
          </a:p>
        </p:txBody>
      </p:sp>
      <p:sp>
        <p:nvSpPr>
          <p:cNvPr id="10" name="文字方塊 9"/>
          <p:cNvSpPr txBox="1"/>
          <p:nvPr/>
        </p:nvSpPr>
        <p:spPr>
          <a:xfrm>
            <a:off x="1557154" y="164771"/>
            <a:ext cx="908462" cy="282834"/>
          </a:xfrm>
          <a:prstGeom prst="rect">
            <a:avLst/>
          </a:prstGeom>
          <a:noFill/>
        </p:spPr>
        <p:txBody>
          <a:bodyPr wrap="square" rtlCol="0">
            <a:spAutoFit/>
          </a:bodyPr>
          <a:lstStyle/>
          <a:p>
            <a:endParaRPr lang="zh-TW" altLang="en-US" sz="1238" dirty="0"/>
          </a:p>
        </p:txBody>
      </p:sp>
      <p:pic>
        <p:nvPicPr>
          <p:cNvPr id="12" name="圖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4803" y="498355"/>
            <a:ext cx="2866088" cy="2226392"/>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971" y="2814451"/>
            <a:ext cx="6664085" cy="1816061"/>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067" y="457352"/>
            <a:ext cx="2711995" cy="2186071"/>
          </a:xfrm>
          <a:prstGeom prst="rect">
            <a:avLst/>
          </a:prstGeom>
        </p:spPr>
      </p:pic>
      <mc:AlternateContent xmlns:mc="http://schemas.openxmlformats.org/markup-compatibility/2006" xmlns:a14="http://schemas.microsoft.com/office/drawing/2010/main">
        <mc:Choice Requires="a14">
          <p:sp>
            <p:nvSpPr>
              <p:cNvPr id="2" name="文字方塊 1"/>
              <p:cNvSpPr txBox="1"/>
              <p:nvPr/>
            </p:nvSpPr>
            <p:spPr>
              <a:xfrm>
                <a:off x="7065432" y="1071033"/>
                <a:ext cx="1595968" cy="3518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1" i="1" smtClean="0">
                          <a:solidFill>
                            <a:srgbClr val="0000FF"/>
                          </a:solidFill>
                          <a:latin typeface="Cambria Math" panose="02040503050406030204" pitchFamily="18" charset="0"/>
                        </a:rPr>
                        <m:t>𝑱</m:t>
                      </m:r>
                      <m:r>
                        <a:rPr lang="en-US" altLang="zh-TW" b="1" i="1" smtClean="0">
                          <a:solidFill>
                            <a:srgbClr val="0000FF"/>
                          </a:solidFill>
                          <a:latin typeface="Cambria Math" panose="02040503050406030204" pitchFamily="18" charset="0"/>
                        </a:rPr>
                        <m:t>=</m:t>
                      </m:r>
                      <m:r>
                        <a:rPr lang="en-US" altLang="zh-TW" b="1" i="1" smtClean="0">
                          <a:solidFill>
                            <a:srgbClr val="0000FF"/>
                          </a:solidFill>
                          <a:latin typeface="Cambria Math" panose="02040503050406030204" pitchFamily="18" charset="0"/>
                        </a:rPr>
                        <m:t>𝜶</m:t>
                      </m:r>
                      <m:sSup>
                        <m:sSupPr>
                          <m:ctrlPr>
                            <a:rPr lang="en-US" altLang="zh-TW" b="1" i="1" smtClean="0">
                              <a:solidFill>
                                <a:srgbClr val="0000FF"/>
                              </a:solidFill>
                              <a:latin typeface="Cambria Math" panose="02040503050406030204" pitchFamily="18" charset="0"/>
                            </a:rPr>
                          </m:ctrlPr>
                        </m:sSupPr>
                        <m:e>
                          <m:r>
                            <a:rPr lang="en-US" altLang="zh-TW" b="1" i="1" smtClean="0">
                              <a:solidFill>
                                <a:srgbClr val="0000FF"/>
                              </a:solidFill>
                              <a:latin typeface="Cambria Math" panose="02040503050406030204" pitchFamily="18" charset="0"/>
                            </a:rPr>
                            <m:t>𝑴</m:t>
                          </m:r>
                        </m:e>
                        <m:sup>
                          <m:r>
                            <a:rPr lang="en-US" altLang="zh-TW" b="1" i="1" smtClean="0">
                              <a:solidFill>
                                <a:srgbClr val="0000FF"/>
                              </a:solidFill>
                              <a:latin typeface="Cambria Math" panose="02040503050406030204" pitchFamily="18" charset="0"/>
                            </a:rPr>
                            <m:t>𝟐</m:t>
                          </m:r>
                        </m:sup>
                      </m:sSup>
                      <m:r>
                        <a:rPr lang="en-US" altLang="zh-TW" b="1" i="1" smtClean="0">
                          <a:solidFill>
                            <a:srgbClr val="0000FF"/>
                          </a:solidFill>
                          <a:latin typeface="Cambria Math" panose="02040503050406030204" pitchFamily="18" charset="0"/>
                        </a:rPr>
                        <m:t>+</m:t>
                      </m:r>
                      <m:sSub>
                        <m:sSubPr>
                          <m:ctrlPr>
                            <a:rPr lang="en-US" altLang="zh-TW" b="1" i="1" smtClean="0">
                              <a:solidFill>
                                <a:srgbClr val="0000FF"/>
                              </a:solidFill>
                              <a:latin typeface="Cambria Math" panose="02040503050406030204" pitchFamily="18" charset="0"/>
                            </a:rPr>
                          </m:ctrlPr>
                        </m:sSubPr>
                        <m:e>
                          <m:r>
                            <a:rPr lang="en-US" altLang="zh-TW" b="1" i="1" smtClean="0">
                              <a:solidFill>
                                <a:srgbClr val="0000FF"/>
                              </a:solidFill>
                              <a:latin typeface="Cambria Math" panose="02040503050406030204" pitchFamily="18" charset="0"/>
                            </a:rPr>
                            <m:t>𝜶</m:t>
                          </m:r>
                        </m:e>
                        <m:sub>
                          <m:r>
                            <a:rPr lang="en-US" altLang="zh-TW" b="1" i="1" smtClean="0">
                              <a:solidFill>
                                <a:srgbClr val="0000FF"/>
                              </a:solidFill>
                              <a:latin typeface="Cambria Math" panose="02040503050406030204" pitchFamily="18" charset="0"/>
                            </a:rPr>
                            <m:t>𝟎</m:t>
                          </m:r>
                        </m:sub>
                      </m:sSub>
                    </m:oMath>
                  </m:oMathPara>
                </a14:m>
                <a:endParaRPr lang="zh-TW" altLang="en-US" dirty="0">
                  <a:solidFill>
                    <a:srgbClr val="0000FF"/>
                  </a:solidFill>
                </a:endParaRPr>
              </a:p>
            </p:txBody>
          </p:sp>
        </mc:Choice>
        <mc:Fallback xmlns="">
          <p:sp>
            <p:nvSpPr>
              <p:cNvPr id="2" name="文字方塊 1"/>
              <p:cNvSpPr txBox="1">
                <a:spLocks noRot="1" noChangeAspect="1" noMove="1" noResize="1" noEditPoints="1" noAdjustHandles="1" noChangeArrowheads="1" noChangeShapeType="1" noTextEdit="1"/>
              </p:cNvSpPr>
              <p:nvPr/>
            </p:nvSpPr>
            <p:spPr>
              <a:xfrm>
                <a:off x="7065432" y="1071033"/>
                <a:ext cx="1595968" cy="351891"/>
              </a:xfrm>
              <a:prstGeom prst="rect">
                <a:avLst/>
              </a:prstGeom>
              <a:blipFill>
                <a:blip r:embed="rId5"/>
                <a:stretch>
                  <a:fillRect b="-877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6931024" y="1426387"/>
                <a:ext cx="1864784" cy="3518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b="1" i="1" smtClean="0">
                              <a:solidFill>
                                <a:srgbClr val="0000FF"/>
                              </a:solidFill>
                              <a:latin typeface="Cambria Math" panose="02040503050406030204" pitchFamily="18" charset="0"/>
                            </a:rPr>
                          </m:ctrlPr>
                        </m:sSubPr>
                        <m:e>
                          <m:r>
                            <a:rPr lang="en-US" altLang="zh-TW" b="1" i="1" smtClean="0">
                              <a:solidFill>
                                <a:srgbClr val="0000FF"/>
                              </a:solidFill>
                              <a:latin typeface="Cambria Math" panose="02040503050406030204" pitchFamily="18" charset="0"/>
                            </a:rPr>
                            <m:t>𝒏</m:t>
                          </m:r>
                        </m:e>
                        <m:sub>
                          <m:r>
                            <a:rPr lang="en-US" altLang="zh-TW" b="1" i="1" smtClean="0">
                              <a:solidFill>
                                <a:srgbClr val="0000FF"/>
                              </a:solidFill>
                              <a:latin typeface="Cambria Math" panose="02040503050406030204" pitchFamily="18" charset="0"/>
                            </a:rPr>
                            <m:t>𝒓</m:t>
                          </m:r>
                        </m:sub>
                      </m:sSub>
                      <m:r>
                        <a:rPr lang="en-US" altLang="zh-TW" b="1" i="1" smtClean="0">
                          <a:solidFill>
                            <a:srgbClr val="0000FF"/>
                          </a:solidFill>
                          <a:latin typeface="Cambria Math" panose="02040503050406030204" pitchFamily="18" charset="0"/>
                        </a:rPr>
                        <m:t>=</m:t>
                      </m:r>
                      <m:r>
                        <a:rPr lang="en-US" altLang="zh-TW" b="1" i="1" smtClean="0">
                          <a:solidFill>
                            <a:srgbClr val="0000FF"/>
                          </a:solidFill>
                          <a:latin typeface="Cambria Math" panose="02040503050406030204" pitchFamily="18" charset="0"/>
                        </a:rPr>
                        <m:t>𝜷</m:t>
                      </m:r>
                      <m:sSup>
                        <m:sSupPr>
                          <m:ctrlPr>
                            <a:rPr lang="en-US" altLang="zh-TW" b="1" i="1" smtClean="0">
                              <a:solidFill>
                                <a:srgbClr val="0000FF"/>
                              </a:solidFill>
                              <a:latin typeface="Cambria Math" panose="02040503050406030204" pitchFamily="18" charset="0"/>
                            </a:rPr>
                          </m:ctrlPr>
                        </m:sSupPr>
                        <m:e>
                          <m:r>
                            <a:rPr lang="en-US" altLang="zh-TW" b="1" i="1" smtClean="0">
                              <a:solidFill>
                                <a:srgbClr val="0000FF"/>
                              </a:solidFill>
                              <a:latin typeface="Cambria Math" panose="02040503050406030204" pitchFamily="18" charset="0"/>
                            </a:rPr>
                            <m:t>𝑴</m:t>
                          </m:r>
                        </m:e>
                        <m:sup>
                          <m:r>
                            <a:rPr lang="en-US" altLang="zh-TW" b="1" i="1" smtClean="0">
                              <a:solidFill>
                                <a:srgbClr val="0000FF"/>
                              </a:solidFill>
                              <a:latin typeface="Cambria Math" panose="02040503050406030204" pitchFamily="18" charset="0"/>
                            </a:rPr>
                            <m:t>𝟐</m:t>
                          </m:r>
                        </m:sup>
                      </m:sSup>
                      <m:r>
                        <a:rPr lang="en-US" altLang="zh-TW" b="1" i="1" smtClean="0">
                          <a:solidFill>
                            <a:srgbClr val="0000FF"/>
                          </a:solidFill>
                          <a:latin typeface="Cambria Math" panose="02040503050406030204" pitchFamily="18" charset="0"/>
                        </a:rPr>
                        <m:t>+</m:t>
                      </m:r>
                      <m:sSub>
                        <m:sSubPr>
                          <m:ctrlPr>
                            <a:rPr lang="en-US" altLang="zh-TW" b="1" i="1" smtClean="0">
                              <a:solidFill>
                                <a:srgbClr val="0000FF"/>
                              </a:solidFill>
                              <a:latin typeface="Cambria Math" panose="02040503050406030204" pitchFamily="18" charset="0"/>
                            </a:rPr>
                          </m:ctrlPr>
                        </m:sSubPr>
                        <m:e>
                          <m:r>
                            <a:rPr lang="en-US" altLang="zh-TW" b="1" i="1" smtClean="0">
                              <a:solidFill>
                                <a:srgbClr val="0000FF"/>
                              </a:solidFill>
                              <a:latin typeface="Cambria Math" panose="02040503050406030204" pitchFamily="18" charset="0"/>
                            </a:rPr>
                            <m:t>𝜷</m:t>
                          </m:r>
                        </m:e>
                        <m:sub>
                          <m:r>
                            <a:rPr lang="en-US" altLang="zh-TW" b="1" i="1" smtClean="0">
                              <a:solidFill>
                                <a:srgbClr val="0000FF"/>
                              </a:solidFill>
                              <a:latin typeface="Cambria Math" panose="02040503050406030204" pitchFamily="18" charset="0"/>
                            </a:rPr>
                            <m:t>𝟎</m:t>
                          </m:r>
                        </m:sub>
                      </m:sSub>
                    </m:oMath>
                  </m:oMathPara>
                </a14:m>
                <a:endParaRPr lang="zh-TW" altLang="en-US" dirty="0">
                  <a:solidFill>
                    <a:srgbClr val="0000FF"/>
                  </a:solidFill>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6931024" y="1426387"/>
                <a:ext cx="1864784" cy="351891"/>
              </a:xfrm>
              <a:prstGeom prst="rect">
                <a:avLst/>
              </a:prstGeom>
              <a:blipFill>
                <a:blip r:embed="rId6"/>
                <a:stretch>
                  <a:fillRect b="-10345"/>
                </a:stretch>
              </a:blipFill>
            </p:spPr>
            <p:txBody>
              <a:bodyPr/>
              <a:lstStyle/>
              <a:p>
                <a:r>
                  <a:rPr lang="zh-TW" altLang="en-US">
                    <a:noFill/>
                  </a:rPr>
                  <a:t> </a:t>
                </a:r>
              </a:p>
            </p:txBody>
          </p:sp>
        </mc:Fallback>
      </mc:AlternateContent>
      <p:sp>
        <p:nvSpPr>
          <p:cNvPr id="6" name="文字方塊 5"/>
          <p:cNvSpPr txBox="1"/>
          <p:nvPr/>
        </p:nvSpPr>
        <p:spPr>
          <a:xfrm>
            <a:off x="6845299" y="698080"/>
            <a:ext cx="2167466" cy="346249"/>
          </a:xfrm>
          <a:prstGeom prst="rect">
            <a:avLst/>
          </a:prstGeom>
          <a:noFill/>
        </p:spPr>
        <p:txBody>
          <a:bodyPr wrap="square" rtlCol="0">
            <a:spAutoFit/>
          </a:bodyPr>
          <a:lstStyle/>
          <a:p>
            <a:r>
              <a:rPr lang="en-US" altLang="zh-TW" dirty="0" err="1">
                <a:solidFill>
                  <a:srgbClr val="0000FF"/>
                </a:solidFill>
              </a:rPr>
              <a:t>Regge</a:t>
            </a:r>
            <a:r>
              <a:rPr lang="en-US" altLang="zh-TW" dirty="0">
                <a:solidFill>
                  <a:srgbClr val="0000FF"/>
                </a:solidFill>
              </a:rPr>
              <a:t> trajectory:</a:t>
            </a:r>
            <a:endParaRPr lang="zh-TW" altLang="en-US" dirty="0">
              <a:solidFill>
                <a:srgbClr val="0000FF"/>
              </a:solidFill>
            </a:endParaRPr>
          </a:p>
        </p:txBody>
      </p:sp>
      <p:sp>
        <p:nvSpPr>
          <p:cNvPr id="8" name="Line 5">
            <a:extLst>
              <a:ext uri="{FF2B5EF4-FFF2-40B4-BE49-F238E27FC236}">
                <a16:creationId xmlns:a16="http://schemas.microsoft.com/office/drawing/2014/main" id="{62A8F26A-B1BE-79E6-6D18-AAF8B82D1BE8}"/>
              </a:ext>
            </a:extLst>
          </p:cNvPr>
          <p:cNvSpPr>
            <a:spLocks noChangeShapeType="1"/>
          </p:cNvSpPr>
          <p:nvPr/>
        </p:nvSpPr>
        <p:spPr bwMode="auto">
          <a:xfrm>
            <a:off x="1170433" y="399812"/>
            <a:ext cx="6525822" cy="7229"/>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514350"/>
            <a:endParaRPr lang="zh-TW" altLang="en-US" sz="1238">
              <a:solidFill>
                <a:prstClr val="black"/>
              </a:solidFill>
            </a:endParaRPr>
          </a:p>
        </p:txBody>
      </p:sp>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3EE0103C-4518-0BB3-F4FD-21CD0D4FF41E}"/>
                  </a:ext>
                </a:extLst>
              </p:cNvPr>
              <p:cNvSpPr txBox="1"/>
              <p:nvPr/>
            </p:nvSpPr>
            <p:spPr>
              <a:xfrm>
                <a:off x="2011385" y="4630512"/>
                <a:ext cx="6285592" cy="349583"/>
              </a:xfrm>
              <a:prstGeom prst="rect">
                <a:avLst/>
              </a:prstGeom>
              <a:noFill/>
            </p:spPr>
            <p:txBody>
              <a:bodyPr wrap="square" rtlCol="0">
                <a:spAutoFit/>
              </a:bodyPr>
              <a:lstStyle/>
              <a:p>
                <a:r>
                  <a:rPr kumimoji="1" lang="en-US" altLang="zh-TW" sz="1500" dirty="0">
                    <a:solidFill>
                      <a:srgbClr val="0000FF"/>
                    </a:solidFill>
                  </a:rPr>
                  <a:t>Spin-parity of </a:t>
                </a:r>
                <a14:m>
                  <m:oMath xmlns:m="http://schemas.openxmlformats.org/officeDocument/2006/math">
                    <m:sSubSup>
                      <m:sSubSupPr>
                        <m:ctrlPr>
                          <a:rPr kumimoji="1" lang="en-US" altLang="zh-TW" sz="1500" i="1" smtClean="0">
                            <a:solidFill>
                              <a:srgbClr val="0000FF"/>
                            </a:solidFill>
                            <a:latin typeface="Cambria Math" panose="02040503050406030204" pitchFamily="18" charset="0"/>
                          </a:rPr>
                        </m:ctrlPr>
                      </m:sSubSupPr>
                      <m:e>
                        <m:r>
                          <a:rPr kumimoji="1" lang="en-US" altLang="zh-TW" sz="1500" b="1" i="0" smtClean="0">
                            <a:solidFill>
                              <a:srgbClr val="0000FF"/>
                            </a:solidFill>
                            <a:latin typeface="Cambria Math" panose="02040503050406030204" pitchFamily="18" charset="0"/>
                          </a:rPr>
                          <m:t>𝚵</m:t>
                        </m:r>
                      </m:e>
                      <m:sub>
                        <m:r>
                          <a:rPr kumimoji="1" lang="en-US" altLang="zh-TW" sz="1500" b="1" i="1" smtClean="0">
                            <a:solidFill>
                              <a:srgbClr val="0000FF"/>
                            </a:solidFill>
                            <a:latin typeface="Cambria Math" panose="02040503050406030204" pitchFamily="18" charset="0"/>
                          </a:rPr>
                          <m:t>𝒄</m:t>
                        </m:r>
                      </m:sub>
                      <m:sup>
                        <m:r>
                          <a:rPr kumimoji="1" lang="en-US" altLang="zh-TW" sz="1500" b="1" i="1" smtClean="0">
                            <a:solidFill>
                              <a:srgbClr val="0000FF"/>
                            </a:solidFill>
                            <a:latin typeface="Cambria Math" panose="02040503050406030204" pitchFamily="18" charset="0"/>
                          </a:rPr>
                          <m:t>+,</m:t>
                        </m:r>
                        <m:r>
                          <a:rPr kumimoji="1" lang="en-US" altLang="zh-TW" sz="1500" b="1" i="1" smtClean="0">
                            <a:solidFill>
                              <a:srgbClr val="0000FF"/>
                            </a:solidFill>
                            <a:latin typeface="Cambria Math" panose="02040503050406030204" pitchFamily="18" charset="0"/>
                          </a:rPr>
                          <m:t>𝟎</m:t>
                        </m:r>
                      </m:sup>
                    </m:sSubSup>
                    <m:d>
                      <m:dPr>
                        <m:ctrlPr>
                          <a:rPr kumimoji="1" lang="en-US" altLang="zh-TW" sz="1500" b="1" i="1" smtClean="0">
                            <a:solidFill>
                              <a:srgbClr val="0000FF"/>
                            </a:solidFill>
                            <a:latin typeface="Cambria Math" panose="02040503050406030204" pitchFamily="18" charset="0"/>
                          </a:rPr>
                        </m:ctrlPr>
                      </m:dPr>
                      <m:e>
                        <m:r>
                          <a:rPr kumimoji="1" lang="en-US" altLang="zh-TW" sz="1500" b="1" i="1" smtClean="0">
                            <a:solidFill>
                              <a:srgbClr val="0000FF"/>
                            </a:solidFill>
                            <a:latin typeface="Cambria Math" panose="02040503050406030204" pitchFamily="18" charset="0"/>
                          </a:rPr>
                          <m:t>𝟑𝟎𝟓𝟓</m:t>
                        </m:r>
                      </m:e>
                    </m:d>
                  </m:oMath>
                </a14:m>
                <a:r>
                  <a:rPr kumimoji="1" lang="en-US" altLang="zh-TW" sz="1500" dirty="0">
                    <a:solidFill>
                      <a:srgbClr val="0000FF"/>
                    </a:solidFill>
                  </a:rPr>
                  <a:t> measured by </a:t>
                </a:r>
                <a:r>
                  <a:rPr kumimoji="1" lang="en-US" altLang="zh-TW" sz="1500" dirty="0" err="1">
                    <a:solidFill>
                      <a:srgbClr val="0000FF"/>
                    </a:solidFill>
                  </a:rPr>
                  <a:t>LHCb</a:t>
                </a:r>
                <a:r>
                  <a:rPr kumimoji="1" lang="en-US" altLang="zh-TW" sz="1500" dirty="0">
                    <a:solidFill>
                      <a:srgbClr val="0000FF"/>
                    </a:solidFill>
                  </a:rPr>
                  <a:t> (’25) to be 3/2+</a:t>
                </a:r>
                <a:endParaRPr kumimoji="1" lang="zh-TW" altLang="en-US" sz="1500" dirty="0">
                  <a:solidFill>
                    <a:srgbClr val="0000FF"/>
                  </a:solidFill>
                </a:endParaRPr>
              </a:p>
            </p:txBody>
          </p:sp>
        </mc:Choice>
        <mc:Fallback xmlns="">
          <p:sp>
            <p:nvSpPr>
              <p:cNvPr id="5" name="文字方塊 4">
                <a:extLst>
                  <a:ext uri="{FF2B5EF4-FFF2-40B4-BE49-F238E27FC236}">
                    <a16:creationId xmlns:a16="http://schemas.microsoft.com/office/drawing/2014/main" id="{3EE0103C-4518-0BB3-F4FD-21CD0D4FF41E}"/>
                  </a:ext>
                </a:extLst>
              </p:cNvPr>
              <p:cNvSpPr txBox="1">
                <a:spLocks noRot="1" noChangeAspect="1" noMove="1" noResize="1" noEditPoints="1" noAdjustHandles="1" noChangeArrowheads="1" noChangeShapeType="1" noTextEdit="1"/>
              </p:cNvSpPr>
              <p:nvPr/>
            </p:nvSpPr>
            <p:spPr>
              <a:xfrm>
                <a:off x="2011385" y="4630512"/>
                <a:ext cx="6285592" cy="349583"/>
              </a:xfrm>
              <a:prstGeom prst="rect">
                <a:avLst/>
              </a:prstGeom>
              <a:blipFill>
                <a:blip r:embed="rId7"/>
                <a:stretch>
                  <a:fillRect l="-403" b="-1724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365570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814F3AF-5802-4929-B232-BE6EF381321D}" type="slidenum">
              <a:rPr lang="en-US" altLang="zh-TW" smtClean="0"/>
              <a:pPr>
                <a:defRPr/>
              </a:pPr>
              <a:t>33</a:t>
            </a:fld>
            <a:endParaRPr lang="en-US" altLang="zh-TW"/>
          </a:p>
        </p:txBody>
      </p:sp>
      <p:sp>
        <p:nvSpPr>
          <p:cNvPr id="4" name="Text Box 4"/>
          <p:cNvSpPr txBox="1">
            <a:spLocks noChangeArrowheads="1"/>
          </p:cNvSpPr>
          <p:nvPr/>
        </p:nvSpPr>
        <p:spPr bwMode="auto">
          <a:xfrm>
            <a:off x="1540669" y="116682"/>
            <a:ext cx="585787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200" b="1">
                <a:solidFill>
                  <a:schemeClr val="tx1"/>
                </a:solidFill>
                <a:latin typeface="Arial" panose="020B0604020202020204" pitchFamily="34" charset="0"/>
                <a:ea typeface="PMingLiU" panose="02020500000000000000" pitchFamily="18" charset="-120"/>
              </a:defRPr>
            </a:lvl1pPr>
            <a:lvl2pPr marL="742950" indent="-285750">
              <a:defRPr kumimoji="1" sz="2200" b="1">
                <a:solidFill>
                  <a:schemeClr val="tx1"/>
                </a:solidFill>
                <a:latin typeface="Arial" panose="020B0604020202020204" pitchFamily="34" charset="0"/>
                <a:ea typeface="PMingLiU" panose="02020500000000000000" pitchFamily="18" charset="-120"/>
              </a:defRPr>
            </a:lvl2pPr>
            <a:lvl3pPr marL="1143000" indent="-228600">
              <a:defRPr kumimoji="1" sz="2200" b="1">
                <a:solidFill>
                  <a:schemeClr val="tx1"/>
                </a:solidFill>
                <a:latin typeface="Arial" panose="020B0604020202020204" pitchFamily="34" charset="0"/>
                <a:ea typeface="PMingLiU" panose="02020500000000000000" pitchFamily="18" charset="-120"/>
              </a:defRPr>
            </a:lvl3pPr>
            <a:lvl4pPr marL="1600200" indent="-228600">
              <a:defRPr kumimoji="1" sz="2200" b="1">
                <a:solidFill>
                  <a:schemeClr val="tx1"/>
                </a:solidFill>
                <a:latin typeface="Arial" panose="020B0604020202020204" pitchFamily="34" charset="0"/>
                <a:ea typeface="PMingLiU" panose="02020500000000000000" pitchFamily="18" charset="-120"/>
              </a:defRPr>
            </a:lvl4pPr>
            <a:lvl5pPr marL="2057400" indent="-228600">
              <a:defRPr kumimoji="1" sz="2200" b="1">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0"/>
              </a:spcBef>
              <a:spcAft>
                <a:spcPct val="0"/>
              </a:spcAft>
              <a:defRPr kumimoji="1" sz="2200" b="1">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0"/>
              </a:spcBef>
              <a:spcAft>
                <a:spcPct val="0"/>
              </a:spcAft>
              <a:defRPr kumimoji="1" sz="2200" b="1">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0"/>
              </a:spcBef>
              <a:spcAft>
                <a:spcPct val="0"/>
              </a:spcAft>
              <a:defRPr kumimoji="1" sz="2200" b="1">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0"/>
              </a:spcBef>
              <a:spcAft>
                <a:spcPct val="0"/>
              </a:spcAft>
              <a:defRPr kumimoji="1" sz="2200" b="1">
                <a:solidFill>
                  <a:schemeClr val="tx1"/>
                </a:solidFill>
                <a:latin typeface="Arial" panose="020B0604020202020204" pitchFamily="34" charset="0"/>
                <a:ea typeface="PMingLiU" panose="02020500000000000000" pitchFamily="18" charset="-120"/>
              </a:defRPr>
            </a:lvl9pPr>
          </a:lstStyle>
          <a:p>
            <a:pPr eaLnBrk="1" hangingPunct="1">
              <a:spcBef>
                <a:spcPct val="50000"/>
              </a:spcBef>
            </a:pPr>
            <a:r>
              <a:rPr lang="en-US" altLang="zh-TW" sz="1650">
                <a:solidFill>
                  <a:srgbClr val="CC00CC"/>
                </a:solidFill>
                <a:sym typeface="Symbol" panose="05050102010706020507" pitchFamily="18" charset="2"/>
              </a:rPr>
              <a:t>              </a:t>
            </a:r>
            <a:r>
              <a:rPr lang="en-US" altLang="zh-TW" sz="1650" baseline="-25000">
                <a:solidFill>
                  <a:srgbClr val="CC00CC"/>
                </a:solidFill>
                <a:sym typeface="Symbol" panose="05050102010706020507" pitchFamily="18" charset="2"/>
              </a:rPr>
              <a:t>c</a:t>
            </a:r>
            <a:r>
              <a:rPr lang="en-US" altLang="zh-TW" sz="1650">
                <a:solidFill>
                  <a:srgbClr val="CC00CC"/>
                </a:solidFill>
              </a:rPr>
              <a:t>(2860): another D-wave excited state</a:t>
            </a:r>
            <a:endParaRPr lang="en-US" altLang="zh-TW" sz="1650" baseline="-25000">
              <a:solidFill>
                <a:srgbClr val="CC00CC"/>
              </a:solidFill>
            </a:endParaRPr>
          </a:p>
        </p:txBody>
      </p:sp>
      <p:pic>
        <p:nvPicPr>
          <p:cNvPr id="6"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7806" y="632222"/>
            <a:ext cx="2243138"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1"/>
          <p:cNvSpPr txBox="1">
            <a:spLocks noChangeArrowheads="1"/>
          </p:cNvSpPr>
          <p:nvPr/>
        </p:nvSpPr>
        <p:spPr bwMode="auto">
          <a:xfrm>
            <a:off x="4012406" y="1507331"/>
            <a:ext cx="37016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200" b="1">
                <a:solidFill>
                  <a:schemeClr val="tx1"/>
                </a:solidFill>
                <a:latin typeface="Arial" panose="020B0604020202020204" pitchFamily="34" charset="0"/>
                <a:ea typeface="PMingLiU" panose="02020500000000000000" pitchFamily="18" charset="-120"/>
              </a:defRPr>
            </a:lvl1pPr>
            <a:lvl2pPr marL="742950" indent="-285750">
              <a:defRPr kumimoji="1" sz="2200" b="1">
                <a:solidFill>
                  <a:schemeClr val="tx1"/>
                </a:solidFill>
                <a:latin typeface="Arial" panose="020B0604020202020204" pitchFamily="34" charset="0"/>
                <a:ea typeface="PMingLiU" panose="02020500000000000000" pitchFamily="18" charset="-120"/>
              </a:defRPr>
            </a:lvl2pPr>
            <a:lvl3pPr marL="1143000" indent="-228600">
              <a:defRPr kumimoji="1" sz="2200" b="1">
                <a:solidFill>
                  <a:schemeClr val="tx1"/>
                </a:solidFill>
                <a:latin typeface="Arial" panose="020B0604020202020204" pitchFamily="34" charset="0"/>
                <a:ea typeface="PMingLiU" panose="02020500000000000000" pitchFamily="18" charset="-120"/>
              </a:defRPr>
            </a:lvl3pPr>
            <a:lvl4pPr marL="1600200" indent="-228600">
              <a:defRPr kumimoji="1" sz="2200" b="1">
                <a:solidFill>
                  <a:schemeClr val="tx1"/>
                </a:solidFill>
                <a:latin typeface="Arial" panose="020B0604020202020204" pitchFamily="34" charset="0"/>
                <a:ea typeface="PMingLiU" panose="02020500000000000000" pitchFamily="18" charset="-120"/>
              </a:defRPr>
            </a:lvl4pPr>
            <a:lvl5pPr marL="2057400" indent="-228600">
              <a:defRPr kumimoji="1" sz="2200" b="1">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0"/>
              </a:spcBef>
              <a:spcAft>
                <a:spcPct val="0"/>
              </a:spcAft>
              <a:defRPr kumimoji="1" sz="2200" b="1">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0"/>
              </a:spcBef>
              <a:spcAft>
                <a:spcPct val="0"/>
              </a:spcAft>
              <a:defRPr kumimoji="1" sz="2200" b="1">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0"/>
              </a:spcBef>
              <a:spcAft>
                <a:spcPct val="0"/>
              </a:spcAft>
              <a:defRPr kumimoji="1" sz="2200" b="1">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0"/>
              </a:spcBef>
              <a:spcAft>
                <a:spcPct val="0"/>
              </a:spcAft>
              <a:defRPr kumimoji="1" sz="2200" b="1">
                <a:solidFill>
                  <a:schemeClr val="tx1"/>
                </a:solidFill>
                <a:latin typeface="Arial" panose="020B0604020202020204" pitchFamily="34" charset="0"/>
                <a:ea typeface="PMingLiU" panose="02020500000000000000" pitchFamily="18" charset="-120"/>
              </a:defRPr>
            </a:lvl9pPr>
          </a:lstStyle>
          <a:p>
            <a:pPr>
              <a:spcBef>
                <a:spcPct val="50000"/>
              </a:spcBef>
            </a:pPr>
            <a:r>
              <a:rPr lang="en-US" altLang="zh-TW" sz="1350">
                <a:solidFill>
                  <a:srgbClr val="0000FF"/>
                </a:solidFill>
              </a:rPr>
              <a:t>B. Chen, Wei, Liu, Matsuki (’16)</a:t>
            </a:r>
          </a:p>
          <a:p>
            <a:pPr>
              <a:spcBef>
                <a:spcPct val="50000"/>
              </a:spcBef>
            </a:pPr>
            <a:r>
              <a:rPr lang="en-US" altLang="zh-TW" sz="1350">
                <a:solidFill>
                  <a:srgbClr val="0000FF"/>
                </a:solidFill>
              </a:rPr>
              <a:t>Lu, Dong, Liu, Matsuki (’16)</a:t>
            </a:r>
          </a:p>
          <a:p>
            <a:pPr>
              <a:spcBef>
                <a:spcPct val="50000"/>
              </a:spcBef>
            </a:pPr>
            <a:r>
              <a:rPr lang="en-US" altLang="zh-TW" sz="1350">
                <a:solidFill>
                  <a:srgbClr val="0000FF"/>
                </a:solidFill>
              </a:rPr>
              <a:t>B. Chen, Liu, Zhang (’17)</a:t>
            </a:r>
            <a:endParaRPr lang="zh-TW" altLang="en-US" sz="1350">
              <a:solidFill>
                <a:srgbClr val="0000FF"/>
              </a:solidFill>
            </a:endParaRPr>
          </a:p>
        </p:txBody>
      </p:sp>
      <p:sp>
        <p:nvSpPr>
          <p:cNvPr id="8" name="文字方塊 2"/>
          <p:cNvSpPr txBox="1">
            <a:spLocks noChangeArrowheads="1"/>
          </p:cNvSpPr>
          <p:nvPr/>
        </p:nvSpPr>
        <p:spPr bwMode="auto">
          <a:xfrm>
            <a:off x="1540669" y="2708673"/>
            <a:ext cx="6173391" cy="553998"/>
          </a:xfrm>
          <a:prstGeom prst="rect">
            <a:avLst/>
          </a:prstGeom>
          <a:noFill/>
          <a:ln w="9525">
            <a:noFill/>
            <a:miter lim="800000"/>
            <a:headEnd/>
            <a:tailEnd/>
          </a:ln>
        </p:spPr>
        <p:txBody>
          <a:bodyPr>
            <a:spAutoFit/>
          </a:bodyPr>
          <a:lstStyle>
            <a:lvl1pPr>
              <a:defRPr kumimoji="1" sz="2200" b="1">
                <a:solidFill>
                  <a:schemeClr val="tx1"/>
                </a:solidFill>
                <a:latin typeface="Arial" panose="020B0604020202020204" pitchFamily="34" charset="0"/>
                <a:ea typeface="PMingLiU" panose="02020500000000000000" pitchFamily="18" charset="-120"/>
              </a:defRPr>
            </a:lvl1pPr>
            <a:lvl2pPr marL="742950" indent="-285750">
              <a:defRPr kumimoji="1" sz="2200" b="1">
                <a:solidFill>
                  <a:schemeClr val="tx1"/>
                </a:solidFill>
                <a:latin typeface="Arial" panose="020B0604020202020204" pitchFamily="34" charset="0"/>
                <a:ea typeface="PMingLiU" panose="02020500000000000000" pitchFamily="18" charset="-120"/>
              </a:defRPr>
            </a:lvl2pPr>
            <a:lvl3pPr marL="1143000" indent="-228600">
              <a:defRPr kumimoji="1" sz="2200" b="1">
                <a:solidFill>
                  <a:schemeClr val="tx1"/>
                </a:solidFill>
                <a:latin typeface="Arial" panose="020B0604020202020204" pitchFamily="34" charset="0"/>
                <a:ea typeface="PMingLiU" panose="02020500000000000000" pitchFamily="18" charset="-120"/>
              </a:defRPr>
            </a:lvl3pPr>
            <a:lvl4pPr marL="1600200" indent="-228600">
              <a:defRPr kumimoji="1" sz="2200" b="1">
                <a:solidFill>
                  <a:schemeClr val="tx1"/>
                </a:solidFill>
                <a:latin typeface="Arial" panose="020B0604020202020204" pitchFamily="34" charset="0"/>
                <a:ea typeface="PMingLiU" panose="02020500000000000000" pitchFamily="18" charset="-120"/>
              </a:defRPr>
            </a:lvl4pPr>
            <a:lvl5pPr marL="2057400" indent="-228600">
              <a:defRPr kumimoji="1" sz="2200" b="1">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0"/>
              </a:spcBef>
              <a:spcAft>
                <a:spcPct val="0"/>
              </a:spcAft>
              <a:defRPr kumimoji="1" sz="2200" b="1">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0"/>
              </a:spcBef>
              <a:spcAft>
                <a:spcPct val="0"/>
              </a:spcAft>
              <a:defRPr kumimoji="1" sz="2200" b="1">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0"/>
              </a:spcBef>
              <a:spcAft>
                <a:spcPct val="0"/>
              </a:spcAft>
              <a:defRPr kumimoji="1" sz="2200" b="1">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0"/>
              </a:spcBef>
              <a:spcAft>
                <a:spcPct val="0"/>
              </a:spcAft>
              <a:defRPr kumimoji="1" sz="2200" b="1">
                <a:solidFill>
                  <a:schemeClr val="tx1"/>
                </a:solidFill>
                <a:latin typeface="Arial" panose="020B0604020202020204" pitchFamily="34" charset="0"/>
                <a:ea typeface="PMingLiU" panose="02020500000000000000" pitchFamily="18" charset="-120"/>
              </a:defRPr>
            </a:lvl9pPr>
          </a:lstStyle>
          <a:p>
            <a:pPr>
              <a:spcBef>
                <a:spcPct val="50000"/>
              </a:spcBef>
            </a:pPr>
            <a:r>
              <a:rPr lang="en-US" altLang="zh-TW" sz="1500" dirty="0">
                <a:solidFill>
                  <a:srgbClr val="0000FF"/>
                </a:solidFill>
                <a:sym typeface="Symbol" panose="05050102010706020507" pitchFamily="18" charset="2"/>
              </a:rPr>
              <a:t></a:t>
            </a:r>
            <a:r>
              <a:rPr lang="en-US" altLang="zh-TW" sz="1500" baseline="-25000" dirty="0">
                <a:solidFill>
                  <a:srgbClr val="0000FF"/>
                </a:solidFill>
                <a:sym typeface="Symbol" panose="05050102010706020507" pitchFamily="18" charset="2"/>
              </a:rPr>
              <a:t>c</a:t>
            </a:r>
            <a:r>
              <a:rPr lang="en-US" altLang="zh-TW" sz="1500" dirty="0">
                <a:solidFill>
                  <a:srgbClr val="0000FF"/>
                </a:solidFill>
              </a:rPr>
              <a:t>(2860) observed by </a:t>
            </a:r>
            <a:r>
              <a:rPr lang="en-US" altLang="zh-TW" sz="1500" dirty="0" err="1">
                <a:solidFill>
                  <a:srgbClr val="0000FF"/>
                </a:solidFill>
              </a:rPr>
              <a:t>LHCb</a:t>
            </a:r>
            <a:r>
              <a:rPr lang="en-US" altLang="zh-TW" sz="1500" dirty="0">
                <a:solidFill>
                  <a:srgbClr val="0000FF"/>
                </a:solidFill>
              </a:rPr>
              <a:t> (’17) in </a:t>
            </a:r>
            <a:r>
              <a:rPr lang="en-US" altLang="zh-TW" sz="1500" b="0" dirty="0">
                <a:solidFill>
                  <a:srgbClr val="0000FF"/>
                </a:solidFill>
              </a:rPr>
              <a:t>D</a:t>
            </a:r>
            <a:r>
              <a:rPr lang="en-US" altLang="zh-TW" sz="1500" baseline="30000" dirty="0">
                <a:solidFill>
                  <a:srgbClr val="0000FF"/>
                </a:solidFill>
              </a:rPr>
              <a:t>0</a:t>
            </a:r>
            <a:r>
              <a:rPr lang="en-US" altLang="zh-TW" sz="1500" dirty="0">
                <a:solidFill>
                  <a:srgbClr val="0000FF"/>
                </a:solidFill>
              </a:rPr>
              <a:t>p amplitude in </a:t>
            </a:r>
            <a:r>
              <a:rPr lang="en-US" altLang="zh-TW" sz="1500" dirty="0">
                <a:solidFill>
                  <a:srgbClr val="0000FF"/>
                </a:solidFill>
                <a:sym typeface="Symbol" panose="05050102010706020507" pitchFamily="18" charset="2"/>
              </a:rPr>
              <a:t></a:t>
            </a:r>
            <a:r>
              <a:rPr lang="en-US" altLang="zh-TW" sz="1500" baseline="-25000" dirty="0">
                <a:solidFill>
                  <a:srgbClr val="0000FF"/>
                </a:solidFill>
                <a:sym typeface="Symbol" panose="05050102010706020507" pitchFamily="18" charset="2"/>
              </a:rPr>
              <a:t>b</a:t>
            </a:r>
            <a:r>
              <a:rPr lang="en-US" altLang="zh-TW" sz="1500" dirty="0">
                <a:solidFill>
                  <a:srgbClr val="0000FF"/>
                </a:solidFill>
                <a:sym typeface="Symbol" panose="05050102010706020507" pitchFamily="18" charset="2"/>
              </a:rPr>
              <a:t></a:t>
            </a:r>
            <a:r>
              <a:rPr lang="en-US" altLang="zh-TW" sz="1500" dirty="0">
                <a:solidFill>
                  <a:srgbClr val="0000FF"/>
                </a:solidFill>
              </a:rPr>
              <a:t> </a:t>
            </a:r>
            <a:r>
              <a:rPr lang="en-US" altLang="zh-TW" sz="1500" b="0" dirty="0">
                <a:solidFill>
                  <a:srgbClr val="0000FF"/>
                </a:solidFill>
              </a:rPr>
              <a:t>D</a:t>
            </a:r>
            <a:r>
              <a:rPr lang="en-US" altLang="zh-TW" sz="1500" baseline="30000" dirty="0">
                <a:solidFill>
                  <a:srgbClr val="0000FF"/>
                </a:solidFill>
              </a:rPr>
              <a:t>0</a:t>
            </a:r>
            <a:r>
              <a:rPr lang="en-US" altLang="zh-TW" sz="1500" dirty="0">
                <a:solidFill>
                  <a:srgbClr val="0000FF"/>
                </a:solidFill>
              </a:rPr>
              <a:t>p</a:t>
            </a:r>
            <a:r>
              <a:rPr lang="en-US" altLang="zh-TW" sz="1500" dirty="0">
                <a:solidFill>
                  <a:srgbClr val="0000FF"/>
                </a:solidFill>
                <a:sym typeface="Symbol" panose="05050102010706020507" pitchFamily="18" charset="2"/>
              </a:rPr>
              <a:t></a:t>
            </a:r>
            <a:r>
              <a:rPr lang="en-US" altLang="zh-TW" sz="1500" baseline="30000" dirty="0">
                <a:solidFill>
                  <a:srgbClr val="0000FF"/>
                </a:solidFill>
                <a:sym typeface="Symbol" panose="05050102010706020507" pitchFamily="18" charset="2"/>
              </a:rPr>
              <a:t>-</a:t>
            </a:r>
            <a:r>
              <a:rPr lang="en-US" altLang="zh-TW" sz="1500" dirty="0">
                <a:solidFill>
                  <a:srgbClr val="0000FF"/>
                </a:solidFill>
              </a:rPr>
              <a:t> decay.  It has </a:t>
            </a:r>
            <a:r>
              <a:rPr lang="en-US" altLang="zh-TW" sz="1500" b="0" dirty="0">
                <a:solidFill>
                  <a:srgbClr val="0000FF"/>
                </a:solidFill>
              </a:rPr>
              <a:t>J</a:t>
            </a:r>
            <a:r>
              <a:rPr lang="en-US" altLang="zh-TW" sz="1500" baseline="30000" dirty="0">
                <a:solidFill>
                  <a:srgbClr val="0000FF"/>
                </a:solidFill>
              </a:rPr>
              <a:t>P</a:t>
            </a:r>
            <a:r>
              <a:rPr lang="en-US" altLang="zh-TW" sz="1500" dirty="0">
                <a:solidFill>
                  <a:srgbClr val="0000FF"/>
                </a:solidFill>
              </a:rPr>
              <a:t> = 3/2</a:t>
            </a:r>
            <a:r>
              <a:rPr lang="en-US" altLang="zh-TW" sz="1500" baseline="30000" dirty="0">
                <a:solidFill>
                  <a:srgbClr val="0000FF"/>
                </a:solidFill>
              </a:rPr>
              <a:t>+</a:t>
            </a:r>
            <a:r>
              <a:rPr lang="en-US" altLang="zh-TW" sz="1500" dirty="0">
                <a:solidFill>
                  <a:srgbClr val="0000FF"/>
                </a:solidFill>
              </a:rPr>
              <a:t>.</a:t>
            </a:r>
            <a:endParaRPr lang="zh-TW" altLang="en-US" sz="1500" dirty="0">
              <a:solidFill>
                <a:srgbClr val="0000FF"/>
              </a:solidFill>
            </a:endParaRPr>
          </a:p>
        </p:txBody>
      </p:sp>
      <p:sp>
        <p:nvSpPr>
          <p:cNvPr id="9" name="文字方塊 3"/>
          <p:cNvSpPr txBox="1">
            <a:spLocks noChangeArrowheads="1"/>
          </p:cNvSpPr>
          <p:nvPr/>
        </p:nvSpPr>
        <p:spPr bwMode="auto">
          <a:xfrm>
            <a:off x="3956447" y="725091"/>
            <a:ext cx="357544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200" b="1">
                <a:solidFill>
                  <a:schemeClr val="tx1"/>
                </a:solidFill>
                <a:latin typeface="Arial" panose="020B0604020202020204" pitchFamily="34" charset="0"/>
                <a:ea typeface="PMingLiU" panose="02020500000000000000" pitchFamily="18" charset="-120"/>
              </a:defRPr>
            </a:lvl1pPr>
            <a:lvl2pPr marL="742950" indent="-285750">
              <a:defRPr kumimoji="1" sz="2200" b="1">
                <a:solidFill>
                  <a:schemeClr val="tx1"/>
                </a:solidFill>
                <a:latin typeface="Arial" panose="020B0604020202020204" pitchFamily="34" charset="0"/>
                <a:ea typeface="PMingLiU" panose="02020500000000000000" pitchFamily="18" charset="-120"/>
              </a:defRPr>
            </a:lvl2pPr>
            <a:lvl3pPr marL="1143000" indent="-228600">
              <a:defRPr kumimoji="1" sz="2200" b="1">
                <a:solidFill>
                  <a:schemeClr val="tx1"/>
                </a:solidFill>
                <a:latin typeface="Arial" panose="020B0604020202020204" pitchFamily="34" charset="0"/>
                <a:ea typeface="PMingLiU" panose="02020500000000000000" pitchFamily="18" charset="-120"/>
              </a:defRPr>
            </a:lvl3pPr>
            <a:lvl4pPr marL="1600200" indent="-228600">
              <a:defRPr kumimoji="1" sz="2200" b="1">
                <a:solidFill>
                  <a:schemeClr val="tx1"/>
                </a:solidFill>
                <a:latin typeface="Arial" panose="020B0604020202020204" pitchFamily="34" charset="0"/>
                <a:ea typeface="PMingLiU" panose="02020500000000000000" pitchFamily="18" charset="-120"/>
              </a:defRPr>
            </a:lvl4pPr>
            <a:lvl5pPr marL="2057400" indent="-228600">
              <a:defRPr kumimoji="1" sz="2200" b="1">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0"/>
              </a:spcBef>
              <a:spcAft>
                <a:spcPct val="0"/>
              </a:spcAft>
              <a:defRPr kumimoji="1" sz="2200" b="1">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0"/>
              </a:spcBef>
              <a:spcAft>
                <a:spcPct val="0"/>
              </a:spcAft>
              <a:defRPr kumimoji="1" sz="2200" b="1">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0"/>
              </a:spcBef>
              <a:spcAft>
                <a:spcPct val="0"/>
              </a:spcAft>
              <a:defRPr kumimoji="1" sz="2200" b="1">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0"/>
              </a:spcBef>
              <a:spcAft>
                <a:spcPct val="0"/>
              </a:spcAft>
              <a:defRPr kumimoji="1" sz="2200" b="1">
                <a:solidFill>
                  <a:schemeClr val="tx1"/>
                </a:solidFill>
                <a:latin typeface="Arial" panose="020B0604020202020204" pitchFamily="34" charset="0"/>
                <a:ea typeface="PMingLiU" panose="02020500000000000000" pitchFamily="18" charset="-120"/>
              </a:defRPr>
            </a:lvl9pPr>
          </a:lstStyle>
          <a:p>
            <a:pPr>
              <a:spcBef>
                <a:spcPct val="50000"/>
              </a:spcBef>
            </a:pPr>
            <a:r>
              <a:rPr lang="en-US" altLang="zh-TW" sz="1500">
                <a:solidFill>
                  <a:srgbClr val="FF0000"/>
                </a:solidFill>
              </a:rPr>
              <a:t>Existence of a new 3/2</a:t>
            </a:r>
            <a:r>
              <a:rPr lang="en-US" altLang="zh-TW" sz="1500" baseline="30000">
                <a:solidFill>
                  <a:srgbClr val="FF0000"/>
                </a:solidFill>
              </a:rPr>
              <a:t>+</a:t>
            </a:r>
            <a:r>
              <a:rPr lang="en-US" altLang="zh-TW" sz="1500">
                <a:solidFill>
                  <a:srgbClr val="FF0000"/>
                </a:solidFill>
              </a:rPr>
              <a:t> state was noticed even before LHCb experiment</a:t>
            </a:r>
            <a:endParaRPr lang="zh-TW" altLang="en-US" sz="1500">
              <a:solidFill>
                <a:srgbClr val="FF0000"/>
              </a:solidFill>
            </a:endParaRPr>
          </a:p>
        </p:txBody>
      </p:sp>
      <p:pic>
        <p:nvPicPr>
          <p:cNvPr id="10"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4653" y="3164681"/>
            <a:ext cx="2499122" cy="196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4"/>
          <p:cNvSpPr txBox="1">
            <a:spLocks noChangeArrowheads="1"/>
          </p:cNvSpPr>
          <p:nvPr/>
        </p:nvSpPr>
        <p:spPr bwMode="auto">
          <a:xfrm>
            <a:off x="1497807" y="3659981"/>
            <a:ext cx="2927747"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200" b="1">
                <a:solidFill>
                  <a:schemeClr val="tx1"/>
                </a:solidFill>
                <a:latin typeface="Arial" panose="020B0604020202020204" pitchFamily="34" charset="0"/>
                <a:ea typeface="PMingLiU" panose="02020500000000000000" pitchFamily="18" charset="-120"/>
              </a:defRPr>
            </a:lvl1pPr>
            <a:lvl2pPr marL="742950" indent="-285750">
              <a:defRPr kumimoji="1" sz="2200" b="1">
                <a:solidFill>
                  <a:schemeClr val="tx1"/>
                </a:solidFill>
                <a:latin typeface="Arial" panose="020B0604020202020204" pitchFamily="34" charset="0"/>
                <a:ea typeface="PMingLiU" panose="02020500000000000000" pitchFamily="18" charset="-120"/>
              </a:defRPr>
            </a:lvl2pPr>
            <a:lvl3pPr marL="1143000" indent="-228600">
              <a:defRPr kumimoji="1" sz="2200" b="1">
                <a:solidFill>
                  <a:schemeClr val="tx1"/>
                </a:solidFill>
                <a:latin typeface="Arial" panose="020B0604020202020204" pitchFamily="34" charset="0"/>
                <a:ea typeface="PMingLiU" panose="02020500000000000000" pitchFamily="18" charset="-120"/>
              </a:defRPr>
            </a:lvl3pPr>
            <a:lvl4pPr marL="1600200" indent="-228600">
              <a:defRPr kumimoji="1" sz="2200" b="1">
                <a:solidFill>
                  <a:schemeClr val="tx1"/>
                </a:solidFill>
                <a:latin typeface="Arial" panose="020B0604020202020204" pitchFamily="34" charset="0"/>
                <a:ea typeface="PMingLiU" panose="02020500000000000000" pitchFamily="18" charset="-120"/>
              </a:defRPr>
            </a:lvl4pPr>
            <a:lvl5pPr marL="2057400" indent="-228600">
              <a:defRPr kumimoji="1" sz="2200" b="1">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0"/>
              </a:spcBef>
              <a:spcAft>
                <a:spcPct val="0"/>
              </a:spcAft>
              <a:defRPr kumimoji="1" sz="2200" b="1">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0"/>
              </a:spcBef>
              <a:spcAft>
                <a:spcPct val="0"/>
              </a:spcAft>
              <a:defRPr kumimoji="1" sz="2200" b="1">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0"/>
              </a:spcBef>
              <a:spcAft>
                <a:spcPct val="0"/>
              </a:spcAft>
              <a:defRPr kumimoji="1" sz="2200" b="1">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0"/>
              </a:spcBef>
              <a:spcAft>
                <a:spcPct val="0"/>
              </a:spcAft>
              <a:defRPr kumimoji="1" sz="2200" b="1">
                <a:solidFill>
                  <a:schemeClr val="tx1"/>
                </a:solidFill>
                <a:latin typeface="Arial" panose="020B0604020202020204" pitchFamily="34" charset="0"/>
                <a:ea typeface="PMingLiU" panose="02020500000000000000" pitchFamily="18" charset="-120"/>
              </a:defRPr>
            </a:lvl9pPr>
          </a:lstStyle>
          <a:p>
            <a:pPr>
              <a:spcBef>
                <a:spcPct val="50000"/>
              </a:spcBef>
            </a:pPr>
            <a:r>
              <a:rPr lang="en-US" altLang="zh-TW" sz="1500" dirty="0">
                <a:solidFill>
                  <a:srgbClr val="0000FF"/>
                </a:solidFill>
              </a:rPr>
              <a:t>M= </a:t>
            </a:r>
            <a:r>
              <a:rPr lang="en-US" altLang="zh-TW" sz="1500" b="0" dirty="0">
                <a:solidFill>
                  <a:srgbClr val="0000FF"/>
                </a:solidFill>
              </a:rPr>
              <a:t>2856.1</a:t>
            </a:r>
            <a:r>
              <a:rPr lang="en-US" altLang="zh-TW" sz="1500" baseline="30000" dirty="0">
                <a:solidFill>
                  <a:srgbClr val="0000FF"/>
                </a:solidFill>
              </a:rPr>
              <a:t>+2.3</a:t>
            </a:r>
            <a:r>
              <a:rPr lang="en-US" altLang="zh-TW" sz="1500" baseline="-25000" dirty="0">
                <a:solidFill>
                  <a:srgbClr val="0000FF"/>
                </a:solidFill>
              </a:rPr>
              <a:t>-5.9</a:t>
            </a:r>
            <a:r>
              <a:rPr lang="en-US" altLang="zh-TW" sz="1500" dirty="0">
                <a:solidFill>
                  <a:srgbClr val="0000FF"/>
                </a:solidFill>
              </a:rPr>
              <a:t> MeV</a:t>
            </a:r>
          </a:p>
          <a:p>
            <a:pPr>
              <a:spcBef>
                <a:spcPct val="50000"/>
              </a:spcBef>
            </a:pPr>
            <a:r>
              <a:rPr lang="en-US" altLang="zh-TW" sz="1500" dirty="0">
                <a:solidFill>
                  <a:srgbClr val="0000FF"/>
                </a:solidFill>
                <a:latin typeface="Symbol" panose="05050102010706020507" pitchFamily="18" charset="2"/>
                <a:sym typeface="Symbol" panose="05050102010706020507" pitchFamily="18" charset="2"/>
              </a:rPr>
              <a:t> </a:t>
            </a:r>
            <a:r>
              <a:rPr lang="en-US" altLang="zh-TW" sz="1500" dirty="0">
                <a:solidFill>
                  <a:srgbClr val="0000FF"/>
                </a:solidFill>
              </a:rPr>
              <a:t>= </a:t>
            </a:r>
            <a:r>
              <a:rPr lang="en-US" altLang="zh-TW" sz="1500" b="0" dirty="0">
                <a:solidFill>
                  <a:srgbClr val="0000FF"/>
                </a:solidFill>
              </a:rPr>
              <a:t>67.6</a:t>
            </a:r>
            <a:r>
              <a:rPr lang="en-US" altLang="zh-TW" sz="1500" baseline="30000" dirty="0">
                <a:solidFill>
                  <a:srgbClr val="0000FF"/>
                </a:solidFill>
              </a:rPr>
              <a:t>+11.8</a:t>
            </a:r>
            <a:r>
              <a:rPr lang="en-US" altLang="zh-TW" sz="1500" baseline="-25000" dirty="0">
                <a:solidFill>
                  <a:srgbClr val="0000FF"/>
                </a:solidFill>
              </a:rPr>
              <a:t>-21.6</a:t>
            </a:r>
            <a:r>
              <a:rPr lang="en-US" altLang="zh-TW" sz="1500" dirty="0">
                <a:solidFill>
                  <a:srgbClr val="0000FF"/>
                </a:solidFill>
              </a:rPr>
              <a:t> MeV</a:t>
            </a:r>
            <a:endParaRPr lang="zh-TW" altLang="en-US" sz="1500" dirty="0">
              <a:solidFill>
                <a:srgbClr val="0000FF"/>
              </a:solidFill>
            </a:endParaRPr>
          </a:p>
        </p:txBody>
      </p:sp>
      <p:sp>
        <p:nvSpPr>
          <p:cNvPr id="12" name="Line 5">
            <a:extLst>
              <a:ext uri="{FF2B5EF4-FFF2-40B4-BE49-F238E27FC236}">
                <a16:creationId xmlns:a16="http://schemas.microsoft.com/office/drawing/2014/main" id="{22AA0351-A83A-73B2-F8AE-21A921A2E57A}"/>
              </a:ext>
            </a:extLst>
          </p:cNvPr>
          <p:cNvSpPr>
            <a:spLocks noChangeShapeType="1"/>
          </p:cNvSpPr>
          <p:nvPr/>
        </p:nvSpPr>
        <p:spPr bwMode="auto">
          <a:xfrm>
            <a:off x="1162643" y="489898"/>
            <a:ext cx="6525822" cy="7229"/>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514350"/>
            <a:endParaRPr lang="zh-TW" altLang="en-US" sz="1238">
              <a:solidFill>
                <a:prstClr val="black"/>
              </a:solidFill>
            </a:endParaRPr>
          </a:p>
        </p:txBody>
      </p:sp>
    </p:spTree>
    <p:extLst>
      <p:ext uri="{BB962C8B-B14F-4D97-AF65-F5344CB8AC3E}">
        <p14:creationId xmlns:p14="http://schemas.microsoft.com/office/powerpoint/2010/main" val="1371326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編號版面配置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chemeClr val="tx1"/>
                </a:solidFill>
                <a:latin typeface="Arial" panose="020B0604020202020204" pitchFamily="34" charset="0"/>
                <a:ea typeface="新細明體" panose="02020500000000000000" pitchFamily="18" charset="-120"/>
              </a:defRPr>
            </a:lvl1pPr>
            <a:lvl2pPr marL="557213" indent="-214313">
              <a:spcBef>
                <a:spcPct val="20000"/>
              </a:spcBef>
              <a:buChar char="–"/>
              <a:defRPr kumimoji="1" sz="2100">
                <a:solidFill>
                  <a:schemeClr val="tx1"/>
                </a:solidFill>
                <a:latin typeface="Arial" panose="020B0604020202020204" pitchFamily="34" charset="0"/>
                <a:ea typeface="新細明體" panose="02020500000000000000" pitchFamily="18" charset="-120"/>
              </a:defRPr>
            </a:lvl2pPr>
            <a:lvl3pPr marL="857250" indent="-171450">
              <a:spcBef>
                <a:spcPct val="20000"/>
              </a:spcBef>
              <a:buChar char="•"/>
              <a:defRPr kumimoji="1" sz="1800">
                <a:solidFill>
                  <a:schemeClr val="tx1"/>
                </a:solidFill>
                <a:latin typeface="Arial" panose="020B0604020202020204" pitchFamily="34" charset="0"/>
                <a:ea typeface="新細明體" panose="02020500000000000000" pitchFamily="18" charset="-120"/>
              </a:defRPr>
            </a:lvl3pPr>
            <a:lvl4pPr marL="12001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4pPr>
            <a:lvl5pPr marL="15430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5pPr>
            <a:lvl6pPr marL="18859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6pPr>
            <a:lvl7pPr marL="22288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7pPr>
            <a:lvl8pPr marL="25717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8pPr>
            <a:lvl9pPr marL="29146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07559F90-45E2-45AE-8A9B-933D7C2F0291}" type="slidenum">
              <a:rPr lang="en-US" altLang="zh-TW" sz="1050"/>
              <a:pPr>
                <a:spcBef>
                  <a:spcPct val="0"/>
                </a:spcBef>
                <a:buFontTx/>
                <a:buNone/>
              </a:pPr>
              <a:t>34</a:t>
            </a:fld>
            <a:endParaRPr lang="en-US" altLang="zh-TW" sz="1050" dirty="0"/>
          </a:p>
        </p:txBody>
      </p:sp>
      <p:sp>
        <p:nvSpPr>
          <p:cNvPr id="34819" name="Text Box 4"/>
          <p:cNvSpPr txBox="1">
            <a:spLocks noChangeArrowheads="1"/>
          </p:cNvSpPr>
          <p:nvPr/>
        </p:nvSpPr>
        <p:spPr bwMode="auto">
          <a:xfrm>
            <a:off x="1888331" y="123825"/>
            <a:ext cx="585787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650" dirty="0">
                <a:solidFill>
                  <a:srgbClr val="CC00CC"/>
                </a:solidFill>
                <a:sym typeface="Symbol" panose="05050102010706020507" pitchFamily="18" charset="2"/>
              </a:rPr>
              <a:t>                        </a:t>
            </a:r>
            <a:r>
              <a:rPr lang="en-US" altLang="zh-TW" sz="1650" baseline="-25000" dirty="0">
                <a:solidFill>
                  <a:srgbClr val="CC00CC"/>
                </a:solidFill>
                <a:sym typeface="Symbol" panose="05050102010706020507" pitchFamily="18" charset="2"/>
              </a:rPr>
              <a:t>c</a:t>
            </a:r>
            <a:r>
              <a:rPr lang="en-US" altLang="zh-TW" sz="1650" dirty="0">
                <a:solidFill>
                  <a:srgbClr val="CC00CC"/>
                </a:solidFill>
              </a:rPr>
              <a:t>(2940): </a:t>
            </a:r>
            <a:r>
              <a:rPr lang="en-US" altLang="zh-TW" sz="1650" b="0" dirty="0">
                <a:solidFill>
                  <a:srgbClr val="CC00CC"/>
                </a:solidFill>
              </a:rPr>
              <a:t>J</a:t>
            </a:r>
            <a:r>
              <a:rPr lang="en-US" altLang="zh-TW" sz="1650" baseline="30000" dirty="0">
                <a:solidFill>
                  <a:srgbClr val="CC00CC"/>
                </a:solidFill>
              </a:rPr>
              <a:t>P </a:t>
            </a:r>
            <a:r>
              <a:rPr lang="en-US" altLang="zh-TW" sz="1650" dirty="0">
                <a:solidFill>
                  <a:srgbClr val="CC00CC"/>
                </a:solidFill>
              </a:rPr>
              <a:t>= 3/2- ?</a:t>
            </a:r>
            <a:endParaRPr lang="en-US" altLang="zh-TW" sz="1650" baseline="-25000" dirty="0">
              <a:solidFill>
                <a:srgbClr val="CC00CC"/>
              </a:solidFill>
            </a:endParaRPr>
          </a:p>
        </p:txBody>
      </p:sp>
      <p:sp>
        <p:nvSpPr>
          <p:cNvPr id="34822" name="文字方塊 5"/>
          <p:cNvSpPr txBox="1">
            <a:spLocks noChangeArrowheads="1"/>
          </p:cNvSpPr>
          <p:nvPr/>
        </p:nvSpPr>
        <p:spPr bwMode="auto">
          <a:xfrm>
            <a:off x="1332311" y="545307"/>
            <a:ext cx="6584156" cy="140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nSpc>
                <a:spcPct val="150000"/>
              </a:lnSpc>
              <a:spcBef>
                <a:spcPct val="50000"/>
              </a:spcBef>
              <a:buFontTx/>
              <a:buNone/>
            </a:pPr>
            <a:r>
              <a:rPr lang="en-US" altLang="zh-TW" sz="1425" dirty="0" err="1">
                <a:solidFill>
                  <a:srgbClr val="0000FF"/>
                </a:solidFill>
              </a:rPr>
              <a:t>LHCb</a:t>
            </a:r>
            <a:r>
              <a:rPr lang="en-US" altLang="zh-TW" sz="1425" dirty="0">
                <a:solidFill>
                  <a:srgbClr val="0000FF"/>
                </a:solidFill>
              </a:rPr>
              <a:t> (’17) studied spin &amp; parity of </a:t>
            </a:r>
            <a:r>
              <a:rPr lang="en-US" altLang="zh-TW" sz="1425" dirty="0">
                <a:solidFill>
                  <a:srgbClr val="0000FF"/>
                </a:solidFill>
                <a:latin typeface="cmmi10" panose="020B0500000000000000" pitchFamily="34" charset="0"/>
                <a:sym typeface="Symbol" panose="05050102010706020507" pitchFamily="18" charset="2"/>
              </a:rPr>
              <a:t></a:t>
            </a:r>
            <a:r>
              <a:rPr lang="en-US" altLang="zh-TW" sz="1425" baseline="-25000" dirty="0">
                <a:solidFill>
                  <a:srgbClr val="0000FF"/>
                </a:solidFill>
                <a:latin typeface="cmmi10" panose="020B0500000000000000" pitchFamily="34" charset="0"/>
              </a:rPr>
              <a:t>c</a:t>
            </a:r>
            <a:r>
              <a:rPr lang="en-US" altLang="zh-TW" sz="1425" dirty="0">
                <a:solidFill>
                  <a:srgbClr val="0000FF"/>
                </a:solidFill>
              </a:rPr>
              <a:t>(2940) and found </a:t>
            </a:r>
            <a:r>
              <a:rPr lang="en-US" altLang="zh-TW" sz="1425" b="0" dirty="0">
                <a:solidFill>
                  <a:srgbClr val="0000FF"/>
                </a:solidFill>
              </a:rPr>
              <a:t>J</a:t>
            </a:r>
            <a:r>
              <a:rPr lang="en-US" altLang="zh-TW" sz="1425" baseline="30000" dirty="0">
                <a:solidFill>
                  <a:srgbClr val="0000FF"/>
                </a:solidFill>
              </a:rPr>
              <a:t>P</a:t>
            </a:r>
            <a:r>
              <a:rPr lang="en-US" altLang="zh-TW" sz="1425" dirty="0">
                <a:solidFill>
                  <a:srgbClr val="0000FF"/>
                </a:solidFill>
              </a:rPr>
              <a:t>= 3/2-. However, its </a:t>
            </a:r>
            <a:r>
              <a:rPr lang="en-US" altLang="zh-TW" sz="1425" dirty="0" err="1">
                <a:solidFill>
                  <a:srgbClr val="0000FF"/>
                </a:solidFill>
              </a:rPr>
              <a:t>Regge</a:t>
            </a:r>
            <a:r>
              <a:rPr lang="en-US" altLang="zh-TW" sz="1425" dirty="0">
                <a:solidFill>
                  <a:srgbClr val="0000FF"/>
                </a:solidFill>
              </a:rPr>
              <a:t> line is not parallel to other two </a:t>
            </a:r>
            <a:r>
              <a:rPr lang="en-US" altLang="zh-TW" sz="1425" dirty="0" err="1">
                <a:solidFill>
                  <a:srgbClr val="0000FF"/>
                </a:solidFill>
              </a:rPr>
              <a:t>Regge</a:t>
            </a:r>
            <a:r>
              <a:rPr lang="en-US" altLang="zh-TW" sz="1425" dirty="0">
                <a:solidFill>
                  <a:srgbClr val="0000FF"/>
                </a:solidFill>
              </a:rPr>
              <a:t> trajectories; </a:t>
            </a:r>
            <a:r>
              <a:rPr lang="en-US" altLang="zh-TW" sz="1425" dirty="0">
                <a:solidFill>
                  <a:srgbClr val="0000FF"/>
                </a:solidFill>
                <a:latin typeface="cmmi10" panose="020B0500000000000000" pitchFamily="34" charset="0"/>
                <a:sym typeface="Symbol" panose="05050102010706020507" pitchFamily="18" charset="2"/>
              </a:rPr>
              <a:t></a:t>
            </a:r>
            <a:r>
              <a:rPr lang="en-US" altLang="zh-TW" sz="1425" baseline="-25000" dirty="0">
                <a:solidFill>
                  <a:srgbClr val="0000FF"/>
                </a:solidFill>
                <a:latin typeface="cmmi10" panose="020B0500000000000000" pitchFamily="34" charset="0"/>
              </a:rPr>
              <a:t>c</a:t>
            </a:r>
            <a:r>
              <a:rPr lang="en-US" altLang="zh-TW" sz="1425" dirty="0">
                <a:solidFill>
                  <a:srgbClr val="0000FF"/>
                </a:solidFill>
              </a:rPr>
              <a:t>(3005) predicted by quark-</a:t>
            </a:r>
            <a:r>
              <a:rPr lang="en-US" altLang="zh-TW" sz="1425" dirty="0" err="1">
                <a:solidFill>
                  <a:srgbClr val="0000FF"/>
                </a:solidFill>
              </a:rPr>
              <a:t>diquark</a:t>
            </a:r>
            <a:r>
              <a:rPr lang="en-US" altLang="zh-TW" sz="1425" dirty="0">
                <a:solidFill>
                  <a:srgbClr val="0000FF"/>
                </a:solidFill>
              </a:rPr>
              <a:t>  model fits better.  Indeed, </a:t>
            </a:r>
            <a:r>
              <a:rPr lang="en-US" altLang="zh-TW" sz="1425" dirty="0" err="1">
                <a:solidFill>
                  <a:srgbClr val="0000FF"/>
                </a:solidFill>
              </a:rPr>
              <a:t>LHCb</a:t>
            </a:r>
            <a:r>
              <a:rPr lang="en-US" altLang="zh-TW" sz="1425" dirty="0">
                <a:solidFill>
                  <a:srgbClr val="0000FF"/>
                </a:solidFill>
              </a:rPr>
              <a:t> has commented</a:t>
            </a:r>
            <a:r>
              <a:rPr lang="zh-TW" altLang="en-US" sz="1425" dirty="0">
                <a:solidFill>
                  <a:srgbClr val="0000FF"/>
                </a:solidFill>
              </a:rPr>
              <a:t> </a:t>
            </a:r>
            <a:r>
              <a:rPr lang="en-US" altLang="zh-TW" sz="1425" dirty="0">
                <a:solidFill>
                  <a:srgbClr val="0000FF"/>
                </a:solidFill>
              </a:rPr>
              <a:t>that </a:t>
            </a:r>
            <a:r>
              <a:rPr lang="en-US" altLang="zh-TW" sz="1350" dirty="0">
                <a:solidFill>
                  <a:srgbClr val="0000FF"/>
                </a:solidFill>
              </a:rPr>
              <a:t>other solutions with spin 1/2 to 7/2 cannot be excluded</a:t>
            </a:r>
            <a:endParaRPr lang="en-US" altLang="zh-TW" sz="1425" dirty="0">
              <a:solidFill>
                <a:srgbClr val="0000FF"/>
              </a:solidFill>
            </a:endParaRPr>
          </a:p>
        </p:txBody>
      </p:sp>
      <p:sp>
        <p:nvSpPr>
          <p:cNvPr id="34823" name="文字方塊 6"/>
          <p:cNvSpPr txBox="1">
            <a:spLocks noChangeArrowheads="1"/>
          </p:cNvSpPr>
          <p:nvPr/>
        </p:nvSpPr>
        <p:spPr bwMode="auto">
          <a:xfrm>
            <a:off x="1265087" y="1995784"/>
            <a:ext cx="655706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50000"/>
              </a:spcBef>
              <a:buFontTx/>
              <a:buNone/>
            </a:pPr>
            <a:r>
              <a:rPr lang="en-US" altLang="zh-TW" sz="1500" dirty="0">
                <a:solidFill>
                  <a:srgbClr val="FF0000"/>
                </a:solidFill>
              </a:rPr>
              <a:t>We </a:t>
            </a:r>
            <a:r>
              <a:rPr lang="en-US" altLang="zh-TW" sz="1500" dirty="0" err="1">
                <a:solidFill>
                  <a:srgbClr val="FF0000"/>
                </a:solidFill>
              </a:rPr>
              <a:t>suspcted</a:t>
            </a:r>
            <a:r>
              <a:rPr lang="en-US" altLang="zh-TW" sz="1500" dirty="0">
                <a:solidFill>
                  <a:srgbClr val="FF0000"/>
                </a:solidFill>
              </a:rPr>
              <a:t> if </a:t>
            </a:r>
            <a:r>
              <a:rPr lang="en-US" altLang="zh-TW" sz="1500" dirty="0">
                <a:solidFill>
                  <a:srgbClr val="FF0000"/>
                </a:solidFill>
                <a:latin typeface="cmmi10" panose="020B0500000000000000" pitchFamily="34" charset="0"/>
                <a:sym typeface="Symbol" panose="05050102010706020507" pitchFamily="18" charset="2"/>
              </a:rPr>
              <a:t></a:t>
            </a:r>
            <a:r>
              <a:rPr lang="en-US" altLang="zh-TW" sz="1500" baseline="-25000" dirty="0">
                <a:solidFill>
                  <a:srgbClr val="FF0000"/>
                </a:solidFill>
                <a:latin typeface="cmmi10" panose="020B0500000000000000" pitchFamily="34" charset="0"/>
              </a:rPr>
              <a:t>c </a:t>
            </a:r>
            <a:r>
              <a:rPr lang="en-US" altLang="zh-TW" sz="1500" dirty="0">
                <a:solidFill>
                  <a:srgbClr val="FF0000"/>
                </a:solidFill>
              </a:rPr>
              <a:t>(2940) is  a 3/2</a:t>
            </a:r>
            <a:r>
              <a:rPr lang="en-US" altLang="zh-TW" sz="1500" baseline="30000" dirty="0">
                <a:solidFill>
                  <a:srgbClr val="FF0000"/>
                </a:solidFill>
              </a:rPr>
              <a:t>-</a:t>
            </a:r>
            <a:r>
              <a:rPr lang="en-US" altLang="zh-TW" sz="1500" dirty="0">
                <a:solidFill>
                  <a:srgbClr val="FF0000"/>
                </a:solidFill>
              </a:rPr>
              <a:t>(2P) state. This needs to be checked. </a:t>
            </a:r>
            <a:endParaRPr lang="zh-TW" altLang="en-US" sz="1500" dirty="0">
              <a:solidFill>
                <a:srgbClr val="FF0000"/>
              </a:solidFill>
            </a:endParaRPr>
          </a:p>
        </p:txBody>
      </p:sp>
      <mc:AlternateContent xmlns:mc="http://schemas.openxmlformats.org/markup-compatibility/2006" xmlns:a14="http://schemas.microsoft.com/office/drawing/2010/main">
        <mc:Choice Requires="a14">
          <p:sp>
            <p:nvSpPr>
              <p:cNvPr id="2" name="文字方塊 1"/>
              <p:cNvSpPr txBox="1"/>
              <p:nvPr/>
            </p:nvSpPr>
            <p:spPr>
              <a:xfrm>
                <a:off x="4774788" y="2771909"/>
                <a:ext cx="2720447" cy="969496"/>
              </a:xfrm>
              <a:prstGeom prst="rect">
                <a:avLst/>
              </a:prstGeom>
              <a:noFill/>
            </p:spPr>
            <p:txBody>
              <a:bodyPr wrap="square" rtlCol="0">
                <a:spAutoFit/>
              </a:bodyPr>
              <a:lstStyle/>
              <a:p>
                <a:r>
                  <a:rPr lang="en-US" altLang="zh-TW" sz="1425" dirty="0">
                    <a:solidFill>
                      <a:srgbClr val="0000FF"/>
                    </a:solidFill>
                  </a:rPr>
                  <a:t>Belle (’22) discovered a new resonance </a:t>
                </a:r>
                <a14:m>
                  <m:oMath xmlns:m="http://schemas.openxmlformats.org/officeDocument/2006/math">
                    <m:sSub>
                      <m:sSubPr>
                        <m:ctrlPr>
                          <a:rPr lang="en-US" altLang="zh-TW" sz="1425" i="1">
                            <a:solidFill>
                              <a:srgbClr val="0000FF"/>
                            </a:solidFill>
                            <a:latin typeface="Cambria Math" panose="02040503050406030204" pitchFamily="18" charset="0"/>
                          </a:rPr>
                        </m:ctrlPr>
                      </m:sSubPr>
                      <m:e>
                        <m:r>
                          <a:rPr lang="en-US" altLang="zh-TW" sz="1425">
                            <a:solidFill>
                              <a:srgbClr val="0000FF"/>
                            </a:solidFill>
                            <a:latin typeface="Cambria Math" panose="02040503050406030204" pitchFamily="18" charset="0"/>
                          </a:rPr>
                          <m:t>𝚲</m:t>
                        </m:r>
                      </m:e>
                      <m:sub>
                        <m:r>
                          <a:rPr lang="en-US" altLang="zh-TW" sz="1425" i="1">
                            <a:solidFill>
                              <a:srgbClr val="0000FF"/>
                            </a:solidFill>
                            <a:latin typeface="Cambria Math" panose="02040503050406030204" pitchFamily="18" charset="0"/>
                          </a:rPr>
                          <m:t>𝒄</m:t>
                        </m:r>
                      </m:sub>
                    </m:sSub>
                    <m:r>
                      <a:rPr lang="en-US" altLang="zh-TW" sz="1425" i="1">
                        <a:solidFill>
                          <a:srgbClr val="0000FF"/>
                        </a:solidFill>
                        <a:latin typeface="Cambria Math" panose="02040503050406030204" pitchFamily="18" charset="0"/>
                      </a:rPr>
                      <m:t>(</m:t>
                    </m:r>
                    <m:r>
                      <a:rPr lang="en-US" altLang="zh-TW" sz="1425" i="1">
                        <a:solidFill>
                          <a:srgbClr val="0000FF"/>
                        </a:solidFill>
                        <a:latin typeface="Cambria Math" panose="02040503050406030204" pitchFamily="18" charset="0"/>
                      </a:rPr>
                      <m:t>𝟐𝟗𝟏𝟎</m:t>
                    </m:r>
                    <m:r>
                      <a:rPr lang="en-US" altLang="zh-TW" sz="1425" i="1">
                        <a:solidFill>
                          <a:srgbClr val="0000FF"/>
                        </a:solidFill>
                        <a:latin typeface="Cambria Math" panose="02040503050406030204" pitchFamily="18" charset="0"/>
                      </a:rPr>
                      <m:t>)</m:t>
                    </m:r>
                  </m:oMath>
                </a14:m>
                <a:r>
                  <a:rPr lang="zh-TW" altLang="en-US" sz="1425" dirty="0">
                    <a:solidFill>
                      <a:srgbClr val="0000FF"/>
                    </a:solidFill>
                  </a:rPr>
                  <a:t> </a:t>
                </a:r>
                <a:r>
                  <a:rPr lang="en-US" altLang="zh-TW" sz="1425" dirty="0">
                    <a:solidFill>
                      <a:srgbClr val="0000FF"/>
                    </a:solidFill>
                  </a:rPr>
                  <a:t>and suggested that it is a good candidate of </a:t>
                </a:r>
                <a14:m>
                  <m:oMath xmlns:m="http://schemas.openxmlformats.org/officeDocument/2006/math">
                    <m:sSub>
                      <m:sSubPr>
                        <m:ctrlPr>
                          <a:rPr lang="en-US" altLang="zh-TW" sz="1425" i="1">
                            <a:solidFill>
                              <a:srgbClr val="0000FF"/>
                            </a:solidFill>
                            <a:latin typeface="Cambria Math" panose="02040503050406030204" pitchFamily="18" charset="0"/>
                          </a:rPr>
                        </m:ctrlPr>
                      </m:sSubPr>
                      <m:e>
                        <m:r>
                          <a:rPr lang="en-US" altLang="zh-TW" sz="1425">
                            <a:solidFill>
                              <a:srgbClr val="0000FF"/>
                            </a:solidFill>
                            <a:latin typeface="Cambria Math" panose="02040503050406030204" pitchFamily="18" charset="0"/>
                          </a:rPr>
                          <m:t>𝚲</m:t>
                        </m:r>
                      </m:e>
                      <m:sub>
                        <m:r>
                          <a:rPr lang="en-US" altLang="zh-TW" sz="1425">
                            <a:solidFill>
                              <a:srgbClr val="0000FF"/>
                            </a:solidFill>
                            <a:latin typeface="Cambria Math" panose="02040503050406030204" pitchFamily="18" charset="0"/>
                          </a:rPr>
                          <m:t>𝐜</m:t>
                        </m:r>
                      </m:sub>
                    </m:sSub>
                    <m:r>
                      <a:rPr lang="en-US" altLang="zh-TW" sz="1425">
                        <a:solidFill>
                          <a:srgbClr val="0000FF"/>
                        </a:solidFill>
                        <a:latin typeface="Cambria Math" panose="02040503050406030204" pitchFamily="18" charset="0"/>
                      </a:rPr>
                      <m:t>(</m:t>
                    </m:r>
                    <m:r>
                      <a:rPr lang="en-US" altLang="zh-TW" sz="1425">
                        <a:solidFill>
                          <a:srgbClr val="0000FF"/>
                        </a:solidFill>
                        <a:latin typeface="Cambria Math" panose="02040503050406030204" pitchFamily="18" charset="0"/>
                      </a:rPr>
                      <m:t>𝟏</m:t>
                    </m:r>
                    <m:r>
                      <a:rPr lang="en-US" altLang="zh-TW" sz="1425">
                        <a:solidFill>
                          <a:srgbClr val="0000FF"/>
                        </a:solidFill>
                        <a:latin typeface="Cambria Math" panose="02040503050406030204" pitchFamily="18" charset="0"/>
                      </a:rPr>
                      <m:t>/</m:t>
                    </m:r>
                    <m:sSup>
                      <m:sSupPr>
                        <m:ctrlPr>
                          <a:rPr lang="en-US" altLang="zh-TW" sz="1425" i="1">
                            <a:solidFill>
                              <a:srgbClr val="0000FF"/>
                            </a:solidFill>
                            <a:latin typeface="Cambria Math" panose="02040503050406030204" pitchFamily="18" charset="0"/>
                          </a:rPr>
                        </m:ctrlPr>
                      </m:sSupPr>
                      <m:e>
                        <m:r>
                          <a:rPr lang="en-US" altLang="zh-TW" sz="1425">
                            <a:solidFill>
                              <a:srgbClr val="0000FF"/>
                            </a:solidFill>
                            <a:latin typeface="Cambria Math" panose="02040503050406030204" pitchFamily="18" charset="0"/>
                          </a:rPr>
                          <m:t>𝟐</m:t>
                        </m:r>
                      </m:e>
                      <m:sup>
                        <m:r>
                          <a:rPr lang="en-US" altLang="zh-TW" sz="1425">
                            <a:solidFill>
                              <a:srgbClr val="0000FF"/>
                            </a:solidFill>
                            <a:latin typeface="Cambria Math" panose="02040503050406030204" pitchFamily="18" charset="0"/>
                          </a:rPr>
                          <m:t>−</m:t>
                        </m:r>
                      </m:sup>
                    </m:sSup>
                  </m:oMath>
                </a14:m>
                <a:r>
                  <a:rPr lang="en-US" altLang="zh-TW" sz="1425" dirty="0">
                    <a:solidFill>
                      <a:srgbClr val="0000FF"/>
                    </a:solidFill>
                  </a:rPr>
                  <a:t>,2P) </a:t>
                </a:r>
                <a:endParaRPr lang="zh-TW" altLang="en-US" sz="1425" dirty="0">
                  <a:solidFill>
                    <a:srgbClr val="0000FF"/>
                  </a:solidFill>
                </a:endParaRPr>
              </a:p>
            </p:txBody>
          </p:sp>
        </mc:Choice>
        <mc:Fallback xmlns="">
          <p:sp>
            <p:nvSpPr>
              <p:cNvPr id="2" name="文字方塊 1"/>
              <p:cNvSpPr txBox="1">
                <a:spLocks noRot="1" noChangeAspect="1" noMove="1" noResize="1" noEditPoints="1" noAdjustHandles="1" noChangeArrowheads="1" noChangeShapeType="1" noTextEdit="1"/>
              </p:cNvSpPr>
              <p:nvPr/>
            </p:nvSpPr>
            <p:spPr>
              <a:xfrm>
                <a:off x="4774788" y="2771909"/>
                <a:ext cx="2720447" cy="969496"/>
              </a:xfrm>
              <a:prstGeom prst="rect">
                <a:avLst/>
              </a:prstGeom>
              <a:blipFill>
                <a:blip r:embed="rId3"/>
                <a:stretch>
                  <a:fillRect l="-671" t="-1258" b="-6289"/>
                </a:stretch>
              </a:blipFill>
            </p:spPr>
            <p:txBody>
              <a:bodyPr/>
              <a:lstStyle/>
              <a:p>
                <a:r>
                  <a:rPr lang="zh-TW" altLang="en-US">
                    <a:noFill/>
                  </a:rPr>
                  <a:t> </a:t>
                </a:r>
              </a:p>
            </p:txBody>
          </p:sp>
        </mc:Fallback>
      </mc:AlternateContent>
      <p:sp>
        <p:nvSpPr>
          <p:cNvPr id="4" name="文字方塊 3"/>
          <p:cNvSpPr txBox="1"/>
          <p:nvPr/>
        </p:nvSpPr>
        <p:spPr>
          <a:xfrm>
            <a:off x="6135012" y="2409974"/>
            <a:ext cx="1546597" cy="253916"/>
          </a:xfrm>
          <a:prstGeom prst="rect">
            <a:avLst/>
          </a:prstGeom>
          <a:noFill/>
        </p:spPr>
        <p:txBody>
          <a:bodyPr wrap="square" rtlCol="0">
            <a:spAutoFit/>
          </a:bodyPr>
          <a:lstStyle/>
          <a:p>
            <a:r>
              <a:rPr lang="en-US" altLang="zh-TW" sz="1050" dirty="0"/>
              <a:t>HYC, Chiang (’17)</a:t>
            </a:r>
            <a:endParaRPr lang="zh-TW" altLang="en-US" sz="1050" dirty="0"/>
          </a:p>
        </p:txBody>
      </p:sp>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0000" y="2361348"/>
            <a:ext cx="3306936" cy="2679759"/>
          </a:xfrm>
          <a:prstGeom prst="rect">
            <a:avLst/>
          </a:prstGeom>
        </p:spPr>
      </p:pic>
      <p:sp>
        <p:nvSpPr>
          <p:cNvPr id="9" name="Line 5">
            <a:extLst>
              <a:ext uri="{FF2B5EF4-FFF2-40B4-BE49-F238E27FC236}">
                <a16:creationId xmlns:a16="http://schemas.microsoft.com/office/drawing/2014/main" id="{8C10545D-7DD0-B949-8F02-7431B4A5ABD6}"/>
              </a:ext>
            </a:extLst>
          </p:cNvPr>
          <p:cNvSpPr>
            <a:spLocks noChangeShapeType="1"/>
          </p:cNvSpPr>
          <p:nvPr/>
        </p:nvSpPr>
        <p:spPr bwMode="auto">
          <a:xfrm>
            <a:off x="1162643" y="508186"/>
            <a:ext cx="6525822" cy="7229"/>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514350"/>
            <a:endParaRPr lang="zh-TW" altLang="en-US" sz="1238">
              <a:solidFill>
                <a:prstClr val="black"/>
              </a:solidFill>
            </a:endParaRP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026F7C42-ABC6-F3C7-B077-8385E0BFD791}"/>
                  </a:ext>
                </a:extLst>
              </p:cNvPr>
              <p:cNvSpPr txBox="1"/>
              <p:nvPr/>
            </p:nvSpPr>
            <p:spPr>
              <a:xfrm>
                <a:off x="4771211" y="3799318"/>
                <a:ext cx="3686651" cy="854080"/>
              </a:xfrm>
              <a:prstGeom prst="rect">
                <a:avLst/>
              </a:prstGeom>
              <a:noFill/>
            </p:spPr>
            <p:txBody>
              <a:bodyPr wrap="square">
                <a:spAutoFit/>
              </a:bodyPr>
              <a:lstStyle/>
              <a:p>
                <a:r>
                  <a:rPr lang="en-US" altLang="zh-TW" dirty="0">
                    <a:solidFill>
                      <a:srgbClr val="0000FF"/>
                    </a:solidFill>
                  </a:rPr>
                  <a:t>The assignment of spin-parity </a:t>
                </a:r>
                <a:r>
                  <a:rPr lang="en-US" altLang="zh-TW" sz="1450" dirty="0">
                    <a:solidFill>
                      <a:srgbClr val="0000FF"/>
                    </a:solidFill>
                  </a:rPr>
                  <a:t>quantum</a:t>
                </a:r>
                <a:r>
                  <a:rPr lang="en-US" altLang="zh-TW" dirty="0">
                    <a:solidFill>
                      <a:srgbClr val="0000FF"/>
                    </a:solidFill>
                  </a:rPr>
                  <a:t> numbers for </a:t>
                </a:r>
                <a14:m>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1" i="0" smtClean="0">
                            <a:solidFill>
                              <a:srgbClr val="0000FF"/>
                            </a:solidFill>
                            <a:latin typeface="Cambria Math" panose="02040503050406030204" pitchFamily="18" charset="0"/>
                          </a:rPr>
                          <m:t>𝚲</m:t>
                        </m:r>
                      </m:e>
                      <m:sub>
                        <m:r>
                          <a:rPr lang="en-US" altLang="zh-TW" b="1" i="1" smtClean="0">
                            <a:solidFill>
                              <a:srgbClr val="0000FF"/>
                            </a:solidFill>
                            <a:latin typeface="Cambria Math" panose="02040503050406030204" pitchFamily="18" charset="0"/>
                          </a:rPr>
                          <m:t>𝒄</m:t>
                        </m:r>
                      </m:sub>
                      <m:sup>
                        <m:r>
                          <a:rPr lang="en-US" altLang="zh-TW" b="1" i="1" smtClean="0">
                            <a:solidFill>
                              <a:srgbClr val="0000FF"/>
                            </a:solidFill>
                            <a:latin typeface="Cambria Math" panose="02040503050406030204" pitchFamily="18" charset="0"/>
                          </a:rPr>
                          <m:t>+</m:t>
                        </m:r>
                      </m:sup>
                    </m:sSubSup>
                    <m:r>
                      <a:rPr lang="en-US" altLang="zh-TW" b="1" i="1" smtClean="0">
                        <a:solidFill>
                          <a:srgbClr val="0000FF"/>
                        </a:solidFill>
                        <a:latin typeface="Cambria Math" panose="02040503050406030204" pitchFamily="18" charset="0"/>
                      </a:rPr>
                      <m:t>(</m:t>
                    </m:r>
                    <m:r>
                      <a:rPr lang="en-US" altLang="zh-TW" b="1" i="1" smtClean="0">
                        <a:solidFill>
                          <a:srgbClr val="0000FF"/>
                        </a:solidFill>
                        <a:latin typeface="Cambria Math" panose="02040503050406030204" pitchFamily="18" charset="0"/>
                      </a:rPr>
                      <m:t>𝟐𝟗𝟏𝟎</m:t>
                    </m:r>
                    <m:r>
                      <a:rPr lang="en-US" altLang="zh-TW" b="1" i="1" smtClean="0">
                        <a:solidFill>
                          <a:srgbClr val="0000FF"/>
                        </a:solidFill>
                        <a:latin typeface="Cambria Math" panose="02040503050406030204" pitchFamily="18" charset="0"/>
                      </a:rPr>
                      <m:t>)</m:t>
                    </m:r>
                  </m:oMath>
                </a14:m>
                <a:r>
                  <a:rPr lang="zh-TW" altLang="en-US" dirty="0">
                    <a:solidFill>
                      <a:srgbClr val="0000FF"/>
                    </a:solidFill>
                  </a:rPr>
                  <a:t> </a:t>
                </a:r>
                <a:r>
                  <a:rPr lang="en-US" altLang="zh-TW" dirty="0">
                    <a:solidFill>
                      <a:srgbClr val="0000FF"/>
                    </a:solidFill>
                  </a:rPr>
                  <a:t>&amp; </a:t>
                </a:r>
                <a14:m>
                  <m:oMath xmlns:m="http://schemas.openxmlformats.org/officeDocument/2006/math">
                    <m:sSubSup>
                      <m:sSubSupPr>
                        <m:ctrlPr>
                          <a:rPr lang="en-US" altLang="zh-TW" i="1">
                            <a:solidFill>
                              <a:srgbClr val="0000FF"/>
                            </a:solidFill>
                            <a:latin typeface="Cambria Math" panose="02040503050406030204" pitchFamily="18" charset="0"/>
                          </a:rPr>
                        </m:ctrlPr>
                      </m:sSubSupPr>
                      <m:e>
                        <m:r>
                          <a:rPr lang="en-US" altLang="zh-TW">
                            <a:solidFill>
                              <a:srgbClr val="0000FF"/>
                            </a:solidFill>
                            <a:latin typeface="Cambria Math" panose="02040503050406030204" pitchFamily="18" charset="0"/>
                          </a:rPr>
                          <m:t>𝚲</m:t>
                        </m:r>
                      </m:e>
                      <m:sub>
                        <m:r>
                          <a:rPr lang="en-US" altLang="zh-TW" i="1">
                            <a:solidFill>
                              <a:srgbClr val="0000FF"/>
                            </a:solidFill>
                            <a:latin typeface="Cambria Math" panose="02040503050406030204" pitchFamily="18" charset="0"/>
                          </a:rPr>
                          <m:t>𝒄</m:t>
                        </m:r>
                      </m:sub>
                      <m:sup>
                        <m:r>
                          <a:rPr lang="en-US" altLang="zh-TW" i="1">
                            <a:solidFill>
                              <a:srgbClr val="0000FF"/>
                            </a:solidFill>
                            <a:latin typeface="Cambria Math" panose="02040503050406030204" pitchFamily="18" charset="0"/>
                          </a:rPr>
                          <m:t>+</m:t>
                        </m:r>
                      </m:sup>
                    </m:sSubSup>
                    <m:r>
                      <a:rPr lang="en-US" altLang="zh-TW" i="1">
                        <a:solidFill>
                          <a:srgbClr val="0000FF"/>
                        </a:solidFill>
                        <a:latin typeface="Cambria Math" panose="02040503050406030204" pitchFamily="18" charset="0"/>
                      </a:rPr>
                      <m:t>(</m:t>
                    </m:r>
                    <m:r>
                      <a:rPr lang="en-US" altLang="zh-TW" i="1">
                        <a:solidFill>
                          <a:srgbClr val="0000FF"/>
                        </a:solidFill>
                        <a:latin typeface="Cambria Math" panose="02040503050406030204" pitchFamily="18" charset="0"/>
                      </a:rPr>
                      <m:t>𝟐𝟗</m:t>
                    </m:r>
                    <m:r>
                      <a:rPr lang="en-US" altLang="zh-TW" b="1" i="1" smtClean="0">
                        <a:solidFill>
                          <a:srgbClr val="0000FF"/>
                        </a:solidFill>
                        <a:latin typeface="Cambria Math" panose="02040503050406030204" pitchFamily="18" charset="0"/>
                      </a:rPr>
                      <m:t>𝟒</m:t>
                    </m:r>
                    <m:r>
                      <a:rPr lang="en-US" altLang="zh-TW" i="1">
                        <a:solidFill>
                          <a:srgbClr val="0000FF"/>
                        </a:solidFill>
                        <a:latin typeface="Cambria Math" panose="02040503050406030204" pitchFamily="18" charset="0"/>
                      </a:rPr>
                      <m:t>𝟎</m:t>
                    </m:r>
                    <m:r>
                      <a:rPr lang="en-US" altLang="zh-TW" i="1">
                        <a:solidFill>
                          <a:srgbClr val="0000FF"/>
                        </a:solidFill>
                        <a:latin typeface="Cambria Math" panose="02040503050406030204" pitchFamily="18" charset="0"/>
                      </a:rPr>
                      <m:t>)</m:t>
                    </m:r>
                  </m:oMath>
                </a14:m>
                <a:r>
                  <a:rPr lang="zh-TW" altLang="en-US" dirty="0">
                    <a:solidFill>
                      <a:srgbClr val="0000FF"/>
                    </a:solidFill>
                  </a:rPr>
                  <a:t>  </a:t>
                </a:r>
                <a:r>
                  <a:rPr lang="en-US" altLang="zh-TW" dirty="0">
                    <a:solidFill>
                      <a:srgbClr val="0000FF"/>
                    </a:solidFill>
                  </a:rPr>
                  <a:t>is quite controversial </a:t>
                </a:r>
                <a:endParaRPr lang="zh-TW" altLang="en-US" dirty="0">
                  <a:solidFill>
                    <a:srgbClr val="0000FF"/>
                  </a:solidFill>
                </a:endParaRPr>
              </a:p>
            </p:txBody>
          </p:sp>
        </mc:Choice>
        <mc:Fallback xmlns="">
          <p:sp>
            <p:nvSpPr>
              <p:cNvPr id="7" name="文字方塊 6">
                <a:extLst>
                  <a:ext uri="{FF2B5EF4-FFF2-40B4-BE49-F238E27FC236}">
                    <a16:creationId xmlns:a16="http://schemas.microsoft.com/office/drawing/2014/main" id="{026F7C42-ABC6-F3C7-B077-8385E0BFD791}"/>
                  </a:ext>
                </a:extLst>
              </p:cNvPr>
              <p:cNvSpPr txBox="1">
                <a:spLocks noRot="1" noChangeAspect="1" noMove="1" noResize="1" noEditPoints="1" noAdjustHandles="1" noChangeArrowheads="1" noChangeShapeType="1" noTextEdit="1"/>
              </p:cNvSpPr>
              <p:nvPr/>
            </p:nvSpPr>
            <p:spPr>
              <a:xfrm>
                <a:off x="4771211" y="3799318"/>
                <a:ext cx="3686651" cy="854080"/>
              </a:xfrm>
              <a:prstGeom prst="rect">
                <a:avLst/>
              </a:prstGeom>
              <a:blipFill>
                <a:blip r:embed="rId5"/>
                <a:stretch>
                  <a:fillRect l="-1031" t="-2941" b="-882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930608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7F48C2F-FFF7-8B86-A42A-E17E98D9B509}"/>
              </a:ext>
            </a:extLst>
          </p:cNvPr>
          <p:cNvSpPr>
            <a:spLocks noGrp="1"/>
          </p:cNvSpPr>
          <p:nvPr>
            <p:ph type="sldNum" sz="quarter" idx="12"/>
          </p:nvPr>
        </p:nvSpPr>
        <p:spPr/>
        <p:txBody>
          <a:bodyPr/>
          <a:lstStyle/>
          <a:p>
            <a:pPr>
              <a:defRPr/>
            </a:pPr>
            <a:fld id="{7814F3AF-5802-4929-B232-BE6EF381321D}" type="slidenum">
              <a:rPr lang="en-US" altLang="zh-TW" smtClean="0"/>
              <a:pPr>
                <a:defRPr/>
              </a:pPr>
              <a:t>35</a:t>
            </a:fld>
            <a:endParaRPr lang="en-US" altLang="zh-TW"/>
          </a:p>
        </p:txBody>
      </p: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6664A0BE-4335-D97D-1BE8-3B00A196A414}"/>
                  </a:ext>
                </a:extLst>
              </p:cNvPr>
              <p:cNvSpPr txBox="1"/>
              <p:nvPr/>
            </p:nvSpPr>
            <p:spPr>
              <a:xfrm>
                <a:off x="740664" y="3767332"/>
                <a:ext cx="5425005" cy="369332"/>
              </a:xfrm>
              <a:prstGeom prst="rect">
                <a:avLst/>
              </a:prstGeom>
              <a:noFill/>
            </p:spPr>
            <p:txBody>
              <a:bodyPr wrap="square" rtlCol="0">
                <a:spAutoFit/>
              </a:bodyPr>
              <a:lstStyle/>
              <a:p>
                <a14:m>
                  <m:oMath xmlns:m="http://schemas.openxmlformats.org/officeDocument/2006/math">
                    <m:sSub>
                      <m:sSubPr>
                        <m:ctrlPr>
                          <a:rPr lang="en-US" altLang="zh-TW" sz="1600" i="1" smtClean="0">
                            <a:solidFill>
                              <a:srgbClr val="0000FF"/>
                            </a:solidFill>
                            <a:latin typeface="Cambria Math" panose="02040503050406030204" pitchFamily="18" charset="0"/>
                          </a:rPr>
                        </m:ctrlPr>
                      </m:sSubPr>
                      <m:e>
                        <m:r>
                          <a:rPr lang="en-US" altLang="zh-TW" sz="1600">
                            <a:solidFill>
                              <a:srgbClr val="0000FF"/>
                            </a:solidFill>
                            <a:latin typeface="Cambria Math" panose="02040503050406030204" pitchFamily="18" charset="0"/>
                          </a:rPr>
                          <m:t>𝚲</m:t>
                        </m:r>
                      </m:e>
                      <m:sub>
                        <m:r>
                          <a:rPr lang="en-US" altLang="zh-TW" sz="1600" i="1">
                            <a:solidFill>
                              <a:srgbClr val="0000FF"/>
                            </a:solidFill>
                            <a:latin typeface="Cambria Math" panose="02040503050406030204" pitchFamily="18" charset="0"/>
                          </a:rPr>
                          <m:t>𝒄</m:t>
                        </m:r>
                      </m:sub>
                    </m:sSub>
                    <m:r>
                      <a:rPr lang="en-US" altLang="zh-TW" sz="1600" i="1">
                        <a:solidFill>
                          <a:srgbClr val="0000FF"/>
                        </a:solidFill>
                        <a:latin typeface="Cambria Math" panose="02040503050406030204" pitchFamily="18" charset="0"/>
                      </a:rPr>
                      <m:t>(</m:t>
                    </m:r>
                    <m:r>
                      <a:rPr lang="en-US" altLang="zh-TW" sz="1600" i="1">
                        <a:solidFill>
                          <a:srgbClr val="0000FF"/>
                        </a:solidFill>
                        <a:latin typeface="Cambria Math" panose="02040503050406030204" pitchFamily="18" charset="0"/>
                      </a:rPr>
                      <m:t>𝟐𝟗𝟏𝟎</m:t>
                    </m:r>
                    <m:r>
                      <a:rPr lang="en-US" altLang="zh-TW" sz="1600" i="1">
                        <a:solidFill>
                          <a:srgbClr val="0000FF"/>
                        </a:solidFill>
                        <a:latin typeface="Cambria Math" panose="02040503050406030204" pitchFamily="18" charset="0"/>
                      </a:rPr>
                      <m:t>)</m:t>
                    </m:r>
                  </m:oMath>
                </a14:m>
                <a:r>
                  <a:rPr kumimoji="1" lang="en-US" altLang="zh-TW" sz="1600" dirty="0">
                    <a:solidFill>
                      <a:srgbClr val="0000FF"/>
                    </a:solidFill>
                  </a:rPr>
                  <a:t>:  |3/2-, 2</a:t>
                </a:r>
                <a14:m>
                  <m:oMath xmlns:m="http://schemas.openxmlformats.org/officeDocument/2006/math">
                    <m:sSub>
                      <m:sSubPr>
                        <m:ctrlPr>
                          <a:rPr kumimoji="1" lang="en-US" altLang="zh-TW" sz="1600" i="1" smtClean="0">
                            <a:solidFill>
                              <a:srgbClr val="0000FF"/>
                            </a:solidFill>
                            <a:latin typeface="Cambria Math" panose="02040503050406030204" pitchFamily="18" charset="0"/>
                          </a:rPr>
                        </m:ctrlPr>
                      </m:sSubPr>
                      <m:e>
                        <m:r>
                          <a:rPr kumimoji="1" lang="en-US" altLang="zh-TW" sz="1600" b="1" i="1" smtClean="0">
                            <a:solidFill>
                              <a:srgbClr val="0000FF"/>
                            </a:solidFill>
                            <a:latin typeface="Cambria Math" panose="02040503050406030204" pitchFamily="18" charset="0"/>
                          </a:rPr>
                          <m:t>⟩</m:t>
                        </m:r>
                      </m:e>
                      <m:sub>
                        <m:r>
                          <a:rPr kumimoji="1" lang="en-US" altLang="zh-TW" sz="1600" b="1" i="1" smtClean="0">
                            <a:solidFill>
                              <a:srgbClr val="0000FF"/>
                            </a:solidFill>
                            <a:latin typeface="Cambria Math" panose="02040503050406030204" pitchFamily="18" charset="0"/>
                          </a:rPr>
                          <m:t>𝝆</m:t>
                        </m:r>
                      </m:sub>
                    </m:sSub>
                  </m:oMath>
                </a14:m>
                <a:r>
                  <a:rPr kumimoji="1" lang="en-US" altLang="zh-TW" sz="1600" dirty="0">
                    <a:solidFill>
                      <a:srgbClr val="0000FF"/>
                    </a:solidFill>
                  </a:rPr>
                  <a:t>, or  </a:t>
                </a:r>
                <a:r>
                  <a:rPr lang="en-US" altLang="zh-TW" sz="1600" dirty="0">
                    <a:solidFill>
                      <a:srgbClr val="0000FF"/>
                    </a:solidFill>
                  </a:rPr>
                  <a:t>|5/2-, 2</a:t>
                </a:r>
                <a14:m>
                  <m:oMath xmlns:m="http://schemas.openxmlformats.org/officeDocument/2006/math">
                    <m:sSub>
                      <m:sSubPr>
                        <m:ctrlPr>
                          <a:rPr lang="en-US" altLang="zh-TW" sz="1600" i="1">
                            <a:solidFill>
                              <a:srgbClr val="0000FF"/>
                            </a:solidFill>
                            <a:latin typeface="Cambria Math" panose="02040503050406030204" pitchFamily="18" charset="0"/>
                          </a:rPr>
                        </m:ctrlPr>
                      </m:sSubPr>
                      <m:e>
                        <m:r>
                          <a:rPr lang="en-US" altLang="zh-TW" sz="1600" i="1">
                            <a:solidFill>
                              <a:srgbClr val="0000FF"/>
                            </a:solidFill>
                            <a:latin typeface="Cambria Math" panose="02040503050406030204" pitchFamily="18" charset="0"/>
                          </a:rPr>
                          <m:t>⟩</m:t>
                        </m:r>
                      </m:e>
                      <m:sub>
                        <m:r>
                          <a:rPr lang="en-US" altLang="zh-TW" sz="1600" i="1">
                            <a:solidFill>
                              <a:srgbClr val="0000FF"/>
                            </a:solidFill>
                            <a:latin typeface="Cambria Math" panose="02040503050406030204" pitchFamily="18" charset="0"/>
                          </a:rPr>
                          <m:t>𝝆</m:t>
                        </m:r>
                      </m:sub>
                    </m:sSub>
                  </m:oMath>
                </a14:m>
                <a:endParaRPr kumimoji="1" lang="zh-TW" altLang="en-US" sz="1600" dirty="0">
                  <a:solidFill>
                    <a:srgbClr val="0000FF"/>
                  </a:solidFill>
                </a:endParaRPr>
              </a:p>
            </p:txBody>
          </p:sp>
        </mc:Choice>
        <mc:Fallback xmlns="">
          <p:sp>
            <p:nvSpPr>
              <p:cNvPr id="3" name="文字方塊 2">
                <a:extLst>
                  <a:ext uri="{FF2B5EF4-FFF2-40B4-BE49-F238E27FC236}">
                    <a16:creationId xmlns:a16="http://schemas.microsoft.com/office/drawing/2014/main" id="{6664A0BE-4335-D97D-1BE8-3B00A196A414}"/>
                  </a:ext>
                </a:extLst>
              </p:cNvPr>
              <p:cNvSpPr txBox="1">
                <a:spLocks noRot="1" noChangeAspect="1" noMove="1" noResize="1" noEditPoints="1" noAdjustHandles="1" noChangeArrowheads="1" noChangeShapeType="1" noTextEdit="1"/>
              </p:cNvSpPr>
              <p:nvPr/>
            </p:nvSpPr>
            <p:spPr>
              <a:xfrm>
                <a:off x="740664" y="3767332"/>
                <a:ext cx="5425005" cy="369332"/>
              </a:xfrm>
              <a:prstGeom prst="rect">
                <a:avLst/>
              </a:prstGeom>
              <a:blipFill>
                <a:blip r:embed="rId2"/>
                <a:stretch>
                  <a:fillRect t="-6667" b="-1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D9761C1E-E5F3-7E8C-AA5F-6B2C3EE62936}"/>
                  </a:ext>
                </a:extLst>
              </p:cNvPr>
              <p:cNvSpPr txBox="1"/>
              <p:nvPr/>
            </p:nvSpPr>
            <p:spPr>
              <a:xfrm>
                <a:off x="740664" y="4136664"/>
                <a:ext cx="6382947" cy="349326"/>
              </a:xfrm>
              <a:prstGeom prst="rect">
                <a:avLst/>
              </a:prstGeom>
              <a:noFill/>
            </p:spPr>
            <p:txBody>
              <a:bodyPr wrap="square" rtlCol="0">
                <a:spAutoFit/>
              </a:bodyPr>
              <a:lstStyle/>
              <a:p>
                <a14:m>
                  <m:oMath xmlns:m="http://schemas.openxmlformats.org/officeDocument/2006/math">
                    <m:sSub>
                      <m:sSubPr>
                        <m:ctrlPr>
                          <a:rPr lang="en-US" altLang="zh-TW" sz="1600" i="1" smtClean="0">
                            <a:solidFill>
                              <a:srgbClr val="0000FF"/>
                            </a:solidFill>
                            <a:latin typeface="Cambria Math" panose="02040503050406030204" pitchFamily="18" charset="0"/>
                          </a:rPr>
                        </m:ctrlPr>
                      </m:sSubPr>
                      <m:e>
                        <m:r>
                          <a:rPr lang="en-US" altLang="zh-TW" sz="1600">
                            <a:solidFill>
                              <a:srgbClr val="0000FF"/>
                            </a:solidFill>
                            <a:latin typeface="Cambria Math" panose="02040503050406030204" pitchFamily="18" charset="0"/>
                          </a:rPr>
                          <m:t>𝚲</m:t>
                        </m:r>
                      </m:e>
                      <m:sub>
                        <m:r>
                          <a:rPr lang="en-US" altLang="zh-TW" sz="1600" i="1">
                            <a:solidFill>
                              <a:srgbClr val="0000FF"/>
                            </a:solidFill>
                            <a:latin typeface="Cambria Math" panose="02040503050406030204" pitchFamily="18" charset="0"/>
                          </a:rPr>
                          <m:t>𝒄</m:t>
                        </m:r>
                      </m:sub>
                    </m:sSub>
                    <m:r>
                      <a:rPr lang="en-US" altLang="zh-TW" sz="1600" i="1">
                        <a:solidFill>
                          <a:srgbClr val="0000FF"/>
                        </a:solidFill>
                        <a:latin typeface="Cambria Math" panose="02040503050406030204" pitchFamily="18" charset="0"/>
                      </a:rPr>
                      <m:t>(</m:t>
                    </m:r>
                    <m:r>
                      <a:rPr lang="en-US" altLang="zh-TW" sz="1600" i="1">
                        <a:solidFill>
                          <a:srgbClr val="0000FF"/>
                        </a:solidFill>
                        <a:latin typeface="Cambria Math" panose="02040503050406030204" pitchFamily="18" charset="0"/>
                      </a:rPr>
                      <m:t>𝟐𝟗</m:t>
                    </m:r>
                    <m:r>
                      <a:rPr lang="en-US" altLang="zh-TW" sz="1600" b="1" i="1" smtClean="0">
                        <a:solidFill>
                          <a:srgbClr val="0000FF"/>
                        </a:solidFill>
                        <a:latin typeface="Cambria Math" panose="02040503050406030204" pitchFamily="18" charset="0"/>
                      </a:rPr>
                      <m:t>𝟒</m:t>
                    </m:r>
                    <m:r>
                      <a:rPr lang="en-US" altLang="zh-TW" sz="1600" i="1">
                        <a:solidFill>
                          <a:srgbClr val="0000FF"/>
                        </a:solidFill>
                        <a:latin typeface="Cambria Math" panose="02040503050406030204" pitchFamily="18" charset="0"/>
                      </a:rPr>
                      <m:t>𝟎</m:t>
                    </m:r>
                    <m:r>
                      <a:rPr lang="en-US" altLang="zh-TW" sz="1600" i="1">
                        <a:solidFill>
                          <a:srgbClr val="0000FF"/>
                        </a:solidFill>
                        <a:latin typeface="Cambria Math" panose="02040503050406030204" pitchFamily="18" charset="0"/>
                      </a:rPr>
                      <m:t>)</m:t>
                    </m:r>
                  </m:oMath>
                </a14:m>
                <a:r>
                  <a:rPr kumimoji="1" lang="en-US" altLang="zh-TW" sz="1600" dirty="0">
                    <a:solidFill>
                      <a:srgbClr val="0000FF"/>
                    </a:solidFill>
                  </a:rPr>
                  <a:t>:  |1/2-, 1</a:t>
                </a:r>
                <a14:m>
                  <m:oMath xmlns:m="http://schemas.openxmlformats.org/officeDocument/2006/math">
                    <m:sSub>
                      <m:sSubPr>
                        <m:ctrlPr>
                          <a:rPr kumimoji="1" lang="en-US" altLang="zh-TW" sz="1600" i="1" smtClean="0">
                            <a:solidFill>
                              <a:srgbClr val="0000FF"/>
                            </a:solidFill>
                            <a:latin typeface="Cambria Math" panose="02040503050406030204" pitchFamily="18" charset="0"/>
                          </a:rPr>
                        </m:ctrlPr>
                      </m:sSubPr>
                      <m:e>
                        <m:r>
                          <a:rPr kumimoji="1" lang="en-US" altLang="zh-TW" sz="1600" b="1" i="1" smtClean="0">
                            <a:solidFill>
                              <a:srgbClr val="0000FF"/>
                            </a:solidFill>
                            <a:latin typeface="Cambria Math" panose="02040503050406030204" pitchFamily="18" charset="0"/>
                          </a:rPr>
                          <m:t>⟩</m:t>
                        </m:r>
                      </m:e>
                      <m:sub>
                        <m:r>
                          <a:rPr kumimoji="1" lang="en-US" altLang="zh-TW" sz="1600" b="1" i="1" smtClean="0">
                            <a:solidFill>
                              <a:srgbClr val="0000FF"/>
                            </a:solidFill>
                            <a:latin typeface="Cambria Math" panose="02040503050406030204" pitchFamily="18" charset="0"/>
                          </a:rPr>
                          <m:t>𝝀</m:t>
                        </m:r>
                      </m:sub>
                    </m:sSub>
                  </m:oMath>
                </a14:m>
                <a:r>
                  <a:rPr kumimoji="1" lang="en-US" altLang="zh-TW" sz="1600" dirty="0">
                    <a:solidFill>
                      <a:srgbClr val="0000FF"/>
                    </a:solidFill>
                  </a:rPr>
                  <a:t>, or  </a:t>
                </a:r>
                <a:r>
                  <a:rPr lang="en-US" altLang="zh-TW" sz="1600" dirty="0">
                    <a:solidFill>
                      <a:srgbClr val="0000FF"/>
                    </a:solidFill>
                  </a:rPr>
                  <a:t>|3/2-, 1</a:t>
                </a:r>
                <a14:m>
                  <m:oMath xmlns:m="http://schemas.openxmlformats.org/officeDocument/2006/math">
                    <m:sSub>
                      <m:sSubPr>
                        <m:ctrlPr>
                          <a:rPr lang="en-US" altLang="zh-TW" sz="1600" i="1">
                            <a:solidFill>
                              <a:srgbClr val="0000FF"/>
                            </a:solidFill>
                            <a:latin typeface="Cambria Math" panose="02040503050406030204" pitchFamily="18" charset="0"/>
                          </a:rPr>
                        </m:ctrlPr>
                      </m:sSubPr>
                      <m:e>
                        <m:r>
                          <a:rPr lang="en-US" altLang="zh-TW" sz="1600" i="1">
                            <a:solidFill>
                              <a:srgbClr val="0000FF"/>
                            </a:solidFill>
                            <a:latin typeface="Cambria Math" panose="02040503050406030204" pitchFamily="18" charset="0"/>
                          </a:rPr>
                          <m:t>⟩</m:t>
                        </m:r>
                      </m:e>
                      <m:sub>
                        <m:r>
                          <a:rPr lang="en-US" altLang="zh-TW" sz="1600" b="1" i="1" smtClean="0">
                            <a:solidFill>
                              <a:srgbClr val="0000FF"/>
                            </a:solidFill>
                            <a:latin typeface="Cambria Math" panose="02040503050406030204" pitchFamily="18" charset="0"/>
                          </a:rPr>
                          <m:t>𝝀</m:t>
                        </m:r>
                        <m:r>
                          <a:rPr lang="en-US" altLang="zh-TW" sz="1600" b="1" i="1" smtClean="0">
                            <a:solidFill>
                              <a:srgbClr val="0000FF"/>
                            </a:solidFill>
                            <a:latin typeface="Cambria Math" panose="02040503050406030204" pitchFamily="18" charset="0"/>
                          </a:rPr>
                          <m:t>,</m:t>
                        </m:r>
                      </m:sub>
                    </m:sSub>
                  </m:oMath>
                </a14:m>
                <a:r>
                  <a:rPr kumimoji="1" lang="en-US" altLang="zh-TW" sz="1600" dirty="0">
                    <a:solidFill>
                      <a:srgbClr val="0000FF"/>
                    </a:solidFill>
                  </a:rPr>
                  <a:t>  the latter is more favorable</a:t>
                </a:r>
                <a:endParaRPr kumimoji="1" lang="zh-TW" altLang="en-US" sz="1600" dirty="0">
                  <a:solidFill>
                    <a:srgbClr val="0000FF"/>
                  </a:solidFill>
                </a:endParaRPr>
              </a:p>
            </p:txBody>
          </p:sp>
        </mc:Choice>
        <mc:Fallback xmlns="">
          <p:sp>
            <p:nvSpPr>
              <p:cNvPr id="4" name="文字方塊 3">
                <a:extLst>
                  <a:ext uri="{FF2B5EF4-FFF2-40B4-BE49-F238E27FC236}">
                    <a16:creationId xmlns:a16="http://schemas.microsoft.com/office/drawing/2014/main" id="{D9761C1E-E5F3-7E8C-AA5F-6B2C3EE62936}"/>
                  </a:ext>
                </a:extLst>
              </p:cNvPr>
              <p:cNvSpPr txBox="1">
                <a:spLocks noRot="1" noChangeAspect="1" noMove="1" noResize="1" noEditPoints="1" noAdjustHandles="1" noChangeArrowheads="1" noChangeShapeType="1" noTextEdit="1"/>
              </p:cNvSpPr>
              <p:nvPr/>
            </p:nvSpPr>
            <p:spPr>
              <a:xfrm>
                <a:off x="740664" y="4136664"/>
                <a:ext cx="6382947" cy="349326"/>
              </a:xfrm>
              <a:prstGeom prst="rect">
                <a:avLst/>
              </a:prstGeom>
              <a:blipFill>
                <a:blip r:embed="rId3"/>
                <a:stretch>
                  <a:fillRect t="-6897" b="-1724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913B219D-A927-814F-37A8-F9F5904EE44F}"/>
                  </a:ext>
                </a:extLst>
              </p:cNvPr>
              <p:cNvSpPr txBox="1"/>
              <p:nvPr/>
            </p:nvSpPr>
            <p:spPr>
              <a:xfrm>
                <a:off x="649224" y="206394"/>
                <a:ext cx="7616952" cy="870816"/>
              </a:xfrm>
              <a:prstGeom prst="rect">
                <a:avLst/>
              </a:prstGeom>
              <a:noFill/>
            </p:spPr>
            <p:txBody>
              <a:bodyPr wrap="square" rtlCol="0">
                <a:spAutoFit/>
              </a:bodyPr>
              <a:lstStyle/>
              <a:p>
                <a:r>
                  <a:rPr lang="en-US" altLang="zh-TW" dirty="0">
                    <a:solidFill>
                      <a:srgbClr val="0000FF"/>
                    </a:solidFill>
                  </a:rPr>
                  <a:t>The mass of </a:t>
                </a:r>
                <a14:m>
                  <m:oMath xmlns:m="http://schemas.openxmlformats.org/officeDocument/2006/math">
                    <m:sSub>
                      <m:sSubPr>
                        <m:ctrlPr>
                          <a:rPr lang="en-US" altLang="zh-TW" sz="1800" i="1" smtClean="0">
                            <a:solidFill>
                              <a:srgbClr val="0000FF"/>
                            </a:solidFill>
                            <a:latin typeface="Cambria Math" panose="02040503050406030204" pitchFamily="18" charset="0"/>
                          </a:rPr>
                        </m:ctrlPr>
                      </m:sSubPr>
                      <m:e>
                        <m:r>
                          <a:rPr lang="en-US" altLang="zh-TW" sz="1800">
                            <a:solidFill>
                              <a:srgbClr val="0000FF"/>
                            </a:solidFill>
                            <a:latin typeface="Cambria Math" panose="02040503050406030204" pitchFamily="18" charset="0"/>
                          </a:rPr>
                          <m:t>𝚲</m:t>
                        </m:r>
                      </m:e>
                      <m:sub>
                        <m:r>
                          <a:rPr lang="en-US" altLang="zh-TW" sz="1800" i="1">
                            <a:solidFill>
                              <a:srgbClr val="0000FF"/>
                            </a:solidFill>
                            <a:latin typeface="Cambria Math" panose="02040503050406030204" pitchFamily="18" charset="0"/>
                          </a:rPr>
                          <m:t>𝒄</m:t>
                        </m:r>
                      </m:sub>
                    </m:sSub>
                    <m:d>
                      <m:dPr>
                        <m:ctrlPr>
                          <a:rPr lang="en-US" altLang="zh-TW" sz="1800" i="1">
                            <a:solidFill>
                              <a:srgbClr val="0000FF"/>
                            </a:solidFill>
                            <a:latin typeface="Cambria Math" panose="02040503050406030204" pitchFamily="18" charset="0"/>
                          </a:rPr>
                        </m:ctrlPr>
                      </m:dPr>
                      <m:e>
                        <m:r>
                          <a:rPr lang="en-US" altLang="zh-TW" sz="1800" i="1">
                            <a:solidFill>
                              <a:srgbClr val="0000FF"/>
                            </a:solidFill>
                            <a:latin typeface="Cambria Math" panose="02040503050406030204" pitchFamily="18" charset="0"/>
                          </a:rPr>
                          <m:t>𝟐𝟗</m:t>
                        </m:r>
                        <m:r>
                          <a:rPr lang="en-US" altLang="zh-TW" sz="1800" b="1" i="1" smtClean="0">
                            <a:solidFill>
                              <a:srgbClr val="0000FF"/>
                            </a:solidFill>
                            <a:latin typeface="Cambria Math" panose="02040503050406030204" pitchFamily="18" charset="0"/>
                          </a:rPr>
                          <m:t>𝟒</m:t>
                        </m:r>
                        <m:r>
                          <a:rPr lang="en-US" altLang="zh-TW" sz="1800" i="1">
                            <a:solidFill>
                              <a:srgbClr val="0000FF"/>
                            </a:solidFill>
                            <a:latin typeface="Cambria Math" panose="02040503050406030204" pitchFamily="18" charset="0"/>
                          </a:rPr>
                          <m:t>𝟎</m:t>
                        </m:r>
                      </m:e>
                    </m:d>
                  </m:oMath>
                </a14:m>
                <a:r>
                  <a:rPr lang="en-US" altLang="zh-TW" dirty="0">
                    <a:solidFill>
                      <a:srgbClr val="0000FF"/>
                    </a:solidFill>
                  </a:rPr>
                  <a:t> is expected to be 3012 MeV in QM, hence its mass is abnormally low, just like </a:t>
                </a:r>
                <a14:m>
                  <m:oMath xmlns:m="http://schemas.openxmlformats.org/officeDocument/2006/math">
                    <m:r>
                      <a:rPr lang="en-US" altLang="zh-TW" b="1" i="0" smtClean="0">
                        <a:solidFill>
                          <a:srgbClr val="0000FF"/>
                        </a:solidFill>
                        <a:latin typeface="Cambria Math" panose="02040503050406030204" pitchFamily="18" charset="0"/>
                      </a:rPr>
                      <m:t>𝚲</m:t>
                    </m:r>
                    <m:d>
                      <m:dPr>
                        <m:ctrlPr>
                          <a:rPr lang="en-US" altLang="zh-TW" b="1" i="1" smtClean="0">
                            <a:solidFill>
                              <a:srgbClr val="0000FF"/>
                            </a:solidFill>
                            <a:latin typeface="Cambria Math" panose="02040503050406030204" pitchFamily="18" charset="0"/>
                          </a:rPr>
                        </m:ctrlPr>
                      </m:dPr>
                      <m:e>
                        <m:r>
                          <a:rPr lang="en-US" altLang="zh-TW" b="1" i="1" smtClean="0">
                            <a:solidFill>
                              <a:srgbClr val="0000FF"/>
                            </a:solidFill>
                            <a:latin typeface="Cambria Math" panose="02040503050406030204" pitchFamily="18" charset="0"/>
                          </a:rPr>
                          <m:t>𝟏𝟒𝟎𝟓</m:t>
                        </m:r>
                      </m:e>
                    </m:d>
                    <m:r>
                      <a:rPr lang="en-US" altLang="zh-TW" b="1" i="1" smtClean="0">
                        <a:solidFill>
                          <a:srgbClr val="0000FF"/>
                        </a:solidFill>
                        <a:latin typeface="Cambria Math" panose="02040503050406030204" pitchFamily="18" charset="0"/>
                      </a:rPr>
                      <m:t>, </m:t>
                    </m:r>
                    <m:sSubSup>
                      <m:sSubSupPr>
                        <m:ctrlPr>
                          <a:rPr lang="en-US" altLang="zh-TW" b="1" i="1" smtClean="0">
                            <a:solidFill>
                              <a:srgbClr val="0000FF"/>
                            </a:solidFill>
                            <a:latin typeface="Cambria Math" panose="02040503050406030204" pitchFamily="18" charset="0"/>
                          </a:rPr>
                        </m:ctrlPr>
                      </m:sSubSupPr>
                      <m:e>
                        <m:r>
                          <a:rPr lang="en-US" altLang="zh-TW" b="1" i="1" smtClean="0">
                            <a:solidFill>
                              <a:srgbClr val="0000FF"/>
                            </a:solidFill>
                            <a:latin typeface="Cambria Math" panose="02040503050406030204" pitchFamily="18" charset="0"/>
                          </a:rPr>
                          <m:t>𝑫</m:t>
                        </m:r>
                      </m:e>
                      <m:sub>
                        <m:r>
                          <a:rPr lang="en-US" altLang="zh-TW" b="1" i="1" smtClean="0">
                            <a:solidFill>
                              <a:srgbClr val="0000FF"/>
                            </a:solidFill>
                            <a:latin typeface="Cambria Math" panose="02040503050406030204" pitchFamily="18" charset="0"/>
                          </a:rPr>
                          <m:t>𝒔</m:t>
                        </m:r>
                        <m:r>
                          <a:rPr lang="en-US" altLang="zh-TW" b="1" i="1" smtClean="0">
                            <a:solidFill>
                              <a:srgbClr val="0000FF"/>
                            </a:solidFill>
                            <a:latin typeface="Cambria Math" panose="02040503050406030204" pitchFamily="18" charset="0"/>
                          </a:rPr>
                          <m:t>𝟎</m:t>
                        </m:r>
                      </m:sub>
                      <m:sup>
                        <m:r>
                          <a:rPr lang="en-US" altLang="zh-TW" b="1" i="1" smtClean="0">
                            <a:solidFill>
                              <a:srgbClr val="0000FF"/>
                            </a:solidFill>
                            <a:latin typeface="Cambria Math" panose="02040503050406030204" pitchFamily="18" charset="0"/>
                          </a:rPr>
                          <m:t>∗</m:t>
                        </m:r>
                      </m:sup>
                    </m:sSubSup>
                    <m:d>
                      <m:dPr>
                        <m:ctrlPr>
                          <a:rPr lang="en-US" altLang="zh-TW" b="1" i="1" smtClean="0">
                            <a:solidFill>
                              <a:srgbClr val="0000FF"/>
                            </a:solidFill>
                            <a:latin typeface="Cambria Math" panose="02040503050406030204" pitchFamily="18" charset="0"/>
                          </a:rPr>
                        </m:ctrlPr>
                      </m:dPr>
                      <m:e>
                        <m:r>
                          <a:rPr lang="en-US" altLang="zh-TW" b="1" i="1" smtClean="0">
                            <a:solidFill>
                              <a:srgbClr val="0000FF"/>
                            </a:solidFill>
                            <a:latin typeface="Cambria Math" panose="02040503050406030204" pitchFamily="18" charset="0"/>
                          </a:rPr>
                          <m:t>𝟐𝟑𝟏𝟕</m:t>
                        </m:r>
                      </m:e>
                    </m:d>
                    <m:r>
                      <a:rPr lang="en-US" altLang="zh-TW" b="1" i="1" smtClean="0">
                        <a:solidFill>
                          <a:srgbClr val="0000FF"/>
                        </a:solidFill>
                        <a:latin typeface="Cambria Math" panose="02040503050406030204" pitchFamily="18" charset="0"/>
                      </a:rPr>
                      <m:t>, </m:t>
                    </m:r>
                    <m:r>
                      <a:rPr lang="en-US" altLang="zh-TW" b="1" i="1" smtClean="0">
                        <a:solidFill>
                          <a:srgbClr val="0000FF"/>
                        </a:solidFill>
                        <a:latin typeface="Cambria Math" panose="02040503050406030204" pitchFamily="18" charset="0"/>
                      </a:rPr>
                      <m:t>𝑿</m:t>
                    </m:r>
                    <m:d>
                      <m:dPr>
                        <m:ctrlPr>
                          <a:rPr lang="en-US" altLang="zh-TW" b="1" i="1" smtClean="0">
                            <a:solidFill>
                              <a:srgbClr val="0000FF"/>
                            </a:solidFill>
                            <a:latin typeface="Cambria Math" panose="02040503050406030204" pitchFamily="18" charset="0"/>
                          </a:rPr>
                        </m:ctrlPr>
                      </m:dPr>
                      <m:e>
                        <m:r>
                          <a:rPr lang="en-US" altLang="zh-TW" b="1" i="1" smtClean="0">
                            <a:solidFill>
                              <a:srgbClr val="0000FF"/>
                            </a:solidFill>
                            <a:latin typeface="Cambria Math" panose="02040503050406030204" pitchFamily="18" charset="0"/>
                          </a:rPr>
                          <m:t>𝟑𝟖𝟐𝟕</m:t>
                        </m:r>
                      </m:e>
                    </m:d>
                    <m:r>
                      <a:rPr lang="en-US" altLang="zh-TW" b="1" i="1" smtClean="0">
                        <a:solidFill>
                          <a:srgbClr val="0000FF"/>
                        </a:solidFill>
                        <a:latin typeface="Cambria Math" panose="02040503050406030204" pitchFamily="18" charset="0"/>
                      </a:rPr>
                      <m:t>.</m:t>
                    </m:r>
                  </m:oMath>
                </a14:m>
                <a:r>
                  <a:rPr kumimoji="1" lang="en-US" altLang="zh-TW" dirty="0">
                    <a:solidFill>
                      <a:srgbClr val="0000FF"/>
                    </a:solidFill>
                  </a:rPr>
                  <a:t>  It could be a pentaquark or a</a:t>
                </a:r>
                <a:r>
                  <a:rPr lang="en-US" altLang="zh-TW" i="1" dirty="0">
                    <a:solidFill>
                      <a:srgbClr val="0000FF"/>
                    </a:solidFill>
                    <a:latin typeface="Cambria Math" panose="02040503050406030204" pitchFamily="18" charset="0"/>
                  </a:rPr>
                  <a:t> </a:t>
                </a:r>
                <a14:m>
                  <m:oMath xmlns:m="http://schemas.openxmlformats.org/officeDocument/2006/math">
                    <m:sSup>
                      <m:sSupPr>
                        <m:ctrlPr>
                          <a:rPr lang="en-US" altLang="zh-TW" i="1">
                            <a:solidFill>
                              <a:srgbClr val="0000FF"/>
                            </a:solidFill>
                            <a:latin typeface="Cambria Math" panose="02040503050406030204" pitchFamily="18" charset="0"/>
                          </a:rPr>
                        </m:ctrlPr>
                      </m:sSupPr>
                      <m:e>
                        <m:r>
                          <a:rPr lang="en-US" altLang="zh-TW" i="1">
                            <a:solidFill>
                              <a:srgbClr val="0000FF"/>
                            </a:solidFill>
                            <a:latin typeface="Cambria Math" panose="02040503050406030204" pitchFamily="18" charset="0"/>
                          </a:rPr>
                          <m:t>𝑫</m:t>
                        </m:r>
                      </m:e>
                      <m:sup>
                        <m:r>
                          <a:rPr lang="en-US" altLang="zh-TW" i="1">
                            <a:solidFill>
                              <a:srgbClr val="0000FF"/>
                            </a:solidFill>
                            <a:latin typeface="Cambria Math" panose="02040503050406030204" pitchFamily="18" charset="0"/>
                          </a:rPr>
                          <m:t>∗</m:t>
                        </m:r>
                      </m:sup>
                    </m:sSup>
                    <m:r>
                      <a:rPr lang="en-US" altLang="zh-TW" i="1">
                        <a:solidFill>
                          <a:srgbClr val="0000FF"/>
                        </a:solidFill>
                        <a:latin typeface="Cambria Math" panose="02040503050406030204" pitchFamily="18" charset="0"/>
                      </a:rPr>
                      <m:t>𝑵</m:t>
                    </m:r>
                    <m:r>
                      <a:rPr lang="en-US" altLang="zh-TW" i="1">
                        <a:solidFill>
                          <a:srgbClr val="0000FF"/>
                        </a:solidFill>
                        <a:latin typeface="Cambria Math" panose="02040503050406030204" pitchFamily="18" charset="0"/>
                      </a:rPr>
                      <m:t> </m:t>
                    </m:r>
                  </m:oMath>
                </a14:m>
                <a:r>
                  <a:rPr kumimoji="1" lang="en-US" altLang="zh-TW" dirty="0">
                    <a:solidFill>
                      <a:srgbClr val="0000FF"/>
                    </a:solidFill>
                  </a:rPr>
                  <a:t>molecular</a:t>
                </a:r>
                <a14:m>
                  <m:oMath xmlns:m="http://schemas.openxmlformats.org/officeDocument/2006/math">
                    <m:r>
                      <a:rPr kumimoji="1" lang="en-US" altLang="zh-TW" b="1" i="1" smtClean="0">
                        <a:solidFill>
                          <a:srgbClr val="0000FF"/>
                        </a:solidFill>
                        <a:latin typeface="Cambria Math" panose="02040503050406030204" pitchFamily="18" charset="0"/>
                      </a:rPr>
                      <m:t>.</m:t>
                    </m:r>
                  </m:oMath>
                </a14:m>
                <a:endParaRPr kumimoji="1" lang="zh-TW" altLang="en-US" dirty="0">
                  <a:solidFill>
                    <a:srgbClr val="0000FF"/>
                  </a:solidFill>
                </a:endParaRPr>
              </a:p>
            </p:txBody>
          </p:sp>
        </mc:Choice>
        <mc:Fallback xmlns="">
          <p:sp>
            <p:nvSpPr>
              <p:cNvPr id="5" name="文字方塊 4">
                <a:extLst>
                  <a:ext uri="{FF2B5EF4-FFF2-40B4-BE49-F238E27FC236}">
                    <a16:creationId xmlns:a16="http://schemas.microsoft.com/office/drawing/2014/main" id="{913B219D-A927-814F-37A8-F9F5904EE44F}"/>
                  </a:ext>
                </a:extLst>
              </p:cNvPr>
              <p:cNvSpPr txBox="1">
                <a:spLocks noRot="1" noChangeAspect="1" noMove="1" noResize="1" noEditPoints="1" noAdjustHandles="1" noChangeArrowheads="1" noChangeShapeType="1" noTextEdit="1"/>
              </p:cNvSpPr>
              <p:nvPr/>
            </p:nvSpPr>
            <p:spPr>
              <a:xfrm>
                <a:off x="649224" y="206394"/>
                <a:ext cx="7616952" cy="870816"/>
              </a:xfrm>
              <a:prstGeom prst="rect">
                <a:avLst/>
              </a:prstGeom>
              <a:blipFill>
                <a:blip r:embed="rId4"/>
                <a:stretch>
                  <a:fillRect l="-500" t="-1449" b="-8696"/>
                </a:stretch>
              </a:blipFill>
            </p:spPr>
            <p:txBody>
              <a:bodyPr/>
              <a:lstStyle/>
              <a:p>
                <a:r>
                  <a:rPr lang="zh-TW" altLang="en-US">
                    <a:noFill/>
                  </a:rPr>
                  <a:t> </a:t>
                </a:r>
              </a:p>
            </p:txBody>
          </p:sp>
        </mc:Fallback>
      </mc:AlternateContent>
      <p:sp>
        <p:nvSpPr>
          <p:cNvPr id="6" name="矩形 5">
            <a:extLst>
              <a:ext uri="{FF2B5EF4-FFF2-40B4-BE49-F238E27FC236}">
                <a16:creationId xmlns:a16="http://schemas.microsoft.com/office/drawing/2014/main" id="{A0E235ED-6ED6-EF21-1F05-8B92BC79DFCF}"/>
              </a:ext>
            </a:extLst>
          </p:cNvPr>
          <p:cNvSpPr/>
          <p:nvPr/>
        </p:nvSpPr>
        <p:spPr>
          <a:xfrm>
            <a:off x="649224" y="1600926"/>
            <a:ext cx="7899401" cy="307777"/>
          </a:xfrm>
          <a:prstGeom prst="rect">
            <a:avLst/>
          </a:prstGeom>
        </p:spPr>
        <p:txBody>
          <a:bodyPr wrap="square">
            <a:spAutoFit/>
          </a:bodyPr>
          <a:lstStyle/>
          <a:p>
            <a:r>
              <a:rPr lang="en-US" altLang="zh-TW" sz="1400" dirty="0">
                <a:solidFill>
                  <a:srgbClr val="555555"/>
                </a:solidFill>
                <a:latin typeface="+mj-lt"/>
              </a:rPr>
              <a:t>Zi-Le Zhang, Zhan-Wei Liu, Si-</a:t>
            </a:r>
            <a:r>
              <a:rPr lang="en-US" altLang="zh-TW" sz="1400" dirty="0" err="1">
                <a:solidFill>
                  <a:srgbClr val="555555"/>
                </a:solidFill>
                <a:latin typeface="+mj-lt"/>
              </a:rPr>
              <a:t>Qiang</a:t>
            </a:r>
            <a:r>
              <a:rPr lang="en-US" altLang="zh-TW" sz="1400" dirty="0">
                <a:solidFill>
                  <a:srgbClr val="555555"/>
                </a:solidFill>
                <a:latin typeface="+mj-lt"/>
              </a:rPr>
              <a:t> Luo, Fu-Lai Wang, Bo Wang, Hao Xu  (`22)</a:t>
            </a:r>
            <a:endParaRPr lang="en-US" altLang="zh-TW" sz="1400" i="0" dirty="0">
              <a:solidFill>
                <a:srgbClr val="555555"/>
              </a:solidFill>
              <a:effectLst/>
              <a:latin typeface="+mj-lt"/>
            </a:endParaRPr>
          </a:p>
        </p:txBody>
      </p:sp>
      <p:sp>
        <p:nvSpPr>
          <p:cNvPr id="8" name="文字方塊 7">
            <a:extLst>
              <a:ext uri="{FF2B5EF4-FFF2-40B4-BE49-F238E27FC236}">
                <a16:creationId xmlns:a16="http://schemas.microsoft.com/office/drawing/2014/main" id="{C8361468-7451-30A6-C6DC-22BD205BDF59}"/>
              </a:ext>
            </a:extLst>
          </p:cNvPr>
          <p:cNvSpPr txBox="1"/>
          <p:nvPr/>
        </p:nvSpPr>
        <p:spPr>
          <a:xfrm>
            <a:off x="4457700" y="789233"/>
            <a:ext cx="3457303" cy="307777"/>
          </a:xfrm>
          <a:prstGeom prst="rect">
            <a:avLst/>
          </a:prstGeom>
          <a:noFill/>
        </p:spPr>
        <p:txBody>
          <a:bodyPr wrap="square" rtlCol="0">
            <a:spAutoFit/>
          </a:bodyPr>
          <a:lstStyle/>
          <a:p>
            <a:r>
              <a:rPr kumimoji="1" lang="en-US" altLang="zh-TW" sz="1400" dirty="0"/>
              <a:t>S.Q. Luo, B Chen, Z.W. Liu, X. Liu (’20)</a:t>
            </a:r>
            <a:endParaRPr kumimoji="1" lang="zh-TW" altLang="en-US" sz="1400" dirty="0"/>
          </a:p>
        </p:txBody>
      </p:sp>
      <p:pic>
        <p:nvPicPr>
          <p:cNvPr id="9" name="圖片 8">
            <a:extLst>
              <a:ext uri="{FF2B5EF4-FFF2-40B4-BE49-F238E27FC236}">
                <a16:creationId xmlns:a16="http://schemas.microsoft.com/office/drawing/2014/main" id="{D46DAF30-4DF6-4F62-1C2E-C00CB39929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5653" y="1866438"/>
            <a:ext cx="2898050" cy="1704939"/>
          </a:xfrm>
          <a:prstGeom prst="rect">
            <a:avLst/>
          </a:prstGeom>
        </p:spPr>
      </p:pic>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70C59942-16BB-5E3E-3720-E0815AA92986}"/>
                  </a:ext>
                </a:extLst>
              </p:cNvPr>
              <p:cNvSpPr txBox="1"/>
              <p:nvPr/>
            </p:nvSpPr>
            <p:spPr>
              <a:xfrm>
                <a:off x="649224" y="1939183"/>
                <a:ext cx="5172892" cy="1323439"/>
              </a:xfrm>
              <a:prstGeom prst="rect">
                <a:avLst/>
              </a:prstGeom>
              <a:noFill/>
            </p:spPr>
            <p:txBody>
              <a:bodyPr wrap="square" rtlCol="0">
                <a:spAutoFit/>
              </a:bodyPr>
              <a:lstStyle/>
              <a:p>
                <a:pPr marL="285750" indent="-285750">
                  <a:buFont typeface="Wingdings" pitchFamily="2" charset="2"/>
                  <a:buChar char="l"/>
                </a:pPr>
                <a14:m>
                  <m:oMath xmlns:m="http://schemas.openxmlformats.org/officeDocument/2006/math">
                    <m:sSub>
                      <m:sSubPr>
                        <m:ctrlPr>
                          <a:rPr lang="en-US" altLang="zh-TW" sz="1600" b="0" i="1" smtClean="0">
                            <a:latin typeface="Cambria Math" panose="02040503050406030204" pitchFamily="18" charset="0"/>
                          </a:rPr>
                        </m:ctrlPr>
                      </m:sSubPr>
                      <m:e>
                        <m:r>
                          <a:rPr lang="en-US" altLang="zh-TW" sz="1600" b="0" i="1">
                            <a:latin typeface="Cambria Math" panose="02040503050406030204" pitchFamily="18" charset="0"/>
                          </a:rPr>
                          <m:t>𝛬</m:t>
                        </m:r>
                      </m:e>
                      <m:sub>
                        <m:r>
                          <a:rPr lang="en-US" altLang="zh-TW" sz="1600" b="0" i="1">
                            <a:latin typeface="Cambria Math" panose="02040503050406030204" pitchFamily="18" charset="0"/>
                          </a:rPr>
                          <m:t>𝑐</m:t>
                        </m:r>
                      </m:sub>
                    </m:sSub>
                    <m:r>
                      <a:rPr lang="en-US" altLang="zh-TW" sz="1600" b="0" i="1">
                        <a:latin typeface="Cambria Math" panose="02040503050406030204" pitchFamily="18" charset="0"/>
                      </a:rPr>
                      <m:t>(29</m:t>
                    </m:r>
                    <m:r>
                      <a:rPr lang="en-US" altLang="zh-TW" sz="1600" b="0" i="1" smtClean="0">
                        <a:latin typeface="Cambria Math" panose="02040503050406030204" pitchFamily="18" charset="0"/>
                      </a:rPr>
                      <m:t>1</m:t>
                    </m:r>
                    <m:r>
                      <a:rPr lang="en-US" altLang="zh-TW" sz="1600" b="0" i="1">
                        <a:latin typeface="Cambria Math" panose="02040503050406030204" pitchFamily="18" charset="0"/>
                      </a:rPr>
                      <m:t>0)</m:t>
                    </m:r>
                  </m:oMath>
                </a14:m>
                <a:r>
                  <a:rPr lang="en" altLang="zh-TW" sz="1600" b="0" dirty="0">
                    <a:latin typeface="Lucida Grande" panose="020B0600040502020204" pitchFamily="34" charset="0"/>
                  </a:rPr>
                  <a:t> </a:t>
                </a:r>
                <a:r>
                  <a:rPr lang="en" altLang="zh-TW" sz="1600" b="0" i="0" u="none" strike="noStrike" dirty="0">
                    <a:solidFill>
                      <a:schemeClr val="tx1"/>
                    </a:solidFill>
                    <a:effectLst/>
                    <a:latin typeface="Lucida Grande" panose="020B0600040502020204" pitchFamily="34" charset="0"/>
                  </a:rPr>
                  <a:t>and </a:t>
                </a:r>
                <a:r>
                  <a:rPr lang="en-US" altLang="zh-TW" sz="1600" b="0" dirty="0">
                    <a:solidFill>
                      <a:schemeClr val="tx1"/>
                    </a:solidFill>
                  </a:rPr>
                  <a:t> </a:t>
                </a:r>
                <a14:m>
                  <m:oMath xmlns:m="http://schemas.openxmlformats.org/officeDocument/2006/math">
                    <m:sSub>
                      <m:sSubPr>
                        <m:ctrlPr>
                          <a:rPr lang="en-US" altLang="zh-TW" sz="1600" b="0" i="1">
                            <a:solidFill>
                              <a:schemeClr val="tx1"/>
                            </a:solidFill>
                            <a:latin typeface="Cambria Math" panose="02040503050406030204" pitchFamily="18" charset="0"/>
                          </a:rPr>
                        </m:ctrlPr>
                      </m:sSubPr>
                      <m:e>
                        <m:r>
                          <a:rPr lang="en-US" altLang="zh-TW" sz="1600" b="0" i="1">
                            <a:solidFill>
                              <a:schemeClr val="tx1"/>
                            </a:solidFill>
                            <a:latin typeface="Cambria Math" panose="02040503050406030204" pitchFamily="18" charset="0"/>
                          </a:rPr>
                          <m:t>𝛬</m:t>
                        </m:r>
                      </m:e>
                      <m:sub>
                        <m:r>
                          <a:rPr lang="en-US" altLang="zh-TW" sz="1600" b="0" i="1">
                            <a:solidFill>
                              <a:schemeClr val="tx1"/>
                            </a:solidFill>
                            <a:latin typeface="Cambria Math" panose="02040503050406030204" pitchFamily="18" charset="0"/>
                          </a:rPr>
                          <m:t>𝑐</m:t>
                        </m:r>
                      </m:sub>
                    </m:sSub>
                    <m:r>
                      <a:rPr lang="en-US" altLang="zh-TW" sz="1600" b="0" i="1">
                        <a:solidFill>
                          <a:schemeClr val="tx1"/>
                        </a:solidFill>
                        <a:latin typeface="Cambria Math" panose="02040503050406030204" pitchFamily="18" charset="0"/>
                      </a:rPr>
                      <m:t>(2940</m:t>
                    </m:r>
                    <m:r>
                      <a:rPr lang="en-US" altLang="zh-TW" sz="1600" b="0" i="1" smtClean="0">
                        <a:solidFill>
                          <a:schemeClr val="tx1"/>
                        </a:solidFill>
                        <a:latin typeface="Cambria Math" panose="02040503050406030204" pitchFamily="18" charset="0"/>
                      </a:rPr>
                      <m:t>)</m:t>
                    </m:r>
                  </m:oMath>
                </a14:m>
                <a:r>
                  <a:rPr lang="en" altLang="zh-TW" sz="1600" b="0" i="0" u="none" strike="noStrike" dirty="0">
                    <a:solidFill>
                      <a:schemeClr val="tx1"/>
                    </a:solidFill>
                    <a:effectLst/>
                    <a:latin typeface="Lucida Grande" panose="020B0600040502020204" pitchFamily="34" charset="0"/>
                  </a:rPr>
                  <a:t> as the conventional baryons dressed with the </a:t>
                </a:r>
                <a:r>
                  <a:rPr lang="en" altLang="zh-TW" sz="1600" b="0" i="0" u="none" strike="noStrike" dirty="0">
                    <a:solidFill>
                      <a:schemeClr val="tx1"/>
                    </a:solidFill>
                    <a:effectLst/>
                    <a:latin typeface="STIXGeneral-Italic"/>
                  </a:rPr>
                  <a:t>D</a:t>
                </a:r>
                <a:r>
                  <a:rPr lang="en" altLang="zh-TW" sz="1600" b="0" i="0" u="none" strike="noStrike" dirty="0">
                    <a:solidFill>
                      <a:schemeClr val="tx1"/>
                    </a:solidFill>
                    <a:effectLst/>
                    <a:latin typeface="STIXGeneral-Regular"/>
                  </a:rPr>
                  <a:t>∗</a:t>
                </a:r>
                <a:r>
                  <a:rPr lang="en" altLang="zh-TW" sz="1600" b="0" i="0" u="none" strike="noStrike" dirty="0">
                    <a:solidFill>
                      <a:schemeClr val="tx1"/>
                    </a:solidFill>
                    <a:effectLst/>
                    <a:latin typeface="STIXGeneral-Italic"/>
                  </a:rPr>
                  <a:t>N</a:t>
                </a:r>
                <a:r>
                  <a:rPr lang="en" altLang="zh-TW" sz="1600" b="0" i="0" u="none" strike="noStrike" dirty="0">
                    <a:solidFill>
                      <a:schemeClr val="tx1"/>
                    </a:solidFill>
                    <a:effectLst/>
                    <a:latin typeface="Lucida Grande" panose="020B0600040502020204" pitchFamily="34" charset="0"/>
                  </a:rPr>
                  <a:t> channel</a:t>
                </a:r>
              </a:p>
              <a:p>
                <a:endParaRPr kumimoji="1" lang="en-US" altLang="zh-TW" sz="1600" b="0" dirty="0">
                  <a:solidFill>
                    <a:schemeClr val="tx1"/>
                  </a:solidFill>
                </a:endParaRPr>
              </a:p>
              <a:p>
                <a:pPr marL="285750" indent="-285750">
                  <a:buFont typeface="Wingdings" pitchFamily="2" charset="2"/>
                  <a:buChar char="l"/>
                </a:pPr>
                <a14:m>
                  <m:oMath xmlns:m="http://schemas.openxmlformats.org/officeDocument/2006/math">
                    <m:sSub>
                      <m:sSubPr>
                        <m:ctrlPr>
                          <a:rPr lang="en-US" altLang="zh-TW" sz="1600" b="0" i="1">
                            <a:solidFill>
                              <a:schemeClr val="tx1"/>
                            </a:solidFill>
                            <a:latin typeface="Cambria Math" panose="02040503050406030204" pitchFamily="18" charset="0"/>
                          </a:rPr>
                        </m:ctrlPr>
                      </m:sSubPr>
                      <m:e>
                        <m:r>
                          <a:rPr lang="en-US" altLang="zh-TW" sz="1600" b="0" i="1">
                            <a:solidFill>
                              <a:schemeClr val="tx1"/>
                            </a:solidFill>
                            <a:latin typeface="Cambria Math" panose="02040503050406030204" pitchFamily="18" charset="0"/>
                          </a:rPr>
                          <m:t>𝛬</m:t>
                        </m:r>
                      </m:e>
                      <m:sub>
                        <m:r>
                          <a:rPr lang="en-US" altLang="zh-TW" sz="1600" b="0" i="1">
                            <a:solidFill>
                              <a:schemeClr val="tx1"/>
                            </a:solidFill>
                            <a:latin typeface="Cambria Math" panose="02040503050406030204" pitchFamily="18" charset="0"/>
                          </a:rPr>
                          <m:t>𝑐</m:t>
                        </m:r>
                      </m:sub>
                    </m:sSub>
                    <m:r>
                      <a:rPr lang="en-US" altLang="zh-TW" sz="1600" b="0" i="1">
                        <a:solidFill>
                          <a:schemeClr val="tx1"/>
                        </a:solidFill>
                        <a:latin typeface="Cambria Math" panose="02040503050406030204" pitchFamily="18" charset="0"/>
                      </a:rPr>
                      <m:t>(2940</m:t>
                    </m:r>
                    <m:r>
                      <a:rPr lang="en-US" altLang="zh-TW" sz="1600" b="0" i="1" smtClean="0">
                        <a:solidFill>
                          <a:schemeClr val="tx1"/>
                        </a:solidFill>
                        <a:latin typeface="Cambria Math" panose="02040503050406030204" pitchFamily="18" charset="0"/>
                      </a:rPr>
                      <m:t>)</m:t>
                    </m:r>
                  </m:oMath>
                </a14:m>
                <a:r>
                  <a:rPr lang="en" altLang="zh-TW" sz="1600" b="0" i="0" u="none" strike="noStrike" dirty="0">
                    <a:solidFill>
                      <a:schemeClr val="tx1"/>
                    </a:solidFill>
                    <a:effectLst/>
                    <a:latin typeface="Lucida Grande" panose="020B0600040502020204" pitchFamily="34" charset="0"/>
                  </a:rPr>
                  <a:t> is more likely to be </a:t>
                </a:r>
                <a:r>
                  <a:rPr lang="en" altLang="zh-TW" sz="1600" b="0" i="0" u="none" strike="noStrike" dirty="0">
                    <a:solidFill>
                      <a:schemeClr val="tx1"/>
                    </a:solidFill>
                    <a:effectLst/>
                    <a:latin typeface="STIXGeneral-Regular"/>
                  </a:rPr>
                  <a:t>1/2−</a:t>
                </a:r>
                <a:r>
                  <a:rPr lang="en" altLang="zh-TW" sz="1600" b="0" i="0" u="none" strike="noStrike" dirty="0">
                    <a:solidFill>
                      <a:schemeClr val="tx1"/>
                    </a:solidFill>
                    <a:effectLst/>
                    <a:latin typeface="Lucida Grande" panose="020B0600040502020204" pitchFamily="34" charset="0"/>
                  </a:rPr>
                  <a:t> while </a:t>
                </a:r>
                <a:r>
                  <a:rPr lang="en-US" altLang="zh-TW" sz="1600" b="0" dirty="0">
                    <a:solidFill>
                      <a:schemeClr val="tx1"/>
                    </a:solidFill>
                  </a:rPr>
                  <a:t> </a:t>
                </a:r>
                <a14:m>
                  <m:oMath xmlns:m="http://schemas.openxmlformats.org/officeDocument/2006/math">
                    <m:sSub>
                      <m:sSubPr>
                        <m:ctrlPr>
                          <a:rPr lang="en-US" altLang="zh-TW" sz="1600" b="0" i="1">
                            <a:solidFill>
                              <a:schemeClr val="tx1"/>
                            </a:solidFill>
                            <a:latin typeface="Cambria Math" panose="02040503050406030204" pitchFamily="18" charset="0"/>
                          </a:rPr>
                        </m:ctrlPr>
                      </m:sSubPr>
                      <m:e>
                        <m:r>
                          <a:rPr lang="en-US" altLang="zh-TW" sz="1600" b="0" i="1">
                            <a:solidFill>
                              <a:schemeClr val="tx1"/>
                            </a:solidFill>
                            <a:latin typeface="Cambria Math" panose="02040503050406030204" pitchFamily="18" charset="0"/>
                          </a:rPr>
                          <m:t>𝛬</m:t>
                        </m:r>
                      </m:e>
                      <m:sub>
                        <m:r>
                          <a:rPr lang="en-US" altLang="zh-TW" sz="1600" b="0" i="1">
                            <a:solidFill>
                              <a:schemeClr val="tx1"/>
                            </a:solidFill>
                            <a:latin typeface="Cambria Math" panose="02040503050406030204" pitchFamily="18" charset="0"/>
                          </a:rPr>
                          <m:t>𝑐</m:t>
                        </m:r>
                      </m:sub>
                    </m:sSub>
                    <m:d>
                      <m:dPr>
                        <m:ctrlPr>
                          <a:rPr lang="en-US" altLang="zh-TW" sz="1600" b="0" i="1">
                            <a:solidFill>
                              <a:schemeClr val="tx1"/>
                            </a:solidFill>
                            <a:latin typeface="Cambria Math" panose="02040503050406030204" pitchFamily="18" charset="0"/>
                          </a:rPr>
                        </m:ctrlPr>
                      </m:dPr>
                      <m:e>
                        <m:r>
                          <a:rPr lang="en-US" altLang="zh-TW" sz="1600" b="0" i="1">
                            <a:solidFill>
                              <a:schemeClr val="tx1"/>
                            </a:solidFill>
                            <a:latin typeface="Cambria Math" panose="02040503050406030204" pitchFamily="18" charset="0"/>
                          </a:rPr>
                          <m:t>2910</m:t>
                        </m:r>
                      </m:e>
                    </m:d>
                  </m:oMath>
                </a14:m>
                <a:r>
                  <a:rPr lang="en" altLang="zh-TW" sz="1600" b="0" i="0" u="none" strike="noStrike" dirty="0">
                    <a:solidFill>
                      <a:schemeClr val="tx1"/>
                    </a:solidFill>
                    <a:effectLst/>
                    <a:latin typeface="Lucida Grande" panose="020B0600040502020204" pitchFamily="34" charset="0"/>
                  </a:rPr>
                  <a:t> prefers </a:t>
                </a:r>
                <a:r>
                  <a:rPr lang="en" altLang="zh-TW" sz="1600" b="0" i="0" u="none" strike="noStrike" dirty="0">
                    <a:solidFill>
                      <a:schemeClr val="tx1"/>
                    </a:solidFill>
                    <a:effectLst/>
                    <a:latin typeface="STIXGeneral-Regular"/>
                  </a:rPr>
                  <a:t>3/2−</a:t>
                </a:r>
                <a:r>
                  <a:rPr lang="en" altLang="zh-TW" sz="1600" b="0" i="0" u="none" strike="noStrike" dirty="0">
                    <a:solidFill>
                      <a:schemeClr val="tx1"/>
                    </a:solidFill>
                    <a:effectLst/>
                    <a:latin typeface="Lucida Grande" panose="020B0600040502020204" pitchFamily="34" charset="0"/>
                  </a:rPr>
                  <a:t>. </a:t>
                </a:r>
                <a:endParaRPr kumimoji="1" lang="zh-TW" altLang="en-US" sz="1600" b="0" dirty="0">
                  <a:solidFill>
                    <a:schemeClr val="tx1"/>
                  </a:solidFill>
                </a:endParaRPr>
              </a:p>
            </p:txBody>
          </p:sp>
        </mc:Choice>
        <mc:Fallback xmlns="">
          <p:sp>
            <p:nvSpPr>
              <p:cNvPr id="10" name="文字方塊 9">
                <a:extLst>
                  <a:ext uri="{FF2B5EF4-FFF2-40B4-BE49-F238E27FC236}">
                    <a16:creationId xmlns:a16="http://schemas.microsoft.com/office/drawing/2014/main" id="{70C59942-16BB-5E3E-3720-E0815AA92986}"/>
                  </a:ext>
                </a:extLst>
              </p:cNvPr>
              <p:cNvSpPr txBox="1">
                <a:spLocks noRot="1" noChangeAspect="1" noMove="1" noResize="1" noEditPoints="1" noAdjustHandles="1" noChangeArrowheads="1" noChangeShapeType="1" noTextEdit="1"/>
              </p:cNvSpPr>
              <p:nvPr/>
            </p:nvSpPr>
            <p:spPr>
              <a:xfrm>
                <a:off x="649224" y="1939183"/>
                <a:ext cx="5172892" cy="1323439"/>
              </a:xfrm>
              <a:prstGeom prst="rect">
                <a:avLst/>
              </a:prstGeom>
              <a:blipFill>
                <a:blip r:embed="rId6"/>
                <a:stretch>
                  <a:fillRect l="-735" t="-952" b="-5714"/>
                </a:stretch>
              </a:blipFill>
            </p:spPr>
            <p:txBody>
              <a:bodyPr/>
              <a:lstStyle/>
              <a:p>
                <a:r>
                  <a:rPr lang="zh-TW" altLang="en-US">
                    <a:noFill/>
                  </a:rPr>
                  <a:t> </a:t>
                </a:r>
              </a:p>
            </p:txBody>
          </p:sp>
        </mc:Fallback>
      </mc:AlternateContent>
      <p:sp>
        <p:nvSpPr>
          <p:cNvPr id="11" name="文字方塊 10">
            <a:extLst>
              <a:ext uri="{FF2B5EF4-FFF2-40B4-BE49-F238E27FC236}">
                <a16:creationId xmlns:a16="http://schemas.microsoft.com/office/drawing/2014/main" id="{2B193FD4-46A9-1E14-C168-7D20C8BE5D82}"/>
              </a:ext>
            </a:extLst>
          </p:cNvPr>
          <p:cNvSpPr txBox="1"/>
          <p:nvPr/>
        </p:nvSpPr>
        <p:spPr>
          <a:xfrm>
            <a:off x="4267200" y="3767332"/>
            <a:ext cx="1184366" cy="338554"/>
          </a:xfrm>
          <a:prstGeom prst="rect">
            <a:avLst/>
          </a:prstGeom>
          <a:noFill/>
        </p:spPr>
        <p:txBody>
          <a:bodyPr wrap="square">
            <a:spAutoFit/>
          </a:bodyPr>
          <a:lstStyle/>
          <a:p>
            <a:r>
              <a:rPr lang="en" altLang="zh-TW" sz="1600" dirty="0">
                <a:effectLst/>
                <a:latin typeface="NimbusRomNo9L"/>
              </a:rPr>
              <a:t>2501.00268</a:t>
            </a:r>
            <a:endParaRPr lang="zh-TW" altLang="en-US" dirty="0"/>
          </a:p>
        </p:txBody>
      </p:sp>
    </p:spTree>
    <p:extLst>
      <p:ext uri="{BB962C8B-B14F-4D97-AF65-F5344CB8AC3E}">
        <p14:creationId xmlns:p14="http://schemas.microsoft.com/office/powerpoint/2010/main" val="3205903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814F3AF-5802-4929-B232-BE6EF381321D}" type="slidenum">
              <a:rPr lang="en-US" altLang="zh-TW" smtClean="0"/>
              <a:pPr>
                <a:defRPr/>
              </a:pPr>
              <a:t>36</a:t>
            </a:fld>
            <a:endParaRPr lang="en-US" altLang="zh-TW"/>
          </a:p>
        </p:txBody>
      </p:sp>
      <p:sp>
        <p:nvSpPr>
          <p:cNvPr id="6" name="矩形 3"/>
          <p:cNvSpPr>
            <a:spLocks noChangeArrowheads="1"/>
          </p:cNvSpPr>
          <p:nvPr/>
        </p:nvSpPr>
        <p:spPr bwMode="auto">
          <a:xfrm>
            <a:off x="2431488" y="999094"/>
            <a:ext cx="309728" cy="9627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zh-TW" altLang="en-US" sz="2200"/>
          </a:p>
        </p:txBody>
      </p:sp>
      <p:sp>
        <p:nvSpPr>
          <p:cNvPr id="7" name="矩形 4"/>
          <p:cNvSpPr>
            <a:spLocks noChangeArrowheads="1"/>
          </p:cNvSpPr>
          <p:nvPr/>
        </p:nvSpPr>
        <p:spPr bwMode="auto">
          <a:xfrm>
            <a:off x="3153800" y="410132"/>
            <a:ext cx="309727" cy="957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zh-TW" altLang="en-US" sz="2200"/>
          </a:p>
        </p:txBody>
      </p:sp>
      <p:sp>
        <p:nvSpPr>
          <p:cNvPr id="8" name="矩形 5"/>
          <p:cNvSpPr>
            <a:spLocks noChangeArrowheads="1"/>
          </p:cNvSpPr>
          <p:nvPr/>
        </p:nvSpPr>
        <p:spPr bwMode="auto">
          <a:xfrm>
            <a:off x="4012812" y="432357"/>
            <a:ext cx="310764" cy="957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zh-TW" altLang="en-US" sz="2200"/>
          </a:p>
        </p:txBody>
      </p:sp>
      <p:sp>
        <p:nvSpPr>
          <p:cNvPr id="9" name="矩形 6"/>
          <p:cNvSpPr>
            <a:spLocks noChangeArrowheads="1"/>
          </p:cNvSpPr>
          <p:nvPr/>
        </p:nvSpPr>
        <p:spPr bwMode="auto">
          <a:xfrm>
            <a:off x="4363475" y="799069"/>
            <a:ext cx="309727" cy="9627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zh-TW" altLang="en-US" sz="2200"/>
          </a:p>
        </p:txBody>
      </p:sp>
      <p:sp>
        <p:nvSpPr>
          <p:cNvPr id="10" name="矩形 7"/>
          <p:cNvSpPr>
            <a:spLocks noChangeArrowheads="1"/>
          </p:cNvSpPr>
          <p:nvPr/>
        </p:nvSpPr>
        <p:spPr bwMode="auto">
          <a:xfrm>
            <a:off x="4888938" y="1219757"/>
            <a:ext cx="309728" cy="957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zh-TW" altLang="en-US" sz="2200"/>
          </a:p>
        </p:txBody>
      </p:sp>
      <p:sp>
        <p:nvSpPr>
          <p:cNvPr id="11" name="矩形 8"/>
          <p:cNvSpPr>
            <a:spLocks noChangeArrowheads="1"/>
          </p:cNvSpPr>
          <p:nvPr/>
        </p:nvSpPr>
        <p:spPr bwMode="auto">
          <a:xfrm>
            <a:off x="1069074" y="4062969"/>
            <a:ext cx="1491664" cy="66321"/>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zh-TW" altLang="en-US" sz="2200"/>
          </a:p>
        </p:txBody>
      </p:sp>
      <p:pic>
        <p:nvPicPr>
          <p:cNvPr id="12" name="圖片 9" descr="screen.bmp"/>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3304390"/>
            <a:ext cx="3722653" cy="175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p:cNvSpPr txBox="1">
            <a:spLocks noChangeArrowheads="1"/>
          </p:cNvSpPr>
          <p:nvPr/>
        </p:nvSpPr>
        <p:spPr bwMode="auto">
          <a:xfrm>
            <a:off x="6130637" y="368182"/>
            <a:ext cx="177064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r>
              <a:rPr lang="en-US" altLang="zh-TW" sz="2200" dirty="0"/>
              <a:t>03/14/2017</a:t>
            </a:r>
            <a:endParaRPr lang="zh-TW" altLang="en-US" sz="2200" dirty="0"/>
          </a:p>
        </p:txBody>
      </p:sp>
      <p:sp>
        <p:nvSpPr>
          <p:cNvPr id="14" name="文字方塊 10"/>
          <p:cNvSpPr txBox="1">
            <a:spLocks noChangeArrowheads="1"/>
          </p:cNvSpPr>
          <p:nvPr/>
        </p:nvSpPr>
        <p:spPr bwMode="auto">
          <a:xfrm>
            <a:off x="5891663" y="2266971"/>
            <a:ext cx="28276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50000"/>
              </a:spcBef>
              <a:buFontTx/>
              <a:buNone/>
            </a:pPr>
            <a:r>
              <a:rPr lang="en-US" altLang="zh-TW" sz="2000" dirty="0">
                <a:solidFill>
                  <a:srgbClr val="0000FF"/>
                </a:solidFill>
              </a:rPr>
              <a:t>Confirmed by Belle   except </a:t>
            </a:r>
            <a:r>
              <a:rPr lang="en-US" altLang="zh-TW" sz="2000" dirty="0">
                <a:solidFill>
                  <a:srgbClr val="0000FF"/>
                </a:solidFill>
                <a:sym typeface="Symbol" panose="05050102010706020507" pitchFamily="18" charset="2"/>
              </a:rPr>
              <a:t></a:t>
            </a:r>
            <a:r>
              <a:rPr lang="en-US" altLang="zh-TW" sz="2000" baseline="-25000" dirty="0">
                <a:solidFill>
                  <a:srgbClr val="0000FF"/>
                </a:solidFill>
                <a:sym typeface="Symbol" panose="05050102010706020507" pitchFamily="18" charset="2"/>
              </a:rPr>
              <a:t>c</a:t>
            </a:r>
            <a:r>
              <a:rPr lang="en-US" altLang="zh-TW" sz="2000" dirty="0">
                <a:solidFill>
                  <a:srgbClr val="0000FF"/>
                </a:solidFill>
                <a:sym typeface="Symbol" panose="05050102010706020507" pitchFamily="18" charset="2"/>
              </a:rPr>
              <a:t>(3119)</a:t>
            </a:r>
            <a:endParaRPr lang="zh-TW" altLang="en-US" sz="2000" dirty="0">
              <a:solidFill>
                <a:srgbClr val="0000FF"/>
              </a:solidFill>
            </a:endParaRPr>
          </a:p>
        </p:txBody>
      </p:sp>
      <p:sp>
        <p:nvSpPr>
          <p:cNvPr id="15" name="文字方塊 10"/>
          <p:cNvSpPr txBox="1">
            <a:spLocks noChangeArrowheads="1"/>
          </p:cNvSpPr>
          <p:nvPr/>
        </p:nvSpPr>
        <p:spPr bwMode="auto">
          <a:xfrm>
            <a:off x="5783612" y="1081883"/>
            <a:ext cx="2741258" cy="1015663"/>
          </a:xfrm>
          <a:prstGeom prst="rect">
            <a:avLst/>
          </a:prstGeom>
          <a:noFill/>
          <a:ln w="9525">
            <a:noFill/>
            <a:miter lim="800000"/>
            <a:headEnd/>
            <a:tailEnd/>
          </a:ln>
        </p:spPr>
        <p:txBody>
          <a:bodyPr wrap="square">
            <a:spAutoFit/>
          </a:bodyPr>
          <a:lstStyle/>
          <a:p>
            <a:pPr>
              <a:spcBef>
                <a:spcPct val="50000"/>
              </a:spcBef>
              <a:defRPr/>
            </a:pPr>
            <a:r>
              <a:rPr lang="en-US" altLang="zh-TW" sz="2000" dirty="0">
                <a:solidFill>
                  <a:srgbClr val="0000FF"/>
                </a:solidFill>
                <a:latin typeface="+mj-lt"/>
              </a:rPr>
              <a:t>5 narrow excited   </a:t>
            </a:r>
            <a:r>
              <a:rPr lang="en-US" altLang="zh-TW" sz="2000" dirty="0">
                <a:solidFill>
                  <a:srgbClr val="0000FF"/>
                </a:solidFill>
                <a:latin typeface="+mj-lt"/>
                <a:sym typeface="Symbol" pitchFamily="18" charset="2"/>
              </a:rPr>
              <a:t></a:t>
            </a:r>
            <a:r>
              <a:rPr lang="en-US" altLang="zh-TW" sz="2000" baseline="-25000" dirty="0">
                <a:solidFill>
                  <a:srgbClr val="0000FF"/>
                </a:solidFill>
                <a:latin typeface="+mj-lt"/>
                <a:sym typeface="Symbol" pitchFamily="18" charset="2"/>
              </a:rPr>
              <a:t>c</a:t>
            </a:r>
            <a:r>
              <a:rPr lang="en-US" altLang="zh-TW" sz="2000" dirty="0">
                <a:solidFill>
                  <a:srgbClr val="0000FF"/>
                </a:solidFill>
                <a:latin typeface="+mj-lt"/>
              </a:rPr>
              <a:t> states decaying into </a:t>
            </a:r>
            <a:r>
              <a:rPr lang="en-US" altLang="zh-TW" sz="2000" dirty="0">
                <a:solidFill>
                  <a:srgbClr val="0000FF"/>
                </a:solidFill>
                <a:latin typeface="+mj-lt"/>
                <a:sym typeface="Symbol"/>
              </a:rPr>
              <a:t></a:t>
            </a:r>
            <a:r>
              <a:rPr lang="en-US" altLang="zh-TW" sz="2000" baseline="-25000" dirty="0">
                <a:solidFill>
                  <a:srgbClr val="0000FF"/>
                </a:solidFill>
                <a:latin typeface="+mj-lt"/>
                <a:sym typeface="Symbol"/>
              </a:rPr>
              <a:t>c</a:t>
            </a:r>
            <a:r>
              <a:rPr lang="en-US" altLang="zh-TW" sz="2000" baseline="15000" dirty="0">
                <a:solidFill>
                  <a:srgbClr val="0000FF"/>
                </a:solidFill>
                <a:latin typeface="+mj-lt"/>
                <a:sym typeface="Symbol"/>
              </a:rPr>
              <a:t>(’)</a:t>
            </a:r>
            <a:r>
              <a:rPr lang="en-US" altLang="zh-TW" sz="2000" dirty="0">
                <a:solidFill>
                  <a:srgbClr val="0000FF"/>
                </a:solidFill>
                <a:latin typeface="+mj-lt"/>
              </a:rPr>
              <a:t>K</a:t>
            </a:r>
            <a:endParaRPr lang="zh-TW" altLang="en-US" sz="2000" dirty="0">
              <a:solidFill>
                <a:srgbClr val="0000FF"/>
              </a:solidFill>
              <a:latin typeface="+mj-lt"/>
            </a:endParaRPr>
          </a:p>
        </p:txBody>
      </p:sp>
      <p:pic>
        <p:nvPicPr>
          <p:cNvPr id="16" name="圖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2151" y="123567"/>
            <a:ext cx="3242566" cy="3110162"/>
          </a:xfrm>
          <a:prstGeom prst="rect">
            <a:avLst/>
          </a:prstGeom>
        </p:spPr>
      </p:pic>
    </p:spTree>
    <p:extLst>
      <p:ext uri="{BB962C8B-B14F-4D97-AF65-F5344CB8AC3E}">
        <p14:creationId xmlns:p14="http://schemas.microsoft.com/office/powerpoint/2010/main" val="2356712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814F3AF-5802-4929-B232-BE6EF381321D}" type="slidenum">
              <a:rPr lang="en-US" altLang="zh-TW" smtClean="0"/>
              <a:pPr>
                <a:defRPr/>
              </a:pPr>
              <a:t>37</a:t>
            </a:fld>
            <a:endParaRPr lang="en-US" altLang="zh-TW"/>
          </a:p>
        </p:txBody>
      </p:sp>
      <p:sp>
        <p:nvSpPr>
          <p:cNvPr id="15" name="文字方塊 10"/>
          <p:cNvSpPr txBox="1">
            <a:spLocks noChangeArrowheads="1"/>
          </p:cNvSpPr>
          <p:nvPr/>
        </p:nvSpPr>
        <p:spPr bwMode="auto">
          <a:xfrm>
            <a:off x="1057701" y="138443"/>
            <a:ext cx="7584983" cy="750205"/>
          </a:xfrm>
          <a:prstGeom prst="rect">
            <a:avLst/>
          </a:prstGeom>
          <a:noFill/>
          <a:ln w="9525">
            <a:noFill/>
            <a:miter lim="800000"/>
            <a:headEnd/>
            <a:tailEnd/>
          </a:ln>
        </p:spPr>
        <p:txBody>
          <a:bodyPr wrap="square">
            <a:spAutoFit/>
          </a:bodyPr>
          <a:lstStyle/>
          <a:p>
            <a:pPr>
              <a:spcBef>
                <a:spcPct val="50000"/>
              </a:spcBef>
              <a:defRPr/>
            </a:pPr>
            <a:r>
              <a:rPr lang="en-US" altLang="zh-TW" sz="1425" dirty="0">
                <a:solidFill>
                  <a:srgbClr val="0000FF"/>
                </a:solidFill>
                <a:latin typeface="+mj-lt"/>
              </a:rPr>
              <a:t>In 2017, 5 narrow excited  </a:t>
            </a:r>
            <a:r>
              <a:rPr lang="en-US" altLang="zh-TW" sz="1425" dirty="0">
                <a:solidFill>
                  <a:srgbClr val="0000FF"/>
                </a:solidFill>
                <a:latin typeface="+mj-lt"/>
                <a:sym typeface="Symbol" pitchFamily="18" charset="2"/>
              </a:rPr>
              <a:t></a:t>
            </a:r>
            <a:r>
              <a:rPr lang="en-US" altLang="zh-TW" sz="1425" baseline="-25000" dirty="0">
                <a:solidFill>
                  <a:srgbClr val="0000FF"/>
                </a:solidFill>
                <a:latin typeface="+mj-lt"/>
                <a:sym typeface="Symbol" pitchFamily="18" charset="2"/>
              </a:rPr>
              <a:t>c</a:t>
            </a:r>
            <a:r>
              <a:rPr lang="en-US" altLang="zh-TW" sz="1425" dirty="0">
                <a:solidFill>
                  <a:srgbClr val="0000FF"/>
                </a:solidFill>
                <a:latin typeface="+mj-lt"/>
              </a:rPr>
              <a:t> states decaying into </a:t>
            </a:r>
            <a:r>
              <a:rPr lang="en-US" altLang="zh-TW" sz="1425" dirty="0">
                <a:solidFill>
                  <a:srgbClr val="0000FF"/>
                </a:solidFill>
                <a:latin typeface="+mj-lt"/>
                <a:sym typeface="Symbol"/>
              </a:rPr>
              <a:t></a:t>
            </a:r>
            <a:r>
              <a:rPr lang="en-US" altLang="zh-TW" sz="1425" baseline="-25000" dirty="0">
                <a:solidFill>
                  <a:srgbClr val="0000FF"/>
                </a:solidFill>
                <a:latin typeface="+mj-lt"/>
                <a:sym typeface="Symbol"/>
              </a:rPr>
              <a:t>c</a:t>
            </a:r>
            <a:r>
              <a:rPr lang="en-US" altLang="zh-TW" sz="1425" baseline="15000" dirty="0">
                <a:solidFill>
                  <a:srgbClr val="0000FF"/>
                </a:solidFill>
                <a:latin typeface="+mj-lt"/>
                <a:sym typeface="Symbol"/>
              </a:rPr>
              <a:t>(’)</a:t>
            </a:r>
            <a:r>
              <a:rPr lang="en-US" altLang="zh-TW" sz="1425" dirty="0">
                <a:solidFill>
                  <a:srgbClr val="0000FF"/>
                </a:solidFill>
                <a:latin typeface="+mj-lt"/>
              </a:rPr>
              <a:t>K were observed by </a:t>
            </a:r>
            <a:r>
              <a:rPr lang="en-US" altLang="zh-TW" sz="1425" dirty="0" err="1">
                <a:solidFill>
                  <a:srgbClr val="0000FF"/>
                </a:solidFill>
                <a:latin typeface="+mj-lt"/>
              </a:rPr>
              <a:t>LHCb</a:t>
            </a:r>
            <a:r>
              <a:rPr lang="en-US" altLang="zh-TW" sz="1425" dirty="0">
                <a:solidFill>
                  <a:srgbClr val="0000FF"/>
                </a:solidFill>
                <a:latin typeface="+mj-lt"/>
              </a:rPr>
              <a:t>: </a:t>
            </a:r>
            <a:r>
              <a:rPr lang="en-US" altLang="zh-TW" sz="1425" dirty="0">
                <a:solidFill>
                  <a:srgbClr val="0000FF"/>
                </a:solidFill>
                <a:sym typeface="Symbol" panose="05050102010706020507" pitchFamily="18" charset="2"/>
              </a:rPr>
              <a:t></a:t>
            </a:r>
            <a:r>
              <a:rPr lang="en-US" altLang="zh-TW" sz="1425" baseline="-25000" dirty="0">
                <a:solidFill>
                  <a:srgbClr val="0000FF"/>
                </a:solidFill>
                <a:sym typeface="Symbol" panose="05050102010706020507" pitchFamily="18" charset="2"/>
              </a:rPr>
              <a:t>c</a:t>
            </a:r>
            <a:r>
              <a:rPr lang="en-US" altLang="zh-TW" sz="1425" dirty="0">
                <a:solidFill>
                  <a:srgbClr val="0000FF"/>
                </a:solidFill>
                <a:sym typeface="Symbol" panose="05050102010706020507" pitchFamily="18" charset="2"/>
              </a:rPr>
              <a:t>(3000), </a:t>
            </a:r>
            <a:r>
              <a:rPr lang="en-US" altLang="zh-TW" sz="1425" baseline="-25000" dirty="0">
                <a:solidFill>
                  <a:srgbClr val="0000FF"/>
                </a:solidFill>
                <a:sym typeface="Symbol" panose="05050102010706020507" pitchFamily="18" charset="2"/>
              </a:rPr>
              <a:t>c</a:t>
            </a:r>
            <a:r>
              <a:rPr lang="en-US" altLang="zh-TW" sz="1425" dirty="0">
                <a:solidFill>
                  <a:srgbClr val="0000FF"/>
                </a:solidFill>
                <a:sym typeface="Symbol" panose="05050102010706020507" pitchFamily="18" charset="2"/>
              </a:rPr>
              <a:t>(3050), </a:t>
            </a:r>
            <a:r>
              <a:rPr lang="en-US" altLang="zh-TW" sz="1425" baseline="-25000" dirty="0">
                <a:solidFill>
                  <a:srgbClr val="0000FF"/>
                </a:solidFill>
                <a:sym typeface="Symbol" panose="05050102010706020507" pitchFamily="18" charset="2"/>
              </a:rPr>
              <a:t>c</a:t>
            </a:r>
            <a:r>
              <a:rPr lang="en-US" altLang="zh-TW" sz="1425" dirty="0">
                <a:solidFill>
                  <a:srgbClr val="0000FF"/>
                </a:solidFill>
                <a:sym typeface="Symbol" panose="05050102010706020507" pitchFamily="18" charset="2"/>
              </a:rPr>
              <a:t>(3065), </a:t>
            </a:r>
            <a:r>
              <a:rPr lang="en-US" altLang="zh-TW" sz="1425" baseline="-25000" dirty="0">
                <a:solidFill>
                  <a:srgbClr val="0000FF"/>
                </a:solidFill>
                <a:sym typeface="Symbol" panose="05050102010706020507" pitchFamily="18" charset="2"/>
              </a:rPr>
              <a:t>c</a:t>
            </a:r>
            <a:r>
              <a:rPr lang="en-US" altLang="zh-TW" sz="1425" dirty="0">
                <a:solidFill>
                  <a:srgbClr val="0000FF"/>
                </a:solidFill>
                <a:sym typeface="Symbol" panose="05050102010706020507" pitchFamily="18" charset="2"/>
              </a:rPr>
              <a:t>(3090) and </a:t>
            </a:r>
            <a:r>
              <a:rPr lang="en-US" altLang="zh-TW" sz="1425" baseline="-25000" dirty="0">
                <a:solidFill>
                  <a:srgbClr val="0000FF"/>
                </a:solidFill>
                <a:sym typeface="Symbol" panose="05050102010706020507" pitchFamily="18" charset="2"/>
              </a:rPr>
              <a:t>c</a:t>
            </a:r>
            <a:r>
              <a:rPr lang="en-US" altLang="zh-TW" sz="1425" dirty="0">
                <a:solidFill>
                  <a:srgbClr val="0000FF"/>
                </a:solidFill>
                <a:sym typeface="Symbol" panose="05050102010706020507" pitchFamily="18" charset="2"/>
              </a:rPr>
              <a:t>(3120). Various spin-parity quantum numbers have been proposed in the literature</a:t>
            </a:r>
          </a:p>
        </p:txBody>
      </p:sp>
      <p:pic>
        <p:nvPicPr>
          <p:cNvPr id="30" name="圖片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836" y="1271166"/>
            <a:ext cx="5144289" cy="3638644"/>
          </a:xfrm>
          <a:prstGeom prst="rect">
            <a:avLst/>
          </a:prstGeom>
        </p:spPr>
      </p:pic>
      <p:sp>
        <p:nvSpPr>
          <p:cNvPr id="31" name="矩形 30"/>
          <p:cNvSpPr/>
          <p:nvPr/>
        </p:nvSpPr>
        <p:spPr bwMode="auto">
          <a:xfrm>
            <a:off x="3299722" y="2757389"/>
            <a:ext cx="3558278" cy="151349"/>
          </a:xfrm>
          <a:prstGeom prst="rect">
            <a:avLst/>
          </a:prstGeom>
          <a:noFill/>
          <a:ln w="190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1" hangingPunct="1"/>
            <a:endParaRPr lang="zh-TW" altLang="en-US" sz="1238">
              <a:ea typeface="PMingLiU" pitchFamily="18" charset="-120"/>
            </a:endParaRPr>
          </a:p>
        </p:txBody>
      </p:sp>
      <p:sp>
        <p:nvSpPr>
          <p:cNvPr id="32" name="矩形 31"/>
          <p:cNvSpPr/>
          <p:nvPr/>
        </p:nvSpPr>
        <p:spPr bwMode="auto">
          <a:xfrm>
            <a:off x="3300513" y="2914255"/>
            <a:ext cx="3558278" cy="151349"/>
          </a:xfrm>
          <a:prstGeom prst="rect">
            <a:avLst/>
          </a:prstGeom>
          <a:noFill/>
          <a:ln w="190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1" hangingPunct="1"/>
            <a:endParaRPr lang="zh-TW" altLang="en-US" sz="1238">
              <a:ea typeface="PMingLiU" pitchFamily="18" charset="-120"/>
            </a:endParaRPr>
          </a:p>
        </p:txBody>
      </p:sp>
      <p:sp>
        <p:nvSpPr>
          <p:cNvPr id="33" name="矩形 32"/>
          <p:cNvSpPr/>
          <p:nvPr/>
        </p:nvSpPr>
        <p:spPr bwMode="auto">
          <a:xfrm>
            <a:off x="3291844" y="3279223"/>
            <a:ext cx="3558278" cy="151349"/>
          </a:xfrm>
          <a:prstGeom prst="rect">
            <a:avLst/>
          </a:prstGeom>
          <a:noFill/>
          <a:ln w="190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1" hangingPunct="1"/>
            <a:endParaRPr lang="zh-TW" altLang="en-US" sz="1238">
              <a:ea typeface="PMingLiU" pitchFamily="18" charset="-120"/>
            </a:endParaRPr>
          </a:p>
        </p:txBody>
      </p:sp>
      <p:sp>
        <p:nvSpPr>
          <p:cNvPr id="35" name="矩形 34"/>
          <p:cNvSpPr/>
          <p:nvPr/>
        </p:nvSpPr>
        <p:spPr bwMode="auto">
          <a:xfrm>
            <a:off x="3283964" y="3819977"/>
            <a:ext cx="3558278" cy="151349"/>
          </a:xfrm>
          <a:prstGeom prst="rect">
            <a:avLst/>
          </a:prstGeom>
          <a:noFill/>
          <a:ln w="190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1" hangingPunct="1"/>
            <a:endParaRPr lang="zh-TW" altLang="en-US" sz="1238">
              <a:ea typeface="PMingLiU" pitchFamily="18" charset="-120"/>
            </a:endParaRPr>
          </a:p>
        </p:txBody>
      </p:sp>
      <p:sp>
        <p:nvSpPr>
          <p:cNvPr id="36" name="矩形 35"/>
          <p:cNvSpPr/>
          <p:nvPr/>
        </p:nvSpPr>
        <p:spPr bwMode="auto">
          <a:xfrm>
            <a:off x="3284755" y="3991035"/>
            <a:ext cx="3558278" cy="151349"/>
          </a:xfrm>
          <a:prstGeom prst="rect">
            <a:avLst/>
          </a:prstGeom>
          <a:noFill/>
          <a:ln w="190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1" hangingPunct="1"/>
            <a:endParaRPr lang="zh-TW" altLang="en-US" sz="1238">
              <a:ea typeface="PMingLiU" pitchFamily="18" charset="-120"/>
            </a:endParaRPr>
          </a:p>
        </p:txBody>
      </p:sp>
      <p:sp>
        <p:nvSpPr>
          <p:cNvPr id="37" name="矩形 36"/>
          <p:cNvSpPr/>
          <p:nvPr/>
        </p:nvSpPr>
        <p:spPr bwMode="auto">
          <a:xfrm>
            <a:off x="3039593" y="4351284"/>
            <a:ext cx="3760875" cy="189187"/>
          </a:xfrm>
          <a:prstGeom prst="rect">
            <a:avLst/>
          </a:prstGeom>
          <a:noFill/>
          <a:ln w="190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1" hangingPunct="1"/>
            <a:endParaRPr lang="zh-TW" altLang="en-US" sz="1238">
              <a:ea typeface="PMingLiU" pitchFamily="18" charset="-120"/>
            </a:endParaRPr>
          </a:p>
        </p:txBody>
      </p:sp>
      <p:sp>
        <p:nvSpPr>
          <p:cNvPr id="5" name="向右箭號 4"/>
          <p:cNvSpPr/>
          <p:nvPr/>
        </p:nvSpPr>
        <p:spPr bwMode="auto">
          <a:xfrm>
            <a:off x="1521373" y="3343868"/>
            <a:ext cx="231753" cy="34289"/>
          </a:xfrm>
          <a:prstGeom prst="rightArrow">
            <a:avLst/>
          </a:prstGeom>
          <a:solidFill>
            <a:schemeClr val="accent1"/>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1" hangingPunct="1"/>
            <a:endParaRPr lang="zh-TW" altLang="en-US" sz="1238">
              <a:ea typeface="PMingLiU" pitchFamily="18" charset="-120"/>
            </a:endParaRPr>
          </a:p>
        </p:txBody>
      </p:sp>
      <mc:AlternateContent xmlns:mc="http://schemas.openxmlformats.org/markup-compatibility/2006" xmlns:a14="http://schemas.microsoft.com/office/drawing/2010/main">
        <mc:Choice Requires="a14">
          <p:sp>
            <p:nvSpPr>
              <p:cNvPr id="12" name="文字方塊 11"/>
              <p:cNvSpPr txBox="1"/>
              <p:nvPr/>
            </p:nvSpPr>
            <p:spPr>
              <a:xfrm>
                <a:off x="1057701" y="888648"/>
                <a:ext cx="6280982" cy="323165"/>
              </a:xfrm>
              <a:prstGeom prst="rect">
                <a:avLst/>
              </a:prstGeom>
              <a:noFill/>
            </p:spPr>
            <p:txBody>
              <a:bodyPr wrap="square" rtlCol="0">
                <a:spAutoFit/>
              </a:bodyPr>
              <a:lstStyle/>
              <a:p>
                <a:r>
                  <a:rPr lang="en-US" altLang="zh-TW" sz="1430" dirty="0">
                    <a:solidFill>
                      <a:srgbClr val="0000FF"/>
                    </a:solidFill>
                  </a:rPr>
                  <a:t>A popular spin-parity assignment: 1P(</a:t>
                </a:r>
                <a14:m>
                  <m:oMath xmlns:m="http://schemas.openxmlformats.org/officeDocument/2006/math">
                    <m:sSup>
                      <m:sSupPr>
                        <m:ctrlPr>
                          <a:rPr lang="en-US" altLang="zh-TW" sz="1430" i="1">
                            <a:solidFill>
                              <a:srgbClr val="0000FF"/>
                            </a:solidFill>
                            <a:latin typeface="Cambria Math" panose="02040503050406030204" pitchFamily="18" charset="0"/>
                          </a:rPr>
                        </m:ctrlPr>
                      </m:sSupPr>
                      <m:e>
                        <m:r>
                          <a:rPr lang="en-US" altLang="zh-TW" sz="1430" i="1">
                            <a:solidFill>
                              <a:srgbClr val="0000FF"/>
                            </a:solidFill>
                            <a:latin typeface="Cambria Math" panose="02040503050406030204" pitchFamily="18" charset="0"/>
                          </a:rPr>
                          <m:t>𝟏</m:t>
                        </m:r>
                        <m:r>
                          <a:rPr lang="en-US" altLang="zh-TW" sz="1430" i="1">
                            <a:solidFill>
                              <a:srgbClr val="0000FF"/>
                            </a:solidFill>
                            <a:latin typeface="Cambria Math" panose="02040503050406030204" pitchFamily="18" charset="0"/>
                          </a:rPr>
                          <m:t>/</m:t>
                        </m:r>
                        <m:r>
                          <a:rPr lang="en-US" altLang="zh-TW" sz="1430" i="1">
                            <a:solidFill>
                              <a:srgbClr val="0000FF"/>
                            </a:solidFill>
                            <a:latin typeface="Cambria Math" panose="02040503050406030204" pitchFamily="18" charset="0"/>
                          </a:rPr>
                          <m:t>𝟐</m:t>
                        </m:r>
                      </m:e>
                      <m:sup>
                        <m:r>
                          <a:rPr lang="en-US" altLang="zh-TW" sz="1430" i="1">
                            <a:solidFill>
                              <a:srgbClr val="0000FF"/>
                            </a:solidFill>
                            <a:latin typeface="Cambria Math" panose="02040503050406030204" pitchFamily="18" charset="0"/>
                          </a:rPr>
                          <m:t>−</m:t>
                        </m:r>
                      </m:sup>
                    </m:sSup>
                  </m:oMath>
                </a14:m>
                <a:r>
                  <a:rPr lang="en-US" altLang="zh-TW" sz="1430" dirty="0">
                    <a:solidFill>
                      <a:srgbClr val="0000FF"/>
                    </a:solidFill>
                  </a:rPr>
                  <a:t>, </a:t>
                </a:r>
                <a14:m>
                  <m:oMath xmlns:m="http://schemas.openxmlformats.org/officeDocument/2006/math">
                    <m:sSup>
                      <m:sSupPr>
                        <m:ctrlPr>
                          <a:rPr lang="en-US" altLang="zh-TW" sz="1430" i="1">
                            <a:solidFill>
                              <a:srgbClr val="0000FF"/>
                            </a:solidFill>
                            <a:latin typeface="Cambria Math" panose="02040503050406030204" pitchFamily="18" charset="0"/>
                          </a:rPr>
                        </m:ctrlPr>
                      </m:sSupPr>
                      <m:e>
                        <m:r>
                          <a:rPr lang="en-US" altLang="zh-TW" sz="1430" i="1">
                            <a:solidFill>
                              <a:srgbClr val="0000FF"/>
                            </a:solidFill>
                            <a:latin typeface="Cambria Math" panose="02040503050406030204" pitchFamily="18" charset="0"/>
                          </a:rPr>
                          <m:t>𝟏</m:t>
                        </m:r>
                        <m:r>
                          <a:rPr lang="en-US" altLang="zh-TW" sz="1430" i="1">
                            <a:solidFill>
                              <a:srgbClr val="0000FF"/>
                            </a:solidFill>
                            <a:latin typeface="Cambria Math" panose="02040503050406030204" pitchFamily="18" charset="0"/>
                          </a:rPr>
                          <m:t>/</m:t>
                        </m:r>
                        <m:r>
                          <a:rPr lang="en-US" altLang="zh-TW" sz="1430" i="1">
                            <a:solidFill>
                              <a:srgbClr val="0000FF"/>
                            </a:solidFill>
                            <a:latin typeface="Cambria Math" panose="02040503050406030204" pitchFamily="18" charset="0"/>
                          </a:rPr>
                          <m:t>𝟐</m:t>
                        </m:r>
                      </m:e>
                      <m:sup>
                        <m:r>
                          <a:rPr lang="en-US" altLang="zh-TW" sz="1430" i="1">
                            <a:solidFill>
                              <a:srgbClr val="0000FF"/>
                            </a:solidFill>
                            <a:latin typeface="Cambria Math" panose="02040503050406030204" pitchFamily="18" charset="0"/>
                          </a:rPr>
                          <m:t>−</m:t>
                        </m:r>
                      </m:sup>
                    </m:sSup>
                  </m:oMath>
                </a14:m>
                <a:r>
                  <a:rPr lang="en-US" altLang="zh-TW" sz="1430" dirty="0">
                    <a:solidFill>
                      <a:srgbClr val="0000FF"/>
                    </a:solidFill>
                  </a:rPr>
                  <a:t>, </a:t>
                </a:r>
                <a14:m>
                  <m:oMath xmlns:m="http://schemas.openxmlformats.org/officeDocument/2006/math">
                    <m:sSup>
                      <m:sSupPr>
                        <m:ctrlPr>
                          <a:rPr lang="en-US" altLang="zh-TW" sz="1430" i="1">
                            <a:solidFill>
                              <a:srgbClr val="0000FF"/>
                            </a:solidFill>
                            <a:latin typeface="Cambria Math" panose="02040503050406030204" pitchFamily="18" charset="0"/>
                          </a:rPr>
                        </m:ctrlPr>
                      </m:sSupPr>
                      <m:e>
                        <m:r>
                          <a:rPr lang="en-US" altLang="zh-TW" sz="1430" i="1">
                            <a:solidFill>
                              <a:srgbClr val="0000FF"/>
                            </a:solidFill>
                            <a:latin typeface="Cambria Math" panose="02040503050406030204" pitchFamily="18" charset="0"/>
                          </a:rPr>
                          <m:t>𝟑</m:t>
                        </m:r>
                        <m:r>
                          <a:rPr lang="en-US" altLang="zh-TW" sz="1430" i="1">
                            <a:solidFill>
                              <a:srgbClr val="0000FF"/>
                            </a:solidFill>
                            <a:latin typeface="Cambria Math" panose="02040503050406030204" pitchFamily="18" charset="0"/>
                          </a:rPr>
                          <m:t>/</m:t>
                        </m:r>
                        <m:r>
                          <a:rPr lang="en-US" altLang="zh-TW" sz="1430" i="1">
                            <a:solidFill>
                              <a:srgbClr val="0000FF"/>
                            </a:solidFill>
                            <a:latin typeface="Cambria Math" panose="02040503050406030204" pitchFamily="18" charset="0"/>
                          </a:rPr>
                          <m:t>𝟐</m:t>
                        </m:r>
                      </m:e>
                      <m:sup>
                        <m:r>
                          <a:rPr lang="en-US" altLang="zh-TW" sz="1430" i="1">
                            <a:solidFill>
                              <a:srgbClr val="0000FF"/>
                            </a:solidFill>
                            <a:latin typeface="Cambria Math" panose="02040503050406030204" pitchFamily="18" charset="0"/>
                          </a:rPr>
                          <m:t>−</m:t>
                        </m:r>
                      </m:sup>
                    </m:sSup>
                  </m:oMath>
                </a14:m>
                <a:r>
                  <a:rPr lang="en-US" altLang="zh-TW" sz="1430" dirty="0">
                    <a:solidFill>
                      <a:srgbClr val="0000FF"/>
                    </a:solidFill>
                  </a:rPr>
                  <a:t>, </a:t>
                </a:r>
                <a14:m>
                  <m:oMath xmlns:m="http://schemas.openxmlformats.org/officeDocument/2006/math">
                    <m:sSup>
                      <m:sSupPr>
                        <m:ctrlPr>
                          <a:rPr lang="en-US" altLang="zh-TW" sz="1430" i="1">
                            <a:solidFill>
                              <a:srgbClr val="0000FF"/>
                            </a:solidFill>
                            <a:latin typeface="Cambria Math" panose="02040503050406030204" pitchFamily="18" charset="0"/>
                          </a:rPr>
                        </m:ctrlPr>
                      </m:sSupPr>
                      <m:e>
                        <m:r>
                          <a:rPr lang="en-US" altLang="zh-TW" sz="1430" i="1">
                            <a:solidFill>
                              <a:srgbClr val="0000FF"/>
                            </a:solidFill>
                            <a:latin typeface="Cambria Math" panose="02040503050406030204" pitchFamily="18" charset="0"/>
                          </a:rPr>
                          <m:t>𝟑</m:t>
                        </m:r>
                        <m:r>
                          <a:rPr lang="en-US" altLang="zh-TW" sz="1430" i="1">
                            <a:solidFill>
                              <a:srgbClr val="0000FF"/>
                            </a:solidFill>
                            <a:latin typeface="Cambria Math" panose="02040503050406030204" pitchFamily="18" charset="0"/>
                          </a:rPr>
                          <m:t>/</m:t>
                        </m:r>
                        <m:r>
                          <a:rPr lang="en-US" altLang="zh-TW" sz="1430" i="1">
                            <a:solidFill>
                              <a:srgbClr val="0000FF"/>
                            </a:solidFill>
                            <a:latin typeface="Cambria Math" panose="02040503050406030204" pitchFamily="18" charset="0"/>
                          </a:rPr>
                          <m:t>𝟐</m:t>
                        </m:r>
                      </m:e>
                      <m:sup>
                        <m:r>
                          <a:rPr lang="en-US" altLang="zh-TW" sz="1430" i="1">
                            <a:solidFill>
                              <a:srgbClr val="0000FF"/>
                            </a:solidFill>
                            <a:latin typeface="Cambria Math" panose="02040503050406030204" pitchFamily="18" charset="0"/>
                          </a:rPr>
                          <m:t>−</m:t>
                        </m:r>
                      </m:sup>
                    </m:sSup>
                  </m:oMath>
                </a14:m>
                <a:r>
                  <a:rPr lang="en-US" altLang="zh-TW" sz="1430" dirty="0">
                    <a:solidFill>
                      <a:srgbClr val="0000FF"/>
                    </a:solidFill>
                  </a:rPr>
                  <a:t>, </a:t>
                </a:r>
                <a14:m>
                  <m:oMath xmlns:m="http://schemas.openxmlformats.org/officeDocument/2006/math">
                    <m:sSup>
                      <m:sSupPr>
                        <m:ctrlPr>
                          <a:rPr lang="en-US" altLang="zh-TW" sz="1430" i="1">
                            <a:solidFill>
                              <a:srgbClr val="0000FF"/>
                            </a:solidFill>
                            <a:latin typeface="Cambria Math" panose="02040503050406030204" pitchFamily="18" charset="0"/>
                          </a:rPr>
                        </m:ctrlPr>
                      </m:sSupPr>
                      <m:e>
                        <m:r>
                          <a:rPr lang="en-US" altLang="zh-TW" sz="1430" i="1">
                            <a:solidFill>
                              <a:srgbClr val="0000FF"/>
                            </a:solidFill>
                            <a:latin typeface="Cambria Math" panose="02040503050406030204" pitchFamily="18" charset="0"/>
                          </a:rPr>
                          <m:t>𝟓</m:t>
                        </m:r>
                        <m:r>
                          <a:rPr lang="en-US" altLang="zh-TW" sz="1430" i="1">
                            <a:solidFill>
                              <a:srgbClr val="0000FF"/>
                            </a:solidFill>
                            <a:latin typeface="Cambria Math" panose="02040503050406030204" pitchFamily="18" charset="0"/>
                          </a:rPr>
                          <m:t>/</m:t>
                        </m:r>
                        <m:r>
                          <a:rPr lang="en-US" altLang="zh-TW" sz="1430" i="1">
                            <a:solidFill>
                              <a:srgbClr val="0000FF"/>
                            </a:solidFill>
                            <a:latin typeface="Cambria Math" panose="02040503050406030204" pitchFamily="18" charset="0"/>
                          </a:rPr>
                          <m:t>𝟐</m:t>
                        </m:r>
                      </m:e>
                      <m:sup>
                        <m:r>
                          <a:rPr lang="en-US" altLang="zh-TW" sz="1430" i="1">
                            <a:solidFill>
                              <a:srgbClr val="0000FF"/>
                            </a:solidFill>
                            <a:latin typeface="Cambria Math" panose="02040503050406030204" pitchFamily="18" charset="0"/>
                          </a:rPr>
                          <m:t>−</m:t>
                        </m:r>
                      </m:sup>
                    </m:sSup>
                    <m:r>
                      <a:rPr lang="en-US" altLang="zh-TW" sz="1430">
                        <a:solidFill>
                          <a:srgbClr val="0000FF"/>
                        </a:solidFill>
                        <a:latin typeface="Cambria Math" panose="02040503050406030204" pitchFamily="18" charset="0"/>
                      </a:rPr>
                      <m:t>)</m:t>
                    </m:r>
                  </m:oMath>
                </a14:m>
                <a:endParaRPr lang="zh-TW" altLang="en-US" sz="1430" dirty="0">
                  <a:solidFill>
                    <a:srgbClr val="0000FF"/>
                  </a:solidFill>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1057701" y="888648"/>
                <a:ext cx="6280982" cy="323165"/>
              </a:xfrm>
              <a:prstGeom prst="rect">
                <a:avLst/>
              </a:prstGeom>
              <a:blipFill>
                <a:blip r:embed="rId3"/>
                <a:stretch>
                  <a:fillRect l="-388" t="-3774" b="-1698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23229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animBg="1"/>
      <p:bldP spid="36" grpId="0" animBg="1"/>
      <p:bldP spid="37"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814F3AF-5802-4929-B232-BE6EF381321D}" type="slidenum">
              <a:rPr lang="en-US" altLang="zh-TW" smtClean="0"/>
              <a:pPr>
                <a:defRPr/>
              </a:pPr>
              <a:t>38</a:t>
            </a:fld>
            <a:endParaRPr lang="en-US" altLang="zh-TW"/>
          </a:p>
        </p:txBody>
      </p:sp>
      <p:sp>
        <p:nvSpPr>
          <p:cNvPr id="7" name="文字方塊 5"/>
          <p:cNvSpPr txBox="1">
            <a:spLocks noChangeArrowheads="1"/>
          </p:cNvSpPr>
          <p:nvPr/>
        </p:nvSpPr>
        <p:spPr bwMode="auto">
          <a:xfrm>
            <a:off x="1320404" y="835576"/>
            <a:ext cx="6334125" cy="1015663"/>
          </a:xfrm>
          <a:prstGeom prst="rect">
            <a:avLst/>
          </a:prstGeom>
          <a:noFill/>
          <a:ln w="9525">
            <a:noFill/>
            <a:miter lim="800000"/>
            <a:headEnd/>
            <a:tailEnd/>
          </a:ln>
        </p:spPr>
        <p:txBody>
          <a:bodyPr>
            <a:spAutoFit/>
          </a:bodyPr>
          <a:lstStyle/>
          <a:p>
            <a:pPr marL="257175" indent="-257175">
              <a:spcBef>
                <a:spcPct val="50000"/>
              </a:spcBef>
              <a:buFont typeface="Wingdings" pitchFamily="2" charset="2"/>
              <a:buChar char="n"/>
            </a:pPr>
            <a:r>
              <a:rPr lang="en-US" altLang="zh-TW" sz="1500" dirty="0">
                <a:solidFill>
                  <a:srgbClr val="FF0000"/>
                </a:solidFill>
                <a:sym typeface="Symbol" pitchFamily="18" charset="2"/>
              </a:rPr>
              <a:t>Assuming a mass 3000 MeV</a:t>
            </a:r>
          </a:p>
          <a:p>
            <a:pPr marL="257175" indent="-257175">
              <a:spcBef>
                <a:spcPct val="50000"/>
              </a:spcBef>
            </a:pPr>
            <a:r>
              <a:rPr lang="en-US" altLang="zh-TW" sz="1500" dirty="0">
                <a:solidFill>
                  <a:srgbClr val="FF0000"/>
                </a:solidFill>
                <a:sym typeface="Symbol" pitchFamily="18" charset="2"/>
              </a:rPr>
              <a:t>        </a:t>
            </a:r>
            <a:r>
              <a:rPr lang="es-ES_tradnl" altLang="zh-TW" sz="1500" dirty="0">
                <a:solidFill>
                  <a:srgbClr val="FF0000"/>
                </a:solidFill>
                <a:latin typeface="cmmi10" pitchFamily="34" charset="0"/>
                <a:sym typeface="Symbol" pitchFamily="18" charset="2"/>
              </a:rPr>
              <a:t></a:t>
            </a:r>
            <a:r>
              <a:rPr lang="en-US" altLang="zh-TW" sz="1500" dirty="0">
                <a:solidFill>
                  <a:srgbClr val="FF0000"/>
                </a:solidFill>
                <a:sym typeface="Symbol" pitchFamily="18" charset="2"/>
              </a:rPr>
              <a:t>(</a:t>
            </a:r>
            <a:r>
              <a:rPr lang="en-US" altLang="zh-TW" sz="1500" baseline="-25000" dirty="0">
                <a:solidFill>
                  <a:srgbClr val="FF0000"/>
                </a:solidFill>
                <a:sym typeface="Symbol" pitchFamily="18" charset="2"/>
              </a:rPr>
              <a:t>c0</a:t>
            </a:r>
            <a:r>
              <a:rPr lang="en-US" altLang="zh-TW" sz="1500" dirty="0">
                <a:solidFill>
                  <a:srgbClr val="FF0000"/>
                </a:solidFill>
                <a:sym typeface="Symbol" pitchFamily="18" charset="2"/>
              </a:rPr>
              <a:t>) =  410 MeV   for  </a:t>
            </a:r>
            <a:r>
              <a:rPr lang="en-US" altLang="zh-TW" sz="1500" b="0" dirty="0">
                <a:solidFill>
                  <a:srgbClr val="FF0000"/>
                </a:solidFill>
                <a:sym typeface="Symbol" pitchFamily="18" charset="2"/>
              </a:rPr>
              <a:t>h</a:t>
            </a:r>
            <a:r>
              <a:rPr lang="en-US" altLang="zh-TW" sz="1500" baseline="-25000" dirty="0">
                <a:solidFill>
                  <a:srgbClr val="FF0000"/>
                </a:solidFill>
                <a:sym typeface="Symbol" pitchFamily="18" charset="2"/>
              </a:rPr>
              <a:t>2 </a:t>
            </a:r>
            <a:r>
              <a:rPr lang="en-US" altLang="zh-TW" sz="1500" dirty="0">
                <a:solidFill>
                  <a:srgbClr val="FF0000"/>
                </a:solidFill>
                <a:sym typeface="Symbol" pitchFamily="18" charset="2"/>
              </a:rPr>
              <a:t>= 0.437   in </a:t>
            </a:r>
            <a:r>
              <a:rPr lang="en-US" altLang="zh-TW" sz="1500" dirty="0" err="1">
                <a:solidFill>
                  <a:srgbClr val="FF0000"/>
                </a:solidFill>
                <a:sym typeface="Symbol" pitchFamily="18" charset="2"/>
              </a:rPr>
              <a:t>HHChPT</a:t>
            </a:r>
            <a:endParaRPr lang="en-US" altLang="zh-TW" sz="1500" dirty="0">
              <a:solidFill>
                <a:srgbClr val="FF0000"/>
              </a:solidFill>
              <a:sym typeface="Symbol" pitchFamily="18" charset="2"/>
            </a:endParaRPr>
          </a:p>
          <a:p>
            <a:pPr marL="257175" indent="-257175">
              <a:spcBef>
                <a:spcPct val="50000"/>
              </a:spcBef>
            </a:pPr>
            <a:r>
              <a:rPr lang="en-US" altLang="zh-TW" sz="1500" dirty="0">
                <a:solidFill>
                  <a:srgbClr val="FF0000"/>
                </a:solidFill>
                <a:sym typeface="Symbol" pitchFamily="18" charset="2"/>
              </a:rPr>
              <a:t>                      </a:t>
            </a:r>
            <a:endParaRPr lang="zh-TW" altLang="en-US" sz="1500" dirty="0">
              <a:solidFill>
                <a:srgbClr val="FF0000"/>
              </a:solidFill>
            </a:endParaRPr>
          </a:p>
        </p:txBody>
      </p:sp>
      <p:sp>
        <p:nvSpPr>
          <p:cNvPr id="8" name="文字方塊 6"/>
          <p:cNvSpPr txBox="1">
            <a:spLocks noChangeArrowheads="1"/>
          </p:cNvSpPr>
          <p:nvPr/>
        </p:nvSpPr>
        <p:spPr bwMode="auto">
          <a:xfrm>
            <a:off x="1586569" y="1514558"/>
            <a:ext cx="6548438" cy="1298432"/>
          </a:xfrm>
          <a:prstGeom prst="rect">
            <a:avLst/>
          </a:prstGeom>
          <a:noFill/>
          <a:ln w="9525">
            <a:noFill/>
            <a:miter lim="800000"/>
            <a:headEnd/>
            <a:tailEnd/>
          </a:ln>
        </p:spPr>
        <p:txBody>
          <a:bodyPr>
            <a:spAutoFit/>
          </a:bodyPr>
          <a:lstStyle/>
          <a:p>
            <a:pPr>
              <a:spcBef>
                <a:spcPct val="50000"/>
              </a:spcBef>
            </a:pPr>
            <a:r>
              <a:rPr lang="en-US" altLang="zh-TW" sz="1425" dirty="0">
                <a:solidFill>
                  <a:srgbClr val="0000FF"/>
                </a:solidFill>
              </a:rPr>
              <a:t>1400 MeV  by Zhao, Ye,  Zhang </a:t>
            </a:r>
          </a:p>
          <a:p>
            <a:pPr>
              <a:spcBef>
                <a:spcPct val="50000"/>
              </a:spcBef>
            </a:pPr>
            <a:r>
              <a:rPr lang="en-US" altLang="zh-TW" sz="1425" dirty="0">
                <a:solidFill>
                  <a:srgbClr val="0000FF"/>
                </a:solidFill>
              </a:rPr>
              <a:t>  420 MeV  by H.X. Chen et al. using QCD sum rules</a:t>
            </a:r>
          </a:p>
          <a:p>
            <a:pPr>
              <a:spcBef>
                <a:spcPct val="50000"/>
              </a:spcBef>
            </a:pPr>
            <a:r>
              <a:rPr lang="en-US" altLang="zh-TW" sz="1425" dirty="0">
                <a:solidFill>
                  <a:srgbClr val="0000FF"/>
                </a:solidFill>
              </a:rPr>
              <a:t>    35 MeV  by B. Chen, Liu using </a:t>
            </a:r>
            <a:r>
              <a:rPr lang="en-US" altLang="zh-TW" sz="1425" dirty="0" err="1">
                <a:solidFill>
                  <a:srgbClr val="0000FF"/>
                </a:solidFill>
              </a:rPr>
              <a:t>Eichten</a:t>
            </a:r>
            <a:r>
              <a:rPr lang="en-US" altLang="zh-TW" sz="1425" dirty="0">
                <a:solidFill>
                  <a:srgbClr val="0000FF"/>
                </a:solidFill>
              </a:rPr>
              <a:t>, Hill, </a:t>
            </a:r>
            <a:r>
              <a:rPr lang="en-US" altLang="zh-TW" sz="1425" dirty="0" err="1">
                <a:solidFill>
                  <a:srgbClr val="0000FF"/>
                </a:solidFill>
              </a:rPr>
              <a:t>Quigg</a:t>
            </a:r>
            <a:r>
              <a:rPr lang="en-US" altLang="zh-TW" sz="1425" dirty="0">
                <a:solidFill>
                  <a:srgbClr val="0000FF"/>
                </a:solidFill>
              </a:rPr>
              <a:t> decay formula</a:t>
            </a:r>
          </a:p>
          <a:p>
            <a:pPr>
              <a:spcBef>
                <a:spcPct val="50000"/>
              </a:spcBef>
            </a:pPr>
            <a:r>
              <a:rPr lang="en-US" altLang="zh-TW" sz="1425" dirty="0">
                <a:solidFill>
                  <a:srgbClr val="0000FF"/>
                </a:solidFill>
              </a:rPr>
              <a:t>    32 MeV  by K.L. Wang et al. based on chiral quark model</a:t>
            </a:r>
            <a:endParaRPr lang="zh-TW" altLang="en-US" sz="1425" dirty="0">
              <a:solidFill>
                <a:srgbClr val="0000FF"/>
              </a:solidFill>
            </a:endParaRPr>
          </a:p>
        </p:txBody>
      </p:sp>
      <p:graphicFrame>
        <p:nvGraphicFramePr>
          <p:cNvPr id="11" name="物件 6"/>
          <p:cNvGraphicFramePr>
            <a:graphicFrameLocks noChangeAspect="1"/>
          </p:cNvGraphicFramePr>
          <p:nvPr/>
        </p:nvGraphicFramePr>
        <p:xfrm>
          <a:off x="1733550" y="3853181"/>
          <a:ext cx="3300413" cy="586979"/>
        </p:xfrm>
        <a:graphic>
          <a:graphicData uri="http://schemas.openxmlformats.org/presentationml/2006/ole">
            <mc:AlternateContent xmlns:mc="http://schemas.openxmlformats.org/markup-compatibility/2006">
              <mc:Choice xmlns:v="urn:schemas-microsoft-com:vml" Requires="v">
                <p:oleObj name="方程式" r:id="rId2" imgW="2857500" imgH="508000" progId="">
                  <p:embed/>
                </p:oleObj>
              </mc:Choice>
              <mc:Fallback>
                <p:oleObj name="方程式" r:id="rId2" imgW="2857500" imgH="508000" progId="">
                  <p:embed/>
                  <p:pic>
                    <p:nvPicPr>
                      <p:cNvPr id="11" name="物件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3853181"/>
                        <a:ext cx="3300413" cy="5869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文字方塊 11"/>
          <p:cNvSpPr txBox="1">
            <a:spLocks noChangeArrowheads="1"/>
          </p:cNvSpPr>
          <p:nvPr/>
        </p:nvSpPr>
        <p:spPr bwMode="auto">
          <a:xfrm>
            <a:off x="1570435" y="2968547"/>
            <a:ext cx="6003131" cy="784830"/>
          </a:xfrm>
          <a:prstGeom prst="rect">
            <a:avLst/>
          </a:prstGeom>
          <a:noFill/>
          <a:ln w="9525">
            <a:noFill/>
            <a:miter lim="800000"/>
            <a:headEnd/>
            <a:tailEnd/>
          </a:ln>
        </p:spPr>
        <p:txBody>
          <a:bodyPr>
            <a:spAutoFit/>
          </a:bodyPr>
          <a:lstStyle/>
          <a:p>
            <a:pPr>
              <a:spcBef>
                <a:spcPct val="50000"/>
              </a:spcBef>
            </a:pPr>
            <a:r>
              <a:rPr lang="en-US" altLang="zh-TW" sz="1500" b="0">
                <a:solidFill>
                  <a:srgbClr val="0000FF"/>
                </a:solidFill>
              </a:rPr>
              <a:t>With width of 410 MeV for </a:t>
            </a:r>
            <a:r>
              <a:rPr lang="en-US" altLang="zh-TW" sz="1500" b="0">
                <a:solidFill>
                  <a:srgbClr val="0000FF"/>
                </a:solidFill>
                <a:sym typeface="Symbol" pitchFamily="18" charset="2"/>
              </a:rPr>
              <a:t></a:t>
            </a:r>
            <a:r>
              <a:rPr lang="en-US" altLang="zh-TW" sz="1500" b="0" baseline="-25000">
                <a:solidFill>
                  <a:srgbClr val="0000FF"/>
                </a:solidFill>
                <a:sym typeface="Symbol" pitchFamily="18" charset="2"/>
              </a:rPr>
              <a:t>c0</a:t>
            </a:r>
            <a:r>
              <a:rPr lang="en-US" altLang="zh-TW" sz="1500" b="0">
                <a:solidFill>
                  <a:srgbClr val="0000FF"/>
                </a:solidFill>
              </a:rPr>
              <a:t> and the data of 4.5</a:t>
            </a:r>
            <a:r>
              <a:rPr lang="en-US" altLang="zh-TW" sz="1500" b="0">
                <a:solidFill>
                  <a:srgbClr val="0000FF"/>
                </a:solidFill>
                <a:sym typeface="Symbol" pitchFamily="18" charset="2"/>
              </a:rPr>
              <a:t> </a:t>
            </a:r>
            <a:r>
              <a:rPr lang="en-US" altLang="zh-TW" sz="1500" b="0">
                <a:solidFill>
                  <a:srgbClr val="0000FF"/>
                </a:solidFill>
              </a:rPr>
              <a:t>0.7 MeV for </a:t>
            </a:r>
            <a:r>
              <a:rPr lang="en-US" altLang="zh-TW" sz="1500" b="0">
                <a:solidFill>
                  <a:srgbClr val="0000FF"/>
                </a:solidFill>
                <a:sym typeface="Symbol" pitchFamily="18" charset="2"/>
              </a:rPr>
              <a:t></a:t>
            </a:r>
            <a:r>
              <a:rPr lang="en-US" altLang="zh-TW" sz="1500" b="0" baseline="-25000">
                <a:solidFill>
                  <a:srgbClr val="0000FF"/>
                </a:solidFill>
                <a:sym typeface="Symbol" pitchFamily="18" charset="2"/>
              </a:rPr>
              <a:t>c</a:t>
            </a:r>
            <a:r>
              <a:rPr lang="en-US" altLang="zh-TW" sz="1500" b="0">
                <a:solidFill>
                  <a:srgbClr val="0000FF"/>
                </a:solidFill>
              </a:rPr>
              <a:t>(3000), the mixing angle is constrained to be 96</a:t>
            </a:r>
            <a:r>
              <a:rPr lang="en-US" altLang="zh-TW" sz="1500" b="0" baseline="30000">
                <a:solidFill>
                  <a:srgbClr val="0000FF"/>
                </a:solidFill>
              </a:rPr>
              <a:t>o</a:t>
            </a:r>
            <a:r>
              <a:rPr lang="en-US" altLang="zh-TW" sz="1500" b="0">
                <a:solidFill>
                  <a:srgbClr val="0000FF"/>
                </a:solidFill>
              </a:rPr>
              <a:t> or 84</a:t>
            </a:r>
            <a:r>
              <a:rPr lang="en-US" altLang="zh-TW" sz="1500" b="0" baseline="30000">
                <a:solidFill>
                  <a:srgbClr val="0000FF"/>
                </a:solidFill>
              </a:rPr>
              <a:t>o</a:t>
            </a:r>
            <a:r>
              <a:rPr lang="en-US" altLang="zh-TW" sz="1500" b="0">
                <a:solidFill>
                  <a:srgbClr val="0000FF"/>
                </a:solidFill>
              </a:rPr>
              <a:t>.          </a:t>
            </a:r>
            <a:r>
              <a:rPr lang="zh-TW" altLang="en-US" sz="1500" b="0">
                <a:solidFill>
                  <a:srgbClr val="0000FF"/>
                </a:solidFill>
              </a:rPr>
              <a:t> </a:t>
            </a:r>
            <a:r>
              <a:rPr lang="en-US" altLang="zh-TW" sz="1500" b="0">
                <a:solidFill>
                  <a:srgbClr val="0000FF"/>
                </a:solidFill>
              </a:rPr>
              <a:t>(111</a:t>
            </a:r>
            <a:r>
              <a:rPr lang="en-US" altLang="zh-TW" sz="1500" b="0" baseline="30000">
                <a:solidFill>
                  <a:srgbClr val="0000FF"/>
                </a:solidFill>
              </a:rPr>
              <a:t>o</a:t>
            </a:r>
            <a:r>
              <a:rPr lang="zh-TW" altLang="en-US" sz="1500" b="0">
                <a:solidFill>
                  <a:srgbClr val="0000FF"/>
                </a:solidFill>
              </a:rPr>
              <a:t> </a:t>
            </a:r>
            <a:r>
              <a:rPr lang="en-US" altLang="zh-TW" sz="1500" b="0">
                <a:solidFill>
                  <a:srgbClr val="0000FF"/>
                </a:solidFill>
              </a:rPr>
              <a:t>by</a:t>
            </a:r>
            <a:r>
              <a:rPr lang="zh-TW" altLang="en-US" sz="1500" b="0">
                <a:solidFill>
                  <a:srgbClr val="0000FF"/>
                </a:solidFill>
              </a:rPr>
              <a:t> </a:t>
            </a:r>
            <a:r>
              <a:rPr lang="en-US" altLang="zh-TW" sz="1500" b="0">
                <a:solidFill>
                  <a:srgbClr val="0000FF"/>
                </a:solidFill>
              </a:rPr>
              <a:t>B.</a:t>
            </a:r>
            <a:r>
              <a:rPr lang="zh-TW" altLang="en-US" sz="1500" b="0">
                <a:solidFill>
                  <a:srgbClr val="0000FF"/>
                </a:solidFill>
              </a:rPr>
              <a:t> </a:t>
            </a:r>
            <a:r>
              <a:rPr lang="en-US" altLang="zh-TW" sz="1500" b="0">
                <a:solidFill>
                  <a:srgbClr val="0000FF"/>
                </a:solidFill>
              </a:rPr>
              <a:t>Chen</a:t>
            </a:r>
            <a:r>
              <a:rPr lang="zh-TW" altLang="en-US" sz="1500" b="0">
                <a:solidFill>
                  <a:srgbClr val="0000FF"/>
                </a:solidFill>
              </a:rPr>
              <a:t> </a:t>
            </a:r>
            <a:r>
              <a:rPr lang="en-US" altLang="zh-TW" sz="1500" b="0">
                <a:solidFill>
                  <a:srgbClr val="0000FF"/>
                </a:solidFill>
              </a:rPr>
              <a:t>&amp;</a:t>
            </a:r>
            <a:r>
              <a:rPr lang="zh-TW" altLang="en-US" sz="1500" b="0">
                <a:solidFill>
                  <a:srgbClr val="0000FF"/>
                </a:solidFill>
              </a:rPr>
              <a:t> </a:t>
            </a:r>
            <a:r>
              <a:rPr lang="en-US" altLang="zh-TW" sz="1500" b="0">
                <a:solidFill>
                  <a:srgbClr val="0000FF"/>
                </a:solidFill>
              </a:rPr>
              <a:t>Liu, 24</a:t>
            </a:r>
            <a:r>
              <a:rPr lang="en-US" altLang="zh-TW" sz="1500" b="0" baseline="30000">
                <a:solidFill>
                  <a:srgbClr val="0000FF"/>
                </a:solidFill>
              </a:rPr>
              <a:t>o</a:t>
            </a:r>
            <a:r>
              <a:rPr lang="en-US" altLang="zh-TW" sz="1500" b="0">
                <a:solidFill>
                  <a:srgbClr val="0000FF"/>
                </a:solidFill>
              </a:rPr>
              <a:t> or 47</a:t>
            </a:r>
            <a:r>
              <a:rPr lang="en-US" altLang="zh-TW" sz="1500" b="0" baseline="30000">
                <a:solidFill>
                  <a:srgbClr val="0000FF"/>
                </a:solidFill>
              </a:rPr>
              <a:t>o</a:t>
            </a:r>
            <a:r>
              <a:rPr lang="en-US" altLang="zh-TW" sz="1500" b="0">
                <a:solidFill>
                  <a:srgbClr val="0000FF"/>
                </a:solidFill>
              </a:rPr>
              <a:t> by K. Wang et al.)</a:t>
            </a:r>
            <a:endParaRPr lang="zh-TW" altLang="en-US" sz="1500" b="0">
              <a:solidFill>
                <a:srgbClr val="0000FF"/>
              </a:solidFill>
            </a:endParaRPr>
          </a:p>
        </p:txBody>
      </p:sp>
      <p:sp>
        <p:nvSpPr>
          <p:cNvPr id="13" name="文字方塊 12"/>
          <p:cNvSpPr txBox="1">
            <a:spLocks noChangeArrowheads="1"/>
          </p:cNvSpPr>
          <p:nvPr/>
        </p:nvSpPr>
        <p:spPr bwMode="auto">
          <a:xfrm>
            <a:off x="1607344" y="4584225"/>
            <a:ext cx="5412581" cy="323165"/>
          </a:xfrm>
          <a:prstGeom prst="rect">
            <a:avLst/>
          </a:prstGeom>
          <a:solidFill>
            <a:srgbClr val="FFFF00"/>
          </a:solidFill>
          <a:ln w="9525">
            <a:noFill/>
            <a:miter lim="800000"/>
            <a:headEnd/>
            <a:tailEnd/>
          </a:ln>
        </p:spPr>
        <p:txBody>
          <a:bodyPr>
            <a:spAutoFit/>
          </a:bodyPr>
          <a:lstStyle/>
          <a:p>
            <a:pPr>
              <a:spcBef>
                <a:spcPct val="50000"/>
              </a:spcBef>
            </a:pPr>
            <a:r>
              <a:rPr lang="en-US" altLang="zh-TW" sz="1500">
                <a:solidFill>
                  <a:srgbClr val="FF0000"/>
                </a:solidFill>
              </a:rPr>
              <a:t>The other state (1P,1/2-)</a:t>
            </a:r>
            <a:r>
              <a:rPr lang="en-US" altLang="zh-TW" sz="1500" baseline="-25000">
                <a:solidFill>
                  <a:srgbClr val="FF0000"/>
                </a:solidFill>
              </a:rPr>
              <a:t>h</a:t>
            </a:r>
            <a:r>
              <a:rPr lang="en-US" altLang="zh-TW" sz="1500">
                <a:solidFill>
                  <a:srgbClr val="FF0000"/>
                </a:solidFill>
              </a:rPr>
              <a:t> must be too broad to be seen!</a:t>
            </a:r>
            <a:endParaRPr lang="zh-TW" altLang="en-US" sz="1500">
              <a:solidFill>
                <a:srgbClr val="FF0000"/>
              </a:solidFill>
            </a:endParaRPr>
          </a:p>
        </p:txBody>
      </p:sp>
      <p:sp>
        <p:nvSpPr>
          <p:cNvPr id="14" name="文字方塊 13"/>
          <p:cNvSpPr txBox="1"/>
          <p:nvPr/>
        </p:nvSpPr>
        <p:spPr bwMode="auto">
          <a:xfrm>
            <a:off x="5400675" y="3924619"/>
            <a:ext cx="2359819" cy="484748"/>
          </a:xfrm>
          <a:prstGeom prst="rect">
            <a:avLst/>
          </a:prstGeom>
          <a:noFill/>
          <a:ln w="9525">
            <a:noFill/>
            <a:miter lim="800000"/>
            <a:headEnd/>
            <a:tailEnd/>
          </a:ln>
        </p:spPr>
        <p:txBody>
          <a:bodyPr>
            <a:spAutoFit/>
          </a:bodyPr>
          <a:lstStyle/>
          <a:p>
            <a:pPr>
              <a:spcBef>
                <a:spcPct val="50000"/>
              </a:spcBef>
              <a:defRPr/>
            </a:pPr>
            <a:r>
              <a:rPr lang="en-US" altLang="zh-TW" sz="1275" dirty="0">
                <a:solidFill>
                  <a:srgbClr val="0000FF"/>
                </a:solidFill>
                <a:latin typeface="+mj-lt"/>
                <a:sym typeface="Symbol"/>
              </a:rPr>
              <a:t></a:t>
            </a:r>
            <a:r>
              <a:rPr lang="en-US" altLang="zh-TW" sz="1275" baseline="-25000" dirty="0">
                <a:solidFill>
                  <a:srgbClr val="0000FF"/>
                </a:solidFill>
                <a:latin typeface="+mj-lt"/>
                <a:sym typeface="Symbol"/>
              </a:rPr>
              <a:t>c1</a:t>
            </a:r>
            <a:r>
              <a:rPr lang="en-US" altLang="zh-TW" sz="1275" dirty="0">
                <a:solidFill>
                  <a:srgbClr val="0000FF"/>
                </a:solidFill>
                <a:latin typeface="+mj-lt"/>
              </a:rPr>
              <a:t>(</a:t>
            </a:r>
            <a:r>
              <a:rPr lang="en-US" altLang="zh-TW" sz="1275" b="0" dirty="0">
                <a:solidFill>
                  <a:srgbClr val="0000FF"/>
                </a:solidFill>
                <a:latin typeface="+mj-lt"/>
              </a:rPr>
              <a:t>1/2</a:t>
            </a:r>
            <a:r>
              <a:rPr lang="en-US" altLang="zh-TW" sz="1275" baseline="30000" dirty="0">
                <a:solidFill>
                  <a:srgbClr val="0000FF"/>
                </a:solidFill>
                <a:latin typeface="+mj-lt"/>
              </a:rPr>
              <a:t>-</a:t>
            </a:r>
            <a:r>
              <a:rPr lang="en-US" altLang="zh-TW" sz="1275" dirty="0">
                <a:solidFill>
                  <a:srgbClr val="0000FF"/>
                </a:solidFill>
                <a:latin typeface="+mj-lt"/>
              </a:rPr>
              <a:t>) is prohibited to decay into </a:t>
            </a:r>
            <a:r>
              <a:rPr lang="en-US" altLang="zh-TW" sz="1275" dirty="0">
                <a:solidFill>
                  <a:srgbClr val="0000FF"/>
                </a:solidFill>
                <a:latin typeface="+mj-lt"/>
                <a:sym typeface="Symbol"/>
              </a:rPr>
              <a:t></a:t>
            </a:r>
            <a:r>
              <a:rPr lang="en-US" altLang="zh-TW" sz="1275" baseline="-25000" dirty="0" err="1">
                <a:solidFill>
                  <a:srgbClr val="0000FF"/>
                </a:solidFill>
                <a:latin typeface="+mj-lt"/>
                <a:sym typeface="Symbol"/>
              </a:rPr>
              <a:t>c</a:t>
            </a:r>
            <a:r>
              <a:rPr lang="en-US" altLang="zh-TW" sz="1275" dirty="0" err="1">
                <a:solidFill>
                  <a:srgbClr val="0000FF"/>
                </a:solidFill>
                <a:latin typeface="+mj-lt"/>
              </a:rPr>
              <a:t>K</a:t>
            </a:r>
            <a:r>
              <a:rPr lang="en-US" altLang="zh-TW" sz="1275" dirty="0">
                <a:solidFill>
                  <a:srgbClr val="0000FF"/>
                </a:solidFill>
                <a:latin typeface="+mj-lt"/>
              </a:rPr>
              <a:t> in HQ limit</a:t>
            </a:r>
            <a:endParaRPr lang="zh-TW" altLang="en-US" sz="1275" dirty="0">
              <a:solidFill>
                <a:srgbClr val="0000FF"/>
              </a:solidFill>
              <a:latin typeface="+mj-lt"/>
            </a:endParaRPr>
          </a:p>
        </p:txBody>
      </p:sp>
      <p:sp>
        <p:nvSpPr>
          <p:cNvPr id="15" name="文字方塊 14"/>
          <p:cNvSpPr txBox="1"/>
          <p:nvPr/>
        </p:nvSpPr>
        <p:spPr>
          <a:xfrm>
            <a:off x="6243472" y="1226999"/>
            <a:ext cx="1615966" cy="253916"/>
          </a:xfrm>
          <a:prstGeom prst="rect">
            <a:avLst/>
          </a:prstGeom>
          <a:noFill/>
        </p:spPr>
        <p:txBody>
          <a:bodyPr wrap="square" rtlCol="0">
            <a:spAutoFit/>
          </a:bodyPr>
          <a:lstStyle/>
          <a:p>
            <a:r>
              <a:rPr lang="en-US" altLang="zh-TW" sz="1050" dirty="0"/>
              <a:t>HYC, Chiang (’17)</a:t>
            </a:r>
            <a:endParaRPr lang="zh-TW" altLang="en-US" sz="1050" dirty="0"/>
          </a:p>
        </p:txBody>
      </p:sp>
      <mc:AlternateContent xmlns:mc="http://schemas.openxmlformats.org/markup-compatibility/2006" xmlns:a14="http://schemas.microsoft.com/office/drawing/2010/main">
        <mc:Choice Requires="a14">
          <p:sp>
            <p:nvSpPr>
              <p:cNvPr id="16" name="文字方塊 15"/>
              <p:cNvSpPr txBox="1"/>
              <p:nvPr/>
            </p:nvSpPr>
            <p:spPr>
              <a:xfrm>
                <a:off x="1320404" y="402761"/>
                <a:ext cx="6588354" cy="323165"/>
              </a:xfrm>
              <a:prstGeom prst="rect">
                <a:avLst/>
              </a:prstGeom>
              <a:noFill/>
            </p:spPr>
            <p:txBody>
              <a:bodyPr wrap="square" rtlCol="0">
                <a:spAutoFit/>
              </a:bodyPr>
              <a:lstStyle/>
              <a:p>
                <a:pPr marL="285750" indent="-285750">
                  <a:buFont typeface="Wingdings" panose="05000000000000000000" pitchFamily="2" charset="2"/>
                  <a:buChar char="n"/>
                </a:pPr>
                <a:r>
                  <a:rPr lang="en-US" altLang="zh-TW" sz="1500" dirty="0">
                    <a:solidFill>
                      <a:srgbClr val="0000FF"/>
                    </a:solidFill>
                  </a:rPr>
                  <a:t>A popular spin-parity assignment: 1P(</a:t>
                </a:r>
                <a14:m>
                  <m:oMath xmlns:m="http://schemas.openxmlformats.org/officeDocument/2006/math">
                    <m:sSup>
                      <m:sSupPr>
                        <m:ctrlPr>
                          <a:rPr lang="en-US" altLang="zh-TW" sz="1500" i="1">
                            <a:solidFill>
                              <a:srgbClr val="0000FF"/>
                            </a:solidFill>
                            <a:latin typeface="Cambria Math" panose="02040503050406030204" pitchFamily="18" charset="0"/>
                          </a:rPr>
                        </m:ctrlPr>
                      </m:sSupPr>
                      <m:e>
                        <m:r>
                          <a:rPr lang="en-US" altLang="zh-TW" sz="1500" i="1">
                            <a:solidFill>
                              <a:srgbClr val="0000FF"/>
                            </a:solidFill>
                            <a:latin typeface="Cambria Math" panose="02040503050406030204" pitchFamily="18" charset="0"/>
                          </a:rPr>
                          <m:t>𝟏</m:t>
                        </m:r>
                        <m:r>
                          <a:rPr lang="en-US" altLang="zh-TW" sz="1500" i="1">
                            <a:solidFill>
                              <a:srgbClr val="0000FF"/>
                            </a:solidFill>
                            <a:latin typeface="Cambria Math" panose="02040503050406030204" pitchFamily="18" charset="0"/>
                          </a:rPr>
                          <m:t>/</m:t>
                        </m:r>
                        <m:r>
                          <a:rPr lang="en-US" altLang="zh-TW" sz="1500" i="1">
                            <a:solidFill>
                              <a:srgbClr val="0000FF"/>
                            </a:solidFill>
                            <a:latin typeface="Cambria Math" panose="02040503050406030204" pitchFamily="18" charset="0"/>
                          </a:rPr>
                          <m:t>𝟐</m:t>
                        </m:r>
                      </m:e>
                      <m:sup>
                        <m:r>
                          <a:rPr lang="en-US" altLang="zh-TW" sz="1500" i="1">
                            <a:solidFill>
                              <a:srgbClr val="0000FF"/>
                            </a:solidFill>
                            <a:latin typeface="Cambria Math" panose="02040503050406030204" pitchFamily="18" charset="0"/>
                          </a:rPr>
                          <m:t>−</m:t>
                        </m:r>
                      </m:sup>
                    </m:sSup>
                  </m:oMath>
                </a14:m>
                <a:r>
                  <a:rPr lang="en-US" altLang="zh-TW" sz="1500" dirty="0">
                    <a:solidFill>
                      <a:srgbClr val="0000FF"/>
                    </a:solidFill>
                  </a:rPr>
                  <a:t>, </a:t>
                </a:r>
                <a14:m>
                  <m:oMath xmlns:m="http://schemas.openxmlformats.org/officeDocument/2006/math">
                    <m:sSup>
                      <m:sSupPr>
                        <m:ctrlPr>
                          <a:rPr lang="en-US" altLang="zh-TW" sz="1500" i="1">
                            <a:solidFill>
                              <a:srgbClr val="0000FF"/>
                            </a:solidFill>
                            <a:latin typeface="Cambria Math" panose="02040503050406030204" pitchFamily="18" charset="0"/>
                          </a:rPr>
                        </m:ctrlPr>
                      </m:sSupPr>
                      <m:e>
                        <m:r>
                          <a:rPr lang="en-US" altLang="zh-TW" sz="1500" i="1">
                            <a:solidFill>
                              <a:srgbClr val="0000FF"/>
                            </a:solidFill>
                            <a:latin typeface="Cambria Math" panose="02040503050406030204" pitchFamily="18" charset="0"/>
                          </a:rPr>
                          <m:t>𝟏</m:t>
                        </m:r>
                        <m:r>
                          <a:rPr lang="en-US" altLang="zh-TW" sz="1500" i="1">
                            <a:solidFill>
                              <a:srgbClr val="0000FF"/>
                            </a:solidFill>
                            <a:latin typeface="Cambria Math" panose="02040503050406030204" pitchFamily="18" charset="0"/>
                          </a:rPr>
                          <m:t>/</m:t>
                        </m:r>
                        <m:r>
                          <a:rPr lang="en-US" altLang="zh-TW" sz="1500" i="1">
                            <a:solidFill>
                              <a:srgbClr val="0000FF"/>
                            </a:solidFill>
                            <a:latin typeface="Cambria Math" panose="02040503050406030204" pitchFamily="18" charset="0"/>
                          </a:rPr>
                          <m:t>𝟐</m:t>
                        </m:r>
                      </m:e>
                      <m:sup>
                        <m:r>
                          <a:rPr lang="en-US" altLang="zh-TW" sz="1500" i="1">
                            <a:solidFill>
                              <a:srgbClr val="0000FF"/>
                            </a:solidFill>
                            <a:latin typeface="Cambria Math" panose="02040503050406030204" pitchFamily="18" charset="0"/>
                          </a:rPr>
                          <m:t>−</m:t>
                        </m:r>
                      </m:sup>
                    </m:sSup>
                  </m:oMath>
                </a14:m>
                <a:r>
                  <a:rPr lang="en-US" altLang="zh-TW" sz="1500" dirty="0">
                    <a:solidFill>
                      <a:srgbClr val="0000FF"/>
                    </a:solidFill>
                  </a:rPr>
                  <a:t>, </a:t>
                </a:r>
                <a14:m>
                  <m:oMath xmlns:m="http://schemas.openxmlformats.org/officeDocument/2006/math">
                    <m:sSup>
                      <m:sSupPr>
                        <m:ctrlPr>
                          <a:rPr lang="en-US" altLang="zh-TW" sz="1500" i="1">
                            <a:solidFill>
                              <a:srgbClr val="0000FF"/>
                            </a:solidFill>
                            <a:latin typeface="Cambria Math" panose="02040503050406030204" pitchFamily="18" charset="0"/>
                          </a:rPr>
                        </m:ctrlPr>
                      </m:sSupPr>
                      <m:e>
                        <m:r>
                          <a:rPr lang="en-US" altLang="zh-TW" sz="1500" i="1">
                            <a:solidFill>
                              <a:srgbClr val="0000FF"/>
                            </a:solidFill>
                            <a:latin typeface="Cambria Math" panose="02040503050406030204" pitchFamily="18" charset="0"/>
                          </a:rPr>
                          <m:t>𝟑</m:t>
                        </m:r>
                        <m:r>
                          <a:rPr lang="en-US" altLang="zh-TW" sz="1500" i="1">
                            <a:solidFill>
                              <a:srgbClr val="0000FF"/>
                            </a:solidFill>
                            <a:latin typeface="Cambria Math" panose="02040503050406030204" pitchFamily="18" charset="0"/>
                          </a:rPr>
                          <m:t>/</m:t>
                        </m:r>
                        <m:r>
                          <a:rPr lang="en-US" altLang="zh-TW" sz="1500" i="1">
                            <a:solidFill>
                              <a:srgbClr val="0000FF"/>
                            </a:solidFill>
                            <a:latin typeface="Cambria Math" panose="02040503050406030204" pitchFamily="18" charset="0"/>
                          </a:rPr>
                          <m:t>𝟐</m:t>
                        </m:r>
                      </m:e>
                      <m:sup>
                        <m:r>
                          <a:rPr lang="en-US" altLang="zh-TW" sz="1500" i="1">
                            <a:solidFill>
                              <a:srgbClr val="0000FF"/>
                            </a:solidFill>
                            <a:latin typeface="Cambria Math" panose="02040503050406030204" pitchFamily="18" charset="0"/>
                          </a:rPr>
                          <m:t>−</m:t>
                        </m:r>
                      </m:sup>
                    </m:sSup>
                  </m:oMath>
                </a14:m>
                <a:r>
                  <a:rPr lang="en-US" altLang="zh-TW" sz="1500" dirty="0">
                    <a:solidFill>
                      <a:srgbClr val="0000FF"/>
                    </a:solidFill>
                  </a:rPr>
                  <a:t>, </a:t>
                </a:r>
                <a14:m>
                  <m:oMath xmlns:m="http://schemas.openxmlformats.org/officeDocument/2006/math">
                    <m:sSup>
                      <m:sSupPr>
                        <m:ctrlPr>
                          <a:rPr lang="en-US" altLang="zh-TW" sz="1500" i="1">
                            <a:solidFill>
                              <a:srgbClr val="0000FF"/>
                            </a:solidFill>
                            <a:latin typeface="Cambria Math" panose="02040503050406030204" pitchFamily="18" charset="0"/>
                          </a:rPr>
                        </m:ctrlPr>
                      </m:sSupPr>
                      <m:e>
                        <m:r>
                          <a:rPr lang="en-US" altLang="zh-TW" sz="1500" i="1">
                            <a:solidFill>
                              <a:srgbClr val="0000FF"/>
                            </a:solidFill>
                            <a:latin typeface="Cambria Math" panose="02040503050406030204" pitchFamily="18" charset="0"/>
                          </a:rPr>
                          <m:t>𝟑</m:t>
                        </m:r>
                        <m:r>
                          <a:rPr lang="en-US" altLang="zh-TW" sz="1500" i="1">
                            <a:solidFill>
                              <a:srgbClr val="0000FF"/>
                            </a:solidFill>
                            <a:latin typeface="Cambria Math" panose="02040503050406030204" pitchFamily="18" charset="0"/>
                          </a:rPr>
                          <m:t>/</m:t>
                        </m:r>
                        <m:r>
                          <a:rPr lang="en-US" altLang="zh-TW" sz="1500" i="1">
                            <a:solidFill>
                              <a:srgbClr val="0000FF"/>
                            </a:solidFill>
                            <a:latin typeface="Cambria Math" panose="02040503050406030204" pitchFamily="18" charset="0"/>
                          </a:rPr>
                          <m:t>𝟐</m:t>
                        </m:r>
                      </m:e>
                      <m:sup>
                        <m:r>
                          <a:rPr lang="en-US" altLang="zh-TW" sz="1500" i="1">
                            <a:solidFill>
                              <a:srgbClr val="0000FF"/>
                            </a:solidFill>
                            <a:latin typeface="Cambria Math" panose="02040503050406030204" pitchFamily="18" charset="0"/>
                          </a:rPr>
                          <m:t>−</m:t>
                        </m:r>
                      </m:sup>
                    </m:sSup>
                  </m:oMath>
                </a14:m>
                <a:r>
                  <a:rPr lang="en-US" altLang="zh-TW" sz="1500" dirty="0">
                    <a:solidFill>
                      <a:srgbClr val="0000FF"/>
                    </a:solidFill>
                  </a:rPr>
                  <a:t>, </a:t>
                </a:r>
                <a14:m>
                  <m:oMath xmlns:m="http://schemas.openxmlformats.org/officeDocument/2006/math">
                    <m:sSup>
                      <m:sSupPr>
                        <m:ctrlPr>
                          <a:rPr lang="en-US" altLang="zh-TW" sz="1500" i="1">
                            <a:solidFill>
                              <a:srgbClr val="0000FF"/>
                            </a:solidFill>
                            <a:latin typeface="Cambria Math" panose="02040503050406030204" pitchFamily="18" charset="0"/>
                          </a:rPr>
                        </m:ctrlPr>
                      </m:sSupPr>
                      <m:e>
                        <m:r>
                          <a:rPr lang="en-US" altLang="zh-TW" sz="1500" i="1">
                            <a:solidFill>
                              <a:srgbClr val="0000FF"/>
                            </a:solidFill>
                            <a:latin typeface="Cambria Math" panose="02040503050406030204" pitchFamily="18" charset="0"/>
                          </a:rPr>
                          <m:t>𝟓</m:t>
                        </m:r>
                        <m:r>
                          <a:rPr lang="en-US" altLang="zh-TW" sz="1500" i="1">
                            <a:solidFill>
                              <a:srgbClr val="0000FF"/>
                            </a:solidFill>
                            <a:latin typeface="Cambria Math" panose="02040503050406030204" pitchFamily="18" charset="0"/>
                          </a:rPr>
                          <m:t>/</m:t>
                        </m:r>
                        <m:r>
                          <a:rPr lang="en-US" altLang="zh-TW" sz="1500" i="1">
                            <a:solidFill>
                              <a:srgbClr val="0000FF"/>
                            </a:solidFill>
                            <a:latin typeface="Cambria Math" panose="02040503050406030204" pitchFamily="18" charset="0"/>
                          </a:rPr>
                          <m:t>𝟐</m:t>
                        </m:r>
                      </m:e>
                      <m:sup>
                        <m:r>
                          <a:rPr lang="en-US" altLang="zh-TW" sz="1500" i="1">
                            <a:solidFill>
                              <a:srgbClr val="0000FF"/>
                            </a:solidFill>
                            <a:latin typeface="Cambria Math" panose="02040503050406030204" pitchFamily="18" charset="0"/>
                          </a:rPr>
                          <m:t>−</m:t>
                        </m:r>
                      </m:sup>
                    </m:sSup>
                    <m:r>
                      <a:rPr lang="en-US" altLang="zh-TW" sz="1500">
                        <a:solidFill>
                          <a:srgbClr val="0000FF"/>
                        </a:solidFill>
                        <a:latin typeface="Cambria Math" panose="02040503050406030204" pitchFamily="18" charset="0"/>
                      </a:rPr>
                      <m:t>)</m:t>
                    </m:r>
                  </m:oMath>
                </a14:m>
                <a:endParaRPr lang="zh-TW" altLang="en-US" sz="1500" dirty="0">
                  <a:solidFill>
                    <a:srgbClr val="0000FF"/>
                  </a:solidFill>
                </a:endParaRPr>
              </a:p>
            </p:txBody>
          </p:sp>
        </mc:Choice>
        <mc:Fallback xmlns="">
          <p:sp>
            <p:nvSpPr>
              <p:cNvPr id="16" name="文字方塊 15"/>
              <p:cNvSpPr txBox="1">
                <a:spLocks noRot="1" noChangeAspect="1" noMove="1" noResize="1" noEditPoints="1" noAdjustHandles="1" noChangeArrowheads="1" noChangeShapeType="1" noTextEdit="1"/>
              </p:cNvSpPr>
              <p:nvPr/>
            </p:nvSpPr>
            <p:spPr>
              <a:xfrm>
                <a:off x="1320404" y="402761"/>
                <a:ext cx="6588354" cy="323165"/>
              </a:xfrm>
              <a:prstGeom prst="rect">
                <a:avLst/>
              </a:prstGeom>
              <a:blipFill>
                <a:blip r:embed="rId5"/>
                <a:stretch>
                  <a:fillRect l="-278" t="-3774" b="-2075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0069561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814F3AF-5802-4929-B232-BE6EF381321D}" type="slidenum">
              <a:rPr lang="en-US" altLang="zh-TW" smtClean="0"/>
              <a:pPr>
                <a:defRPr/>
              </a:pPr>
              <a:t>39</a:t>
            </a:fld>
            <a:endParaRPr lang="en-US" altLang="zh-TW"/>
          </a:p>
        </p:txBody>
      </p:sp>
      <mc:AlternateContent xmlns:mc="http://schemas.openxmlformats.org/markup-compatibility/2006" xmlns:a14="http://schemas.microsoft.com/office/drawing/2010/main">
        <mc:Choice Requires="a14">
          <p:sp>
            <p:nvSpPr>
              <p:cNvPr id="3" name="文字方塊 2"/>
              <p:cNvSpPr txBox="1"/>
              <p:nvPr/>
            </p:nvSpPr>
            <p:spPr>
              <a:xfrm>
                <a:off x="1065251" y="222294"/>
                <a:ext cx="6280982" cy="323165"/>
              </a:xfrm>
              <a:prstGeom prst="rect">
                <a:avLst/>
              </a:prstGeom>
              <a:noFill/>
            </p:spPr>
            <p:txBody>
              <a:bodyPr wrap="square" rtlCol="0">
                <a:spAutoFit/>
              </a:bodyPr>
              <a:lstStyle/>
              <a:p>
                <a:r>
                  <a:rPr lang="en-US" altLang="zh-TW" sz="1500" dirty="0">
                    <a:solidFill>
                      <a:srgbClr val="0000FF"/>
                    </a:solidFill>
                  </a:rPr>
                  <a:t>A test of spin-parity assignment: 1P(</a:t>
                </a:r>
                <a14:m>
                  <m:oMath xmlns:m="http://schemas.openxmlformats.org/officeDocument/2006/math">
                    <m:sSup>
                      <m:sSupPr>
                        <m:ctrlPr>
                          <a:rPr lang="en-US" altLang="zh-TW" sz="1500" i="1">
                            <a:solidFill>
                              <a:srgbClr val="0000FF"/>
                            </a:solidFill>
                            <a:latin typeface="Cambria Math" panose="02040503050406030204" pitchFamily="18" charset="0"/>
                          </a:rPr>
                        </m:ctrlPr>
                      </m:sSupPr>
                      <m:e>
                        <m:r>
                          <a:rPr lang="en-US" altLang="zh-TW" sz="1500" i="1">
                            <a:solidFill>
                              <a:srgbClr val="0000FF"/>
                            </a:solidFill>
                            <a:latin typeface="Cambria Math" panose="02040503050406030204" pitchFamily="18" charset="0"/>
                          </a:rPr>
                          <m:t>𝟏</m:t>
                        </m:r>
                        <m:r>
                          <a:rPr lang="en-US" altLang="zh-TW" sz="1500" i="1">
                            <a:solidFill>
                              <a:srgbClr val="0000FF"/>
                            </a:solidFill>
                            <a:latin typeface="Cambria Math" panose="02040503050406030204" pitchFamily="18" charset="0"/>
                          </a:rPr>
                          <m:t>/</m:t>
                        </m:r>
                        <m:r>
                          <a:rPr lang="en-US" altLang="zh-TW" sz="1500" i="1">
                            <a:solidFill>
                              <a:srgbClr val="0000FF"/>
                            </a:solidFill>
                            <a:latin typeface="Cambria Math" panose="02040503050406030204" pitchFamily="18" charset="0"/>
                          </a:rPr>
                          <m:t>𝟐</m:t>
                        </m:r>
                      </m:e>
                      <m:sup>
                        <m:r>
                          <a:rPr lang="en-US" altLang="zh-TW" sz="1500" i="1">
                            <a:solidFill>
                              <a:srgbClr val="0000FF"/>
                            </a:solidFill>
                            <a:latin typeface="Cambria Math" panose="02040503050406030204" pitchFamily="18" charset="0"/>
                          </a:rPr>
                          <m:t>−</m:t>
                        </m:r>
                      </m:sup>
                    </m:sSup>
                  </m:oMath>
                </a14:m>
                <a:r>
                  <a:rPr lang="en-US" altLang="zh-TW" sz="1500" dirty="0">
                    <a:solidFill>
                      <a:srgbClr val="0000FF"/>
                    </a:solidFill>
                  </a:rPr>
                  <a:t>, </a:t>
                </a:r>
                <a14:m>
                  <m:oMath xmlns:m="http://schemas.openxmlformats.org/officeDocument/2006/math">
                    <m:sSup>
                      <m:sSupPr>
                        <m:ctrlPr>
                          <a:rPr lang="en-US" altLang="zh-TW" sz="1500" i="1">
                            <a:solidFill>
                              <a:srgbClr val="0000FF"/>
                            </a:solidFill>
                            <a:latin typeface="Cambria Math" panose="02040503050406030204" pitchFamily="18" charset="0"/>
                          </a:rPr>
                        </m:ctrlPr>
                      </m:sSupPr>
                      <m:e>
                        <m:r>
                          <a:rPr lang="en-US" altLang="zh-TW" sz="1500" i="1">
                            <a:solidFill>
                              <a:srgbClr val="0000FF"/>
                            </a:solidFill>
                            <a:latin typeface="Cambria Math" panose="02040503050406030204" pitchFamily="18" charset="0"/>
                          </a:rPr>
                          <m:t>𝟏</m:t>
                        </m:r>
                        <m:r>
                          <a:rPr lang="en-US" altLang="zh-TW" sz="1500" i="1">
                            <a:solidFill>
                              <a:srgbClr val="0000FF"/>
                            </a:solidFill>
                            <a:latin typeface="Cambria Math" panose="02040503050406030204" pitchFamily="18" charset="0"/>
                          </a:rPr>
                          <m:t>/</m:t>
                        </m:r>
                        <m:r>
                          <a:rPr lang="en-US" altLang="zh-TW" sz="1500" i="1">
                            <a:solidFill>
                              <a:srgbClr val="0000FF"/>
                            </a:solidFill>
                            <a:latin typeface="Cambria Math" panose="02040503050406030204" pitchFamily="18" charset="0"/>
                          </a:rPr>
                          <m:t>𝟐</m:t>
                        </m:r>
                      </m:e>
                      <m:sup>
                        <m:r>
                          <a:rPr lang="en-US" altLang="zh-TW" sz="1500" i="1">
                            <a:solidFill>
                              <a:srgbClr val="0000FF"/>
                            </a:solidFill>
                            <a:latin typeface="Cambria Math" panose="02040503050406030204" pitchFamily="18" charset="0"/>
                          </a:rPr>
                          <m:t>−</m:t>
                        </m:r>
                      </m:sup>
                    </m:sSup>
                  </m:oMath>
                </a14:m>
                <a:r>
                  <a:rPr lang="en-US" altLang="zh-TW" sz="1500" dirty="0">
                    <a:solidFill>
                      <a:srgbClr val="0000FF"/>
                    </a:solidFill>
                  </a:rPr>
                  <a:t>, </a:t>
                </a:r>
                <a14:m>
                  <m:oMath xmlns:m="http://schemas.openxmlformats.org/officeDocument/2006/math">
                    <m:sSup>
                      <m:sSupPr>
                        <m:ctrlPr>
                          <a:rPr lang="en-US" altLang="zh-TW" sz="1500" i="1">
                            <a:solidFill>
                              <a:srgbClr val="0000FF"/>
                            </a:solidFill>
                            <a:latin typeface="Cambria Math" panose="02040503050406030204" pitchFamily="18" charset="0"/>
                          </a:rPr>
                        </m:ctrlPr>
                      </m:sSupPr>
                      <m:e>
                        <m:r>
                          <a:rPr lang="en-US" altLang="zh-TW" sz="1500" i="1">
                            <a:solidFill>
                              <a:srgbClr val="0000FF"/>
                            </a:solidFill>
                            <a:latin typeface="Cambria Math" panose="02040503050406030204" pitchFamily="18" charset="0"/>
                          </a:rPr>
                          <m:t>𝟑</m:t>
                        </m:r>
                        <m:r>
                          <a:rPr lang="en-US" altLang="zh-TW" sz="1500" i="1">
                            <a:solidFill>
                              <a:srgbClr val="0000FF"/>
                            </a:solidFill>
                            <a:latin typeface="Cambria Math" panose="02040503050406030204" pitchFamily="18" charset="0"/>
                          </a:rPr>
                          <m:t>/</m:t>
                        </m:r>
                        <m:r>
                          <a:rPr lang="en-US" altLang="zh-TW" sz="1500" i="1">
                            <a:solidFill>
                              <a:srgbClr val="0000FF"/>
                            </a:solidFill>
                            <a:latin typeface="Cambria Math" panose="02040503050406030204" pitchFamily="18" charset="0"/>
                          </a:rPr>
                          <m:t>𝟐</m:t>
                        </m:r>
                      </m:e>
                      <m:sup>
                        <m:r>
                          <a:rPr lang="en-US" altLang="zh-TW" sz="1500" i="1">
                            <a:solidFill>
                              <a:srgbClr val="0000FF"/>
                            </a:solidFill>
                            <a:latin typeface="Cambria Math" panose="02040503050406030204" pitchFamily="18" charset="0"/>
                          </a:rPr>
                          <m:t>−</m:t>
                        </m:r>
                      </m:sup>
                    </m:sSup>
                  </m:oMath>
                </a14:m>
                <a:r>
                  <a:rPr lang="en-US" altLang="zh-TW" sz="1500" dirty="0">
                    <a:solidFill>
                      <a:srgbClr val="0000FF"/>
                    </a:solidFill>
                  </a:rPr>
                  <a:t>, </a:t>
                </a:r>
                <a14:m>
                  <m:oMath xmlns:m="http://schemas.openxmlformats.org/officeDocument/2006/math">
                    <m:sSup>
                      <m:sSupPr>
                        <m:ctrlPr>
                          <a:rPr lang="en-US" altLang="zh-TW" sz="1500" i="1">
                            <a:solidFill>
                              <a:srgbClr val="0000FF"/>
                            </a:solidFill>
                            <a:latin typeface="Cambria Math" panose="02040503050406030204" pitchFamily="18" charset="0"/>
                          </a:rPr>
                        </m:ctrlPr>
                      </m:sSupPr>
                      <m:e>
                        <m:r>
                          <a:rPr lang="en-US" altLang="zh-TW" sz="1500" i="1">
                            <a:solidFill>
                              <a:srgbClr val="0000FF"/>
                            </a:solidFill>
                            <a:latin typeface="Cambria Math" panose="02040503050406030204" pitchFamily="18" charset="0"/>
                          </a:rPr>
                          <m:t>𝟑</m:t>
                        </m:r>
                        <m:r>
                          <a:rPr lang="en-US" altLang="zh-TW" sz="1500" i="1">
                            <a:solidFill>
                              <a:srgbClr val="0000FF"/>
                            </a:solidFill>
                            <a:latin typeface="Cambria Math" panose="02040503050406030204" pitchFamily="18" charset="0"/>
                          </a:rPr>
                          <m:t>/</m:t>
                        </m:r>
                        <m:r>
                          <a:rPr lang="en-US" altLang="zh-TW" sz="1500" i="1">
                            <a:solidFill>
                              <a:srgbClr val="0000FF"/>
                            </a:solidFill>
                            <a:latin typeface="Cambria Math" panose="02040503050406030204" pitchFamily="18" charset="0"/>
                          </a:rPr>
                          <m:t>𝟐</m:t>
                        </m:r>
                      </m:e>
                      <m:sup>
                        <m:r>
                          <a:rPr lang="en-US" altLang="zh-TW" sz="1500" i="1">
                            <a:solidFill>
                              <a:srgbClr val="0000FF"/>
                            </a:solidFill>
                            <a:latin typeface="Cambria Math" panose="02040503050406030204" pitchFamily="18" charset="0"/>
                          </a:rPr>
                          <m:t>−</m:t>
                        </m:r>
                      </m:sup>
                    </m:sSup>
                  </m:oMath>
                </a14:m>
                <a:r>
                  <a:rPr lang="en-US" altLang="zh-TW" sz="1500" dirty="0">
                    <a:solidFill>
                      <a:srgbClr val="0000FF"/>
                    </a:solidFill>
                  </a:rPr>
                  <a:t>, </a:t>
                </a:r>
                <a14:m>
                  <m:oMath xmlns:m="http://schemas.openxmlformats.org/officeDocument/2006/math">
                    <m:sSup>
                      <m:sSupPr>
                        <m:ctrlPr>
                          <a:rPr lang="en-US" altLang="zh-TW" sz="1500" i="1">
                            <a:solidFill>
                              <a:srgbClr val="0000FF"/>
                            </a:solidFill>
                            <a:latin typeface="Cambria Math" panose="02040503050406030204" pitchFamily="18" charset="0"/>
                          </a:rPr>
                        </m:ctrlPr>
                      </m:sSupPr>
                      <m:e>
                        <m:r>
                          <a:rPr lang="en-US" altLang="zh-TW" sz="1500" i="1">
                            <a:solidFill>
                              <a:srgbClr val="0000FF"/>
                            </a:solidFill>
                            <a:latin typeface="Cambria Math" panose="02040503050406030204" pitchFamily="18" charset="0"/>
                          </a:rPr>
                          <m:t>𝟓</m:t>
                        </m:r>
                        <m:r>
                          <a:rPr lang="en-US" altLang="zh-TW" sz="1500" i="1">
                            <a:solidFill>
                              <a:srgbClr val="0000FF"/>
                            </a:solidFill>
                            <a:latin typeface="Cambria Math" panose="02040503050406030204" pitchFamily="18" charset="0"/>
                          </a:rPr>
                          <m:t>/</m:t>
                        </m:r>
                        <m:r>
                          <a:rPr lang="en-US" altLang="zh-TW" sz="1500" i="1">
                            <a:solidFill>
                              <a:srgbClr val="0000FF"/>
                            </a:solidFill>
                            <a:latin typeface="Cambria Math" panose="02040503050406030204" pitchFamily="18" charset="0"/>
                          </a:rPr>
                          <m:t>𝟐</m:t>
                        </m:r>
                      </m:e>
                      <m:sup>
                        <m:r>
                          <a:rPr lang="en-US" altLang="zh-TW" sz="1500" i="1">
                            <a:solidFill>
                              <a:srgbClr val="0000FF"/>
                            </a:solidFill>
                            <a:latin typeface="Cambria Math" panose="02040503050406030204" pitchFamily="18" charset="0"/>
                          </a:rPr>
                          <m:t>−</m:t>
                        </m:r>
                      </m:sup>
                    </m:sSup>
                    <m:r>
                      <a:rPr lang="en-US" altLang="zh-TW" sz="1500">
                        <a:solidFill>
                          <a:srgbClr val="0000FF"/>
                        </a:solidFill>
                        <a:latin typeface="Cambria Math" panose="02040503050406030204" pitchFamily="18" charset="0"/>
                      </a:rPr>
                      <m:t>)</m:t>
                    </m:r>
                  </m:oMath>
                </a14:m>
                <a:endParaRPr lang="zh-TW" altLang="en-US" sz="1500" dirty="0">
                  <a:solidFill>
                    <a:srgbClr val="0000FF"/>
                  </a:solidFill>
                </a:endParaRPr>
              </a:p>
            </p:txBody>
          </p:sp>
        </mc:Choice>
        <mc:Fallback xmlns="">
          <p:sp>
            <p:nvSpPr>
              <p:cNvPr id="3" name="文字方塊 2"/>
              <p:cNvSpPr txBox="1">
                <a:spLocks noRot="1" noChangeAspect="1" noMove="1" noResize="1" noEditPoints="1" noAdjustHandles="1" noChangeArrowheads="1" noChangeShapeType="1" noTextEdit="1"/>
              </p:cNvSpPr>
              <p:nvPr/>
            </p:nvSpPr>
            <p:spPr>
              <a:xfrm>
                <a:off x="1065251" y="222294"/>
                <a:ext cx="6280982" cy="323165"/>
              </a:xfrm>
              <a:prstGeom prst="rect">
                <a:avLst/>
              </a:prstGeom>
              <a:blipFill>
                <a:blip r:embed="rId2"/>
                <a:stretch>
                  <a:fillRect l="-606" t="-3846" b="-2307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1065251" y="700184"/>
                <a:ext cx="6280982" cy="588816"/>
              </a:xfrm>
              <a:prstGeom prst="rect">
                <a:avLst/>
              </a:prstGeom>
              <a:noFill/>
            </p:spPr>
            <p:txBody>
              <a:bodyPr wrap="square" rtlCol="0">
                <a:spAutoFit/>
              </a:bodyPr>
              <a:lstStyle/>
              <a:p>
                <a:r>
                  <a:rPr lang="en-US" altLang="zh-TW" sz="1575" dirty="0" err="1">
                    <a:solidFill>
                      <a:srgbClr val="0000FF"/>
                    </a:solidFill>
                  </a:rPr>
                  <a:t>LHCb</a:t>
                </a:r>
                <a:r>
                  <a:rPr lang="en-US" altLang="zh-TW" sz="1575" dirty="0">
                    <a:solidFill>
                      <a:srgbClr val="0000FF"/>
                    </a:solidFill>
                  </a:rPr>
                  <a:t> (’21) has performed spin analysis based on distribution of helicity angle in the decay </a:t>
                </a:r>
                <a14:m>
                  <m:oMath xmlns:m="http://schemas.openxmlformats.org/officeDocument/2006/math">
                    <m:sSubSup>
                      <m:sSubSupPr>
                        <m:ctrlPr>
                          <a:rPr lang="en-US" altLang="zh-TW" sz="1575" i="1">
                            <a:solidFill>
                              <a:srgbClr val="0000FF"/>
                            </a:solidFill>
                            <a:latin typeface="Cambria Math" panose="02040503050406030204" pitchFamily="18" charset="0"/>
                          </a:rPr>
                        </m:ctrlPr>
                      </m:sSubSupPr>
                      <m:e>
                        <m:r>
                          <a:rPr lang="en-US" altLang="zh-TW" sz="1575">
                            <a:solidFill>
                              <a:srgbClr val="0000FF"/>
                            </a:solidFill>
                            <a:latin typeface="Cambria Math" panose="02040503050406030204" pitchFamily="18" charset="0"/>
                          </a:rPr>
                          <m:t>𝛀</m:t>
                        </m:r>
                      </m:e>
                      <m:sub>
                        <m:r>
                          <a:rPr lang="en-US" altLang="zh-TW" sz="1575" i="1">
                            <a:solidFill>
                              <a:srgbClr val="0000FF"/>
                            </a:solidFill>
                            <a:latin typeface="Cambria Math" panose="02040503050406030204" pitchFamily="18" charset="0"/>
                          </a:rPr>
                          <m:t>𝒃</m:t>
                        </m:r>
                      </m:sub>
                      <m:sup>
                        <m:r>
                          <a:rPr lang="en-US" altLang="zh-TW" sz="1575" i="1">
                            <a:solidFill>
                              <a:srgbClr val="0000FF"/>
                            </a:solidFill>
                            <a:latin typeface="Cambria Math" panose="02040503050406030204" pitchFamily="18" charset="0"/>
                          </a:rPr>
                          <m:t>−</m:t>
                        </m:r>
                      </m:sup>
                    </m:sSubSup>
                    <m:r>
                      <a:rPr lang="en-US" altLang="zh-TW" sz="1575" i="1">
                        <a:solidFill>
                          <a:srgbClr val="0000FF"/>
                        </a:solidFill>
                        <a:latin typeface="Cambria Math" panose="02040503050406030204" pitchFamily="18" charset="0"/>
                      </a:rPr>
                      <m:t>→</m:t>
                    </m:r>
                    <m:sSubSup>
                      <m:sSubSupPr>
                        <m:ctrlPr>
                          <a:rPr lang="en-US" altLang="zh-TW" sz="1575" i="1">
                            <a:solidFill>
                              <a:srgbClr val="0000FF"/>
                            </a:solidFill>
                            <a:latin typeface="Cambria Math" panose="02040503050406030204" pitchFamily="18" charset="0"/>
                          </a:rPr>
                        </m:ctrlPr>
                      </m:sSubSupPr>
                      <m:e>
                        <m:r>
                          <a:rPr lang="en-US" altLang="zh-TW" sz="1575">
                            <a:solidFill>
                              <a:srgbClr val="0000FF"/>
                            </a:solidFill>
                            <a:latin typeface="Cambria Math" panose="02040503050406030204" pitchFamily="18" charset="0"/>
                          </a:rPr>
                          <m:t>𝛀</m:t>
                        </m:r>
                      </m:e>
                      <m:sub>
                        <m:r>
                          <a:rPr lang="en-US" altLang="zh-TW" sz="1575" i="1">
                            <a:solidFill>
                              <a:srgbClr val="0000FF"/>
                            </a:solidFill>
                            <a:latin typeface="Cambria Math" panose="02040503050406030204" pitchFamily="18" charset="0"/>
                          </a:rPr>
                          <m:t>𝒄</m:t>
                        </m:r>
                      </m:sub>
                      <m:sup>
                        <m:r>
                          <a:rPr lang="en-US" altLang="zh-TW" sz="1575" i="1">
                            <a:solidFill>
                              <a:srgbClr val="0000FF"/>
                            </a:solidFill>
                            <a:latin typeface="Cambria Math" panose="02040503050406030204" pitchFamily="18" charset="0"/>
                          </a:rPr>
                          <m:t>∗∗</m:t>
                        </m:r>
                        <m:r>
                          <a:rPr lang="en-US" altLang="zh-TW" sz="1575" i="1">
                            <a:solidFill>
                              <a:srgbClr val="0000FF"/>
                            </a:solidFill>
                            <a:latin typeface="Cambria Math" panose="02040503050406030204" pitchFamily="18" charset="0"/>
                          </a:rPr>
                          <m:t>𝟎</m:t>
                        </m:r>
                      </m:sup>
                    </m:sSubSup>
                    <m:sSup>
                      <m:sSupPr>
                        <m:ctrlPr>
                          <a:rPr lang="en-US" altLang="zh-TW" sz="1575" i="1">
                            <a:solidFill>
                              <a:srgbClr val="0000FF"/>
                            </a:solidFill>
                            <a:latin typeface="Cambria Math" panose="02040503050406030204" pitchFamily="18" charset="0"/>
                          </a:rPr>
                        </m:ctrlPr>
                      </m:sSupPr>
                      <m:e>
                        <m:r>
                          <a:rPr lang="en-US" altLang="zh-TW" sz="1575" i="1">
                            <a:solidFill>
                              <a:srgbClr val="0000FF"/>
                            </a:solidFill>
                            <a:latin typeface="Cambria Math" panose="02040503050406030204" pitchFamily="18" charset="0"/>
                          </a:rPr>
                          <m:t>𝝅</m:t>
                        </m:r>
                      </m:e>
                      <m:sup>
                        <m:r>
                          <a:rPr lang="en-US" altLang="zh-TW" sz="1575" i="1">
                            <a:solidFill>
                              <a:srgbClr val="0000FF"/>
                            </a:solidFill>
                            <a:latin typeface="Cambria Math" panose="02040503050406030204" pitchFamily="18" charset="0"/>
                          </a:rPr>
                          <m:t>−</m:t>
                        </m:r>
                      </m:sup>
                    </m:sSup>
                  </m:oMath>
                </a14:m>
                <a:r>
                  <a:rPr lang="zh-TW" altLang="en-US" sz="1575" dirty="0">
                    <a:solidFill>
                      <a:srgbClr val="0000FF"/>
                    </a:solidFill>
                  </a:rPr>
                  <a:t> </a:t>
                </a:r>
                <a:r>
                  <a:rPr lang="en-US" altLang="zh-TW" sz="1575" dirty="0">
                    <a:solidFill>
                      <a:srgbClr val="0000FF"/>
                    </a:solidFill>
                  </a:rPr>
                  <a:t>followed by </a:t>
                </a:r>
                <a14:m>
                  <m:oMath xmlns:m="http://schemas.openxmlformats.org/officeDocument/2006/math">
                    <m:sSubSup>
                      <m:sSubSupPr>
                        <m:ctrlPr>
                          <a:rPr lang="en-US" altLang="zh-TW" sz="1575" i="1">
                            <a:solidFill>
                              <a:srgbClr val="0000FF"/>
                            </a:solidFill>
                            <a:latin typeface="Cambria Math" panose="02040503050406030204" pitchFamily="18" charset="0"/>
                          </a:rPr>
                        </m:ctrlPr>
                      </m:sSubSupPr>
                      <m:e>
                        <m:r>
                          <a:rPr lang="en-US" altLang="zh-TW" sz="1575">
                            <a:solidFill>
                              <a:srgbClr val="0000FF"/>
                            </a:solidFill>
                            <a:latin typeface="Cambria Math" panose="02040503050406030204" pitchFamily="18" charset="0"/>
                          </a:rPr>
                          <m:t>𝛀</m:t>
                        </m:r>
                      </m:e>
                      <m:sub>
                        <m:r>
                          <a:rPr lang="en-US" altLang="zh-TW" sz="1575" i="1">
                            <a:solidFill>
                              <a:srgbClr val="0000FF"/>
                            </a:solidFill>
                            <a:latin typeface="Cambria Math" panose="02040503050406030204" pitchFamily="18" charset="0"/>
                          </a:rPr>
                          <m:t>𝒄</m:t>
                        </m:r>
                      </m:sub>
                      <m:sup>
                        <m:r>
                          <a:rPr lang="en-US" altLang="zh-TW" sz="1575" i="1">
                            <a:solidFill>
                              <a:srgbClr val="0000FF"/>
                            </a:solidFill>
                            <a:latin typeface="Cambria Math" panose="02040503050406030204" pitchFamily="18" charset="0"/>
                          </a:rPr>
                          <m:t>∗∗</m:t>
                        </m:r>
                        <m:r>
                          <a:rPr lang="en-US" altLang="zh-TW" sz="1575" i="1">
                            <a:solidFill>
                              <a:srgbClr val="0000FF"/>
                            </a:solidFill>
                            <a:latin typeface="Cambria Math" panose="02040503050406030204" pitchFamily="18" charset="0"/>
                          </a:rPr>
                          <m:t>𝟎</m:t>
                        </m:r>
                      </m:sup>
                    </m:sSubSup>
                    <m:r>
                      <a:rPr lang="en-US" altLang="zh-TW" sz="1575" i="1">
                        <a:solidFill>
                          <a:srgbClr val="0000FF"/>
                        </a:solidFill>
                        <a:latin typeface="Cambria Math" panose="02040503050406030204" pitchFamily="18" charset="0"/>
                      </a:rPr>
                      <m:t>→</m:t>
                    </m:r>
                    <m:sSubSup>
                      <m:sSubSupPr>
                        <m:ctrlPr>
                          <a:rPr lang="en-US" altLang="zh-TW" sz="1575" i="1">
                            <a:solidFill>
                              <a:srgbClr val="0000FF"/>
                            </a:solidFill>
                            <a:latin typeface="Cambria Math" panose="02040503050406030204" pitchFamily="18" charset="0"/>
                          </a:rPr>
                        </m:ctrlPr>
                      </m:sSubSupPr>
                      <m:e>
                        <m:r>
                          <a:rPr lang="en-US" altLang="zh-TW" sz="1575">
                            <a:solidFill>
                              <a:srgbClr val="0000FF"/>
                            </a:solidFill>
                            <a:latin typeface="Cambria Math" panose="02040503050406030204" pitchFamily="18" charset="0"/>
                          </a:rPr>
                          <m:t>𝚵</m:t>
                        </m:r>
                      </m:e>
                      <m:sub>
                        <m:r>
                          <a:rPr lang="en-US" altLang="zh-TW" sz="1575" i="1">
                            <a:solidFill>
                              <a:srgbClr val="0000FF"/>
                            </a:solidFill>
                            <a:latin typeface="Cambria Math" panose="02040503050406030204" pitchFamily="18" charset="0"/>
                          </a:rPr>
                          <m:t>𝒄</m:t>
                        </m:r>
                      </m:sub>
                      <m:sup>
                        <m:r>
                          <a:rPr lang="en-US" altLang="zh-TW" sz="1575" i="1">
                            <a:solidFill>
                              <a:srgbClr val="0000FF"/>
                            </a:solidFill>
                            <a:latin typeface="Cambria Math" panose="02040503050406030204" pitchFamily="18" charset="0"/>
                          </a:rPr>
                          <m:t>+</m:t>
                        </m:r>
                      </m:sup>
                    </m:sSubSup>
                    <m:sSup>
                      <m:sSupPr>
                        <m:ctrlPr>
                          <a:rPr lang="en-US" altLang="zh-TW" sz="1575" i="1">
                            <a:solidFill>
                              <a:srgbClr val="0000FF"/>
                            </a:solidFill>
                            <a:latin typeface="Cambria Math" panose="02040503050406030204" pitchFamily="18" charset="0"/>
                          </a:rPr>
                        </m:ctrlPr>
                      </m:sSupPr>
                      <m:e>
                        <m:r>
                          <a:rPr lang="en-US" altLang="zh-TW" sz="1575" i="1">
                            <a:solidFill>
                              <a:srgbClr val="0000FF"/>
                            </a:solidFill>
                            <a:latin typeface="Cambria Math" panose="02040503050406030204" pitchFamily="18" charset="0"/>
                          </a:rPr>
                          <m:t>𝑲</m:t>
                        </m:r>
                      </m:e>
                      <m:sup>
                        <m:r>
                          <a:rPr lang="en-US" altLang="zh-TW" sz="1575" i="1">
                            <a:solidFill>
                              <a:srgbClr val="0000FF"/>
                            </a:solidFill>
                            <a:latin typeface="Cambria Math" panose="02040503050406030204" pitchFamily="18" charset="0"/>
                          </a:rPr>
                          <m:t>−</m:t>
                        </m:r>
                      </m:sup>
                    </m:sSup>
                  </m:oMath>
                </a14:m>
                <a:endParaRPr lang="zh-TW" altLang="en-US" sz="1575" dirty="0">
                  <a:solidFill>
                    <a:srgbClr val="0000FF"/>
                  </a:solidFill>
                </a:endParaRPr>
              </a:p>
            </p:txBody>
          </p:sp>
        </mc:Choice>
        <mc:Fallback xmlns="">
          <p:sp>
            <p:nvSpPr>
              <p:cNvPr id="4" name="文字方塊 3"/>
              <p:cNvSpPr txBox="1">
                <a:spLocks noRot="1" noChangeAspect="1" noMove="1" noResize="1" noEditPoints="1" noAdjustHandles="1" noChangeArrowheads="1" noChangeShapeType="1" noTextEdit="1"/>
              </p:cNvSpPr>
              <p:nvPr/>
            </p:nvSpPr>
            <p:spPr>
              <a:xfrm>
                <a:off x="1065251" y="700184"/>
                <a:ext cx="6280982" cy="588816"/>
              </a:xfrm>
              <a:prstGeom prst="rect">
                <a:avLst/>
              </a:prstGeom>
              <a:blipFill>
                <a:blip r:embed="rId3"/>
                <a:stretch>
                  <a:fillRect l="-606" t="-4255" r="-1212" b="-12766"/>
                </a:stretch>
              </a:blipFill>
            </p:spPr>
            <p:txBody>
              <a:bodyPr/>
              <a:lstStyle/>
              <a:p>
                <a:r>
                  <a:rPr lang="zh-TW" altLang="en-US">
                    <a:noFill/>
                  </a:rPr>
                  <a:t> </a:t>
                </a:r>
              </a:p>
            </p:txBody>
          </p:sp>
        </mc:Fallback>
      </mc:AlternateContent>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9606" y="1496805"/>
            <a:ext cx="2978205" cy="1115172"/>
          </a:xfrm>
          <a:prstGeom prst="rect">
            <a:avLst/>
          </a:prstGeom>
        </p:spPr>
      </p:pic>
      <p:sp>
        <p:nvSpPr>
          <p:cNvPr id="6" name="文字方塊 5"/>
          <p:cNvSpPr txBox="1"/>
          <p:nvPr/>
        </p:nvSpPr>
        <p:spPr>
          <a:xfrm>
            <a:off x="4690243" y="1835847"/>
            <a:ext cx="3116843" cy="553998"/>
          </a:xfrm>
          <a:prstGeom prst="rect">
            <a:avLst/>
          </a:prstGeom>
          <a:noFill/>
        </p:spPr>
        <p:txBody>
          <a:bodyPr wrap="square" rtlCol="0">
            <a:spAutoFit/>
          </a:bodyPr>
          <a:lstStyle/>
          <a:p>
            <a:r>
              <a:rPr lang="en-US" altLang="zh-TW" sz="1500" dirty="0">
                <a:solidFill>
                  <a:srgbClr val="0000FF"/>
                </a:solidFill>
              </a:rPr>
              <a:t>Significance values of excluding the J spin hypothesis</a:t>
            </a:r>
            <a:endParaRPr lang="zh-TW" altLang="en-US" sz="1500" dirty="0">
              <a:solidFill>
                <a:srgbClr val="0000FF"/>
              </a:solidFill>
            </a:endParaRPr>
          </a:p>
        </p:txBody>
      </p:sp>
      <p:sp>
        <p:nvSpPr>
          <p:cNvPr id="7" name="文字方塊 6"/>
          <p:cNvSpPr txBox="1"/>
          <p:nvPr/>
        </p:nvSpPr>
        <p:spPr>
          <a:xfrm>
            <a:off x="959372" y="3163385"/>
            <a:ext cx="7135473" cy="1015663"/>
          </a:xfrm>
          <a:prstGeom prst="rect">
            <a:avLst/>
          </a:prstGeom>
          <a:noFill/>
        </p:spPr>
        <p:txBody>
          <a:bodyPr wrap="square" rtlCol="0">
            <a:spAutoFit/>
          </a:bodyPr>
          <a:lstStyle/>
          <a:p>
            <a:pPr marL="257175" indent="-257175">
              <a:buFont typeface="Wingdings" panose="05000000000000000000" pitchFamily="2" charset="2"/>
              <a:buChar char="n"/>
            </a:pPr>
            <a:r>
              <a:rPr lang="en-US" altLang="zh-TW" sz="1500" dirty="0">
                <a:solidFill>
                  <a:srgbClr val="FF0000"/>
                </a:solidFill>
              </a:rPr>
              <a:t>Spin assignment of four observed peaks is consistent with  </a:t>
            </a:r>
            <a:r>
              <a:rPr lang="en-US" altLang="zh-TW" sz="1500" dirty="0">
                <a:solidFill>
                  <a:srgbClr val="FF0000"/>
                </a:solidFill>
                <a:sym typeface="Symbol" panose="05050102010706020507" pitchFamily="18" charset="2"/>
              </a:rPr>
              <a:t>-mode excitations with J=1/2, 3/2, 3/2, 5/2</a:t>
            </a:r>
          </a:p>
          <a:p>
            <a:pPr marL="257175" indent="-257175">
              <a:buFont typeface="Wingdings" panose="05000000000000000000" pitchFamily="2" charset="2"/>
              <a:buChar char="n"/>
            </a:pPr>
            <a:r>
              <a:rPr lang="en-US" altLang="zh-TW" sz="1500" dirty="0">
                <a:solidFill>
                  <a:srgbClr val="FF0000"/>
                </a:solidFill>
                <a:sym typeface="Symbol" panose="05050102010706020507" pitchFamily="18" charset="2"/>
              </a:rPr>
              <a:t>Non-observation of </a:t>
            </a:r>
            <a:r>
              <a:rPr lang="en-US" altLang="zh-TW" sz="1500" baseline="-25000" dirty="0">
                <a:solidFill>
                  <a:srgbClr val="FF0000"/>
                </a:solidFill>
                <a:sym typeface="Symbol" panose="05050102010706020507" pitchFamily="18" charset="2"/>
              </a:rPr>
              <a:t>c</a:t>
            </a:r>
            <a:r>
              <a:rPr lang="en-US" altLang="zh-TW" sz="1500" dirty="0">
                <a:solidFill>
                  <a:srgbClr val="FF0000"/>
                </a:solidFill>
                <a:sym typeface="Symbol" panose="05050102010706020507" pitchFamily="18" charset="2"/>
              </a:rPr>
              <a:t>(3120) is consistent with either a 2S doublet or a     -mode P-wave excitation  </a:t>
            </a:r>
            <a:endParaRPr lang="zh-TW" altLang="en-US" sz="1500" dirty="0">
              <a:solidFill>
                <a:srgbClr val="FF0000"/>
              </a:solidFill>
            </a:endParaRPr>
          </a:p>
        </p:txBody>
      </p:sp>
      <p:sp>
        <p:nvSpPr>
          <p:cNvPr id="8" name="文字方塊 7"/>
          <p:cNvSpPr txBox="1"/>
          <p:nvPr/>
        </p:nvSpPr>
        <p:spPr>
          <a:xfrm>
            <a:off x="959373" y="2848706"/>
            <a:ext cx="6337738" cy="323165"/>
          </a:xfrm>
          <a:prstGeom prst="rect">
            <a:avLst/>
          </a:prstGeom>
          <a:noFill/>
        </p:spPr>
        <p:txBody>
          <a:bodyPr wrap="square" rtlCol="0">
            <a:spAutoFit/>
          </a:bodyPr>
          <a:lstStyle/>
          <a:p>
            <a:pPr marL="257175" indent="-257175">
              <a:buFont typeface="Wingdings" panose="05000000000000000000" pitchFamily="2" charset="2"/>
              <a:buChar char="n"/>
            </a:pPr>
            <a:r>
              <a:rPr lang="en-US" altLang="zh-TW" sz="1500" dirty="0">
                <a:solidFill>
                  <a:srgbClr val="FF0000"/>
                </a:solidFill>
              </a:rPr>
              <a:t>Hypothesis of J=1/2, 1/2, 3/2, 3/2 is rejected by 3.5</a:t>
            </a:r>
            <a:r>
              <a:rPr lang="en-US" altLang="zh-TW" sz="1500" dirty="0">
                <a:solidFill>
                  <a:srgbClr val="FF0000"/>
                </a:solidFill>
                <a:sym typeface="Symbol" panose="05050102010706020507" pitchFamily="18" charset="2"/>
              </a:rPr>
              <a:t></a:t>
            </a:r>
            <a:endParaRPr lang="zh-TW" altLang="en-US" sz="1500" dirty="0">
              <a:solidFill>
                <a:srgbClr val="FF0000"/>
              </a:solidFill>
            </a:endParaRPr>
          </a:p>
        </p:txBody>
      </p:sp>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4601" y="4365639"/>
            <a:ext cx="3749139" cy="496874"/>
          </a:xfrm>
          <a:prstGeom prst="rect">
            <a:avLst/>
          </a:prstGeom>
        </p:spPr>
      </p:pic>
      <p:pic>
        <p:nvPicPr>
          <p:cNvPr id="11" name="圖片 10">
            <a:extLst>
              <a:ext uri="{FF2B5EF4-FFF2-40B4-BE49-F238E27FC236}">
                <a16:creationId xmlns:a16="http://schemas.microsoft.com/office/drawing/2014/main" id="{542E8ABE-5650-82EB-0034-4BCE715D7A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0375" y="2753656"/>
            <a:ext cx="2108312" cy="1700116"/>
          </a:xfrm>
          <a:prstGeom prst="rect">
            <a:avLst/>
          </a:prstGeom>
        </p:spPr>
      </p:pic>
    </p:spTree>
    <p:extLst>
      <p:ext uri="{BB962C8B-B14F-4D97-AF65-F5344CB8AC3E}">
        <p14:creationId xmlns:p14="http://schemas.microsoft.com/office/powerpoint/2010/main" val="145379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chemeClr val="tx1"/>
                </a:solidFill>
                <a:latin typeface="Arial" panose="020B0604020202020204" pitchFamily="34" charset="0"/>
                <a:ea typeface="新細明體" panose="02020500000000000000" pitchFamily="18" charset="-120"/>
              </a:defRPr>
            </a:lvl1pPr>
            <a:lvl2pPr marL="557213" indent="-214313">
              <a:spcBef>
                <a:spcPct val="20000"/>
              </a:spcBef>
              <a:buChar char="–"/>
              <a:defRPr kumimoji="1" sz="2100">
                <a:solidFill>
                  <a:schemeClr val="tx1"/>
                </a:solidFill>
                <a:latin typeface="Arial" panose="020B0604020202020204" pitchFamily="34" charset="0"/>
                <a:ea typeface="新細明體" panose="02020500000000000000" pitchFamily="18" charset="-120"/>
              </a:defRPr>
            </a:lvl2pPr>
            <a:lvl3pPr marL="857250" indent="-171450">
              <a:spcBef>
                <a:spcPct val="20000"/>
              </a:spcBef>
              <a:buChar char="•"/>
              <a:defRPr kumimoji="1" sz="1800">
                <a:solidFill>
                  <a:schemeClr val="tx1"/>
                </a:solidFill>
                <a:latin typeface="Arial" panose="020B0604020202020204" pitchFamily="34" charset="0"/>
                <a:ea typeface="新細明體" panose="02020500000000000000" pitchFamily="18" charset="-120"/>
              </a:defRPr>
            </a:lvl3pPr>
            <a:lvl4pPr marL="12001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4pPr>
            <a:lvl5pPr marL="15430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5pPr>
            <a:lvl6pPr marL="18859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6pPr>
            <a:lvl7pPr marL="22288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7pPr>
            <a:lvl8pPr marL="25717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8pPr>
            <a:lvl9pPr marL="29146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9pPr>
          </a:lstStyle>
          <a:p>
            <a:pPr defTabSz="685800">
              <a:spcBef>
                <a:spcPct val="0"/>
              </a:spcBef>
              <a:buNone/>
            </a:pPr>
            <a:fld id="{7016006A-E58E-439D-B53A-463618694C21}" type="slidenum">
              <a:rPr lang="en-US" altLang="zh-TW" sz="1050">
                <a:solidFill>
                  <a:prstClr val="black"/>
                </a:solidFill>
              </a:rPr>
              <a:pPr defTabSz="685800">
                <a:spcBef>
                  <a:spcPct val="0"/>
                </a:spcBef>
                <a:buNone/>
              </a:pPr>
              <a:t>4</a:t>
            </a:fld>
            <a:endParaRPr lang="en-US" altLang="zh-TW" sz="1050">
              <a:solidFill>
                <a:prstClr val="black"/>
              </a:solidFill>
            </a:endParaRPr>
          </a:p>
        </p:txBody>
      </p:sp>
      <p:pic>
        <p:nvPicPr>
          <p:cNvPr id="12292" name="Picture 4" descr="q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975" y="766763"/>
            <a:ext cx="573405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q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500" y="1236969"/>
            <a:ext cx="573405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q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657" y="1065610"/>
            <a:ext cx="4350543"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8"/>
          <p:cNvSpPr txBox="1">
            <a:spLocks noChangeArrowheads="1"/>
          </p:cNvSpPr>
          <p:nvPr/>
        </p:nvSpPr>
        <p:spPr bwMode="auto">
          <a:xfrm>
            <a:off x="1321983" y="516732"/>
            <a:ext cx="68912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defTabSz="685800" eaLnBrk="1" hangingPunct="1">
              <a:spcBef>
                <a:spcPct val="0"/>
              </a:spcBef>
              <a:buNone/>
            </a:pPr>
            <a:r>
              <a:rPr lang="en-US" altLang="zh-TW" sz="1500" dirty="0">
                <a:solidFill>
                  <a:srgbClr val="0000FF"/>
                </a:solidFill>
              </a:rPr>
              <a:t>All two-body hadronic decays of heavy mesons can be expressed in</a:t>
            </a:r>
          </a:p>
          <a:p>
            <a:pPr defTabSz="685800" eaLnBrk="1" hangingPunct="1">
              <a:spcBef>
                <a:spcPct val="0"/>
              </a:spcBef>
              <a:buNone/>
            </a:pPr>
            <a:r>
              <a:rPr lang="en-US" altLang="zh-TW" sz="1500" dirty="0">
                <a:solidFill>
                  <a:srgbClr val="0000FF"/>
                </a:solidFill>
              </a:rPr>
              <a:t>terms of six distinct topological diagrams     </a:t>
            </a:r>
            <a:r>
              <a:rPr lang="en-US" altLang="zh-TW" sz="1125" dirty="0">
                <a:solidFill>
                  <a:srgbClr val="0000FF"/>
                </a:solidFill>
              </a:rPr>
              <a:t>[Chau (’80,’83); Chau, HYC (’86)]</a:t>
            </a:r>
          </a:p>
        </p:txBody>
      </p:sp>
      <p:sp>
        <p:nvSpPr>
          <p:cNvPr id="8" name="Text Box 9"/>
          <p:cNvSpPr txBox="1">
            <a:spLocks noChangeArrowheads="1"/>
          </p:cNvSpPr>
          <p:nvPr/>
        </p:nvSpPr>
        <p:spPr bwMode="auto">
          <a:xfrm>
            <a:off x="1483692" y="3769916"/>
            <a:ext cx="65228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defTabSz="685800" eaLnBrk="1" hangingPunct="1">
              <a:spcBef>
                <a:spcPct val="0"/>
              </a:spcBef>
              <a:buNone/>
            </a:pPr>
            <a:r>
              <a:rPr lang="en-US" altLang="zh-TW" sz="1500" dirty="0">
                <a:solidFill>
                  <a:srgbClr val="FF0000"/>
                </a:solidFill>
              </a:rPr>
              <a:t>All quark graphs are topological, classified according to topologies of weak interactions and meant to have all strong interactions at all orders encoded and hence they are not Feynman graphs.  That is, final-state interactions are included.</a:t>
            </a:r>
          </a:p>
        </p:txBody>
      </p:sp>
      <p:sp>
        <p:nvSpPr>
          <p:cNvPr id="12298" name="Text Box 12"/>
          <p:cNvSpPr txBox="1">
            <a:spLocks noChangeArrowheads="1"/>
          </p:cNvSpPr>
          <p:nvPr/>
        </p:nvSpPr>
        <p:spPr bwMode="auto">
          <a:xfrm>
            <a:off x="2079426" y="88345"/>
            <a:ext cx="4830366"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defTabSz="685800" eaLnBrk="1" hangingPunct="1">
              <a:spcBef>
                <a:spcPct val="50000"/>
              </a:spcBef>
              <a:buNone/>
            </a:pPr>
            <a:r>
              <a:rPr lang="en-US" altLang="zh-TW" sz="1650" dirty="0">
                <a:solidFill>
                  <a:srgbClr val="FF33CC"/>
                </a:solidFill>
              </a:rPr>
              <a:t>        Topological Diagrammatic Approach</a:t>
            </a:r>
          </a:p>
        </p:txBody>
      </p:sp>
      <p:sp>
        <p:nvSpPr>
          <p:cNvPr id="12300" name="Text Box 15"/>
          <p:cNvSpPr txBox="1">
            <a:spLocks noChangeArrowheads="1"/>
          </p:cNvSpPr>
          <p:nvPr/>
        </p:nvSpPr>
        <p:spPr bwMode="auto">
          <a:xfrm>
            <a:off x="3021807" y="2013347"/>
            <a:ext cx="45005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defTabSz="685800" eaLnBrk="1" hangingPunct="1">
              <a:spcBef>
                <a:spcPct val="50000"/>
              </a:spcBef>
              <a:buNone/>
            </a:pPr>
            <a:r>
              <a:rPr lang="en-US" altLang="zh-TW" sz="900">
                <a:solidFill>
                  <a:prstClr val="black"/>
                </a:solidFill>
              </a:rPr>
              <a:t>(tree)</a:t>
            </a:r>
          </a:p>
        </p:txBody>
      </p:sp>
      <p:sp>
        <p:nvSpPr>
          <p:cNvPr id="12301" name="Text Box 16"/>
          <p:cNvSpPr txBox="1">
            <a:spLocks noChangeArrowheads="1"/>
          </p:cNvSpPr>
          <p:nvPr/>
        </p:nvSpPr>
        <p:spPr bwMode="auto">
          <a:xfrm>
            <a:off x="4255294" y="1989650"/>
            <a:ext cx="135016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defTabSz="685800" eaLnBrk="1" hangingPunct="1">
              <a:spcBef>
                <a:spcPct val="50000"/>
              </a:spcBef>
              <a:buNone/>
            </a:pPr>
            <a:r>
              <a:rPr lang="en-US" altLang="zh-TW" sz="900">
                <a:solidFill>
                  <a:prstClr val="black"/>
                </a:solidFill>
              </a:rPr>
              <a:t>(color-suppressed)</a:t>
            </a:r>
          </a:p>
        </p:txBody>
      </p:sp>
      <p:sp>
        <p:nvSpPr>
          <p:cNvPr id="12302" name="Text Box 17"/>
          <p:cNvSpPr txBox="1">
            <a:spLocks noChangeArrowheads="1"/>
          </p:cNvSpPr>
          <p:nvPr/>
        </p:nvSpPr>
        <p:spPr bwMode="auto">
          <a:xfrm>
            <a:off x="5799536" y="2013347"/>
            <a:ext cx="90011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defTabSz="685800" eaLnBrk="1" hangingPunct="1">
              <a:spcBef>
                <a:spcPct val="50000"/>
              </a:spcBef>
              <a:buNone/>
            </a:pPr>
            <a:r>
              <a:rPr lang="en-US" altLang="zh-TW" sz="900" dirty="0">
                <a:solidFill>
                  <a:prstClr val="black"/>
                </a:solidFill>
              </a:rPr>
              <a:t>(exchange)</a:t>
            </a:r>
          </a:p>
        </p:txBody>
      </p:sp>
      <p:sp>
        <p:nvSpPr>
          <p:cNvPr id="12303" name="Text Box 18"/>
          <p:cNvSpPr txBox="1">
            <a:spLocks noChangeArrowheads="1"/>
          </p:cNvSpPr>
          <p:nvPr/>
        </p:nvSpPr>
        <p:spPr bwMode="auto">
          <a:xfrm>
            <a:off x="2830117" y="3124200"/>
            <a:ext cx="95369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defTabSz="685800" eaLnBrk="1" hangingPunct="1">
              <a:spcBef>
                <a:spcPct val="50000"/>
              </a:spcBef>
              <a:buNone/>
            </a:pPr>
            <a:r>
              <a:rPr lang="en-US" altLang="zh-TW" sz="900">
                <a:solidFill>
                  <a:prstClr val="black"/>
                </a:solidFill>
              </a:rPr>
              <a:t>(annihilation)</a:t>
            </a:r>
          </a:p>
        </p:txBody>
      </p:sp>
      <p:sp>
        <p:nvSpPr>
          <p:cNvPr id="12304" name="文字方塊 2"/>
          <p:cNvSpPr txBox="1">
            <a:spLocks noChangeArrowheads="1"/>
          </p:cNvSpPr>
          <p:nvPr/>
        </p:nvSpPr>
        <p:spPr bwMode="auto">
          <a:xfrm>
            <a:off x="3794522" y="3143250"/>
            <a:ext cx="140017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defTabSz="685800">
              <a:spcBef>
                <a:spcPct val="50000"/>
              </a:spcBef>
              <a:buNone/>
            </a:pPr>
            <a:r>
              <a:rPr lang="en-US" altLang="zh-TW" sz="1500">
                <a:solidFill>
                  <a:prstClr val="black"/>
                </a:solidFill>
                <a:latin typeface="Rage Italic" panose="03070502040507070304" pitchFamily="66" charset="0"/>
              </a:rPr>
              <a:t>H</a:t>
            </a:r>
            <a:r>
              <a:rPr lang="en-US" altLang="zh-TW" sz="1500">
                <a:solidFill>
                  <a:prstClr val="black"/>
                </a:solidFill>
              </a:rPr>
              <a:t> </a:t>
            </a:r>
            <a:r>
              <a:rPr lang="en-US" altLang="zh-TW" sz="900">
                <a:solidFill>
                  <a:prstClr val="black"/>
                </a:solidFill>
              </a:rPr>
              <a:t>(horizontal W-loop)</a:t>
            </a:r>
            <a:endParaRPr lang="zh-TW" altLang="en-US" sz="900">
              <a:solidFill>
                <a:prstClr val="black"/>
              </a:solidFill>
            </a:endParaRPr>
          </a:p>
        </p:txBody>
      </p:sp>
      <p:sp>
        <p:nvSpPr>
          <p:cNvPr id="12305" name="文字方塊 3"/>
          <p:cNvSpPr txBox="1">
            <a:spLocks noChangeArrowheads="1"/>
          </p:cNvSpPr>
          <p:nvPr/>
        </p:nvSpPr>
        <p:spPr bwMode="auto">
          <a:xfrm>
            <a:off x="5860852" y="3089522"/>
            <a:ext cx="1343025"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defTabSz="685800">
              <a:spcBef>
                <a:spcPct val="50000"/>
              </a:spcBef>
              <a:buNone/>
            </a:pPr>
            <a:r>
              <a:rPr lang="en-US" altLang="zh-TW" sz="975" dirty="0">
                <a:solidFill>
                  <a:prstClr val="black"/>
                </a:solidFill>
              </a:rPr>
              <a:t>(vertical W-loop)</a:t>
            </a:r>
            <a:endParaRPr lang="zh-TW" altLang="en-US" sz="975" dirty="0">
              <a:solidFill>
                <a:prstClr val="black"/>
              </a:solidFill>
            </a:endParaRPr>
          </a:p>
        </p:txBody>
      </p:sp>
      <p:pic>
        <p:nvPicPr>
          <p:cNvPr id="12306" name="圖片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9741" y="2313385"/>
            <a:ext cx="129063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5"/>
          <p:cNvSpPr>
            <a:spLocks noChangeShapeType="1"/>
          </p:cNvSpPr>
          <p:nvPr/>
        </p:nvSpPr>
        <p:spPr bwMode="auto">
          <a:xfrm>
            <a:off x="1470421" y="491729"/>
            <a:ext cx="5968604" cy="0"/>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685800"/>
            <a:endParaRPr lang="zh-TW" altLang="en-US">
              <a:solidFill>
                <a:prstClr val="black"/>
              </a:solidFill>
            </a:endParaRPr>
          </a:p>
        </p:txBody>
      </p:sp>
    </p:spTree>
    <p:extLst>
      <p:ext uri="{BB962C8B-B14F-4D97-AF65-F5344CB8AC3E}">
        <p14:creationId xmlns:p14="http://schemas.microsoft.com/office/powerpoint/2010/main" val="4266362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554"/>
                                        </p:tgtEl>
                                        <p:attrNameLst>
                                          <p:attrName>style.visibility</p:attrName>
                                        </p:attrNameLst>
                                      </p:cBhvr>
                                      <p:to>
                                        <p:strVal val="visible"/>
                                      </p:to>
                                    </p:set>
                                    <p:animEffect transition="in" filter="box(in)">
                                      <p:cBhvr>
                                        <p:cTn id="12"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814F3AF-5802-4929-B232-BE6EF381321D}" type="slidenum">
              <a:rPr lang="en-US" altLang="zh-TW" smtClean="0"/>
              <a:pPr>
                <a:defRPr/>
              </a:pPr>
              <a:t>40</a:t>
            </a:fld>
            <a:endParaRPr lang="en-US" altLang="zh-TW"/>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188" y="85096"/>
            <a:ext cx="5144289" cy="3638644"/>
          </a:xfrm>
          <a:prstGeom prst="rect">
            <a:avLst/>
          </a:prstGeom>
        </p:spPr>
      </p:pic>
      <p:sp>
        <p:nvSpPr>
          <p:cNvPr id="4" name="矩形 3"/>
          <p:cNvSpPr/>
          <p:nvPr/>
        </p:nvSpPr>
        <p:spPr bwMode="auto">
          <a:xfrm>
            <a:off x="1715290" y="2451034"/>
            <a:ext cx="5372888" cy="170268"/>
          </a:xfrm>
          <a:prstGeom prst="rect">
            <a:avLst/>
          </a:prstGeom>
          <a:noFill/>
          <a:ln w="190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1" hangingPunct="1"/>
            <a:endParaRPr lang="zh-TW" altLang="en-US" sz="1238">
              <a:ea typeface="PMingLiU" pitchFamily="18" charset="-120"/>
            </a:endParaRPr>
          </a:p>
        </p:txBody>
      </p:sp>
      <p:pic>
        <p:nvPicPr>
          <p:cNvPr id="9" name="圖片 8">
            <a:extLst>
              <a:ext uri="{FF2B5EF4-FFF2-40B4-BE49-F238E27FC236}">
                <a16:creationId xmlns:a16="http://schemas.microsoft.com/office/drawing/2014/main" id="{0147102D-52B0-61E2-6B3B-37F34D545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362" y="3581481"/>
            <a:ext cx="7013275" cy="1419254"/>
          </a:xfrm>
          <a:prstGeom prst="rect">
            <a:avLst/>
          </a:prstGeom>
          <a:ln w="19050">
            <a:solidFill>
              <a:srgbClr val="0000FF"/>
            </a:solidFill>
          </a:ln>
        </p:spPr>
      </p:pic>
    </p:spTree>
    <p:extLst>
      <p:ext uri="{BB962C8B-B14F-4D97-AF65-F5344CB8AC3E}">
        <p14:creationId xmlns:p14="http://schemas.microsoft.com/office/powerpoint/2010/main" val="391420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814F3AF-5802-4929-B232-BE6EF381321D}" type="slidenum">
              <a:rPr lang="en-US" altLang="zh-TW" smtClean="0"/>
              <a:pPr>
                <a:defRPr/>
              </a:pPr>
              <a:t>41</a:t>
            </a:fld>
            <a:endParaRPr lang="en-US" altLang="zh-TW"/>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0897" y="273019"/>
            <a:ext cx="3245110" cy="2363440"/>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250" y="3021408"/>
            <a:ext cx="3180105" cy="1750098"/>
          </a:xfrm>
          <a:prstGeom prst="rect">
            <a:avLst/>
          </a:prstGeom>
        </p:spPr>
      </p:pic>
      <mc:AlternateContent xmlns:mc="http://schemas.openxmlformats.org/markup-compatibility/2006" xmlns:a14="http://schemas.microsoft.com/office/drawing/2010/main">
        <mc:Choice Requires="a14">
          <p:sp>
            <p:nvSpPr>
              <p:cNvPr id="5" name="文字方塊 4"/>
              <p:cNvSpPr txBox="1"/>
              <p:nvPr/>
            </p:nvSpPr>
            <p:spPr>
              <a:xfrm>
                <a:off x="5200379" y="710718"/>
                <a:ext cx="3596929" cy="1119281"/>
              </a:xfrm>
              <a:prstGeom prst="rect">
                <a:avLst/>
              </a:prstGeom>
              <a:noFill/>
            </p:spPr>
            <p:txBody>
              <a:bodyPr wrap="square" rtlCol="0">
                <a:spAutoFit/>
              </a:bodyPr>
              <a:lstStyle/>
              <a:p>
                <a:r>
                  <a:rPr lang="en-US" altLang="zh-TW" dirty="0">
                    <a:solidFill>
                      <a:srgbClr val="0000FF"/>
                    </a:solidFill>
                  </a:rPr>
                  <a:t>LHCb (2023) observed two new states </a:t>
                </a:r>
                <a14:m>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1" i="0" smtClean="0">
                            <a:solidFill>
                              <a:srgbClr val="0000FF"/>
                            </a:solidFill>
                            <a:latin typeface="Cambria Math" panose="02040503050406030204" pitchFamily="18" charset="0"/>
                          </a:rPr>
                          <m:t>𝛀</m:t>
                        </m:r>
                      </m:e>
                      <m:sub>
                        <m:r>
                          <a:rPr lang="en-US" altLang="zh-TW" b="1" i="1" smtClean="0">
                            <a:solidFill>
                              <a:srgbClr val="0000FF"/>
                            </a:solidFill>
                            <a:latin typeface="Cambria Math" panose="02040503050406030204" pitchFamily="18" charset="0"/>
                          </a:rPr>
                          <m:t>𝒄</m:t>
                        </m:r>
                      </m:sub>
                      <m:sup>
                        <m:r>
                          <a:rPr lang="en-US" altLang="zh-TW" b="1" i="1" smtClean="0">
                            <a:solidFill>
                              <a:srgbClr val="0000FF"/>
                            </a:solidFill>
                            <a:latin typeface="Cambria Math" panose="02040503050406030204" pitchFamily="18" charset="0"/>
                          </a:rPr>
                          <m:t>𝟎</m:t>
                        </m:r>
                      </m:sup>
                    </m:sSubSup>
                    <m:d>
                      <m:dPr>
                        <m:ctrlPr>
                          <a:rPr lang="en-US" altLang="zh-TW" b="1" i="1" smtClean="0">
                            <a:solidFill>
                              <a:srgbClr val="0000FF"/>
                            </a:solidFill>
                            <a:latin typeface="Cambria Math" panose="02040503050406030204" pitchFamily="18" charset="0"/>
                          </a:rPr>
                        </m:ctrlPr>
                      </m:dPr>
                      <m:e>
                        <m:r>
                          <a:rPr lang="en-US" altLang="zh-TW" b="1" i="1" smtClean="0">
                            <a:solidFill>
                              <a:srgbClr val="0000FF"/>
                            </a:solidFill>
                            <a:latin typeface="Cambria Math" panose="02040503050406030204" pitchFamily="18" charset="0"/>
                          </a:rPr>
                          <m:t>𝟑𝟏𝟖𝟓</m:t>
                        </m:r>
                      </m:e>
                    </m:d>
                    <m:r>
                      <a:rPr lang="en-US" altLang="zh-TW" b="1" i="1" smtClean="0">
                        <a:solidFill>
                          <a:srgbClr val="0000FF"/>
                        </a:solidFill>
                        <a:latin typeface="Cambria Math" panose="02040503050406030204" pitchFamily="18" charset="0"/>
                      </a:rPr>
                      <m:t>  &amp; </m:t>
                    </m:r>
                    <m:sSubSup>
                      <m:sSubSupPr>
                        <m:ctrlPr>
                          <a:rPr lang="en-US" altLang="zh-TW" b="1" i="1" smtClean="0">
                            <a:solidFill>
                              <a:srgbClr val="0000FF"/>
                            </a:solidFill>
                            <a:latin typeface="Cambria Math" panose="02040503050406030204" pitchFamily="18" charset="0"/>
                          </a:rPr>
                        </m:ctrlPr>
                      </m:sSubSupPr>
                      <m:e>
                        <m:r>
                          <a:rPr lang="en-US" altLang="zh-TW" b="1" i="0" smtClean="0">
                            <a:solidFill>
                              <a:srgbClr val="0000FF"/>
                            </a:solidFill>
                            <a:latin typeface="Cambria Math" panose="02040503050406030204" pitchFamily="18" charset="0"/>
                          </a:rPr>
                          <m:t>𝛀</m:t>
                        </m:r>
                      </m:e>
                      <m:sub>
                        <m:r>
                          <a:rPr lang="en-US" altLang="zh-TW" b="1" i="1" smtClean="0">
                            <a:solidFill>
                              <a:srgbClr val="0000FF"/>
                            </a:solidFill>
                            <a:latin typeface="Cambria Math" panose="02040503050406030204" pitchFamily="18" charset="0"/>
                          </a:rPr>
                          <m:t>𝒄</m:t>
                        </m:r>
                      </m:sub>
                      <m:sup>
                        <m:r>
                          <a:rPr lang="en-US" altLang="zh-TW" b="1" i="1" smtClean="0">
                            <a:solidFill>
                              <a:srgbClr val="0000FF"/>
                            </a:solidFill>
                            <a:latin typeface="Cambria Math" panose="02040503050406030204" pitchFamily="18" charset="0"/>
                          </a:rPr>
                          <m:t>𝟎</m:t>
                        </m:r>
                      </m:sup>
                    </m:sSubSup>
                    <m:d>
                      <m:dPr>
                        <m:ctrlPr>
                          <a:rPr lang="en-US" altLang="zh-TW" b="1" i="1" smtClean="0">
                            <a:solidFill>
                              <a:srgbClr val="0000FF"/>
                            </a:solidFill>
                            <a:latin typeface="Cambria Math" panose="02040503050406030204" pitchFamily="18" charset="0"/>
                          </a:rPr>
                        </m:ctrlPr>
                      </m:dPr>
                      <m:e>
                        <m:r>
                          <a:rPr lang="en-US" altLang="zh-TW" b="1" i="1" smtClean="0">
                            <a:solidFill>
                              <a:srgbClr val="0000FF"/>
                            </a:solidFill>
                            <a:latin typeface="Cambria Math" panose="02040503050406030204" pitchFamily="18" charset="0"/>
                          </a:rPr>
                          <m:t>𝟑𝟑𝟐𝟕</m:t>
                        </m:r>
                      </m:e>
                    </m:d>
                    <m:r>
                      <a:rPr lang="en-US" altLang="zh-TW" b="1" i="0" smtClean="0">
                        <a:solidFill>
                          <a:srgbClr val="0000FF"/>
                        </a:solidFill>
                        <a:latin typeface="Cambria Math" panose="02040503050406030204" pitchFamily="18" charset="0"/>
                      </a:rPr>
                      <m:t>. </m:t>
                    </m:r>
                  </m:oMath>
                </a14:m>
                <a:r>
                  <a:rPr lang="zh-TW" altLang="en-US" dirty="0">
                    <a:solidFill>
                      <a:srgbClr val="0000FF"/>
                    </a:solidFill>
                  </a:rPr>
                  <a:t> </a:t>
                </a:r>
                <a:endParaRPr lang="en-US" altLang="zh-TW" dirty="0">
                  <a:solidFill>
                    <a:srgbClr val="0000FF"/>
                  </a:solidFill>
                </a:endParaRPr>
              </a:p>
              <a:p>
                <a:r>
                  <a:rPr lang="en-US" altLang="zh-TW" dirty="0">
                    <a:solidFill>
                      <a:srgbClr val="0000FF"/>
                    </a:solidFill>
                  </a:rPr>
                  <a:t>Both are broad. The state </a:t>
                </a:r>
                <a14:m>
                  <m:oMath xmlns:m="http://schemas.openxmlformats.org/officeDocument/2006/math">
                    <m:sSubSup>
                      <m:sSubSupPr>
                        <m:ctrlPr>
                          <a:rPr lang="en-US" altLang="zh-TW" i="1">
                            <a:solidFill>
                              <a:srgbClr val="0000FF"/>
                            </a:solidFill>
                            <a:latin typeface="Cambria Math" panose="02040503050406030204" pitchFamily="18" charset="0"/>
                          </a:rPr>
                        </m:ctrlPr>
                      </m:sSubSupPr>
                      <m:e>
                        <m:r>
                          <a:rPr lang="en-US" altLang="zh-TW">
                            <a:solidFill>
                              <a:srgbClr val="0000FF"/>
                            </a:solidFill>
                            <a:latin typeface="Cambria Math" panose="02040503050406030204" pitchFamily="18" charset="0"/>
                          </a:rPr>
                          <m:t>𝛀</m:t>
                        </m:r>
                      </m:e>
                      <m:sub>
                        <m:r>
                          <a:rPr lang="en-US" altLang="zh-TW" i="1">
                            <a:solidFill>
                              <a:srgbClr val="0000FF"/>
                            </a:solidFill>
                            <a:latin typeface="Cambria Math" panose="02040503050406030204" pitchFamily="18" charset="0"/>
                          </a:rPr>
                          <m:t>𝒄</m:t>
                        </m:r>
                      </m:sub>
                      <m:sup>
                        <m:r>
                          <a:rPr lang="en-US" altLang="zh-TW" i="1">
                            <a:solidFill>
                              <a:srgbClr val="0000FF"/>
                            </a:solidFill>
                            <a:latin typeface="Cambria Math" panose="02040503050406030204" pitchFamily="18" charset="0"/>
                          </a:rPr>
                          <m:t>𝟎</m:t>
                        </m:r>
                      </m:sup>
                    </m:sSubSup>
                    <m:d>
                      <m:dPr>
                        <m:ctrlPr>
                          <a:rPr lang="en-US" altLang="zh-TW" i="1">
                            <a:solidFill>
                              <a:srgbClr val="0000FF"/>
                            </a:solidFill>
                            <a:latin typeface="Cambria Math" panose="02040503050406030204" pitchFamily="18" charset="0"/>
                          </a:rPr>
                        </m:ctrlPr>
                      </m:dPr>
                      <m:e>
                        <m:r>
                          <a:rPr lang="en-US" altLang="zh-TW" i="1">
                            <a:solidFill>
                              <a:srgbClr val="0000FF"/>
                            </a:solidFill>
                            <a:latin typeface="Cambria Math" panose="02040503050406030204" pitchFamily="18" charset="0"/>
                          </a:rPr>
                          <m:t>𝟑𝟏</m:t>
                        </m:r>
                        <m:r>
                          <a:rPr lang="en-US" altLang="zh-TW" b="1" i="1" smtClean="0">
                            <a:solidFill>
                              <a:srgbClr val="0000FF"/>
                            </a:solidFill>
                            <a:latin typeface="Cambria Math" panose="02040503050406030204" pitchFamily="18" charset="0"/>
                          </a:rPr>
                          <m:t>𝟏𝟗</m:t>
                        </m:r>
                      </m:e>
                    </m:d>
                  </m:oMath>
                </a14:m>
                <a:r>
                  <a:rPr lang="zh-TW" altLang="en-US" dirty="0">
                    <a:solidFill>
                      <a:srgbClr val="0000FF"/>
                    </a:solidFill>
                  </a:rPr>
                  <a:t> </a:t>
                </a:r>
                <a:r>
                  <a:rPr lang="en-US" altLang="zh-TW" dirty="0">
                    <a:solidFill>
                      <a:srgbClr val="0000FF"/>
                    </a:solidFill>
                  </a:rPr>
                  <a:t>was confirmed.</a:t>
                </a:r>
                <a:endParaRPr lang="zh-TW" altLang="en-US" dirty="0">
                  <a:solidFill>
                    <a:srgbClr val="0000FF"/>
                  </a:solidFill>
                </a:endParaRPr>
              </a:p>
            </p:txBody>
          </p:sp>
        </mc:Choice>
        <mc:Fallback xmlns="">
          <p:sp>
            <p:nvSpPr>
              <p:cNvPr id="5" name="文字方塊 4"/>
              <p:cNvSpPr txBox="1">
                <a:spLocks noRot="1" noChangeAspect="1" noMove="1" noResize="1" noEditPoints="1" noAdjustHandles="1" noChangeArrowheads="1" noChangeShapeType="1" noTextEdit="1"/>
              </p:cNvSpPr>
              <p:nvPr/>
            </p:nvSpPr>
            <p:spPr>
              <a:xfrm>
                <a:off x="5200379" y="710718"/>
                <a:ext cx="3596929" cy="1119281"/>
              </a:xfrm>
              <a:prstGeom prst="rect">
                <a:avLst/>
              </a:prstGeom>
              <a:blipFill>
                <a:blip r:embed="rId4"/>
                <a:stretch>
                  <a:fillRect l="-1017" t="-2186" b="-655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806451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2637630" y="2639365"/>
            <a:ext cx="6331748" cy="292388"/>
          </a:xfrm>
          <a:prstGeom prst="rect">
            <a:avLst/>
          </a:prstGeom>
          <a:noFill/>
        </p:spPr>
        <p:txBody>
          <a:bodyPr wrap="square" rtlCol="0">
            <a:spAutoFit/>
          </a:bodyPr>
          <a:lstStyle/>
          <a:p>
            <a:r>
              <a:rPr lang="en-US" altLang="zh-TW" sz="1300" b="0" dirty="0">
                <a:solidFill>
                  <a:srgbClr val="0000FF"/>
                </a:solidFill>
              </a:rPr>
              <a:t>Guo-Liang Yu, Yan Meng, Zhen-Yu Li, </a:t>
            </a:r>
            <a:r>
              <a:rPr lang="en-US" altLang="zh-TW" sz="1300" b="0" dirty="0" err="1">
                <a:solidFill>
                  <a:srgbClr val="0000FF"/>
                </a:solidFill>
              </a:rPr>
              <a:t>Zhi</a:t>
            </a:r>
            <a:r>
              <a:rPr lang="en-US" altLang="zh-TW" sz="1300" b="0" dirty="0">
                <a:solidFill>
                  <a:srgbClr val="0000FF"/>
                </a:solidFill>
              </a:rPr>
              <a:t>-Gang Wang, Lu </a:t>
            </a:r>
            <a:r>
              <a:rPr lang="en-US" altLang="zh-TW" sz="1300" b="0" dirty="0" err="1">
                <a:solidFill>
                  <a:srgbClr val="0000FF"/>
                </a:solidFill>
              </a:rPr>
              <a:t>Jie</a:t>
            </a:r>
            <a:r>
              <a:rPr lang="en-US" altLang="zh-TW" sz="1300" b="0" dirty="0">
                <a:solidFill>
                  <a:srgbClr val="0000FF"/>
                </a:solidFill>
              </a:rPr>
              <a:t>,  2302.11758</a:t>
            </a:r>
            <a:endParaRPr lang="zh-TW" altLang="en-US" sz="1300" dirty="0">
              <a:solidFill>
                <a:srgbClr val="0000FF"/>
              </a:solidFill>
            </a:endParaRPr>
          </a:p>
        </p:txBody>
      </p:sp>
      <p:sp>
        <p:nvSpPr>
          <p:cNvPr id="7" name="文字方塊 6"/>
          <p:cNvSpPr txBox="1"/>
          <p:nvPr/>
        </p:nvSpPr>
        <p:spPr>
          <a:xfrm>
            <a:off x="2637630" y="2936098"/>
            <a:ext cx="3141135" cy="292388"/>
          </a:xfrm>
          <a:prstGeom prst="rect">
            <a:avLst/>
          </a:prstGeom>
          <a:noFill/>
        </p:spPr>
        <p:txBody>
          <a:bodyPr wrap="square" rtlCol="0">
            <a:spAutoFit/>
          </a:bodyPr>
          <a:lstStyle/>
          <a:p>
            <a:r>
              <a:rPr lang="en-US" altLang="zh-TW" sz="1300" b="0" dirty="0">
                <a:solidFill>
                  <a:srgbClr val="0000FF"/>
                </a:solidFill>
              </a:rPr>
              <a:t>Si-</a:t>
            </a:r>
            <a:r>
              <a:rPr lang="en-US" altLang="zh-TW" sz="1300" b="0" dirty="0" err="1">
                <a:solidFill>
                  <a:srgbClr val="0000FF"/>
                </a:solidFill>
              </a:rPr>
              <a:t>Qiang</a:t>
            </a:r>
            <a:r>
              <a:rPr lang="en-US" altLang="zh-TW" sz="1300" b="0" dirty="0">
                <a:solidFill>
                  <a:srgbClr val="0000FF"/>
                </a:solidFill>
              </a:rPr>
              <a:t> Luo, Xiang Liu,  2303.04022</a:t>
            </a:r>
            <a:endParaRPr lang="zh-TW" altLang="en-US" sz="1300" dirty="0">
              <a:solidFill>
                <a:srgbClr val="0000FF"/>
              </a:solidFill>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5523" y="224751"/>
            <a:ext cx="2956959" cy="2339694"/>
          </a:xfrm>
          <a:prstGeom prst="rect">
            <a:avLst/>
          </a:prstGeom>
        </p:spPr>
      </p:pic>
      <mc:AlternateContent xmlns:mc="http://schemas.openxmlformats.org/markup-compatibility/2006" xmlns:a14="http://schemas.microsoft.com/office/drawing/2010/main">
        <mc:Choice Requires="a14">
          <p:sp>
            <p:nvSpPr>
              <p:cNvPr id="4" name="文字方塊 3"/>
              <p:cNvSpPr txBox="1"/>
              <p:nvPr/>
            </p:nvSpPr>
            <p:spPr>
              <a:xfrm>
                <a:off x="387171" y="2664436"/>
                <a:ext cx="2319867" cy="3615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550" i="1" smtClean="0">
                              <a:latin typeface="Cambria Math" panose="02040503050406030204" pitchFamily="18" charset="0"/>
                            </a:rPr>
                          </m:ctrlPr>
                        </m:sSupPr>
                        <m:e>
                          <m:r>
                            <a:rPr lang="en-US" altLang="zh-TW" sz="1550" b="1" i="1" smtClean="0">
                              <a:latin typeface="Cambria Math" panose="02040503050406030204" pitchFamily="18" charset="0"/>
                            </a:rPr>
                            <m:t>𝑱</m:t>
                          </m:r>
                        </m:e>
                        <m:sup>
                          <m:r>
                            <a:rPr lang="en-US" altLang="zh-TW" sz="1550" b="1" i="1" smtClean="0">
                              <a:latin typeface="Cambria Math" panose="02040503050406030204" pitchFamily="18" charset="0"/>
                            </a:rPr>
                            <m:t>𝑷</m:t>
                          </m:r>
                        </m:sup>
                      </m:sSup>
                      <m:d>
                        <m:dPr>
                          <m:begChr m:val="["/>
                          <m:endChr m:val="]"/>
                          <m:ctrlPr>
                            <a:rPr lang="en-US" altLang="zh-TW" sz="1550" b="1" i="1" smtClean="0">
                              <a:latin typeface="Cambria Math" panose="02040503050406030204" pitchFamily="18" charset="0"/>
                            </a:rPr>
                          </m:ctrlPr>
                        </m:dPr>
                        <m:e>
                          <m:sSubSup>
                            <m:sSubSupPr>
                              <m:ctrlPr>
                                <a:rPr lang="en-US" altLang="zh-TW" sz="1550" b="1" i="1" smtClean="0">
                                  <a:latin typeface="Cambria Math" panose="02040503050406030204" pitchFamily="18" charset="0"/>
                                </a:rPr>
                              </m:ctrlPr>
                            </m:sSubSupPr>
                            <m:e>
                              <m:r>
                                <a:rPr lang="en-US" altLang="zh-TW" sz="1550" b="1" i="0" smtClean="0">
                                  <a:latin typeface="Cambria Math" panose="02040503050406030204" pitchFamily="18" charset="0"/>
                                </a:rPr>
                                <m:t>𝛀</m:t>
                              </m:r>
                            </m:e>
                            <m:sub>
                              <m:r>
                                <a:rPr lang="en-US" altLang="zh-TW" sz="1550" b="1" i="1" smtClean="0">
                                  <a:latin typeface="Cambria Math" panose="02040503050406030204" pitchFamily="18" charset="0"/>
                                </a:rPr>
                                <m:t>𝒄</m:t>
                              </m:r>
                            </m:sub>
                            <m:sup>
                              <m:r>
                                <a:rPr lang="en-US" altLang="zh-TW" sz="1550" b="1" i="1" smtClean="0">
                                  <a:latin typeface="Cambria Math" panose="02040503050406030204" pitchFamily="18" charset="0"/>
                                </a:rPr>
                                <m:t>𝟎</m:t>
                              </m:r>
                            </m:sup>
                          </m:sSubSup>
                          <m:d>
                            <m:dPr>
                              <m:ctrlPr>
                                <a:rPr lang="en-US" altLang="zh-TW" sz="1550" b="1" i="1" smtClean="0">
                                  <a:latin typeface="Cambria Math" panose="02040503050406030204" pitchFamily="18" charset="0"/>
                                </a:rPr>
                              </m:ctrlPr>
                            </m:dPr>
                            <m:e>
                              <m:r>
                                <a:rPr lang="en-US" altLang="zh-TW" sz="1550" b="1" i="1" smtClean="0">
                                  <a:latin typeface="Cambria Math" panose="02040503050406030204" pitchFamily="18" charset="0"/>
                                </a:rPr>
                                <m:t>𝟑𝟑𝟐𝟕</m:t>
                              </m:r>
                            </m:e>
                          </m:d>
                        </m:e>
                      </m:d>
                      <m:r>
                        <a:rPr lang="en-US" altLang="zh-TW" sz="1550" b="1" i="1" smtClean="0">
                          <a:latin typeface="Cambria Math" panose="02040503050406030204" pitchFamily="18" charset="0"/>
                        </a:rPr>
                        <m:t>=</m:t>
                      </m:r>
                      <m:sSup>
                        <m:sSupPr>
                          <m:ctrlPr>
                            <a:rPr lang="en-US" altLang="zh-TW" sz="1550" b="1" i="1" smtClean="0">
                              <a:latin typeface="Cambria Math" panose="02040503050406030204" pitchFamily="18" charset="0"/>
                            </a:rPr>
                          </m:ctrlPr>
                        </m:sSupPr>
                        <m:e>
                          <m:r>
                            <a:rPr lang="en-US" altLang="zh-TW" sz="1550" b="1" i="1" smtClean="0">
                              <a:latin typeface="Cambria Math" panose="02040503050406030204" pitchFamily="18" charset="0"/>
                            </a:rPr>
                            <m:t>𝟑</m:t>
                          </m:r>
                          <m:r>
                            <a:rPr lang="en-US" altLang="zh-TW" sz="1550" b="1" i="1" smtClean="0">
                              <a:latin typeface="Cambria Math" panose="02040503050406030204" pitchFamily="18" charset="0"/>
                            </a:rPr>
                            <m:t>/</m:t>
                          </m:r>
                          <m:r>
                            <a:rPr lang="en-US" altLang="zh-TW" sz="1550" b="1" i="1" smtClean="0">
                              <a:latin typeface="Cambria Math" panose="02040503050406030204" pitchFamily="18" charset="0"/>
                            </a:rPr>
                            <m:t>𝟐</m:t>
                          </m:r>
                        </m:e>
                        <m:sup>
                          <m:r>
                            <a:rPr lang="en-US" altLang="zh-TW" sz="1550" b="1" i="1" smtClean="0">
                              <a:latin typeface="Cambria Math" panose="02040503050406030204" pitchFamily="18" charset="0"/>
                            </a:rPr>
                            <m:t>+</m:t>
                          </m:r>
                        </m:sup>
                      </m:sSup>
                    </m:oMath>
                  </m:oMathPara>
                </a14:m>
                <a:endParaRPr lang="zh-TW" altLang="en-US" sz="155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387171" y="2664436"/>
                <a:ext cx="2319867" cy="361574"/>
              </a:xfrm>
              <a:prstGeom prst="rect">
                <a:avLst/>
              </a:prstGeom>
              <a:blipFill>
                <a:blip r:embed="rId3"/>
                <a:stretch>
                  <a:fillRect b="-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366353" y="2965671"/>
                <a:ext cx="1982212" cy="3350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550" b="1" i="1" smtClean="0">
                              <a:latin typeface="Cambria Math" panose="02040503050406030204" pitchFamily="18" charset="0"/>
                            </a:rPr>
                          </m:ctrlPr>
                        </m:sSupPr>
                        <m:e>
                          <m:r>
                            <a:rPr lang="en-US" altLang="zh-TW" sz="1550" b="1" i="1" smtClean="0">
                              <a:latin typeface="Cambria Math" panose="02040503050406030204" pitchFamily="18" charset="0"/>
                            </a:rPr>
                            <m:t>𝟓</m:t>
                          </m:r>
                          <m:r>
                            <a:rPr lang="en-US" altLang="zh-TW" sz="1550" b="1" i="1" smtClean="0">
                              <a:latin typeface="Cambria Math" panose="02040503050406030204" pitchFamily="18" charset="0"/>
                            </a:rPr>
                            <m:t>/</m:t>
                          </m:r>
                          <m:r>
                            <a:rPr lang="en-US" altLang="zh-TW" sz="1550" b="1" i="1" smtClean="0">
                              <a:latin typeface="Cambria Math" panose="02040503050406030204" pitchFamily="18" charset="0"/>
                            </a:rPr>
                            <m:t>𝟐</m:t>
                          </m:r>
                        </m:e>
                        <m:sup>
                          <m:r>
                            <a:rPr lang="en-US" altLang="zh-TW" sz="1550" b="1" i="1" smtClean="0">
                              <a:latin typeface="Cambria Math" panose="02040503050406030204" pitchFamily="18" charset="0"/>
                            </a:rPr>
                            <m:t>+</m:t>
                          </m:r>
                        </m:sup>
                      </m:sSup>
                    </m:oMath>
                  </m:oMathPara>
                </a14:m>
                <a:endParaRPr lang="zh-TW" altLang="en-US" sz="155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366353" y="2965671"/>
                <a:ext cx="1982212" cy="335092"/>
              </a:xfrm>
              <a:prstGeom prst="rect">
                <a:avLst/>
              </a:prstGeom>
              <a:blipFill>
                <a:blip r:embed="rId4"/>
                <a:stretch>
                  <a:fillRect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517466" y="3252151"/>
                <a:ext cx="1982212" cy="335092"/>
              </a:xfrm>
              <a:prstGeom prst="rect">
                <a:avLst/>
              </a:prstGeom>
              <a:noFill/>
            </p:spPr>
            <p:txBody>
              <a:bodyPr wrap="square" rtlCol="0">
                <a:spAutoFit/>
              </a:bodyPr>
              <a:lstStyle/>
              <a:p>
                <a14:m>
                  <m:oMath xmlns:m="http://schemas.openxmlformats.org/officeDocument/2006/math">
                    <m:sSup>
                      <m:sSupPr>
                        <m:ctrlPr>
                          <a:rPr lang="en-US" altLang="zh-TW" sz="1550" b="1" i="1" smtClean="0">
                            <a:latin typeface="Cambria Math" panose="02040503050406030204" pitchFamily="18" charset="0"/>
                          </a:rPr>
                        </m:ctrlPr>
                      </m:sSupPr>
                      <m:e>
                        <m:r>
                          <a:rPr lang="en-US" altLang="zh-TW" sz="1550" b="1" i="1" smtClean="0">
                            <a:latin typeface="Cambria Math" panose="02040503050406030204" pitchFamily="18" charset="0"/>
                          </a:rPr>
                          <m:t>𝟏</m:t>
                        </m:r>
                        <m:r>
                          <a:rPr lang="en-US" altLang="zh-TW" sz="1550" b="1" i="1" smtClean="0">
                            <a:latin typeface="Cambria Math" panose="02040503050406030204" pitchFamily="18" charset="0"/>
                          </a:rPr>
                          <m:t>/</m:t>
                        </m:r>
                        <m:r>
                          <a:rPr lang="en-US" altLang="zh-TW" sz="1550" b="1" i="1" smtClean="0">
                            <a:latin typeface="Cambria Math" panose="02040503050406030204" pitchFamily="18" charset="0"/>
                          </a:rPr>
                          <m:t>𝟐</m:t>
                        </m:r>
                      </m:e>
                      <m:sup>
                        <m:r>
                          <a:rPr lang="en-US" altLang="zh-TW" sz="1550" b="1" i="1" smtClean="0">
                            <a:latin typeface="Cambria Math" panose="02040503050406030204" pitchFamily="18" charset="0"/>
                          </a:rPr>
                          <m:t>+</m:t>
                        </m:r>
                      </m:sup>
                    </m:sSup>
                    <m:r>
                      <a:rPr lang="en-US" altLang="zh-TW" sz="1550" b="1" i="1" smtClean="0">
                        <a:latin typeface="Cambria Math" panose="02040503050406030204" pitchFamily="18" charset="0"/>
                      </a:rPr>
                      <m:t>,</m:t>
                    </m:r>
                  </m:oMath>
                </a14:m>
                <a:r>
                  <a:rPr lang="en-US" altLang="zh-TW" sz="1550" dirty="0"/>
                  <a:t> </a:t>
                </a:r>
                <a14:m>
                  <m:oMath xmlns:m="http://schemas.openxmlformats.org/officeDocument/2006/math">
                    <m:sSup>
                      <m:sSupPr>
                        <m:ctrlPr>
                          <a:rPr lang="en-US" altLang="zh-TW" sz="1550" i="1">
                            <a:latin typeface="Cambria Math" panose="02040503050406030204" pitchFamily="18" charset="0"/>
                          </a:rPr>
                        </m:ctrlPr>
                      </m:sSupPr>
                      <m:e>
                        <m:r>
                          <a:rPr lang="en-US" altLang="zh-TW" sz="1550" b="1" i="1" smtClean="0">
                            <a:latin typeface="Cambria Math" panose="02040503050406030204" pitchFamily="18" charset="0"/>
                          </a:rPr>
                          <m:t>𝟑</m:t>
                        </m:r>
                        <m:r>
                          <a:rPr lang="en-US" altLang="zh-TW" sz="1550" i="1">
                            <a:latin typeface="Cambria Math" panose="02040503050406030204" pitchFamily="18" charset="0"/>
                          </a:rPr>
                          <m:t>/</m:t>
                        </m:r>
                        <m:r>
                          <a:rPr lang="en-US" altLang="zh-TW" sz="1550" i="1">
                            <a:latin typeface="Cambria Math" panose="02040503050406030204" pitchFamily="18" charset="0"/>
                          </a:rPr>
                          <m:t>𝟐</m:t>
                        </m:r>
                      </m:e>
                      <m:sup>
                        <m:r>
                          <a:rPr lang="en-US" altLang="zh-TW" sz="1550" i="1">
                            <a:latin typeface="Cambria Math" panose="02040503050406030204" pitchFamily="18" charset="0"/>
                          </a:rPr>
                          <m:t>+</m:t>
                        </m:r>
                      </m:sup>
                    </m:sSup>
                    <m:r>
                      <a:rPr lang="en-US" altLang="zh-TW" sz="1550" i="1">
                        <a:latin typeface="Cambria Math" panose="02040503050406030204" pitchFamily="18" charset="0"/>
                      </a:rPr>
                      <m:t>,</m:t>
                    </m:r>
                  </m:oMath>
                </a14:m>
                <a:r>
                  <a:rPr lang="en-US" altLang="zh-TW" sz="1550" dirty="0"/>
                  <a:t> </a:t>
                </a:r>
                <a14:m>
                  <m:oMath xmlns:m="http://schemas.openxmlformats.org/officeDocument/2006/math">
                    <m:sSup>
                      <m:sSupPr>
                        <m:ctrlPr>
                          <a:rPr lang="en-US" altLang="zh-TW" sz="1550" i="1">
                            <a:latin typeface="Cambria Math" panose="02040503050406030204" pitchFamily="18" charset="0"/>
                          </a:rPr>
                        </m:ctrlPr>
                      </m:sSupPr>
                      <m:e>
                        <m:r>
                          <a:rPr lang="en-US" altLang="zh-TW" sz="1550" b="1" i="1" smtClean="0">
                            <a:latin typeface="Cambria Math" panose="02040503050406030204" pitchFamily="18" charset="0"/>
                          </a:rPr>
                          <m:t>𝟓</m:t>
                        </m:r>
                        <m:r>
                          <a:rPr lang="en-US" altLang="zh-TW" sz="1550" i="1">
                            <a:latin typeface="Cambria Math" panose="02040503050406030204" pitchFamily="18" charset="0"/>
                          </a:rPr>
                          <m:t>/</m:t>
                        </m:r>
                        <m:r>
                          <a:rPr lang="en-US" altLang="zh-TW" sz="1550" i="1">
                            <a:latin typeface="Cambria Math" panose="02040503050406030204" pitchFamily="18" charset="0"/>
                          </a:rPr>
                          <m:t>𝟐</m:t>
                        </m:r>
                      </m:e>
                      <m:sup>
                        <m:r>
                          <a:rPr lang="en-US" altLang="zh-TW" sz="1550" i="1">
                            <a:latin typeface="Cambria Math" panose="02040503050406030204" pitchFamily="18" charset="0"/>
                          </a:rPr>
                          <m:t>+</m:t>
                        </m:r>
                      </m:sup>
                    </m:sSup>
                  </m:oMath>
                </a14:m>
                <a:endParaRPr lang="zh-TW" altLang="en-US" sz="1550"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517466" y="3252151"/>
                <a:ext cx="1982212" cy="335092"/>
              </a:xfrm>
              <a:prstGeom prst="rect">
                <a:avLst/>
              </a:prstGeom>
              <a:blipFill>
                <a:blip r:embed="rId5"/>
                <a:stretch>
                  <a:fillRect b="-10714"/>
                </a:stretch>
              </a:blipFill>
            </p:spPr>
            <p:txBody>
              <a:bodyPr/>
              <a:lstStyle/>
              <a:p>
                <a:r>
                  <a:rPr lang="zh-TW" altLang="en-US">
                    <a:noFill/>
                  </a:rPr>
                  <a:t> </a:t>
                </a:r>
              </a:p>
            </p:txBody>
          </p:sp>
        </mc:Fallback>
      </mc:AlternateContent>
      <p:sp>
        <p:nvSpPr>
          <p:cNvPr id="11" name="文字方塊 10"/>
          <p:cNvSpPr txBox="1"/>
          <p:nvPr/>
        </p:nvSpPr>
        <p:spPr>
          <a:xfrm>
            <a:off x="2672648" y="3246010"/>
            <a:ext cx="3660778" cy="292388"/>
          </a:xfrm>
          <a:prstGeom prst="rect">
            <a:avLst/>
          </a:prstGeom>
          <a:noFill/>
        </p:spPr>
        <p:txBody>
          <a:bodyPr wrap="square" rtlCol="0">
            <a:spAutoFit/>
          </a:bodyPr>
          <a:lstStyle/>
          <a:p>
            <a:r>
              <a:rPr lang="en-US" altLang="zh-TW" sz="1300" b="0" dirty="0" err="1">
                <a:solidFill>
                  <a:srgbClr val="0000FF"/>
                </a:solidFill>
              </a:rPr>
              <a:t>Zhi</a:t>
            </a:r>
            <a:r>
              <a:rPr lang="en-US" altLang="zh-TW" sz="1300" b="0" dirty="0">
                <a:solidFill>
                  <a:srgbClr val="0000FF"/>
                </a:solidFill>
              </a:rPr>
              <a:t>-Gang Wang, </a:t>
            </a:r>
            <a:r>
              <a:rPr lang="en-US" altLang="zh-TW" sz="1300" b="0" dirty="0" err="1">
                <a:solidFill>
                  <a:srgbClr val="0000FF"/>
                </a:solidFill>
              </a:rPr>
              <a:t>Fei</a:t>
            </a:r>
            <a:r>
              <a:rPr lang="en-US" altLang="zh-TW" sz="1300" b="0" dirty="0">
                <a:solidFill>
                  <a:srgbClr val="0000FF"/>
                </a:solidFill>
              </a:rPr>
              <a:t> Lu, Yang Liu  2303.13976</a:t>
            </a:r>
            <a:endParaRPr lang="zh-TW" altLang="en-US" sz="1300" dirty="0">
              <a:solidFill>
                <a:srgbClr val="0000FF"/>
              </a:solidFill>
            </a:endParaRPr>
          </a:p>
        </p:txBody>
      </p:sp>
      <p:sp>
        <p:nvSpPr>
          <p:cNvPr id="5" name="文字方塊 4"/>
          <p:cNvSpPr txBox="1"/>
          <p:nvPr/>
        </p:nvSpPr>
        <p:spPr>
          <a:xfrm>
            <a:off x="4657525" y="4208120"/>
            <a:ext cx="3957320" cy="738664"/>
          </a:xfrm>
          <a:prstGeom prst="rect">
            <a:avLst/>
          </a:prstGeom>
          <a:noFill/>
        </p:spPr>
        <p:txBody>
          <a:bodyPr wrap="square" rtlCol="0">
            <a:spAutoFit/>
          </a:bodyPr>
          <a:lstStyle/>
          <a:p>
            <a:r>
              <a:rPr lang="en-US" altLang="zh-TW" sz="1400" dirty="0">
                <a:solidFill>
                  <a:srgbClr val="0000FF"/>
                </a:solidFill>
              </a:rPr>
              <a:t>Both 3/2+ &amp; 5/2+ favored by </a:t>
            </a:r>
            <a:r>
              <a:rPr lang="en-US" altLang="zh-TW" sz="1400" dirty="0" err="1">
                <a:solidFill>
                  <a:srgbClr val="0000FF"/>
                </a:solidFill>
              </a:rPr>
              <a:t>Regge</a:t>
            </a:r>
            <a:r>
              <a:rPr lang="en-US" altLang="zh-TW" sz="1400" dirty="0">
                <a:solidFill>
                  <a:srgbClr val="0000FF"/>
                </a:solidFill>
              </a:rPr>
              <a:t> trajectory, but the former is ruled out by the predicted large width  </a:t>
            </a:r>
            <a:endParaRPr lang="zh-TW" altLang="en-US" sz="1400" dirty="0">
              <a:solidFill>
                <a:srgbClr val="0000FF"/>
              </a:solidFill>
            </a:endParaRPr>
          </a:p>
        </p:txBody>
      </p:sp>
      <p:pic>
        <p:nvPicPr>
          <p:cNvPr id="21" name="圖片 20">
            <a:extLst>
              <a:ext uri="{FF2B5EF4-FFF2-40B4-BE49-F238E27FC236}">
                <a16:creationId xmlns:a16="http://schemas.microsoft.com/office/drawing/2014/main" id="{77891BD1-06C9-4EA5-C3F9-50D8B9370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248" y="208151"/>
            <a:ext cx="3060702" cy="2356294"/>
          </a:xfrm>
          <a:prstGeom prst="rect">
            <a:avLst/>
          </a:prstGeom>
        </p:spPr>
      </p:pic>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64E08AD6-D176-3394-E090-0021F919E6D6}"/>
                  </a:ext>
                </a:extLst>
              </p:cNvPr>
              <p:cNvSpPr txBox="1"/>
              <p:nvPr/>
            </p:nvSpPr>
            <p:spPr>
              <a:xfrm>
                <a:off x="2788282" y="400174"/>
                <a:ext cx="68107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TW" sz="2000" i="1" smtClean="0">
                          <a:solidFill>
                            <a:srgbClr val="FF0000"/>
                          </a:solidFill>
                          <a:latin typeface="Cambria Math" panose="02040503050406030204" pitchFamily="18" charset="0"/>
                          <a:ea typeface="Cambria Math" panose="02040503050406030204" pitchFamily="18" charset="0"/>
                        </a:rPr>
                        <m:t>×</m:t>
                      </m:r>
                    </m:oMath>
                  </m:oMathPara>
                </a14:m>
                <a:endParaRPr kumimoji="1" lang="zh-TW" altLang="en-US" sz="2000" dirty="0">
                  <a:solidFill>
                    <a:srgbClr val="FF0000"/>
                  </a:solidFill>
                </a:endParaRPr>
              </a:p>
            </p:txBody>
          </p:sp>
        </mc:Choice>
        <mc:Fallback xmlns="">
          <p:sp>
            <p:nvSpPr>
              <p:cNvPr id="9" name="文字方塊 8">
                <a:extLst>
                  <a:ext uri="{FF2B5EF4-FFF2-40B4-BE49-F238E27FC236}">
                    <a16:creationId xmlns:a16="http://schemas.microsoft.com/office/drawing/2014/main" id="{64E08AD6-D176-3394-E090-0021F919E6D6}"/>
                  </a:ext>
                </a:extLst>
              </p:cNvPr>
              <p:cNvSpPr txBox="1">
                <a:spLocks noRot="1" noChangeAspect="1" noMove="1" noResize="1" noEditPoints="1" noAdjustHandles="1" noChangeArrowheads="1" noChangeShapeType="1" noTextEdit="1"/>
              </p:cNvSpPr>
              <p:nvPr/>
            </p:nvSpPr>
            <p:spPr>
              <a:xfrm>
                <a:off x="2788282" y="400174"/>
                <a:ext cx="681072" cy="400110"/>
              </a:xfrm>
              <a:prstGeom prst="rect">
                <a:avLst/>
              </a:prstGeom>
              <a:blipFill>
                <a:blip r:embed="rId10"/>
                <a:stretch>
                  <a:fillRect/>
                </a:stretch>
              </a:blipFill>
            </p:spPr>
            <p:txBody>
              <a:bodyPr/>
              <a:lstStyle/>
              <a:p>
                <a:r>
                  <a:rPr lang="zh-TW" altLang="en-US">
                    <a:noFill/>
                  </a:rPr>
                  <a:t> </a:t>
                </a:r>
              </a:p>
            </p:txBody>
          </p:sp>
        </mc:Fallback>
      </mc:AlternateContent>
      <p:sp>
        <p:nvSpPr>
          <p:cNvPr id="16" name="文字方塊 15">
            <a:extLst>
              <a:ext uri="{FF2B5EF4-FFF2-40B4-BE49-F238E27FC236}">
                <a16:creationId xmlns:a16="http://schemas.microsoft.com/office/drawing/2014/main" id="{762CD30C-7F32-0084-82EE-53E1BAF40A40}"/>
              </a:ext>
            </a:extLst>
          </p:cNvPr>
          <p:cNvSpPr txBox="1"/>
          <p:nvPr/>
        </p:nvSpPr>
        <p:spPr>
          <a:xfrm>
            <a:off x="2666497" y="3649582"/>
            <a:ext cx="3982056" cy="492443"/>
          </a:xfrm>
          <a:prstGeom prst="rect">
            <a:avLst/>
          </a:prstGeom>
          <a:noFill/>
        </p:spPr>
        <p:txBody>
          <a:bodyPr wrap="square" rtlCol="0">
            <a:spAutoFit/>
          </a:bodyPr>
          <a:lstStyle/>
          <a:p>
            <a:r>
              <a:rPr lang="en-US" altLang="zh-TW" sz="1300" b="0" dirty="0">
                <a:solidFill>
                  <a:srgbClr val="0000FF"/>
                </a:solidFill>
              </a:rPr>
              <a:t>Hui-Hua Zhong, Ming-Sheng Liu, Li-Ye Xiao, </a:t>
            </a:r>
          </a:p>
          <a:p>
            <a:r>
              <a:rPr lang="en-US" altLang="zh-TW" sz="1300" b="0" dirty="0">
                <a:solidFill>
                  <a:srgbClr val="0000FF"/>
                </a:solidFill>
              </a:rPr>
              <a:t>Kai-Lei Wang, Qi-Li, Xian-Hui Zhong,  2502.13741</a:t>
            </a:r>
            <a:endParaRPr lang="zh-TW" altLang="en-US" sz="1300" dirty="0">
              <a:solidFill>
                <a:srgbClr val="0000FF"/>
              </a:solidFill>
            </a:endParaRPr>
          </a:p>
        </p:txBody>
      </p:sp>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2150CC80-6F25-6D05-3B04-AA7DE1D1FCEA}"/>
                  </a:ext>
                </a:extLst>
              </p:cNvPr>
              <p:cNvSpPr txBox="1"/>
              <p:nvPr/>
            </p:nvSpPr>
            <p:spPr>
              <a:xfrm>
                <a:off x="336883" y="3689038"/>
                <a:ext cx="2230018" cy="3350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550" b="1" i="1" smtClean="0">
                              <a:latin typeface="Cambria Math" panose="02040503050406030204" pitchFamily="18" charset="0"/>
                            </a:rPr>
                          </m:ctrlPr>
                        </m:sSupPr>
                        <m:e>
                          <m:r>
                            <a:rPr lang="en-US" altLang="zh-TW" sz="1550" b="1" i="1" smtClean="0">
                              <a:latin typeface="Cambria Math" panose="02040503050406030204" pitchFamily="18" charset="0"/>
                            </a:rPr>
                            <m:t>𝟓</m:t>
                          </m:r>
                          <m:r>
                            <a:rPr lang="en-US" altLang="zh-TW" sz="1550" b="1" i="1" smtClean="0">
                              <a:latin typeface="Cambria Math" panose="02040503050406030204" pitchFamily="18" charset="0"/>
                            </a:rPr>
                            <m:t>/</m:t>
                          </m:r>
                          <m:r>
                            <a:rPr lang="en-US" altLang="zh-TW" sz="1550" b="1" i="1" smtClean="0">
                              <a:latin typeface="Cambria Math" panose="02040503050406030204" pitchFamily="18" charset="0"/>
                            </a:rPr>
                            <m:t>𝟐</m:t>
                          </m:r>
                        </m:e>
                        <m:sup>
                          <m:r>
                            <a:rPr lang="en-US" altLang="zh-TW" sz="1550" b="1" i="1" smtClean="0">
                              <a:latin typeface="Cambria Math" panose="02040503050406030204" pitchFamily="18" charset="0"/>
                            </a:rPr>
                            <m:t>+</m:t>
                          </m:r>
                        </m:sup>
                      </m:sSup>
                      <m:r>
                        <a:rPr lang="en-US" altLang="zh-TW" sz="1550" b="1" i="1" smtClean="0">
                          <a:latin typeface="Cambria Math" panose="02040503050406030204" pitchFamily="18" charset="0"/>
                        </a:rPr>
                        <m:t>,</m:t>
                      </m:r>
                      <m:sSup>
                        <m:sSupPr>
                          <m:ctrlPr>
                            <a:rPr lang="en-US" altLang="zh-TW" sz="1550" i="1">
                              <a:latin typeface="Cambria Math" panose="02040503050406030204" pitchFamily="18" charset="0"/>
                            </a:rPr>
                          </m:ctrlPr>
                        </m:sSupPr>
                        <m:e>
                          <m:r>
                            <a:rPr lang="en-US" altLang="zh-TW" sz="1550" b="1" i="1" smtClean="0">
                              <a:latin typeface="Cambria Math" panose="02040503050406030204" pitchFamily="18" charset="0"/>
                            </a:rPr>
                            <m:t>𝟕</m:t>
                          </m:r>
                          <m:r>
                            <a:rPr lang="en-US" altLang="zh-TW" sz="1550" i="1">
                              <a:latin typeface="Cambria Math" panose="02040503050406030204" pitchFamily="18" charset="0"/>
                            </a:rPr>
                            <m:t>/</m:t>
                          </m:r>
                          <m:r>
                            <a:rPr lang="en-US" altLang="zh-TW" sz="1550" i="1">
                              <a:latin typeface="Cambria Math" panose="02040503050406030204" pitchFamily="18" charset="0"/>
                            </a:rPr>
                            <m:t>𝟐</m:t>
                          </m:r>
                        </m:e>
                        <m:sup>
                          <m:r>
                            <a:rPr lang="en-US" altLang="zh-TW" sz="1550" i="1">
                              <a:latin typeface="Cambria Math" panose="02040503050406030204" pitchFamily="18" charset="0"/>
                            </a:rPr>
                            <m:t>+</m:t>
                          </m:r>
                        </m:sup>
                      </m:sSup>
                    </m:oMath>
                  </m:oMathPara>
                </a14:m>
                <a:endParaRPr lang="zh-TW" altLang="en-US" sz="1550" dirty="0"/>
              </a:p>
            </p:txBody>
          </p:sp>
        </mc:Choice>
        <mc:Fallback xmlns="">
          <p:sp>
            <p:nvSpPr>
              <p:cNvPr id="17" name="文字方塊 16">
                <a:extLst>
                  <a:ext uri="{FF2B5EF4-FFF2-40B4-BE49-F238E27FC236}">
                    <a16:creationId xmlns:a16="http://schemas.microsoft.com/office/drawing/2014/main" id="{2150CC80-6F25-6D05-3B04-AA7DE1D1FCEA}"/>
                  </a:ext>
                </a:extLst>
              </p:cNvPr>
              <p:cNvSpPr txBox="1">
                <a:spLocks noRot="1" noChangeAspect="1" noMove="1" noResize="1" noEditPoints="1" noAdjustHandles="1" noChangeArrowheads="1" noChangeShapeType="1" noTextEdit="1"/>
              </p:cNvSpPr>
              <p:nvPr/>
            </p:nvSpPr>
            <p:spPr>
              <a:xfrm>
                <a:off x="336883" y="3689038"/>
                <a:ext cx="2230018" cy="335092"/>
              </a:xfrm>
              <a:prstGeom prst="rect">
                <a:avLst/>
              </a:prstGeom>
              <a:blipFill>
                <a:blip r:embed="rId11"/>
                <a:stretch>
                  <a:fillRect b="-11111"/>
                </a:stretch>
              </a:blipFill>
            </p:spPr>
            <p:txBody>
              <a:bodyPr/>
              <a:lstStyle/>
              <a:p>
                <a:r>
                  <a:rPr lang="zh-TW" altLang="en-US">
                    <a:noFill/>
                  </a:rPr>
                  <a:t> </a:t>
                </a:r>
              </a:p>
            </p:txBody>
          </p:sp>
        </mc:Fallback>
      </mc:AlternateContent>
      <p:pic>
        <p:nvPicPr>
          <p:cNvPr id="14" name="圖片 13">
            <a:extLst>
              <a:ext uri="{FF2B5EF4-FFF2-40B4-BE49-F238E27FC236}">
                <a16:creationId xmlns:a16="http://schemas.microsoft.com/office/drawing/2014/main" id="{8A03FFE3-6D37-C52A-DF51-68DF96690B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0675" y="4131118"/>
            <a:ext cx="3957320" cy="902356"/>
          </a:xfrm>
          <a:prstGeom prst="rect">
            <a:avLst/>
          </a:prstGeom>
        </p:spPr>
      </p:pic>
    </p:spTree>
    <p:extLst>
      <p:ext uri="{BB962C8B-B14F-4D97-AF65-F5344CB8AC3E}">
        <p14:creationId xmlns:p14="http://schemas.microsoft.com/office/powerpoint/2010/main" val="288686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230532" y="4713237"/>
            <a:ext cx="1600200" cy="357188"/>
          </a:xfrm>
        </p:spPr>
        <p:txBody>
          <a:bodyPr/>
          <a:lstStyle/>
          <a:p>
            <a:pPr>
              <a:defRPr/>
            </a:pPr>
            <a:fld id="{7814F3AF-5802-4929-B232-BE6EF381321D}" type="slidenum">
              <a:rPr lang="en-US" altLang="zh-TW" smtClean="0"/>
              <a:pPr>
                <a:defRPr/>
              </a:pPr>
              <a:t>43</a:t>
            </a:fld>
            <a:endParaRPr lang="en-US" altLang="zh-TW" dirty="0"/>
          </a:p>
        </p:txBody>
      </p:sp>
      <mc:AlternateContent xmlns:mc="http://schemas.openxmlformats.org/markup-compatibility/2006" xmlns:a14="http://schemas.microsoft.com/office/drawing/2010/main">
        <mc:Choice Requires="a14">
          <p:sp>
            <p:nvSpPr>
              <p:cNvPr id="3" name="文字方塊 2"/>
              <p:cNvSpPr txBox="1"/>
              <p:nvPr/>
            </p:nvSpPr>
            <p:spPr>
              <a:xfrm>
                <a:off x="1044801" y="150980"/>
                <a:ext cx="7245569" cy="328423"/>
              </a:xfrm>
              <a:prstGeom prst="rect">
                <a:avLst/>
              </a:prstGeom>
              <a:noFill/>
            </p:spPr>
            <p:txBody>
              <a:bodyPr wrap="square" rtlCol="0">
                <a:spAutoFit/>
              </a:bodyPr>
              <a:lstStyle/>
              <a:p>
                <a:r>
                  <a:rPr lang="en-US" altLang="zh-TW" sz="1500" dirty="0" err="1">
                    <a:solidFill>
                      <a:srgbClr val="0000FF"/>
                    </a:solidFill>
                  </a:rPr>
                  <a:t>LHCb</a:t>
                </a:r>
                <a:r>
                  <a:rPr lang="en-US" altLang="zh-TW" sz="1500" dirty="0">
                    <a:solidFill>
                      <a:srgbClr val="0000FF"/>
                    </a:solidFill>
                  </a:rPr>
                  <a:t> (’20) observed three resonances </a:t>
                </a:r>
                <a14:m>
                  <m:oMath xmlns:m="http://schemas.openxmlformats.org/officeDocument/2006/math">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𝚵</m:t>
                        </m:r>
                      </m:e>
                      <m:sub>
                        <m:r>
                          <a:rPr lang="en-US" altLang="zh-TW" sz="1500">
                            <a:solidFill>
                              <a:srgbClr val="0000FF"/>
                            </a:solidFill>
                            <a:latin typeface="Cambria Math" panose="02040503050406030204" pitchFamily="18" charset="0"/>
                          </a:rPr>
                          <m:t>𝐜</m:t>
                        </m:r>
                      </m:sub>
                      <m:sup>
                        <m:r>
                          <a:rPr lang="en-US" altLang="zh-TW" sz="1500">
                            <a:solidFill>
                              <a:srgbClr val="0000FF"/>
                            </a:solidFill>
                            <a:latin typeface="Cambria Math" panose="02040503050406030204" pitchFamily="18" charset="0"/>
                          </a:rPr>
                          <m:t>′</m:t>
                        </m:r>
                      </m:sup>
                    </m:sSubSup>
                    <m:sSup>
                      <m:sSupPr>
                        <m:ctrlPr>
                          <a:rPr lang="en-US" altLang="zh-TW" sz="1500" i="1">
                            <a:solidFill>
                              <a:srgbClr val="0000FF"/>
                            </a:solidFill>
                            <a:latin typeface="Cambria Math" panose="02040503050406030204" pitchFamily="18" charset="0"/>
                          </a:rPr>
                        </m:ctrlPr>
                      </m:sSupPr>
                      <m:e>
                        <m:d>
                          <m:dPr>
                            <m:ctrlPr>
                              <a:rPr lang="en-US" altLang="zh-TW" sz="1500" i="1">
                                <a:solidFill>
                                  <a:srgbClr val="0000FF"/>
                                </a:solidFill>
                                <a:latin typeface="Cambria Math" panose="02040503050406030204" pitchFamily="18" charset="0"/>
                              </a:rPr>
                            </m:ctrlPr>
                          </m:dPr>
                          <m:e>
                            <m:r>
                              <a:rPr lang="en-US" altLang="zh-TW" sz="1500">
                                <a:solidFill>
                                  <a:srgbClr val="0000FF"/>
                                </a:solidFill>
                                <a:latin typeface="Cambria Math" panose="02040503050406030204" pitchFamily="18" charset="0"/>
                              </a:rPr>
                              <m:t>𝟐𝟗𝟐𝟑</m:t>
                            </m:r>
                          </m:e>
                        </m:d>
                      </m:e>
                      <m:sup>
                        <m:r>
                          <a:rPr lang="en-US" altLang="zh-TW" sz="1500">
                            <a:solidFill>
                              <a:srgbClr val="0000FF"/>
                            </a:solidFill>
                            <a:latin typeface="Cambria Math" panose="02040503050406030204" pitchFamily="18" charset="0"/>
                          </a:rPr>
                          <m:t>𝟎</m:t>
                        </m:r>
                      </m:sup>
                    </m:sSup>
                    <m:r>
                      <a:rPr lang="en-US" altLang="zh-TW" sz="1500">
                        <a:solidFill>
                          <a:srgbClr val="0000FF"/>
                        </a:solidFill>
                        <a:latin typeface="Cambria Math" panose="02040503050406030204" pitchFamily="18" charset="0"/>
                      </a:rPr>
                      <m:t>, </m:t>
                    </m:r>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𝚵</m:t>
                        </m:r>
                      </m:e>
                      <m:sub>
                        <m:r>
                          <a:rPr lang="en-US" altLang="zh-TW" sz="1500">
                            <a:solidFill>
                              <a:srgbClr val="0000FF"/>
                            </a:solidFill>
                            <a:latin typeface="Cambria Math" panose="02040503050406030204" pitchFamily="18" charset="0"/>
                          </a:rPr>
                          <m:t>𝐜</m:t>
                        </m:r>
                      </m:sub>
                      <m:sup>
                        <m:r>
                          <a:rPr lang="en-US" altLang="zh-TW" sz="1500">
                            <a:solidFill>
                              <a:srgbClr val="0000FF"/>
                            </a:solidFill>
                            <a:latin typeface="Cambria Math" panose="02040503050406030204" pitchFamily="18" charset="0"/>
                          </a:rPr>
                          <m:t>′</m:t>
                        </m:r>
                      </m:sup>
                    </m:sSubSup>
                    <m:sSup>
                      <m:sSupPr>
                        <m:ctrlPr>
                          <a:rPr lang="en-US" altLang="zh-TW" sz="1500" i="1">
                            <a:solidFill>
                              <a:srgbClr val="0000FF"/>
                            </a:solidFill>
                            <a:latin typeface="Cambria Math" panose="02040503050406030204" pitchFamily="18" charset="0"/>
                          </a:rPr>
                        </m:ctrlPr>
                      </m:sSupPr>
                      <m:e>
                        <m:d>
                          <m:dPr>
                            <m:ctrlPr>
                              <a:rPr lang="en-US" altLang="zh-TW" sz="1500" i="1">
                                <a:solidFill>
                                  <a:srgbClr val="0000FF"/>
                                </a:solidFill>
                                <a:latin typeface="Cambria Math" panose="02040503050406030204" pitchFamily="18" charset="0"/>
                              </a:rPr>
                            </m:ctrlPr>
                          </m:dPr>
                          <m:e>
                            <m:r>
                              <a:rPr lang="en-US" altLang="zh-TW" sz="1500">
                                <a:solidFill>
                                  <a:srgbClr val="0000FF"/>
                                </a:solidFill>
                                <a:latin typeface="Cambria Math" panose="02040503050406030204" pitchFamily="18" charset="0"/>
                              </a:rPr>
                              <m:t>𝟐𝟗𝟑𝟗</m:t>
                            </m:r>
                          </m:e>
                        </m:d>
                      </m:e>
                      <m:sup>
                        <m:r>
                          <a:rPr lang="en-US" altLang="zh-TW" sz="1500">
                            <a:solidFill>
                              <a:srgbClr val="0000FF"/>
                            </a:solidFill>
                            <a:latin typeface="Cambria Math" panose="02040503050406030204" pitchFamily="18" charset="0"/>
                          </a:rPr>
                          <m:t>𝟎</m:t>
                        </m:r>
                      </m:sup>
                    </m:sSup>
                    <m:r>
                      <a:rPr lang="en-US" altLang="zh-TW" sz="1500">
                        <a:solidFill>
                          <a:srgbClr val="0000FF"/>
                        </a:solidFill>
                        <a:latin typeface="Cambria Math" panose="02040503050406030204" pitchFamily="18" charset="0"/>
                      </a:rPr>
                      <m:t>, </m:t>
                    </m:r>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𝚵</m:t>
                        </m:r>
                      </m:e>
                      <m:sub>
                        <m:r>
                          <a:rPr lang="en-US" altLang="zh-TW" sz="1500">
                            <a:solidFill>
                              <a:srgbClr val="0000FF"/>
                            </a:solidFill>
                            <a:latin typeface="Cambria Math" panose="02040503050406030204" pitchFamily="18" charset="0"/>
                          </a:rPr>
                          <m:t>𝐜</m:t>
                        </m:r>
                      </m:sub>
                      <m:sup>
                        <m:r>
                          <a:rPr lang="en-US" altLang="zh-TW" sz="1500">
                            <a:solidFill>
                              <a:srgbClr val="0000FF"/>
                            </a:solidFill>
                            <a:latin typeface="Cambria Math" panose="02040503050406030204" pitchFamily="18" charset="0"/>
                          </a:rPr>
                          <m:t>′</m:t>
                        </m:r>
                      </m:sup>
                    </m:sSubSup>
                    <m:sSup>
                      <m:sSupPr>
                        <m:ctrlPr>
                          <a:rPr lang="en-US" altLang="zh-TW" sz="1500" i="1">
                            <a:solidFill>
                              <a:srgbClr val="0000FF"/>
                            </a:solidFill>
                            <a:latin typeface="Cambria Math" panose="02040503050406030204" pitchFamily="18" charset="0"/>
                          </a:rPr>
                        </m:ctrlPr>
                      </m:sSupPr>
                      <m:e>
                        <m:d>
                          <m:dPr>
                            <m:ctrlPr>
                              <a:rPr lang="en-US" altLang="zh-TW" sz="1500" i="1">
                                <a:solidFill>
                                  <a:srgbClr val="0000FF"/>
                                </a:solidFill>
                                <a:latin typeface="Cambria Math" panose="02040503050406030204" pitchFamily="18" charset="0"/>
                              </a:rPr>
                            </m:ctrlPr>
                          </m:dPr>
                          <m:e>
                            <m:r>
                              <a:rPr lang="en-US" altLang="zh-TW" sz="1500">
                                <a:solidFill>
                                  <a:srgbClr val="0000FF"/>
                                </a:solidFill>
                                <a:latin typeface="Cambria Math" panose="02040503050406030204" pitchFamily="18" charset="0"/>
                              </a:rPr>
                              <m:t>𝟐𝟗𝟔𝟓</m:t>
                            </m:r>
                          </m:e>
                        </m:d>
                      </m:e>
                      <m:sup>
                        <m:r>
                          <a:rPr lang="en-US" altLang="zh-TW" sz="1500">
                            <a:solidFill>
                              <a:srgbClr val="0000FF"/>
                            </a:solidFill>
                            <a:latin typeface="Cambria Math" panose="02040503050406030204" pitchFamily="18" charset="0"/>
                          </a:rPr>
                          <m:t>𝟎</m:t>
                        </m:r>
                      </m:sup>
                    </m:sSup>
                  </m:oMath>
                </a14:m>
                <a:endParaRPr lang="zh-TW" altLang="en-US" sz="1500" dirty="0">
                  <a:solidFill>
                    <a:srgbClr val="0000FF"/>
                  </a:solidFill>
                </a:endParaRPr>
              </a:p>
            </p:txBody>
          </p:sp>
        </mc:Choice>
        <mc:Fallback xmlns="">
          <p:sp>
            <p:nvSpPr>
              <p:cNvPr id="3" name="文字方塊 2"/>
              <p:cNvSpPr txBox="1">
                <a:spLocks noRot="1" noChangeAspect="1" noMove="1" noResize="1" noEditPoints="1" noAdjustHandles="1" noChangeArrowheads="1" noChangeShapeType="1" noTextEdit="1"/>
              </p:cNvSpPr>
              <p:nvPr/>
            </p:nvSpPr>
            <p:spPr>
              <a:xfrm>
                <a:off x="1044801" y="150980"/>
                <a:ext cx="7245569" cy="328423"/>
              </a:xfrm>
              <a:prstGeom prst="rect">
                <a:avLst/>
              </a:prstGeom>
              <a:blipFill>
                <a:blip r:embed="rId2"/>
                <a:stretch>
                  <a:fillRect l="-350" t="-7692" b="-1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1044801" y="615541"/>
                <a:ext cx="6668814" cy="564514"/>
              </a:xfrm>
              <a:prstGeom prst="rect">
                <a:avLst/>
              </a:prstGeom>
              <a:noFill/>
            </p:spPr>
            <p:txBody>
              <a:bodyPr wrap="square" rtlCol="0">
                <a:spAutoFit/>
              </a:bodyPr>
              <a:lstStyle/>
              <a:p>
                <a:pPr marL="257175" indent="-257175">
                  <a:buFont typeface="Wingdings" panose="05000000000000000000" pitchFamily="2" charset="2"/>
                  <a:buChar char="n"/>
                </a:pPr>
                <a:r>
                  <a:rPr lang="en-US" altLang="zh-TW" sz="1500" dirty="0">
                    <a:solidFill>
                      <a:srgbClr val="0000FF"/>
                    </a:solidFill>
                  </a:rPr>
                  <a:t>The broader resonance </a:t>
                </a:r>
                <a14:m>
                  <m:oMath xmlns:m="http://schemas.openxmlformats.org/officeDocument/2006/math">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𝚵</m:t>
                        </m:r>
                      </m:e>
                      <m:sub>
                        <m:r>
                          <a:rPr lang="en-US" altLang="zh-TW" sz="1500">
                            <a:solidFill>
                              <a:srgbClr val="0000FF"/>
                            </a:solidFill>
                            <a:latin typeface="Cambria Math" panose="02040503050406030204" pitchFamily="18" charset="0"/>
                          </a:rPr>
                          <m:t>𝐜</m:t>
                        </m:r>
                      </m:sub>
                      <m:sup>
                        <m:r>
                          <a:rPr lang="en-US" altLang="zh-TW" sz="1500">
                            <a:solidFill>
                              <a:srgbClr val="0000FF"/>
                            </a:solidFill>
                            <a:latin typeface="Cambria Math" panose="02040503050406030204" pitchFamily="18" charset="0"/>
                          </a:rPr>
                          <m:t>′</m:t>
                        </m:r>
                      </m:sup>
                    </m:sSubSup>
                    <m:sSup>
                      <m:sSupPr>
                        <m:ctrlPr>
                          <a:rPr lang="en-US" altLang="zh-TW" sz="1500" i="1">
                            <a:solidFill>
                              <a:srgbClr val="0000FF"/>
                            </a:solidFill>
                            <a:latin typeface="Cambria Math" panose="02040503050406030204" pitchFamily="18" charset="0"/>
                          </a:rPr>
                        </m:ctrlPr>
                      </m:sSupPr>
                      <m:e>
                        <m:d>
                          <m:dPr>
                            <m:ctrlPr>
                              <a:rPr lang="en-US" altLang="zh-TW" sz="1500" i="1">
                                <a:solidFill>
                                  <a:srgbClr val="0000FF"/>
                                </a:solidFill>
                                <a:latin typeface="Cambria Math" panose="02040503050406030204" pitchFamily="18" charset="0"/>
                              </a:rPr>
                            </m:ctrlPr>
                          </m:dPr>
                          <m:e>
                            <m:r>
                              <a:rPr lang="en-US" altLang="zh-TW" sz="1500">
                                <a:solidFill>
                                  <a:srgbClr val="0000FF"/>
                                </a:solidFill>
                                <a:latin typeface="Cambria Math" panose="02040503050406030204" pitchFamily="18" charset="0"/>
                              </a:rPr>
                              <m:t>𝟐𝟗</m:t>
                            </m:r>
                            <m:r>
                              <a:rPr lang="en-US" altLang="zh-TW" sz="1500" i="1">
                                <a:solidFill>
                                  <a:srgbClr val="0000FF"/>
                                </a:solidFill>
                                <a:latin typeface="Cambria Math" panose="02040503050406030204" pitchFamily="18" charset="0"/>
                              </a:rPr>
                              <m:t>𝟑𝟎</m:t>
                            </m:r>
                          </m:e>
                        </m:d>
                      </m:e>
                      <m:sup>
                        <m:r>
                          <a:rPr lang="en-US" altLang="zh-TW" sz="1500" i="1">
                            <a:solidFill>
                              <a:srgbClr val="0000FF"/>
                            </a:solidFill>
                            <a:latin typeface="Cambria Math" panose="02040503050406030204" pitchFamily="18" charset="0"/>
                          </a:rPr>
                          <m:t>𝟎</m:t>
                        </m:r>
                      </m:sup>
                    </m:sSup>
                  </m:oMath>
                </a14:m>
                <a:r>
                  <a:rPr lang="en-US" altLang="zh-TW" sz="1500" dirty="0">
                    <a:solidFill>
                      <a:srgbClr val="0000FF"/>
                    </a:solidFill>
                  </a:rPr>
                  <a:t> seen by Babar (’08) and Belle (’18) resolves into two narrower peaks </a:t>
                </a:r>
                <a14:m>
                  <m:oMath xmlns:m="http://schemas.openxmlformats.org/officeDocument/2006/math">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𝚵</m:t>
                        </m:r>
                      </m:e>
                      <m:sub>
                        <m:r>
                          <a:rPr lang="en-US" altLang="zh-TW" sz="1500">
                            <a:solidFill>
                              <a:srgbClr val="0000FF"/>
                            </a:solidFill>
                            <a:latin typeface="Cambria Math" panose="02040503050406030204" pitchFamily="18" charset="0"/>
                          </a:rPr>
                          <m:t>𝐜</m:t>
                        </m:r>
                      </m:sub>
                      <m:sup>
                        <m:r>
                          <a:rPr lang="en-US" altLang="zh-TW" sz="1500">
                            <a:solidFill>
                              <a:srgbClr val="0000FF"/>
                            </a:solidFill>
                            <a:latin typeface="Cambria Math" panose="02040503050406030204" pitchFamily="18" charset="0"/>
                          </a:rPr>
                          <m:t>′</m:t>
                        </m:r>
                      </m:sup>
                    </m:sSubSup>
                    <m:sSup>
                      <m:sSupPr>
                        <m:ctrlPr>
                          <a:rPr lang="en-US" altLang="zh-TW" sz="1500" i="1">
                            <a:solidFill>
                              <a:srgbClr val="0000FF"/>
                            </a:solidFill>
                            <a:latin typeface="Cambria Math" panose="02040503050406030204" pitchFamily="18" charset="0"/>
                          </a:rPr>
                        </m:ctrlPr>
                      </m:sSupPr>
                      <m:e>
                        <m:d>
                          <m:dPr>
                            <m:ctrlPr>
                              <a:rPr lang="en-US" altLang="zh-TW" sz="1500" i="1">
                                <a:solidFill>
                                  <a:srgbClr val="0000FF"/>
                                </a:solidFill>
                                <a:latin typeface="Cambria Math" panose="02040503050406030204" pitchFamily="18" charset="0"/>
                              </a:rPr>
                            </m:ctrlPr>
                          </m:dPr>
                          <m:e>
                            <m:r>
                              <a:rPr lang="en-US" altLang="zh-TW" sz="1500">
                                <a:solidFill>
                                  <a:srgbClr val="0000FF"/>
                                </a:solidFill>
                                <a:latin typeface="Cambria Math" panose="02040503050406030204" pitchFamily="18" charset="0"/>
                              </a:rPr>
                              <m:t>𝟐𝟗𝟐𝟑</m:t>
                            </m:r>
                          </m:e>
                        </m:d>
                      </m:e>
                      <m:sup>
                        <m:r>
                          <a:rPr lang="en-US" altLang="zh-TW" sz="1500" i="1">
                            <a:solidFill>
                              <a:srgbClr val="0000FF"/>
                            </a:solidFill>
                            <a:latin typeface="Cambria Math" panose="02040503050406030204" pitchFamily="18" charset="0"/>
                          </a:rPr>
                          <m:t>𝟎</m:t>
                        </m:r>
                      </m:sup>
                    </m:sSup>
                    <m:r>
                      <a:rPr lang="en-US" altLang="zh-TW" sz="1500">
                        <a:solidFill>
                          <a:srgbClr val="0000FF"/>
                        </a:solidFill>
                        <a:latin typeface="Cambria Math" panose="02040503050406030204" pitchFamily="18" charset="0"/>
                      </a:rPr>
                      <m:t>, </m:t>
                    </m:r>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𝚵</m:t>
                        </m:r>
                      </m:e>
                      <m:sub>
                        <m:r>
                          <a:rPr lang="en-US" altLang="zh-TW" sz="1500">
                            <a:solidFill>
                              <a:srgbClr val="0000FF"/>
                            </a:solidFill>
                            <a:latin typeface="Cambria Math" panose="02040503050406030204" pitchFamily="18" charset="0"/>
                          </a:rPr>
                          <m:t>𝐜</m:t>
                        </m:r>
                      </m:sub>
                      <m:sup>
                        <m:r>
                          <a:rPr lang="en-US" altLang="zh-TW" sz="1500">
                            <a:solidFill>
                              <a:srgbClr val="0000FF"/>
                            </a:solidFill>
                            <a:latin typeface="Cambria Math" panose="02040503050406030204" pitchFamily="18" charset="0"/>
                          </a:rPr>
                          <m:t>′</m:t>
                        </m:r>
                      </m:sup>
                    </m:sSubSup>
                    <m:sSup>
                      <m:sSupPr>
                        <m:ctrlPr>
                          <a:rPr lang="en-US" altLang="zh-TW" sz="1500" i="1">
                            <a:solidFill>
                              <a:srgbClr val="0000FF"/>
                            </a:solidFill>
                            <a:latin typeface="Cambria Math" panose="02040503050406030204" pitchFamily="18" charset="0"/>
                          </a:rPr>
                        </m:ctrlPr>
                      </m:sSupPr>
                      <m:e>
                        <m:d>
                          <m:dPr>
                            <m:ctrlPr>
                              <a:rPr lang="en-US" altLang="zh-TW" sz="1500" i="1">
                                <a:solidFill>
                                  <a:srgbClr val="0000FF"/>
                                </a:solidFill>
                                <a:latin typeface="Cambria Math" panose="02040503050406030204" pitchFamily="18" charset="0"/>
                              </a:rPr>
                            </m:ctrlPr>
                          </m:dPr>
                          <m:e>
                            <m:r>
                              <a:rPr lang="en-US" altLang="zh-TW" sz="1500">
                                <a:solidFill>
                                  <a:srgbClr val="0000FF"/>
                                </a:solidFill>
                                <a:latin typeface="Cambria Math" panose="02040503050406030204" pitchFamily="18" charset="0"/>
                              </a:rPr>
                              <m:t>𝟐𝟗𝟑𝟗</m:t>
                            </m:r>
                          </m:e>
                        </m:d>
                      </m:e>
                      <m:sup>
                        <m:r>
                          <a:rPr lang="en-US" altLang="zh-TW" sz="1500" i="1">
                            <a:solidFill>
                              <a:srgbClr val="0000FF"/>
                            </a:solidFill>
                            <a:latin typeface="Cambria Math" panose="02040503050406030204" pitchFamily="18" charset="0"/>
                          </a:rPr>
                          <m:t>𝟎</m:t>
                        </m:r>
                      </m:sup>
                    </m:sSup>
                  </m:oMath>
                </a14:m>
                <a:endParaRPr lang="en-US" altLang="zh-TW" sz="1500" dirty="0">
                  <a:solidFill>
                    <a:srgbClr val="0000FF"/>
                  </a:solidFill>
                </a:endParaRPr>
              </a:p>
            </p:txBody>
          </p:sp>
        </mc:Choice>
        <mc:Fallback xmlns="">
          <p:sp>
            <p:nvSpPr>
              <p:cNvPr id="4" name="文字方塊 3"/>
              <p:cNvSpPr txBox="1">
                <a:spLocks noRot="1" noChangeAspect="1" noMove="1" noResize="1" noEditPoints="1" noAdjustHandles="1" noChangeArrowheads="1" noChangeShapeType="1" noTextEdit="1"/>
              </p:cNvSpPr>
              <p:nvPr/>
            </p:nvSpPr>
            <p:spPr>
              <a:xfrm>
                <a:off x="1044801" y="615541"/>
                <a:ext cx="6668814" cy="564514"/>
              </a:xfrm>
              <a:prstGeom prst="rect">
                <a:avLst/>
              </a:prstGeom>
              <a:blipFill>
                <a:blip r:embed="rId3"/>
                <a:stretch>
                  <a:fillRect l="-380" t="-2174" r="-570" b="-869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1063720" y="1280242"/>
                <a:ext cx="6288077" cy="559256"/>
              </a:xfrm>
              <a:prstGeom prst="rect">
                <a:avLst/>
              </a:prstGeom>
              <a:noFill/>
            </p:spPr>
            <p:txBody>
              <a:bodyPr wrap="square" rtlCol="0">
                <a:spAutoFit/>
              </a:bodyPr>
              <a:lstStyle/>
              <a:p>
                <a:pPr marL="257175" indent="-257175">
                  <a:buFont typeface="Wingdings" panose="05000000000000000000" pitchFamily="2" charset="2"/>
                  <a:buChar char="n"/>
                </a:pPr>
                <a14:m>
                  <m:oMath xmlns:m="http://schemas.openxmlformats.org/officeDocument/2006/math">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𝚵</m:t>
                        </m:r>
                      </m:e>
                      <m:sub>
                        <m:r>
                          <a:rPr lang="en-US" altLang="zh-TW" sz="1500">
                            <a:solidFill>
                              <a:srgbClr val="0000FF"/>
                            </a:solidFill>
                            <a:latin typeface="Cambria Math" panose="02040503050406030204" pitchFamily="18" charset="0"/>
                          </a:rPr>
                          <m:t>𝐜</m:t>
                        </m:r>
                      </m:sub>
                      <m:sup>
                        <m:r>
                          <a:rPr lang="en-US" altLang="zh-TW" sz="1500">
                            <a:solidFill>
                              <a:srgbClr val="0000FF"/>
                            </a:solidFill>
                            <a:latin typeface="Cambria Math" panose="02040503050406030204" pitchFamily="18" charset="0"/>
                          </a:rPr>
                          <m:t>′</m:t>
                        </m:r>
                      </m:sup>
                    </m:sSubSup>
                    <m:sSup>
                      <m:sSupPr>
                        <m:ctrlPr>
                          <a:rPr lang="en-US" altLang="zh-TW" sz="1500" i="1">
                            <a:solidFill>
                              <a:srgbClr val="0000FF"/>
                            </a:solidFill>
                            <a:latin typeface="Cambria Math" panose="02040503050406030204" pitchFamily="18" charset="0"/>
                          </a:rPr>
                        </m:ctrlPr>
                      </m:sSupPr>
                      <m:e>
                        <m:d>
                          <m:dPr>
                            <m:ctrlPr>
                              <a:rPr lang="en-US" altLang="zh-TW" sz="1500" i="1">
                                <a:solidFill>
                                  <a:srgbClr val="0000FF"/>
                                </a:solidFill>
                                <a:latin typeface="Cambria Math" panose="02040503050406030204" pitchFamily="18" charset="0"/>
                              </a:rPr>
                            </m:ctrlPr>
                          </m:dPr>
                          <m:e>
                            <m:r>
                              <a:rPr lang="en-US" altLang="zh-TW" sz="1500">
                                <a:solidFill>
                                  <a:srgbClr val="0000FF"/>
                                </a:solidFill>
                                <a:latin typeface="Cambria Math" panose="02040503050406030204" pitchFamily="18" charset="0"/>
                              </a:rPr>
                              <m:t>𝟐𝟗𝟔𝟓</m:t>
                            </m:r>
                          </m:e>
                        </m:d>
                      </m:e>
                      <m:sup>
                        <m:r>
                          <a:rPr lang="en-US" altLang="zh-TW" sz="1500">
                            <a:solidFill>
                              <a:srgbClr val="0000FF"/>
                            </a:solidFill>
                            <a:latin typeface="Cambria Math" panose="02040503050406030204" pitchFamily="18" charset="0"/>
                          </a:rPr>
                          <m:t>𝟎</m:t>
                        </m:r>
                      </m:sup>
                    </m:sSup>
                  </m:oMath>
                </a14:m>
                <a:r>
                  <a:rPr lang="zh-TW" altLang="en-US" sz="1500" dirty="0">
                    <a:solidFill>
                      <a:srgbClr val="0000FF"/>
                    </a:solidFill>
                  </a:rPr>
                  <a:t> </a:t>
                </a:r>
                <a:r>
                  <a:rPr lang="en-US" altLang="zh-TW" sz="1500" dirty="0">
                    <a:solidFill>
                      <a:srgbClr val="0000FF"/>
                    </a:solidFill>
                  </a:rPr>
                  <a:t>was identified with </a:t>
                </a:r>
                <a14:m>
                  <m:oMath xmlns:m="http://schemas.openxmlformats.org/officeDocument/2006/math">
                    <m:sSub>
                      <m:sSubPr>
                        <m:ctrlPr>
                          <a:rPr lang="en-US" altLang="zh-TW" sz="1500" i="1">
                            <a:solidFill>
                              <a:srgbClr val="0000FF"/>
                            </a:solidFill>
                            <a:latin typeface="Cambria Math" panose="02040503050406030204" pitchFamily="18" charset="0"/>
                          </a:rPr>
                        </m:ctrlPr>
                      </m:sSubPr>
                      <m:e>
                        <m:r>
                          <a:rPr lang="en-US" altLang="zh-TW" sz="1500">
                            <a:solidFill>
                              <a:srgbClr val="0000FF"/>
                            </a:solidFill>
                            <a:latin typeface="Cambria Math" panose="02040503050406030204" pitchFamily="18" charset="0"/>
                          </a:rPr>
                          <m:t>𝚵</m:t>
                        </m:r>
                      </m:e>
                      <m:sub>
                        <m:r>
                          <a:rPr lang="en-US" altLang="zh-TW" sz="1500">
                            <a:solidFill>
                              <a:srgbClr val="0000FF"/>
                            </a:solidFill>
                            <a:latin typeface="Cambria Math" panose="02040503050406030204" pitchFamily="18" charset="0"/>
                          </a:rPr>
                          <m:t>𝐜</m:t>
                        </m:r>
                      </m:sub>
                    </m:sSub>
                    <m:sSup>
                      <m:sSupPr>
                        <m:ctrlPr>
                          <a:rPr lang="en-US" altLang="zh-TW" sz="1500" i="1">
                            <a:solidFill>
                              <a:srgbClr val="0000FF"/>
                            </a:solidFill>
                            <a:latin typeface="Cambria Math" panose="02040503050406030204" pitchFamily="18" charset="0"/>
                          </a:rPr>
                        </m:ctrlPr>
                      </m:sSupPr>
                      <m:e>
                        <m:d>
                          <m:dPr>
                            <m:ctrlPr>
                              <a:rPr lang="en-US" altLang="zh-TW" sz="1500" i="1">
                                <a:solidFill>
                                  <a:srgbClr val="0000FF"/>
                                </a:solidFill>
                                <a:latin typeface="Cambria Math" panose="02040503050406030204" pitchFamily="18" charset="0"/>
                              </a:rPr>
                            </m:ctrlPr>
                          </m:dPr>
                          <m:e>
                            <m:r>
                              <a:rPr lang="en-US" altLang="zh-TW" sz="1500">
                                <a:solidFill>
                                  <a:srgbClr val="0000FF"/>
                                </a:solidFill>
                                <a:latin typeface="Cambria Math" panose="02040503050406030204" pitchFamily="18" charset="0"/>
                              </a:rPr>
                              <m:t>𝟐𝟗𝟕𝟎</m:t>
                            </m:r>
                          </m:e>
                        </m:d>
                      </m:e>
                      <m:sup>
                        <m:r>
                          <a:rPr lang="en-US" altLang="zh-TW" sz="1500">
                            <a:solidFill>
                              <a:srgbClr val="0000FF"/>
                            </a:solidFill>
                            <a:latin typeface="Cambria Math" panose="02040503050406030204" pitchFamily="18" charset="0"/>
                          </a:rPr>
                          <m:t>𝟎</m:t>
                        </m:r>
                      </m:sup>
                    </m:sSup>
                  </m:oMath>
                </a14:m>
                <a:r>
                  <a:rPr lang="zh-TW" altLang="en-US" sz="1500" dirty="0">
                    <a:solidFill>
                      <a:srgbClr val="0000FF"/>
                    </a:solidFill>
                  </a:rPr>
                  <a:t> </a:t>
                </a:r>
                <a:r>
                  <a:rPr lang="en-US" altLang="zh-TW" sz="1500" dirty="0">
                    <a:solidFill>
                      <a:srgbClr val="0000FF"/>
                    </a:solidFill>
                  </a:rPr>
                  <a:t>by PDG. They are actually two different states for two reasons:</a:t>
                </a:r>
                <a:endParaRPr lang="zh-TW" altLang="en-US" sz="1500" dirty="0">
                  <a:solidFill>
                    <a:srgbClr val="0000FF"/>
                  </a:solidFill>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1063720" y="1280242"/>
                <a:ext cx="6288077" cy="559256"/>
              </a:xfrm>
              <a:prstGeom prst="rect">
                <a:avLst/>
              </a:prstGeom>
              <a:blipFill>
                <a:blip r:embed="rId4"/>
                <a:stretch>
                  <a:fillRect l="-202" t="-2222"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1464691" y="1945114"/>
                <a:ext cx="5387078" cy="576440"/>
              </a:xfrm>
              <a:prstGeom prst="rect">
                <a:avLst/>
              </a:prstGeom>
              <a:noFill/>
            </p:spPr>
            <p:txBody>
              <a:bodyPr wrap="square" rtlCol="0">
                <a:spAutoFit/>
              </a:bodyPr>
              <a:lstStyle/>
              <a:p>
                <a:pPr marL="342900" indent="-342900">
                  <a:buAutoNum type="arabicPeriod"/>
                </a:pPr>
                <a14:m>
                  <m:oMath xmlns:m="http://schemas.openxmlformats.org/officeDocument/2006/math">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𝚵</m:t>
                        </m:r>
                      </m:e>
                      <m:sub>
                        <m:r>
                          <a:rPr lang="en-US" altLang="zh-TW" sz="1500">
                            <a:solidFill>
                              <a:srgbClr val="0000FF"/>
                            </a:solidFill>
                            <a:latin typeface="Cambria Math" panose="02040503050406030204" pitchFamily="18" charset="0"/>
                          </a:rPr>
                          <m:t>𝐜</m:t>
                        </m:r>
                      </m:sub>
                      <m:sup>
                        <m:r>
                          <a:rPr lang="en-US" altLang="zh-TW" sz="1500">
                            <a:solidFill>
                              <a:srgbClr val="0000FF"/>
                            </a:solidFill>
                            <a:latin typeface="Cambria Math" panose="02040503050406030204" pitchFamily="18" charset="0"/>
                          </a:rPr>
                          <m:t>′</m:t>
                        </m:r>
                      </m:sup>
                    </m:sSubSup>
                    <m:sSup>
                      <m:sSupPr>
                        <m:ctrlPr>
                          <a:rPr lang="en-US" altLang="zh-TW" sz="1500" i="1">
                            <a:solidFill>
                              <a:srgbClr val="0000FF"/>
                            </a:solidFill>
                            <a:latin typeface="Cambria Math" panose="02040503050406030204" pitchFamily="18" charset="0"/>
                          </a:rPr>
                        </m:ctrlPr>
                      </m:sSupPr>
                      <m:e>
                        <m:d>
                          <m:dPr>
                            <m:ctrlPr>
                              <a:rPr lang="en-US" altLang="zh-TW" sz="1500" i="1">
                                <a:solidFill>
                                  <a:srgbClr val="0000FF"/>
                                </a:solidFill>
                                <a:latin typeface="Cambria Math" panose="02040503050406030204" pitchFamily="18" charset="0"/>
                              </a:rPr>
                            </m:ctrlPr>
                          </m:dPr>
                          <m:e>
                            <m:r>
                              <a:rPr lang="en-US" altLang="zh-TW" sz="1500" i="1">
                                <a:solidFill>
                                  <a:srgbClr val="0000FF"/>
                                </a:solidFill>
                                <a:latin typeface="Cambria Math" panose="02040503050406030204" pitchFamily="18" charset="0"/>
                              </a:rPr>
                              <m:t>𝟐𝟗𝟔𝟓</m:t>
                            </m:r>
                          </m:e>
                        </m:d>
                      </m:e>
                      <m:sup>
                        <m:r>
                          <a:rPr lang="en-US" altLang="zh-TW" sz="1500" i="1">
                            <a:solidFill>
                              <a:srgbClr val="0000FF"/>
                            </a:solidFill>
                            <a:latin typeface="Cambria Math" panose="02040503050406030204" pitchFamily="18" charset="0"/>
                          </a:rPr>
                          <m:t>𝟎</m:t>
                        </m:r>
                      </m:sup>
                    </m:sSup>
                    <m:r>
                      <a:rPr lang="en-US" altLang="zh-TW" sz="1500" i="1">
                        <a:solidFill>
                          <a:srgbClr val="0000FF"/>
                        </a:solidFill>
                        <a:latin typeface="Cambria Math" panose="02040503050406030204" pitchFamily="18" charset="0"/>
                      </a:rPr>
                      <m:t>:</m:t>
                    </m:r>
                  </m:oMath>
                </a14:m>
                <a:r>
                  <a:rPr lang="zh-TW" altLang="en-US" sz="1500" dirty="0">
                    <a:solidFill>
                      <a:srgbClr val="0000FF"/>
                    </a:solidFill>
                  </a:rPr>
                  <a:t>  </a:t>
                </a:r>
                <a:r>
                  <a:rPr lang="en-US" altLang="zh-TW" sz="1500" dirty="0">
                    <a:solidFill>
                      <a:srgbClr val="0000FF"/>
                    </a:solidFill>
                  </a:rPr>
                  <a:t>M = 2964.88</a:t>
                </a:r>
                <a:r>
                  <a:rPr lang="en-US" altLang="zh-TW" sz="1500" dirty="0">
                    <a:solidFill>
                      <a:srgbClr val="0000FF"/>
                    </a:solidFill>
                    <a:sym typeface="Symbol" panose="05050102010706020507" pitchFamily="18" charset="2"/>
                  </a:rPr>
                  <a:t>0.33 MeV,   = 14.11.6 MeV</a:t>
                </a:r>
              </a:p>
              <a:p>
                <a:r>
                  <a:rPr lang="en-US" altLang="zh-TW" sz="1500" dirty="0">
                    <a:solidFill>
                      <a:srgbClr val="0000FF"/>
                    </a:solidFill>
                  </a:rPr>
                  <a:t>       </a:t>
                </a:r>
                <a14:m>
                  <m:oMath xmlns:m="http://schemas.openxmlformats.org/officeDocument/2006/math">
                    <m:sSub>
                      <m:sSubPr>
                        <m:ctrlPr>
                          <a:rPr lang="en-US" altLang="zh-TW" sz="1500" i="1">
                            <a:solidFill>
                              <a:srgbClr val="0000FF"/>
                            </a:solidFill>
                            <a:latin typeface="Cambria Math" panose="02040503050406030204" pitchFamily="18" charset="0"/>
                          </a:rPr>
                        </m:ctrlPr>
                      </m:sSubPr>
                      <m:e>
                        <m:r>
                          <a:rPr lang="en-US" altLang="zh-TW" sz="1500">
                            <a:solidFill>
                              <a:srgbClr val="0000FF"/>
                            </a:solidFill>
                            <a:latin typeface="Cambria Math" panose="02040503050406030204" pitchFamily="18" charset="0"/>
                          </a:rPr>
                          <m:t>𝚵</m:t>
                        </m:r>
                      </m:e>
                      <m:sub>
                        <m:r>
                          <a:rPr lang="en-US" altLang="zh-TW" sz="1500">
                            <a:solidFill>
                              <a:srgbClr val="0000FF"/>
                            </a:solidFill>
                            <a:latin typeface="Cambria Math" panose="02040503050406030204" pitchFamily="18" charset="0"/>
                          </a:rPr>
                          <m:t>𝐜</m:t>
                        </m:r>
                      </m:sub>
                    </m:sSub>
                    <m:sSup>
                      <m:sSupPr>
                        <m:ctrlPr>
                          <a:rPr lang="en-US" altLang="zh-TW" sz="1500" i="1">
                            <a:solidFill>
                              <a:srgbClr val="0000FF"/>
                            </a:solidFill>
                            <a:latin typeface="Cambria Math" panose="02040503050406030204" pitchFamily="18" charset="0"/>
                          </a:rPr>
                        </m:ctrlPr>
                      </m:sSupPr>
                      <m:e>
                        <m:d>
                          <m:dPr>
                            <m:ctrlPr>
                              <a:rPr lang="en-US" altLang="zh-TW" sz="1500" i="1">
                                <a:solidFill>
                                  <a:srgbClr val="0000FF"/>
                                </a:solidFill>
                                <a:latin typeface="Cambria Math" panose="02040503050406030204" pitchFamily="18" charset="0"/>
                              </a:rPr>
                            </m:ctrlPr>
                          </m:dPr>
                          <m:e>
                            <m:r>
                              <a:rPr lang="en-US" altLang="zh-TW" sz="1500" i="1">
                                <a:solidFill>
                                  <a:srgbClr val="0000FF"/>
                                </a:solidFill>
                                <a:latin typeface="Cambria Math" panose="02040503050406030204" pitchFamily="18" charset="0"/>
                              </a:rPr>
                              <m:t>𝟐𝟗𝟕𝟎</m:t>
                            </m:r>
                          </m:e>
                        </m:d>
                      </m:e>
                      <m:sup>
                        <m:r>
                          <a:rPr lang="en-US" altLang="zh-TW" sz="1500" i="1">
                            <a:solidFill>
                              <a:srgbClr val="0000FF"/>
                            </a:solidFill>
                            <a:latin typeface="Cambria Math" panose="02040503050406030204" pitchFamily="18" charset="0"/>
                          </a:rPr>
                          <m:t>𝟎</m:t>
                        </m:r>
                      </m:sup>
                    </m:sSup>
                    <m:r>
                      <a:rPr lang="en-US" altLang="zh-TW" sz="1500" i="1">
                        <a:solidFill>
                          <a:srgbClr val="0000FF"/>
                        </a:solidFill>
                        <a:latin typeface="Cambria Math" panose="02040503050406030204" pitchFamily="18" charset="0"/>
                      </a:rPr>
                      <m:t>:</m:t>
                    </m:r>
                  </m:oMath>
                </a14:m>
                <a:r>
                  <a:rPr lang="zh-TW" altLang="en-US" sz="1500" dirty="0">
                    <a:solidFill>
                      <a:srgbClr val="0000FF"/>
                    </a:solidFill>
                  </a:rPr>
                  <a:t>  </a:t>
                </a:r>
                <a:r>
                  <a:rPr lang="en-US" altLang="zh-TW" sz="1500" dirty="0">
                    <a:solidFill>
                      <a:srgbClr val="0000FF"/>
                    </a:solidFill>
                  </a:rPr>
                  <a:t>M = 2970.9</a:t>
                </a:r>
                <a:r>
                  <a:rPr lang="en-US" altLang="zh-TW" sz="1500" dirty="0">
                    <a:solidFill>
                      <a:srgbClr val="0000FF"/>
                    </a:solidFill>
                    <a:sym typeface="Symbol" panose="05050102010706020507" pitchFamily="18" charset="2"/>
                  </a:rPr>
                  <a:t>0.5 MeV,       =</a:t>
                </a:r>
                <a14:m>
                  <m:oMath xmlns:m="http://schemas.openxmlformats.org/officeDocument/2006/math">
                    <m:sSubSup>
                      <m:sSubSupPr>
                        <m:ctrlPr>
                          <a:rPr lang="en-US" altLang="zh-TW" sz="1500" i="1">
                            <a:solidFill>
                              <a:srgbClr val="0000FF"/>
                            </a:solidFill>
                            <a:latin typeface="Cambria Math" panose="02040503050406030204" pitchFamily="18" charset="0"/>
                            <a:sym typeface="Symbol" panose="05050102010706020507" pitchFamily="18" charset="2"/>
                          </a:rPr>
                        </m:ctrlPr>
                      </m:sSubSupPr>
                      <m:e>
                        <m:r>
                          <a:rPr lang="en-US" altLang="zh-TW" sz="1500" i="1">
                            <a:solidFill>
                              <a:srgbClr val="0000FF"/>
                            </a:solidFill>
                            <a:latin typeface="Cambria Math" panose="02040503050406030204" pitchFamily="18" charset="0"/>
                            <a:sym typeface="Symbol" panose="05050102010706020507" pitchFamily="18" charset="2"/>
                          </a:rPr>
                          <m:t> </m:t>
                        </m:r>
                        <m:r>
                          <a:rPr lang="en-US" altLang="zh-TW" sz="1500" i="1">
                            <a:solidFill>
                              <a:srgbClr val="0000FF"/>
                            </a:solidFill>
                            <a:latin typeface="Cambria Math" panose="02040503050406030204" pitchFamily="18" charset="0"/>
                            <a:sym typeface="Symbol" panose="05050102010706020507" pitchFamily="18" charset="2"/>
                          </a:rPr>
                          <m:t>𝟐𝟖</m:t>
                        </m:r>
                        <m:r>
                          <a:rPr lang="en-US" altLang="zh-TW" sz="1500" i="1">
                            <a:solidFill>
                              <a:srgbClr val="0000FF"/>
                            </a:solidFill>
                            <a:latin typeface="Cambria Math" panose="02040503050406030204" pitchFamily="18" charset="0"/>
                            <a:sym typeface="Symbol" panose="05050102010706020507" pitchFamily="18" charset="2"/>
                          </a:rPr>
                          <m:t>.</m:t>
                        </m:r>
                        <m:r>
                          <a:rPr lang="en-US" altLang="zh-TW" sz="1500" i="1">
                            <a:solidFill>
                              <a:srgbClr val="0000FF"/>
                            </a:solidFill>
                            <a:latin typeface="Cambria Math" panose="02040503050406030204" pitchFamily="18" charset="0"/>
                            <a:sym typeface="Symbol" panose="05050102010706020507" pitchFamily="18" charset="2"/>
                          </a:rPr>
                          <m:t>𝟏</m:t>
                        </m:r>
                      </m:e>
                      <m:sub>
                        <m:r>
                          <a:rPr lang="en-US" altLang="zh-TW" sz="1500" i="1">
                            <a:solidFill>
                              <a:srgbClr val="0000FF"/>
                            </a:solidFill>
                            <a:latin typeface="Cambria Math" panose="02040503050406030204" pitchFamily="18" charset="0"/>
                            <a:sym typeface="Symbol" panose="05050102010706020507" pitchFamily="18" charset="2"/>
                          </a:rPr>
                          <m:t>−</m:t>
                        </m:r>
                        <m:r>
                          <a:rPr lang="en-US" altLang="zh-TW" sz="1500" i="1">
                            <a:solidFill>
                              <a:srgbClr val="0000FF"/>
                            </a:solidFill>
                            <a:latin typeface="Cambria Math" panose="02040503050406030204" pitchFamily="18" charset="0"/>
                            <a:sym typeface="Symbol" panose="05050102010706020507" pitchFamily="18" charset="2"/>
                          </a:rPr>
                          <m:t>𝟒</m:t>
                        </m:r>
                        <m:r>
                          <a:rPr lang="en-US" altLang="zh-TW" sz="1500" i="1">
                            <a:solidFill>
                              <a:srgbClr val="0000FF"/>
                            </a:solidFill>
                            <a:latin typeface="Cambria Math" panose="02040503050406030204" pitchFamily="18" charset="0"/>
                            <a:sym typeface="Symbol" panose="05050102010706020507" pitchFamily="18" charset="2"/>
                          </a:rPr>
                          <m:t>.</m:t>
                        </m:r>
                        <m:r>
                          <a:rPr lang="en-US" altLang="zh-TW" sz="1500" i="1">
                            <a:solidFill>
                              <a:srgbClr val="0000FF"/>
                            </a:solidFill>
                            <a:latin typeface="Cambria Math" panose="02040503050406030204" pitchFamily="18" charset="0"/>
                            <a:sym typeface="Symbol" panose="05050102010706020507" pitchFamily="18" charset="2"/>
                          </a:rPr>
                          <m:t>𝟎</m:t>
                        </m:r>
                      </m:sub>
                      <m:sup>
                        <m:r>
                          <a:rPr lang="en-US" altLang="zh-TW" sz="1500" i="1">
                            <a:solidFill>
                              <a:srgbClr val="0000FF"/>
                            </a:solidFill>
                            <a:latin typeface="Cambria Math" panose="02040503050406030204" pitchFamily="18" charset="0"/>
                            <a:sym typeface="Symbol" panose="05050102010706020507" pitchFamily="18" charset="2"/>
                          </a:rPr>
                          <m:t>+</m:t>
                        </m:r>
                        <m:r>
                          <a:rPr lang="en-US" altLang="zh-TW" sz="1500" i="1">
                            <a:solidFill>
                              <a:srgbClr val="0000FF"/>
                            </a:solidFill>
                            <a:latin typeface="Cambria Math" panose="02040503050406030204" pitchFamily="18" charset="0"/>
                            <a:sym typeface="Symbol" panose="05050102010706020507" pitchFamily="18" charset="2"/>
                          </a:rPr>
                          <m:t>𝟑</m:t>
                        </m:r>
                        <m:r>
                          <a:rPr lang="en-US" altLang="zh-TW" sz="1500" i="1">
                            <a:solidFill>
                              <a:srgbClr val="0000FF"/>
                            </a:solidFill>
                            <a:latin typeface="Cambria Math" panose="02040503050406030204" pitchFamily="18" charset="0"/>
                            <a:sym typeface="Symbol" panose="05050102010706020507" pitchFamily="18" charset="2"/>
                          </a:rPr>
                          <m:t>.</m:t>
                        </m:r>
                        <m:r>
                          <a:rPr lang="en-US" altLang="zh-TW" sz="1500" i="1">
                            <a:solidFill>
                              <a:srgbClr val="0000FF"/>
                            </a:solidFill>
                            <a:latin typeface="Cambria Math" panose="02040503050406030204" pitchFamily="18" charset="0"/>
                            <a:sym typeface="Symbol" panose="05050102010706020507" pitchFamily="18" charset="2"/>
                          </a:rPr>
                          <m:t>𝟒</m:t>
                        </m:r>
                      </m:sup>
                    </m:sSubSup>
                  </m:oMath>
                </a14:m>
                <a:r>
                  <a:rPr lang="en-US" altLang="zh-TW" sz="1500" dirty="0">
                    <a:solidFill>
                      <a:srgbClr val="0000FF"/>
                    </a:solidFill>
                    <a:sym typeface="Symbol" panose="05050102010706020507" pitchFamily="18" charset="2"/>
                  </a:rPr>
                  <a:t> MeV</a:t>
                </a:r>
              </a:p>
            </p:txBody>
          </p:sp>
        </mc:Choice>
        <mc:Fallback xmlns="">
          <p:sp>
            <p:nvSpPr>
              <p:cNvPr id="7" name="文字方塊 6"/>
              <p:cNvSpPr txBox="1">
                <a:spLocks noRot="1" noChangeAspect="1" noMove="1" noResize="1" noEditPoints="1" noAdjustHandles="1" noChangeArrowheads="1" noChangeShapeType="1" noTextEdit="1"/>
              </p:cNvSpPr>
              <p:nvPr/>
            </p:nvSpPr>
            <p:spPr>
              <a:xfrm>
                <a:off x="1464691" y="1945114"/>
                <a:ext cx="5387078" cy="576440"/>
              </a:xfrm>
              <a:prstGeom prst="rect">
                <a:avLst/>
              </a:prstGeom>
              <a:blipFill>
                <a:blip r:embed="rId5"/>
                <a:stretch>
                  <a:fillRect l="-235" t="-2174" b="-1087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1464689" y="2567419"/>
                <a:ext cx="5893151" cy="327334"/>
              </a:xfrm>
              <a:prstGeom prst="rect">
                <a:avLst/>
              </a:prstGeom>
              <a:noFill/>
            </p:spPr>
            <p:txBody>
              <a:bodyPr wrap="square" rtlCol="0">
                <a:spAutoFit/>
              </a:bodyPr>
              <a:lstStyle/>
              <a:p>
                <a:r>
                  <a:rPr lang="en-US" altLang="zh-TW" sz="1500" dirty="0">
                    <a:solidFill>
                      <a:srgbClr val="0000FF"/>
                    </a:solidFill>
                  </a:rPr>
                  <a:t>2.   </a:t>
                </a:r>
                <a14:m>
                  <m:oMath xmlns:m="http://schemas.openxmlformats.org/officeDocument/2006/math">
                    <m:sSup>
                      <m:sSupPr>
                        <m:ctrlPr>
                          <a:rPr lang="en-US" altLang="zh-TW" sz="1500" i="1">
                            <a:solidFill>
                              <a:srgbClr val="0000FF"/>
                            </a:solidFill>
                            <a:latin typeface="Cambria Math" panose="02040503050406030204" pitchFamily="18" charset="0"/>
                          </a:rPr>
                        </m:ctrlPr>
                      </m:sSupPr>
                      <m:e>
                        <m:r>
                          <a:rPr lang="en-US" altLang="zh-TW" sz="1500" i="1">
                            <a:solidFill>
                              <a:srgbClr val="0000FF"/>
                            </a:solidFill>
                            <a:latin typeface="Cambria Math" panose="02040503050406030204" pitchFamily="18" charset="0"/>
                          </a:rPr>
                          <m:t>𝑱</m:t>
                        </m:r>
                      </m:e>
                      <m:sup>
                        <m:r>
                          <a:rPr lang="en-US" altLang="zh-TW" sz="1500" i="1">
                            <a:solidFill>
                              <a:srgbClr val="0000FF"/>
                            </a:solidFill>
                            <a:latin typeface="Cambria Math" panose="02040503050406030204" pitchFamily="18" charset="0"/>
                          </a:rPr>
                          <m:t>𝑷</m:t>
                        </m:r>
                      </m:sup>
                    </m:sSup>
                    <m:d>
                      <m:dPr>
                        <m:begChr m:val="["/>
                        <m:endChr m:val="]"/>
                        <m:ctrlPr>
                          <a:rPr lang="en-US" altLang="zh-TW" sz="1500" i="1">
                            <a:solidFill>
                              <a:srgbClr val="0000FF"/>
                            </a:solidFill>
                            <a:latin typeface="Cambria Math" panose="02040503050406030204" pitchFamily="18" charset="0"/>
                          </a:rPr>
                        </m:ctrlPr>
                      </m:dPr>
                      <m:e>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𝚵</m:t>
                            </m:r>
                          </m:e>
                          <m:sub>
                            <m:r>
                              <a:rPr lang="en-US" altLang="zh-TW" sz="1500">
                                <a:solidFill>
                                  <a:srgbClr val="0000FF"/>
                                </a:solidFill>
                                <a:latin typeface="Cambria Math" panose="02040503050406030204" pitchFamily="18" charset="0"/>
                              </a:rPr>
                              <m:t>𝐜</m:t>
                            </m:r>
                          </m:sub>
                          <m:sup>
                            <m:r>
                              <a:rPr lang="en-US" altLang="zh-TW" sz="1500">
                                <a:solidFill>
                                  <a:srgbClr val="0000FF"/>
                                </a:solidFill>
                                <a:latin typeface="Cambria Math" panose="02040503050406030204" pitchFamily="18" charset="0"/>
                              </a:rPr>
                              <m:t>′</m:t>
                            </m:r>
                          </m:sup>
                        </m:sSubSup>
                        <m:d>
                          <m:dPr>
                            <m:ctrlPr>
                              <a:rPr lang="en-US" altLang="zh-TW" sz="1500" i="1">
                                <a:solidFill>
                                  <a:srgbClr val="0000FF"/>
                                </a:solidFill>
                                <a:latin typeface="Cambria Math" panose="02040503050406030204" pitchFamily="18" charset="0"/>
                              </a:rPr>
                            </m:ctrlPr>
                          </m:dPr>
                          <m:e>
                            <m:r>
                              <a:rPr lang="en-US" altLang="zh-TW" sz="1500">
                                <a:solidFill>
                                  <a:srgbClr val="0000FF"/>
                                </a:solidFill>
                                <a:latin typeface="Cambria Math" panose="02040503050406030204" pitchFamily="18" charset="0"/>
                              </a:rPr>
                              <m:t>𝟐𝟗𝟔𝟓</m:t>
                            </m:r>
                          </m:e>
                        </m:d>
                      </m:e>
                    </m:d>
                    <m:r>
                      <a:rPr lang="en-US" altLang="zh-TW" sz="1500">
                        <a:solidFill>
                          <a:srgbClr val="0000FF"/>
                        </a:solidFill>
                        <a:latin typeface="Cambria Math" panose="02040503050406030204" pitchFamily="18" charset="0"/>
                      </a:rPr>
                      <m:t>=</m:t>
                    </m:r>
                    <m:r>
                      <a:rPr lang="en-US" altLang="zh-TW" sz="1500">
                        <a:solidFill>
                          <a:srgbClr val="0000FF"/>
                        </a:solidFill>
                        <a:latin typeface="Cambria Math" panose="02040503050406030204" pitchFamily="18" charset="0"/>
                      </a:rPr>
                      <m:t>𝟓</m:t>
                    </m:r>
                    <m:r>
                      <a:rPr lang="en-US" altLang="zh-TW" sz="1500">
                        <a:solidFill>
                          <a:srgbClr val="0000FF"/>
                        </a:solidFill>
                        <a:latin typeface="Cambria Math" panose="02040503050406030204" pitchFamily="18" charset="0"/>
                      </a:rPr>
                      <m:t>/</m:t>
                    </m:r>
                    <m:sSup>
                      <m:sSupPr>
                        <m:ctrlPr>
                          <a:rPr lang="en-US" altLang="zh-TW" sz="1500" i="1">
                            <a:solidFill>
                              <a:srgbClr val="0000FF"/>
                            </a:solidFill>
                            <a:latin typeface="Cambria Math" panose="02040503050406030204" pitchFamily="18" charset="0"/>
                          </a:rPr>
                        </m:ctrlPr>
                      </m:sSupPr>
                      <m:e>
                        <m:r>
                          <a:rPr lang="en-US" altLang="zh-TW" sz="1500">
                            <a:solidFill>
                              <a:srgbClr val="0000FF"/>
                            </a:solidFill>
                            <a:latin typeface="Cambria Math" panose="02040503050406030204" pitchFamily="18" charset="0"/>
                          </a:rPr>
                          <m:t>𝟐</m:t>
                        </m:r>
                      </m:e>
                      <m:sup>
                        <m:r>
                          <a:rPr lang="en-US" altLang="zh-TW" sz="1500">
                            <a:solidFill>
                              <a:srgbClr val="0000FF"/>
                            </a:solidFill>
                            <a:latin typeface="Cambria Math" panose="02040503050406030204" pitchFamily="18" charset="0"/>
                          </a:rPr>
                          <m:t>−</m:t>
                        </m:r>
                      </m:sup>
                    </m:sSup>
                  </m:oMath>
                </a14:m>
                <a:r>
                  <a:rPr lang="en-US" altLang="zh-TW" sz="1500" dirty="0">
                    <a:solidFill>
                      <a:srgbClr val="0000FF"/>
                    </a:solidFill>
                  </a:rPr>
                  <a:t>,  </a:t>
                </a:r>
                <a14:m>
                  <m:oMath xmlns:m="http://schemas.openxmlformats.org/officeDocument/2006/math">
                    <m:sSup>
                      <m:sSupPr>
                        <m:ctrlPr>
                          <a:rPr lang="en-US" altLang="zh-TW" sz="1500" i="1">
                            <a:solidFill>
                              <a:srgbClr val="0000FF"/>
                            </a:solidFill>
                            <a:latin typeface="Cambria Math" panose="02040503050406030204" pitchFamily="18" charset="0"/>
                          </a:rPr>
                        </m:ctrlPr>
                      </m:sSupPr>
                      <m:e>
                        <m:r>
                          <a:rPr lang="en-US" altLang="zh-TW" sz="1500" i="1">
                            <a:solidFill>
                              <a:srgbClr val="0000FF"/>
                            </a:solidFill>
                            <a:latin typeface="Cambria Math" panose="02040503050406030204" pitchFamily="18" charset="0"/>
                          </a:rPr>
                          <m:t>𝑱</m:t>
                        </m:r>
                      </m:e>
                      <m:sup>
                        <m:r>
                          <a:rPr lang="en-US" altLang="zh-TW" sz="1500" i="1">
                            <a:solidFill>
                              <a:srgbClr val="0000FF"/>
                            </a:solidFill>
                            <a:latin typeface="Cambria Math" panose="02040503050406030204" pitchFamily="18" charset="0"/>
                          </a:rPr>
                          <m:t>𝑷</m:t>
                        </m:r>
                      </m:sup>
                    </m:sSup>
                    <m:d>
                      <m:dPr>
                        <m:begChr m:val="["/>
                        <m:endChr m:val="]"/>
                        <m:ctrlPr>
                          <a:rPr lang="en-US" altLang="zh-TW" sz="1500" i="1">
                            <a:solidFill>
                              <a:srgbClr val="0000FF"/>
                            </a:solidFill>
                            <a:latin typeface="Cambria Math" panose="02040503050406030204" pitchFamily="18" charset="0"/>
                          </a:rPr>
                        </m:ctrlPr>
                      </m:dPr>
                      <m:e>
                        <m:sSub>
                          <m:sSubPr>
                            <m:ctrlPr>
                              <a:rPr lang="en-US" altLang="zh-TW" sz="1500" i="1">
                                <a:solidFill>
                                  <a:srgbClr val="0000FF"/>
                                </a:solidFill>
                                <a:latin typeface="Cambria Math" panose="02040503050406030204" pitchFamily="18" charset="0"/>
                              </a:rPr>
                            </m:ctrlPr>
                          </m:sSubPr>
                          <m:e>
                            <m:r>
                              <a:rPr lang="en-US" altLang="zh-TW" sz="1500">
                                <a:solidFill>
                                  <a:srgbClr val="0000FF"/>
                                </a:solidFill>
                                <a:latin typeface="Cambria Math" panose="02040503050406030204" pitchFamily="18" charset="0"/>
                              </a:rPr>
                              <m:t>𝚵</m:t>
                            </m:r>
                          </m:e>
                          <m:sub>
                            <m:r>
                              <a:rPr lang="en-US" altLang="zh-TW" sz="1500" i="1">
                                <a:solidFill>
                                  <a:srgbClr val="0000FF"/>
                                </a:solidFill>
                                <a:latin typeface="Cambria Math" panose="02040503050406030204" pitchFamily="18" charset="0"/>
                              </a:rPr>
                              <m:t>𝒄</m:t>
                            </m:r>
                          </m:sub>
                        </m:sSub>
                        <m:d>
                          <m:dPr>
                            <m:ctrlPr>
                              <a:rPr lang="en-US" altLang="zh-TW" sz="1500" i="1">
                                <a:solidFill>
                                  <a:srgbClr val="0000FF"/>
                                </a:solidFill>
                                <a:latin typeface="Cambria Math" panose="02040503050406030204" pitchFamily="18" charset="0"/>
                              </a:rPr>
                            </m:ctrlPr>
                          </m:dPr>
                          <m:e>
                            <m:r>
                              <a:rPr lang="en-US" altLang="zh-TW" sz="1500" i="1">
                                <a:solidFill>
                                  <a:srgbClr val="0000FF"/>
                                </a:solidFill>
                                <a:latin typeface="Cambria Math" panose="02040503050406030204" pitchFamily="18" charset="0"/>
                              </a:rPr>
                              <m:t>𝟐𝟗𝟕𝟎</m:t>
                            </m:r>
                          </m:e>
                        </m:d>
                      </m:e>
                    </m:d>
                    <m:r>
                      <a:rPr lang="en-US" altLang="zh-TW" sz="1500" i="1">
                        <a:solidFill>
                          <a:srgbClr val="0000FF"/>
                        </a:solidFill>
                        <a:latin typeface="Cambria Math" panose="02040503050406030204" pitchFamily="18" charset="0"/>
                      </a:rPr>
                      <m:t>=</m:t>
                    </m:r>
                    <m:r>
                      <a:rPr lang="en-US" altLang="zh-TW" sz="1500" i="1">
                        <a:solidFill>
                          <a:srgbClr val="0000FF"/>
                        </a:solidFill>
                        <a:latin typeface="Cambria Math" panose="02040503050406030204" pitchFamily="18" charset="0"/>
                      </a:rPr>
                      <m:t>𝟏</m:t>
                    </m:r>
                    <m:r>
                      <a:rPr lang="en-US" altLang="zh-TW" sz="1500" i="1">
                        <a:solidFill>
                          <a:srgbClr val="0000FF"/>
                        </a:solidFill>
                        <a:latin typeface="Cambria Math" panose="02040503050406030204" pitchFamily="18" charset="0"/>
                      </a:rPr>
                      <m:t>/</m:t>
                    </m:r>
                    <m:sSup>
                      <m:sSupPr>
                        <m:ctrlPr>
                          <a:rPr lang="en-US" altLang="zh-TW" sz="1500" i="1">
                            <a:solidFill>
                              <a:srgbClr val="0000FF"/>
                            </a:solidFill>
                            <a:latin typeface="Cambria Math" panose="02040503050406030204" pitchFamily="18" charset="0"/>
                          </a:rPr>
                        </m:ctrlPr>
                      </m:sSupPr>
                      <m:e>
                        <m:r>
                          <a:rPr lang="en-US" altLang="zh-TW" sz="1500" i="1">
                            <a:solidFill>
                              <a:srgbClr val="0000FF"/>
                            </a:solidFill>
                            <a:latin typeface="Cambria Math" panose="02040503050406030204" pitchFamily="18" charset="0"/>
                          </a:rPr>
                          <m:t>𝟐</m:t>
                        </m:r>
                      </m:e>
                      <m:sup>
                        <m:r>
                          <a:rPr lang="en-US" altLang="zh-TW" sz="1500" i="1">
                            <a:solidFill>
                              <a:srgbClr val="0000FF"/>
                            </a:solidFill>
                            <a:latin typeface="Cambria Math" panose="02040503050406030204" pitchFamily="18" charset="0"/>
                          </a:rPr>
                          <m:t>+</m:t>
                        </m:r>
                      </m:sup>
                    </m:sSup>
                  </m:oMath>
                </a14:m>
                <a:endParaRPr lang="zh-TW" altLang="en-US" sz="1500" dirty="0">
                  <a:solidFill>
                    <a:srgbClr val="0000FF"/>
                  </a:solidFill>
                </a:endParaRPr>
              </a:p>
            </p:txBody>
          </p:sp>
        </mc:Choice>
        <mc:Fallback xmlns="">
          <p:sp>
            <p:nvSpPr>
              <p:cNvPr id="8" name="文字方塊 7"/>
              <p:cNvSpPr txBox="1">
                <a:spLocks noRot="1" noChangeAspect="1" noMove="1" noResize="1" noEditPoints="1" noAdjustHandles="1" noChangeArrowheads="1" noChangeShapeType="1" noTextEdit="1"/>
              </p:cNvSpPr>
              <p:nvPr/>
            </p:nvSpPr>
            <p:spPr>
              <a:xfrm>
                <a:off x="1464689" y="2567419"/>
                <a:ext cx="5893151" cy="327334"/>
              </a:xfrm>
              <a:prstGeom prst="rect">
                <a:avLst/>
              </a:prstGeom>
              <a:blipFill>
                <a:blip r:embed="rId6"/>
                <a:stretch>
                  <a:fillRect l="-430" t="-3704" b="-14815"/>
                </a:stretch>
              </a:blipFill>
            </p:spPr>
            <p:txBody>
              <a:bodyPr/>
              <a:lstStyle/>
              <a:p>
                <a:r>
                  <a:rPr lang="zh-TW" altLang="en-US">
                    <a:noFill/>
                  </a:rPr>
                  <a:t> </a:t>
                </a:r>
              </a:p>
            </p:txBody>
          </p:sp>
        </mc:Fallback>
      </mc:AlternateContent>
      <p:sp>
        <p:nvSpPr>
          <p:cNvPr id="9" name="文字方塊 8"/>
          <p:cNvSpPr txBox="1"/>
          <p:nvPr/>
        </p:nvSpPr>
        <p:spPr>
          <a:xfrm>
            <a:off x="1444515" y="3037850"/>
            <a:ext cx="6254969" cy="323165"/>
          </a:xfrm>
          <a:prstGeom prst="rect">
            <a:avLst/>
          </a:prstGeom>
          <a:noFill/>
        </p:spPr>
        <p:txBody>
          <a:bodyPr wrap="square" rtlCol="0">
            <a:spAutoFit/>
          </a:bodyPr>
          <a:lstStyle/>
          <a:p>
            <a:pPr marL="257175" indent="-257175">
              <a:buFont typeface="Wingdings" panose="05000000000000000000" pitchFamily="2" charset="2"/>
              <a:buChar char="n"/>
            </a:pPr>
            <a:r>
              <a:rPr lang="en-US" altLang="zh-TW" sz="1500" dirty="0">
                <a:solidFill>
                  <a:srgbClr val="FF0000"/>
                </a:solidFill>
              </a:rPr>
              <a:t>Equal spacing rule:</a:t>
            </a:r>
            <a:endParaRPr lang="zh-TW" altLang="en-US" sz="1500" dirty="0">
              <a:solidFill>
                <a:srgbClr val="FF0000"/>
              </a:solidFill>
            </a:endParaRPr>
          </a:p>
        </p:txBody>
      </p:sp>
      <p:pic>
        <p:nvPicPr>
          <p:cNvPr id="10" name="圖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7445" y="3411782"/>
            <a:ext cx="5292485" cy="242024"/>
          </a:xfrm>
          <a:prstGeom prst="rect">
            <a:avLst/>
          </a:prstGeom>
        </p:spPr>
      </p:pic>
      <p:pic>
        <p:nvPicPr>
          <p:cNvPr id="11" name="圖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1092" y="3705366"/>
            <a:ext cx="5486400" cy="761077"/>
          </a:xfrm>
          <a:prstGeom prst="rect">
            <a:avLst/>
          </a:prstGeom>
        </p:spPr>
      </p:pic>
      <mc:AlternateContent xmlns:mc="http://schemas.openxmlformats.org/markup-compatibility/2006" xmlns:a14="http://schemas.microsoft.com/office/drawing/2010/main">
        <mc:Choice Requires="a14">
          <p:sp>
            <p:nvSpPr>
              <p:cNvPr id="12" name="文字方塊 11"/>
              <p:cNvSpPr txBox="1"/>
              <p:nvPr/>
            </p:nvSpPr>
            <p:spPr>
              <a:xfrm>
                <a:off x="1724748" y="4599347"/>
                <a:ext cx="6105984" cy="315536"/>
              </a:xfrm>
              <a:prstGeom prst="rect">
                <a:avLst/>
              </a:prstGeom>
              <a:noFill/>
            </p:spPr>
            <p:txBody>
              <a:bodyPr wrap="square" rtlCol="0">
                <a:spAutoFit/>
              </a:bodyPr>
              <a:lstStyle/>
              <a:p>
                <a14:m>
                  <m:oMath xmlns:m="http://schemas.openxmlformats.org/officeDocument/2006/math">
                    <m:sSup>
                      <m:sSupPr>
                        <m:ctrlPr>
                          <a:rPr lang="en-US" altLang="zh-TW" sz="1425" i="1">
                            <a:solidFill>
                              <a:srgbClr val="FF0000"/>
                            </a:solidFill>
                            <a:latin typeface="Cambria Math" panose="02040503050406030204" pitchFamily="18" charset="0"/>
                          </a:rPr>
                        </m:ctrlPr>
                      </m:sSupPr>
                      <m:e>
                        <m:r>
                          <a:rPr lang="en-US" altLang="zh-TW" sz="1425" i="1">
                            <a:solidFill>
                              <a:srgbClr val="FF0000"/>
                            </a:solidFill>
                            <a:latin typeface="Cambria Math" panose="02040503050406030204" pitchFamily="18" charset="0"/>
                            <a:sym typeface="Symbol" panose="05050102010706020507" pitchFamily="18" charset="2"/>
                          </a:rPr>
                          <m:t>  </m:t>
                        </m:r>
                        <m:r>
                          <a:rPr lang="en-US" altLang="zh-TW" sz="1425" i="1">
                            <a:solidFill>
                              <a:srgbClr val="FF0000"/>
                            </a:solidFill>
                            <a:latin typeface="Cambria Math" panose="02040503050406030204" pitchFamily="18" charset="0"/>
                          </a:rPr>
                          <m:t>𝑱</m:t>
                        </m:r>
                      </m:e>
                      <m:sup>
                        <m:r>
                          <a:rPr lang="en-US" altLang="zh-TW" sz="1425" i="1">
                            <a:solidFill>
                              <a:srgbClr val="FF0000"/>
                            </a:solidFill>
                            <a:latin typeface="Cambria Math" panose="02040503050406030204" pitchFamily="18" charset="0"/>
                          </a:rPr>
                          <m:t>𝑷</m:t>
                        </m:r>
                      </m:sup>
                    </m:sSup>
                    <m:d>
                      <m:dPr>
                        <m:begChr m:val="["/>
                        <m:endChr m:val="]"/>
                        <m:ctrlPr>
                          <a:rPr lang="en-US" altLang="zh-TW" sz="1425" i="1">
                            <a:solidFill>
                              <a:srgbClr val="FF0000"/>
                            </a:solidFill>
                            <a:latin typeface="Cambria Math" panose="02040503050406030204" pitchFamily="18" charset="0"/>
                          </a:rPr>
                        </m:ctrlPr>
                      </m:dPr>
                      <m:e>
                        <m:sSubSup>
                          <m:sSubSupPr>
                            <m:ctrlPr>
                              <a:rPr lang="en-US" altLang="zh-TW" sz="1425" i="1">
                                <a:solidFill>
                                  <a:srgbClr val="FF0000"/>
                                </a:solidFill>
                                <a:latin typeface="Cambria Math" panose="02040503050406030204" pitchFamily="18" charset="0"/>
                              </a:rPr>
                            </m:ctrlPr>
                          </m:sSubSupPr>
                          <m:e>
                            <m:r>
                              <a:rPr lang="en-US" altLang="zh-TW" sz="1425">
                                <a:solidFill>
                                  <a:srgbClr val="FF0000"/>
                                </a:solidFill>
                                <a:latin typeface="Cambria Math" panose="02040503050406030204" pitchFamily="18" charset="0"/>
                              </a:rPr>
                              <m:t>𝚵</m:t>
                            </m:r>
                          </m:e>
                          <m:sub>
                            <m:r>
                              <a:rPr lang="en-US" altLang="zh-TW" sz="1425">
                                <a:solidFill>
                                  <a:srgbClr val="FF0000"/>
                                </a:solidFill>
                                <a:latin typeface="Cambria Math" panose="02040503050406030204" pitchFamily="18" charset="0"/>
                              </a:rPr>
                              <m:t>𝐜</m:t>
                            </m:r>
                          </m:sub>
                          <m:sup>
                            <m:r>
                              <a:rPr lang="en-US" altLang="zh-TW" sz="1425">
                                <a:solidFill>
                                  <a:srgbClr val="FF0000"/>
                                </a:solidFill>
                                <a:latin typeface="Cambria Math" panose="02040503050406030204" pitchFamily="18" charset="0"/>
                              </a:rPr>
                              <m:t>′</m:t>
                            </m:r>
                          </m:sup>
                        </m:sSubSup>
                        <m:d>
                          <m:dPr>
                            <m:ctrlPr>
                              <a:rPr lang="en-US" altLang="zh-TW" sz="1425" i="1">
                                <a:solidFill>
                                  <a:srgbClr val="FF0000"/>
                                </a:solidFill>
                                <a:latin typeface="Cambria Math" panose="02040503050406030204" pitchFamily="18" charset="0"/>
                              </a:rPr>
                            </m:ctrlPr>
                          </m:dPr>
                          <m:e>
                            <m:r>
                              <a:rPr lang="en-US" altLang="zh-TW" sz="1425">
                                <a:solidFill>
                                  <a:srgbClr val="FF0000"/>
                                </a:solidFill>
                                <a:latin typeface="Cambria Math" panose="02040503050406030204" pitchFamily="18" charset="0"/>
                              </a:rPr>
                              <m:t>𝟐𝟗𝟐𝟑</m:t>
                            </m:r>
                          </m:e>
                        </m:d>
                      </m:e>
                    </m:d>
                    <m:r>
                      <a:rPr lang="en-US" altLang="zh-TW" sz="1425">
                        <a:solidFill>
                          <a:srgbClr val="FF0000"/>
                        </a:solidFill>
                        <a:latin typeface="Cambria Math" panose="02040503050406030204" pitchFamily="18" charset="0"/>
                      </a:rPr>
                      <m:t>=</m:t>
                    </m:r>
                    <m:r>
                      <a:rPr lang="en-US" altLang="zh-TW" sz="1425">
                        <a:solidFill>
                          <a:srgbClr val="FF0000"/>
                        </a:solidFill>
                        <a:latin typeface="Cambria Math" panose="02040503050406030204" pitchFamily="18" charset="0"/>
                      </a:rPr>
                      <m:t>𝟑</m:t>
                    </m:r>
                    <m:r>
                      <a:rPr lang="en-US" altLang="zh-TW" sz="1425">
                        <a:solidFill>
                          <a:srgbClr val="FF0000"/>
                        </a:solidFill>
                        <a:latin typeface="Cambria Math" panose="02040503050406030204" pitchFamily="18" charset="0"/>
                      </a:rPr>
                      <m:t>/</m:t>
                    </m:r>
                    <m:sSup>
                      <m:sSupPr>
                        <m:ctrlPr>
                          <a:rPr lang="en-US" altLang="zh-TW" sz="1425" i="1">
                            <a:solidFill>
                              <a:srgbClr val="FF0000"/>
                            </a:solidFill>
                            <a:latin typeface="Cambria Math" panose="02040503050406030204" pitchFamily="18" charset="0"/>
                          </a:rPr>
                        </m:ctrlPr>
                      </m:sSupPr>
                      <m:e>
                        <m:r>
                          <a:rPr lang="en-US" altLang="zh-TW" sz="1425">
                            <a:solidFill>
                              <a:srgbClr val="FF0000"/>
                            </a:solidFill>
                            <a:latin typeface="Cambria Math" panose="02040503050406030204" pitchFamily="18" charset="0"/>
                          </a:rPr>
                          <m:t>𝟐</m:t>
                        </m:r>
                      </m:e>
                      <m:sup>
                        <m:r>
                          <a:rPr lang="en-US" altLang="zh-TW" sz="1425">
                            <a:solidFill>
                              <a:srgbClr val="FF0000"/>
                            </a:solidFill>
                            <a:latin typeface="Cambria Math" panose="02040503050406030204" pitchFamily="18" charset="0"/>
                          </a:rPr>
                          <m:t>−</m:t>
                        </m:r>
                      </m:sup>
                    </m:sSup>
                  </m:oMath>
                </a14:m>
                <a:r>
                  <a:rPr lang="en-US" altLang="zh-TW" sz="1425" dirty="0">
                    <a:solidFill>
                      <a:srgbClr val="FF0000"/>
                    </a:solidFill>
                  </a:rPr>
                  <a:t>,  </a:t>
                </a:r>
                <a14:m>
                  <m:oMath xmlns:m="http://schemas.openxmlformats.org/officeDocument/2006/math">
                    <m:sSup>
                      <m:sSupPr>
                        <m:ctrlPr>
                          <a:rPr lang="en-US" altLang="zh-TW" sz="1425" i="1">
                            <a:solidFill>
                              <a:srgbClr val="FF0000"/>
                            </a:solidFill>
                            <a:latin typeface="Cambria Math" panose="02040503050406030204" pitchFamily="18" charset="0"/>
                          </a:rPr>
                        </m:ctrlPr>
                      </m:sSupPr>
                      <m:e>
                        <m:r>
                          <a:rPr lang="en-US" altLang="zh-TW" sz="1425" i="1">
                            <a:solidFill>
                              <a:srgbClr val="FF0000"/>
                            </a:solidFill>
                            <a:latin typeface="Cambria Math" panose="02040503050406030204" pitchFamily="18" charset="0"/>
                          </a:rPr>
                          <m:t>𝑱</m:t>
                        </m:r>
                      </m:e>
                      <m:sup>
                        <m:r>
                          <a:rPr lang="en-US" altLang="zh-TW" sz="1425" i="1">
                            <a:solidFill>
                              <a:srgbClr val="FF0000"/>
                            </a:solidFill>
                            <a:latin typeface="Cambria Math" panose="02040503050406030204" pitchFamily="18" charset="0"/>
                          </a:rPr>
                          <m:t>𝑷</m:t>
                        </m:r>
                      </m:sup>
                    </m:sSup>
                    <m:d>
                      <m:dPr>
                        <m:begChr m:val="["/>
                        <m:endChr m:val="]"/>
                        <m:ctrlPr>
                          <a:rPr lang="en-US" altLang="zh-TW" sz="1425" i="1">
                            <a:solidFill>
                              <a:srgbClr val="FF0000"/>
                            </a:solidFill>
                            <a:latin typeface="Cambria Math" panose="02040503050406030204" pitchFamily="18" charset="0"/>
                          </a:rPr>
                        </m:ctrlPr>
                      </m:dPr>
                      <m:e>
                        <m:sSubSup>
                          <m:sSubSupPr>
                            <m:ctrlPr>
                              <a:rPr lang="en-US" altLang="zh-TW" sz="1425" i="1">
                                <a:solidFill>
                                  <a:srgbClr val="FF0000"/>
                                </a:solidFill>
                                <a:latin typeface="Cambria Math" panose="02040503050406030204" pitchFamily="18" charset="0"/>
                              </a:rPr>
                            </m:ctrlPr>
                          </m:sSubSupPr>
                          <m:e>
                            <m:r>
                              <a:rPr lang="en-US" altLang="zh-TW" sz="1425">
                                <a:solidFill>
                                  <a:srgbClr val="FF0000"/>
                                </a:solidFill>
                                <a:latin typeface="Cambria Math" panose="02040503050406030204" pitchFamily="18" charset="0"/>
                              </a:rPr>
                              <m:t>𝚵</m:t>
                            </m:r>
                          </m:e>
                          <m:sub>
                            <m:r>
                              <a:rPr lang="en-US" altLang="zh-TW" sz="1425">
                                <a:solidFill>
                                  <a:srgbClr val="FF0000"/>
                                </a:solidFill>
                                <a:latin typeface="Cambria Math" panose="02040503050406030204" pitchFamily="18" charset="0"/>
                              </a:rPr>
                              <m:t>𝐜</m:t>
                            </m:r>
                          </m:sub>
                          <m:sup>
                            <m:r>
                              <a:rPr lang="en-US" altLang="zh-TW" sz="1425">
                                <a:solidFill>
                                  <a:srgbClr val="FF0000"/>
                                </a:solidFill>
                                <a:latin typeface="Cambria Math" panose="02040503050406030204" pitchFamily="18" charset="0"/>
                              </a:rPr>
                              <m:t>′</m:t>
                            </m:r>
                          </m:sup>
                        </m:sSubSup>
                        <m:d>
                          <m:dPr>
                            <m:ctrlPr>
                              <a:rPr lang="en-US" altLang="zh-TW" sz="1425" i="1">
                                <a:solidFill>
                                  <a:srgbClr val="FF0000"/>
                                </a:solidFill>
                                <a:latin typeface="Cambria Math" panose="02040503050406030204" pitchFamily="18" charset="0"/>
                              </a:rPr>
                            </m:ctrlPr>
                          </m:dPr>
                          <m:e>
                            <m:r>
                              <a:rPr lang="en-US" altLang="zh-TW" sz="1425">
                                <a:solidFill>
                                  <a:srgbClr val="FF0000"/>
                                </a:solidFill>
                                <a:latin typeface="Cambria Math" panose="02040503050406030204" pitchFamily="18" charset="0"/>
                              </a:rPr>
                              <m:t>𝟐𝟗𝟑𝟗</m:t>
                            </m:r>
                          </m:e>
                        </m:d>
                      </m:e>
                    </m:d>
                    <m:r>
                      <a:rPr lang="en-US" altLang="zh-TW" sz="1425">
                        <a:solidFill>
                          <a:srgbClr val="FF0000"/>
                        </a:solidFill>
                        <a:latin typeface="Cambria Math" panose="02040503050406030204" pitchFamily="18" charset="0"/>
                      </a:rPr>
                      <m:t>=</m:t>
                    </m:r>
                    <m:r>
                      <a:rPr lang="en-US" altLang="zh-TW" sz="1425">
                        <a:solidFill>
                          <a:srgbClr val="FF0000"/>
                        </a:solidFill>
                        <a:latin typeface="Cambria Math" panose="02040503050406030204" pitchFamily="18" charset="0"/>
                      </a:rPr>
                      <m:t>𝟑</m:t>
                    </m:r>
                    <m:r>
                      <a:rPr lang="en-US" altLang="zh-TW" sz="1425">
                        <a:solidFill>
                          <a:srgbClr val="FF0000"/>
                        </a:solidFill>
                        <a:latin typeface="Cambria Math" panose="02040503050406030204" pitchFamily="18" charset="0"/>
                      </a:rPr>
                      <m:t>/</m:t>
                    </m:r>
                    <m:sSup>
                      <m:sSupPr>
                        <m:ctrlPr>
                          <a:rPr lang="en-US" altLang="zh-TW" sz="1425" i="1">
                            <a:solidFill>
                              <a:srgbClr val="FF0000"/>
                            </a:solidFill>
                            <a:latin typeface="Cambria Math" panose="02040503050406030204" pitchFamily="18" charset="0"/>
                          </a:rPr>
                        </m:ctrlPr>
                      </m:sSupPr>
                      <m:e>
                        <m:r>
                          <a:rPr lang="en-US" altLang="zh-TW" sz="1425">
                            <a:solidFill>
                              <a:srgbClr val="FF0000"/>
                            </a:solidFill>
                            <a:latin typeface="Cambria Math" panose="02040503050406030204" pitchFamily="18" charset="0"/>
                          </a:rPr>
                          <m:t>𝟐</m:t>
                        </m:r>
                      </m:e>
                      <m:sup>
                        <m:r>
                          <a:rPr lang="en-US" altLang="zh-TW" sz="1425">
                            <a:solidFill>
                              <a:srgbClr val="FF0000"/>
                            </a:solidFill>
                            <a:latin typeface="Cambria Math" panose="02040503050406030204" pitchFamily="18" charset="0"/>
                          </a:rPr>
                          <m:t>−</m:t>
                        </m:r>
                      </m:sup>
                    </m:sSup>
                  </m:oMath>
                </a14:m>
                <a:r>
                  <a:rPr lang="en-US" altLang="zh-TW" sz="1425" dirty="0">
                    <a:solidFill>
                      <a:srgbClr val="FF0000"/>
                    </a:solidFill>
                  </a:rPr>
                  <a:t>,  </a:t>
                </a:r>
                <a14:m>
                  <m:oMath xmlns:m="http://schemas.openxmlformats.org/officeDocument/2006/math">
                    <m:sSup>
                      <m:sSupPr>
                        <m:ctrlPr>
                          <a:rPr lang="en-US" altLang="zh-TW" sz="1425" i="1">
                            <a:solidFill>
                              <a:srgbClr val="FF0000"/>
                            </a:solidFill>
                            <a:latin typeface="Cambria Math" panose="02040503050406030204" pitchFamily="18" charset="0"/>
                          </a:rPr>
                        </m:ctrlPr>
                      </m:sSupPr>
                      <m:e>
                        <m:r>
                          <a:rPr lang="en-US" altLang="zh-TW" sz="1425" i="1">
                            <a:solidFill>
                              <a:srgbClr val="FF0000"/>
                            </a:solidFill>
                            <a:latin typeface="Cambria Math" panose="02040503050406030204" pitchFamily="18" charset="0"/>
                          </a:rPr>
                          <m:t>𝑱</m:t>
                        </m:r>
                      </m:e>
                      <m:sup>
                        <m:r>
                          <a:rPr lang="en-US" altLang="zh-TW" sz="1425" i="1">
                            <a:solidFill>
                              <a:srgbClr val="FF0000"/>
                            </a:solidFill>
                            <a:latin typeface="Cambria Math" panose="02040503050406030204" pitchFamily="18" charset="0"/>
                          </a:rPr>
                          <m:t>𝑷</m:t>
                        </m:r>
                      </m:sup>
                    </m:sSup>
                    <m:d>
                      <m:dPr>
                        <m:begChr m:val="["/>
                        <m:endChr m:val="]"/>
                        <m:ctrlPr>
                          <a:rPr lang="en-US" altLang="zh-TW" sz="1425" i="1">
                            <a:solidFill>
                              <a:srgbClr val="FF0000"/>
                            </a:solidFill>
                            <a:latin typeface="Cambria Math" panose="02040503050406030204" pitchFamily="18" charset="0"/>
                          </a:rPr>
                        </m:ctrlPr>
                      </m:dPr>
                      <m:e>
                        <m:sSubSup>
                          <m:sSubSupPr>
                            <m:ctrlPr>
                              <a:rPr lang="en-US" altLang="zh-TW" sz="1425" i="1">
                                <a:solidFill>
                                  <a:srgbClr val="FF0000"/>
                                </a:solidFill>
                                <a:latin typeface="Cambria Math" panose="02040503050406030204" pitchFamily="18" charset="0"/>
                              </a:rPr>
                            </m:ctrlPr>
                          </m:sSubSupPr>
                          <m:e>
                            <m:r>
                              <a:rPr lang="en-US" altLang="zh-TW" sz="1425">
                                <a:solidFill>
                                  <a:srgbClr val="FF0000"/>
                                </a:solidFill>
                                <a:latin typeface="Cambria Math" panose="02040503050406030204" pitchFamily="18" charset="0"/>
                              </a:rPr>
                              <m:t>𝚵</m:t>
                            </m:r>
                          </m:e>
                          <m:sub>
                            <m:r>
                              <a:rPr lang="en-US" altLang="zh-TW" sz="1425">
                                <a:solidFill>
                                  <a:srgbClr val="FF0000"/>
                                </a:solidFill>
                                <a:latin typeface="Cambria Math" panose="02040503050406030204" pitchFamily="18" charset="0"/>
                              </a:rPr>
                              <m:t>𝐜</m:t>
                            </m:r>
                          </m:sub>
                          <m:sup>
                            <m:r>
                              <a:rPr lang="en-US" altLang="zh-TW" sz="1425">
                                <a:solidFill>
                                  <a:srgbClr val="FF0000"/>
                                </a:solidFill>
                                <a:latin typeface="Cambria Math" panose="02040503050406030204" pitchFamily="18" charset="0"/>
                              </a:rPr>
                              <m:t>′</m:t>
                            </m:r>
                          </m:sup>
                        </m:sSubSup>
                        <m:d>
                          <m:dPr>
                            <m:ctrlPr>
                              <a:rPr lang="en-US" altLang="zh-TW" sz="1425" i="1">
                                <a:solidFill>
                                  <a:srgbClr val="FF0000"/>
                                </a:solidFill>
                                <a:latin typeface="Cambria Math" panose="02040503050406030204" pitchFamily="18" charset="0"/>
                              </a:rPr>
                            </m:ctrlPr>
                          </m:dPr>
                          <m:e>
                            <m:r>
                              <a:rPr lang="en-US" altLang="zh-TW" sz="1425">
                                <a:solidFill>
                                  <a:srgbClr val="FF0000"/>
                                </a:solidFill>
                                <a:latin typeface="Cambria Math" panose="02040503050406030204" pitchFamily="18" charset="0"/>
                              </a:rPr>
                              <m:t>𝟐𝟗𝟔𝟓</m:t>
                            </m:r>
                          </m:e>
                        </m:d>
                      </m:e>
                    </m:d>
                    <m:r>
                      <a:rPr lang="en-US" altLang="zh-TW" sz="1425">
                        <a:solidFill>
                          <a:srgbClr val="FF0000"/>
                        </a:solidFill>
                        <a:latin typeface="Cambria Math" panose="02040503050406030204" pitchFamily="18" charset="0"/>
                      </a:rPr>
                      <m:t>=</m:t>
                    </m:r>
                    <m:r>
                      <a:rPr lang="en-US" altLang="zh-TW" sz="1425">
                        <a:solidFill>
                          <a:srgbClr val="FF0000"/>
                        </a:solidFill>
                        <a:latin typeface="Cambria Math" panose="02040503050406030204" pitchFamily="18" charset="0"/>
                      </a:rPr>
                      <m:t>𝟓</m:t>
                    </m:r>
                    <m:r>
                      <a:rPr lang="en-US" altLang="zh-TW" sz="1425">
                        <a:solidFill>
                          <a:srgbClr val="FF0000"/>
                        </a:solidFill>
                        <a:latin typeface="Cambria Math" panose="02040503050406030204" pitchFamily="18" charset="0"/>
                      </a:rPr>
                      <m:t>/</m:t>
                    </m:r>
                    <m:sSup>
                      <m:sSupPr>
                        <m:ctrlPr>
                          <a:rPr lang="en-US" altLang="zh-TW" sz="1425" i="1">
                            <a:solidFill>
                              <a:srgbClr val="FF0000"/>
                            </a:solidFill>
                            <a:latin typeface="Cambria Math" panose="02040503050406030204" pitchFamily="18" charset="0"/>
                          </a:rPr>
                        </m:ctrlPr>
                      </m:sSupPr>
                      <m:e>
                        <m:r>
                          <a:rPr lang="en-US" altLang="zh-TW" sz="1425">
                            <a:solidFill>
                              <a:srgbClr val="FF0000"/>
                            </a:solidFill>
                            <a:latin typeface="Cambria Math" panose="02040503050406030204" pitchFamily="18" charset="0"/>
                          </a:rPr>
                          <m:t>𝟐</m:t>
                        </m:r>
                      </m:e>
                      <m:sup>
                        <m:r>
                          <a:rPr lang="en-US" altLang="zh-TW" sz="1425">
                            <a:solidFill>
                              <a:srgbClr val="FF0000"/>
                            </a:solidFill>
                            <a:latin typeface="Cambria Math" panose="02040503050406030204" pitchFamily="18" charset="0"/>
                          </a:rPr>
                          <m:t>−</m:t>
                        </m:r>
                      </m:sup>
                    </m:sSup>
                  </m:oMath>
                </a14:m>
                <a:endParaRPr lang="zh-TW" altLang="en-US" sz="1425" dirty="0">
                  <a:solidFill>
                    <a:srgbClr val="FF0000"/>
                  </a:solidFill>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1724748" y="4599347"/>
                <a:ext cx="6105984" cy="315536"/>
              </a:xfrm>
              <a:prstGeom prst="rect">
                <a:avLst/>
              </a:prstGeom>
              <a:blipFill>
                <a:blip r:embed="rId9"/>
                <a:stretch>
                  <a:fillRect t="-1923" b="-2115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1211581" y="3404091"/>
                <a:ext cx="1102010" cy="276999"/>
              </a:xfrm>
              <a:prstGeom prst="rect">
                <a:avLst/>
              </a:prstGeom>
              <a:noFill/>
            </p:spPr>
            <p:txBody>
              <a:bodyPr wrap="square" rtlCol="0">
                <a:spAutoFit/>
              </a:bodyPr>
              <a:lstStyle/>
              <a:p>
                <a:r>
                  <a:rPr lang="en-US" altLang="zh-TW" sz="1200" dirty="0">
                    <a:solidFill>
                      <a:srgbClr val="FF0000"/>
                    </a:solidFill>
                  </a:rPr>
                  <a:t>3</a:t>
                </a:r>
                <a14:m>
                  <m:oMath xmlns:m="http://schemas.openxmlformats.org/officeDocument/2006/math">
                    <m:r>
                      <a:rPr lang="en-US" altLang="zh-TW" sz="1200" i="1">
                        <a:solidFill>
                          <a:srgbClr val="FF0000"/>
                        </a:solidFill>
                        <a:latin typeface="Cambria Math" panose="02040503050406030204" pitchFamily="18" charset="0"/>
                      </a:rPr>
                      <m:t>/</m:t>
                    </m:r>
                    <m:sSup>
                      <m:sSupPr>
                        <m:ctrlPr>
                          <a:rPr lang="en-US" altLang="zh-TW" sz="1200" i="1">
                            <a:solidFill>
                              <a:srgbClr val="FF0000"/>
                            </a:solidFill>
                            <a:latin typeface="Cambria Math" panose="02040503050406030204" pitchFamily="18" charset="0"/>
                          </a:rPr>
                        </m:ctrlPr>
                      </m:sSupPr>
                      <m:e>
                        <m:r>
                          <a:rPr lang="en-US" altLang="zh-TW" sz="1200" i="1">
                            <a:solidFill>
                              <a:srgbClr val="FF0000"/>
                            </a:solidFill>
                            <a:latin typeface="Cambria Math" panose="02040503050406030204" pitchFamily="18" charset="0"/>
                          </a:rPr>
                          <m:t>𝟐</m:t>
                        </m:r>
                      </m:e>
                      <m:sup>
                        <m:r>
                          <a:rPr lang="en-US" altLang="zh-TW" sz="1200" i="1">
                            <a:solidFill>
                              <a:srgbClr val="FF0000"/>
                            </a:solidFill>
                            <a:latin typeface="Cambria Math" panose="02040503050406030204" pitchFamily="18" charset="0"/>
                          </a:rPr>
                          <m:t>+</m:t>
                        </m:r>
                      </m:sup>
                    </m:sSup>
                    <m:r>
                      <a:rPr lang="en-US" altLang="zh-TW" sz="1200" i="1">
                        <a:solidFill>
                          <a:srgbClr val="FF0000"/>
                        </a:solidFill>
                        <a:latin typeface="Cambria Math" panose="02040503050406030204" pitchFamily="18" charset="0"/>
                      </a:rPr>
                      <m:t>(</m:t>
                    </m:r>
                    <m:r>
                      <a:rPr lang="en-US" altLang="zh-TW" sz="1200" i="1">
                        <a:solidFill>
                          <a:srgbClr val="FF0000"/>
                        </a:solidFill>
                        <a:latin typeface="Cambria Math" panose="02040503050406030204" pitchFamily="18" charset="0"/>
                      </a:rPr>
                      <m:t>𝟏</m:t>
                    </m:r>
                    <m:r>
                      <a:rPr lang="en-US" altLang="zh-TW" sz="1200" i="1">
                        <a:solidFill>
                          <a:srgbClr val="FF0000"/>
                        </a:solidFill>
                        <a:latin typeface="Cambria Math" panose="02040503050406030204" pitchFamily="18" charset="0"/>
                      </a:rPr>
                      <m:t>𝑺</m:t>
                    </m:r>
                    <m:r>
                      <a:rPr lang="en-US" altLang="zh-TW" sz="1200" i="1">
                        <a:solidFill>
                          <a:srgbClr val="FF0000"/>
                        </a:solidFill>
                        <a:latin typeface="Cambria Math" panose="02040503050406030204" pitchFamily="18" charset="0"/>
                      </a:rPr>
                      <m:t>)</m:t>
                    </m:r>
                  </m:oMath>
                </a14:m>
                <a:endParaRPr lang="zh-TW" altLang="en-US" sz="1200" dirty="0">
                  <a:solidFill>
                    <a:srgbClr val="FF0000"/>
                  </a:solidFill>
                </a:endParaRPr>
              </a:p>
            </p:txBody>
          </p:sp>
        </mc:Choice>
        <mc:Fallback xmlns="">
          <p:sp>
            <p:nvSpPr>
              <p:cNvPr id="5" name="文字方塊 4"/>
              <p:cNvSpPr txBox="1">
                <a:spLocks noRot="1" noChangeAspect="1" noMove="1" noResize="1" noEditPoints="1" noAdjustHandles="1" noChangeArrowheads="1" noChangeShapeType="1" noTextEdit="1"/>
              </p:cNvSpPr>
              <p:nvPr/>
            </p:nvSpPr>
            <p:spPr>
              <a:xfrm>
                <a:off x="1211581" y="3404091"/>
                <a:ext cx="1102010" cy="276999"/>
              </a:xfrm>
              <a:prstGeom prst="rect">
                <a:avLst/>
              </a:prstGeom>
              <a:blipFill>
                <a:blip r:embed="rId10"/>
                <a:stretch>
                  <a:fillRect l="-552" t="-2174" b="-13043"/>
                </a:stretch>
              </a:blipFill>
            </p:spPr>
            <p:txBody>
              <a:bodyPr/>
              <a:lstStyle/>
              <a:p>
                <a:r>
                  <a:rPr lang="zh-TW" altLang="en-US">
                    <a:noFill/>
                  </a:rPr>
                  <a:t> </a:t>
                </a:r>
              </a:p>
            </p:txBody>
          </p:sp>
        </mc:Fallback>
      </mc:AlternateContent>
      <p:sp>
        <p:nvSpPr>
          <p:cNvPr id="13" name="文字方塊 12"/>
          <p:cNvSpPr txBox="1"/>
          <p:nvPr/>
        </p:nvSpPr>
        <p:spPr>
          <a:xfrm>
            <a:off x="5612525" y="4053024"/>
            <a:ext cx="2317531" cy="461665"/>
          </a:xfrm>
          <a:prstGeom prst="rect">
            <a:avLst/>
          </a:prstGeom>
          <a:noFill/>
        </p:spPr>
        <p:txBody>
          <a:bodyPr wrap="square" rtlCol="0">
            <a:spAutoFit/>
          </a:bodyPr>
          <a:lstStyle/>
          <a:p>
            <a:r>
              <a:rPr lang="en-US" altLang="zh-TW" sz="1200" dirty="0"/>
              <a:t>see also Chen, Luo, Liu (’21)</a:t>
            </a:r>
          </a:p>
          <a:p>
            <a:r>
              <a:rPr lang="en-US" altLang="zh-TW" sz="1200" dirty="0"/>
              <a:t>for a justification</a:t>
            </a:r>
            <a:endParaRPr lang="zh-TW" altLang="en-US" sz="1200" dirty="0"/>
          </a:p>
        </p:txBody>
      </p:sp>
      <p:pic>
        <p:nvPicPr>
          <p:cNvPr id="14" name="圖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85618" y="1956331"/>
            <a:ext cx="1491289" cy="1404684"/>
          </a:xfrm>
          <a:prstGeom prst="rect">
            <a:avLst/>
          </a:prstGeom>
        </p:spPr>
      </p:pic>
    </p:spTree>
    <p:extLst>
      <p:ext uri="{BB962C8B-B14F-4D97-AF65-F5344CB8AC3E}">
        <p14:creationId xmlns:p14="http://schemas.microsoft.com/office/powerpoint/2010/main" val="126384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814F3AF-5802-4929-B232-BE6EF381321D}" type="slidenum">
              <a:rPr lang="en-US" altLang="zh-TW" smtClean="0"/>
              <a:pPr>
                <a:defRPr/>
              </a:pPr>
              <a:t>44</a:t>
            </a:fld>
            <a:endParaRPr lang="en-US" altLang="zh-TW"/>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656" y="443987"/>
            <a:ext cx="3468111" cy="2292089"/>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4773" y="443987"/>
            <a:ext cx="3439199" cy="2333394"/>
          </a:xfrm>
          <a:prstGeom prst="rect">
            <a:avLst/>
          </a:prstGeom>
        </p:spPr>
      </p:pic>
      <p:sp>
        <p:nvSpPr>
          <p:cNvPr id="6" name="文字方塊 5"/>
          <p:cNvSpPr txBox="1"/>
          <p:nvPr/>
        </p:nvSpPr>
        <p:spPr>
          <a:xfrm>
            <a:off x="2755338" y="3114086"/>
            <a:ext cx="1444429" cy="346249"/>
          </a:xfrm>
          <a:prstGeom prst="rect">
            <a:avLst/>
          </a:prstGeom>
          <a:noFill/>
        </p:spPr>
        <p:txBody>
          <a:bodyPr wrap="square" rtlCol="0">
            <a:spAutoFit/>
          </a:bodyPr>
          <a:lstStyle/>
          <a:p>
            <a:r>
              <a:rPr lang="en-US" altLang="zh-TW" dirty="0"/>
              <a:t>2020</a:t>
            </a:r>
            <a:endParaRPr lang="zh-TW" altLang="en-US" dirty="0"/>
          </a:p>
        </p:txBody>
      </p:sp>
      <p:sp>
        <p:nvSpPr>
          <p:cNvPr id="7" name="文字方塊 6"/>
          <p:cNvSpPr txBox="1"/>
          <p:nvPr/>
        </p:nvSpPr>
        <p:spPr>
          <a:xfrm>
            <a:off x="6673230" y="3013789"/>
            <a:ext cx="1444429" cy="346249"/>
          </a:xfrm>
          <a:prstGeom prst="rect">
            <a:avLst/>
          </a:prstGeom>
          <a:noFill/>
        </p:spPr>
        <p:txBody>
          <a:bodyPr wrap="square" rtlCol="0">
            <a:spAutoFit/>
          </a:bodyPr>
          <a:lstStyle/>
          <a:p>
            <a:r>
              <a:rPr lang="en-US" altLang="zh-TW" dirty="0"/>
              <a:t>2022</a:t>
            </a:r>
            <a:endParaRPr lang="zh-TW" altLang="en-US" dirty="0"/>
          </a:p>
        </p:txBody>
      </p:sp>
      <mc:AlternateContent xmlns:mc="http://schemas.openxmlformats.org/markup-compatibility/2006" xmlns:a14="http://schemas.microsoft.com/office/drawing/2010/main">
        <mc:Choice Requires="a14">
          <p:sp>
            <p:nvSpPr>
              <p:cNvPr id="3" name="文字方塊 2"/>
              <p:cNvSpPr txBox="1"/>
              <p:nvPr/>
            </p:nvSpPr>
            <p:spPr>
              <a:xfrm>
                <a:off x="1448474" y="3989373"/>
                <a:ext cx="6020475" cy="346249"/>
              </a:xfrm>
              <a:prstGeom prst="rect">
                <a:avLst/>
              </a:prstGeom>
              <a:noFill/>
            </p:spPr>
            <p:txBody>
              <a:bodyPr wrap="square" rtlCol="0">
                <a:spAutoFit/>
              </a:bodyPr>
              <a:lstStyle/>
              <a:p>
                <a:r>
                  <a:rPr lang="en-US" altLang="zh-TW" dirty="0"/>
                  <a:t>Just like </a:t>
                </a:r>
                <a14:m>
                  <m:oMath xmlns:m="http://schemas.openxmlformats.org/officeDocument/2006/math">
                    <m:sSub>
                      <m:sSubPr>
                        <m:ctrlPr>
                          <a:rPr lang="en-US" altLang="zh-TW" i="1" smtClean="0">
                            <a:latin typeface="Cambria Math" panose="02040503050406030204" pitchFamily="18" charset="0"/>
                          </a:rPr>
                        </m:ctrlPr>
                      </m:sSubPr>
                      <m:e>
                        <m:r>
                          <a:rPr lang="en-US" altLang="zh-TW" b="1" i="0" smtClean="0">
                            <a:latin typeface="Cambria Math" panose="02040503050406030204" pitchFamily="18" charset="0"/>
                          </a:rPr>
                          <m:t>𝛀</m:t>
                        </m:r>
                      </m:e>
                      <m:sub>
                        <m:r>
                          <a:rPr lang="en-US" altLang="zh-TW" b="1" i="1" smtClean="0">
                            <a:latin typeface="Cambria Math" panose="02040503050406030204" pitchFamily="18" charset="0"/>
                          </a:rPr>
                          <m:t>𝒄</m:t>
                        </m:r>
                      </m:sub>
                    </m:sSub>
                    <m:d>
                      <m:dPr>
                        <m:ctrlPr>
                          <a:rPr lang="en-US" altLang="zh-TW" b="1" i="1" smtClean="0">
                            <a:latin typeface="Cambria Math" panose="02040503050406030204" pitchFamily="18" charset="0"/>
                          </a:rPr>
                        </m:ctrlPr>
                      </m:dPr>
                      <m:e>
                        <m:r>
                          <a:rPr lang="en-US" altLang="zh-TW" b="1" i="1" smtClean="0">
                            <a:latin typeface="Cambria Math" panose="02040503050406030204" pitchFamily="18" charset="0"/>
                          </a:rPr>
                          <m:t>𝟑𝟎𝟎𝟎</m:t>
                        </m:r>
                      </m:e>
                    </m:d>
                    <m:r>
                      <a:rPr lang="en-US" altLang="zh-TW" b="1" i="1" smtClean="0">
                        <a:latin typeface="Cambria Math" panose="02040503050406030204" pitchFamily="18" charset="0"/>
                      </a:rPr>
                      <m:t>𝟏</m:t>
                    </m:r>
                    <m:r>
                      <a:rPr lang="en-US" altLang="zh-TW" b="1" i="1" smtClean="0">
                        <a:latin typeface="Cambria Math" panose="02040503050406030204" pitchFamily="18" charset="0"/>
                      </a:rPr>
                      <m:t>𝑷</m:t>
                    </m:r>
                    <m:r>
                      <a:rPr lang="en-US" altLang="zh-TW" b="1" i="1" smtClean="0">
                        <a:latin typeface="Cambria Math" panose="02040503050406030204" pitchFamily="18" charset="0"/>
                      </a:rPr>
                      <m:t>, </m:t>
                    </m:r>
                    <m:sSubSup>
                      <m:sSubSupPr>
                        <m:ctrlPr>
                          <a:rPr lang="en-US" altLang="zh-TW" b="1" i="1" smtClean="0">
                            <a:latin typeface="Cambria Math" panose="02040503050406030204" pitchFamily="18" charset="0"/>
                          </a:rPr>
                        </m:ctrlPr>
                      </m:sSubSupPr>
                      <m:e>
                        <m:r>
                          <a:rPr lang="en-US" altLang="zh-TW" b="1" i="0" smtClean="0">
                            <a:latin typeface="Cambria Math" panose="02040503050406030204" pitchFamily="18" charset="0"/>
                          </a:rPr>
                          <m:t>𝚵</m:t>
                        </m:r>
                      </m:e>
                      <m:sub>
                        <m:r>
                          <a:rPr lang="en-US" altLang="zh-TW" b="1" i="1" smtClean="0">
                            <a:latin typeface="Cambria Math" panose="02040503050406030204" pitchFamily="18" charset="0"/>
                          </a:rPr>
                          <m:t>𝒄</m:t>
                        </m:r>
                      </m:sub>
                      <m:sup>
                        <m:r>
                          <a:rPr lang="en-US" altLang="zh-TW" b="1" i="1" smtClean="0">
                            <a:latin typeface="Cambria Math" panose="02040503050406030204" pitchFamily="18" charset="0"/>
                          </a:rPr>
                          <m:t>′</m:t>
                        </m:r>
                      </m:sup>
                    </m:sSubSup>
                    <m:d>
                      <m:dPr>
                        <m:ctrlPr>
                          <a:rPr lang="en-US" altLang="zh-TW" b="1" i="1" smtClean="0">
                            <a:latin typeface="Cambria Math" panose="02040503050406030204" pitchFamily="18" charset="0"/>
                          </a:rPr>
                        </m:ctrlPr>
                      </m:dPr>
                      <m:e>
                        <m:r>
                          <a:rPr lang="en-US" altLang="zh-TW" b="1" i="1" smtClean="0">
                            <a:latin typeface="Cambria Math" panose="02040503050406030204" pitchFamily="18" charset="0"/>
                          </a:rPr>
                          <m:t>𝟐𝟖𝟖𝟎</m:t>
                        </m:r>
                      </m:e>
                    </m:d>
                  </m:oMath>
                </a14:m>
                <a:r>
                  <a:rPr lang="zh-TW" altLang="en-US" dirty="0"/>
                  <a:t> </a:t>
                </a:r>
                <a:r>
                  <a:rPr lang="en-US" altLang="zh-TW" dirty="0"/>
                  <a:t>is an 1P 1/2- state. </a:t>
                </a:r>
                <a:endParaRPr lang="zh-TW"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1448474" y="3989373"/>
                <a:ext cx="6020475" cy="346249"/>
              </a:xfrm>
              <a:prstGeom prst="rect">
                <a:avLst/>
              </a:prstGeom>
              <a:blipFill>
                <a:blip r:embed="rId4"/>
                <a:stretch>
                  <a:fillRect l="-844" t="-3448" b="-2069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6010526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編號版面配置區 1"/>
          <p:cNvSpPr>
            <a:spLocks noGrp="1"/>
          </p:cNvSpPr>
          <p:nvPr>
            <p:ph type="sldNum" sz="quarter" idx="12"/>
          </p:nvPr>
        </p:nvSpPr>
        <p:spPr>
          <a:xfrm>
            <a:off x="6592203" y="4786312"/>
            <a:ext cx="2133600" cy="357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chemeClr val="tx1"/>
                </a:solidFill>
                <a:latin typeface="Arial" panose="020B0604020202020204" pitchFamily="34" charset="0"/>
                <a:ea typeface="新細明體" panose="02020500000000000000" pitchFamily="18" charset="-120"/>
              </a:defRPr>
            </a:lvl1pPr>
            <a:lvl2pPr marL="557213" indent="-214313">
              <a:spcBef>
                <a:spcPct val="20000"/>
              </a:spcBef>
              <a:buChar char="–"/>
              <a:defRPr kumimoji="1" sz="2100">
                <a:solidFill>
                  <a:schemeClr val="tx1"/>
                </a:solidFill>
                <a:latin typeface="Arial" panose="020B0604020202020204" pitchFamily="34" charset="0"/>
                <a:ea typeface="新細明體" panose="02020500000000000000" pitchFamily="18" charset="-120"/>
              </a:defRPr>
            </a:lvl2pPr>
            <a:lvl3pPr marL="857250" indent="-171450">
              <a:spcBef>
                <a:spcPct val="20000"/>
              </a:spcBef>
              <a:buChar char="•"/>
              <a:defRPr kumimoji="1" sz="1800">
                <a:solidFill>
                  <a:schemeClr val="tx1"/>
                </a:solidFill>
                <a:latin typeface="Arial" panose="020B0604020202020204" pitchFamily="34" charset="0"/>
                <a:ea typeface="新細明體" panose="02020500000000000000" pitchFamily="18" charset="-120"/>
              </a:defRPr>
            </a:lvl3pPr>
            <a:lvl4pPr marL="12001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4pPr>
            <a:lvl5pPr marL="15430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5pPr>
            <a:lvl6pPr marL="18859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6pPr>
            <a:lvl7pPr marL="22288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7pPr>
            <a:lvl8pPr marL="25717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8pPr>
            <a:lvl9pPr marL="29146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8493B7CD-AF5A-46B0-A02F-BAEA5405671D}" type="slidenum">
              <a:rPr lang="en-US" altLang="zh-TW" sz="1050"/>
              <a:pPr>
                <a:spcBef>
                  <a:spcPct val="0"/>
                </a:spcBef>
                <a:buFontTx/>
                <a:buNone/>
              </a:pPr>
              <a:t>45</a:t>
            </a:fld>
            <a:endParaRPr lang="en-US" altLang="zh-TW" sz="1050" dirty="0"/>
          </a:p>
        </p:txBody>
      </p:sp>
      <p:sp>
        <p:nvSpPr>
          <p:cNvPr id="36869" name="Text Box 4"/>
          <p:cNvSpPr txBox="1">
            <a:spLocks noChangeArrowheads="1"/>
          </p:cNvSpPr>
          <p:nvPr/>
        </p:nvSpPr>
        <p:spPr bwMode="auto">
          <a:xfrm>
            <a:off x="1537097" y="79773"/>
            <a:ext cx="585787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650">
                <a:solidFill>
                  <a:srgbClr val="CC00CC"/>
                </a:solidFill>
                <a:sym typeface="Symbol" panose="05050102010706020507" pitchFamily="18" charset="2"/>
              </a:rPr>
              <a:t>                                     Sextet states</a:t>
            </a:r>
            <a:endParaRPr lang="en-US" altLang="zh-TW" sz="1650" baseline="-25000">
              <a:solidFill>
                <a:srgbClr val="CC00CC"/>
              </a:solidFill>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181" y="529280"/>
            <a:ext cx="4460064" cy="1715216"/>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9007" y="595346"/>
            <a:ext cx="2178765" cy="1808020"/>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0720" y="2609342"/>
            <a:ext cx="6777053" cy="1443228"/>
          </a:xfrm>
          <a:prstGeom prst="rect">
            <a:avLst/>
          </a:prstGeom>
        </p:spPr>
      </p:pic>
      <p:sp>
        <p:nvSpPr>
          <p:cNvPr id="5" name="文字方塊 4"/>
          <p:cNvSpPr txBox="1"/>
          <p:nvPr/>
        </p:nvSpPr>
        <p:spPr>
          <a:xfrm>
            <a:off x="1251783" y="4066722"/>
            <a:ext cx="6902833" cy="288541"/>
          </a:xfrm>
          <a:prstGeom prst="rect">
            <a:avLst/>
          </a:prstGeom>
          <a:noFill/>
        </p:spPr>
        <p:txBody>
          <a:bodyPr wrap="square" rtlCol="0">
            <a:spAutoFit/>
          </a:bodyPr>
          <a:lstStyle/>
          <a:p>
            <a:r>
              <a:rPr lang="en-US" altLang="zh-TW" sz="1275" dirty="0">
                <a:solidFill>
                  <a:srgbClr val="0000FF"/>
                </a:solidFill>
              </a:rPr>
              <a:t>The yet detected states labeled in red are obtained according to the equal spacing rule</a:t>
            </a:r>
            <a:endParaRPr lang="zh-TW" altLang="en-US" sz="1275" dirty="0">
              <a:solidFill>
                <a:srgbClr val="0000FF"/>
              </a:solidFill>
            </a:endParaRPr>
          </a:p>
        </p:txBody>
      </p:sp>
      <p:sp>
        <p:nvSpPr>
          <p:cNvPr id="6" name="文字方塊 5"/>
          <p:cNvSpPr txBox="1"/>
          <p:nvPr/>
        </p:nvSpPr>
        <p:spPr>
          <a:xfrm>
            <a:off x="993062" y="4720109"/>
            <a:ext cx="7881140" cy="334707"/>
          </a:xfrm>
          <a:prstGeom prst="rect">
            <a:avLst/>
          </a:prstGeom>
          <a:noFill/>
        </p:spPr>
        <p:txBody>
          <a:bodyPr wrap="square" rtlCol="0">
            <a:spAutoFit/>
          </a:bodyPr>
          <a:lstStyle/>
          <a:p>
            <a:r>
              <a:rPr lang="en-US" altLang="zh-TW" sz="1575" dirty="0">
                <a:solidFill>
                  <a:srgbClr val="FF0000"/>
                </a:solidFill>
              </a:rPr>
              <a:t>While first three lines are established, the last three lines await for confirmation</a:t>
            </a:r>
            <a:endParaRPr lang="zh-TW" altLang="en-US" sz="1575" dirty="0">
              <a:solidFill>
                <a:srgbClr val="FF0000"/>
              </a:solidFill>
            </a:endParaRPr>
          </a:p>
        </p:txBody>
      </p:sp>
      <mc:AlternateContent xmlns:mc="http://schemas.openxmlformats.org/markup-compatibility/2006" xmlns:a14="http://schemas.microsoft.com/office/drawing/2010/main">
        <mc:Choice Requires="a14">
          <p:sp>
            <p:nvSpPr>
              <p:cNvPr id="8" name="文字方塊 7"/>
              <p:cNvSpPr txBox="1"/>
              <p:nvPr/>
            </p:nvSpPr>
            <p:spPr>
              <a:xfrm>
                <a:off x="1747880" y="4325993"/>
                <a:ext cx="7193819" cy="382284"/>
              </a:xfrm>
              <a:prstGeom prst="rect">
                <a:avLst/>
              </a:prstGeom>
              <a:noFill/>
            </p:spPr>
            <p:txBody>
              <a:bodyPr wrap="square" rtlCol="0">
                <a:spAutoFit/>
              </a:bodyPr>
              <a:lstStyle/>
              <a:p>
                <a14:m>
                  <m:oMath xmlns:m="http://schemas.openxmlformats.org/officeDocument/2006/math">
                    <m:sSup>
                      <m:sSupPr>
                        <m:ctrlPr>
                          <a:rPr lang="en-US" altLang="zh-TW" sz="1300" i="1" smtClean="0">
                            <a:latin typeface="Cambria Math" panose="02040503050406030204" pitchFamily="18" charset="0"/>
                          </a:rPr>
                        </m:ctrlPr>
                      </m:sSupPr>
                      <m:e>
                        <m:f>
                          <m:fPr>
                            <m:ctrlPr>
                              <a:rPr lang="en-US" altLang="zh-TW" sz="1300" b="1" i="1" smtClean="0">
                                <a:latin typeface="Cambria Math" panose="02040503050406030204" pitchFamily="18" charset="0"/>
                              </a:rPr>
                            </m:ctrlPr>
                          </m:fPr>
                          <m:num>
                            <m:r>
                              <a:rPr lang="en-US" altLang="zh-TW" sz="1300" b="1" i="1" smtClean="0">
                                <a:latin typeface="Cambria Math" panose="02040503050406030204" pitchFamily="18" charset="0"/>
                              </a:rPr>
                              <m:t>𝟏</m:t>
                            </m:r>
                          </m:num>
                          <m:den>
                            <m:r>
                              <a:rPr lang="en-US" altLang="zh-TW" sz="1300" b="1" i="1" smtClean="0">
                                <a:latin typeface="Cambria Math" panose="02040503050406030204" pitchFamily="18" charset="0"/>
                              </a:rPr>
                              <m:t>𝟐</m:t>
                            </m:r>
                          </m:den>
                        </m:f>
                      </m:e>
                      <m:sup>
                        <m:r>
                          <a:rPr lang="en-US" altLang="zh-TW" sz="1300" b="1" i="1" smtClean="0">
                            <a:latin typeface="Cambria Math" panose="02040503050406030204" pitchFamily="18" charset="0"/>
                          </a:rPr>
                          <m:t>−</m:t>
                        </m:r>
                      </m:sup>
                    </m:sSup>
                    <m:r>
                      <a:rPr lang="en-US" altLang="zh-TW" sz="1300" b="1" i="1" smtClean="0">
                        <a:latin typeface="Cambria Math" panose="02040503050406030204" pitchFamily="18" charset="0"/>
                      </a:rPr>
                      <m:t>(</m:t>
                    </m:r>
                    <m:r>
                      <a:rPr lang="en-US" altLang="zh-TW" sz="1300" b="1" i="1" smtClean="0">
                        <a:latin typeface="Cambria Math" panose="02040503050406030204" pitchFamily="18" charset="0"/>
                      </a:rPr>
                      <m:t>𝟏</m:t>
                    </m:r>
                    <m:r>
                      <a:rPr lang="en-US" altLang="zh-TW" sz="1300" b="1" i="1" smtClean="0">
                        <a:latin typeface="Cambria Math" panose="02040503050406030204" pitchFamily="18" charset="0"/>
                      </a:rPr>
                      <m:t>𝑷</m:t>
                    </m:r>
                    <m:r>
                      <a:rPr lang="en-US" altLang="zh-TW" sz="1300" b="1" i="1" smtClean="0">
                        <a:latin typeface="Cambria Math" panose="02040503050406030204" pitchFamily="18" charset="0"/>
                      </a:rPr>
                      <m:t>)</m:t>
                    </m:r>
                  </m:oMath>
                </a14:m>
                <a:r>
                  <a:rPr lang="zh-TW" altLang="en-US" sz="1300" dirty="0"/>
                  <a:t>    </a:t>
                </a:r>
                <a14:m>
                  <m:oMath xmlns:m="http://schemas.openxmlformats.org/officeDocument/2006/math">
                    <m:sSub>
                      <m:sSubPr>
                        <m:ctrlPr>
                          <a:rPr lang="en-US" altLang="zh-TW" sz="1300" i="1" dirty="0" smtClean="0">
                            <a:latin typeface="Cambria Math" panose="02040503050406030204" pitchFamily="18" charset="0"/>
                          </a:rPr>
                        </m:ctrlPr>
                      </m:sSubPr>
                      <m:e>
                        <m:r>
                          <a:rPr lang="en-US" altLang="zh-TW" sz="1300" b="1" i="0" dirty="0" smtClean="0">
                            <a:latin typeface="Cambria Math" panose="02040503050406030204" pitchFamily="18" charset="0"/>
                          </a:rPr>
                          <m:t>𝛀</m:t>
                        </m:r>
                      </m:e>
                      <m:sub>
                        <m:r>
                          <a:rPr lang="en-US" altLang="zh-TW" sz="1300" b="1" i="1" dirty="0" smtClean="0">
                            <a:latin typeface="Cambria Math" panose="02040503050406030204" pitchFamily="18" charset="0"/>
                          </a:rPr>
                          <m:t>𝒄</m:t>
                        </m:r>
                      </m:sub>
                    </m:sSub>
                    <m:d>
                      <m:dPr>
                        <m:ctrlPr>
                          <a:rPr lang="en-US" altLang="zh-TW" sz="1300" b="1" i="1" dirty="0" smtClean="0">
                            <a:latin typeface="Cambria Math" panose="02040503050406030204" pitchFamily="18" charset="0"/>
                          </a:rPr>
                        </m:ctrlPr>
                      </m:dPr>
                      <m:e>
                        <m:r>
                          <a:rPr lang="en-US" altLang="zh-TW" sz="1300" b="1" i="0" dirty="0" smtClean="0">
                            <a:latin typeface="Cambria Math" panose="02040503050406030204" pitchFamily="18" charset="0"/>
                          </a:rPr>
                          <m:t>𝟑𝟎𝟎𝟎</m:t>
                        </m:r>
                      </m:e>
                    </m:d>
                    <m:r>
                      <a:rPr lang="en-US" altLang="zh-TW" sz="1300" b="1" i="0" dirty="0" smtClean="0">
                        <a:latin typeface="Cambria Math" panose="02040503050406030204" pitchFamily="18" charset="0"/>
                      </a:rPr>
                      <m:t>, </m:t>
                    </m:r>
                    <m:sSubSup>
                      <m:sSubSupPr>
                        <m:ctrlPr>
                          <a:rPr lang="en-US" altLang="zh-TW" sz="1300" b="1" i="1" dirty="0" smtClean="0">
                            <a:latin typeface="Cambria Math" panose="02040503050406030204" pitchFamily="18" charset="0"/>
                          </a:rPr>
                        </m:ctrlPr>
                      </m:sSubSupPr>
                      <m:e>
                        <m:r>
                          <a:rPr lang="en-US" altLang="zh-TW" sz="1300" b="1" i="0" dirty="0" smtClean="0">
                            <a:latin typeface="Cambria Math" panose="02040503050406030204" pitchFamily="18" charset="0"/>
                          </a:rPr>
                          <m:t>𝚵</m:t>
                        </m:r>
                      </m:e>
                      <m:sub>
                        <m:r>
                          <a:rPr lang="en-US" altLang="zh-TW" sz="1300" b="1" i="1" dirty="0" smtClean="0">
                            <a:latin typeface="Cambria Math" panose="02040503050406030204" pitchFamily="18" charset="0"/>
                          </a:rPr>
                          <m:t>𝒄</m:t>
                        </m:r>
                      </m:sub>
                      <m:sup>
                        <m:r>
                          <a:rPr lang="en-US" altLang="zh-TW" sz="1300" b="1" i="1" dirty="0" smtClean="0">
                            <a:latin typeface="Cambria Math" panose="02040503050406030204" pitchFamily="18" charset="0"/>
                          </a:rPr>
                          <m:t>′</m:t>
                        </m:r>
                      </m:sup>
                    </m:sSubSup>
                    <m:d>
                      <m:dPr>
                        <m:ctrlPr>
                          <a:rPr lang="en-US" altLang="zh-TW" sz="1300" b="1" i="1" dirty="0" smtClean="0">
                            <a:latin typeface="Cambria Math" panose="02040503050406030204" pitchFamily="18" charset="0"/>
                          </a:rPr>
                        </m:ctrlPr>
                      </m:dPr>
                      <m:e>
                        <m:r>
                          <a:rPr lang="en-US" altLang="zh-TW" sz="1300" b="1" i="1" dirty="0" smtClean="0">
                            <a:latin typeface="Cambria Math" panose="02040503050406030204" pitchFamily="18" charset="0"/>
                          </a:rPr>
                          <m:t>𝟐𝟖𝟖𝟎</m:t>
                        </m:r>
                      </m:e>
                    </m:d>
                    <m:r>
                      <a:rPr lang="en-US" altLang="zh-TW" sz="1300" b="1" i="1" dirty="0" smtClean="0">
                        <a:latin typeface="Cambria Math" panose="02040503050406030204" pitchFamily="18" charset="0"/>
                      </a:rPr>
                      <m:t>,  </m:t>
                    </m:r>
                    <m:sSub>
                      <m:sSubPr>
                        <m:ctrlPr>
                          <a:rPr lang="en-US" altLang="zh-TW" sz="1300" b="1" i="1" dirty="0" smtClean="0">
                            <a:solidFill>
                              <a:srgbClr val="FF0000"/>
                            </a:solidFill>
                            <a:latin typeface="Cambria Math" panose="02040503050406030204" pitchFamily="18" charset="0"/>
                          </a:rPr>
                        </m:ctrlPr>
                      </m:sSubPr>
                      <m:e>
                        <m:r>
                          <a:rPr lang="en-US" altLang="zh-TW" sz="1300" b="1" i="0" dirty="0" smtClean="0">
                            <a:solidFill>
                              <a:srgbClr val="FF0000"/>
                            </a:solidFill>
                            <a:latin typeface="Cambria Math" panose="02040503050406030204" pitchFamily="18" charset="0"/>
                          </a:rPr>
                          <m:t>𝚺</m:t>
                        </m:r>
                      </m:e>
                      <m:sub>
                        <m:r>
                          <a:rPr lang="en-US" altLang="zh-TW" sz="1300" b="1" i="1" dirty="0" smtClean="0">
                            <a:solidFill>
                              <a:srgbClr val="FF0000"/>
                            </a:solidFill>
                            <a:latin typeface="Cambria Math" panose="02040503050406030204" pitchFamily="18" charset="0"/>
                          </a:rPr>
                          <m:t>𝒄</m:t>
                        </m:r>
                      </m:sub>
                    </m:sSub>
                    <m:d>
                      <m:dPr>
                        <m:ctrlPr>
                          <a:rPr lang="en-US" altLang="zh-TW" sz="1300" b="1" i="1" dirty="0" smtClean="0">
                            <a:solidFill>
                              <a:srgbClr val="FF0000"/>
                            </a:solidFill>
                            <a:latin typeface="Cambria Math" panose="02040503050406030204" pitchFamily="18" charset="0"/>
                          </a:rPr>
                        </m:ctrlPr>
                      </m:dPr>
                      <m:e>
                        <m:r>
                          <a:rPr lang="en-US" altLang="zh-TW" sz="1300" b="1" i="1" dirty="0" smtClean="0">
                            <a:solidFill>
                              <a:srgbClr val="FF0000"/>
                            </a:solidFill>
                            <a:latin typeface="Cambria Math" panose="02040503050406030204" pitchFamily="18" charset="0"/>
                          </a:rPr>
                          <m:t>𝟐𝟕𝟒𝟎</m:t>
                        </m:r>
                      </m:e>
                    </m:d>
                  </m:oMath>
                </a14:m>
                <a:endParaRPr lang="zh-TW" altLang="en-US" sz="13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1747880" y="4325993"/>
                <a:ext cx="7193819" cy="382284"/>
              </a:xfrm>
              <a:prstGeom prst="rect">
                <a:avLst/>
              </a:prstGeom>
              <a:blipFill>
                <a:blip r:embed="rId6"/>
                <a:stretch>
                  <a:fillRect/>
                </a:stretch>
              </a:blipFill>
            </p:spPr>
            <p:txBody>
              <a:bodyPr/>
              <a:lstStyle/>
              <a:p>
                <a:r>
                  <a:rPr lang="zh-TW" altLang="en-US">
                    <a:noFill/>
                  </a:rPr>
                  <a:t> </a:t>
                </a:r>
              </a:p>
            </p:txBody>
          </p:sp>
        </mc:Fallback>
      </mc:AlternateContent>
      <p:sp>
        <p:nvSpPr>
          <p:cNvPr id="9" name="Line 5">
            <a:extLst>
              <a:ext uri="{FF2B5EF4-FFF2-40B4-BE49-F238E27FC236}">
                <a16:creationId xmlns:a16="http://schemas.microsoft.com/office/drawing/2014/main" id="{A972CB5C-A75E-F98F-9FA5-7C71767D03C5}"/>
              </a:ext>
            </a:extLst>
          </p:cNvPr>
          <p:cNvSpPr>
            <a:spLocks noChangeShapeType="1"/>
          </p:cNvSpPr>
          <p:nvPr/>
        </p:nvSpPr>
        <p:spPr bwMode="auto">
          <a:xfrm>
            <a:off x="1133181" y="442570"/>
            <a:ext cx="6525822" cy="7229"/>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514350"/>
            <a:endParaRPr lang="zh-TW" altLang="en-US" sz="1238">
              <a:solidFill>
                <a:prstClr val="black"/>
              </a:solidFill>
            </a:endParaRP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31DDF6C4-CCB7-1B87-4CE4-249A3A10A6DE}"/>
                  </a:ext>
                </a:extLst>
              </p:cNvPr>
              <p:cNvSpPr txBox="1"/>
              <p:nvPr/>
            </p:nvSpPr>
            <p:spPr>
              <a:xfrm>
                <a:off x="2297393" y="650434"/>
                <a:ext cx="68107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TW" sz="2000" i="1" smtClean="0">
                          <a:solidFill>
                            <a:srgbClr val="FF0000"/>
                          </a:solidFill>
                          <a:latin typeface="Cambria Math" panose="02040503050406030204" pitchFamily="18" charset="0"/>
                          <a:ea typeface="Cambria Math" panose="02040503050406030204" pitchFamily="18" charset="0"/>
                        </a:rPr>
                        <m:t>×</m:t>
                      </m:r>
                    </m:oMath>
                  </m:oMathPara>
                </a14:m>
                <a:endParaRPr kumimoji="1" lang="zh-TW" altLang="en-US" sz="2000" dirty="0">
                  <a:solidFill>
                    <a:srgbClr val="FF0000"/>
                  </a:solidFill>
                </a:endParaRPr>
              </a:p>
            </p:txBody>
          </p:sp>
        </mc:Choice>
        <mc:Fallback xmlns="">
          <p:sp>
            <p:nvSpPr>
              <p:cNvPr id="7" name="文字方塊 6">
                <a:extLst>
                  <a:ext uri="{FF2B5EF4-FFF2-40B4-BE49-F238E27FC236}">
                    <a16:creationId xmlns:a16="http://schemas.microsoft.com/office/drawing/2014/main" id="{31DDF6C4-CCB7-1B87-4CE4-249A3A10A6DE}"/>
                  </a:ext>
                </a:extLst>
              </p:cNvPr>
              <p:cNvSpPr txBox="1">
                <a:spLocks noRot="1" noChangeAspect="1" noMove="1" noResize="1" noEditPoints="1" noAdjustHandles="1" noChangeArrowheads="1" noChangeShapeType="1" noTextEdit="1"/>
              </p:cNvSpPr>
              <p:nvPr/>
            </p:nvSpPr>
            <p:spPr>
              <a:xfrm>
                <a:off x="2297393" y="650434"/>
                <a:ext cx="681072" cy="400110"/>
              </a:xfrm>
              <a:prstGeom prst="rect">
                <a:avLst/>
              </a:prstGeom>
              <a:blipFill>
                <a:blip r:embed="rId8"/>
                <a:stretch>
                  <a:fillRect/>
                </a:stretch>
              </a:blipFill>
            </p:spPr>
            <p:txBody>
              <a:bodyPr/>
              <a:lstStyle/>
              <a:p>
                <a:r>
                  <a:rPr lang="zh-TW" altLang="en-US">
                    <a:noFill/>
                  </a:rPr>
                  <a:t> </a:t>
                </a:r>
              </a:p>
            </p:txBody>
          </p:sp>
        </mc:Fallback>
      </mc:AlternateContent>
      <p:pic>
        <p:nvPicPr>
          <p:cNvPr id="10" name="圖片 9">
            <a:extLst>
              <a:ext uri="{FF2B5EF4-FFF2-40B4-BE49-F238E27FC236}">
                <a16:creationId xmlns:a16="http://schemas.microsoft.com/office/drawing/2014/main" id="{67716B5B-308A-EB17-4D04-2E240871F1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2248" y="595345"/>
            <a:ext cx="2328632" cy="1792707"/>
          </a:xfrm>
          <a:prstGeom prst="rect">
            <a:avLst/>
          </a:prstGeom>
        </p:spPr>
      </p:pic>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282A3984-2F2C-39B2-704F-8E83744A0AAF}"/>
                  </a:ext>
                </a:extLst>
              </p:cNvPr>
              <p:cNvSpPr txBox="1"/>
              <p:nvPr/>
            </p:nvSpPr>
            <p:spPr>
              <a:xfrm>
                <a:off x="2232074" y="785416"/>
                <a:ext cx="68107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TW" sz="2000" i="1" smtClean="0">
                          <a:solidFill>
                            <a:srgbClr val="FF0000"/>
                          </a:solidFill>
                          <a:latin typeface="Cambria Math" panose="02040503050406030204" pitchFamily="18" charset="0"/>
                          <a:ea typeface="Cambria Math" panose="02040503050406030204" pitchFamily="18" charset="0"/>
                        </a:rPr>
                        <m:t>×</m:t>
                      </m:r>
                    </m:oMath>
                  </m:oMathPara>
                </a14:m>
                <a:endParaRPr kumimoji="1" lang="zh-TW" altLang="en-US" sz="2000" dirty="0">
                  <a:solidFill>
                    <a:srgbClr val="FF0000"/>
                  </a:solidFill>
                </a:endParaRPr>
              </a:p>
            </p:txBody>
          </p:sp>
        </mc:Choice>
        <mc:Fallback xmlns="">
          <p:sp>
            <p:nvSpPr>
              <p:cNvPr id="11" name="文字方塊 10">
                <a:extLst>
                  <a:ext uri="{FF2B5EF4-FFF2-40B4-BE49-F238E27FC236}">
                    <a16:creationId xmlns:a16="http://schemas.microsoft.com/office/drawing/2014/main" id="{282A3984-2F2C-39B2-704F-8E83744A0AAF}"/>
                  </a:ext>
                </a:extLst>
              </p:cNvPr>
              <p:cNvSpPr txBox="1">
                <a:spLocks noRot="1" noChangeAspect="1" noMove="1" noResize="1" noEditPoints="1" noAdjustHandles="1" noChangeArrowheads="1" noChangeShapeType="1" noTextEdit="1"/>
              </p:cNvSpPr>
              <p:nvPr/>
            </p:nvSpPr>
            <p:spPr>
              <a:xfrm>
                <a:off x="2232074" y="785416"/>
                <a:ext cx="681072" cy="400110"/>
              </a:xfrm>
              <a:prstGeom prst="rect">
                <a:avLst/>
              </a:prstGeom>
              <a:blipFill>
                <a:blip r:embed="rId10"/>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021236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6A0F6162-EC54-FA71-4BEC-07E3B4037357}"/>
              </a:ext>
            </a:extLst>
          </p:cNvPr>
          <p:cNvSpPr>
            <a:spLocks noGrp="1"/>
          </p:cNvSpPr>
          <p:nvPr>
            <p:ph type="sldNum" sz="quarter" idx="12"/>
          </p:nvPr>
        </p:nvSpPr>
        <p:spPr/>
        <p:txBody>
          <a:bodyPr/>
          <a:lstStyle/>
          <a:p>
            <a:pPr>
              <a:defRPr/>
            </a:pPr>
            <a:fld id="{7814F3AF-5802-4929-B232-BE6EF381321D}" type="slidenum">
              <a:rPr lang="en-US" altLang="zh-TW" smtClean="0"/>
              <a:pPr>
                <a:defRPr/>
              </a:pPr>
              <a:t>46</a:t>
            </a:fld>
            <a:endParaRPr lang="en-US" altLang="zh-TW"/>
          </a:p>
        </p:txBody>
      </p:sp>
      <p:sp>
        <p:nvSpPr>
          <p:cNvPr id="3" name="文字方塊 2">
            <a:extLst>
              <a:ext uri="{FF2B5EF4-FFF2-40B4-BE49-F238E27FC236}">
                <a16:creationId xmlns:a16="http://schemas.microsoft.com/office/drawing/2014/main" id="{AF93A85A-B75E-A3D1-DDA7-EC835A7FB7F5}"/>
              </a:ext>
            </a:extLst>
          </p:cNvPr>
          <p:cNvSpPr txBox="1"/>
          <p:nvPr/>
        </p:nvSpPr>
        <p:spPr>
          <a:xfrm>
            <a:off x="721895" y="279133"/>
            <a:ext cx="8248850" cy="4508927"/>
          </a:xfrm>
          <a:prstGeom prst="rect">
            <a:avLst/>
          </a:prstGeom>
          <a:noFill/>
        </p:spPr>
        <p:txBody>
          <a:bodyPr wrap="square" rtlCol="0">
            <a:spAutoFit/>
          </a:bodyPr>
          <a:lstStyle/>
          <a:p>
            <a:pPr marL="285750" indent="-285750">
              <a:buFont typeface="Wingdings" pitchFamily="2" charset="2"/>
              <a:buChar char="l"/>
            </a:pPr>
            <a:r>
              <a:rPr lang="en" altLang="zh-TW" sz="1800" dirty="0">
                <a:effectLst/>
                <a:latin typeface="NimbusRomNo9L"/>
              </a:rPr>
              <a:t>Yu-Bin Zhang, Li-Ye Xiao, Xian-Hui Zhong     2501.00268</a:t>
            </a:r>
            <a:br>
              <a:rPr lang="en" altLang="zh-TW" sz="1800" dirty="0">
                <a:effectLst/>
                <a:latin typeface="NimbusRomNo9L"/>
              </a:rPr>
            </a:br>
            <a:r>
              <a:rPr lang="en" altLang="zh-TW" sz="1800" b="0" dirty="0">
                <a:effectLst/>
                <a:latin typeface="NimbusRomNo9L"/>
              </a:rPr>
              <a:t>Possible explanations of the observed </a:t>
            </a:r>
            <a:r>
              <a:rPr lang="el-GR" altLang="zh-TW" sz="1800" dirty="0">
                <a:effectLst/>
                <a:latin typeface="rtxr"/>
              </a:rPr>
              <a:t>Λ</a:t>
            </a:r>
            <a:r>
              <a:rPr lang="en" altLang="zh-TW" sz="1800" i="1" dirty="0">
                <a:effectLst/>
                <a:latin typeface="NimbusRomNo9L"/>
              </a:rPr>
              <a:t>c </a:t>
            </a:r>
            <a:r>
              <a:rPr lang="en" altLang="zh-TW" sz="1800" b="0" dirty="0">
                <a:effectLst/>
                <a:latin typeface="NimbusRomNo9L"/>
              </a:rPr>
              <a:t>resonances </a:t>
            </a:r>
          </a:p>
          <a:p>
            <a:pPr marL="285750" indent="-285750">
              <a:buFont typeface="Wingdings" pitchFamily="2" charset="2"/>
              <a:buChar char="l"/>
            </a:pPr>
            <a:endParaRPr lang="en" altLang="zh-TW" sz="1800" b="0" dirty="0">
              <a:latin typeface="NimbusRomNo9L"/>
            </a:endParaRPr>
          </a:p>
          <a:p>
            <a:pPr marL="285750" indent="-285750">
              <a:buFont typeface="Wingdings" pitchFamily="2" charset="2"/>
              <a:buChar char="l"/>
            </a:pPr>
            <a:r>
              <a:rPr lang="en" altLang="zh-TW" sz="1800" dirty="0">
                <a:effectLst/>
                <a:latin typeface="NimbusRomNo9L"/>
              </a:rPr>
              <a:t>Hui-Hua Zhong, Ming-Sheng Liu, Li-Ye Xiao, Kai-Lei Wang, Qi-Li, Xian-Hui Zhong </a:t>
            </a:r>
            <a:endParaRPr lang="en" altLang="zh-TW" sz="2000" dirty="0"/>
          </a:p>
          <a:p>
            <a:r>
              <a:rPr lang="en-US" altLang="zh-TW" sz="1800" dirty="0">
                <a:effectLst/>
                <a:latin typeface="rtxr"/>
              </a:rPr>
              <a:t>      </a:t>
            </a:r>
            <a:r>
              <a:rPr lang="el-GR" altLang="zh-TW" sz="1800" dirty="0">
                <a:effectLst/>
                <a:latin typeface="rtxr"/>
              </a:rPr>
              <a:t>Ω</a:t>
            </a:r>
            <a:r>
              <a:rPr lang="en" altLang="zh-TW" sz="1800" i="1" dirty="0">
                <a:effectLst/>
                <a:latin typeface="NimbusRomNo9L"/>
              </a:rPr>
              <a:t>c </a:t>
            </a:r>
            <a:r>
              <a:rPr lang="en" altLang="zh-TW" sz="1800" b="0" dirty="0">
                <a:effectLst/>
                <a:latin typeface="NimbusRomNo9L"/>
              </a:rPr>
              <a:t>baryon spectrum and strong decays in a constituent quark model  2502.13741</a:t>
            </a:r>
            <a:endParaRPr lang="en" altLang="zh-TW" dirty="0"/>
          </a:p>
          <a:p>
            <a:endParaRPr lang="en" altLang="zh-TW" dirty="0"/>
          </a:p>
          <a:p>
            <a:pPr marL="285750" indent="-285750">
              <a:buFont typeface="Wingdings" pitchFamily="2" charset="2"/>
              <a:buChar char="l"/>
            </a:pPr>
            <a:r>
              <a:rPr lang="en" altLang="zh-TW" sz="1800" dirty="0">
                <a:effectLst/>
                <a:latin typeface="NimbusRomNo9L"/>
              </a:rPr>
              <a:t>Zhen-Yu Li,</a:t>
            </a:r>
            <a:r>
              <a:rPr lang="en" altLang="zh-TW" sz="1800" dirty="0">
                <a:solidFill>
                  <a:srgbClr val="FF0000"/>
                </a:solidFill>
                <a:effectLst/>
                <a:latin typeface="txsy"/>
              </a:rPr>
              <a:t> </a:t>
            </a:r>
            <a:r>
              <a:rPr lang="en" altLang="zh-TW" sz="1800" dirty="0">
                <a:effectLst/>
                <a:latin typeface="NimbusRomNo9L"/>
              </a:rPr>
              <a:t>Guo-Liang Yu,</a:t>
            </a:r>
            <a:r>
              <a:rPr lang="en" altLang="zh-TW" sz="1800" dirty="0">
                <a:solidFill>
                  <a:srgbClr val="FF0000"/>
                </a:solidFill>
                <a:effectLst/>
                <a:latin typeface="txsy"/>
              </a:rPr>
              <a:t> </a:t>
            </a:r>
            <a:r>
              <a:rPr lang="en" altLang="zh-TW" sz="1800" dirty="0" err="1">
                <a:effectLst/>
                <a:latin typeface="NimbusRomNo9L"/>
              </a:rPr>
              <a:t>Zhi</a:t>
            </a:r>
            <a:r>
              <a:rPr lang="en" altLang="zh-TW" sz="1800" dirty="0">
                <a:effectLst/>
                <a:latin typeface="NimbusRomNo9L"/>
              </a:rPr>
              <a:t>-Gang Wang,</a:t>
            </a:r>
            <a:r>
              <a:rPr lang="en" altLang="zh-TW" sz="1800" dirty="0">
                <a:solidFill>
                  <a:srgbClr val="FF0000"/>
                </a:solidFill>
                <a:effectLst/>
                <a:latin typeface="txsy"/>
              </a:rPr>
              <a:t> </a:t>
            </a:r>
            <a:r>
              <a:rPr lang="en" altLang="zh-TW" sz="1800" dirty="0">
                <a:effectLst/>
                <a:latin typeface="NimbusRomNo9L"/>
              </a:rPr>
              <a:t>Jian-Zhong Gu,</a:t>
            </a:r>
            <a:r>
              <a:rPr lang="en" altLang="zh-TW" sz="1800" dirty="0">
                <a:solidFill>
                  <a:srgbClr val="FF0000"/>
                </a:solidFill>
                <a:effectLst/>
                <a:latin typeface="txsy"/>
              </a:rPr>
              <a:t> </a:t>
            </a:r>
            <a:r>
              <a:rPr lang="en" altLang="zh-TW" sz="1800" dirty="0">
                <a:effectLst/>
                <a:latin typeface="NimbusRomNo9L"/>
              </a:rPr>
              <a:t>and Hong-Tao Shen</a:t>
            </a:r>
            <a:br>
              <a:rPr lang="en" altLang="zh-TW" sz="1800" dirty="0">
                <a:solidFill>
                  <a:srgbClr val="FF0000"/>
                </a:solidFill>
                <a:effectLst/>
                <a:latin typeface="txsy"/>
              </a:rPr>
            </a:br>
            <a:r>
              <a:rPr lang="en" altLang="zh-TW" sz="1800" b="0" dirty="0">
                <a:effectLst/>
                <a:latin typeface="NimbusRomNo9L"/>
              </a:rPr>
              <a:t>Mass spectra of singly heavy baryons in the relativized quark model with heavy-quark dominance    2503.01237</a:t>
            </a:r>
          </a:p>
          <a:p>
            <a:pPr marL="285750" indent="-285750">
              <a:buFont typeface="Wingdings" pitchFamily="2" charset="2"/>
              <a:buChar char="l"/>
            </a:pPr>
            <a:endParaRPr lang="en" altLang="zh-TW" sz="1800" b="0" dirty="0">
              <a:latin typeface="NimbusRomNo9L"/>
            </a:endParaRPr>
          </a:p>
          <a:p>
            <a:pPr marL="285750" indent="-285750">
              <a:buFont typeface="Wingdings" pitchFamily="2" charset="2"/>
              <a:buChar char="l"/>
            </a:pPr>
            <a:r>
              <a:rPr lang="en" altLang="zh-TW" sz="1800" dirty="0">
                <a:effectLst/>
                <a:latin typeface="HelveticaLTStd-Bold-Identity-H"/>
              </a:rPr>
              <a:t>Hua-Xing Chen, Wei Chen, Xiang Liu, Yan-Rui Liu</a:t>
            </a:r>
            <a:r>
              <a:rPr lang="en" altLang="zh-TW" sz="1800" dirty="0">
                <a:solidFill>
                  <a:srgbClr val="0000FF"/>
                </a:solidFill>
                <a:effectLst/>
                <a:latin typeface="TimesLTStd-Roman-Identity-H"/>
              </a:rPr>
              <a:t> </a:t>
            </a:r>
            <a:r>
              <a:rPr lang="en" altLang="zh-TW" sz="1800" dirty="0">
                <a:effectLst/>
                <a:latin typeface="HelveticaLTStd-Bold-Identity-H"/>
              </a:rPr>
              <a:t>and Shi-Lin Zhu </a:t>
            </a:r>
            <a:endParaRPr lang="en" altLang="zh-TW" dirty="0"/>
          </a:p>
          <a:p>
            <a:r>
              <a:rPr lang="en" altLang="zh-TW" dirty="0"/>
              <a:t>     </a:t>
            </a:r>
            <a:r>
              <a:rPr lang="en" altLang="zh-TW" sz="1800" b="0" dirty="0">
                <a:effectLst/>
                <a:latin typeface="HelveticaLTStd-Bold-Identity-H"/>
              </a:rPr>
              <a:t>An updated review of the new hadron states   </a:t>
            </a:r>
            <a:r>
              <a:rPr lang="zh-TW" altLang="en-US" sz="2000" b="0" i="0" u="none" strike="noStrike" dirty="0">
                <a:effectLst/>
                <a:latin typeface="-apple-system"/>
              </a:rPr>
              <a:t> </a:t>
            </a:r>
            <a:r>
              <a:rPr lang="en-US" altLang="zh-TW" sz="2000" b="0" i="0" u="none" strike="noStrike" dirty="0">
                <a:effectLst/>
                <a:latin typeface="-apple-system"/>
              </a:rPr>
              <a:t>   2204.02649</a:t>
            </a:r>
            <a:endParaRPr lang="en" altLang="zh-TW" sz="1800" b="0" dirty="0">
              <a:effectLst/>
              <a:latin typeface="HelveticaLTStd-Bold-Identity-H"/>
            </a:endParaRPr>
          </a:p>
          <a:p>
            <a:endParaRPr lang="en" altLang="zh-TW" sz="1800" b="0" dirty="0">
              <a:latin typeface="HelveticaLTStd-Bold-Identity-H"/>
            </a:endParaRPr>
          </a:p>
          <a:p>
            <a:pPr marL="285750" indent="-285750">
              <a:buFont typeface="Wingdings" pitchFamily="2" charset="2"/>
              <a:buChar char="l"/>
            </a:pPr>
            <a:r>
              <a:rPr lang="en" altLang="zh-TW" sz="1800" dirty="0">
                <a:effectLst/>
                <a:latin typeface="CMR10"/>
              </a:rPr>
              <a:t>Xuan Luo, Yi-</a:t>
            </a:r>
            <a:r>
              <a:rPr lang="en" altLang="zh-TW" sz="1800" dirty="0" err="1">
                <a:effectLst/>
                <a:latin typeface="CMR10"/>
              </a:rPr>
              <a:t>Jie</a:t>
            </a:r>
            <a:r>
              <a:rPr lang="en" altLang="zh-TW" sz="1800" dirty="0">
                <a:effectLst/>
                <a:latin typeface="CMR10"/>
              </a:rPr>
              <a:t> Wang, and Hua-Xing Chen</a:t>
            </a:r>
            <a:r>
              <a:rPr lang="en" altLang="zh-TW" sz="1800" dirty="0">
                <a:solidFill>
                  <a:srgbClr val="FF0000"/>
                </a:solidFill>
                <a:latin typeface="CMSY7"/>
              </a:rPr>
              <a:t>    </a:t>
            </a:r>
            <a:r>
              <a:rPr lang="en" altLang="zh-TW" sz="1800" dirty="0">
                <a:latin typeface="CMSY7"/>
              </a:rPr>
              <a:t>2504.11219</a:t>
            </a:r>
          </a:p>
          <a:p>
            <a:r>
              <a:rPr lang="en" altLang="zh-TW" sz="1800" dirty="0">
                <a:solidFill>
                  <a:srgbClr val="FF0000"/>
                </a:solidFill>
                <a:latin typeface="CMSY7"/>
              </a:rPr>
              <a:t>      </a:t>
            </a:r>
            <a:r>
              <a:rPr lang="en" altLang="zh-TW" sz="1800" b="0" dirty="0">
                <a:effectLst/>
                <a:latin typeface="CMMI12"/>
              </a:rPr>
              <a:t>P</a:t>
            </a:r>
            <a:r>
              <a:rPr lang="en" altLang="zh-TW" sz="1800" b="0" dirty="0">
                <a:effectLst/>
                <a:latin typeface="CMBX12"/>
              </a:rPr>
              <a:t>-wave single charmed baryons of the </a:t>
            </a:r>
            <a:r>
              <a:rPr lang="en" altLang="zh-TW" sz="1800" b="0" dirty="0">
                <a:effectLst/>
                <a:latin typeface="CMMI12"/>
              </a:rPr>
              <a:t>SU</a:t>
            </a:r>
            <a:r>
              <a:rPr lang="en" altLang="zh-TW" sz="1800" b="0" dirty="0">
                <a:effectLst/>
                <a:latin typeface="CMR12"/>
              </a:rPr>
              <a:t>(3) </a:t>
            </a:r>
            <a:r>
              <a:rPr lang="en" altLang="zh-TW" sz="1800" b="0" dirty="0">
                <a:effectLst/>
                <a:latin typeface="CMBX12"/>
              </a:rPr>
              <a:t>flavor ̄3</a:t>
            </a:r>
            <a:r>
              <a:rPr lang="en" altLang="zh-TW" sz="1800" b="0" dirty="0">
                <a:effectLst/>
                <a:latin typeface="CMBX8"/>
              </a:rPr>
              <a:t>F </a:t>
            </a:r>
            <a:endParaRPr lang="en" altLang="zh-TW" b="0" dirty="0"/>
          </a:p>
          <a:p>
            <a:endParaRPr lang="en" altLang="zh-TW" dirty="0"/>
          </a:p>
        </p:txBody>
      </p:sp>
    </p:spTree>
    <p:extLst>
      <p:ext uri="{BB962C8B-B14F-4D97-AF65-F5344CB8AC3E}">
        <p14:creationId xmlns:p14="http://schemas.microsoft.com/office/powerpoint/2010/main" val="3147193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投影片編號版面配置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chemeClr val="tx1"/>
                </a:solidFill>
                <a:latin typeface="Arial" panose="020B0604020202020204" pitchFamily="34" charset="0"/>
                <a:ea typeface="新細明體" panose="02020500000000000000" pitchFamily="18" charset="-120"/>
              </a:defRPr>
            </a:lvl1pPr>
            <a:lvl2pPr marL="557213" indent="-214313">
              <a:spcBef>
                <a:spcPct val="20000"/>
              </a:spcBef>
              <a:buChar char="–"/>
              <a:defRPr kumimoji="1" sz="2100">
                <a:solidFill>
                  <a:schemeClr val="tx1"/>
                </a:solidFill>
                <a:latin typeface="Arial" panose="020B0604020202020204" pitchFamily="34" charset="0"/>
                <a:ea typeface="新細明體" panose="02020500000000000000" pitchFamily="18" charset="-120"/>
              </a:defRPr>
            </a:lvl2pPr>
            <a:lvl3pPr marL="857250" indent="-171450">
              <a:spcBef>
                <a:spcPct val="20000"/>
              </a:spcBef>
              <a:buChar char="•"/>
              <a:defRPr kumimoji="1" sz="1800">
                <a:solidFill>
                  <a:schemeClr val="tx1"/>
                </a:solidFill>
                <a:latin typeface="Arial" panose="020B0604020202020204" pitchFamily="34" charset="0"/>
                <a:ea typeface="新細明體" panose="02020500000000000000" pitchFamily="18" charset="-120"/>
              </a:defRPr>
            </a:lvl3pPr>
            <a:lvl4pPr marL="12001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4pPr>
            <a:lvl5pPr marL="15430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5pPr>
            <a:lvl6pPr marL="18859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6pPr>
            <a:lvl7pPr marL="22288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7pPr>
            <a:lvl8pPr marL="25717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8pPr>
            <a:lvl9pPr marL="29146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95094CDE-4D96-456E-BC16-CBC32CB78B95}" type="slidenum">
              <a:rPr lang="en-US" altLang="zh-TW" sz="1050"/>
              <a:pPr>
                <a:spcBef>
                  <a:spcPct val="0"/>
                </a:spcBef>
                <a:buFontTx/>
                <a:buNone/>
              </a:pPr>
              <a:t>47</a:t>
            </a:fld>
            <a:endParaRPr lang="en-US" altLang="zh-TW" sz="1050"/>
          </a:p>
        </p:txBody>
      </p:sp>
      <p:sp>
        <p:nvSpPr>
          <p:cNvPr id="53251" name="文字方塊 2"/>
          <p:cNvSpPr txBox="1">
            <a:spLocks noChangeArrowheads="1"/>
          </p:cNvSpPr>
          <p:nvPr/>
        </p:nvSpPr>
        <p:spPr bwMode="auto">
          <a:xfrm>
            <a:off x="3662363" y="2053829"/>
            <a:ext cx="216336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2700" dirty="0"/>
              <a:t>Lifetimes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7016159" y="4708838"/>
            <a:ext cx="1600200" cy="357188"/>
          </a:xfrm>
        </p:spPr>
        <p:txBody>
          <a:bodyPr/>
          <a:lstStyle/>
          <a:p>
            <a:pPr defTabSz="914378">
              <a:defRPr/>
            </a:pPr>
            <a:fld id="{7814F3AF-5802-4929-B232-BE6EF381321D}" type="slidenum">
              <a:rPr kumimoji="1" lang="en-US" altLang="zh-TW">
                <a:solidFill>
                  <a:srgbClr val="000000"/>
                </a:solidFill>
                <a:latin typeface="Arial" panose="020B0604020202020204" pitchFamily="34" charset="0"/>
                <a:ea typeface="新細明體" panose="02020500000000000000" pitchFamily="18" charset="-120"/>
              </a:rPr>
              <a:pPr defTabSz="914378">
                <a:defRPr/>
              </a:pPr>
              <a:t>48</a:t>
            </a:fld>
            <a:endParaRPr kumimoji="1" lang="en-US" altLang="zh-TW" dirty="0">
              <a:solidFill>
                <a:srgbClr val="000000"/>
              </a:solidFill>
              <a:latin typeface="Arial" panose="020B0604020202020204" pitchFamily="34" charset="0"/>
              <a:ea typeface="新細明體" panose="02020500000000000000" pitchFamily="18" charset="-120"/>
            </a:endParaRPr>
          </a:p>
        </p:txBody>
      </p:sp>
      <mc:AlternateContent xmlns:mc="http://schemas.openxmlformats.org/markup-compatibility/2006" xmlns:a14="http://schemas.microsoft.com/office/drawing/2010/main">
        <mc:Choice Requires="a14">
          <p:sp>
            <p:nvSpPr>
              <p:cNvPr id="9" name="文字方塊 8"/>
              <p:cNvSpPr txBox="1"/>
              <p:nvPr/>
            </p:nvSpPr>
            <p:spPr>
              <a:xfrm>
                <a:off x="613671" y="3218723"/>
                <a:ext cx="7974777" cy="795346"/>
              </a:xfrm>
              <a:prstGeom prst="rect">
                <a:avLst/>
              </a:prstGeom>
              <a:noFill/>
            </p:spPr>
            <p:txBody>
              <a:bodyPr wrap="square" rtlCol="0">
                <a:spAutoFit/>
              </a:bodyPr>
              <a:lstStyle/>
              <a:p>
                <a:pPr marL="257175" indent="-257175" defTabSz="914378">
                  <a:buFont typeface="Wingdings" panose="05000000000000000000" pitchFamily="2" charset="2"/>
                  <a:buChar char="n"/>
                </a:pPr>
                <a14:m>
                  <m:oMath xmlns:m="http://schemas.openxmlformats.org/officeDocument/2006/math">
                    <m:r>
                      <a:rPr lang="en-US" altLang="zh-TW" sz="1500" i="1">
                        <a:solidFill>
                          <a:srgbClr val="0000FF"/>
                        </a:solidFill>
                        <a:latin typeface="Cambria Math" panose="02040503050406030204" pitchFamily="18" charset="0"/>
                      </a:rPr>
                      <m:t>𝝉</m:t>
                    </m:r>
                    <m:r>
                      <a:rPr lang="en-US" altLang="zh-TW" sz="1500" i="1">
                        <a:solidFill>
                          <a:srgbClr val="0000FF"/>
                        </a:solidFill>
                        <a:latin typeface="Cambria Math" panose="02040503050406030204" pitchFamily="18" charset="0"/>
                      </a:rPr>
                      <m:t>(</m:t>
                    </m:r>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𝛀</m:t>
                        </m:r>
                      </m:e>
                      <m:sub>
                        <m:r>
                          <a:rPr lang="en-US" altLang="zh-TW" sz="1500" i="1">
                            <a:solidFill>
                              <a:srgbClr val="0000FF"/>
                            </a:solidFill>
                            <a:latin typeface="Cambria Math" panose="02040503050406030204" pitchFamily="18" charset="0"/>
                          </a:rPr>
                          <m:t>𝒄</m:t>
                        </m:r>
                      </m:sub>
                      <m:sup>
                        <m:r>
                          <a:rPr lang="en-US" altLang="zh-TW" sz="1500" i="1">
                            <a:solidFill>
                              <a:srgbClr val="0000FF"/>
                            </a:solidFill>
                            <a:latin typeface="Cambria Math" panose="02040503050406030204" pitchFamily="18" charset="0"/>
                          </a:rPr>
                          <m:t>𝟎</m:t>
                        </m:r>
                      </m:sup>
                    </m:sSubSup>
                    <m:r>
                      <a:rPr lang="en-US" altLang="zh-TW" sz="1500" i="1">
                        <a:solidFill>
                          <a:srgbClr val="0000FF"/>
                        </a:solidFill>
                        <a:latin typeface="Cambria Math" panose="02040503050406030204" pitchFamily="18" charset="0"/>
                      </a:rPr>
                      <m:t>)</m:t>
                    </m:r>
                  </m:oMath>
                </a14:m>
                <a:r>
                  <a:rPr lang="zh-TW" altLang="en-US" sz="1500" dirty="0">
                    <a:solidFill>
                      <a:srgbClr val="0000FF"/>
                    </a:solidFill>
                  </a:rPr>
                  <a:t> </a:t>
                </a:r>
                <a:r>
                  <a:rPr lang="en-US" altLang="zh-TW" sz="1500" dirty="0">
                    <a:solidFill>
                      <a:srgbClr val="0000FF"/>
                    </a:solidFill>
                  </a:rPr>
                  <a:t>obtained by </a:t>
                </a:r>
                <a:r>
                  <a:rPr lang="en-US" altLang="zh-TW" sz="1500" dirty="0" err="1">
                    <a:solidFill>
                      <a:srgbClr val="0000FF"/>
                    </a:solidFill>
                  </a:rPr>
                  <a:t>LHCb</a:t>
                </a:r>
                <a:r>
                  <a:rPr lang="en-US" altLang="zh-TW" sz="1500" dirty="0">
                    <a:solidFill>
                      <a:srgbClr val="0000FF"/>
                    </a:solidFill>
                  </a:rPr>
                  <a:t> (’18) from</a:t>
                </a:r>
                <a:r>
                  <a:rPr lang="zh-TW" altLang="en-US" sz="1500" dirty="0">
                    <a:solidFill>
                      <a:srgbClr val="0000FF"/>
                    </a:solidFill>
                  </a:rPr>
                  <a:t> </a:t>
                </a:r>
                <a:r>
                  <a:rPr lang="en-US" altLang="zh-TW" sz="1500" dirty="0" err="1">
                    <a:solidFill>
                      <a:srgbClr val="0000FF"/>
                    </a:solidFill>
                  </a:rPr>
                  <a:t>semileptonic</a:t>
                </a:r>
                <a:r>
                  <a:rPr lang="en-US" altLang="zh-TW" sz="1500" dirty="0">
                    <a:solidFill>
                      <a:srgbClr val="0000FF"/>
                    </a:solidFill>
                  </a:rPr>
                  <a:t> </a:t>
                </a:r>
                <a14:m>
                  <m:oMath xmlns:m="http://schemas.openxmlformats.org/officeDocument/2006/math">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𝛀</m:t>
                        </m:r>
                      </m:e>
                      <m:sub>
                        <m:r>
                          <a:rPr lang="en-US" altLang="zh-TW" sz="1500" i="1">
                            <a:solidFill>
                              <a:srgbClr val="0000FF"/>
                            </a:solidFill>
                            <a:latin typeface="Cambria Math" panose="02040503050406030204" pitchFamily="18" charset="0"/>
                          </a:rPr>
                          <m:t>𝒃</m:t>
                        </m:r>
                      </m:sub>
                      <m:sup>
                        <m:r>
                          <a:rPr lang="en-US" altLang="zh-TW" sz="1500" i="1">
                            <a:solidFill>
                              <a:srgbClr val="0000FF"/>
                            </a:solidFill>
                            <a:latin typeface="Cambria Math" panose="02040503050406030204" pitchFamily="18" charset="0"/>
                          </a:rPr>
                          <m:t>−</m:t>
                        </m:r>
                      </m:sup>
                    </m:sSubSup>
                  </m:oMath>
                </a14:m>
                <a:r>
                  <a:rPr lang="en-US" altLang="zh-TW" sz="1500" dirty="0">
                    <a:solidFill>
                      <a:srgbClr val="0000FF"/>
                    </a:solidFill>
                  </a:rPr>
                  <a:t> decays is nearly four times larger.  It has been confirmed by </a:t>
                </a:r>
                <a:r>
                  <a:rPr lang="en-US" altLang="zh-TW" sz="1500" dirty="0" err="1">
                    <a:solidFill>
                      <a:srgbClr val="0000FF"/>
                    </a:solidFill>
                  </a:rPr>
                  <a:t>LHCb</a:t>
                </a:r>
                <a:r>
                  <a:rPr lang="en-US" altLang="zh-TW" sz="1500" dirty="0">
                    <a:solidFill>
                      <a:srgbClr val="0000FF"/>
                    </a:solidFill>
                  </a:rPr>
                  <a:t> (’21) using promptly produced </a:t>
                </a:r>
                <a14:m>
                  <m:oMath xmlns:m="http://schemas.openxmlformats.org/officeDocument/2006/math">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𝛀</m:t>
                        </m:r>
                      </m:e>
                      <m:sub>
                        <m:r>
                          <a:rPr lang="en-US" altLang="zh-TW" sz="1500" i="1">
                            <a:solidFill>
                              <a:srgbClr val="0000FF"/>
                            </a:solidFill>
                            <a:latin typeface="Cambria Math" panose="02040503050406030204" pitchFamily="18" charset="0"/>
                          </a:rPr>
                          <m:t>𝒄</m:t>
                        </m:r>
                      </m:sub>
                      <m:sup>
                        <m:r>
                          <a:rPr lang="en-US" altLang="zh-TW" sz="1500" i="1">
                            <a:solidFill>
                              <a:srgbClr val="0000FF"/>
                            </a:solidFill>
                            <a:latin typeface="Cambria Math" panose="02040503050406030204" pitchFamily="18" charset="0"/>
                          </a:rPr>
                          <m:t>𝟎</m:t>
                        </m:r>
                      </m:sup>
                    </m:sSubSup>
                  </m:oMath>
                </a14:m>
                <a:r>
                  <a:rPr lang="zh-TW" altLang="en-US" sz="1500" dirty="0">
                    <a:solidFill>
                      <a:srgbClr val="0000FF"/>
                    </a:solidFill>
                  </a:rPr>
                  <a:t> </a:t>
                </a:r>
                <a:r>
                  <a:rPr lang="en-US" altLang="zh-TW" sz="1500" dirty="0">
                    <a:solidFill>
                      <a:srgbClr val="0000FF"/>
                    </a:solidFill>
                  </a:rPr>
                  <a:t>baryons</a:t>
                </a:r>
              </a:p>
              <a:p>
                <a:pPr defTabSz="914378"/>
                <a:r>
                  <a:rPr lang="en-US" altLang="zh-TW" sz="1500" dirty="0">
                    <a:solidFill>
                      <a:srgbClr val="0000FF"/>
                    </a:solidFill>
                  </a:rPr>
                  <a:t>     and </a:t>
                </a:r>
                <a:r>
                  <a:rPr lang="en-US" altLang="zh-TW" sz="1500" dirty="0" err="1">
                    <a:solidFill>
                      <a:srgbClr val="0000FF"/>
                    </a:solidFill>
                  </a:rPr>
                  <a:t>LHCb</a:t>
                </a:r>
                <a:r>
                  <a:rPr lang="en-US" altLang="zh-TW" sz="1500" dirty="0">
                    <a:solidFill>
                      <a:srgbClr val="0000FF"/>
                    </a:solidFill>
                  </a:rPr>
                  <a:t> (’25) using hadronic b-hadron decays</a:t>
                </a:r>
                <a:endParaRPr lang="zh-TW" altLang="en-US" sz="1500" dirty="0">
                  <a:solidFill>
                    <a:srgbClr val="0000FF"/>
                  </a:solidFill>
                </a:endParaRPr>
              </a:p>
            </p:txBody>
          </p:sp>
        </mc:Choice>
        <mc:Fallback xmlns="">
          <p:sp>
            <p:nvSpPr>
              <p:cNvPr id="9" name="文字方塊 8"/>
              <p:cNvSpPr txBox="1">
                <a:spLocks noRot="1" noChangeAspect="1" noMove="1" noResize="1" noEditPoints="1" noAdjustHandles="1" noChangeArrowheads="1" noChangeShapeType="1" noTextEdit="1"/>
              </p:cNvSpPr>
              <p:nvPr/>
            </p:nvSpPr>
            <p:spPr>
              <a:xfrm>
                <a:off x="613671" y="3218723"/>
                <a:ext cx="7974777" cy="795346"/>
              </a:xfrm>
              <a:prstGeom prst="rect">
                <a:avLst/>
              </a:prstGeom>
              <a:blipFill>
                <a:blip r:embed="rId3"/>
                <a:stretch>
                  <a:fillRect l="-318" t="-1587" b="-793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6734425" y="272057"/>
                <a:ext cx="1934066" cy="295978"/>
              </a:xfrm>
              <a:prstGeom prst="rect">
                <a:avLst/>
              </a:prstGeom>
              <a:noFill/>
            </p:spPr>
            <p:txBody>
              <a:bodyPr wrap="square" rtlCol="0">
                <a:spAutoFit/>
              </a:bodyPr>
              <a:lstStyle/>
              <a:p>
                <a:pPr defTabSz="914378"/>
                <a:r>
                  <a:rPr lang="en-US" altLang="zh-TW" sz="1275" dirty="0">
                    <a:solidFill>
                      <a:srgbClr val="000000"/>
                    </a:solidFill>
                  </a:rPr>
                  <a:t> in units of fs (</a:t>
                </a:r>
                <a14:m>
                  <m:oMath xmlns:m="http://schemas.openxmlformats.org/officeDocument/2006/math">
                    <m:sSup>
                      <m:sSupPr>
                        <m:ctrlPr>
                          <a:rPr lang="en-US" altLang="zh-TW" sz="1275" i="1">
                            <a:solidFill>
                              <a:srgbClr val="000000"/>
                            </a:solidFill>
                            <a:latin typeface="Cambria Math" panose="02040503050406030204" pitchFamily="18" charset="0"/>
                          </a:rPr>
                        </m:ctrlPr>
                      </m:sSupPr>
                      <m:e>
                        <m:r>
                          <a:rPr lang="en-US" altLang="zh-TW" sz="1275" i="1">
                            <a:solidFill>
                              <a:srgbClr val="000000"/>
                            </a:solidFill>
                            <a:latin typeface="Cambria Math" panose="02040503050406030204" pitchFamily="18" charset="0"/>
                          </a:rPr>
                          <m:t>𝟏𝟎</m:t>
                        </m:r>
                      </m:e>
                      <m:sup>
                        <m:r>
                          <a:rPr lang="en-US" altLang="zh-TW" sz="1275" i="1">
                            <a:solidFill>
                              <a:srgbClr val="000000"/>
                            </a:solidFill>
                            <a:latin typeface="Cambria Math" panose="02040503050406030204" pitchFamily="18" charset="0"/>
                          </a:rPr>
                          <m:t>−</m:t>
                        </m:r>
                        <m:r>
                          <a:rPr lang="en-US" altLang="zh-TW" sz="1275" i="1">
                            <a:solidFill>
                              <a:srgbClr val="000000"/>
                            </a:solidFill>
                            <a:latin typeface="Cambria Math" panose="02040503050406030204" pitchFamily="18" charset="0"/>
                          </a:rPr>
                          <m:t>𝟏𝟓</m:t>
                        </m:r>
                      </m:sup>
                    </m:sSup>
                  </m:oMath>
                </a14:m>
                <a:r>
                  <a:rPr lang="en-US" altLang="zh-TW" sz="1275" dirty="0">
                    <a:solidFill>
                      <a:srgbClr val="000000"/>
                    </a:solidFill>
                  </a:rPr>
                  <a:t> s) </a:t>
                </a:r>
                <a:endParaRPr lang="zh-TW" altLang="en-US" sz="1275" dirty="0">
                  <a:solidFill>
                    <a:srgbClr val="000000"/>
                  </a:solidFill>
                </a:endParaRPr>
              </a:p>
            </p:txBody>
          </p:sp>
        </mc:Choice>
        <mc:Fallback xmlns="">
          <p:sp>
            <p:nvSpPr>
              <p:cNvPr id="4" name="文字方塊 3"/>
              <p:cNvSpPr txBox="1">
                <a:spLocks noRot="1" noChangeAspect="1" noMove="1" noResize="1" noEditPoints="1" noAdjustHandles="1" noChangeArrowheads="1" noChangeShapeType="1" noTextEdit="1"/>
              </p:cNvSpPr>
              <p:nvPr/>
            </p:nvSpPr>
            <p:spPr>
              <a:xfrm>
                <a:off x="6734425" y="272057"/>
                <a:ext cx="1934066" cy="295978"/>
              </a:xfrm>
              <a:prstGeom prst="rect">
                <a:avLst/>
              </a:prstGeom>
              <a:blipFill>
                <a:blip r:embed="rId4"/>
                <a:stretch>
                  <a:fillRect r="-654" b="-1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636386" y="4664028"/>
                <a:ext cx="7480426" cy="328423"/>
              </a:xfrm>
              <a:prstGeom prst="rect">
                <a:avLst/>
              </a:prstGeom>
              <a:noFill/>
            </p:spPr>
            <p:txBody>
              <a:bodyPr wrap="square" rtlCol="0">
                <a:spAutoFit/>
              </a:bodyPr>
              <a:lstStyle/>
              <a:p>
                <a:pPr marL="257175" indent="-257175">
                  <a:buFont typeface="Wingdings" panose="05000000000000000000" pitchFamily="2" charset="2"/>
                  <a:buChar char="n"/>
                </a:pPr>
                <a14:m>
                  <m:oMath xmlns:m="http://schemas.openxmlformats.org/officeDocument/2006/math">
                    <m:r>
                      <a:rPr lang="en-US" altLang="zh-TW" sz="1500" i="1">
                        <a:solidFill>
                          <a:srgbClr val="0000FF"/>
                        </a:solidFill>
                        <a:latin typeface="Cambria Math" panose="02040503050406030204" pitchFamily="18" charset="0"/>
                      </a:rPr>
                      <m:t>𝝉</m:t>
                    </m:r>
                    <m:r>
                      <a:rPr lang="en-US" altLang="zh-TW" sz="1500" i="1">
                        <a:solidFill>
                          <a:srgbClr val="0000FF"/>
                        </a:solidFill>
                        <a:latin typeface="Cambria Math" panose="02040503050406030204" pitchFamily="18" charset="0"/>
                      </a:rPr>
                      <m:t>(</m:t>
                    </m:r>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𝚵</m:t>
                        </m:r>
                      </m:e>
                      <m:sub>
                        <m:r>
                          <a:rPr lang="en-US" altLang="zh-TW" sz="1500" i="1">
                            <a:solidFill>
                              <a:srgbClr val="0000FF"/>
                            </a:solidFill>
                            <a:latin typeface="Cambria Math" panose="02040503050406030204" pitchFamily="18" charset="0"/>
                          </a:rPr>
                          <m:t>𝒄</m:t>
                        </m:r>
                      </m:sub>
                      <m:sup>
                        <m:r>
                          <a:rPr lang="en-US" altLang="zh-TW" sz="1500" i="1">
                            <a:solidFill>
                              <a:srgbClr val="0000FF"/>
                            </a:solidFill>
                            <a:latin typeface="Cambria Math" panose="02040503050406030204" pitchFamily="18" charset="0"/>
                          </a:rPr>
                          <m:t>𝟎</m:t>
                        </m:r>
                      </m:sup>
                    </m:sSubSup>
                    <m:r>
                      <a:rPr lang="en-US" altLang="zh-TW" sz="1500" i="1">
                        <a:solidFill>
                          <a:srgbClr val="0000FF"/>
                        </a:solidFill>
                        <a:latin typeface="Cambria Math" panose="02040503050406030204" pitchFamily="18" charset="0"/>
                      </a:rPr>
                      <m:t>)</m:t>
                    </m:r>
                  </m:oMath>
                </a14:m>
                <a:r>
                  <a:rPr lang="en-US" altLang="zh-TW" sz="1500" dirty="0">
                    <a:solidFill>
                      <a:srgbClr val="0000FF"/>
                    </a:solidFill>
                  </a:rPr>
                  <a:t> becomes 3.3</a:t>
                </a:r>
                <a:r>
                  <a:rPr lang="en-US" altLang="zh-TW" sz="1500" dirty="0">
                    <a:solidFill>
                      <a:srgbClr val="0000FF"/>
                    </a:solidFill>
                    <a:sym typeface="Symbol" panose="05050102010706020507" pitchFamily="18" charset="2"/>
                  </a:rPr>
                  <a:t> larger </a:t>
                </a:r>
                <a:r>
                  <a:rPr lang="en-US" altLang="zh-TW" sz="1500" dirty="0">
                    <a:solidFill>
                      <a:srgbClr val="0000FF"/>
                    </a:solidFill>
                  </a:rPr>
                  <a:t>due to new measurements from </a:t>
                </a:r>
                <a:r>
                  <a:rPr lang="en-US" altLang="zh-TW" sz="1500" dirty="0" err="1">
                    <a:solidFill>
                      <a:srgbClr val="0000FF"/>
                    </a:solidFill>
                  </a:rPr>
                  <a:t>LHCb</a:t>
                </a:r>
                <a:r>
                  <a:rPr lang="en-US" altLang="zh-TW" sz="1500" dirty="0">
                    <a:solidFill>
                      <a:srgbClr val="0000FF"/>
                    </a:solidFill>
                  </a:rPr>
                  <a:t> (’19, ’21,’25)</a:t>
                </a:r>
                <a:endParaRPr lang="zh-TW" altLang="en-US" sz="1500" dirty="0">
                  <a:solidFill>
                    <a:srgbClr val="0000FF"/>
                  </a:solidFill>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636386" y="4664028"/>
                <a:ext cx="7480426" cy="328423"/>
              </a:xfrm>
              <a:prstGeom prst="rect">
                <a:avLst/>
              </a:prstGeom>
              <a:blipFill>
                <a:blip r:embed="rId5"/>
                <a:stretch>
                  <a:fillRect l="-169" t="-3704" b="-14815"/>
                </a:stretch>
              </a:blipFill>
            </p:spPr>
            <p:txBody>
              <a:bodyPr/>
              <a:lstStyle/>
              <a:p>
                <a:r>
                  <a:rPr lang="zh-TW" altLang="en-US">
                    <a:noFill/>
                  </a:rPr>
                  <a:t> </a:t>
                </a:r>
              </a:p>
            </p:txBody>
          </p:sp>
        </mc:Fallback>
      </mc:AlternateContent>
      <p:sp>
        <p:nvSpPr>
          <p:cNvPr id="3" name="向左箭號 2"/>
          <p:cNvSpPr/>
          <p:nvPr/>
        </p:nvSpPr>
        <p:spPr bwMode="auto">
          <a:xfrm>
            <a:off x="6973148" y="820059"/>
            <a:ext cx="298525" cy="88751"/>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endParaRPr lang="zh-TW" altLang="en-US">
              <a:ea typeface="PMingLiU" pitchFamily="18" charset="-120"/>
            </a:endParaRPr>
          </a:p>
        </p:txBody>
      </p:sp>
      <p:sp>
        <p:nvSpPr>
          <p:cNvPr id="12" name="向左箭號 11"/>
          <p:cNvSpPr/>
          <p:nvPr/>
        </p:nvSpPr>
        <p:spPr bwMode="auto">
          <a:xfrm>
            <a:off x="6973148" y="1660098"/>
            <a:ext cx="298525" cy="88751"/>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endParaRPr lang="zh-TW" altLang="en-US">
              <a:ea typeface="PMingLiU" pitchFamily="18" charset="-120"/>
            </a:endParaRP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3DDB6EA6-885F-E12E-051D-6237B472E9CE}"/>
                  </a:ext>
                </a:extLst>
              </p:cNvPr>
              <p:cNvSpPr txBox="1"/>
              <p:nvPr/>
            </p:nvSpPr>
            <p:spPr>
              <a:xfrm>
                <a:off x="2584854" y="3937045"/>
                <a:ext cx="4974641" cy="378886"/>
              </a:xfrm>
              <a:prstGeom prst="rect">
                <a:avLst/>
              </a:prstGeom>
              <a:noFill/>
            </p:spPr>
            <p:txBody>
              <a:bodyPr wrap="square" rtlCol="0">
                <a:spAutoFit/>
              </a:bodyPr>
              <a:lstStyle/>
              <a:p>
                <a:r>
                  <a:rPr lang="en-US" altLang="zh-TW" dirty="0">
                    <a:solidFill>
                      <a:srgbClr val="0000FF"/>
                    </a:solidFill>
                  </a:rPr>
                  <a:t>    </a:t>
                </a:r>
                <a14:m>
                  <m:oMath xmlns:m="http://schemas.openxmlformats.org/officeDocument/2006/math">
                    <m:r>
                      <a:rPr lang="en-US" altLang="zh-TW" b="1" i="1" dirty="0" smtClean="0">
                        <a:solidFill>
                          <a:srgbClr val="0000FF"/>
                        </a:solidFill>
                        <a:latin typeface="Cambria Math" panose="02040503050406030204" pitchFamily="18" charset="0"/>
                      </a:rPr>
                      <m:t>𝝉</m:t>
                    </m:r>
                    <m:d>
                      <m:dPr>
                        <m:ctrlPr>
                          <a:rPr lang="en-US" altLang="zh-TW" b="1" i="1" dirty="0" smtClean="0">
                            <a:solidFill>
                              <a:srgbClr val="0000FF"/>
                            </a:solidFill>
                            <a:latin typeface="Cambria Math" panose="02040503050406030204" pitchFamily="18" charset="0"/>
                          </a:rPr>
                        </m:ctrlPr>
                      </m:dPr>
                      <m:e>
                        <m:sSubSup>
                          <m:sSubSupPr>
                            <m:ctrlPr>
                              <a:rPr lang="en-US" altLang="zh-TW" b="1" i="1" dirty="0" smtClean="0">
                                <a:solidFill>
                                  <a:srgbClr val="0000FF"/>
                                </a:solidFill>
                                <a:latin typeface="Cambria Math" panose="02040503050406030204" pitchFamily="18" charset="0"/>
                              </a:rPr>
                            </m:ctrlPr>
                          </m:sSubSupPr>
                          <m:e>
                            <m:r>
                              <a:rPr lang="en-US" altLang="zh-TW" b="1" i="0" dirty="0" smtClean="0">
                                <a:solidFill>
                                  <a:srgbClr val="0000FF"/>
                                </a:solidFill>
                                <a:latin typeface="Cambria Math" panose="02040503050406030204" pitchFamily="18" charset="0"/>
                              </a:rPr>
                              <m:t>𝚵</m:t>
                            </m:r>
                          </m:e>
                          <m:sub>
                            <m:r>
                              <a:rPr lang="en-US" altLang="zh-TW" b="1" i="1" dirty="0" smtClean="0">
                                <a:solidFill>
                                  <a:srgbClr val="0000FF"/>
                                </a:solidFill>
                                <a:latin typeface="Cambria Math" panose="02040503050406030204" pitchFamily="18" charset="0"/>
                              </a:rPr>
                              <m:t>𝒄</m:t>
                            </m:r>
                          </m:sub>
                          <m:sup>
                            <m:r>
                              <a:rPr lang="en-US" altLang="zh-TW" b="1" i="1" dirty="0" smtClean="0">
                                <a:solidFill>
                                  <a:srgbClr val="0000FF"/>
                                </a:solidFill>
                                <a:latin typeface="Cambria Math" panose="02040503050406030204" pitchFamily="18" charset="0"/>
                              </a:rPr>
                              <m:t>+</m:t>
                            </m:r>
                          </m:sup>
                        </m:sSubSup>
                      </m:e>
                    </m:d>
                    <m:r>
                      <a:rPr lang="en-US" altLang="zh-TW" b="1" i="1" dirty="0" smtClean="0">
                        <a:solidFill>
                          <a:srgbClr val="0000FF"/>
                        </a:solidFill>
                        <a:latin typeface="Cambria Math" panose="02040503050406030204" pitchFamily="18" charset="0"/>
                      </a:rPr>
                      <m:t>&gt;</m:t>
                    </m:r>
                    <m:r>
                      <a:rPr lang="en-US" altLang="zh-TW" i="1" dirty="0">
                        <a:solidFill>
                          <a:srgbClr val="0000FF"/>
                        </a:solidFill>
                        <a:latin typeface="Cambria Math" panose="02040503050406030204" pitchFamily="18" charset="0"/>
                      </a:rPr>
                      <m:t>𝝉</m:t>
                    </m:r>
                    <m:d>
                      <m:dPr>
                        <m:ctrlPr>
                          <a:rPr lang="en-US" altLang="zh-TW" i="1" dirty="0">
                            <a:solidFill>
                              <a:srgbClr val="0000FF"/>
                            </a:solidFill>
                            <a:latin typeface="Cambria Math" panose="02040503050406030204" pitchFamily="18" charset="0"/>
                          </a:rPr>
                        </m:ctrlPr>
                      </m:dPr>
                      <m:e>
                        <m:sSubSup>
                          <m:sSubSupPr>
                            <m:ctrlPr>
                              <a:rPr lang="en-US" altLang="zh-TW" i="1" dirty="0">
                                <a:solidFill>
                                  <a:srgbClr val="0000FF"/>
                                </a:solidFill>
                                <a:latin typeface="Cambria Math" panose="02040503050406030204" pitchFamily="18" charset="0"/>
                              </a:rPr>
                            </m:ctrlPr>
                          </m:sSubSupPr>
                          <m:e>
                            <m:r>
                              <a:rPr lang="en-US" altLang="zh-TW" b="1" i="0" dirty="0" smtClean="0">
                                <a:solidFill>
                                  <a:srgbClr val="0000FF"/>
                                </a:solidFill>
                                <a:latin typeface="Cambria Math" panose="02040503050406030204" pitchFamily="18" charset="0"/>
                              </a:rPr>
                              <m:t>𝚲</m:t>
                            </m:r>
                          </m:e>
                          <m:sub>
                            <m:r>
                              <a:rPr lang="en-US" altLang="zh-TW" i="1" dirty="0">
                                <a:solidFill>
                                  <a:srgbClr val="0000FF"/>
                                </a:solidFill>
                                <a:latin typeface="Cambria Math" panose="02040503050406030204" pitchFamily="18" charset="0"/>
                              </a:rPr>
                              <m:t>𝒄</m:t>
                            </m:r>
                          </m:sub>
                          <m:sup>
                            <m:r>
                              <a:rPr lang="en-US" altLang="zh-TW" i="1" dirty="0">
                                <a:solidFill>
                                  <a:srgbClr val="0000FF"/>
                                </a:solidFill>
                                <a:latin typeface="Cambria Math" panose="02040503050406030204" pitchFamily="18" charset="0"/>
                              </a:rPr>
                              <m:t>+</m:t>
                            </m:r>
                          </m:sup>
                        </m:sSubSup>
                      </m:e>
                    </m:d>
                    <m:r>
                      <a:rPr lang="en-US" altLang="zh-TW" b="1" i="1" dirty="0" smtClean="0">
                        <a:solidFill>
                          <a:srgbClr val="0000FF"/>
                        </a:solidFill>
                        <a:latin typeface="Cambria Math" panose="02040503050406030204" pitchFamily="18" charset="0"/>
                      </a:rPr>
                      <m:t>&gt;</m:t>
                    </m:r>
                    <m:r>
                      <a:rPr lang="en-US" altLang="zh-TW" i="1" dirty="0">
                        <a:solidFill>
                          <a:srgbClr val="0000FF"/>
                        </a:solidFill>
                        <a:latin typeface="Cambria Math" panose="02040503050406030204" pitchFamily="18" charset="0"/>
                      </a:rPr>
                      <m:t>𝝉</m:t>
                    </m:r>
                    <m:d>
                      <m:dPr>
                        <m:ctrlPr>
                          <a:rPr lang="en-US" altLang="zh-TW" i="1" dirty="0">
                            <a:solidFill>
                              <a:srgbClr val="0000FF"/>
                            </a:solidFill>
                            <a:latin typeface="Cambria Math" panose="02040503050406030204" pitchFamily="18" charset="0"/>
                          </a:rPr>
                        </m:ctrlPr>
                      </m:dPr>
                      <m:e>
                        <m:sSubSup>
                          <m:sSubSupPr>
                            <m:ctrlPr>
                              <a:rPr lang="en-US" altLang="zh-TW" i="1" dirty="0">
                                <a:solidFill>
                                  <a:srgbClr val="0000FF"/>
                                </a:solidFill>
                                <a:latin typeface="Cambria Math" panose="02040503050406030204" pitchFamily="18" charset="0"/>
                              </a:rPr>
                            </m:ctrlPr>
                          </m:sSubSupPr>
                          <m:e>
                            <m:r>
                              <a:rPr lang="en-US" altLang="zh-TW" dirty="0">
                                <a:solidFill>
                                  <a:srgbClr val="0000FF"/>
                                </a:solidFill>
                                <a:latin typeface="Cambria Math" panose="02040503050406030204" pitchFamily="18" charset="0"/>
                              </a:rPr>
                              <m:t>𝚵</m:t>
                            </m:r>
                          </m:e>
                          <m:sub>
                            <m:r>
                              <a:rPr lang="en-US" altLang="zh-TW" i="1" dirty="0">
                                <a:solidFill>
                                  <a:srgbClr val="0000FF"/>
                                </a:solidFill>
                                <a:latin typeface="Cambria Math" panose="02040503050406030204" pitchFamily="18" charset="0"/>
                              </a:rPr>
                              <m:t>𝒄</m:t>
                            </m:r>
                          </m:sub>
                          <m:sup>
                            <m:r>
                              <a:rPr lang="en-US" altLang="zh-TW" b="1" i="1" dirty="0" smtClean="0">
                                <a:solidFill>
                                  <a:srgbClr val="0000FF"/>
                                </a:solidFill>
                                <a:latin typeface="Cambria Math" panose="02040503050406030204" pitchFamily="18" charset="0"/>
                              </a:rPr>
                              <m:t>𝟎</m:t>
                            </m:r>
                          </m:sup>
                        </m:sSubSup>
                      </m:e>
                    </m:d>
                    <m:r>
                      <a:rPr lang="en-US" altLang="zh-TW" b="1" i="1" dirty="0" smtClean="0">
                        <a:solidFill>
                          <a:srgbClr val="0000FF"/>
                        </a:solidFill>
                        <a:latin typeface="Cambria Math" panose="02040503050406030204" pitchFamily="18" charset="0"/>
                      </a:rPr>
                      <m:t>&gt;</m:t>
                    </m:r>
                    <m:r>
                      <a:rPr lang="en-US" altLang="zh-TW" i="1" dirty="0" smtClean="0">
                        <a:solidFill>
                          <a:srgbClr val="FF0000"/>
                        </a:solidFill>
                        <a:latin typeface="Cambria Math" panose="02040503050406030204" pitchFamily="18" charset="0"/>
                      </a:rPr>
                      <m:t>𝝉</m:t>
                    </m:r>
                    <m:d>
                      <m:dPr>
                        <m:ctrlPr>
                          <a:rPr lang="en-US" altLang="zh-TW" i="1" dirty="0" smtClean="0">
                            <a:solidFill>
                              <a:srgbClr val="FF0000"/>
                            </a:solidFill>
                            <a:latin typeface="Cambria Math" panose="02040503050406030204" pitchFamily="18" charset="0"/>
                          </a:rPr>
                        </m:ctrlPr>
                      </m:dPr>
                      <m:e>
                        <m:sSubSup>
                          <m:sSubSupPr>
                            <m:ctrlPr>
                              <a:rPr lang="en-US" altLang="zh-TW" i="1" dirty="0">
                                <a:solidFill>
                                  <a:srgbClr val="FF0000"/>
                                </a:solidFill>
                                <a:latin typeface="Cambria Math" panose="02040503050406030204" pitchFamily="18" charset="0"/>
                              </a:rPr>
                            </m:ctrlPr>
                          </m:sSubSupPr>
                          <m:e>
                            <m:r>
                              <a:rPr lang="en-US" altLang="zh-TW" b="1" i="0" dirty="0" smtClean="0">
                                <a:solidFill>
                                  <a:srgbClr val="FF0000"/>
                                </a:solidFill>
                                <a:latin typeface="Cambria Math" panose="02040503050406030204" pitchFamily="18" charset="0"/>
                              </a:rPr>
                              <m:t>𝛀</m:t>
                            </m:r>
                          </m:e>
                          <m:sub>
                            <m:r>
                              <a:rPr lang="en-US" altLang="zh-TW" i="1" dirty="0">
                                <a:solidFill>
                                  <a:srgbClr val="FF0000"/>
                                </a:solidFill>
                                <a:latin typeface="Cambria Math" panose="02040503050406030204" pitchFamily="18" charset="0"/>
                              </a:rPr>
                              <m:t>𝒄</m:t>
                            </m:r>
                          </m:sub>
                          <m:sup>
                            <m:r>
                              <a:rPr lang="en-US" altLang="zh-TW" b="1" i="1" dirty="0" smtClean="0">
                                <a:solidFill>
                                  <a:srgbClr val="FF0000"/>
                                </a:solidFill>
                                <a:latin typeface="Cambria Math" panose="02040503050406030204" pitchFamily="18" charset="0"/>
                              </a:rPr>
                              <m:t>𝟎</m:t>
                            </m:r>
                          </m:sup>
                        </m:sSubSup>
                      </m:e>
                    </m:d>
                  </m:oMath>
                </a14:m>
                <a:r>
                  <a:rPr lang="en-US" altLang="zh-TW" dirty="0">
                    <a:solidFill>
                      <a:srgbClr val="FF0000"/>
                    </a:solidFill>
                  </a:rPr>
                  <a:t>       </a:t>
                </a:r>
                <a:r>
                  <a:rPr lang="en-US" altLang="zh-TW" b="0" dirty="0">
                    <a:solidFill>
                      <a:srgbClr val="0000FF"/>
                    </a:solidFill>
                  </a:rPr>
                  <a:t>before 2018</a:t>
                </a:r>
              </a:p>
            </p:txBody>
          </p:sp>
        </mc:Choice>
        <mc:Fallback xmlns="">
          <p:sp>
            <p:nvSpPr>
              <p:cNvPr id="7" name="文字方塊 6">
                <a:extLst>
                  <a:ext uri="{FF2B5EF4-FFF2-40B4-BE49-F238E27FC236}">
                    <a16:creationId xmlns:a16="http://schemas.microsoft.com/office/drawing/2014/main" id="{3DDB6EA6-885F-E12E-051D-6237B472E9CE}"/>
                  </a:ext>
                </a:extLst>
              </p:cNvPr>
              <p:cNvSpPr txBox="1">
                <a:spLocks noRot="1" noChangeAspect="1" noMove="1" noResize="1" noEditPoints="1" noAdjustHandles="1" noChangeArrowheads="1" noChangeShapeType="1" noTextEdit="1"/>
              </p:cNvSpPr>
              <p:nvPr/>
            </p:nvSpPr>
            <p:spPr>
              <a:xfrm>
                <a:off x="2584854" y="3937045"/>
                <a:ext cx="4974641" cy="378886"/>
              </a:xfrm>
              <a:prstGeom prst="rect">
                <a:avLst/>
              </a:prstGeom>
              <a:blipFill>
                <a:blip r:embed="rId6"/>
                <a:stretch>
                  <a:fillRect t="-3333" b="-1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2C47EACA-C2FB-3A9E-B0DA-02DE50BB3E4D}"/>
                  </a:ext>
                </a:extLst>
              </p:cNvPr>
              <p:cNvSpPr txBox="1"/>
              <p:nvPr/>
            </p:nvSpPr>
            <p:spPr>
              <a:xfrm>
                <a:off x="2584854" y="4313817"/>
                <a:ext cx="4748388" cy="378886"/>
              </a:xfrm>
              <a:prstGeom prst="rect">
                <a:avLst/>
              </a:prstGeom>
              <a:noFill/>
            </p:spPr>
            <p:txBody>
              <a:bodyPr wrap="square" rtlCol="0">
                <a:spAutoFit/>
              </a:bodyPr>
              <a:lstStyle/>
              <a:p>
                <a:r>
                  <a:rPr lang="en-US" altLang="zh-TW" dirty="0">
                    <a:solidFill>
                      <a:srgbClr val="0000FF"/>
                    </a:solidFill>
                    <a:sym typeface="Symbol" panose="05050102010706020507" pitchFamily="18" charset="2"/>
                  </a:rPr>
                  <a:t>   </a:t>
                </a:r>
                <a:r>
                  <a:rPr lang="en-US" altLang="zh-TW" dirty="0">
                    <a:solidFill>
                      <a:srgbClr val="0000FF"/>
                    </a:solidFill>
                  </a:rPr>
                  <a:t> </a:t>
                </a:r>
                <a14:m>
                  <m:oMath xmlns:m="http://schemas.openxmlformats.org/officeDocument/2006/math">
                    <m:r>
                      <a:rPr lang="en-US" altLang="zh-TW" i="1" dirty="0">
                        <a:solidFill>
                          <a:srgbClr val="0000FF"/>
                        </a:solidFill>
                        <a:latin typeface="Cambria Math" panose="02040503050406030204" pitchFamily="18" charset="0"/>
                      </a:rPr>
                      <m:t>𝝉</m:t>
                    </m:r>
                    <m:d>
                      <m:dPr>
                        <m:ctrlPr>
                          <a:rPr lang="en-US" altLang="zh-TW" i="1" dirty="0">
                            <a:solidFill>
                              <a:srgbClr val="0000FF"/>
                            </a:solidFill>
                            <a:latin typeface="Cambria Math" panose="02040503050406030204" pitchFamily="18" charset="0"/>
                          </a:rPr>
                        </m:ctrlPr>
                      </m:dPr>
                      <m:e>
                        <m:sSubSup>
                          <m:sSubSupPr>
                            <m:ctrlPr>
                              <a:rPr lang="en-US" altLang="zh-TW" i="1" dirty="0">
                                <a:solidFill>
                                  <a:srgbClr val="0000FF"/>
                                </a:solidFill>
                                <a:latin typeface="Cambria Math" panose="02040503050406030204" pitchFamily="18" charset="0"/>
                              </a:rPr>
                            </m:ctrlPr>
                          </m:sSubSupPr>
                          <m:e>
                            <m:r>
                              <a:rPr lang="en-US" altLang="zh-TW" dirty="0">
                                <a:solidFill>
                                  <a:srgbClr val="0000FF"/>
                                </a:solidFill>
                                <a:latin typeface="Cambria Math" panose="02040503050406030204" pitchFamily="18" charset="0"/>
                              </a:rPr>
                              <m:t>𝚵</m:t>
                            </m:r>
                          </m:e>
                          <m:sub>
                            <m:r>
                              <a:rPr lang="en-US" altLang="zh-TW" i="1" dirty="0">
                                <a:solidFill>
                                  <a:srgbClr val="0000FF"/>
                                </a:solidFill>
                                <a:latin typeface="Cambria Math" panose="02040503050406030204" pitchFamily="18" charset="0"/>
                              </a:rPr>
                              <m:t>𝒄</m:t>
                            </m:r>
                          </m:sub>
                          <m:sup>
                            <m:r>
                              <a:rPr lang="en-US" altLang="zh-TW" i="1" dirty="0">
                                <a:solidFill>
                                  <a:srgbClr val="0000FF"/>
                                </a:solidFill>
                                <a:latin typeface="Cambria Math" panose="02040503050406030204" pitchFamily="18" charset="0"/>
                              </a:rPr>
                              <m:t>+</m:t>
                            </m:r>
                          </m:sup>
                        </m:sSubSup>
                      </m:e>
                    </m:d>
                    <m:r>
                      <a:rPr lang="en-US" altLang="zh-TW" i="1" dirty="0">
                        <a:solidFill>
                          <a:srgbClr val="0000FF"/>
                        </a:solidFill>
                        <a:latin typeface="Cambria Math" panose="02040503050406030204" pitchFamily="18" charset="0"/>
                      </a:rPr>
                      <m:t>&gt;</m:t>
                    </m:r>
                    <m:r>
                      <a:rPr lang="en-US" altLang="zh-TW" i="1" dirty="0" smtClean="0">
                        <a:solidFill>
                          <a:srgbClr val="FF0000"/>
                        </a:solidFill>
                        <a:latin typeface="Cambria Math" panose="02040503050406030204" pitchFamily="18" charset="0"/>
                      </a:rPr>
                      <m:t>𝝉</m:t>
                    </m:r>
                    <m:d>
                      <m:dPr>
                        <m:ctrlPr>
                          <a:rPr lang="en-US" altLang="zh-TW" i="1" dirty="0">
                            <a:solidFill>
                              <a:srgbClr val="FF0000"/>
                            </a:solidFill>
                            <a:latin typeface="Cambria Math" panose="02040503050406030204" pitchFamily="18" charset="0"/>
                          </a:rPr>
                        </m:ctrlPr>
                      </m:dPr>
                      <m:e>
                        <m:sSubSup>
                          <m:sSubSupPr>
                            <m:ctrlPr>
                              <a:rPr lang="en-US" altLang="zh-TW" i="1" dirty="0">
                                <a:solidFill>
                                  <a:srgbClr val="FF0000"/>
                                </a:solidFill>
                                <a:latin typeface="Cambria Math" panose="02040503050406030204" pitchFamily="18" charset="0"/>
                              </a:rPr>
                            </m:ctrlPr>
                          </m:sSubSupPr>
                          <m:e>
                            <m:r>
                              <a:rPr lang="en-US" altLang="zh-TW" dirty="0">
                                <a:solidFill>
                                  <a:srgbClr val="FF0000"/>
                                </a:solidFill>
                                <a:latin typeface="Cambria Math" panose="02040503050406030204" pitchFamily="18" charset="0"/>
                              </a:rPr>
                              <m:t>𝛀</m:t>
                            </m:r>
                          </m:e>
                          <m:sub>
                            <m:r>
                              <a:rPr lang="en-US" altLang="zh-TW" i="1" dirty="0">
                                <a:solidFill>
                                  <a:srgbClr val="FF0000"/>
                                </a:solidFill>
                                <a:latin typeface="Cambria Math" panose="02040503050406030204" pitchFamily="18" charset="0"/>
                              </a:rPr>
                              <m:t>𝒄</m:t>
                            </m:r>
                          </m:sub>
                          <m:sup>
                            <m:r>
                              <a:rPr lang="en-US" altLang="zh-TW" i="1" dirty="0">
                                <a:solidFill>
                                  <a:srgbClr val="FF0000"/>
                                </a:solidFill>
                                <a:latin typeface="Cambria Math" panose="02040503050406030204" pitchFamily="18" charset="0"/>
                              </a:rPr>
                              <m:t>𝟎</m:t>
                            </m:r>
                          </m:sup>
                        </m:sSubSup>
                      </m:e>
                    </m:d>
                    <m:r>
                      <a:rPr lang="en-US" altLang="zh-TW" i="1" dirty="0">
                        <a:solidFill>
                          <a:srgbClr val="0000FF"/>
                        </a:solidFill>
                        <a:latin typeface="Cambria Math" panose="02040503050406030204" pitchFamily="18" charset="0"/>
                      </a:rPr>
                      <m:t>&gt;</m:t>
                    </m:r>
                    <m:r>
                      <a:rPr lang="en-US" altLang="zh-TW" i="1" dirty="0">
                        <a:solidFill>
                          <a:srgbClr val="0000FF"/>
                        </a:solidFill>
                        <a:latin typeface="Cambria Math" panose="02040503050406030204" pitchFamily="18" charset="0"/>
                      </a:rPr>
                      <m:t>𝝉</m:t>
                    </m:r>
                    <m:d>
                      <m:dPr>
                        <m:ctrlPr>
                          <a:rPr lang="en-US" altLang="zh-TW" i="1" dirty="0">
                            <a:solidFill>
                              <a:srgbClr val="0000FF"/>
                            </a:solidFill>
                            <a:latin typeface="Cambria Math" panose="02040503050406030204" pitchFamily="18" charset="0"/>
                          </a:rPr>
                        </m:ctrlPr>
                      </m:dPr>
                      <m:e>
                        <m:sSubSup>
                          <m:sSubSupPr>
                            <m:ctrlPr>
                              <a:rPr lang="en-US" altLang="zh-TW" i="1" dirty="0">
                                <a:solidFill>
                                  <a:srgbClr val="0000FF"/>
                                </a:solidFill>
                                <a:latin typeface="Cambria Math" panose="02040503050406030204" pitchFamily="18" charset="0"/>
                              </a:rPr>
                            </m:ctrlPr>
                          </m:sSubSupPr>
                          <m:e>
                            <m:r>
                              <a:rPr lang="en-US" altLang="zh-TW" dirty="0">
                                <a:solidFill>
                                  <a:srgbClr val="0000FF"/>
                                </a:solidFill>
                                <a:latin typeface="Cambria Math" panose="02040503050406030204" pitchFamily="18" charset="0"/>
                              </a:rPr>
                              <m:t>𝚲</m:t>
                            </m:r>
                          </m:e>
                          <m:sub>
                            <m:r>
                              <a:rPr lang="en-US" altLang="zh-TW" i="1" dirty="0">
                                <a:solidFill>
                                  <a:srgbClr val="0000FF"/>
                                </a:solidFill>
                                <a:latin typeface="Cambria Math" panose="02040503050406030204" pitchFamily="18" charset="0"/>
                              </a:rPr>
                              <m:t>𝒄</m:t>
                            </m:r>
                          </m:sub>
                          <m:sup>
                            <m:r>
                              <a:rPr lang="en-US" altLang="zh-TW" i="1" dirty="0">
                                <a:solidFill>
                                  <a:srgbClr val="0000FF"/>
                                </a:solidFill>
                                <a:latin typeface="Cambria Math" panose="02040503050406030204" pitchFamily="18" charset="0"/>
                              </a:rPr>
                              <m:t>+</m:t>
                            </m:r>
                          </m:sup>
                        </m:sSubSup>
                      </m:e>
                    </m:d>
                    <m:r>
                      <a:rPr lang="en-US" altLang="zh-TW" i="1" dirty="0">
                        <a:solidFill>
                          <a:srgbClr val="0000FF"/>
                        </a:solidFill>
                        <a:latin typeface="Cambria Math" panose="02040503050406030204" pitchFamily="18" charset="0"/>
                      </a:rPr>
                      <m:t>&gt;</m:t>
                    </m:r>
                    <m:r>
                      <a:rPr lang="en-US" altLang="zh-TW" i="1" dirty="0">
                        <a:solidFill>
                          <a:srgbClr val="0000FF"/>
                        </a:solidFill>
                        <a:latin typeface="Cambria Math" panose="02040503050406030204" pitchFamily="18" charset="0"/>
                      </a:rPr>
                      <m:t>𝝉</m:t>
                    </m:r>
                    <m:d>
                      <m:dPr>
                        <m:ctrlPr>
                          <a:rPr lang="en-US" altLang="zh-TW" i="1" dirty="0">
                            <a:solidFill>
                              <a:srgbClr val="0000FF"/>
                            </a:solidFill>
                            <a:latin typeface="Cambria Math" panose="02040503050406030204" pitchFamily="18" charset="0"/>
                          </a:rPr>
                        </m:ctrlPr>
                      </m:dPr>
                      <m:e>
                        <m:sSubSup>
                          <m:sSubSupPr>
                            <m:ctrlPr>
                              <a:rPr lang="en-US" altLang="zh-TW" i="1" dirty="0">
                                <a:solidFill>
                                  <a:srgbClr val="0000FF"/>
                                </a:solidFill>
                                <a:latin typeface="Cambria Math" panose="02040503050406030204" pitchFamily="18" charset="0"/>
                              </a:rPr>
                            </m:ctrlPr>
                          </m:sSubSupPr>
                          <m:e>
                            <m:r>
                              <a:rPr lang="en-US" altLang="zh-TW" b="1" i="0" dirty="0" smtClean="0">
                                <a:solidFill>
                                  <a:srgbClr val="0000FF"/>
                                </a:solidFill>
                                <a:latin typeface="Cambria Math" panose="02040503050406030204" pitchFamily="18" charset="0"/>
                              </a:rPr>
                              <m:t>𝚵</m:t>
                            </m:r>
                          </m:e>
                          <m:sub>
                            <m:r>
                              <a:rPr lang="en-US" altLang="zh-TW" i="1" dirty="0">
                                <a:solidFill>
                                  <a:srgbClr val="0000FF"/>
                                </a:solidFill>
                                <a:latin typeface="Cambria Math" panose="02040503050406030204" pitchFamily="18" charset="0"/>
                              </a:rPr>
                              <m:t>𝒄</m:t>
                            </m:r>
                          </m:sub>
                          <m:sup>
                            <m:r>
                              <a:rPr lang="en-US" altLang="zh-TW" i="1" dirty="0">
                                <a:solidFill>
                                  <a:srgbClr val="0000FF"/>
                                </a:solidFill>
                                <a:latin typeface="Cambria Math" panose="02040503050406030204" pitchFamily="18" charset="0"/>
                              </a:rPr>
                              <m:t>𝟎</m:t>
                            </m:r>
                          </m:sup>
                        </m:sSubSup>
                      </m:e>
                    </m:d>
                  </m:oMath>
                </a14:m>
                <a:r>
                  <a:rPr lang="zh-TW" altLang="en-US" dirty="0">
                    <a:solidFill>
                      <a:srgbClr val="0000FF"/>
                    </a:solidFill>
                  </a:rPr>
                  <a:t>       </a:t>
                </a:r>
                <a:r>
                  <a:rPr lang="en-US" altLang="zh-TW" b="0" dirty="0">
                    <a:solidFill>
                      <a:srgbClr val="0000FF"/>
                    </a:solidFill>
                  </a:rPr>
                  <a:t>after 2018</a:t>
                </a:r>
                <a:endParaRPr lang="zh-TW" altLang="en-US" b="0" dirty="0">
                  <a:solidFill>
                    <a:srgbClr val="0000FF"/>
                  </a:solidFill>
                </a:endParaRPr>
              </a:p>
            </p:txBody>
          </p:sp>
        </mc:Choice>
        <mc:Fallback xmlns="">
          <p:sp>
            <p:nvSpPr>
              <p:cNvPr id="13" name="文字方塊 12">
                <a:extLst>
                  <a:ext uri="{FF2B5EF4-FFF2-40B4-BE49-F238E27FC236}">
                    <a16:creationId xmlns:a16="http://schemas.microsoft.com/office/drawing/2014/main" id="{2C47EACA-C2FB-3A9E-B0DA-02DE50BB3E4D}"/>
                  </a:ext>
                </a:extLst>
              </p:cNvPr>
              <p:cNvSpPr txBox="1">
                <a:spLocks noRot="1" noChangeAspect="1" noMove="1" noResize="1" noEditPoints="1" noAdjustHandles="1" noChangeArrowheads="1" noChangeShapeType="1" noTextEdit="1"/>
              </p:cNvSpPr>
              <p:nvPr/>
            </p:nvSpPr>
            <p:spPr>
              <a:xfrm>
                <a:off x="2584854" y="4313817"/>
                <a:ext cx="4748388" cy="378886"/>
              </a:xfrm>
              <a:prstGeom prst="rect">
                <a:avLst/>
              </a:prstGeom>
              <a:blipFill>
                <a:blip r:embed="rId7"/>
                <a:stretch>
                  <a:fillRect t="-3226" r="-267" b="-16129"/>
                </a:stretch>
              </a:blipFill>
            </p:spPr>
            <p:txBody>
              <a:bodyPr/>
              <a:lstStyle/>
              <a:p>
                <a:r>
                  <a:rPr lang="zh-TW" altLang="en-US">
                    <a:noFill/>
                  </a:rPr>
                  <a:t> </a:t>
                </a:r>
              </a:p>
            </p:txBody>
          </p:sp>
        </mc:Fallback>
      </mc:AlternateContent>
      <p:sp>
        <p:nvSpPr>
          <p:cNvPr id="14" name="弧形向右箭號 7">
            <a:extLst>
              <a:ext uri="{FF2B5EF4-FFF2-40B4-BE49-F238E27FC236}">
                <a16:creationId xmlns:a16="http://schemas.microsoft.com/office/drawing/2014/main" id="{AB27CD07-1D91-F588-A08F-D94F53431701}"/>
              </a:ext>
            </a:extLst>
          </p:cNvPr>
          <p:cNvSpPr/>
          <p:nvPr/>
        </p:nvSpPr>
        <p:spPr bwMode="auto">
          <a:xfrm>
            <a:off x="2452020" y="4090738"/>
            <a:ext cx="339306" cy="516297"/>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cap="none" normalizeH="0" baseline="0">
              <a:ln>
                <a:noFill/>
              </a:ln>
              <a:solidFill>
                <a:schemeClr val="tx1"/>
              </a:solidFill>
              <a:effectLst/>
              <a:latin typeface="Arial" pitchFamily="34" charset="0"/>
              <a:ea typeface="PMingLiU" pitchFamily="18" charset="-120"/>
            </a:endParaRPr>
          </a:p>
        </p:txBody>
      </p:sp>
      <mc:AlternateContent xmlns:mc="http://schemas.openxmlformats.org/markup-compatibility/2006" xmlns:a14="http://schemas.microsoft.com/office/drawing/2010/main">
        <mc:Choice Requires="a14">
          <p:graphicFrame>
            <p:nvGraphicFramePr>
              <p:cNvPr id="8" name="表格 7">
                <a:extLst>
                  <a:ext uri="{FF2B5EF4-FFF2-40B4-BE49-F238E27FC236}">
                    <a16:creationId xmlns:a16="http://schemas.microsoft.com/office/drawing/2014/main" id="{EC5BCEC8-DCC9-847D-146B-C6D40BEF05D9}"/>
                  </a:ext>
                </a:extLst>
              </p:cNvPr>
              <p:cNvGraphicFramePr>
                <a:graphicFrameLocks noGrp="1"/>
              </p:cNvGraphicFramePr>
              <p:nvPr>
                <p:extLst>
                  <p:ext uri="{D42A27DB-BD31-4B8C-83A1-F6EECF244321}">
                    <p14:modId xmlns:p14="http://schemas.microsoft.com/office/powerpoint/2010/main" val="2336593738"/>
                  </p:ext>
                </p:extLst>
              </p:nvPr>
            </p:nvGraphicFramePr>
            <p:xfrm>
              <a:off x="908885" y="119880"/>
              <a:ext cx="5841127" cy="3081426"/>
            </p:xfrm>
            <a:graphic>
              <a:graphicData uri="http://schemas.openxmlformats.org/drawingml/2006/table">
                <a:tbl>
                  <a:tblPr firstRow="1" bandRow="1">
                    <a:tableStyleId>{5C22544A-7EE6-4342-B048-85BDC9FD1C3A}</a:tableStyleId>
                  </a:tblPr>
                  <a:tblGrid>
                    <a:gridCol w="1168225">
                      <a:extLst>
                        <a:ext uri="{9D8B030D-6E8A-4147-A177-3AD203B41FA5}">
                          <a16:colId xmlns:a16="http://schemas.microsoft.com/office/drawing/2014/main" val="277905080"/>
                        </a:ext>
                      </a:extLst>
                    </a:gridCol>
                    <a:gridCol w="1041110">
                      <a:extLst>
                        <a:ext uri="{9D8B030D-6E8A-4147-A177-3AD203B41FA5}">
                          <a16:colId xmlns:a16="http://schemas.microsoft.com/office/drawing/2014/main" val="848164766"/>
                        </a:ext>
                      </a:extLst>
                    </a:gridCol>
                    <a:gridCol w="1231605">
                      <a:extLst>
                        <a:ext uri="{9D8B030D-6E8A-4147-A177-3AD203B41FA5}">
                          <a16:colId xmlns:a16="http://schemas.microsoft.com/office/drawing/2014/main" val="1150704828"/>
                        </a:ext>
                      </a:extLst>
                    </a:gridCol>
                    <a:gridCol w="1231962">
                      <a:extLst>
                        <a:ext uri="{9D8B030D-6E8A-4147-A177-3AD203B41FA5}">
                          <a16:colId xmlns:a16="http://schemas.microsoft.com/office/drawing/2014/main" val="3351113218"/>
                        </a:ext>
                      </a:extLst>
                    </a:gridCol>
                    <a:gridCol w="1168225">
                      <a:extLst>
                        <a:ext uri="{9D8B030D-6E8A-4147-A177-3AD203B41FA5}">
                          <a16:colId xmlns:a16="http://schemas.microsoft.com/office/drawing/2014/main" val="3942319870"/>
                        </a:ext>
                      </a:extLst>
                    </a:gridCol>
                  </a:tblGrid>
                  <a:tr h="279052">
                    <a:tc>
                      <a:txBody>
                        <a:bodyPr/>
                        <a:lstStyle/>
                        <a:p>
                          <a:endParaRPr lang="zh-TW" altLang="en-US" sz="1200" dirty="0"/>
                        </a:p>
                      </a:txBody>
                      <a:tcPr marL="68580" marR="68580" marT="34290" marB="34290"/>
                    </a:tc>
                    <a:tc>
                      <a:txBody>
                        <a:bodyPr/>
                        <a:lstStyle/>
                        <a:p>
                          <a:pPr/>
                          <a14:m>
                            <m:oMathPara xmlns:m="http://schemas.openxmlformats.org/officeDocument/2006/math">
                              <m:oMathParaPr>
                                <m:jc m:val="centerGroup"/>
                              </m:oMathParaPr>
                              <m:oMath xmlns:m="http://schemas.openxmlformats.org/officeDocument/2006/math">
                                <m:r>
                                  <a:rPr lang="en-US" altLang="zh-TW" sz="1400" b="1" i="1" smtClean="0">
                                    <a:solidFill>
                                      <a:srgbClr val="0000FF"/>
                                    </a:solidFill>
                                    <a:latin typeface="Cambria Math" panose="02040503050406030204" pitchFamily="18" charset="0"/>
                                  </a:rPr>
                                  <m:t>𝝉</m:t>
                                </m:r>
                                <m:r>
                                  <a:rPr lang="en-US" altLang="zh-TW" sz="1400" b="1" i="1" smtClean="0">
                                    <a:solidFill>
                                      <a:srgbClr val="0000FF"/>
                                    </a:solidFill>
                                    <a:latin typeface="Cambria Math" panose="02040503050406030204" pitchFamily="18" charset="0"/>
                                  </a:rPr>
                                  <m:t>(</m:t>
                                </m:r>
                                <m:sSubSup>
                                  <m:sSubSupPr>
                                    <m:ctrlPr>
                                      <a:rPr lang="en-US" altLang="zh-TW" sz="1400" b="1" i="1" smtClean="0">
                                        <a:solidFill>
                                          <a:srgbClr val="0000FF"/>
                                        </a:solidFill>
                                        <a:latin typeface="Cambria Math" panose="02040503050406030204" pitchFamily="18" charset="0"/>
                                      </a:rPr>
                                    </m:ctrlPr>
                                  </m:sSubSupPr>
                                  <m:e>
                                    <m:r>
                                      <a:rPr lang="en-US" altLang="zh-TW" sz="1400" b="1" i="0" smtClean="0">
                                        <a:solidFill>
                                          <a:srgbClr val="0000FF"/>
                                        </a:solidFill>
                                        <a:latin typeface="Cambria Math" panose="02040503050406030204" pitchFamily="18" charset="0"/>
                                      </a:rPr>
                                      <m:t>𝚵</m:t>
                                    </m:r>
                                  </m:e>
                                  <m:sub>
                                    <m:r>
                                      <a:rPr lang="en-US" altLang="zh-TW" sz="1400" b="1" i="1" smtClean="0">
                                        <a:solidFill>
                                          <a:srgbClr val="0000FF"/>
                                        </a:solidFill>
                                        <a:latin typeface="Cambria Math" panose="02040503050406030204" pitchFamily="18" charset="0"/>
                                      </a:rPr>
                                      <m:t>𝒄</m:t>
                                    </m:r>
                                  </m:sub>
                                  <m:sup>
                                    <m:r>
                                      <a:rPr lang="en-US" altLang="zh-TW" sz="1400" b="1" i="1" smtClean="0">
                                        <a:solidFill>
                                          <a:srgbClr val="0000FF"/>
                                        </a:solidFill>
                                        <a:latin typeface="Cambria Math" panose="02040503050406030204" pitchFamily="18" charset="0"/>
                                      </a:rPr>
                                      <m:t>+</m:t>
                                    </m:r>
                                  </m:sup>
                                </m:sSubSup>
                                <m:r>
                                  <a:rPr lang="en-US" altLang="zh-TW" sz="1400" b="1" i="1" smtClean="0">
                                    <a:solidFill>
                                      <a:srgbClr val="0000FF"/>
                                    </a:solidFill>
                                    <a:latin typeface="Cambria Math" panose="02040503050406030204" pitchFamily="18" charset="0"/>
                                  </a:rPr>
                                  <m:t>)</m:t>
                                </m:r>
                              </m:oMath>
                            </m:oMathPara>
                          </a14:m>
                          <a:endParaRPr lang="zh-TW" altLang="en-US" sz="1400" dirty="0">
                            <a:solidFill>
                              <a:srgbClr val="0000FF"/>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sz="1400" b="1" i="1" smtClean="0">
                                    <a:solidFill>
                                      <a:srgbClr val="0000FF"/>
                                    </a:solidFill>
                                    <a:latin typeface="Cambria Math" panose="02040503050406030204" pitchFamily="18" charset="0"/>
                                  </a:rPr>
                                  <m:t>𝝉</m:t>
                                </m:r>
                                <m:r>
                                  <a:rPr lang="en-US" altLang="zh-TW" sz="1400" b="1" i="1" smtClean="0">
                                    <a:solidFill>
                                      <a:srgbClr val="0000FF"/>
                                    </a:solidFill>
                                    <a:latin typeface="Cambria Math" panose="02040503050406030204" pitchFamily="18" charset="0"/>
                                  </a:rPr>
                                  <m:t>(</m:t>
                                </m:r>
                                <m:sSubSup>
                                  <m:sSubSupPr>
                                    <m:ctrlPr>
                                      <a:rPr lang="en-US" altLang="zh-TW" sz="1400" b="1" i="1" smtClean="0">
                                        <a:solidFill>
                                          <a:srgbClr val="0000FF"/>
                                        </a:solidFill>
                                        <a:latin typeface="Cambria Math" panose="02040503050406030204" pitchFamily="18" charset="0"/>
                                      </a:rPr>
                                    </m:ctrlPr>
                                  </m:sSubSupPr>
                                  <m:e>
                                    <m:r>
                                      <a:rPr lang="en-US" altLang="zh-TW" sz="1400" b="1" i="0" smtClean="0">
                                        <a:solidFill>
                                          <a:srgbClr val="0000FF"/>
                                        </a:solidFill>
                                        <a:latin typeface="Cambria Math" panose="02040503050406030204" pitchFamily="18" charset="0"/>
                                      </a:rPr>
                                      <m:t>𝚲</m:t>
                                    </m:r>
                                  </m:e>
                                  <m:sub>
                                    <m:r>
                                      <a:rPr lang="en-US" altLang="zh-TW" sz="1400" b="1" i="1" smtClean="0">
                                        <a:solidFill>
                                          <a:srgbClr val="0000FF"/>
                                        </a:solidFill>
                                        <a:latin typeface="Cambria Math" panose="02040503050406030204" pitchFamily="18" charset="0"/>
                                      </a:rPr>
                                      <m:t>𝒄</m:t>
                                    </m:r>
                                  </m:sub>
                                  <m:sup>
                                    <m:r>
                                      <a:rPr lang="en-US" altLang="zh-TW" sz="1400" b="1" i="1" smtClean="0">
                                        <a:solidFill>
                                          <a:srgbClr val="0000FF"/>
                                        </a:solidFill>
                                        <a:latin typeface="Cambria Math" panose="02040503050406030204" pitchFamily="18" charset="0"/>
                                      </a:rPr>
                                      <m:t>+</m:t>
                                    </m:r>
                                  </m:sup>
                                </m:sSubSup>
                                <m:r>
                                  <a:rPr lang="en-US" altLang="zh-TW" sz="1400" b="1" i="1" smtClean="0">
                                    <a:solidFill>
                                      <a:srgbClr val="0000FF"/>
                                    </a:solidFill>
                                    <a:latin typeface="Cambria Math" panose="02040503050406030204" pitchFamily="18" charset="0"/>
                                  </a:rPr>
                                  <m:t>)</m:t>
                                </m:r>
                              </m:oMath>
                            </m:oMathPara>
                          </a14:m>
                          <a:endParaRPr lang="zh-TW" altLang="en-US" sz="1400" dirty="0">
                            <a:solidFill>
                              <a:srgbClr val="0000FF"/>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sz="1400" b="1" i="1" smtClean="0">
                                    <a:solidFill>
                                      <a:srgbClr val="0000FF"/>
                                    </a:solidFill>
                                    <a:latin typeface="Cambria Math" panose="02040503050406030204" pitchFamily="18" charset="0"/>
                                  </a:rPr>
                                  <m:t>𝝉</m:t>
                                </m:r>
                                <m:r>
                                  <a:rPr lang="en-US" altLang="zh-TW" sz="1400" b="1" i="1" smtClean="0">
                                    <a:solidFill>
                                      <a:srgbClr val="0000FF"/>
                                    </a:solidFill>
                                    <a:latin typeface="Cambria Math" panose="02040503050406030204" pitchFamily="18" charset="0"/>
                                  </a:rPr>
                                  <m:t>(</m:t>
                                </m:r>
                                <m:sSubSup>
                                  <m:sSubSupPr>
                                    <m:ctrlPr>
                                      <a:rPr lang="en-US" altLang="zh-TW" sz="1400" b="1" i="1" smtClean="0">
                                        <a:solidFill>
                                          <a:srgbClr val="0000FF"/>
                                        </a:solidFill>
                                        <a:latin typeface="Cambria Math" panose="02040503050406030204" pitchFamily="18" charset="0"/>
                                      </a:rPr>
                                    </m:ctrlPr>
                                  </m:sSubSupPr>
                                  <m:e>
                                    <m:r>
                                      <a:rPr lang="en-US" altLang="zh-TW" sz="1400" b="1" i="0" smtClean="0">
                                        <a:solidFill>
                                          <a:srgbClr val="0000FF"/>
                                        </a:solidFill>
                                        <a:latin typeface="Cambria Math" panose="02040503050406030204" pitchFamily="18" charset="0"/>
                                      </a:rPr>
                                      <m:t>𝚵</m:t>
                                    </m:r>
                                  </m:e>
                                  <m:sub>
                                    <m:r>
                                      <a:rPr lang="en-US" altLang="zh-TW" sz="1400" b="1" i="1" smtClean="0">
                                        <a:solidFill>
                                          <a:srgbClr val="0000FF"/>
                                        </a:solidFill>
                                        <a:latin typeface="Cambria Math" panose="02040503050406030204" pitchFamily="18" charset="0"/>
                                      </a:rPr>
                                      <m:t>𝒄</m:t>
                                    </m:r>
                                  </m:sub>
                                  <m:sup>
                                    <m:r>
                                      <a:rPr lang="en-US" altLang="zh-TW" sz="1400" b="1" i="1" smtClean="0">
                                        <a:solidFill>
                                          <a:srgbClr val="0000FF"/>
                                        </a:solidFill>
                                        <a:latin typeface="Cambria Math" panose="02040503050406030204" pitchFamily="18" charset="0"/>
                                      </a:rPr>
                                      <m:t>𝟎</m:t>
                                    </m:r>
                                  </m:sup>
                                </m:sSubSup>
                                <m:r>
                                  <a:rPr lang="en-US" altLang="zh-TW" sz="1400" b="1" i="1" smtClean="0">
                                    <a:solidFill>
                                      <a:srgbClr val="0000FF"/>
                                    </a:solidFill>
                                    <a:latin typeface="Cambria Math" panose="02040503050406030204" pitchFamily="18" charset="0"/>
                                  </a:rPr>
                                  <m:t>)</m:t>
                                </m:r>
                              </m:oMath>
                            </m:oMathPara>
                          </a14:m>
                          <a:endParaRPr lang="zh-TW" altLang="en-US" sz="1400" dirty="0">
                            <a:solidFill>
                              <a:srgbClr val="0000FF"/>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sz="1400" b="1" i="1" smtClean="0">
                                    <a:solidFill>
                                      <a:srgbClr val="0000FF"/>
                                    </a:solidFill>
                                    <a:latin typeface="Cambria Math" panose="02040503050406030204" pitchFamily="18" charset="0"/>
                                  </a:rPr>
                                  <m:t>𝝉</m:t>
                                </m:r>
                                <m:r>
                                  <a:rPr lang="en-US" altLang="zh-TW" sz="1400" b="1" i="1" smtClean="0">
                                    <a:solidFill>
                                      <a:srgbClr val="0000FF"/>
                                    </a:solidFill>
                                    <a:latin typeface="Cambria Math" panose="02040503050406030204" pitchFamily="18" charset="0"/>
                                  </a:rPr>
                                  <m:t>(</m:t>
                                </m:r>
                                <m:sSubSup>
                                  <m:sSubSupPr>
                                    <m:ctrlPr>
                                      <a:rPr lang="en-US" altLang="zh-TW" sz="1400" b="1" i="1" smtClean="0">
                                        <a:solidFill>
                                          <a:srgbClr val="0000FF"/>
                                        </a:solidFill>
                                        <a:latin typeface="Cambria Math" panose="02040503050406030204" pitchFamily="18" charset="0"/>
                                      </a:rPr>
                                    </m:ctrlPr>
                                  </m:sSubSupPr>
                                  <m:e>
                                    <m:r>
                                      <a:rPr lang="en-US" altLang="zh-TW" sz="1400" b="1" i="0" smtClean="0">
                                        <a:solidFill>
                                          <a:srgbClr val="0000FF"/>
                                        </a:solidFill>
                                        <a:latin typeface="Cambria Math" panose="02040503050406030204" pitchFamily="18" charset="0"/>
                                      </a:rPr>
                                      <m:t>𝛀</m:t>
                                    </m:r>
                                  </m:e>
                                  <m:sub>
                                    <m:r>
                                      <a:rPr lang="en-US" altLang="zh-TW" sz="1400" b="1" i="1" smtClean="0">
                                        <a:solidFill>
                                          <a:srgbClr val="0000FF"/>
                                        </a:solidFill>
                                        <a:latin typeface="Cambria Math" panose="02040503050406030204" pitchFamily="18" charset="0"/>
                                      </a:rPr>
                                      <m:t>𝒄</m:t>
                                    </m:r>
                                  </m:sub>
                                  <m:sup>
                                    <m:r>
                                      <a:rPr lang="en-US" altLang="zh-TW" sz="1400" b="1" i="1" smtClean="0">
                                        <a:solidFill>
                                          <a:srgbClr val="0000FF"/>
                                        </a:solidFill>
                                        <a:latin typeface="Cambria Math" panose="02040503050406030204" pitchFamily="18" charset="0"/>
                                      </a:rPr>
                                      <m:t>𝟎</m:t>
                                    </m:r>
                                  </m:sup>
                                </m:sSubSup>
                                <m:r>
                                  <a:rPr lang="en-US" altLang="zh-TW" sz="1400" b="1" i="1" smtClean="0">
                                    <a:solidFill>
                                      <a:srgbClr val="0000FF"/>
                                    </a:solidFill>
                                    <a:latin typeface="Cambria Math" panose="02040503050406030204" pitchFamily="18" charset="0"/>
                                  </a:rPr>
                                  <m:t>)</m:t>
                                </m:r>
                              </m:oMath>
                            </m:oMathPara>
                          </a14:m>
                          <a:endParaRPr lang="zh-TW" altLang="en-US" sz="1400" dirty="0">
                            <a:solidFill>
                              <a:srgbClr val="0000FF"/>
                            </a:solidFill>
                          </a:endParaRPr>
                        </a:p>
                      </a:txBody>
                      <a:tcPr marL="68580" marR="68580" marT="34290" marB="34290"/>
                    </a:tc>
                    <a:extLst>
                      <a:ext uri="{0D108BD9-81ED-4DB2-BD59-A6C34878D82A}">
                        <a16:rowId xmlns:a16="http://schemas.microsoft.com/office/drawing/2014/main" val="4230409882"/>
                      </a:ext>
                    </a:extLst>
                  </a:tr>
                  <a:tr h="302698">
                    <a:tc>
                      <a:txBody>
                        <a:bodyPr/>
                        <a:lstStyle/>
                        <a:p>
                          <a:r>
                            <a:rPr lang="en-US" altLang="zh-TW" sz="1200" dirty="0"/>
                            <a:t>PDG</a:t>
                          </a:r>
                          <a:r>
                            <a:rPr lang="en-US" altLang="zh-TW" sz="1200" baseline="0" dirty="0"/>
                            <a:t> (’04 ~ ’18)</a:t>
                          </a:r>
                          <a:endParaRPr lang="zh-TW" altLang="en-US" sz="1200" dirty="0"/>
                        </a:p>
                      </a:txBody>
                      <a:tcPr marL="68580" marR="68580" marT="34290" marB="34290">
                        <a:solidFill>
                          <a:schemeClr val="accent2">
                            <a:lumMod val="20000"/>
                            <a:lumOff val="80000"/>
                          </a:schemeClr>
                        </a:solidFill>
                      </a:tcPr>
                    </a:tc>
                    <a:tc>
                      <a:txBody>
                        <a:bodyPr/>
                        <a:lstStyle/>
                        <a:p>
                          <a:r>
                            <a:rPr lang="en-US" altLang="zh-TW" sz="1200" dirty="0"/>
                            <a:t>   442 </a:t>
                          </a:r>
                          <a:r>
                            <a:rPr lang="en-US" altLang="zh-TW" sz="1200" dirty="0">
                              <a:sym typeface="Symbol" panose="05050102010706020507" pitchFamily="18" charset="2"/>
                            </a:rPr>
                            <a:t> 26</a:t>
                          </a:r>
                          <a:endParaRPr lang="zh-TW" altLang="en-US" sz="1200" dirty="0"/>
                        </a:p>
                      </a:txBody>
                      <a:tcPr marL="68580" marR="68580" marT="34290" marB="34290">
                        <a:solidFill>
                          <a:schemeClr val="accent2">
                            <a:lumMod val="20000"/>
                            <a:lumOff val="80000"/>
                          </a:schemeClr>
                        </a:solidFill>
                      </a:tcPr>
                    </a:tc>
                    <a:tc>
                      <a:txBody>
                        <a:bodyPr/>
                        <a:lstStyle/>
                        <a:p>
                          <a:r>
                            <a:rPr lang="en-US" altLang="zh-TW" sz="1200" dirty="0"/>
                            <a:t>      200 </a:t>
                          </a:r>
                          <a:r>
                            <a:rPr lang="en-US" altLang="zh-TW" sz="1200" dirty="0">
                              <a:sym typeface="Symbol" panose="05050102010706020507" pitchFamily="18" charset="2"/>
                            </a:rPr>
                            <a:t> 6</a:t>
                          </a:r>
                          <a:endParaRPr lang="zh-TW" altLang="en-US" sz="1200" dirty="0"/>
                        </a:p>
                      </a:txBody>
                      <a:tcPr marL="68580" marR="68580" marT="34290" marB="34290">
                        <a:solidFill>
                          <a:schemeClr val="accent2">
                            <a:lumMod val="20000"/>
                            <a:lumOff val="80000"/>
                          </a:schemeClr>
                        </a:solidFill>
                      </a:tcPr>
                    </a:tc>
                    <a:tc>
                      <a:txBody>
                        <a:bodyPr/>
                        <a:lstStyle/>
                        <a:p>
                          <a:r>
                            <a:rPr lang="en-US" altLang="zh-TW" sz="1200" dirty="0"/>
                            <a:t>     </a:t>
                          </a:r>
                          <a:r>
                            <a:rPr lang="en-US" altLang="zh-TW" sz="1200" baseline="0" dirty="0"/>
                            <a:t> </a:t>
                          </a:r>
                          <a14:m>
                            <m:oMath xmlns:m="http://schemas.openxmlformats.org/officeDocument/2006/math">
                              <m:sSubSup>
                                <m:sSubSupPr>
                                  <m:ctrlPr>
                                    <a:rPr lang="en-US" altLang="zh-TW" sz="1200" i="1" baseline="0" smtClean="0">
                                      <a:latin typeface="Cambria Math" panose="02040503050406030204" pitchFamily="18" charset="0"/>
                                    </a:rPr>
                                  </m:ctrlPr>
                                </m:sSubSupPr>
                                <m:e>
                                  <m:r>
                                    <a:rPr lang="en-US" altLang="zh-TW" sz="1200" b="0" i="1" baseline="0" smtClean="0">
                                      <a:latin typeface="Cambria Math" panose="02040503050406030204" pitchFamily="18" charset="0"/>
                                    </a:rPr>
                                    <m:t>112</m:t>
                                  </m:r>
                                </m:e>
                                <m:sub>
                                  <m:r>
                                    <a:rPr lang="en-US" altLang="zh-TW" sz="1200" b="0" i="1" baseline="0" smtClean="0">
                                      <a:latin typeface="Cambria Math" panose="02040503050406030204" pitchFamily="18" charset="0"/>
                                    </a:rPr>
                                    <m:t>−10</m:t>
                                  </m:r>
                                </m:sub>
                                <m:sup>
                                  <m:r>
                                    <a:rPr lang="en-US" altLang="zh-TW" sz="1200" b="0" i="1" baseline="0" smtClean="0">
                                      <a:latin typeface="Cambria Math" panose="02040503050406030204" pitchFamily="18" charset="0"/>
                                    </a:rPr>
                                    <m:t>+13</m:t>
                                  </m:r>
                                </m:sup>
                              </m:sSubSup>
                            </m:oMath>
                          </a14:m>
                          <a:endParaRPr lang="zh-TW" altLang="en-US" sz="1200" dirty="0"/>
                        </a:p>
                      </a:txBody>
                      <a:tcPr marL="68580" marR="68580" marT="34290" marB="34290">
                        <a:solidFill>
                          <a:schemeClr val="accent2">
                            <a:lumMod val="20000"/>
                            <a:lumOff val="80000"/>
                          </a:schemeClr>
                        </a:solidFill>
                      </a:tcPr>
                    </a:tc>
                    <a:tc>
                      <a:txBody>
                        <a:bodyPr/>
                        <a:lstStyle/>
                        <a:p>
                          <a:r>
                            <a:rPr lang="en-US" altLang="zh-TW" sz="1200" dirty="0"/>
                            <a:t>     69 </a:t>
                          </a:r>
                          <a:r>
                            <a:rPr lang="en-US" altLang="zh-TW" sz="1200" dirty="0">
                              <a:sym typeface="Symbol" panose="05050102010706020507" pitchFamily="18" charset="2"/>
                            </a:rPr>
                            <a:t> 12</a:t>
                          </a:r>
                          <a:endParaRPr lang="zh-TW" altLang="en-US" sz="1200" dirty="0"/>
                        </a:p>
                      </a:txBody>
                      <a:tcPr marL="68580" marR="68580" marT="34290" marB="34290">
                        <a:solidFill>
                          <a:schemeClr val="accent2">
                            <a:lumMod val="20000"/>
                            <a:lumOff val="80000"/>
                          </a:schemeClr>
                        </a:solidFill>
                      </a:tcPr>
                    </a:tc>
                    <a:extLst>
                      <a:ext uri="{0D108BD9-81ED-4DB2-BD59-A6C34878D82A}">
                        <a16:rowId xmlns:a16="http://schemas.microsoft.com/office/drawing/2014/main" val="1836024917"/>
                      </a:ext>
                    </a:extLst>
                  </a:tr>
                  <a:tr h="251460">
                    <a:tc>
                      <a:txBody>
                        <a:bodyPr/>
                        <a:lstStyle/>
                        <a:p>
                          <a:r>
                            <a:rPr lang="en-US" altLang="zh-TW" sz="1200" dirty="0" err="1"/>
                            <a:t>LHCb</a:t>
                          </a:r>
                          <a:r>
                            <a:rPr lang="en-US" altLang="zh-TW" sz="1200" dirty="0"/>
                            <a:t> (’18)</a:t>
                          </a:r>
                          <a:endParaRPr lang="zh-TW" altLang="en-US" sz="1200" dirty="0"/>
                        </a:p>
                      </a:txBody>
                      <a:tcPr marL="68580" marR="68580" marT="34290" marB="34290"/>
                    </a:tc>
                    <a:tc>
                      <a:txBody>
                        <a:bodyPr/>
                        <a:lstStyle/>
                        <a:p>
                          <a:r>
                            <a:rPr lang="en-US" altLang="zh-TW" sz="1200" dirty="0"/>
                            <a:t> </a:t>
                          </a:r>
                          <a:endParaRPr lang="zh-TW" altLang="en-US" sz="1200" dirty="0"/>
                        </a:p>
                      </a:txBody>
                      <a:tcPr marL="68580" marR="68580" marT="34290" marB="34290"/>
                    </a:tc>
                    <a:tc>
                      <a:txBody>
                        <a:bodyPr/>
                        <a:lstStyle/>
                        <a:p>
                          <a:endParaRPr lang="zh-TW" altLang="en-US" sz="1200"/>
                        </a:p>
                      </a:txBody>
                      <a:tcPr marL="68580" marR="68580" marT="34290" marB="34290"/>
                    </a:tc>
                    <a:tc>
                      <a:txBody>
                        <a:bodyPr/>
                        <a:lstStyle/>
                        <a:p>
                          <a:endParaRPr lang="zh-TW" altLang="en-US" sz="1200"/>
                        </a:p>
                      </a:txBody>
                      <a:tcPr marL="68580" marR="68580" marT="34290" marB="34290"/>
                    </a:tc>
                    <a:tc>
                      <a:txBody>
                        <a:bodyPr/>
                        <a:lstStyle/>
                        <a:p>
                          <a:r>
                            <a:rPr lang="en-US" altLang="zh-TW" sz="1200" dirty="0"/>
                            <a:t>   268 </a:t>
                          </a:r>
                          <a:r>
                            <a:rPr lang="en-US" altLang="zh-TW" sz="1200" dirty="0">
                              <a:sym typeface="Symbol" panose="05050102010706020507" pitchFamily="18" charset="2"/>
                            </a:rPr>
                            <a:t> 26</a:t>
                          </a:r>
                          <a:endParaRPr lang="zh-TW" altLang="en-US" sz="1200" dirty="0"/>
                        </a:p>
                      </a:txBody>
                      <a:tcPr marL="68580" marR="68580" marT="34290" marB="34290"/>
                    </a:tc>
                    <a:extLst>
                      <a:ext uri="{0D108BD9-81ED-4DB2-BD59-A6C34878D82A}">
                        <a16:rowId xmlns:a16="http://schemas.microsoft.com/office/drawing/2014/main" val="2783298937"/>
                      </a:ext>
                    </a:extLst>
                  </a:tr>
                  <a:tr h="3168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err="1"/>
                            <a:t>LHCb</a:t>
                          </a:r>
                          <a:r>
                            <a:rPr lang="en-US" altLang="zh-TW" sz="1200" dirty="0"/>
                            <a:t> (’19)</a:t>
                          </a:r>
                          <a:endParaRPr lang="zh-TW" altLang="en-US" sz="1200" dirty="0"/>
                        </a:p>
                      </a:txBody>
                      <a:tcPr marL="68580" marR="68580" marT="34290" marB="34290"/>
                    </a:tc>
                    <a:tc>
                      <a:txBody>
                        <a:bodyPr/>
                        <a:lstStyle/>
                        <a:p>
                          <a:r>
                            <a:rPr lang="en-US" altLang="zh-TW" sz="1200" dirty="0"/>
                            <a:t>   457 </a:t>
                          </a:r>
                          <a:r>
                            <a:rPr lang="en-US" altLang="zh-TW" sz="1200" dirty="0">
                              <a:sym typeface="Symbol" panose="05050102010706020507" pitchFamily="18" charset="2"/>
                            </a:rPr>
                            <a:t> 6</a:t>
                          </a:r>
                          <a:endParaRPr lang="zh-TW" altLang="en-US" sz="1200" dirty="0"/>
                        </a:p>
                      </a:txBody>
                      <a:tcPr marL="68580" marR="68580" marT="34290" marB="34290"/>
                    </a:tc>
                    <a:tc>
                      <a:txBody>
                        <a:bodyPr/>
                        <a:lstStyle/>
                        <a:p>
                          <a:r>
                            <a:rPr lang="en-US" altLang="zh-TW" sz="1200" dirty="0"/>
                            <a:t>  203.5 </a:t>
                          </a:r>
                          <a:r>
                            <a:rPr lang="en-US" altLang="zh-TW" sz="1200" dirty="0">
                              <a:sym typeface="Symbol" panose="05050102010706020507" pitchFamily="18" charset="2"/>
                            </a:rPr>
                            <a:t> 2.2</a:t>
                          </a:r>
                          <a:endParaRPr lang="zh-TW" altLang="en-US" sz="1200" dirty="0"/>
                        </a:p>
                      </a:txBody>
                      <a:tcPr marL="68580" marR="68580" marT="34290" marB="34290"/>
                    </a:tc>
                    <a:tc>
                      <a:txBody>
                        <a:bodyPr/>
                        <a:lstStyle/>
                        <a:p>
                          <a:r>
                            <a:rPr lang="en-US" altLang="zh-TW" sz="1200" dirty="0"/>
                            <a:t>  154.5 </a:t>
                          </a:r>
                          <a:r>
                            <a:rPr lang="en-US" altLang="zh-TW" sz="1200" dirty="0">
                              <a:sym typeface="Symbol" panose="05050102010706020507" pitchFamily="18" charset="2"/>
                            </a:rPr>
                            <a:t> 2.6</a:t>
                          </a:r>
                          <a:endParaRPr lang="zh-TW" altLang="en-US" sz="1200" dirty="0"/>
                        </a:p>
                      </a:txBody>
                      <a:tcPr marL="68580" marR="68580" marT="34290" marB="34290"/>
                    </a:tc>
                    <a:tc>
                      <a:txBody>
                        <a:bodyPr/>
                        <a:lstStyle/>
                        <a:p>
                          <a:endParaRPr lang="zh-TW" altLang="en-US" sz="1200" dirty="0"/>
                        </a:p>
                      </a:txBody>
                      <a:tcPr marL="68580" marR="68580" marT="34290" marB="34290"/>
                    </a:tc>
                    <a:extLst>
                      <a:ext uri="{0D108BD9-81ED-4DB2-BD59-A6C34878D82A}">
                        <a16:rowId xmlns:a16="http://schemas.microsoft.com/office/drawing/2014/main" val="3539470806"/>
                      </a:ext>
                    </a:extLst>
                  </a:tr>
                  <a:tr h="297181">
                    <a:tc>
                      <a:txBody>
                        <a:bodyPr/>
                        <a:lstStyle/>
                        <a:p>
                          <a:r>
                            <a:rPr lang="en-US" altLang="zh-TW" sz="1200" dirty="0"/>
                            <a:t>PDG (’20)</a:t>
                          </a:r>
                          <a:endParaRPr lang="zh-TW" altLang="en-US" sz="1200" dirty="0"/>
                        </a:p>
                      </a:txBody>
                      <a:tcPr marL="68580" marR="68580" marT="34290" marB="34290"/>
                    </a:tc>
                    <a:tc>
                      <a:txBody>
                        <a:bodyPr/>
                        <a:lstStyle/>
                        <a:p>
                          <a:r>
                            <a:rPr lang="en-US" altLang="zh-TW" sz="1200" dirty="0"/>
                            <a:t>   456 </a:t>
                          </a:r>
                          <a:r>
                            <a:rPr lang="en-US" altLang="zh-TW" sz="1200" dirty="0">
                              <a:sym typeface="Symbol" panose="05050102010706020507" pitchFamily="18" charset="2"/>
                            </a:rPr>
                            <a:t> 5</a:t>
                          </a:r>
                          <a:endParaRPr lang="zh-TW" altLang="en-US" sz="1200" dirty="0"/>
                        </a:p>
                      </a:txBody>
                      <a:tcPr marL="68580" marR="68580" marT="34290" marB="34290"/>
                    </a:tc>
                    <a:tc>
                      <a:txBody>
                        <a:bodyPr/>
                        <a:lstStyle/>
                        <a:p>
                          <a:r>
                            <a:rPr lang="en-US" altLang="zh-TW" sz="1200" dirty="0"/>
                            <a:t>  202.4 </a:t>
                          </a:r>
                          <a:r>
                            <a:rPr lang="en-US" altLang="zh-TW" sz="1200" dirty="0">
                              <a:sym typeface="Symbol" panose="05050102010706020507" pitchFamily="18" charset="2"/>
                            </a:rPr>
                            <a:t> 3.1</a:t>
                          </a:r>
                          <a:endParaRPr lang="zh-TW" altLang="en-US" sz="1200" dirty="0"/>
                        </a:p>
                      </a:txBody>
                      <a:tcPr marL="68580" marR="68580" marT="34290" marB="34290"/>
                    </a:tc>
                    <a:tc>
                      <a:txBody>
                        <a:bodyPr/>
                        <a:lstStyle/>
                        <a:p>
                          <a:r>
                            <a:rPr lang="en-US" altLang="zh-TW" sz="1200" dirty="0"/>
                            <a:t>     153 </a:t>
                          </a:r>
                          <a:r>
                            <a:rPr lang="en-US" altLang="zh-TW" sz="1200" dirty="0">
                              <a:sym typeface="Symbol" panose="05050102010706020507" pitchFamily="18" charset="2"/>
                            </a:rPr>
                            <a:t> 6</a:t>
                          </a:r>
                          <a:endParaRPr lang="zh-TW" altLang="en-US" sz="1200" dirty="0"/>
                        </a:p>
                      </a:txBody>
                      <a:tcPr marL="68580" marR="68580" marT="34290" marB="34290"/>
                    </a:tc>
                    <a:tc>
                      <a:txBody>
                        <a:bodyPr/>
                        <a:lstStyle/>
                        <a:p>
                          <a:r>
                            <a:rPr lang="en-US" altLang="zh-TW" sz="1200" dirty="0"/>
                            <a:t>   268 </a:t>
                          </a:r>
                          <a:r>
                            <a:rPr lang="en-US" altLang="zh-TW" sz="1200" dirty="0">
                              <a:sym typeface="Symbol" panose="05050102010706020507" pitchFamily="18" charset="2"/>
                            </a:rPr>
                            <a:t> 26</a:t>
                          </a:r>
                          <a:endParaRPr lang="zh-TW" altLang="en-US" sz="1200" dirty="0"/>
                        </a:p>
                      </a:txBody>
                      <a:tcPr marL="68580" marR="68580" marT="34290" marB="34290"/>
                    </a:tc>
                    <a:extLst>
                      <a:ext uri="{0D108BD9-81ED-4DB2-BD59-A6C34878D82A}">
                        <a16:rowId xmlns:a16="http://schemas.microsoft.com/office/drawing/2014/main" val="1839258109"/>
                      </a:ext>
                    </a:extLst>
                  </a:tr>
                  <a:tr h="271335">
                    <a:tc>
                      <a:txBody>
                        <a:bodyPr/>
                        <a:lstStyle/>
                        <a:p>
                          <a:r>
                            <a:rPr lang="en-US" altLang="zh-TW" sz="1200" dirty="0" err="1"/>
                            <a:t>LHCb</a:t>
                          </a:r>
                          <a:r>
                            <a:rPr lang="en-US" altLang="zh-TW" sz="1200" dirty="0"/>
                            <a:t> (’21)</a:t>
                          </a:r>
                          <a:endParaRPr lang="zh-TW" altLang="en-US" sz="1200" dirty="0"/>
                        </a:p>
                      </a:txBody>
                      <a:tcPr marL="68580" marR="68580" marT="34290" marB="34290"/>
                    </a:tc>
                    <a:tc>
                      <a:txBody>
                        <a:bodyPr/>
                        <a:lstStyle/>
                        <a:p>
                          <a:endParaRPr lang="zh-TW" altLang="en-US" sz="1200" dirty="0"/>
                        </a:p>
                      </a:txBody>
                      <a:tcPr marL="68580" marR="68580" marT="34290" marB="34290"/>
                    </a:tc>
                    <a:tc>
                      <a:txBody>
                        <a:bodyPr/>
                        <a:lstStyle/>
                        <a:p>
                          <a:endParaRPr lang="zh-TW" altLang="en-US" sz="1200" dirty="0"/>
                        </a:p>
                      </a:txBody>
                      <a:tcPr marL="68580" marR="68580" marT="34290" marB="34290"/>
                    </a:tc>
                    <a:tc>
                      <a:txBody>
                        <a:bodyPr/>
                        <a:lstStyle/>
                        <a:p>
                          <a:r>
                            <a:rPr lang="en-US" altLang="zh-TW" sz="1200" dirty="0"/>
                            <a:t>  148.0 </a:t>
                          </a:r>
                          <a:r>
                            <a:rPr lang="en-US" altLang="zh-TW" sz="1200" dirty="0">
                              <a:sym typeface="Symbol" panose="05050102010706020507" pitchFamily="18" charset="2"/>
                            </a:rPr>
                            <a:t> 3.2</a:t>
                          </a:r>
                          <a:endParaRPr lang="zh-TW" altLang="en-US" sz="1200" dirty="0"/>
                        </a:p>
                      </a:txBody>
                      <a:tcPr marL="68580" marR="68580" marT="34290" marB="34290"/>
                    </a:tc>
                    <a:tc>
                      <a:txBody>
                        <a:bodyPr/>
                        <a:lstStyle/>
                        <a:p>
                          <a:r>
                            <a:rPr lang="en-US" altLang="zh-TW" sz="1200" dirty="0"/>
                            <a:t> 276.5</a:t>
                          </a:r>
                          <a:r>
                            <a:rPr lang="en-US" altLang="zh-TW" sz="1200" dirty="0">
                              <a:sym typeface="Symbol" panose="05050102010706020507" pitchFamily="18" charset="2"/>
                            </a:rPr>
                            <a:t>  14.1</a:t>
                          </a:r>
                          <a:endParaRPr lang="zh-TW" altLang="en-US" sz="1200" dirty="0"/>
                        </a:p>
                      </a:txBody>
                      <a:tcPr marL="68580" marR="68580" marT="34290" marB="34290"/>
                    </a:tc>
                    <a:extLst>
                      <a:ext uri="{0D108BD9-81ED-4DB2-BD59-A6C34878D82A}">
                        <a16:rowId xmlns:a16="http://schemas.microsoft.com/office/drawing/2014/main" val="1425828958"/>
                      </a:ext>
                    </a:extLst>
                  </a:tr>
                  <a:tr h="283779">
                    <a:tc>
                      <a:txBody>
                        <a:bodyPr/>
                        <a:lstStyle/>
                        <a:p>
                          <a:r>
                            <a:rPr lang="en-US" altLang="zh-TW" sz="1200" dirty="0"/>
                            <a:t>PDG (’22,’23)</a:t>
                          </a:r>
                          <a:endParaRPr lang="zh-TW" altLang="en-US" sz="1200" dirty="0"/>
                        </a:p>
                      </a:txBody>
                      <a:tcPr marL="68580" marR="68580" marT="34290" marB="34290">
                        <a:solidFill>
                          <a:srgbClr val="FFFF00"/>
                        </a:solidFill>
                      </a:tcPr>
                    </a:tc>
                    <a:tc>
                      <a:txBody>
                        <a:bodyPr/>
                        <a:lstStyle/>
                        <a:p>
                          <a:r>
                            <a:rPr lang="en-US" altLang="zh-TW" sz="1200" dirty="0"/>
                            <a:t>   453 </a:t>
                          </a:r>
                          <a:r>
                            <a:rPr lang="en-US" altLang="zh-TW" sz="1200" dirty="0">
                              <a:sym typeface="Symbol" panose="05050102010706020507" pitchFamily="18" charset="2"/>
                            </a:rPr>
                            <a:t> 5</a:t>
                          </a:r>
                          <a:endParaRPr lang="zh-TW" altLang="en-US" sz="1200" dirty="0"/>
                        </a:p>
                      </a:txBody>
                      <a:tcPr marL="68580" marR="68580" marT="34290" marB="34290">
                        <a:solidFill>
                          <a:srgbClr val="FFFF00"/>
                        </a:solidFill>
                      </a:tcPr>
                    </a:tc>
                    <a:tc>
                      <a:txBody>
                        <a:bodyPr/>
                        <a:lstStyle/>
                        <a:p>
                          <a:r>
                            <a:rPr lang="en-US" altLang="zh-TW" sz="1200" dirty="0"/>
                            <a:t>  201.5 </a:t>
                          </a:r>
                          <a:r>
                            <a:rPr lang="en-US" altLang="zh-TW" sz="1200" dirty="0">
                              <a:sym typeface="Symbol" panose="05050102010706020507" pitchFamily="18" charset="2"/>
                            </a:rPr>
                            <a:t> 2.7</a:t>
                          </a:r>
                          <a:endParaRPr lang="zh-TW" altLang="en-US" sz="1200" dirty="0"/>
                        </a:p>
                      </a:txBody>
                      <a:tcPr marL="68580" marR="68580" marT="34290" marB="34290">
                        <a:solidFill>
                          <a:srgbClr val="FFFF00"/>
                        </a:solidFill>
                      </a:tcPr>
                    </a:tc>
                    <a:tc>
                      <a:txBody>
                        <a:bodyPr/>
                        <a:lstStyle/>
                        <a:p>
                          <a:r>
                            <a:rPr lang="en-US" altLang="zh-TW" sz="1200" dirty="0"/>
                            <a:t>  151.9 </a:t>
                          </a:r>
                          <a:r>
                            <a:rPr lang="en-US" altLang="zh-TW" sz="1200" dirty="0">
                              <a:sym typeface="Symbol" panose="05050102010706020507" pitchFamily="18" charset="2"/>
                            </a:rPr>
                            <a:t> 2.4</a:t>
                          </a:r>
                          <a:endParaRPr lang="zh-TW" altLang="en-US" sz="1200" dirty="0"/>
                        </a:p>
                      </a:txBody>
                      <a:tcPr marL="68580" marR="68580" marT="34290" marB="34290">
                        <a:solidFill>
                          <a:srgbClr val="FFFF00"/>
                        </a:solidFill>
                      </a:tcPr>
                    </a:tc>
                    <a:tc>
                      <a:txBody>
                        <a:bodyPr/>
                        <a:lstStyle/>
                        <a:p>
                          <a:r>
                            <a:rPr lang="en-US" altLang="zh-TW" sz="1200" dirty="0"/>
                            <a:t>    268 </a:t>
                          </a:r>
                          <a:r>
                            <a:rPr lang="en-US" altLang="zh-TW" sz="1200" dirty="0">
                              <a:sym typeface="Symbol" panose="05050102010706020507" pitchFamily="18" charset="2"/>
                            </a:rPr>
                            <a:t> 26</a:t>
                          </a:r>
                          <a:endParaRPr lang="zh-TW" altLang="en-US" sz="1200" dirty="0"/>
                        </a:p>
                      </a:txBody>
                      <a:tcPr marL="68580" marR="68580" marT="34290" marB="34290">
                        <a:solidFill>
                          <a:srgbClr val="FFFF00"/>
                        </a:solidFill>
                      </a:tcPr>
                    </a:tc>
                    <a:extLst>
                      <a:ext uri="{0D108BD9-81ED-4DB2-BD59-A6C34878D82A}">
                        <a16:rowId xmlns:a16="http://schemas.microsoft.com/office/drawing/2014/main" val="566907491"/>
                      </a:ext>
                    </a:extLst>
                  </a:tr>
                  <a:tr h="267846">
                    <a:tc>
                      <a:txBody>
                        <a:bodyPr/>
                        <a:lstStyle/>
                        <a:p>
                          <a:r>
                            <a:rPr lang="en-US" altLang="zh-TW" sz="1200" dirty="0"/>
                            <a:t>Belle II (’22)</a:t>
                          </a:r>
                          <a:endParaRPr lang="zh-TW" altLang="en-US" sz="1200" dirty="0"/>
                        </a:p>
                      </a:txBody>
                      <a:tcPr marL="68580" marR="68580" marT="34290" marB="34290">
                        <a:solidFill>
                          <a:srgbClr val="FFC000"/>
                        </a:solidFill>
                      </a:tcPr>
                    </a:tc>
                    <a:tc>
                      <a:txBody>
                        <a:bodyPr/>
                        <a:lstStyle/>
                        <a:p>
                          <a:endParaRPr lang="zh-TW" altLang="en-US" sz="1200" dirty="0"/>
                        </a:p>
                      </a:txBody>
                      <a:tcPr marL="68580" marR="68580" marT="34290" marB="34290">
                        <a:solidFill>
                          <a:srgbClr val="FFC000"/>
                        </a:solidFill>
                      </a:tcPr>
                    </a:tc>
                    <a:tc>
                      <a:txBody>
                        <a:bodyPr/>
                        <a:lstStyle/>
                        <a:p>
                          <a:r>
                            <a:rPr lang="en-US" altLang="zh-TW" sz="1200" dirty="0"/>
                            <a:t> 203.20 </a:t>
                          </a:r>
                          <a:r>
                            <a:rPr lang="en-US" altLang="zh-TW" sz="1200" dirty="0">
                              <a:sym typeface="Symbol" panose="05050102010706020507" pitchFamily="18" charset="2"/>
                            </a:rPr>
                            <a:t> 1.18</a:t>
                          </a:r>
                          <a:endParaRPr lang="zh-TW" altLang="en-US" sz="1200" dirty="0"/>
                        </a:p>
                      </a:txBody>
                      <a:tcPr marL="68580" marR="68580" marT="34290" marB="34290">
                        <a:solidFill>
                          <a:srgbClr val="FFC000"/>
                        </a:solidFill>
                      </a:tcPr>
                    </a:tc>
                    <a:tc>
                      <a:txBody>
                        <a:bodyPr/>
                        <a:lstStyle/>
                        <a:p>
                          <a:endParaRPr lang="zh-TW" altLang="en-US" sz="1200" dirty="0"/>
                        </a:p>
                      </a:txBody>
                      <a:tcPr marL="68580" marR="68580" marT="34290" marB="34290">
                        <a:solidFill>
                          <a:srgbClr val="FFC000"/>
                        </a:solidFill>
                      </a:tcPr>
                    </a:tc>
                    <a:tc>
                      <a:txBody>
                        <a:bodyPr/>
                        <a:lstStyle/>
                        <a:p>
                          <a:r>
                            <a:rPr lang="en-US" altLang="zh-TW" sz="1200" dirty="0"/>
                            <a:t>    243 </a:t>
                          </a:r>
                          <a:r>
                            <a:rPr lang="en-US" altLang="zh-TW" sz="1200" dirty="0">
                              <a:sym typeface="Symbol" panose="05050102010706020507" pitchFamily="18" charset="2"/>
                            </a:rPr>
                            <a:t> 49</a:t>
                          </a:r>
                          <a:endParaRPr lang="zh-TW" altLang="en-US" sz="1200" dirty="0"/>
                        </a:p>
                      </a:txBody>
                      <a:tcPr marL="68580" marR="68580" marT="34290" marB="34290">
                        <a:solidFill>
                          <a:srgbClr val="FFC000"/>
                        </a:solidFill>
                      </a:tcPr>
                    </a:tc>
                    <a:extLst>
                      <a:ext uri="{0D108BD9-81ED-4DB2-BD59-A6C34878D82A}">
                        <a16:rowId xmlns:a16="http://schemas.microsoft.com/office/drawing/2014/main" val="3738555540"/>
                      </a:ext>
                    </a:extLst>
                  </a:tr>
                  <a:tr h="267846">
                    <a:tc>
                      <a:txBody>
                        <a:bodyPr/>
                        <a:lstStyle/>
                        <a:p>
                          <a:r>
                            <a:rPr lang="en-US" altLang="zh-TW" sz="1200" dirty="0"/>
                            <a:t>PDG (’24)</a:t>
                          </a:r>
                          <a:endParaRPr lang="zh-TW" altLang="en-US" sz="1200" dirty="0"/>
                        </a:p>
                      </a:txBody>
                      <a:tcPr marL="68580" marR="68580" marT="34290" marB="34290">
                        <a:solidFill>
                          <a:srgbClr val="92D050"/>
                        </a:solidFill>
                      </a:tcPr>
                    </a:tc>
                    <a:tc>
                      <a:txBody>
                        <a:bodyPr/>
                        <a:lstStyle/>
                        <a:p>
                          <a:r>
                            <a:rPr lang="en-US" altLang="zh-TW" sz="1200" dirty="0"/>
                            <a:t>   453 </a:t>
                          </a:r>
                          <a:r>
                            <a:rPr lang="en-US" altLang="zh-TW" sz="1200" dirty="0">
                              <a:sym typeface="Symbol" panose="05050102010706020507" pitchFamily="18" charset="2"/>
                            </a:rPr>
                            <a:t> 5</a:t>
                          </a:r>
                          <a:endParaRPr lang="zh-TW" altLang="en-US" sz="1200" dirty="0"/>
                        </a:p>
                      </a:txBody>
                      <a:tcPr marL="68580" marR="68580" marT="34290" marB="34290">
                        <a:solidFill>
                          <a:srgbClr val="92D050"/>
                        </a:solidFill>
                      </a:tcPr>
                    </a:tc>
                    <a:tc>
                      <a:txBody>
                        <a:bodyPr/>
                        <a:lstStyle/>
                        <a:p>
                          <a:r>
                            <a:rPr lang="en-US" altLang="zh-TW" sz="1200" dirty="0"/>
                            <a:t>   202.6 </a:t>
                          </a:r>
                          <a:r>
                            <a:rPr lang="en-US" altLang="zh-TW" sz="1200" dirty="0">
                              <a:sym typeface="Symbol" panose="05050102010706020507" pitchFamily="18" charset="2"/>
                            </a:rPr>
                            <a:t> 1.0</a:t>
                          </a:r>
                          <a:endParaRPr lang="zh-TW" altLang="en-US" sz="1200" dirty="0"/>
                        </a:p>
                      </a:txBody>
                      <a:tcPr marL="68580" marR="68580" marT="34290" marB="34290">
                        <a:solidFill>
                          <a:srgbClr val="92D050"/>
                        </a:solidFill>
                      </a:tcPr>
                    </a:tc>
                    <a:tc>
                      <a:txBody>
                        <a:bodyPr/>
                        <a:lstStyle/>
                        <a:p>
                          <a:r>
                            <a:rPr lang="en-US" altLang="zh-TW" sz="1200" dirty="0"/>
                            <a:t>  150.4 </a:t>
                          </a:r>
                          <a:r>
                            <a:rPr lang="en-US" altLang="zh-TW" sz="1200" dirty="0">
                              <a:sym typeface="Symbol" panose="05050102010706020507" pitchFamily="18" charset="2"/>
                            </a:rPr>
                            <a:t> 2.8</a:t>
                          </a:r>
                          <a:endParaRPr lang="zh-TW" altLang="en-US" sz="1200" dirty="0"/>
                        </a:p>
                      </a:txBody>
                      <a:tcPr marL="68580" marR="68580" marT="34290" marB="34290">
                        <a:solidFill>
                          <a:srgbClr val="92D050"/>
                        </a:solidFill>
                      </a:tcPr>
                    </a:tc>
                    <a:tc>
                      <a:txBody>
                        <a:bodyPr/>
                        <a:lstStyle/>
                        <a:p>
                          <a:r>
                            <a:rPr lang="en-US" altLang="zh-TW" sz="1200" dirty="0"/>
                            <a:t>    273 </a:t>
                          </a:r>
                          <a:r>
                            <a:rPr lang="en-US" altLang="zh-TW" sz="1200" dirty="0">
                              <a:sym typeface="Symbol" panose="05050102010706020507" pitchFamily="18" charset="2"/>
                            </a:rPr>
                            <a:t> 12</a:t>
                          </a:r>
                          <a:endParaRPr lang="zh-TW" altLang="en-US" sz="1200" dirty="0"/>
                        </a:p>
                      </a:txBody>
                      <a:tcPr marL="68580" marR="68580" marT="34290" marB="34290">
                        <a:solidFill>
                          <a:srgbClr val="92D050"/>
                        </a:solidFill>
                      </a:tcPr>
                    </a:tc>
                    <a:extLst>
                      <a:ext uri="{0D108BD9-81ED-4DB2-BD59-A6C34878D82A}">
                        <a16:rowId xmlns:a16="http://schemas.microsoft.com/office/drawing/2014/main" val="1072921528"/>
                      </a:ext>
                    </a:extLst>
                  </a:tr>
                  <a:tr h="267846">
                    <a:tc>
                      <a:txBody>
                        <a:bodyPr/>
                        <a:lstStyle/>
                        <a:p>
                          <a:r>
                            <a:rPr lang="en-US" altLang="zh-TW" sz="1200" dirty="0" err="1"/>
                            <a:t>LHCb</a:t>
                          </a:r>
                          <a:r>
                            <a:rPr lang="en-US" altLang="zh-TW" sz="1200" dirty="0"/>
                            <a:t> (’25)</a:t>
                          </a:r>
                          <a:endParaRPr lang="zh-TW" altLang="en-US" sz="1200" dirty="0"/>
                        </a:p>
                      </a:txBody>
                      <a:tcPr marL="68580" marR="68580" marT="34290" marB="34290">
                        <a:solidFill>
                          <a:srgbClr val="92D050"/>
                        </a:solidFill>
                      </a:tcPr>
                    </a:tc>
                    <a:tc>
                      <a:txBody>
                        <a:bodyPr/>
                        <a:lstStyle/>
                        <a:p>
                          <a:endParaRPr lang="zh-TW" altLang="en-US" sz="1200" dirty="0"/>
                        </a:p>
                      </a:txBody>
                      <a:tcPr marL="68580" marR="68580" marT="34290" marB="34290">
                        <a:solidFill>
                          <a:srgbClr val="92D050"/>
                        </a:solidFill>
                      </a:tcPr>
                    </a:tc>
                    <a:tc>
                      <a:txBody>
                        <a:bodyPr/>
                        <a:lstStyle/>
                        <a:p>
                          <a:endParaRPr lang="zh-TW" altLang="en-US" sz="1200" dirty="0"/>
                        </a:p>
                      </a:txBody>
                      <a:tcPr marL="68580" marR="68580" marT="34290" marB="34290">
                        <a:solidFill>
                          <a:srgbClr val="92D050"/>
                        </a:solidFill>
                      </a:tcPr>
                    </a:tc>
                    <a:tc>
                      <a:txBody>
                        <a:bodyPr/>
                        <a:lstStyle/>
                        <a:p>
                          <a:r>
                            <a:rPr lang="en-US" altLang="zh-TW" sz="1200" dirty="0"/>
                            <a:t>  149.2 </a:t>
                          </a:r>
                          <a:r>
                            <a:rPr lang="en-US" altLang="zh-TW" sz="1200" dirty="0">
                              <a:sym typeface="Symbol" panose="05050102010706020507" pitchFamily="18" charset="2"/>
                            </a:rPr>
                            <a:t> 2.7</a:t>
                          </a:r>
                          <a:endParaRPr lang="zh-TW" altLang="en-US" sz="1200" dirty="0"/>
                        </a:p>
                      </a:txBody>
                      <a:tcPr marL="68580" marR="68580" marT="34290" marB="34290">
                        <a:solidFill>
                          <a:srgbClr val="92D050"/>
                        </a:solidFill>
                      </a:tcPr>
                    </a:tc>
                    <a:tc>
                      <a:txBody>
                        <a:bodyPr/>
                        <a:lstStyle/>
                        <a:p>
                          <a:r>
                            <a:rPr lang="en-US" altLang="zh-TW" sz="1200" dirty="0"/>
                            <a:t>  276.3</a:t>
                          </a:r>
                          <a:r>
                            <a:rPr lang="en-US" altLang="zh-TW" sz="1200" dirty="0">
                              <a:sym typeface="Symbol" panose="05050102010706020507" pitchFamily="18" charset="2"/>
                            </a:rPr>
                            <a:t>  19.5</a:t>
                          </a:r>
                          <a:endParaRPr lang="zh-TW" altLang="en-US" sz="1200" dirty="0"/>
                        </a:p>
                      </a:txBody>
                      <a:tcPr marL="68580" marR="68580" marT="34290" marB="34290">
                        <a:solidFill>
                          <a:srgbClr val="92D050"/>
                        </a:solidFill>
                      </a:tcPr>
                    </a:tc>
                    <a:extLst>
                      <a:ext uri="{0D108BD9-81ED-4DB2-BD59-A6C34878D82A}">
                        <a16:rowId xmlns:a16="http://schemas.microsoft.com/office/drawing/2014/main" val="1602499291"/>
                      </a:ext>
                    </a:extLst>
                  </a:tr>
                  <a:tr h="267846">
                    <a:tc>
                      <a:txBody>
                        <a:bodyPr/>
                        <a:lstStyle/>
                        <a:p>
                          <a:r>
                            <a:rPr lang="en-US" altLang="zh-TW" sz="1200" dirty="0"/>
                            <a:t>Average</a:t>
                          </a:r>
                          <a:endParaRPr lang="zh-TW" altLang="en-US" sz="1200" dirty="0"/>
                        </a:p>
                      </a:txBody>
                      <a:tcPr marL="68580" marR="68580" marT="34290" marB="34290">
                        <a:solidFill>
                          <a:srgbClr val="92D050"/>
                        </a:solidFill>
                      </a:tcPr>
                    </a:tc>
                    <a:tc>
                      <a:txBody>
                        <a:bodyPr/>
                        <a:lstStyle/>
                        <a:p>
                          <a:r>
                            <a:rPr lang="en-US" altLang="zh-TW" sz="1200" dirty="0"/>
                            <a:t>   453 </a:t>
                          </a:r>
                          <a:r>
                            <a:rPr lang="en-US" altLang="zh-TW" sz="1200" dirty="0">
                              <a:sym typeface="Symbol" panose="05050102010706020507" pitchFamily="18" charset="2"/>
                            </a:rPr>
                            <a:t> 5</a:t>
                          </a:r>
                          <a:endParaRPr lang="zh-TW" altLang="en-US" sz="1200" dirty="0"/>
                        </a:p>
                      </a:txBody>
                      <a:tcPr marL="68580" marR="68580" marT="34290" marB="34290">
                        <a:solidFill>
                          <a:srgbClr val="92D050"/>
                        </a:solidFill>
                      </a:tcPr>
                    </a:tc>
                    <a:tc>
                      <a:txBody>
                        <a:bodyPr/>
                        <a:lstStyle/>
                        <a:p>
                          <a:r>
                            <a:rPr lang="en-US" altLang="zh-TW" sz="1200" dirty="0"/>
                            <a:t>   202.6 </a:t>
                          </a:r>
                          <a:r>
                            <a:rPr lang="en-US" altLang="zh-TW" sz="1200" dirty="0">
                              <a:sym typeface="Symbol" panose="05050102010706020507" pitchFamily="18" charset="2"/>
                            </a:rPr>
                            <a:t> 1.0</a:t>
                          </a:r>
                          <a:endParaRPr lang="zh-TW" altLang="en-US" sz="1200" dirty="0"/>
                        </a:p>
                      </a:txBody>
                      <a:tcPr marL="68580" marR="68580" marT="34290" marB="34290">
                        <a:solidFill>
                          <a:srgbClr val="92D050"/>
                        </a:solidFill>
                      </a:tcPr>
                    </a:tc>
                    <a:tc>
                      <a:txBody>
                        <a:bodyPr/>
                        <a:lstStyle/>
                        <a:p>
                          <a:r>
                            <a:rPr lang="en-US" altLang="zh-TW" sz="1200" dirty="0"/>
                            <a:t>  149.8 </a:t>
                          </a:r>
                          <a:r>
                            <a:rPr lang="en-US" altLang="zh-TW" sz="1200" dirty="0">
                              <a:sym typeface="Symbol" panose="05050102010706020507" pitchFamily="18" charset="2"/>
                            </a:rPr>
                            <a:t> 1.9</a:t>
                          </a:r>
                          <a:endParaRPr lang="zh-TW" altLang="en-US" sz="1200" dirty="0"/>
                        </a:p>
                      </a:txBody>
                      <a:tcPr marL="68580" marR="68580" marT="34290" marB="34290">
                        <a:solidFill>
                          <a:srgbClr val="92D050"/>
                        </a:solidFill>
                      </a:tcPr>
                    </a:tc>
                    <a:tc>
                      <a:txBody>
                        <a:bodyPr/>
                        <a:lstStyle/>
                        <a:p>
                          <a:r>
                            <a:rPr lang="en-US" altLang="zh-TW" sz="1200" dirty="0"/>
                            <a:t>     274</a:t>
                          </a:r>
                          <a:r>
                            <a:rPr lang="en-US" altLang="zh-TW" sz="1200" dirty="0">
                              <a:sym typeface="Symbol" panose="05050102010706020507" pitchFamily="18" charset="2"/>
                            </a:rPr>
                            <a:t>  10</a:t>
                          </a:r>
                          <a:endParaRPr lang="zh-TW" altLang="en-US" sz="1200" dirty="0"/>
                        </a:p>
                      </a:txBody>
                      <a:tcPr marL="68580" marR="68580" marT="34290" marB="34290">
                        <a:solidFill>
                          <a:srgbClr val="92D050"/>
                        </a:solidFill>
                      </a:tcPr>
                    </a:tc>
                    <a:extLst>
                      <a:ext uri="{0D108BD9-81ED-4DB2-BD59-A6C34878D82A}">
                        <a16:rowId xmlns:a16="http://schemas.microsoft.com/office/drawing/2014/main" val="2787541399"/>
                      </a:ext>
                    </a:extLst>
                  </a:tr>
                </a:tbl>
              </a:graphicData>
            </a:graphic>
          </p:graphicFrame>
        </mc:Choice>
        <mc:Fallback xmlns="">
          <p:graphicFrame>
            <p:nvGraphicFramePr>
              <p:cNvPr id="8" name="表格 7">
                <a:extLst>
                  <a:ext uri="{FF2B5EF4-FFF2-40B4-BE49-F238E27FC236}">
                    <a16:creationId xmlns:a16="http://schemas.microsoft.com/office/drawing/2014/main" id="{EC5BCEC8-DCC9-847D-146B-C6D40BEF05D9}"/>
                  </a:ext>
                </a:extLst>
              </p:cNvPr>
              <p:cNvGraphicFramePr>
                <a:graphicFrameLocks noGrp="1"/>
              </p:cNvGraphicFramePr>
              <p:nvPr>
                <p:extLst>
                  <p:ext uri="{D42A27DB-BD31-4B8C-83A1-F6EECF244321}">
                    <p14:modId xmlns:p14="http://schemas.microsoft.com/office/powerpoint/2010/main" val="2336593738"/>
                  </p:ext>
                </p:extLst>
              </p:nvPr>
            </p:nvGraphicFramePr>
            <p:xfrm>
              <a:off x="908885" y="119880"/>
              <a:ext cx="5841127" cy="3081426"/>
            </p:xfrm>
            <a:graphic>
              <a:graphicData uri="http://schemas.openxmlformats.org/drawingml/2006/table">
                <a:tbl>
                  <a:tblPr firstRow="1" bandRow="1">
                    <a:tableStyleId>{5C22544A-7EE6-4342-B048-85BDC9FD1C3A}</a:tableStyleId>
                  </a:tblPr>
                  <a:tblGrid>
                    <a:gridCol w="1168225">
                      <a:extLst>
                        <a:ext uri="{9D8B030D-6E8A-4147-A177-3AD203B41FA5}">
                          <a16:colId xmlns:a16="http://schemas.microsoft.com/office/drawing/2014/main" val="277905080"/>
                        </a:ext>
                      </a:extLst>
                    </a:gridCol>
                    <a:gridCol w="1041110">
                      <a:extLst>
                        <a:ext uri="{9D8B030D-6E8A-4147-A177-3AD203B41FA5}">
                          <a16:colId xmlns:a16="http://schemas.microsoft.com/office/drawing/2014/main" val="848164766"/>
                        </a:ext>
                      </a:extLst>
                    </a:gridCol>
                    <a:gridCol w="1231605">
                      <a:extLst>
                        <a:ext uri="{9D8B030D-6E8A-4147-A177-3AD203B41FA5}">
                          <a16:colId xmlns:a16="http://schemas.microsoft.com/office/drawing/2014/main" val="1150704828"/>
                        </a:ext>
                      </a:extLst>
                    </a:gridCol>
                    <a:gridCol w="1231962">
                      <a:extLst>
                        <a:ext uri="{9D8B030D-6E8A-4147-A177-3AD203B41FA5}">
                          <a16:colId xmlns:a16="http://schemas.microsoft.com/office/drawing/2014/main" val="3351113218"/>
                        </a:ext>
                      </a:extLst>
                    </a:gridCol>
                    <a:gridCol w="1168225">
                      <a:extLst>
                        <a:ext uri="{9D8B030D-6E8A-4147-A177-3AD203B41FA5}">
                          <a16:colId xmlns:a16="http://schemas.microsoft.com/office/drawing/2014/main" val="3942319870"/>
                        </a:ext>
                      </a:extLst>
                    </a:gridCol>
                  </a:tblGrid>
                  <a:tr h="286703">
                    <a:tc>
                      <a:txBody>
                        <a:bodyPr/>
                        <a:lstStyle/>
                        <a:p>
                          <a:endParaRPr lang="zh-TW" altLang="en-US" sz="1200" dirty="0"/>
                        </a:p>
                      </a:txBody>
                      <a:tcPr marL="68580" marR="68580" marT="34290" marB="34290"/>
                    </a:tc>
                    <a:tc>
                      <a:txBody>
                        <a:bodyPr/>
                        <a:lstStyle/>
                        <a:p>
                          <a:endParaRPr lang="zh-TW"/>
                        </a:p>
                      </a:txBody>
                      <a:tcPr marL="68580" marR="68580" marT="34290" marB="34290">
                        <a:blipFill>
                          <a:blip r:embed="rId8"/>
                          <a:stretch>
                            <a:fillRect l="-112195" t="-4348" r="-352439" b="-973913"/>
                          </a:stretch>
                        </a:blipFill>
                      </a:tcPr>
                    </a:tc>
                    <a:tc>
                      <a:txBody>
                        <a:bodyPr/>
                        <a:lstStyle/>
                        <a:p>
                          <a:endParaRPr lang="zh-TW"/>
                        </a:p>
                      </a:txBody>
                      <a:tcPr marL="68580" marR="68580" marT="34290" marB="34290">
                        <a:blipFill>
                          <a:blip r:embed="rId8"/>
                          <a:stretch>
                            <a:fillRect l="-177551" t="-4348" r="-194898" b="-973913"/>
                          </a:stretch>
                        </a:blipFill>
                      </a:tcPr>
                    </a:tc>
                    <a:tc>
                      <a:txBody>
                        <a:bodyPr/>
                        <a:lstStyle/>
                        <a:p>
                          <a:endParaRPr lang="zh-TW"/>
                        </a:p>
                      </a:txBody>
                      <a:tcPr marL="68580" marR="68580" marT="34290" marB="34290">
                        <a:blipFill>
                          <a:blip r:embed="rId8"/>
                          <a:stretch>
                            <a:fillRect l="-280412" t="-4348" r="-96907" b="-973913"/>
                          </a:stretch>
                        </a:blipFill>
                      </a:tcPr>
                    </a:tc>
                    <a:tc>
                      <a:txBody>
                        <a:bodyPr/>
                        <a:lstStyle/>
                        <a:p>
                          <a:endParaRPr lang="zh-TW"/>
                        </a:p>
                      </a:txBody>
                      <a:tcPr marL="68580" marR="68580" marT="34290" marB="34290">
                        <a:blipFill>
                          <a:blip r:embed="rId8"/>
                          <a:stretch>
                            <a:fillRect l="-401087" t="-4348" r="-2174" b="-973913"/>
                          </a:stretch>
                        </a:blipFill>
                      </a:tcPr>
                    </a:tc>
                    <a:extLst>
                      <a:ext uri="{0D108BD9-81ED-4DB2-BD59-A6C34878D82A}">
                        <a16:rowId xmlns:a16="http://schemas.microsoft.com/office/drawing/2014/main" val="4230409882"/>
                      </a:ext>
                    </a:extLst>
                  </a:tr>
                  <a:tr h="302698">
                    <a:tc>
                      <a:txBody>
                        <a:bodyPr/>
                        <a:lstStyle/>
                        <a:p>
                          <a:r>
                            <a:rPr lang="en-US" altLang="zh-TW" sz="1200" dirty="0"/>
                            <a:t>PDG</a:t>
                          </a:r>
                          <a:r>
                            <a:rPr lang="en-US" altLang="zh-TW" sz="1200" baseline="0" dirty="0"/>
                            <a:t> (’04 ~ ’18)</a:t>
                          </a:r>
                          <a:endParaRPr lang="zh-TW" altLang="en-US" sz="1200" dirty="0"/>
                        </a:p>
                      </a:txBody>
                      <a:tcPr marL="68580" marR="68580" marT="34290" marB="34290">
                        <a:solidFill>
                          <a:schemeClr val="accent2">
                            <a:lumMod val="20000"/>
                            <a:lumOff val="80000"/>
                          </a:schemeClr>
                        </a:solidFill>
                      </a:tcPr>
                    </a:tc>
                    <a:tc>
                      <a:txBody>
                        <a:bodyPr/>
                        <a:lstStyle/>
                        <a:p>
                          <a:r>
                            <a:rPr lang="en-US" altLang="zh-TW" sz="1200" dirty="0"/>
                            <a:t>   442 </a:t>
                          </a:r>
                          <a:r>
                            <a:rPr lang="en-US" altLang="zh-TW" sz="1200" dirty="0">
                              <a:sym typeface="Symbol" panose="05050102010706020507" pitchFamily="18" charset="2"/>
                            </a:rPr>
                            <a:t> 26</a:t>
                          </a:r>
                          <a:endParaRPr lang="zh-TW" altLang="en-US" sz="1200" dirty="0"/>
                        </a:p>
                      </a:txBody>
                      <a:tcPr marL="68580" marR="68580" marT="34290" marB="34290">
                        <a:solidFill>
                          <a:schemeClr val="accent2">
                            <a:lumMod val="20000"/>
                            <a:lumOff val="80000"/>
                          </a:schemeClr>
                        </a:solidFill>
                      </a:tcPr>
                    </a:tc>
                    <a:tc>
                      <a:txBody>
                        <a:bodyPr/>
                        <a:lstStyle/>
                        <a:p>
                          <a:r>
                            <a:rPr lang="en-US" altLang="zh-TW" sz="1200" dirty="0"/>
                            <a:t>      200 </a:t>
                          </a:r>
                          <a:r>
                            <a:rPr lang="en-US" altLang="zh-TW" sz="1200" dirty="0">
                              <a:sym typeface="Symbol" panose="05050102010706020507" pitchFamily="18" charset="2"/>
                            </a:rPr>
                            <a:t> 6</a:t>
                          </a:r>
                          <a:endParaRPr lang="zh-TW" altLang="en-US" sz="1200" dirty="0"/>
                        </a:p>
                      </a:txBody>
                      <a:tcPr marL="68580" marR="68580" marT="34290" marB="34290">
                        <a:solidFill>
                          <a:schemeClr val="accent2">
                            <a:lumMod val="20000"/>
                            <a:lumOff val="80000"/>
                          </a:schemeClr>
                        </a:solidFill>
                      </a:tcPr>
                    </a:tc>
                    <a:tc>
                      <a:txBody>
                        <a:bodyPr/>
                        <a:lstStyle/>
                        <a:p>
                          <a:endParaRPr lang="zh-TW"/>
                        </a:p>
                      </a:txBody>
                      <a:tcPr marL="68580" marR="68580" marT="34290" marB="34290">
                        <a:blipFill>
                          <a:blip r:embed="rId8"/>
                          <a:stretch>
                            <a:fillRect l="-280412" t="-100000" r="-96907" b="-833333"/>
                          </a:stretch>
                        </a:blipFill>
                      </a:tcPr>
                    </a:tc>
                    <a:tc>
                      <a:txBody>
                        <a:bodyPr/>
                        <a:lstStyle/>
                        <a:p>
                          <a:r>
                            <a:rPr lang="en-US" altLang="zh-TW" sz="1200" dirty="0"/>
                            <a:t>     69 </a:t>
                          </a:r>
                          <a:r>
                            <a:rPr lang="en-US" altLang="zh-TW" sz="1200" dirty="0">
                              <a:sym typeface="Symbol" panose="05050102010706020507" pitchFamily="18" charset="2"/>
                            </a:rPr>
                            <a:t> 12</a:t>
                          </a:r>
                          <a:endParaRPr lang="zh-TW" altLang="en-US" sz="1200" dirty="0"/>
                        </a:p>
                      </a:txBody>
                      <a:tcPr marL="68580" marR="68580" marT="34290" marB="34290">
                        <a:solidFill>
                          <a:schemeClr val="accent2">
                            <a:lumMod val="20000"/>
                            <a:lumOff val="80000"/>
                          </a:schemeClr>
                        </a:solidFill>
                      </a:tcPr>
                    </a:tc>
                    <a:extLst>
                      <a:ext uri="{0D108BD9-81ED-4DB2-BD59-A6C34878D82A}">
                        <a16:rowId xmlns:a16="http://schemas.microsoft.com/office/drawing/2014/main" val="1836024917"/>
                      </a:ext>
                    </a:extLst>
                  </a:tr>
                  <a:tr h="251460">
                    <a:tc>
                      <a:txBody>
                        <a:bodyPr/>
                        <a:lstStyle/>
                        <a:p>
                          <a:r>
                            <a:rPr lang="en-US" altLang="zh-TW" sz="1200" dirty="0" err="1"/>
                            <a:t>LHCb</a:t>
                          </a:r>
                          <a:r>
                            <a:rPr lang="en-US" altLang="zh-TW" sz="1200" dirty="0"/>
                            <a:t> (’18)</a:t>
                          </a:r>
                          <a:endParaRPr lang="zh-TW" altLang="en-US" sz="1200" dirty="0"/>
                        </a:p>
                      </a:txBody>
                      <a:tcPr marL="68580" marR="68580" marT="34290" marB="34290"/>
                    </a:tc>
                    <a:tc>
                      <a:txBody>
                        <a:bodyPr/>
                        <a:lstStyle/>
                        <a:p>
                          <a:r>
                            <a:rPr lang="en-US" altLang="zh-TW" sz="1200" dirty="0"/>
                            <a:t> </a:t>
                          </a:r>
                          <a:endParaRPr lang="zh-TW" altLang="en-US" sz="1200" dirty="0"/>
                        </a:p>
                      </a:txBody>
                      <a:tcPr marL="68580" marR="68580" marT="34290" marB="34290"/>
                    </a:tc>
                    <a:tc>
                      <a:txBody>
                        <a:bodyPr/>
                        <a:lstStyle/>
                        <a:p>
                          <a:endParaRPr lang="zh-TW" altLang="en-US" sz="1200"/>
                        </a:p>
                      </a:txBody>
                      <a:tcPr marL="68580" marR="68580" marT="34290" marB="34290"/>
                    </a:tc>
                    <a:tc>
                      <a:txBody>
                        <a:bodyPr/>
                        <a:lstStyle/>
                        <a:p>
                          <a:endParaRPr lang="zh-TW" altLang="en-US" sz="1200"/>
                        </a:p>
                      </a:txBody>
                      <a:tcPr marL="68580" marR="68580" marT="34290" marB="34290"/>
                    </a:tc>
                    <a:tc>
                      <a:txBody>
                        <a:bodyPr/>
                        <a:lstStyle/>
                        <a:p>
                          <a:r>
                            <a:rPr lang="en-US" altLang="zh-TW" sz="1200" dirty="0"/>
                            <a:t>   268 </a:t>
                          </a:r>
                          <a:r>
                            <a:rPr lang="en-US" altLang="zh-TW" sz="1200" dirty="0">
                              <a:sym typeface="Symbol" panose="05050102010706020507" pitchFamily="18" charset="2"/>
                            </a:rPr>
                            <a:t> 26</a:t>
                          </a:r>
                          <a:endParaRPr lang="zh-TW" altLang="en-US" sz="1200" dirty="0"/>
                        </a:p>
                      </a:txBody>
                      <a:tcPr marL="68580" marR="68580" marT="34290" marB="34290"/>
                    </a:tc>
                    <a:extLst>
                      <a:ext uri="{0D108BD9-81ED-4DB2-BD59-A6C34878D82A}">
                        <a16:rowId xmlns:a16="http://schemas.microsoft.com/office/drawing/2014/main" val="2783298937"/>
                      </a:ext>
                    </a:extLst>
                  </a:tr>
                  <a:tr h="3168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err="1"/>
                            <a:t>LHCb</a:t>
                          </a:r>
                          <a:r>
                            <a:rPr lang="en-US" altLang="zh-TW" sz="1200" dirty="0"/>
                            <a:t> (’19)</a:t>
                          </a:r>
                          <a:endParaRPr lang="zh-TW" altLang="en-US" sz="1200" dirty="0"/>
                        </a:p>
                      </a:txBody>
                      <a:tcPr marL="68580" marR="68580" marT="34290" marB="34290"/>
                    </a:tc>
                    <a:tc>
                      <a:txBody>
                        <a:bodyPr/>
                        <a:lstStyle/>
                        <a:p>
                          <a:r>
                            <a:rPr lang="en-US" altLang="zh-TW" sz="1200" dirty="0"/>
                            <a:t>   457 </a:t>
                          </a:r>
                          <a:r>
                            <a:rPr lang="en-US" altLang="zh-TW" sz="1200" dirty="0">
                              <a:sym typeface="Symbol" panose="05050102010706020507" pitchFamily="18" charset="2"/>
                            </a:rPr>
                            <a:t> 6</a:t>
                          </a:r>
                          <a:endParaRPr lang="zh-TW" altLang="en-US" sz="1200" dirty="0"/>
                        </a:p>
                      </a:txBody>
                      <a:tcPr marL="68580" marR="68580" marT="34290" marB="34290"/>
                    </a:tc>
                    <a:tc>
                      <a:txBody>
                        <a:bodyPr/>
                        <a:lstStyle/>
                        <a:p>
                          <a:r>
                            <a:rPr lang="en-US" altLang="zh-TW" sz="1200" dirty="0"/>
                            <a:t>  203.5 </a:t>
                          </a:r>
                          <a:r>
                            <a:rPr lang="en-US" altLang="zh-TW" sz="1200" dirty="0">
                              <a:sym typeface="Symbol" panose="05050102010706020507" pitchFamily="18" charset="2"/>
                            </a:rPr>
                            <a:t> 2.2</a:t>
                          </a:r>
                          <a:endParaRPr lang="zh-TW" altLang="en-US" sz="1200" dirty="0"/>
                        </a:p>
                      </a:txBody>
                      <a:tcPr marL="68580" marR="68580" marT="34290" marB="34290"/>
                    </a:tc>
                    <a:tc>
                      <a:txBody>
                        <a:bodyPr/>
                        <a:lstStyle/>
                        <a:p>
                          <a:r>
                            <a:rPr lang="en-US" altLang="zh-TW" sz="1200" dirty="0"/>
                            <a:t>  154.5 </a:t>
                          </a:r>
                          <a:r>
                            <a:rPr lang="en-US" altLang="zh-TW" sz="1200" dirty="0">
                              <a:sym typeface="Symbol" panose="05050102010706020507" pitchFamily="18" charset="2"/>
                            </a:rPr>
                            <a:t> 2.6</a:t>
                          </a:r>
                          <a:endParaRPr lang="zh-TW" altLang="en-US" sz="1200" dirty="0"/>
                        </a:p>
                      </a:txBody>
                      <a:tcPr marL="68580" marR="68580" marT="34290" marB="34290"/>
                    </a:tc>
                    <a:tc>
                      <a:txBody>
                        <a:bodyPr/>
                        <a:lstStyle/>
                        <a:p>
                          <a:endParaRPr lang="zh-TW" altLang="en-US" sz="1200"/>
                        </a:p>
                      </a:txBody>
                      <a:tcPr marL="68580" marR="68580" marT="34290" marB="34290"/>
                    </a:tc>
                    <a:extLst>
                      <a:ext uri="{0D108BD9-81ED-4DB2-BD59-A6C34878D82A}">
                        <a16:rowId xmlns:a16="http://schemas.microsoft.com/office/drawing/2014/main" val="3539470806"/>
                      </a:ext>
                    </a:extLst>
                  </a:tr>
                  <a:tr h="297181">
                    <a:tc>
                      <a:txBody>
                        <a:bodyPr/>
                        <a:lstStyle/>
                        <a:p>
                          <a:r>
                            <a:rPr lang="en-US" altLang="zh-TW" sz="1200" dirty="0"/>
                            <a:t>PDG (’20)</a:t>
                          </a:r>
                          <a:endParaRPr lang="zh-TW" altLang="en-US" sz="1200" dirty="0"/>
                        </a:p>
                      </a:txBody>
                      <a:tcPr marL="68580" marR="68580" marT="34290" marB="34290"/>
                    </a:tc>
                    <a:tc>
                      <a:txBody>
                        <a:bodyPr/>
                        <a:lstStyle/>
                        <a:p>
                          <a:r>
                            <a:rPr lang="en-US" altLang="zh-TW" sz="1200" dirty="0"/>
                            <a:t>   456 </a:t>
                          </a:r>
                          <a:r>
                            <a:rPr lang="en-US" altLang="zh-TW" sz="1200" dirty="0">
                              <a:sym typeface="Symbol" panose="05050102010706020507" pitchFamily="18" charset="2"/>
                            </a:rPr>
                            <a:t> 5</a:t>
                          </a:r>
                          <a:endParaRPr lang="zh-TW" altLang="en-US" sz="1200" dirty="0"/>
                        </a:p>
                      </a:txBody>
                      <a:tcPr marL="68580" marR="68580" marT="34290" marB="34290"/>
                    </a:tc>
                    <a:tc>
                      <a:txBody>
                        <a:bodyPr/>
                        <a:lstStyle/>
                        <a:p>
                          <a:r>
                            <a:rPr lang="en-US" altLang="zh-TW" sz="1200" dirty="0"/>
                            <a:t>  202.4 </a:t>
                          </a:r>
                          <a:r>
                            <a:rPr lang="en-US" altLang="zh-TW" sz="1200" dirty="0">
                              <a:sym typeface="Symbol" panose="05050102010706020507" pitchFamily="18" charset="2"/>
                            </a:rPr>
                            <a:t> 3.1</a:t>
                          </a:r>
                          <a:endParaRPr lang="zh-TW" altLang="en-US" sz="1200" dirty="0"/>
                        </a:p>
                      </a:txBody>
                      <a:tcPr marL="68580" marR="68580" marT="34290" marB="34290"/>
                    </a:tc>
                    <a:tc>
                      <a:txBody>
                        <a:bodyPr/>
                        <a:lstStyle/>
                        <a:p>
                          <a:r>
                            <a:rPr lang="en-US" altLang="zh-TW" sz="1200" dirty="0"/>
                            <a:t>     153 </a:t>
                          </a:r>
                          <a:r>
                            <a:rPr lang="en-US" altLang="zh-TW" sz="1200" dirty="0">
                              <a:sym typeface="Symbol" panose="05050102010706020507" pitchFamily="18" charset="2"/>
                            </a:rPr>
                            <a:t> 6</a:t>
                          </a:r>
                          <a:endParaRPr lang="zh-TW" altLang="en-US" sz="1200" dirty="0"/>
                        </a:p>
                      </a:txBody>
                      <a:tcPr marL="68580" marR="68580" marT="34290" marB="34290"/>
                    </a:tc>
                    <a:tc>
                      <a:txBody>
                        <a:bodyPr/>
                        <a:lstStyle/>
                        <a:p>
                          <a:r>
                            <a:rPr lang="en-US" altLang="zh-TW" sz="1200" dirty="0"/>
                            <a:t>   268 </a:t>
                          </a:r>
                          <a:r>
                            <a:rPr lang="en-US" altLang="zh-TW" sz="1200" dirty="0">
                              <a:sym typeface="Symbol" panose="05050102010706020507" pitchFamily="18" charset="2"/>
                            </a:rPr>
                            <a:t> 26</a:t>
                          </a:r>
                          <a:endParaRPr lang="zh-TW" altLang="en-US" sz="1200" dirty="0"/>
                        </a:p>
                      </a:txBody>
                      <a:tcPr marL="68580" marR="68580" marT="34290" marB="34290"/>
                    </a:tc>
                    <a:extLst>
                      <a:ext uri="{0D108BD9-81ED-4DB2-BD59-A6C34878D82A}">
                        <a16:rowId xmlns:a16="http://schemas.microsoft.com/office/drawing/2014/main" val="1839258109"/>
                      </a:ext>
                    </a:extLst>
                  </a:tr>
                  <a:tr h="271335">
                    <a:tc>
                      <a:txBody>
                        <a:bodyPr/>
                        <a:lstStyle/>
                        <a:p>
                          <a:r>
                            <a:rPr lang="en-US" altLang="zh-TW" sz="1200" dirty="0" err="1"/>
                            <a:t>LHCb</a:t>
                          </a:r>
                          <a:r>
                            <a:rPr lang="en-US" altLang="zh-TW" sz="1200" dirty="0"/>
                            <a:t> (’21)</a:t>
                          </a:r>
                          <a:endParaRPr lang="zh-TW" altLang="en-US" sz="1200" dirty="0"/>
                        </a:p>
                      </a:txBody>
                      <a:tcPr marL="68580" marR="68580" marT="34290" marB="34290"/>
                    </a:tc>
                    <a:tc>
                      <a:txBody>
                        <a:bodyPr/>
                        <a:lstStyle/>
                        <a:p>
                          <a:endParaRPr lang="zh-TW" altLang="en-US" sz="1200" dirty="0"/>
                        </a:p>
                      </a:txBody>
                      <a:tcPr marL="68580" marR="68580" marT="34290" marB="34290"/>
                    </a:tc>
                    <a:tc>
                      <a:txBody>
                        <a:bodyPr/>
                        <a:lstStyle/>
                        <a:p>
                          <a:endParaRPr lang="zh-TW" altLang="en-US" sz="1200" dirty="0"/>
                        </a:p>
                      </a:txBody>
                      <a:tcPr marL="68580" marR="68580" marT="34290" marB="34290"/>
                    </a:tc>
                    <a:tc>
                      <a:txBody>
                        <a:bodyPr/>
                        <a:lstStyle/>
                        <a:p>
                          <a:r>
                            <a:rPr lang="en-US" altLang="zh-TW" sz="1200" dirty="0"/>
                            <a:t>  148.0 </a:t>
                          </a:r>
                          <a:r>
                            <a:rPr lang="en-US" altLang="zh-TW" sz="1200" dirty="0">
                              <a:sym typeface="Symbol" panose="05050102010706020507" pitchFamily="18" charset="2"/>
                            </a:rPr>
                            <a:t> 3.2</a:t>
                          </a:r>
                          <a:endParaRPr lang="zh-TW" altLang="en-US" sz="1200" dirty="0"/>
                        </a:p>
                      </a:txBody>
                      <a:tcPr marL="68580" marR="68580" marT="34290" marB="34290"/>
                    </a:tc>
                    <a:tc>
                      <a:txBody>
                        <a:bodyPr/>
                        <a:lstStyle/>
                        <a:p>
                          <a:r>
                            <a:rPr lang="en-US" altLang="zh-TW" sz="1200" dirty="0"/>
                            <a:t> 276.5</a:t>
                          </a:r>
                          <a:r>
                            <a:rPr lang="en-US" altLang="zh-TW" sz="1200" dirty="0">
                              <a:sym typeface="Symbol" panose="05050102010706020507" pitchFamily="18" charset="2"/>
                            </a:rPr>
                            <a:t>  14.1</a:t>
                          </a:r>
                          <a:endParaRPr lang="zh-TW" altLang="en-US" sz="1200" dirty="0"/>
                        </a:p>
                      </a:txBody>
                      <a:tcPr marL="68580" marR="68580" marT="34290" marB="34290"/>
                    </a:tc>
                    <a:extLst>
                      <a:ext uri="{0D108BD9-81ED-4DB2-BD59-A6C34878D82A}">
                        <a16:rowId xmlns:a16="http://schemas.microsoft.com/office/drawing/2014/main" val="1425828958"/>
                      </a:ext>
                    </a:extLst>
                  </a:tr>
                  <a:tr h="283779">
                    <a:tc>
                      <a:txBody>
                        <a:bodyPr/>
                        <a:lstStyle/>
                        <a:p>
                          <a:r>
                            <a:rPr lang="en-US" altLang="zh-TW" sz="1200" dirty="0"/>
                            <a:t>PDG (’22,’23)</a:t>
                          </a:r>
                          <a:endParaRPr lang="zh-TW" altLang="en-US" sz="1200" dirty="0"/>
                        </a:p>
                      </a:txBody>
                      <a:tcPr marL="68580" marR="68580" marT="34290" marB="34290">
                        <a:solidFill>
                          <a:srgbClr val="FFFF00"/>
                        </a:solidFill>
                      </a:tcPr>
                    </a:tc>
                    <a:tc>
                      <a:txBody>
                        <a:bodyPr/>
                        <a:lstStyle/>
                        <a:p>
                          <a:r>
                            <a:rPr lang="en-US" altLang="zh-TW" sz="1200" dirty="0"/>
                            <a:t>   453 </a:t>
                          </a:r>
                          <a:r>
                            <a:rPr lang="en-US" altLang="zh-TW" sz="1200" dirty="0">
                              <a:sym typeface="Symbol" panose="05050102010706020507" pitchFamily="18" charset="2"/>
                            </a:rPr>
                            <a:t> 5</a:t>
                          </a:r>
                          <a:endParaRPr lang="zh-TW" altLang="en-US" sz="1200" dirty="0"/>
                        </a:p>
                      </a:txBody>
                      <a:tcPr marL="68580" marR="68580" marT="34290" marB="34290">
                        <a:solidFill>
                          <a:srgbClr val="FFFF00"/>
                        </a:solidFill>
                      </a:tcPr>
                    </a:tc>
                    <a:tc>
                      <a:txBody>
                        <a:bodyPr/>
                        <a:lstStyle/>
                        <a:p>
                          <a:r>
                            <a:rPr lang="en-US" altLang="zh-TW" sz="1200" dirty="0"/>
                            <a:t>  201.5 </a:t>
                          </a:r>
                          <a:r>
                            <a:rPr lang="en-US" altLang="zh-TW" sz="1200" dirty="0">
                              <a:sym typeface="Symbol" panose="05050102010706020507" pitchFamily="18" charset="2"/>
                            </a:rPr>
                            <a:t> 2.7</a:t>
                          </a:r>
                          <a:endParaRPr lang="zh-TW" altLang="en-US" sz="1200" dirty="0"/>
                        </a:p>
                      </a:txBody>
                      <a:tcPr marL="68580" marR="68580" marT="34290" marB="34290">
                        <a:solidFill>
                          <a:srgbClr val="FFFF00"/>
                        </a:solidFill>
                      </a:tcPr>
                    </a:tc>
                    <a:tc>
                      <a:txBody>
                        <a:bodyPr/>
                        <a:lstStyle/>
                        <a:p>
                          <a:r>
                            <a:rPr lang="en-US" altLang="zh-TW" sz="1200" dirty="0"/>
                            <a:t>  151.9 </a:t>
                          </a:r>
                          <a:r>
                            <a:rPr lang="en-US" altLang="zh-TW" sz="1200" dirty="0">
                              <a:sym typeface="Symbol" panose="05050102010706020507" pitchFamily="18" charset="2"/>
                            </a:rPr>
                            <a:t> 2.4</a:t>
                          </a:r>
                          <a:endParaRPr lang="zh-TW" altLang="en-US" sz="1200" dirty="0"/>
                        </a:p>
                      </a:txBody>
                      <a:tcPr marL="68580" marR="68580" marT="34290" marB="34290">
                        <a:solidFill>
                          <a:srgbClr val="FFFF00"/>
                        </a:solidFill>
                      </a:tcPr>
                    </a:tc>
                    <a:tc>
                      <a:txBody>
                        <a:bodyPr/>
                        <a:lstStyle/>
                        <a:p>
                          <a:r>
                            <a:rPr lang="en-US" altLang="zh-TW" sz="1200" dirty="0"/>
                            <a:t>    268 </a:t>
                          </a:r>
                          <a:r>
                            <a:rPr lang="en-US" altLang="zh-TW" sz="1200" dirty="0">
                              <a:sym typeface="Symbol" panose="05050102010706020507" pitchFamily="18" charset="2"/>
                            </a:rPr>
                            <a:t> 26</a:t>
                          </a:r>
                          <a:endParaRPr lang="zh-TW" altLang="en-US" sz="1200" dirty="0"/>
                        </a:p>
                      </a:txBody>
                      <a:tcPr marL="68580" marR="68580" marT="34290" marB="34290">
                        <a:solidFill>
                          <a:srgbClr val="FFFF00"/>
                        </a:solidFill>
                      </a:tcPr>
                    </a:tc>
                    <a:extLst>
                      <a:ext uri="{0D108BD9-81ED-4DB2-BD59-A6C34878D82A}">
                        <a16:rowId xmlns:a16="http://schemas.microsoft.com/office/drawing/2014/main" val="566907491"/>
                      </a:ext>
                    </a:extLst>
                  </a:tr>
                  <a:tr h="267846">
                    <a:tc>
                      <a:txBody>
                        <a:bodyPr/>
                        <a:lstStyle/>
                        <a:p>
                          <a:r>
                            <a:rPr lang="en-US" altLang="zh-TW" sz="1200" dirty="0"/>
                            <a:t>Belle II (’22)</a:t>
                          </a:r>
                          <a:endParaRPr lang="zh-TW" altLang="en-US" sz="1200" dirty="0"/>
                        </a:p>
                      </a:txBody>
                      <a:tcPr marL="68580" marR="68580" marT="34290" marB="34290">
                        <a:solidFill>
                          <a:srgbClr val="FFC000"/>
                        </a:solidFill>
                      </a:tcPr>
                    </a:tc>
                    <a:tc>
                      <a:txBody>
                        <a:bodyPr/>
                        <a:lstStyle/>
                        <a:p>
                          <a:endParaRPr lang="zh-TW" altLang="en-US" sz="1200" dirty="0"/>
                        </a:p>
                      </a:txBody>
                      <a:tcPr marL="68580" marR="68580" marT="34290" marB="34290">
                        <a:solidFill>
                          <a:srgbClr val="FFC000"/>
                        </a:solidFill>
                      </a:tcPr>
                    </a:tc>
                    <a:tc>
                      <a:txBody>
                        <a:bodyPr/>
                        <a:lstStyle/>
                        <a:p>
                          <a:r>
                            <a:rPr lang="en-US" altLang="zh-TW" sz="1200" dirty="0"/>
                            <a:t> 203.20 </a:t>
                          </a:r>
                          <a:r>
                            <a:rPr lang="en-US" altLang="zh-TW" sz="1200" dirty="0">
                              <a:sym typeface="Symbol" panose="05050102010706020507" pitchFamily="18" charset="2"/>
                            </a:rPr>
                            <a:t> 1.18</a:t>
                          </a:r>
                          <a:endParaRPr lang="zh-TW" altLang="en-US" sz="1200" dirty="0"/>
                        </a:p>
                      </a:txBody>
                      <a:tcPr marL="68580" marR="68580" marT="34290" marB="34290">
                        <a:solidFill>
                          <a:srgbClr val="FFC000"/>
                        </a:solidFill>
                      </a:tcPr>
                    </a:tc>
                    <a:tc>
                      <a:txBody>
                        <a:bodyPr/>
                        <a:lstStyle/>
                        <a:p>
                          <a:endParaRPr lang="zh-TW" altLang="en-US" sz="1200" dirty="0"/>
                        </a:p>
                      </a:txBody>
                      <a:tcPr marL="68580" marR="68580" marT="34290" marB="34290">
                        <a:solidFill>
                          <a:srgbClr val="FFC000"/>
                        </a:solidFill>
                      </a:tcPr>
                    </a:tc>
                    <a:tc>
                      <a:txBody>
                        <a:bodyPr/>
                        <a:lstStyle/>
                        <a:p>
                          <a:r>
                            <a:rPr lang="en-US" altLang="zh-TW" sz="1200" dirty="0"/>
                            <a:t>    243 </a:t>
                          </a:r>
                          <a:r>
                            <a:rPr lang="en-US" altLang="zh-TW" sz="1200" dirty="0">
                              <a:sym typeface="Symbol" panose="05050102010706020507" pitchFamily="18" charset="2"/>
                            </a:rPr>
                            <a:t> 49</a:t>
                          </a:r>
                          <a:endParaRPr lang="zh-TW" altLang="en-US" sz="1200" dirty="0"/>
                        </a:p>
                      </a:txBody>
                      <a:tcPr marL="68580" marR="68580" marT="34290" marB="34290">
                        <a:solidFill>
                          <a:srgbClr val="FFC000"/>
                        </a:solidFill>
                      </a:tcPr>
                    </a:tc>
                    <a:extLst>
                      <a:ext uri="{0D108BD9-81ED-4DB2-BD59-A6C34878D82A}">
                        <a16:rowId xmlns:a16="http://schemas.microsoft.com/office/drawing/2014/main" val="3738555540"/>
                      </a:ext>
                    </a:extLst>
                  </a:tr>
                  <a:tr h="267846">
                    <a:tc>
                      <a:txBody>
                        <a:bodyPr/>
                        <a:lstStyle/>
                        <a:p>
                          <a:r>
                            <a:rPr lang="en-US" altLang="zh-TW" sz="1200" dirty="0"/>
                            <a:t>PDG (’24)</a:t>
                          </a:r>
                          <a:endParaRPr lang="zh-TW" altLang="en-US" sz="1200" dirty="0"/>
                        </a:p>
                      </a:txBody>
                      <a:tcPr marL="68580" marR="68580" marT="34290" marB="34290">
                        <a:solidFill>
                          <a:srgbClr val="92D050"/>
                        </a:solidFill>
                      </a:tcPr>
                    </a:tc>
                    <a:tc>
                      <a:txBody>
                        <a:bodyPr/>
                        <a:lstStyle/>
                        <a:p>
                          <a:r>
                            <a:rPr lang="en-US" altLang="zh-TW" sz="1200" dirty="0"/>
                            <a:t>   453 </a:t>
                          </a:r>
                          <a:r>
                            <a:rPr lang="en-US" altLang="zh-TW" sz="1200" dirty="0">
                              <a:sym typeface="Symbol" panose="05050102010706020507" pitchFamily="18" charset="2"/>
                            </a:rPr>
                            <a:t> 5</a:t>
                          </a:r>
                          <a:endParaRPr lang="zh-TW" altLang="en-US" sz="1200" dirty="0"/>
                        </a:p>
                      </a:txBody>
                      <a:tcPr marL="68580" marR="68580" marT="34290" marB="34290">
                        <a:solidFill>
                          <a:srgbClr val="92D050"/>
                        </a:solidFill>
                      </a:tcPr>
                    </a:tc>
                    <a:tc>
                      <a:txBody>
                        <a:bodyPr/>
                        <a:lstStyle/>
                        <a:p>
                          <a:r>
                            <a:rPr lang="en-US" altLang="zh-TW" sz="1200" dirty="0"/>
                            <a:t>   202.6 </a:t>
                          </a:r>
                          <a:r>
                            <a:rPr lang="en-US" altLang="zh-TW" sz="1200" dirty="0">
                              <a:sym typeface="Symbol" panose="05050102010706020507" pitchFamily="18" charset="2"/>
                            </a:rPr>
                            <a:t> 1.0</a:t>
                          </a:r>
                          <a:endParaRPr lang="zh-TW" altLang="en-US" sz="1200" dirty="0"/>
                        </a:p>
                      </a:txBody>
                      <a:tcPr marL="68580" marR="68580" marT="34290" marB="34290">
                        <a:solidFill>
                          <a:srgbClr val="92D050"/>
                        </a:solidFill>
                      </a:tcPr>
                    </a:tc>
                    <a:tc>
                      <a:txBody>
                        <a:bodyPr/>
                        <a:lstStyle/>
                        <a:p>
                          <a:r>
                            <a:rPr lang="en-US" altLang="zh-TW" sz="1200" dirty="0"/>
                            <a:t>  150.4 </a:t>
                          </a:r>
                          <a:r>
                            <a:rPr lang="en-US" altLang="zh-TW" sz="1200" dirty="0">
                              <a:sym typeface="Symbol" panose="05050102010706020507" pitchFamily="18" charset="2"/>
                            </a:rPr>
                            <a:t> 2.8</a:t>
                          </a:r>
                          <a:endParaRPr lang="zh-TW" altLang="en-US" sz="1200" dirty="0"/>
                        </a:p>
                      </a:txBody>
                      <a:tcPr marL="68580" marR="68580" marT="34290" marB="34290">
                        <a:solidFill>
                          <a:srgbClr val="92D050"/>
                        </a:solidFill>
                      </a:tcPr>
                    </a:tc>
                    <a:tc>
                      <a:txBody>
                        <a:bodyPr/>
                        <a:lstStyle/>
                        <a:p>
                          <a:r>
                            <a:rPr lang="en-US" altLang="zh-TW" sz="1200" dirty="0"/>
                            <a:t>    273 </a:t>
                          </a:r>
                          <a:r>
                            <a:rPr lang="en-US" altLang="zh-TW" sz="1200" dirty="0">
                              <a:sym typeface="Symbol" panose="05050102010706020507" pitchFamily="18" charset="2"/>
                            </a:rPr>
                            <a:t> 12</a:t>
                          </a:r>
                          <a:endParaRPr lang="zh-TW" altLang="en-US" sz="1200" dirty="0"/>
                        </a:p>
                      </a:txBody>
                      <a:tcPr marL="68580" marR="68580" marT="34290" marB="34290">
                        <a:solidFill>
                          <a:srgbClr val="92D050"/>
                        </a:solidFill>
                      </a:tcPr>
                    </a:tc>
                    <a:extLst>
                      <a:ext uri="{0D108BD9-81ED-4DB2-BD59-A6C34878D82A}">
                        <a16:rowId xmlns:a16="http://schemas.microsoft.com/office/drawing/2014/main" val="1072921528"/>
                      </a:ext>
                    </a:extLst>
                  </a:tr>
                  <a:tr h="267846">
                    <a:tc>
                      <a:txBody>
                        <a:bodyPr/>
                        <a:lstStyle/>
                        <a:p>
                          <a:r>
                            <a:rPr lang="en-US" altLang="zh-TW" sz="1200" dirty="0" err="1"/>
                            <a:t>LHCb</a:t>
                          </a:r>
                          <a:r>
                            <a:rPr lang="en-US" altLang="zh-TW" sz="1200" dirty="0"/>
                            <a:t> (’25)</a:t>
                          </a:r>
                          <a:endParaRPr lang="zh-TW" altLang="en-US" sz="1200" dirty="0"/>
                        </a:p>
                      </a:txBody>
                      <a:tcPr marL="68580" marR="68580" marT="34290" marB="34290">
                        <a:solidFill>
                          <a:srgbClr val="92D050"/>
                        </a:solidFill>
                      </a:tcPr>
                    </a:tc>
                    <a:tc>
                      <a:txBody>
                        <a:bodyPr/>
                        <a:lstStyle/>
                        <a:p>
                          <a:endParaRPr lang="zh-TW" altLang="en-US" sz="1200" dirty="0"/>
                        </a:p>
                      </a:txBody>
                      <a:tcPr marL="68580" marR="68580" marT="34290" marB="34290">
                        <a:solidFill>
                          <a:srgbClr val="92D050"/>
                        </a:solidFill>
                      </a:tcPr>
                    </a:tc>
                    <a:tc>
                      <a:txBody>
                        <a:bodyPr/>
                        <a:lstStyle/>
                        <a:p>
                          <a:endParaRPr lang="zh-TW" altLang="en-US" sz="1200" dirty="0"/>
                        </a:p>
                      </a:txBody>
                      <a:tcPr marL="68580" marR="68580" marT="34290" marB="34290">
                        <a:solidFill>
                          <a:srgbClr val="92D050"/>
                        </a:solidFill>
                      </a:tcPr>
                    </a:tc>
                    <a:tc>
                      <a:txBody>
                        <a:bodyPr/>
                        <a:lstStyle/>
                        <a:p>
                          <a:r>
                            <a:rPr lang="en-US" altLang="zh-TW" sz="1200" dirty="0"/>
                            <a:t>  149.2 </a:t>
                          </a:r>
                          <a:r>
                            <a:rPr lang="en-US" altLang="zh-TW" sz="1200" dirty="0">
                              <a:sym typeface="Symbol" panose="05050102010706020507" pitchFamily="18" charset="2"/>
                            </a:rPr>
                            <a:t> 2.7</a:t>
                          </a:r>
                          <a:endParaRPr lang="zh-TW" altLang="en-US" sz="1200" dirty="0"/>
                        </a:p>
                      </a:txBody>
                      <a:tcPr marL="68580" marR="68580" marT="34290" marB="34290">
                        <a:solidFill>
                          <a:srgbClr val="92D050"/>
                        </a:solidFill>
                      </a:tcPr>
                    </a:tc>
                    <a:tc>
                      <a:txBody>
                        <a:bodyPr/>
                        <a:lstStyle/>
                        <a:p>
                          <a:r>
                            <a:rPr lang="en-US" altLang="zh-TW" sz="1200" dirty="0"/>
                            <a:t>  276.3</a:t>
                          </a:r>
                          <a:r>
                            <a:rPr lang="en-US" altLang="zh-TW" sz="1200" dirty="0">
                              <a:sym typeface="Symbol" panose="05050102010706020507" pitchFamily="18" charset="2"/>
                            </a:rPr>
                            <a:t>  19.5</a:t>
                          </a:r>
                          <a:endParaRPr lang="zh-TW" altLang="en-US" sz="1200" dirty="0"/>
                        </a:p>
                      </a:txBody>
                      <a:tcPr marL="68580" marR="68580" marT="34290" marB="34290">
                        <a:solidFill>
                          <a:srgbClr val="92D050"/>
                        </a:solidFill>
                      </a:tcPr>
                    </a:tc>
                    <a:extLst>
                      <a:ext uri="{0D108BD9-81ED-4DB2-BD59-A6C34878D82A}">
                        <a16:rowId xmlns:a16="http://schemas.microsoft.com/office/drawing/2014/main" val="1602499291"/>
                      </a:ext>
                    </a:extLst>
                  </a:tr>
                  <a:tr h="267846">
                    <a:tc>
                      <a:txBody>
                        <a:bodyPr/>
                        <a:lstStyle/>
                        <a:p>
                          <a:r>
                            <a:rPr lang="en-US" altLang="zh-TW" sz="1200" dirty="0"/>
                            <a:t>Average</a:t>
                          </a:r>
                          <a:endParaRPr lang="zh-TW" altLang="en-US" sz="1200" dirty="0"/>
                        </a:p>
                      </a:txBody>
                      <a:tcPr marL="68580" marR="68580" marT="34290" marB="34290">
                        <a:solidFill>
                          <a:srgbClr val="92D050"/>
                        </a:solidFill>
                      </a:tcPr>
                    </a:tc>
                    <a:tc>
                      <a:txBody>
                        <a:bodyPr/>
                        <a:lstStyle/>
                        <a:p>
                          <a:r>
                            <a:rPr lang="en-US" altLang="zh-TW" sz="1200" dirty="0"/>
                            <a:t>   453 </a:t>
                          </a:r>
                          <a:r>
                            <a:rPr lang="en-US" altLang="zh-TW" sz="1200" dirty="0">
                              <a:sym typeface="Symbol" panose="05050102010706020507" pitchFamily="18" charset="2"/>
                            </a:rPr>
                            <a:t> 5</a:t>
                          </a:r>
                          <a:endParaRPr lang="zh-TW" altLang="en-US" sz="1200" dirty="0"/>
                        </a:p>
                      </a:txBody>
                      <a:tcPr marL="68580" marR="68580" marT="34290" marB="34290">
                        <a:solidFill>
                          <a:srgbClr val="92D050"/>
                        </a:solidFill>
                      </a:tcPr>
                    </a:tc>
                    <a:tc>
                      <a:txBody>
                        <a:bodyPr/>
                        <a:lstStyle/>
                        <a:p>
                          <a:r>
                            <a:rPr lang="en-US" altLang="zh-TW" sz="1200" dirty="0"/>
                            <a:t>   202.6 </a:t>
                          </a:r>
                          <a:r>
                            <a:rPr lang="en-US" altLang="zh-TW" sz="1200" dirty="0">
                              <a:sym typeface="Symbol" panose="05050102010706020507" pitchFamily="18" charset="2"/>
                            </a:rPr>
                            <a:t> 1.0</a:t>
                          </a:r>
                          <a:endParaRPr lang="zh-TW" altLang="en-US" sz="1200" dirty="0"/>
                        </a:p>
                      </a:txBody>
                      <a:tcPr marL="68580" marR="68580" marT="34290" marB="34290">
                        <a:solidFill>
                          <a:srgbClr val="92D050"/>
                        </a:solidFill>
                      </a:tcPr>
                    </a:tc>
                    <a:tc>
                      <a:txBody>
                        <a:bodyPr/>
                        <a:lstStyle/>
                        <a:p>
                          <a:r>
                            <a:rPr lang="en-US" altLang="zh-TW" sz="1200" dirty="0"/>
                            <a:t>  149.8 </a:t>
                          </a:r>
                          <a:r>
                            <a:rPr lang="en-US" altLang="zh-TW" sz="1200" dirty="0">
                              <a:sym typeface="Symbol" panose="05050102010706020507" pitchFamily="18" charset="2"/>
                            </a:rPr>
                            <a:t> 1.9</a:t>
                          </a:r>
                          <a:endParaRPr lang="zh-TW" altLang="en-US" sz="1200" dirty="0"/>
                        </a:p>
                      </a:txBody>
                      <a:tcPr marL="68580" marR="68580" marT="34290" marB="34290">
                        <a:solidFill>
                          <a:srgbClr val="92D050"/>
                        </a:solidFill>
                      </a:tcPr>
                    </a:tc>
                    <a:tc>
                      <a:txBody>
                        <a:bodyPr/>
                        <a:lstStyle/>
                        <a:p>
                          <a:r>
                            <a:rPr lang="en-US" altLang="zh-TW" sz="1200" dirty="0"/>
                            <a:t>     274</a:t>
                          </a:r>
                          <a:r>
                            <a:rPr lang="en-US" altLang="zh-TW" sz="1200" dirty="0">
                              <a:sym typeface="Symbol" panose="05050102010706020507" pitchFamily="18" charset="2"/>
                            </a:rPr>
                            <a:t>  10</a:t>
                          </a:r>
                          <a:endParaRPr lang="zh-TW" altLang="en-US" sz="1200" dirty="0"/>
                        </a:p>
                      </a:txBody>
                      <a:tcPr marL="68580" marR="68580" marT="34290" marB="34290">
                        <a:solidFill>
                          <a:srgbClr val="92D050"/>
                        </a:solidFill>
                      </a:tcPr>
                    </a:tc>
                    <a:extLst>
                      <a:ext uri="{0D108BD9-81ED-4DB2-BD59-A6C34878D82A}">
                        <a16:rowId xmlns:a16="http://schemas.microsoft.com/office/drawing/2014/main" val="2787541399"/>
                      </a:ext>
                    </a:extLst>
                  </a:tr>
                </a:tbl>
              </a:graphicData>
            </a:graphic>
          </p:graphicFrame>
        </mc:Fallback>
      </mc:AlternateContent>
      <p:sp>
        <p:nvSpPr>
          <p:cNvPr id="11" name="向左箭號 10">
            <a:extLst>
              <a:ext uri="{FF2B5EF4-FFF2-40B4-BE49-F238E27FC236}">
                <a16:creationId xmlns:a16="http://schemas.microsoft.com/office/drawing/2014/main" id="{BD6F4B06-449B-3346-FB0A-C4887F2FB45D}"/>
              </a:ext>
            </a:extLst>
          </p:cNvPr>
          <p:cNvSpPr/>
          <p:nvPr/>
        </p:nvSpPr>
        <p:spPr bwMode="auto">
          <a:xfrm>
            <a:off x="6990796" y="2746147"/>
            <a:ext cx="298525" cy="88751"/>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endParaRPr lang="zh-TW" altLang="en-US">
              <a:ea typeface="PMingLiU" pitchFamily="18" charset="-120"/>
            </a:endParaRPr>
          </a:p>
        </p:txBody>
      </p:sp>
      <p:sp>
        <p:nvSpPr>
          <p:cNvPr id="10" name="文字方塊 9">
            <a:extLst>
              <a:ext uri="{FF2B5EF4-FFF2-40B4-BE49-F238E27FC236}">
                <a16:creationId xmlns:a16="http://schemas.microsoft.com/office/drawing/2014/main" id="{210B1FD5-5ABF-C170-8BE5-8E77C25FFEEA}"/>
              </a:ext>
            </a:extLst>
          </p:cNvPr>
          <p:cNvSpPr txBox="1"/>
          <p:nvPr/>
        </p:nvSpPr>
        <p:spPr>
          <a:xfrm>
            <a:off x="7419703" y="2632713"/>
            <a:ext cx="1724297" cy="292388"/>
          </a:xfrm>
          <a:prstGeom prst="rect">
            <a:avLst/>
          </a:prstGeom>
          <a:noFill/>
        </p:spPr>
        <p:txBody>
          <a:bodyPr wrap="square" rtlCol="0">
            <a:spAutoFit/>
          </a:bodyPr>
          <a:lstStyle/>
          <a:p>
            <a:r>
              <a:rPr kumimoji="1" lang="en-US" altLang="zh-TW" sz="1300" dirty="0"/>
              <a:t>2506.13334</a:t>
            </a:r>
            <a:endParaRPr kumimoji="1" lang="zh-TW" altLang="en-US" sz="1300" dirty="0"/>
          </a:p>
        </p:txBody>
      </p:sp>
    </p:spTree>
    <p:extLst>
      <p:ext uri="{BB962C8B-B14F-4D97-AF65-F5344CB8AC3E}">
        <p14:creationId xmlns:p14="http://schemas.microsoft.com/office/powerpoint/2010/main" val="374141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674223" y="4663748"/>
            <a:ext cx="2133600" cy="357188"/>
          </a:xfrm>
        </p:spPr>
        <p:txBody>
          <a:bodyPr/>
          <a:lstStyle/>
          <a:p>
            <a:pPr>
              <a:defRPr/>
            </a:pPr>
            <a:fld id="{7814F3AF-5802-4929-B232-BE6EF381321D}" type="slidenum">
              <a:rPr lang="en-US" altLang="zh-TW" smtClean="0"/>
              <a:pPr>
                <a:defRPr/>
              </a:pPr>
              <a:t>49</a:t>
            </a:fld>
            <a:endParaRPr lang="en-US" altLang="zh-TW"/>
          </a:p>
        </p:txBody>
      </p:sp>
      <p:sp>
        <p:nvSpPr>
          <p:cNvPr id="3" name="Text Box 4"/>
          <p:cNvSpPr txBox="1">
            <a:spLocks noChangeArrowheads="1"/>
          </p:cNvSpPr>
          <p:nvPr/>
        </p:nvSpPr>
        <p:spPr bwMode="auto">
          <a:xfrm>
            <a:off x="1783557" y="44081"/>
            <a:ext cx="5760244"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650" dirty="0">
                <a:solidFill>
                  <a:srgbClr val="CC00CC"/>
                </a:solidFill>
              </a:rPr>
              <a:t>                   Lifetimes of heavy baryons </a:t>
            </a:r>
            <a:endParaRPr lang="en-US" altLang="zh-TW" sz="1650" baseline="-25000" dirty="0">
              <a:solidFill>
                <a:srgbClr val="CC00CC"/>
              </a:solidFill>
            </a:endParaRPr>
          </a:p>
        </p:txBody>
      </p:sp>
      <p:sp>
        <p:nvSpPr>
          <p:cNvPr id="5" name="Text Box 94"/>
          <p:cNvSpPr txBox="1">
            <a:spLocks noChangeArrowheads="1"/>
          </p:cNvSpPr>
          <p:nvPr/>
        </p:nvSpPr>
        <p:spPr bwMode="auto">
          <a:xfrm>
            <a:off x="1044667" y="468774"/>
            <a:ext cx="37195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500" dirty="0">
                <a:solidFill>
                  <a:srgbClr val="0000FF"/>
                </a:solidFill>
              </a:rPr>
              <a:t>Heavy quark expansion:</a:t>
            </a:r>
          </a:p>
        </p:txBody>
      </p:sp>
      <p:sp>
        <p:nvSpPr>
          <p:cNvPr id="8" name="文字方塊 7"/>
          <p:cNvSpPr txBox="1"/>
          <p:nvPr/>
        </p:nvSpPr>
        <p:spPr>
          <a:xfrm>
            <a:off x="1012163" y="1876036"/>
            <a:ext cx="7238601" cy="553998"/>
          </a:xfrm>
          <a:prstGeom prst="rect">
            <a:avLst/>
          </a:prstGeom>
          <a:noFill/>
        </p:spPr>
        <p:txBody>
          <a:bodyPr wrap="square" rtlCol="0">
            <a:spAutoFit/>
          </a:bodyPr>
          <a:lstStyle/>
          <a:p>
            <a:pPr>
              <a:buFont typeface="Wingdings" pitchFamily="2" charset="2"/>
              <a:buChar char="n"/>
            </a:pPr>
            <a:r>
              <a:rPr lang="en-US" altLang="zh-TW" sz="1500" dirty="0">
                <a:solidFill>
                  <a:srgbClr val="0000FF"/>
                </a:solidFill>
              </a:rPr>
              <a:t> </a:t>
            </a:r>
            <a:r>
              <a:rPr lang="en-US" altLang="zh-TW" sz="1500" b="0" dirty="0">
                <a:solidFill>
                  <a:srgbClr val="0000FF"/>
                </a:solidFill>
                <a:latin typeface="Arial"/>
              </a:rPr>
              <a:t>A</a:t>
            </a:r>
            <a:r>
              <a:rPr lang="en-US" altLang="zh-TW" sz="1500" baseline="-25000" dirty="0">
                <a:solidFill>
                  <a:srgbClr val="0000FF"/>
                </a:solidFill>
                <a:latin typeface="Arial"/>
              </a:rPr>
              <a:t>0</a:t>
            </a:r>
            <a:r>
              <a:rPr lang="en-US" altLang="zh-TW" sz="1500" dirty="0">
                <a:solidFill>
                  <a:srgbClr val="0000FF"/>
                </a:solidFill>
              </a:rPr>
              <a:t> term from the decay of heavy quark Q                                                   </a:t>
            </a:r>
          </a:p>
          <a:p>
            <a:r>
              <a:rPr lang="en-US" altLang="zh-TW" sz="1500" dirty="0">
                <a:solidFill>
                  <a:srgbClr val="0000FF"/>
                </a:solidFill>
                <a:sym typeface="Symbol"/>
              </a:rPr>
              <a:t>      </a:t>
            </a:r>
            <a:r>
              <a:rPr lang="en-US" altLang="zh-TW" sz="1500" dirty="0">
                <a:solidFill>
                  <a:srgbClr val="0000FF"/>
                </a:solidFill>
              </a:rPr>
              <a:t>Lifetimes of all heavy hadrons </a:t>
            </a:r>
            <a:r>
              <a:rPr lang="en-US" altLang="zh-TW" sz="1500" b="0" dirty="0">
                <a:solidFill>
                  <a:srgbClr val="0000FF"/>
                </a:solidFill>
                <a:latin typeface="Arial"/>
              </a:rPr>
              <a:t>H</a:t>
            </a:r>
            <a:r>
              <a:rPr lang="en-US" altLang="zh-TW" sz="1500" baseline="-25000" dirty="0">
                <a:solidFill>
                  <a:srgbClr val="0000FF"/>
                </a:solidFill>
                <a:latin typeface="Arial"/>
              </a:rPr>
              <a:t>Q</a:t>
            </a:r>
            <a:r>
              <a:rPr lang="en-US" altLang="zh-TW" sz="1500" dirty="0">
                <a:solidFill>
                  <a:srgbClr val="0000FF"/>
                </a:solidFill>
              </a:rPr>
              <a:t> are the same in </a:t>
            </a:r>
            <a:r>
              <a:rPr lang="en-US" altLang="zh-TW" sz="1500" b="0" dirty="0" err="1">
                <a:solidFill>
                  <a:srgbClr val="0000FF"/>
                </a:solidFill>
                <a:latin typeface="Arial"/>
              </a:rPr>
              <a:t>m</a:t>
            </a:r>
            <a:r>
              <a:rPr lang="en-US" altLang="zh-TW" sz="1500" baseline="-25000" dirty="0" err="1">
                <a:solidFill>
                  <a:srgbClr val="0000FF"/>
                </a:solidFill>
                <a:latin typeface="Arial"/>
              </a:rPr>
              <a:t>Q</a:t>
            </a:r>
            <a:r>
              <a:rPr lang="en-US" altLang="zh-TW" sz="1500" dirty="0">
                <a:solidFill>
                  <a:srgbClr val="0000FF"/>
                </a:solidFill>
                <a:latin typeface="Symbol"/>
                <a:sym typeface="Symbol"/>
              </a:rPr>
              <a:t></a:t>
            </a:r>
            <a:r>
              <a:rPr lang="en-US" altLang="zh-TW" sz="1500" dirty="0">
                <a:solidFill>
                  <a:srgbClr val="0000FF"/>
                </a:solidFill>
              </a:rPr>
              <a:t> limit</a:t>
            </a:r>
            <a:endParaRPr lang="zh-TW" altLang="en-US" sz="1500" dirty="0">
              <a:solidFill>
                <a:srgbClr val="0000FF"/>
              </a:solidFill>
            </a:endParaRPr>
          </a:p>
        </p:txBody>
      </p:sp>
      <p:sp>
        <p:nvSpPr>
          <p:cNvPr id="9" name="文字方塊 8"/>
          <p:cNvSpPr txBox="1"/>
          <p:nvPr/>
        </p:nvSpPr>
        <p:spPr>
          <a:xfrm>
            <a:off x="1012163" y="2446745"/>
            <a:ext cx="6615166" cy="323165"/>
          </a:xfrm>
          <a:prstGeom prst="rect">
            <a:avLst/>
          </a:prstGeom>
          <a:noFill/>
        </p:spPr>
        <p:txBody>
          <a:bodyPr wrap="square" rtlCol="0">
            <a:spAutoFit/>
          </a:bodyPr>
          <a:lstStyle/>
          <a:p>
            <a:pPr>
              <a:buFont typeface="Wingdings" pitchFamily="2" charset="2"/>
              <a:buChar char="n"/>
            </a:pPr>
            <a:r>
              <a:rPr lang="en-US" altLang="zh-TW" sz="1500" dirty="0">
                <a:solidFill>
                  <a:srgbClr val="0000FF"/>
                </a:solidFill>
              </a:rPr>
              <a:t> No linear </a:t>
            </a:r>
            <a:r>
              <a:rPr lang="en-US" altLang="zh-TW" sz="1500" dirty="0">
                <a:solidFill>
                  <a:srgbClr val="0000FF"/>
                </a:solidFill>
                <a:latin typeface="Arial"/>
              </a:rPr>
              <a:t>1/</a:t>
            </a:r>
            <a:r>
              <a:rPr lang="en-US" altLang="zh-TW" sz="1500" dirty="0" err="1">
                <a:solidFill>
                  <a:srgbClr val="0000FF"/>
                </a:solidFill>
                <a:latin typeface="Arial"/>
              </a:rPr>
              <a:t>m</a:t>
            </a:r>
            <a:r>
              <a:rPr lang="en-US" altLang="zh-TW" sz="1500" baseline="-25000" dirty="0" err="1">
                <a:solidFill>
                  <a:srgbClr val="0000FF"/>
                </a:solidFill>
                <a:latin typeface="Arial"/>
              </a:rPr>
              <a:t>Q</a:t>
            </a:r>
            <a:r>
              <a:rPr lang="en-US" altLang="zh-TW" sz="1500" dirty="0">
                <a:solidFill>
                  <a:srgbClr val="0000FF"/>
                </a:solidFill>
              </a:rPr>
              <a:t> correction from </a:t>
            </a:r>
            <a:r>
              <a:rPr lang="en-US" altLang="zh-TW" sz="1500" b="0" dirty="0">
                <a:solidFill>
                  <a:srgbClr val="0000FF"/>
                </a:solidFill>
                <a:latin typeface="Arial"/>
              </a:rPr>
              <a:t>A</a:t>
            </a:r>
            <a:r>
              <a:rPr lang="en-US" altLang="zh-TW" sz="1500" baseline="-25000" dirty="0">
                <a:solidFill>
                  <a:srgbClr val="0000FF"/>
                </a:solidFill>
                <a:latin typeface="Arial"/>
              </a:rPr>
              <a:t>1</a:t>
            </a:r>
            <a:r>
              <a:rPr lang="en-US" altLang="zh-TW" sz="1500" dirty="0">
                <a:solidFill>
                  <a:srgbClr val="0000FF"/>
                </a:solidFill>
              </a:rPr>
              <a:t> term , known as Luke’s theorem</a:t>
            </a:r>
            <a:endParaRPr lang="zh-TW" altLang="en-US" sz="1500" dirty="0">
              <a:solidFill>
                <a:srgbClr val="0000FF"/>
              </a:solidFill>
            </a:endParaRPr>
          </a:p>
        </p:txBody>
      </p:sp>
      <p:sp>
        <p:nvSpPr>
          <p:cNvPr id="12" name="文字方塊 11"/>
          <p:cNvSpPr txBox="1"/>
          <p:nvPr/>
        </p:nvSpPr>
        <p:spPr>
          <a:xfrm>
            <a:off x="1012163" y="3255285"/>
            <a:ext cx="7309799" cy="553998"/>
          </a:xfrm>
          <a:prstGeom prst="rect">
            <a:avLst/>
          </a:prstGeom>
          <a:noFill/>
        </p:spPr>
        <p:txBody>
          <a:bodyPr wrap="square" rtlCol="0">
            <a:spAutoFit/>
          </a:bodyPr>
          <a:lstStyle/>
          <a:p>
            <a:pPr>
              <a:buFont typeface="Wingdings" pitchFamily="2" charset="2"/>
              <a:buChar char="n"/>
            </a:pPr>
            <a:r>
              <a:rPr lang="en-US" altLang="zh-TW" sz="1500" dirty="0">
                <a:solidFill>
                  <a:srgbClr val="0000FF"/>
                </a:solidFill>
                <a:latin typeface="+mj-lt"/>
              </a:rPr>
              <a:t> </a:t>
            </a:r>
            <a:r>
              <a:rPr lang="en-US" altLang="zh-TW" sz="1500" b="0" dirty="0">
                <a:solidFill>
                  <a:srgbClr val="0000FF"/>
                </a:solidFill>
                <a:latin typeface="Arial"/>
              </a:rPr>
              <a:t>A</a:t>
            </a:r>
            <a:r>
              <a:rPr lang="en-US" altLang="zh-TW" sz="1500" baseline="-25000" dirty="0">
                <a:solidFill>
                  <a:srgbClr val="0000FF"/>
                </a:solidFill>
                <a:latin typeface="Arial"/>
              </a:rPr>
              <a:t>3 </a:t>
            </a:r>
            <a:r>
              <a:rPr lang="en-US" altLang="zh-TW" sz="1500" dirty="0">
                <a:solidFill>
                  <a:srgbClr val="0000FF"/>
                </a:solidFill>
              </a:rPr>
              <a:t>term consists of </a:t>
            </a:r>
            <a:r>
              <a:rPr lang="en-US" altLang="zh-TW" sz="1500" dirty="0">
                <a:solidFill>
                  <a:srgbClr val="0000FF"/>
                </a:solidFill>
                <a:latin typeface="+mj-lt"/>
              </a:rPr>
              <a:t>dim-6 2-quark Darwin operator &amp; 4-quark operators      </a:t>
            </a:r>
          </a:p>
          <a:p>
            <a:r>
              <a:rPr lang="en-US" altLang="zh-TW" sz="1500" dirty="0">
                <a:solidFill>
                  <a:srgbClr val="0000FF"/>
                </a:solidFill>
                <a:latin typeface="+mj-lt"/>
              </a:rPr>
              <a:t>    which will induce</a:t>
            </a:r>
            <a:r>
              <a:rPr lang="en-US" altLang="zh-TW" sz="1500" dirty="0">
                <a:solidFill>
                  <a:srgbClr val="0000FF"/>
                </a:solidFill>
              </a:rPr>
              <a:t> the spectator effects responsible for lifetime differences </a:t>
            </a:r>
            <a:endParaRPr lang="zh-TW" altLang="en-US" sz="1500" dirty="0">
              <a:solidFill>
                <a:srgbClr val="0000FF"/>
              </a:solidFill>
              <a:latin typeface="+mj-lt"/>
            </a:endParaRPr>
          </a:p>
        </p:txBody>
      </p:sp>
      <p:pic>
        <p:nvPicPr>
          <p:cNvPr id="14" name="圖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2538" y="1020008"/>
            <a:ext cx="5885333" cy="567851"/>
          </a:xfrm>
          <a:prstGeom prst="rect">
            <a:avLst/>
          </a:prstGeom>
        </p:spPr>
      </p:pic>
      <p:sp>
        <p:nvSpPr>
          <p:cNvPr id="17" name="Line 5"/>
          <p:cNvSpPr>
            <a:spLocks noChangeShapeType="1"/>
          </p:cNvSpPr>
          <p:nvPr/>
        </p:nvSpPr>
        <p:spPr bwMode="auto">
          <a:xfrm>
            <a:off x="1170433" y="399812"/>
            <a:ext cx="6525822" cy="7229"/>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514350"/>
            <a:endParaRPr lang="zh-TW" altLang="en-US" sz="1238">
              <a:solidFill>
                <a:prstClr val="black"/>
              </a:solidFill>
            </a:endParaRPr>
          </a:p>
        </p:txBody>
      </p:sp>
      <p:sp>
        <p:nvSpPr>
          <p:cNvPr id="18" name="文字方塊 17"/>
          <p:cNvSpPr txBox="1"/>
          <p:nvPr/>
        </p:nvSpPr>
        <p:spPr>
          <a:xfrm>
            <a:off x="1012163" y="3843072"/>
            <a:ext cx="6995381" cy="553998"/>
          </a:xfrm>
          <a:prstGeom prst="rect">
            <a:avLst/>
          </a:prstGeom>
          <a:noFill/>
        </p:spPr>
        <p:txBody>
          <a:bodyPr wrap="square" rtlCol="0">
            <a:spAutoFit/>
          </a:bodyPr>
          <a:lstStyle/>
          <a:p>
            <a:pPr>
              <a:buFont typeface="Wingdings" pitchFamily="2" charset="2"/>
              <a:buChar char="n"/>
            </a:pPr>
            <a:r>
              <a:rPr lang="en-US" altLang="zh-TW" sz="1500" dirty="0">
                <a:solidFill>
                  <a:srgbClr val="0000FF"/>
                </a:solidFill>
                <a:latin typeface="+mj-lt"/>
              </a:rPr>
              <a:t> </a:t>
            </a:r>
            <a:r>
              <a:rPr lang="en-US" altLang="zh-TW" sz="1500" b="0" dirty="0">
                <a:solidFill>
                  <a:srgbClr val="0000FF"/>
                </a:solidFill>
                <a:latin typeface="Arial"/>
              </a:rPr>
              <a:t>A</a:t>
            </a:r>
            <a:r>
              <a:rPr lang="en-US" altLang="zh-TW" sz="1500" baseline="-25000" dirty="0">
                <a:solidFill>
                  <a:srgbClr val="0000FF"/>
                </a:solidFill>
                <a:latin typeface="Arial"/>
              </a:rPr>
              <a:t>4 </a:t>
            </a:r>
            <a:r>
              <a:rPr lang="en-US" altLang="zh-TW" sz="1500" dirty="0">
                <a:solidFill>
                  <a:srgbClr val="0000FF"/>
                </a:solidFill>
              </a:rPr>
              <a:t>term includes </a:t>
            </a:r>
            <a:r>
              <a:rPr lang="en-US" altLang="zh-TW" sz="1500" dirty="0">
                <a:solidFill>
                  <a:srgbClr val="0000FF"/>
                </a:solidFill>
                <a:latin typeface="+mj-lt"/>
              </a:rPr>
              <a:t>dim-7 4-quark operators which will induce</a:t>
            </a:r>
            <a:r>
              <a:rPr lang="en-US" altLang="zh-TW" sz="1500" dirty="0">
                <a:solidFill>
                  <a:srgbClr val="0000FF"/>
                </a:solidFill>
              </a:rPr>
              <a:t> </a:t>
            </a:r>
            <a:r>
              <a:rPr lang="en-US" altLang="zh-TW" sz="1500" dirty="0">
                <a:solidFill>
                  <a:srgbClr val="0000FF"/>
                </a:solidFill>
                <a:ea typeface="Arial Unicode MS" pitchFamily="34" charset="-120"/>
                <a:cs typeface="Arial" panose="020B0604020202020204" pitchFamily="34" charset="0"/>
              </a:rPr>
              <a:t>1/m</a:t>
            </a:r>
            <a:r>
              <a:rPr lang="en-US" altLang="zh-TW" sz="1500" baseline="-25000" dirty="0">
                <a:solidFill>
                  <a:srgbClr val="0000FF"/>
                </a:solidFill>
                <a:ea typeface="Arial Unicode MS" pitchFamily="34" charset="-120"/>
                <a:cs typeface="Arial" panose="020B0604020202020204" pitchFamily="34" charset="0"/>
              </a:rPr>
              <a:t>c</a:t>
            </a:r>
            <a:r>
              <a:rPr lang="en-US" altLang="zh-TW" sz="1500" dirty="0">
                <a:solidFill>
                  <a:srgbClr val="0000FF"/>
                </a:solidFill>
                <a:ea typeface="Arial Unicode MS" pitchFamily="34" charset="-120"/>
                <a:cs typeface="Arial" panose="020B0604020202020204" pitchFamily="34" charset="0"/>
              </a:rPr>
              <a:t>      </a:t>
            </a:r>
          </a:p>
          <a:p>
            <a:r>
              <a:rPr lang="en-US" altLang="zh-TW" sz="1500" dirty="0">
                <a:solidFill>
                  <a:srgbClr val="0000FF"/>
                </a:solidFill>
                <a:ea typeface="Arial Unicode MS" pitchFamily="34" charset="-120"/>
                <a:cs typeface="Arial" panose="020B0604020202020204" pitchFamily="34" charset="0"/>
              </a:rPr>
              <a:t>    corrections to </a:t>
            </a:r>
            <a:r>
              <a:rPr lang="en-US" altLang="zh-TW" sz="1500" dirty="0">
                <a:solidFill>
                  <a:srgbClr val="0000FF"/>
                </a:solidFill>
              </a:rPr>
              <a:t>spectator effects  </a:t>
            </a:r>
            <a:endParaRPr lang="zh-TW" altLang="en-US" sz="1500" dirty="0">
              <a:solidFill>
                <a:srgbClr val="0000FF"/>
              </a:solidFill>
              <a:latin typeface="+mj-lt"/>
            </a:endParaRPr>
          </a:p>
        </p:txBody>
      </p:sp>
      <mc:AlternateContent xmlns:mc="http://schemas.openxmlformats.org/markup-compatibility/2006" xmlns:a14="http://schemas.microsoft.com/office/drawing/2010/main">
        <mc:Choice Requires="a14">
          <p:sp>
            <p:nvSpPr>
              <p:cNvPr id="13" name="文字方塊 12"/>
              <p:cNvSpPr txBox="1"/>
              <p:nvPr/>
            </p:nvSpPr>
            <p:spPr>
              <a:xfrm>
                <a:off x="1012163" y="2847191"/>
                <a:ext cx="7044111" cy="339132"/>
              </a:xfrm>
              <a:prstGeom prst="rect">
                <a:avLst/>
              </a:prstGeom>
              <a:noFill/>
            </p:spPr>
            <p:txBody>
              <a:bodyPr wrap="square" rtlCol="0">
                <a:spAutoFit/>
              </a:bodyPr>
              <a:lstStyle/>
              <a:p>
                <a:pPr>
                  <a:buFont typeface="Wingdings" pitchFamily="2" charset="2"/>
                  <a:buChar char="n"/>
                </a:pPr>
                <a:r>
                  <a:rPr lang="en-US" altLang="zh-TW" sz="1500" dirty="0">
                    <a:solidFill>
                      <a:srgbClr val="0000FF"/>
                    </a:solidFill>
                  </a:rPr>
                  <a:t> </a:t>
                </a:r>
                <a:r>
                  <a:rPr lang="en-US" altLang="zh-TW" sz="1500" b="0" dirty="0">
                    <a:solidFill>
                      <a:srgbClr val="0000FF"/>
                    </a:solidFill>
                    <a:latin typeface="Arial"/>
                  </a:rPr>
                  <a:t>A</a:t>
                </a:r>
                <a:r>
                  <a:rPr lang="en-US" altLang="zh-TW" sz="1500" baseline="-25000" dirty="0">
                    <a:solidFill>
                      <a:srgbClr val="0000FF"/>
                    </a:solidFill>
                    <a:latin typeface="Arial"/>
                  </a:rPr>
                  <a:t>2</a:t>
                </a:r>
                <a:r>
                  <a:rPr lang="en-US" altLang="zh-TW" sz="1500" dirty="0">
                    <a:solidFill>
                      <a:srgbClr val="0000FF"/>
                    </a:solidFill>
                  </a:rPr>
                  <a:t> term arises from dim-5 kinetic &amp; </a:t>
                </a:r>
                <a:r>
                  <a:rPr lang="en-US" altLang="zh-TW" sz="1500" dirty="0" err="1">
                    <a:solidFill>
                      <a:srgbClr val="0000FF"/>
                    </a:solidFill>
                  </a:rPr>
                  <a:t>chromomagnetic</a:t>
                </a:r>
                <a:r>
                  <a:rPr lang="en-US" altLang="zh-TW" sz="1500" dirty="0">
                    <a:solidFill>
                      <a:srgbClr val="0000FF"/>
                    </a:solidFill>
                  </a:rPr>
                  <a:t> operators </a:t>
                </a:r>
                <a14:m>
                  <m:oMath xmlns:m="http://schemas.openxmlformats.org/officeDocument/2006/math">
                    <m:sSubSup>
                      <m:sSubSupPr>
                        <m:ctrlPr>
                          <a:rPr lang="en-US" altLang="zh-TW" sz="1500" i="1">
                            <a:solidFill>
                              <a:srgbClr val="0000FF"/>
                            </a:solidFill>
                            <a:latin typeface="Cambria Math" panose="02040503050406030204" pitchFamily="18" charset="0"/>
                          </a:rPr>
                        </m:ctrlPr>
                      </m:sSubSupPr>
                      <m:e>
                        <m:r>
                          <a:rPr lang="en-US" altLang="zh-TW" sz="1500" i="1">
                            <a:solidFill>
                              <a:srgbClr val="0000FF"/>
                            </a:solidFill>
                            <a:latin typeface="Cambria Math" panose="02040503050406030204" pitchFamily="18" charset="0"/>
                          </a:rPr>
                          <m:t>𝝁</m:t>
                        </m:r>
                      </m:e>
                      <m:sub>
                        <m:r>
                          <a:rPr lang="en-US" altLang="zh-TW" sz="1500" i="1">
                            <a:solidFill>
                              <a:srgbClr val="0000FF"/>
                            </a:solidFill>
                            <a:latin typeface="Cambria Math" panose="02040503050406030204" pitchFamily="18" charset="0"/>
                          </a:rPr>
                          <m:t>𝝅</m:t>
                        </m:r>
                      </m:sub>
                      <m:sup>
                        <m:r>
                          <a:rPr lang="en-US" altLang="zh-TW" sz="1500" i="1">
                            <a:solidFill>
                              <a:srgbClr val="0000FF"/>
                            </a:solidFill>
                            <a:latin typeface="Cambria Math" panose="02040503050406030204" pitchFamily="18" charset="0"/>
                          </a:rPr>
                          <m:t>𝟐</m:t>
                        </m:r>
                      </m:sup>
                    </m:sSubSup>
                    <m:r>
                      <a:rPr lang="en-US" altLang="zh-TW" sz="1500" i="1">
                        <a:solidFill>
                          <a:srgbClr val="0000FF"/>
                        </a:solidFill>
                        <a:latin typeface="Cambria Math" panose="02040503050406030204" pitchFamily="18" charset="0"/>
                      </a:rPr>
                      <m:t>, </m:t>
                    </m:r>
                    <m:sSubSup>
                      <m:sSubSupPr>
                        <m:ctrlPr>
                          <a:rPr lang="en-US" altLang="zh-TW" sz="1500" i="1">
                            <a:solidFill>
                              <a:srgbClr val="0000FF"/>
                            </a:solidFill>
                            <a:latin typeface="Cambria Math" panose="02040503050406030204" pitchFamily="18" charset="0"/>
                          </a:rPr>
                        </m:ctrlPr>
                      </m:sSubSupPr>
                      <m:e>
                        <m:r>
                          <a:rPr lang="en-US" altLang="zh-TW" sz="1500" i="1">
                            <a:solidFill>
                              <a:srgbClr val="0000FF"/>
                            </a:solidFill>
                            <a:latin typeface="Cambria Math" panose="02040503050406030204" pitchFamily="18" charset="0"/>
                          </a:rPr>
                          <m:t> </m:t>
                        </m:r>
                        <m:r>
                          <a:rPr lang="en-US" altLang="zh-TW" sz="1500" i="1">
                            <a:solidFill>
                              <a:srgbClr val="0000FF"/>
                            </a:solidFill>
                            <a:latin typeface="Cambria Math" panose="02040503050406030204" pitchFamily="18" charset="0"/>
                          </a:rPr>
                          <m:t>𝝁</m:t>
                        </m:r>
                      </m:e>
                      <m:sub>
                        <m:r>
                          <a:rPr lang="en-US" altLang="zh-TW" sz="1500" i="1">
                            <a:solidFill>
                              <a:srgbClr val="0000FF"/>
                            </a:solidFill>
                            <a:latin typeface="Cambria Math" panose="02040503050406030204" pitchFamily="18" charset="0"/>
                          </a:rPr>
                          <m:t>𝑮</m:t>
                        </m:r>
                      </m:sub>
                      <m:sup>
                        <m:r>
                          <a:rPr lang="en-US" altLang="zh-TW" sz="1500" i="1">
                            <a:solidFill>
                              <a:srgbClr val="0000FF"/>
                            </a:solidFill>
                            <a:latin typeface="Cambria Math" panose="02040503050406030204" pitchFamily="18" charset="0"/>
                          </a:rPr>
                          <m:t>𝟐</m:t>
                        </m:r>
                      </m:sup>
                    </m:sSubSup>
                  </m:oMath>
                </a14:m>
                <a:endParaRPr lang="zh-TW" altLang="en-US" sz="1500" dirty="0">
                  <a:solidFill>
                    <a:srgbClr val="0000FF"/>
                  </a:solidFill>
                </a:endParaRPr>
              </a:p>
            </p:txBody>
          </p:sp>
        </mc:Choice>
        <mc:Fallback xmlns="">
          <p:sp>
            <p:nvSpPr>
              <p:cNvPr id="13" name="文字方塊 12"/>
              <p:cNvSpPr txBox="1">
                <a:spLocks noRot="1" noChangeAspect="1" noMove="1" noResize="1" noEditPoints="1" noAdjustHandles="1" noChangeArrowheads="1" noChangeShapeType="1" noTextEdit="1"/>
              </p:cNvSpPr>
              <p:nvPr/>
            </p:nvSpPr>
            <p:spPr>
              <a:xfrm>
                <a:off x="1012163" y="2847191"/>
                <a:ext cx="7044111" cy="339132"/>
              </a:xfrm>
              <a:prstGeom prst="rect">
                <a:avLst/>
              </a:prstGeom>
              <a:blipFill>
                <a:blip r:embed="rId4"/>
                <a:stretch>
                  <a:fillRect l="-180" b="-1428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981348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1631325" y="838110"/>
            <a:ext cx="5935266" cy="136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defTabSz="685800" eaLnBrk="1" hangingPunct="1">
              <a:spcBef>
                <a:spcPct val="50000"/>
              </a:spcBef>
              <a:buNone/>
            </a:pPr>
            <a:r>
              <a:rPr lang="en-US" altLang="zh-TW" sz="1500" dirty="0">
                <a:solidFill>
                  <a:srgbClr val="0000FF"/>
                </a:solidFill>
              </a:rPr>
              <a:t>T</a:t>
            </a:r>
            <a:r>
              <a:rPr lang="en-US" altLang="zh-TW" sz="1500" dirty="0">
                <a:solidFill>
                  <a:srgbClr val="0000FF"/>
                </a:solidFill>
                <a:latin typeface="cmsy10" pitchFamily="34" charset="0"/>
              </a:rPr>
              <a:t> </a:t>
            </a:r>
            <a:r>
              <a:rPr lang="en-US" altLang="zh-TW" sz="1500" b="0" dirty="0">
                <a:solidFill>
                  <a:srgbClr val="0000FF"/>
                </a:solidFill>
              </a:rPr>
              <a:t>= 3.134 </a:t>
            </a:r>
            <a:r>
              <a:rPr lang="en-US" altLang="zh-TW" sz="1500" b="0" dirty="0">
                <a:solidFill>
                  <a:srgbClr val="0000FF"/>
                </a:solidFill>
                <a:cs typeface="Arial" panose="020B0604020202020204" pitchFamily="34" charset="0"/>
              </a:rPr>
              <a:t>± 0.010  (taken to be real)    </a:t>
            </a:r>
            <a:r>
              <a:rPr lang="en-US" altLang="zh-TW" sz="1500" b="0" dirty="0">
                <a:solidFill>
                  <a:srgbClr val="0000FF"/>
                </a:solidFill>
                <a:latin typeface="Arial"/>
                <a:ea typeface="Arial Unicode MS" pitchFamily="34" charset="-120"/>
              </a:rPr>
              <a:t>(in units of 10</a:t>
            </a:r>
            <a:r>
              <a:rPr lang="en-US" altLang="zh-TW" sz="1500" b="0" baseline="55000" dirty="0">
                <a:solidFill>
                  <a:srgbClr val="0000FF"/>
                </a:solidFill>
                <a:latin typeface="Arial"/>
                <a:ea typeface="Arial Unicode MS" pitchFamily="34" charset="-120"/>
              </a:rPr>
              <a:t>-6</a:t>
            </a:r>
            <a:r>
              <a:rPr lang="en-US" altLang="zh-TW" sz="1500" b="0" dirty="0">
                <a:solidFill>
                  <a:srgbClr val="0000FF"/>
                </a:solidFill>
                <a:latin typeface="Arial"/>
                <a:ea typeface="Arial Unicode MS" pitchFamily="34" charset="-120"/>
              </a:rPr>
              <a:t> GeV)</a:t>
            </a:r>
            <a:endParaRPr lang="en-US" altLang="zh-TW" sz="1500" b="0" dirty="0">
              <a:solidFill>
                <a:srgbClr val="0000FF"/>
              </a:solidFill>
              <a:cs typeface="Arial" panose="020B0604020202020204" pitchFamily="34" charset="0"/>
            </a:endParaRPr>
          </a:p>
          <a:p>
            <a:pPr defTabSz="685800" eaLnBrk="1" hangingPunct="1">
              <a:spcBef>
                <a:spcPct val="50000"/>
              </a:spcBef>
              <a:buNone/>
            </a:pPr>
            <a:r>
              <a:rPr lang="en-US" altLang="zh-TW" sz="1500" dirty="0">
                <a:solidFill>
                  <a:srgbClr val="0000FF"/>
                </a:solidFill>
                <a:cs typeface="Arial" panose="020B0604020202020204" pitchFamily="34" charset="0"/>
              </a:rPr>
              <a:t>C</a:t>
            </a:r>
            <a:r>
              <a:rPr lang="en-US" altLang="zh-TW" sz="1500" b="0" dirty="0">
                <a:solidFill>
                  <a:srgbClr val="0000FF"/>
                </a:solidFill>
                <a:cs typeface="Arial" panose="020B0604020202020204" pitchFamily="34" charset="0"/>
              </a:rPr>
              <a:t> = (2.584 ± 0.014) exp[</a:t>
            </a:r>
            <a:r>
              <a:rPr lang="en-US" altLang="zh-TW" sz="1500" b="0" dirty="0" err="1">
                <a:solidFill>
                  <a:srgbClr val="0000FF"/>
                </a:solidFill>
                <a:cs typeface="Arial" panose="020B0604020202020204" pitchFamily="34" charset="0"/>
              </a:rPr>
              <a:t>i</a:t>
            </a:r>
            <a:r>
              <a:rPr lang="en-US" altLang="zh-TW" sz="1500" b="0" dirty="0">
                <a:solidFill>
                  <a:srgbClr val="0000FF"/>
                </a:solidFill>
                <a:cs typeface="Arial" panose="020B0604020202020204" pitchFamily="34" charset="0"/>
              </a:rPr>
              <a:t> (-151.9±0.3)</a:t>
            </a:r>
            <a:r>
              <a:rPr lang="en-US" altLang="zh-TW" sz="1500" b="0" baseline="30000" dirty="0">
                <a:solidFill>
                  <a:srgbClr val="0000FF"/>
                </a:solidFill>
                <a:cs typeface="Arial" panose="020B0604020202020204" pitchFamily="34" charset="0"/>
              </a:rPr>
              <a:t>o</a:t>
            </a:r>
            <a:r>
              <a:rPr lang="en-US" altLang="zh-TW" sz="1500" b="0" dirty="0">
                <a:solidFill>
                  <a:srgbClr val="0000FF"/>
                </a:solidFill>
                <a:cs typeface="Arial" panose="020B0604020202020204" pitchFamily="34" charset="0"/>
              </a:rPr>
              <a:t>]</a:t>
            </a:r>
          </a:p>
          <a:p>
            <a:pPr defTabSz="685800" eaLnBrk="1" hangingPunct="1">
              <a:spcBef>
                <a:spcPct val="50000"/>
              </a:spcBef>
              <a:buNone/>
            </a:pPr>
            <a:r>
              <a:rPr lang="en-US" altLang="zh-TW" sz="1500" dirty="0">
                <a:solidFill>
                  <a:srgbClr val="0000FF"/>
                </a:solidFill>
                <a:cs typeface="Arial" panose="020B0604020202020204" pitchFamily="34" charset="0"/>
              </a:rPr>
              <a:t>E</a:t>
            </a:r>
            <a:r>
              <a:rPr lang="en-US" altLang="zh-TW" sz="1500" dirty="0">
                <a:solidFill>
                  <a:srgbClr val="0000FF"/>
                </a:solidFill>
                <a:latin typeface="cmsy10" pitchFamily="34" charset="0"/>
                <a:cs typeface="Arial" panose="020B0604020202020204" pitchFamily="34" charset="0"/>
              </a:rPr>
              <a:t> </a:t>
            </a:r>
            <a:r>
              <a:rPr lang="en-US" altLang="zh-TW" sz="1500" b="0" dirty="0">
                <a:solidFill>
                  <a:srgbClr val="0000FF"/>
                </a:solidFill>
                <a:cs typeface="Arial" panose="020B0604020202020204" pitchFamily="34" charset="0"/>
              </a:rPr>
              <a:t>= (1.472 ± 0.024) exp[</a:t>
            </a:r>
            <a:r>
              <a:rPr lang="en-US" altLang="zh-TW" sz="1500" b="0" dirty="0" err="1">
                <a:solidFill>
                  <a:srgbClr val="0000FF"/>
                </a:solidFill>
                <a:cs typeface="Arial" panose="020B0604020202020204" pitchFamily="34" charset="0"/>
              </a:rPr>
              <a:t>i</a:t>
            </a:r>
            <a:r>
              <a:rPr lang="en-US" altLang="zh-TW" sz="1500" b="0" dirty="0">
                <a:solidFill>
                  <a:srgbClr val="0000FF"/>
                </a:solidFill>
                <a:cs typeface="Arial" panose="020B0604020202020204" pitchFamily="34" charset="0"/>
              </a:rPr>
              <a:t> (121.7±0.4)</a:t>
            </a:r>
            <a:r>
              <a:rPr lang="en-US" altLang="zh-TW" sz="1500" b="0" baseline="30000" dirty="0">
                <a:solidFill>
                  <a:srgbClr val="0000FF"/>
                </a:solidFill>
                <a:cs typeface="Arial" panose="020B0604020202020204" pitchFamily="34" charset="0"/>
              </a:rPr>
              <a:t>o</a:t>
            </a:r>
            <a:r>
              <a:rPr lang="en-US" altLang="zh-TW" sz="1500" b="0" dirty="0">
                <a:solidFill>
                  <a:srgbClr val="0000FF"/>
                </a:solidFill>
                <a:cs typeface="Arial" panose="020B0604020202020204" pitchFamily="34" charset="0"/>
              </a:rPr>
              <a:t>]</a:t>
            </a:r>
          </a:p>
          <a:p>
            <a:pPr defTabSz="685800" eaLnBrk="1" hangingPunct="1">
              <a:spcBef>
                <a:spcPct val="50000"/>
              </a:spcBef>
              <a:buNone/>
            </a:pPr>
            <a:r>
              <a:rPr lang="en-US" altLang="zh-TW" sz="1500" dirty="0">
                <a:solidFill>
                  <a:srgbClr val="0000FF"/>
                </a:solidFill>
                <a:cs typeface="Arial" panose="020B0604020202020204" pitchFamily="34" charset="0"/>
              </a:rPr>
              <a:t>A </a:t>
            </a:r>
            <a:r>
              <a:rPr lang="en-US" altLang="zh-TW" sz="1500" b="0" dirty="0">
                <a:solidFill>
                  <a:srgbClr val="0000FF"/>
                </a:solidFill>
                <a:cs typeface="Arial" panose="020B0604020202020204" pitchFamily="34" charset="0"/>
              </a:rPr>
              <a:t>= (0.394 ± 0.020) exp[</a:t>
            </a:r>
            <a:r>
              <a:rPr lang="en-US" altLang="zh-TW" sz="1500" b="0" dirty="0" err="1">
                <a:solidFill>
                  <a:srgbClr val="0000FF"/>
                </a:solidFill>
                <a:cs typeface="Arial" panose="020B0604020202020204" pitchFamily="34" charset="0"/>
              </a:rPr>
              <a:t>i</a:t>
            </a:r>
            <a:r>
              <a:rPr lang="en-US" altLang="zh-TW" sz="1500" b="0" dirty="0">
                <a:solidFill>
                  <a:srgbClr val="0000FF"/>
                </a:solidFill>
                <a:cs typeface="Arial" panose="020B0604020202020204" pitchFamily="34" charset="0"/>
              </a:rPr>
              <a:t> (14.1</a:t>
            </a:r>
            <a:r>
              <a:rPr lang="en-US" altLang="zh-TW" sz="1500" b="0" baseline="30000" dirty="0">
                <a:solidFill>
                  <a:srgbClr val="0000FF"/>
                </a:solidFill>
                <a:cs typeface="Arial" panose="020B0604020202020204" pitchFamily="34" charset="0"/>
              </a:rPr>
              <a:t>+11.0</a:t>
            </a:r>
            <a:r>
              <a:rPr lang="en-US" altLang="zh-TW" sz="1500" b="0" baseline="-5000" dirty="0">
                <a:solidFill>
                  <a:srgbClr val="0000FF"/>
                </a:solidFill>
                <a:cs typeface="Arial" panose="020B0604020202020204" pitchFamily="34" charset="0"/>
              </a:rPr>
              <a:t>-8.5</a:t>
            </a:r>
            <a:r>
              <a:rPr lang="en-US" altLang="zh-TW" sz="1500" b="0" dirty="0">
                <a:solidFill>
                  <a:srgbClr val="0000FF"/>
                </a:solidFill>
                <a:cs typeface="Arial" panose="020B0604020202020204" pitchFamily="34" charset="0"/>
              </a:rPr>
              <a:t>)</a:t>
            </a:r>
            <a:r>
              <a:rPr lang="en-US" altLang="zh-TW" sz="1500" b="0" baseline="30000" dirty="0">
                <a:solidFill>
                  <a:srgbClr val="0000FF"/>
                </a:solidFill>
                <a:cs typeface="Arial" panose="020B0604020202020204" pitchFamily="34" charset="0"/>
              </a:rPr>
              <a:t>o</a:t>
            </a:r>
            <a:r>
              <a:rPr lang="en-US" altLang="zh-TW" sz="1500" b="0" dirty="0">
                <a:solidFill>
                  <a:srgbClr val="0000FF"/>
                </a:solidFill>
                <a:cs typeface="Arial" panose="020B0604020202020204" pitchFamily="34" charset="0"/>
              </a:rPr>
              <a:t>]</a:t>
            </a:r>
          </a:p>
        </p:txBody>
      </p:sp>
      <p:sp>
        <p:nvSpPr>
          <p:cNvPr id="25603" name="Text Box 6"/>
          <p:cNvSpPr txBox="1">
            <a:spLocks noChangeArrowheads="1"/>
          </p:cNvSpPr>
          <p:nvPr/>
        </p:nvSpPr>
        <p:spPr bwMode="auto">
          <a:xfrm>
            <a:off x="5532353" y="1210818"/>
            <a:ext cx="2810033" cy="9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defTabSz="685800" eaLnBrk="1" hangingPunct="1">
              <a:spcBef>
                <a:spcPct val="50000"/>
              </a:spcBef>
              <a:buNone/>
            </a:pPr>
            <a:r>
              <a:rPr lang="en-US" altLang="zh-TW" sz="1050" b="0" dirty="0" err="1">
                <a:solidFill>
                  <a:prstClr val="black"/>
                </a:solidFill>
              </a:rPr>
              <a:t>Rosner</a:t>
            </a:r>
            <a:r>
              <a:rPr lang="en-US" altLang="zh-TW" sz="1050" b="0" dirty="0">
                <a:solidFill>
                  <a:prstClr val="black"/>
                </a:solidFill>
              </a:rPr>
              <a:t> (’99)</a:t>
            </a:r>
          </a:p>
          <a:p>
            <a:pPr defTabSz="685800" eaLnBrk="1" hangingPunct="1">
              <a:spcBef>
                <a:spcPct val="50000"/>
              </a:spcBef>
              <a:buNone/>
            </a:pPr>
            <a:r>
              <a:rPr lang="en-US" altLang="zh-TW" sz="1050" b="0" dirty="0">
                <a:solidFill>
                  <a:prstClr val="black"/>
                </a:solidFill>
              </a:rPr>
              <a:t>Wu, </a:t>
            </a:r>
            <a:r>
              <a:rPr lang="en-US" altLang="zh-TW" sz="1050" b="0" dirty="0" err="1">
                <a:solidFill>
                  <a:prstClr val="black"/>
                </a:solidFill>
              </a:rPr>
              <a:t>Zhong</a:t>
            </a:r>
            <a:r>
              <a:rPr lang="en-US" altLang="zh-TW" sz="1050" b="0" dirty="0">
                <a:solidFill>
                  <a:prstClr val="black"/>
                </a:solidFill>
              </a:rPr>
              <a:t>, Zhou (’04)</a:t>
            </a:r>
          </a:p>
          <a:p>
            <a:pPr defTabSz="685800" eaLnBrk="1" hangingPunct="1">
              <a:spcBef>
                <a:spcPct val="50000"/>
              </a:spcBef>
              <a:buNone/>
            </a:pPr>
            <a:r>
              <a:rPr lang="en-US" altLang="zh-TW" sz="1050" b="0" dirty="0">
                <a:solidFill>
                  <a:prstClr val="black"/>
                </a:solidFill>
              </a:rPr>
              <a:t>Bhattacharya, </a:t>
            </a:r>
            <a:r>
              <a:rPr lang="en-US" altLang="zh-TW" sz="1050" b="0" dirty="0" err="1">
                <a:solidFill>
                  <a:prstClr val="black"/>
                </a:solidFill>
              </a:rPr>
              <a:t>Rosner</a:t>
            </a:r>
            <a:r>
              <a:rPr lang="en-US" altLang="zh-TW" sz="1050" b="0" dirty="0">
                <a:solidFill>
                  <a:prstClr val="black"/>
                </a:solidFill>
              </a:rPr>
              <a:t> (’08,’10)</a:t>
            </a:r>
          </a:p>
          <a:p>
            <a:pPr defTabSz="685800" eaLnBrk="1" hangingPunct="1">
              <a:spcBef>
                <a:spcPct val="50000"/>
              </a:spcBef>
              <a:buNone/>
            </a:pPr>
            <a:r>
              <a:rPr lang="en-US" altLang="zh-TW" sz="1050" b="0" dirty="0">
                <a:solidFill>
                  <a:prstClr val="black"/>
                </a:solidFill>
              </a:rPr>
              <a:t>HYC, Chiang (’10, ’19, ‘23)</a:t>
            </a:r>
          </a:p>
        </p:txBody>
      </p:sp>
      <p:sp>
        <p:nvSpPr>
          <p:cNvPr id="25604" name="Line 12"/>
          <p:cNvSpPr>
            <a:spLocks noChangeShapeType="1"/>
          </p:cNvSpPr>
          <p:nvPr/>
        </p:nvSpPr>
        <p:spPr bwMode="auto">
          <a:xfrm>
            <a:off x="7121590" y="3311024"/>
            <a:ext cx="3810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a:endParaRPr lang="zh-TW" altLang="en-US">
              <a:solidFill>
                <a:prstClr val="black"/>
              </a:solidFill>
              <a:ea typeface="PMingLiU" panose="02020500000000000000" pitchFamily="18" charset="-120"/>
            </a:endParaRPr>
          </a:p>
        </p:txBody>
      </p:sp>
      <p:sp>
        <p:nvSpPr>
          <p:cNvPr id="25605" name="Line 13"/>
          <p:cNvSpPr>
            <a:spLocks noChangeShapeType="1"/>
          </p:cNvSpPr>
          <p:nvPr/>
        </p:nvSpPr>
        <p:spPr bwMode="auto">
          <a:xfrm flipH="1">
            <a:off x="7122780" y="2989556"/>
            <a:ext cx="320279" cy="111919"/>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a:endParaRPr lang="zh-TW" altLang="en-US">
              <a:solidFill>
                <a:prstClr val="black"/>
              </a:solidFill>
              <a:ea typeface="PMingLiU" panose="02020500000000000000" pitchFamily="18" charset="-120"/>
            </a:endParaRPr>
          </a:p>
        </p:txBody>
      </p:sp>
      <p:sp>
        <p:nvSpPr>
          <p:cNvPr id="25606" name="Line 14"/>
          <p:cNvSpPr>
            <a:spLocks noChangeShapeType="1"/>
          </p:cNvSpPr>
          <p:nvPr/>
        </p:nvSpPr>
        <p:spPr bwMode="auto">
          <a:xfrm flipV="1">
            <a:off x="6768767" y="3254735"/>
            <a:ext cx="141088" cy="654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a:endParaRPr lang="zh-TW" altLang="en-US">
              <a:solidFill>
                <a:prstClr val="black"/>
              </a:solidFill>
              <a:ea typeface="PMingLiU" panose="02020500000000000000" pitchFamily="18" charset="-120"/>
            </a:endParaRPr>
          </a:p>
        </p:txBody>
      </p:sp>
      <p:sp>
        <p:nvSpPr>
          <p:cNvPr id="25607" name="Line 15"/>
          <p:cNvSpPr>
            <a:spLocks noChangeShapeType="1"/>
          </p:cNvSpPr>
          <p:nvPr/>
        </p:nvSpPr>
        <p:spPr bwMode="auto">
          <a:xfrm flipH="1" flipV="1">
            <a:off x="6317918" y="2938358"/>
            <a:ext cx="129779" cy="225029"/>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a:endParaRPr lang="zh-TW" altLang="en-US">
              <a:solidFill>
                <a:prstClr val="black"/>
              </a:solidFill>
              <a:ea typeface="PMingLiU" panose="02020500000000000000" pitchFamily="18" charset="-120"/>
            </a:endParaRPr>
          </a:p>
        </p:txBody>
      </p:sp>
      <p:sp>
        <p:nvSpPr>
          <p:cNvPr id="25608" name="Text Box 16"/>
          <p:cNvSpPr txBox="1">
            <a:spLocks noChangeArrowheads="1"/>
          </p:cNvSpPr>
          <p:nvPr/>
        </p:nvSpPr>
        <p:spPr bwMode="auto">
          <a:xfrm>
            <a:off x="7528784" y="3383652"/>
            <a:ext cx="47744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defTabSz="685800" eaLnBrk="1" hangingPunct="1">
              <a:spcBef>
                <a:spcPct val="50000"/>
              </a:spcBef>
              <a:buNone/>
            </a:pPr>
            <a:r>
              <a:rPr lang="en-US" altLang="zh-TW" sz="1650">
                <a:solidFill>
                  <a:prstClr val="black"/>
                </a:solidFill>
                <a:latin typeface="cmsy10" pitchFamily="34" charset="0"/>
              </a:rPr>
              <a:t>T</a:t>
            </a:r>
          </a:p>
        </p:txBody>
      </p:sp>
      <p:sp>
        <p:nvSpPr>
          <p:cNvPr id="25609" name="Text Box 17"/>
          <p:cNvSpPr txBox="1">
            <a:spLocks noChangeArrowheads="1"/>
          </p:cNvSpPr>
          <p:nvPr/>
        </p:nvSpPr>
        <p:spPr bwMode="auto">
          <a:xfrm>
            <a:off x="7400197" y="2609746"/>
            <a:ext cx="47744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defTabSz="685800" eaLnBrk="1" hangingPunct="1">
              <a:spcBef>
                <a:spcPct val="50000"/>
              </a:spcBef>
              <a:buNone/>
            </a:pPr>
            <a:r>
              <a:rPr lang="en-US" altLang="zh-TW" sz="1650">
                <a:solidFill>
                  <a:prstClr val="black"/>
                </a:solidFill>
                <a:latin typeface="cmsy10" pitchFamily="34" charset="0"/>
              </a:rPr>
              <a:t>C</a:t>
            </a:r>
          </a:p>
        </p:txBody>
      </p:sp>
      <p:sp>
        <p:nvSpPr>
          <p:cNvPr id="25610" name="Text Box 18"/>
          <p:cNvSpPr txBox="1">
            <a:spLocks noChangeArrowheads="1"/>
          </p:cNvSpPr>
          <p:nvPr/>
        </p:nvSpPr>
        <p:spPr bwMode="auto">
          <a:xfrm>
            <a:off x="6748655" y="3254735"/>
            <a:ext cx="37742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defTabSz="685800" eaLnBrk="1" hangingPunct="1">
              <a:spcBef>
                <a:spcPct val="50000"/>
              </a:spcBef>
              <a:buNone/>
            </a:pPr>
            <a:r>
              <a:rPr lang="en-US" altLang="zh-TW" sz="1650" dirty="0">
                <a:solidFill>
                  <a:prstClr val="black"/>
                </a:solidFill>
                <a:latin typeface="cmsy10" pitchFamily="34" charset="0"/>
              </a:rPr>
              <a:t>A</a:t>
            </a:r>
          </a:p>
        </p:txBody>
      </p:sp>
      <p:sp>
        <p:nvSpPr>
          <p:cNvPr id="25611" name="Text Box 19"/>
          <p:cNvSpPr txBox="1">
            <a:spLocks noChangeArrowheads="1"/>
          </p:cNvSpPr>
          <p:nvPr/>
        </p:nvSpPr>
        <p:spPr bwMode="auto">
          <a:xfrm>
            <a:off x="6065506" y="2345427"/>
            <a:ext cx="26908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defTabSz="685800" eaLnBrk="1" hangingPunct="1">
              <a:spcBef>
                <a:spcPct val="50000"/>
              </a:spcBef>
              <a:buNone/>
            </a:pPr>
            <a:r>
              <a:rPr lang="en-US" altLang="zh-TW" sz="1650">
                <a:solidFill>
                  <a:prstClr val="black"/>
                </a:solidFill>
                <a:latin typeface="cmsy10" pitchFamily="34" charset="0"/>
              </a:rPr>
              <a:t>E</a:t>
            </a:r>
          </a:p>
        </p:txBody>
      </p:sp>
      <p:sp>
        <p:nvSpPr>
          <p:cNvPr id="25612" name="投影片編號版面配置區 3"/>
          <p:cNvSpPr txBox="1">
            <a:spLocks noGrp="1"/>
          </p:cNvSpPr>
          <p:nvPr/>
        </p:nvSpPr>
        <p:spPr bwMode="auto">
          <a:xfrm>
            <a:off x="7566591" y="4907949"/>
            <a:ext cx="16002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algn="r" defTabSz="685800" eaLnBrk="1" hangingPunct="1">
              <a:spcBef>
                <a:spcPct val="0"/>
              </a:spcBef>
              <a:buNone/>
            </a:pPr>
            <a:fld id="{0C4CFF34-B69E-48E6-BD02-C0876538F5FF}" type="slidenum">
              <a:rPr lang="en-US" altLang="zh-TW" sz="1050" b="0">
                <a:solidFill>
                  <a:prstClr val="black"/>
                </a:solidFill>
              </a:rPr>
              <a:pPr algn="r" defTabSz="685800" eaLnBrk="1" hangingPunct="1">
                <a:spcBef>
                  <a:spcPct val="0"/>
                </a:spcBef>
                <a:buNone/>
              </a:pPr>
              <a:t>5</a:t>
            </a:fld>
            <a:endParaRPr lang="en-US" altLang="zh-TW" sz="1050" b="0" dirty="0">
              <a:solidFill>
                <a:prstClr val="black"/>
              </a:solidFill>
            </a:endParaRPr>
          </a:p>
        </p:txBody>
      </p:sp>
      <p:cxnSp>
        <p:nvCxnSpPr>
          <p:cNvPr id="25613" name="直線接點 20"/>
          <p:cNvCxnSpPr>
            <a:cxnSpLocks noChangeShapeType="1"/>
          </p:cNvCxnSpPr>
          <p:nvPr/>
        </p:nvCxnSpPr>
        <p:spPr bwMode="auto">
          <a:xfrm>
            <a:off x="6503655" y="3309833"/>
            <a:ext cx="1625204"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25614" name="直線接點 22"/>
          <p:cNvCxnSpPr>
            <a:cxnSpLocks noChangeShapeType="1"/>
          </p:cNvCxnSpPr>
          <p:nvPr/>
        </p:nvCxnSpPr>
        <p:spPr bwMode="auto">
          <a:xfrm flipV="1">
            <a:off x="6520325" y="2882399"/>
            <a:ext cx="1231106" cy="42743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25615" name="直線接點 24"/>
          <p:cNvCxnSpPr>
            <a:cxnSpLocks noChangeShapeType="1"/>
          </p:cNvCxnSpPr>
          <p:nvPr/>
        </p:nvCxnSpPr>
        <p:spPr bwMode="auto">
          <a:xfrm flipV="1">
            <a:off x="6558564" y="3272443"/>
            <a:ext cx="263194" cy="2157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25616" name="直線接點 26"/>
          <p:cNvCxnSpPr>
            <a:cxnSpLocks noChangeShapeType="1"/>
          </p:cNvCxnSpPr>
          <p:nvPr/>
        </p:nvCxnSpPr>
        <p:spPr bwMode="auto">
          <a:xfrm rot="16200000" flipV="1">
            <a:off x="6051218" y="2840727"/>
            <a:ext cx="607219" cy="33099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25617" name="文字方塊 19"/>
          <p:cNvSpPr txBox="1">
            <a:spLocks noChangeArrowheads="1"/>
          </p:cNvSpPr>
          <p:nvPr/>
        </p:nvSpPr>
        <p:spPr bwMode="auto">
          <a:xfrm>
            <a:off x="1497806" y="2323847"/>
            <a:ext cx="433433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defTabSz="685800" eaLnBrk="1" hangingPunct="1">
              <a:spcBef>
                <a:spcPct val="50000"/>
              </a:spcBef>
              <a:buFont typeface="Wingdings" panose="05000000000000000000" pitchFamily="2" charset="2"/>
              <a:buChar char="Ø"/>
            </a:pPr>
            <a:r>
              <a:rPr lang="en-US" altLang="zh-TW" sz="1500" b="0" dirty="0">
                <a:solidFill>
                  <a:srgbClr val="FF0000"/>
                </a:solidFill>
              </a:rPr>
              <a:t> Phase between </a:t>
            </a:r>
            <a:r>
              <a:rPr lang="en-US" altLang="zh-TW" sz="1500" dirty="0">
                <a:solidFill>
                  <a:srgbClr val="FF0000"/>
                </a:solidFill>
              </a:rPr>
              <a:t>C</a:t>
            </a:r>
            <a:r>
              <a:rPr lang="en-US" altLang="zh-TW" sz="1500" b="0" dirty="0">
                <a:solidFill>
                  <a:srgbClr val="FF0000"/>
                </a:solidFill>
              </a:rPr>
              <a:t> &amp; </a:t>
            </a:r>
            <a:r>
              <a:rPr lang="en-US" altLang="zh-TW" sz="1500" dirty="0">
                <a:solidFill>
                  <a:srgbClr val="FF0000"/>
                </a:solidFill>
              </a:rPr>
              <a:t>T</a:t>
            </a:r>
            <a:r>
              <a:rPr lang="en-US" altLang="zh-TW" sz="1500" b="0" dirty="0">
                <a:solidFill>
                  <a:srgbClr val="FF0000"/>
                </a:solidFill>
              </a:rPr>
              <a:t>  ~ 152</a:t>
            </a:r>
            <a:r>
              <a:rPr lang="en-US" altLang="zh-TW" sz="1500" b="0" baseline="30000" dirty="0">
                <a:solidFill>
                  <a:srgbClr val="FF0000"/>
                </a:solidFill>
              </a:rPr>
              <a:t>o</a:t>
            </a:r>
            <a:r>
              <a:rPr lang="en-US" altLang="zh-TW" sz="1500" b="0" dirty="0">
                <a:solidFill>
                  <a:srgbClr val="FF0000"/>
                </a:solidFill>
              </a:rPr>
              <a:t> </a:t>
            </a:r>
          </a:p>
          <a:p>
            <a:pPr defTabSz="685800" eaLnBrk="1" hangingPunct="1">
              <a:spcBef>
                <a:spcPct val="50000"/>
              </a:spcBef>
              <a:buFont typeface="Wingdings" panose="05000000000000000000" pitchFamily="2" charset="2"/>
              <a:buChar char="Ø"/>
            </a:pPr>
            <a:r>
              <a:rPr lang="en-US" altLang="zh-TW" sz="1500" b="0" dirty="0">
                <a:solidFill>
                  <a:srgbClr val="FF0000"/>
                </a:solidFill>
              </a:rPr>
              <a:t> W-exchange </a:t>
            </a:r>
            <a:r>
              <a:rPr lang="en-US" altLang="zh-TW" sz="1500" dirty="0">
                <a:solidFill>
                  <a:srgbClr val="FF0000"/>
                </a:solidFill>
              </a:rPr>
              <a:t>E</a:t>
            </a:r>
            <a:r>
              <a:rPr lang="en-US" altLang="zh-TW" sz="1500" b="0" dirty="0">
                <a:solidFill>
                  <a:srgbClr val="FF0000"/>
                </a:solidFill>
                <a:latin typeface="cmsy10" pitchFamily="34" charset="0"/>
              </a:rPr>
              <a:t> </a:t>
            </a:r>
            <a:r>
              <a:rPr lang="en-US" altLang="zh-TW" sz="1500" b="0" dirty="0">
                <a:solidFill>
                  <a:srgbClr val="FF0000"/>
                </a:solidFill>
              </a:rPr>
              <a:t>is sizable with a large phase    </a:t>
            </a:r>
            <a:r>
              <a:rPr lang="en-US" altLang="zh-TW" sz="1500" b="0" dirty="0">
                <a:solidFill>
                  <a:srgbClr val="FF0000"/>
                </a:solidFill>
                <a:sym typeface="Symbol" panose="05050102010706020507" pitchFamily="18" charset="2"/>
              </a:rPr>
              <a:t> importance of 1/m</a:t>
            </a:r>
            <a:r>
              <a:rPr lang="en-US" altLang="zh-TW" sz="1500" b="0" baseline="-25000" dirty="0">
                <a:solidFill>
                  <a:srgbClr val="FF0000"/>
                </a:solidFill>
                <a:sym typeface="Symbol" panose="05050102010706020507" pitchFamily="18" charset="2"/>
              </a:rPr>
              <a:t>c</a:t>
            </a:r>
            <a:r>
              <a:rPr lang="en-US" altLang="zh-TW" sz="1500" b="0" dirty="0">
                <a:solidFill>
                  <a:srgbClr val="FF0000"/>
                </a:solidFill>
                <a:sym typeface="Symbol" panose="05050102010706020507" pitchFamily="18" charset="2"/>
              </a:rPr>
              <a:t> </a:t>
            </a:r>
            <a:r>
              <a:rPr lang="en-US" altLang="zh-TW" sz="1500" b="0" dirty="0">
                <a:solidFill>
                  <a:srgbClr val="FF0000"/>
                </a:solidFill>
              </a:rPr>
              <a:t>power corrections </a:t>
            </a:r>
            <a:r>
              <a:rPr lang="en-US" altLang="zh-TW" sz="1500" b="0" dirty="0">
                <a:solidFill>
                  <a:srgbClr val="FF0000"/>
                </a:solidFill>
                <a:sym typeface="Symbol" panose="05050102010706020507" pitchFamily="18" charset="2"/>
              </a:rPr>
              <a:t> </a:t>
            </a:r>
            <a:endParaRPr lang="en-US" altLang="zh-TW" sz="1500" b="0" dirty="0">
              <a:solidFill>
                <a:srgbClr val="FF0000"/>
              </a:solidFill>
            </a:endParaRPr>
          </a:p>
          <a:p>
            <a:pPr defTabSz="685800" eaLnBrk="1" hangingPunct="1">
              <a:spcBef>
                <a:spcPct val="50000"/>
              </a:spcBef>
              <a:buFont typeface="Wingdings" panose="05000000000000000000" pitchFamily="2" charset="2"/>
              <a:buChar char="Ø"/>
            </a:pPr>
            <a:r>
              <a:rPr lang="en-US" altLang="zh-TW" sz="1500" b="0" dirty="0">
                <a:solidFill>
                  <a:srgbClr val="FF0000"/>
                </a:solidFill>
              </a:rPr>
              <a:t> W-annihilation </a:t>
            </a:r>
            <a:r>
              <a:rPr lang="en-US" altLang="zh-TW" sz="1500" dirty="0">
                <a:solidFill>
                  <a:srgbClr val="FF0000"/>
                </a:solidFill>
              </a:rPr>
              <a:t>A</a:t>
            </a:r>
            <a:r>
              <a:rPr lang="en-US" altLang="zh-TW" sz="1500" b="0" dirty="0">
                <a:solidFill>
                  <a:srgbClr val="FF0000"/>
                </a:solidFill>
              </a:rPr>
              <a:t> is smaller than </a:t>
            </a:r>
            <a:r>
              <a:rPr lang="en-US" altLang="zh-TW" sz="1500" dirty="0">
                <a:solidFill>
                  <a:srgbClr val="FF0000"/>
                </a:solidFill>
              </a:rPr>
              <a:t>E</a:t>
            </a:r>
            <a:r>
              <a:rPr lang="en-US" altLang="zh-TW" sz="1500" dirty="0">
                <a:solidFill>
                  <a:srgbClr val="FF0000"/>
                </a:solidFill>
                <a:latin typeface="cmsy10" pitchFamily="34" charset="0"/>
              </a:rPr>
              <a:t> </a:t>
            </a:r>
            <a:r>
              <a:rPr lang="en-US" altLang="zh-TW" sz="1500" b="0" dirty="0">
                <a:solidFill>
                  <a:srgbClr val="FF0000"/>
                </a:solidFill>
              </a:rPr>
              <a:t>and nearly perpendicular to </a:t>
            </a:r>
            <a:r>
              <a:rPr lang="en-US" altLang="zh-TW" sz="1500" dirty="0">
                <a:solidFill>
                  <a:srgbClr val="FF0000"/>
                </a:solidFill>
              </a:rPr>
              <a:t>E</a:t>
            </a:r>
            <a:endParaRPr lang="zh-TW" altLang="en-US" sz="1500" dirty="0">
              <a:solidFill>
                <a:srgbClr val="FF0000"/>
              </a:solidFill>
            </a:endParaRPr>
          </a:p>
        </p:txBody>
      </p:sp>
      <p:sp>
        <p:nvSpPr>
          <p:cNvPr id="25618" name="Text Box 12"/>
          <p:cNvSpPr txBox="1">
            <a:spLocks noChangeArrowheads="1"/>
          </p:cNvSpPr>
          <p:nvPr/>
        </p:nvSpPr>
        <p:spPr bwMode="auto">
          <a:xfrm>
            <a:off x="2066924" y="-6712"/>
            <a:ext cx="505466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defTabSz="685800" eaLnBrk="1" hangingPunct="1">
              <a:spcBef>
                <a:spcPct val="50000"/>
              </a:spcBef>
              <a:buNone/>
            </a:pPr>
            <a:r>
              <a:rPr lang="en-US" altLang="zh-TW" sz="1650" dirty="0">
                <a:solidFill>
                  <a:srgbClr val="FF33CC"/>
                </a:solidFill>
              </a:rPr>
              <a:t> Topological tree amplitudes in D </a:t>
            </a:r>
            <a:r>
              <a:rPr lang="en-US" altLang="zh-TW" sz="1650" dirty="0">
                <a:solidFill>
                  <a:srgbClr val="FF33CC"/>
                </a:solidFill>
                <a:sym typeface="Symbol" panose="05050102010706020507" pitchFamily="18" charset="2"/>
              </a:rPr>
              <a:t> PP decays</a:t>
            </a:r>
            <a:endParaRPr lang="en-US" altLang="zh-TW" sz="1650" dirty="0">
              <a:solidFill>
                <a:srgbClr val="FF33CC"/>
              </a:solidFill>
            </a:endParaRPr>
          </a:p>
        </p:txBody>
      </p:sp>
      <p:sp>
        <p:nvSpPr>
          <p:cNvPr id="25619" name="文字方塊 20"/>
          <p:cNvSpPr txBox="1">
            <a:spLocks noChangeArrowheads="1"/>
          </p:cNvSpPr>
          <p:nvPr/>
        </p:nvSpPr>
        <p:spPr bwMode="auto">
          <a:xfrm>
            <a:off x="807839" y="3869724"/>
            <a:ext cx="76898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marL="285750" indent="-285750" defTabSz="685800" eaLnBrk="1" hangingPunct="1">
              <a:spcBef>
                <a:spcPct val="50000"/>
              </a:spcBef>
              <a:buFont typeface="Wingdings" panose="05000000000000000000" pitchFamily="2" charset="2"/>
              <a:buChar char="n"/>
            </a:pPr>
            <a:r>
              <a:rPr lang="en-US" altLang="zh-TW" sz="1500" dirty="0">
                <a:solidFill>
                  <a:srgbClr val="0000FF"/>
                </a:solidFill>
              </a:rPr>
              <a:t>The great merit &amp; strong point of this approach </a:t>
            </a:r>
            <a:r>
              <a:rPr lang="en-US" altLang="zh-TW" sz="1500" dirty="0">
                <a:solidFill>
                  <a:srgbClr val="0000FF"/>
                </a:solidFill>
                <a:sym typeface="Symbol" panose="05050102010706020507" pitchFamily="18" charset="2"/>
              </a:rPr>
              <a:t> magnitude and strong phase of each topological tree amplitude are determined</a:t>
            </a:r>
            <a:endParaRPr lang="zh-TW" altLang="en-US" sz="1500" dirty="0">
              <a:solidFill>
                <a:srgbClr val="0000FF"/>
              </a:solidFill>
            </a:endParaRPr>
          </a:p>
        </p:txBody>
      </p:sp>
      <p:sp>
        <p:nvSpPr>
          <p:cNvPr id="25621" name="Line 5"/>
          <p:cNvSpPr>
            <a:spLocks noChangeShapeType="1"/>
          </p:cNvSpPr>
          <p:nvPr/>
        </p:nvSpPr>
        <p:spPr bwMode="auto">
          <a:xfrm>
            <a:off x="1497806" y="394192"/>
            <a:ext cx="5968604" cy="0"/>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685800"/>
            <a:endParaRPr lang="zh-TW" altLang="en-US">
              <a:solidFill>
                <a:prstClr val="black"/>
              </a:solidFill>
              <a:ea typeface="PMingLiU" panose="02020500000000000000" pitchFamily="18" charset="-120"/>
            </a:endParaRPr>
          </a:p>
        </p:txBody>
      </p:sp>
      <mc:AlternateContent xmlns:mc="http://schemas.openxmlformats.org/markup-compatibility/2006" xmlns:a14="http://schemas.microsoft.com/office/drawing/2010/main">
        <mc:Choice Requires="a14">
          <p:sp>
            <p:nvSpPr>
              <p:cNvPr id="2" name="文字方塊 1"/>
              <p:cNvSpPr txBox="1"/>
              <p:nvPr/>
            </p:nvSpPr>
            <p:spPr bwMode="auto">
              <a:xfrm>
                <a:off x="620996" y="4427045"/>
                <a:ext cx="7800264" cy="338554"/>
              </a:xfrm>
              <a:prstGeom prst="rect">
                <a:avLst/>
              </a:prstGeom>
              <a:noFill/>
              <a:ln w="9525">
                <a:noFill/>
                <a:miter lim="800000"/>
                <a:headEnd/>
                <a:tailEnd/>
              </a:ln>
            </p:spPr>
            <p:txBody>
              <a:bodyPr wrap="square" rtlCol="0">
                <a:spAutoFit/>
              </a:bodyPr>
              <a:lstStyle/>
              <a:p>
                <a:pPr>
                  <a:spcBef>
                    <a:spcPct val="50000"/>
                  </a:spcBef>
                </a:pPr>
                <a:r>
                  <a:rPr lang="zh-TW" altLang="en-US" sz="1600" dirty="0">
                    <a:solidFill>
                      <a:srgbClr val="FF0000"/>
                    </a:solidFill>
                    <a:sym typeface="Symbol" panose="05050102010706020507" pitchFamily="18" charset="2"/>
                  </a:rPr>
                  <a:t>  </a:t>
                </a:r>
                <a:r>
                  <a:rPr lang="en-US" altLang="zh-TW" sz="1600" dirty="0">
                    <a:solidFill>
                      <a:srgbClr val="FF0000"/>
                    </a:solidFill>
                    <a:sym typeface="Symbol" panose="05050102010706020507" pitchFamily="18" charset="2"/>
                  </a:rPr>
                  <a:t>Direct CPV at tree level can be reliably estimated, e.g. </a:t>
                </a:r>
                <a14:m>
                  <m:oMath xmlns:m="http://schemas.openxmlformats.org/officeDocument/2006/math">
                    <m:sSubSup>
                      <m:sSubSupPr>
                        <m:ctrlPr>
                          <a:rPr lang="en-US" altLang="zh-TW" sz="1600" b="1" i="1" smtClean="0">
                            <a:solidFill>
                              <a:srgbClr val="FF0000"/>
                            </a:solidFill>
                            <a:latin typeface="Cambria Math" panose="02040503050406030204" pitchFamily="18" charset="0"/>
                            <a:sym typeface="Symbol" panose="05050102010706020507" pitchFamily="18" charset="2"/>
                          </a:rPr>
                        </m:ctrlPr>
                      </m:sSubSupPr>
                      <m:e>
                        <m:r>
                          <a:rPr lang="en-US" altLang="zh-TW" sz="1600" b="1" i="1" smtClean="0">
                            <a:solidFill>
                              <a:srgbClr val="FF0000"/>
                            </a:solidFill>
                            <a:latin typeface="Cambria Math" panose="02040503050406030204" pitchFamily="18" charset="0"/>
                            <a:sym typeface="Symbol" panose="05050102010706020507" pitchFamily="18" charset="2"/>
                          </a:rPr>
                          <m:t>𝑫</m:t>
                        </m:r>
                      </m:e>
                      <m:sub>
                        <m:r>
                          <a:rPr lang="en-US" altLang="zh-TW" sz="1600" b="1" i="1" smtClean="0">
                            <a:solidFill>
                              <a:srgbClr val="FF0000"/>
                            </a:solidFill>
                            <a:latin typeface="Cambria Math" panose="02040503050406030204" pitchFamily="18" charset="0"/>
                            <a:sym typeface="Symbol" panose="05050102010706020507" pitchFamily="18" charset="2"/>
                          </a:rPr>
                          <m:t>𝒔</m:t>
                        </m:r>
                      </m:sub>
                      <m:sup>
                        <m:r>
                          <a:rPr lang="en-US" altLang="zh-TW" sz="1600" b="1" i="1" smtClean="0">
                            <a:solidFill>
                              <a:srgbClr val="FF0000"/>
                            </a:solidFill>
                            <a:latin typeface="Cambria Math" panose="02040503050406030204" pitchFamily="18" charset="0"/>
                            <a:sym typeface="Symbol" panose="05050102010706020507" pitchFamily="18" charset="2"/>
                          </a:rPr>
                          <m:t>+</m:t>
                        </m:r>
                      </m:sup>
                    </m:sSubSup>
                    <m:r>
                      <a:rPr lang="en-US" altLang="zh-TW" sz="1600" b="1" i="1" smtClean="0">
                        <a:solidFill>
                          <a:srgbClr val="FF0000"/>
                        </a:solidFill>
                        <a:latin typeface="Cambria Math" panose="02040503050406030204" pitchFamily="18" charset="0"/>
                        <a:sym typeface="Symbol" panose="05050102010706020507" pitchFamily="18" charset="2"/>
                      </a:rPr>
                      <m:t>→</m:t>
                    </m:r>
                    <m:sSup>
                      <m:sSupPr>
                        <m:ctrlPr>
                          <a:rPr lang="en-US" altLang="zh-TW" sz="1600" b="1" i="1" smtClean="0">
                            <a:solidFill>
                              <a:srgbClr val="FF0000"/>
                            </a:solidFill>
                            <a:latin typeface="Cambria Math" panose="02040503050406030204" pitchFamily="18" charset="0"/>
                            <a:sym typeface="Symbol" panose="05050102010706020507" pitchFamily="18" charset="2"/>
                          </a:rPr>
                        </m:ctrlPr>
                      </m:sSupPr>
                      <m:e>
                        <m:r>
                          <a:rPr lang="en-US" altLang="zh-TW" sz="1600" b="1" i="1" smtClean="0">
                            <a:solidFill>
                              <a:srgbClr val="FF0000"/>
                            </a:solidFill>
                            <a:latin typeface="Cambria Math" panose="02040503050406030204" pitchFamily="18" charset="0"/>
                            <a:sym typeface="Symbol" panose="05050102010706020507" pitchFamily="18" charset="2"/>
                          </a:rPr>
                          <m:t>𝑲</m:t>
                        </m:r>
                      </m:e>
                      <m:sup>
                        <m:r>
                          <a:rPr lang="en-US" altLang="zh-TW" sz="1600" b="1" i="1" smtClean="0">
                            <a:solidFill>
                              <a:srgbClr val="FF0000"/>
                            </a:solidFill>
                            <a:latin typeface="Cambria Math" panose="02040503050406030204" pitchFamily="18" charset="0"/>
                            <a:sym typeface="Symbol" panose="05050102010706020507" pitchFamily="18" charset="2"/>
                          </a:rPr>
                          <m:t>+</m:t>
                        </m:r>
                      </m:sup>
                    </m:sSup>
                    <m:r>
                      <a:rPr lang="en-US" altLang="zh-TW" sz="1600" b="1" i="1" smtClean="0">
                        <a:solidFill>
                          <a:srgbClr val="FF0000"/>
                        </a:solidFill>
                        <a:latin typeface="Cambria Math" panose="02040503050406030204" pitchFamily="18" charset="0"/>
                        <a:sym typeface="Symbol" panose="05050102010706020507" pitchFamily="18" charset="2"/>
                      </a:rPr>
                      <m:t>𝜼</m:t>
                    </m:r>
                  </m:oMath>
                </a14:m>
                <a:endParaRPr lang="zh-TW" altLang="en-US" sz="1600" dirty="0">
                  <a:solidFill>
                    <a:srgbClr val="FF0000"/>
                  </a:solidFill>
                </a:endParaRP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620996" y="4427045"/>
                <a:ext cx="7800264" cy="338554"/>
              </a:xfrm>
              <a:prstGeom prst="rect">
                <a:avLst/>
              </a:prstGeom>
              <a:blipFill>
                <a:blip r:embed="rId2"/>
                <a:stretch>
                  <a:fillRect l="-325" t="-3571" b="-25000"/>
                </a:stretch>
              </a:blipFill>
              <a:ln w="9525">
                <a:noFill/>
                <a:miter lim="800000"/>
                <a:headEnd/>
                <a:tailEnd/>
              </a:ln>
            </p:spPr>
            <p:txBody>
              <a:bodyPr/>
              <a:lstStyle/>
              <a:p>
                <a:r>
                  <a:rPr lang="zh-TW" altLang="en-US">
                    <a:noFill/>
                  </a:rPr>
                  <a:t> </a:t>
                </a:r>
              </a:p>
            </p:txBody>
          </p:sp>
        </mc:Fallback>
      </mc:AlternateContent>
      <p:sp>
        <p:nvSpPr>
          <p:cNvPr id="3" name="文字方塊 2"/>
          <p:cNvSpPr txBox="1"/>
          <p:nvPr/>
        </p:nvSpPr>
        <p:spPr bwMode="auto">
          <a:xfrm>
            <a:off x="935208" y="432681"/>
            <a:ext cx="7562503" cy="323165"/>
          </a:xfrm>
          <a:prstGeom prst="rect">
            <a:avLst/>
          </a:prstGeom>
          <a:noFill/>
          <a:ln w="9525">
            <a:noFill/>
            <a:miter lim="800000"/>
            <a:headEnd/>
            <a:tailEnd/>
          </a:ln>
        </p:spPr>
        <p:txBody>
          <a:bodyPr wrap="square" rtlCol="0">
            <a:spAutoFit/>
          </a:bodyPr>
          <a:lstStyle/>
          <a:p>
            <a:pPr>
              <a:spcBef>
                <a:spcPct val="50000"/>
              </a:spcBef>
            </a:pPr>
            <a:r>
              <a:rPr lang="en-US" altLang="zh-TW" sz="1500" dirty="0">
                <a:solidFill>
                  <a:srgbClr val="0000FF"/>
                </a:solidFill>
              </a:rPr>
              <a:t>Data of D</a:t>
            </a:r>
            <a:r>
              <a:rPr lang="en-US" altLang="zh-TW" sz="1500" dirty="0">
                <a:solidFill>
                  <a:srgbClr val="0000FF"/>
                </a:solidFill>
                <a:sym typeface="Symbol" panose="05050102010706020507" pitchFamily="18" charset="2"/>
              </a:rPr>
              <a:t>PP decays dominated by CLEO with many being improved by BESIII</a:t>
            </a:r>
            <a:endParaRPr lang="zh-TW" altLang="en-US" sz="1500" dirty="0">
              <a:solidFill>
                <a:srgbClr val="0000FF"/>
              </a:solidFill>
            </a:endParaRPr>
          </a:p>
        </p:txBody>
      </p:sp>
      <p:sp>
        <p:nvSpPr>
          <p:cNvPr id="23" name="矩形 10"/>
          <p:cNvSpPr>
            <a:spLocks noChangeArrowheads="1"/>
          </p:cNvSpPr>
          <p:nvPr/>
        </p:nvSpPr>
        <p:spPr bwMode="auto">
          <a:xfrm>
            <a:off x="1067653" y="1352065"/>
            <a:ext cx="463154" cy="329803"/>
          </a:xfrm>
          <a:prstGeom prst="rect">
            <a:avLst/>
          </a:prstGeom>
          <a:solidFill>
            <a:srgbClr val="0000FF"/>
          </a:solidFill>
          <a:ln w="9525">
            <a:solidFill>
              <a:schemeClr val="tx1"/>
            </a:solidFill>
            <a:round/>
            <a:headEnd/>
            <a:tailEnd/>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defTabSz="685800" eaLnBrk="1" hangingPunct="1">
              <a:spcBef>
                <a:spcPct val="0"/>
              </a:spcBef>
              <a:buNone/>
            </a:pPr>
            <a:r>
              <a:rPr lang="en-US" altLang="zh-TW" sz="1650">
                <a:solidFill>
                  <a:srgbClr val="FFFFFF"/>
                </a:solidFill>
              </a:rPr>
              <a:t>CF</a:t>
            </a:r>
            <a:endParaRPr lang="zh-TW" altLang="en-US" sz="1650" dirty="0">
              <a:solidFill>
                <a:srgbClr val="FFFFFF"/>
              </a:solidFill>
            </a:endParaRPr>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DD43A84B-3FF3-397F-C6FF-EE24BC1332B1}"/>
                  </a:ext>
                </a:extLst>
              </p:cNvPr>
              <p:cNvSpPr txBox="1"/>
              <p:nvPr/>
            </p:nvSpPr>
            <p:spPr bwMode="auto">
              <a:xfrm>
                <a:off x="877165" y="4759980"/>
                <a:ext cx="7800264" cy="344133"/>
              </a:xfrm>
              <a:prstGeom prst="rect">
                <a:avLst/>
              </a:prstGeom>
              <a:noFill/>
              <a:ln w="9525">
                <a:noFill/>
                <a:miter lim="800000"/>
                <a:headEnd/>
                <a:tailEnd/>
              </a:ln>
            </p:spPr>
            <p:txBody>
              <a:bodyPr wrap="square" rtlCol="0">
                <a:spAutoFit/>
              </a:bodyPr>
              <a:lstStyle/>
              <a:p>
                <a:pPr>
                  <a:spcBef>
                    <a:spcPct val="50000"/>
                  </a:spcBef>
                </a:pPr>
                <a:r>
                  <a:rPr lang="en-US" altLang="zh-TW" sz="1600" dirty="0">
                    <a:solidFill>
                      <a:srgbClr val="FF0000"/>
                    </a:solidFill>
                    <a:sym typeface="Symbol" panose="05050102010706020507" pitchFamily="18" charset="2"/>
                  </a:rPr>
                  <a:t> DCPV induced by penguin e.g. </a:t>
                </a:r>
                <a14:m>
                  <m:oMath xmlns:m="http://schemas.openxmlformats.org/officeDocument/2006/math">
                    <m:sSubSup>
                      <m:sSubSupPr>
                        <m:ctrlPr>
                          <a:rPr lang="en-US" altLang="zh-TW" sz="1600" b="1" i="1" smtClean="0">
                            <a:solidFill>
                              <a:srgbClr val="FF0000"/>
                            </a:solidFill>
                            <a:latin typeface="Cambria Math" panose="02040503050406030204" pitchFamily="18" charset="0"/>
                            <a:sym typeface="Symbol" panose="05050102010706020507" pitchFamily="18" charset="2"/>
                          </a:rPr>
                        </m:ctrlPr>
                      </m:sSubSupPr>
                      <m:e>
                        <m:r>
                          <a:rPr lang="en-US" altLang="zh-TW" sz="1600" b="1" i="1" smtClean="0">
                            <a:solidFill>
                              <a:srgbClr val="FF0000"/>
                            </a:solidFill>
                            <a:latin typeface="Cambria Math" panose="02040503050406030204" pitchFamily="18" charset="0"/>
                            <a:sym typeface="Symbol" panose="05050102010706020507" pitchFamily="18" charset="2"/>
                          </a:rPr>
                          <m:t>𝑫</m:t>
                        </m:r>
                      </m:e>
                      <m:sub>
                        <m:r>
                          <a:rPr lang="en-US" altLang="zh-TW" sz="1600" b="1" i="1" smtClean="0">
                            <a:solidFill>
                              <a:srgbClr val="FF0000"/>
                            </a:solidFill>
                            <a:latin typeface="Cambria Math" panose="02040503050406030204" pitchFamily="18" charset="0"/>
                            <a:sym typeface="Symbol" panose="05050102010706020507" pitchFamily="18" charset="2"/>
                          </a:rPr>
                          <m:t> </m:t>
                        </m:r>
                      </m:sub>
                      <m:sup>
                        <m:r>
                          <a:rPr lang="en-US" altLang="zh-TW" sz="1600" b="1" i="1" smtClean="0">
                            <a:solidFill>
                              <a:srgbClr val="FF0000"/>
                            </a:solidFill>
                            <a:latin typeface="Cambria Math" panose="02040503050406030204" pitchFamily="18" charset="0"/>
                            <a:sym typeface="Symbol" panose="05050102010706020507" pitchFamily="18" charset="2"/>
                          </a:rPr>
                          <m:t>𝟎</m:t>
                        </m:r>
                      </m:sup>
                    </m:sSubSup>
                    <m:r>
                      <a:rPr lang="en-US" altLang="zh-TW" sz="1600" b="1" i="1" smtClean="0">
                        <a:solidFill>
                          <a:srgbClr val="FF0000"/>
                        </a:solidFill>
                        <a:latin typeface="Cambria Math" panose="02040503050406030204" pitchFamily="18" charset="0"/>
                        <a:sym typeface="Symbol" panose="05050102010706020507" pitchFamily="18" charset="2"/>
                      </a:rPr>
                      <m:t>→</m:t>
                    </m:r>
                    <m:sSup>
                      <m:sSupPr>
                        <m:ctrlPr>
                          <a:rPr lang="en-US" altLang="zh-TW" sz="1600" b="1" i="1" smtClean="0">
                            <a:solidFill>
                              <a:srgbClr val="FF0000"/>
                            </a:solidFill>
                            <a:latin typeface="Cambria Math" panose="02040503050406030204" pitchFamily="18" charset="0"/>
                            <a:sym typeface="Symbol" panose="05050102010706020507" pitchFamily="18" charset="2"/>
                          </a:rPr>
                        </m:ctrlPr>
                      </m:sSupPr>
                      <m:e>
                        <m:r>
                          <a:rPr lang="en-US" altLang="zh-TW" sz="1600" b="1" i="1" smtClean="0">
                            <a:solidFill>
                              <a:srgbClr val="FF0000"/>
                            </a:solidFill>
                            <a:latin typeface="Cambria Math" panose="02040503050406030204" pitchFamily="18" charset="0"/>
                            <a:sym typeface="Symbol" panose="05050102010706020507" pitchFamily="18" charset="2"/>
                          </a:rPr>
                          <m:t>𝝅</m:t>
                        </m:r>
                      </m:e>
                      <m:sup>
                        <m:r>
                          <a:rPr lang="en-US" altLang="zh-TW" sz="1600" b="1" i="1" smtClean="0">
                            <a:solidFill>
                              <a:srgbClr val="FF0000"/>
                            </a:solidFill>
                            <a:latin typeface="Cambria Math" panose="02040503050406030204" pitchFamily="18" charset="0"/>
                            <a:sym typeface="Symbol" panose="05050102010706020507" pitchFamily="18" charset="2"/>
                          </a:rPr>
                          <m:t>+</m:t>
                        </m:r>
                      </m:sup>
                    </m:sSup>
                    <m:sSup>
                      <m:sSupPr>
                        <m:ctrlPr>
                          <a:rPr lang="en-US" altLang="zh-TW" sz="1600" b="1" i="1" smtClean="0">
                            <a:solidFill>
                              <a:srgbClr val="FF0000"/>
                            </a:solidFill>
                            <a:latin typeface="Cambria Math" panose="02040503050406030204" pitchFamily="18" charset="0"/>
                            <a:sym typeface="Symbol" panose="05050102010706020507" pitchFamily="18" charset="2"/>
                          </a:rPr>
                        </m:ctrlPr>
                      </m:sSupPr>
                      <m:e>
                        <m:r>
                          <a:rPr lang="en-US" altLang="zh-TW" sz="1600" b="1" i="1" smtClean="0">
                            <a:solidFill>
                              <a:srgbClr val="FF0000"/>
                            </a:solidFill>
                            <a:latin typeface="Cambria Math" panose="02040503050406030204" pitchFamily="18" charset="0"/>
                            <a:sym typeface="Symbol" panose="05050102010706020507" pitchFamily="18" charset="2"/>
                          </a:rPr>
                          <m:t>𝝅</m:t>
                        </m:r>
                      </m:e>
                      <m:sup>
                        <m:r>
                          <a:rPr lang="en-US" altLang="zh-TW" sz="1600" b="1" i="1" smtClean="0">
                            <a:solidFill>
                              <a:srgbClr val="FF0000"/>
                            </a:solidFill>
                            <a:latin typeface="Cambria Math" panose="02040503050406030204" pitchFamily="18" charset="0"/>
                            <a:sym typeface="Symbol" panose="05050102010706020507" pitchFamily="18" charset="2"/>
                          </a:rPr>
                          <m:t>−</m:t>
                        </m:r>
                      </m:sup>
                    </m:sSup>
                    <m:r>
                      <a:rPr lang="en-US" altLang="zh-TW" sz="1600" b="1" i="1" smtClean="0">
                        <a:solidFill>
                          <a:srgbClr val="FF0000"/>
                        </a:solidFill>
                        <a:latin typeface="Cambria Math" panose="02040503050406030204" pitchFamily="18" charset="0"/>
                        <a:sym typeface="Symbol" panose="05050102010706020507" pitchFamily="18" charset="2"/>
                      </a:rPr>
                      <m:t>,</m:t>
                    </m:r>
                    <m:sSup>
                      <m:sSupPr>
                        <m:ctrlPr>
                          <a:rPr lang="en-US" altLang="zh-TW" sz="1600" i="1">
                            <a:solidFill>
                              <a:srgbClr val="FF0000"/>
                            </a:solidFill>
                            <a:latin typeface="Cambria Math" panose="02040503050406030204" pitchFamily="18" charset="0"/>
                            <a:sym typeface="Symbol" panose="05050102010706020507" pitchFamily="18" charset="2"/>
                          </a:rPr>
                        </m:ctrlPr>
                      </m:sSupPr>
                      <m:e>
                        <m:r>
                          <a:rPr lang="en-US" altLang="zh-TW" sz="1600" b="1" i="1" smtClean="0">
                            <a:solidFill>
                              <a:srgbClr val="FF0000"/>
                            </a:solidFill>
                            <a:latin typeface="Cambria Math" panose="02040503050406030204" pitchFamily="18" charset="0"/>
                            <a:sym typeface="Symbol" panose="05050102010706020507" pitchFamily="18" charset="2"/>
                          </a:rPr>
                          <m:t>𝑲</m:t>
                        </m:r>
                      </m:e>
                      <m:sup>
                        <m:r>
                          <a:rPr lang="en-US" altLang="zh-TW" sz="1600" i="1">
                            <a:solidFill>
                              <a:srgbClr val="FF0000"/>
                            </a:solidFill>
                            <a:latin typeface="Cambria Math" panose="02040503050406030204" pitchFamily="18" charset="0"/>
                            <a:sym typeface="Symbol" panose="05050102010706020507" pitchFamily="18" charset="2"/>
                          </a:rPr>
                          <m:t>+</m:t>
                        </m:r>
                      </m:sup>
                    </m:sSup>
                    <m:sSup>
                      <m:sSupPr>
                        <m:ctrlPr>
                          <a:rPr lang="en-US" altLang="zh-TW" sz="1600" i="1">
                            <a:solidFill>
                              <a:srgbClr val="FF0000"/>
                            </a:solidFill>
                            <a:latin typeface="Cambria Math" panose="02040503050406030204" pitchFamily="18" charset="0"/>
                            <a:sym typeface="Symbol" panose="05050102010706020507" pitchFamily="18" charset="2"/>
                          </a:rPr>
                        </m:ctrlPr>
                      </m:sSupPr>
                      <m:e>
                        <m:r>
                          <a:rPr lang="en-US" altLang="zh-TW" sz="1600" b="1" i="1" smtClean="0">
                            <a:solidFill>
                              <a:srgbClr val="FF0000"/>
                            </a:solidFill>
                            <a:latin typeface="Cambria Math" panose="02040503050406030204" pitchFamily="18" charset="0"/>
                            <a:sym typeface="Symbol" panose="05050102010706020507" pitchFamily="18" charset="2"/>
                          </a:rPr>
                          <m:t>𝑲</m:t>
                        </m:r>
                      </m:e>
                      <m:sup>
                        <m:r>
                          <a:rPr lang="en-US" altLang="zh-TW" sz="1600" i="1">
                            <a:solidFill>
                              <a:srgbClr val="FF0000"/>
                            </a:solidFill>
                            <a:latin typeface="Cambria Math" panose="02040503050406030204" pitchFamily="18" charset="0"/>
                            <a:sym typeface="Symbol" panose="05050102010706020507" pitchFamily="18" charset="2"/>
                          </a:rPr>
                          <m:t>−</m:t>
                        </m:r>
                      </m:sup>
                    </m:sSup>
                  </m:oMath>
                </a14:m>
                <a:r>
                  <a:rPr lang="en-US" altLang="zh-TW" sz="1600" dirty="0">
                    <a:solidFill>
                      <a:srgbClr val="FF0000"/>
                    </a:solidFill>
                  </a:rPr>
                  <a:t> can be estimated via </a:t>
                </a:r>
                <a14:m>
                  <m:oMath xmlns:m="http://schemas.openxmlformats.org/officeDocument/2006/math">
                    <m:sSup>
                      <m:sSupPr>
                        <m:ctrlPr>
                          <a:rPr lang="en-US" altLang="zh-TW" sz="1600" i="1" smtClean="0">
                            <a:solidFill>
                              <a:srgbClr val="FF0000"/>
                            </a:solidFill>
                            <a:latin typeface="Cambria Math" panose="02040503050406030204" pitchFamily="18" charset="0"/>
                          </a:rPr>
                        </m:ctrlPr>
                      </m:sSupPr>
                      <m:e>
                        <m:r>
                          <a:rPr lang="en-US" altLang="zh-TW" sz="1600" b="1" i="1" smtClean="0">
                            <a:solidFill>
                              <a:srgbClr val="FF0000"/>
                            </a:solidFill>
                            <a:latin typeface="Cambria Math" panose="02040503050406030204" pitchFamily="18" charset="0"/>
                          </a:rPr>
                          <m:t>𝑷</m:t>
                        </m:r>
                      </m:e>
                      <m:sup>
                        <m:r>
                          <a:rPr lang="en-US" altLang="zh-TW" sz="1600" b="1" i="1" smtClean="0">
                            <a:solidFill>
                              <a:srgbClr val="FF0000"/>
                            </a:solidFill>
                            <a:latin typeface="Cambria Math" panose="02040503050406030204" pitchFamily="18" charset="0"/>
                          </a:rPr>
                          <m:t>𝑳𝑫</m:t>
                        </m:r>
                      </m:sup>
                    </m:sSup>
                    <m:r>
                      <a:rPr lang="en-US" altLang="zh-TW" sz="1600" b="1" i="1" smtClean="0">
                        <a:solidFill>
                          <a:srgbClr val="FF0000"/>
                        </a:solidFill>
                        <a:latin typeface="Cambria Math" panose="02040503050406030204" pitchFamily="18" charset="0"/>
                      </a:rPr>
                      <m:t>=</m:t>
                    </m:r>
                    <m:r>
                      <a:rPr lang="en-US" altLang="zh-TW" sz="1600" b="1" i="1" smtClean="0">
                        <a:solidFill>
                          <a:srgbClr val="FF0000"/>
                        </a:solidFill>
                        <a:latin typeface="Cambria Math" panose="02040503050406030204" pitchFamily="18" charset="0"/>
                      </a:rPr>
                      <m:t>𝑬</m:t>
                    </m:r>
                  </m:oMath>
                </a14:m>
                <a:r>
                  <a:rPr lang="en-US" altLang="zh-TW" sz="1600" dirty="0">
                    <a:solidFill>
                      <a:srgbClr val="FF0000"/>
                    </a:solidFill>
                  </a:rPr>
                  <a:t> </a:t>
                </a:r>
                <a:endParaRPr lang="zh-TW" altLang="en-US" sz="1600" dirty="0">
                  <a:solidFill>
                    <a:srgbClr val="FF0000"/>
                  </a:solidFill>
                </a:endParaRPr>
              </a:p>
            </p:txBody>
          </p:sp>
        </mc:Choice>
        <mc:Fallback xmlns="">
          <p:sp>
            <p:nvSpPr>
              <p:cNvPr id="4" name="文字方塊 3">
                <a:extLst>
                  <a:ext uri="{FF2B5EF4-FFF2-40B4-BE49-F238E27FC236}">
                    <a16:creationId xmlns:a16="http://schemas.microsoft.com/office/drawing/2014/main" id="{DD43A84B-3FF3-397F-C6FF-EE24BC1332B1}"/>
                  </a:ext>
                </a:extLst>
              </p:cNvPr>
              <p:cNvSpPr txBox="1">
                <a:spLocks noRot="1" noChangeAspect="1" noMove="1" noResize="1" noEditPoints="1" noAdjustHandles="1" noChangeArrowheads="1" noChangeShapeType="1" noTextEdit="1"/>
              </p:cNvSpPr>
              <p:nvPr/>
            </p:nvSpPr>
            <p:spPr bwMode="auto">
              <a:xfrm>
                <a:off x="877165" y="4759980"/>
                <a:ext cx="7800264" cy="344133"/>
              </a:xfrm>
              <a:prstGeom prst="rect">
                <a:avLst/>
              </a:prstGeom>
              <a:blipFill>
                <a:blip r:embed="rId3"/>
                <a:stretch>
                  <a:fillRect t="-3571" b="-25000"/>
                </a:stretch>
              </a:blipFill>
              <a:ln w="9525">
                <a:noFill/>
                <a:miter lim="800000"/>
                <a:headEnd/>
                <a:tailEnd/>
              </a:ln>
            </p:spPr>
            <p:txBody>
              <a:bodyPr/>
              <a:lstStyle/>
              <a:p>
                <a:r>
                  <a:rPr lang="zh-TW" altLang="en-US">
                    <a:noFill/>
                  </a:rPr>
                  <a:t> </a:t>
                </a:r>
              </a:p>
            </p:txBody>
          </p:sp>
        </mc:Fallback>
      </mc:AlternateContent>
    </p:spTree>
    <p:extLst>
      <p:ext uri="{BB962C8B-B14F-4D97-AF65-F5344CB8AC3E}">
        <p14:creationId xmlns:p14="http://schemas.microsoft.com/office/powerpoint/2010/main" val="37969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9" grpId="0"/>
      <p:bldP spid="2"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298376" y="4786312"/>
            <a:ext cx="1600200" cy="357188"/>
          </a:xfrm>
        </p:spPr>
        <p:txBody>
          <a:bodyPr/>
          <a:lstStyle/>
          <a:p>
            <a:pPr>
              <a:defRPr/>
            </a:pPr>
            <a:fld id="{7814F3AF-5802-4929-B232-BE6EF381321D}" type="slidenum">
              <a:rPr lang="en-US" altLang="zh-TW" smtClean="0"/>
              <a:pPr>
                <a:defRPr/>
              </a:pPr>
              <a:t>50</a:t>
            </a:fld>
            <a:endParaRPr lang="en-US" altLang="zh-TW" dirty="0"/>
          </a:p>
        </p:txBody>
      </p:sp>
      <p:sp>
        <p:nvSpPr>
          <p:cNvPr id="9" name="文字方塊 8"/>
          <p:cNvSpPr txBox="1"/>
          <p:nvPr/>
        </p:nvSpPr>
        <p:spPr>
          <a:xfrm>
            <a:off x="1010906" y="433275"/>
            <a:ext cx="7824750" cy="323165"/>
          </a:xfrm>
          <a:prstGeom prst="rect">
            <a:avLst/>
          </a:prstGeom>
          <a:noFill/>
        </p:spPr>
        <p:txBody>
          <a:bodyPr wrap="square" rtlCol="0">
            <a:spAutoFit/>
          </a:bodyPr>
          <a:lstStyle/>
          <a:p>
            <a:r>
              <a:rPr lang="en-US" altLang="zh-TW" sz="1500" dirty="0">
                <a:solidFill>
                  <a:srgbClr val="0000FF"/>
                </a:solidFill>
              </a:rPr>
              <a:t>Spectator effects described by dim-6 four-quark operators:               </a:t>
            </a:r>
            <a:r>
              <a:rPr lang="en-US" altLang="zh-TW" sz="1500" u="sng" dirty="0">
                <a:solidFill>
                  <a:srgbClr val="0000FF"/>
                </a:solidFill>
              </a:rPr>
              <a:t>dim-7 4-quark </a:t>
            </a:r>
            <a:endParaRPr lang="zh-TW" altLang="en-US" sz="1500" u="sng" dirty="0">
              <a:solidFill>
                <a:srgbClr val="0000FF"/>
              </a:solidFill>
            </a:endParaRPr>
          </a:p>
        </p:txBody>
      </p:sp>
      <p:pic>
        <p:nvPicPr>
          <p:cNvPr id="10" name="圖片 9" descr="screen.bmp"/>
          <p:cNvPicPr>
            <a:picLocks noChangeAspect="1"/>
          </p:cNvPicPr>
          <p:nvPr/>
        </p:nvPicPr>
        <p:blipFill>
          <a:blip r:embed="rId3" cstate="print"/>
          <a:stretch>
            <a:fillRect/>
          </a:stretch>
        </p:blipFill>
        <p:spPr>
          <a:xfrm>
            <a:off x="1582724" y="968070"/>
            <a:ext cx="1151016" cy="705348"/>
          </a:xfrm>
          <a:prstGeom prst="rect">
            <a:avLst/>
          </a:prstGeom>
        </p:spPr>
      </p:pic>
      <p:pic>
        <p:nvPicPr>
          <p:cNvPr id="11" name="圖片 10" descr="screen.bmp"/>
          <p:cNvPicPr>
            <a:picLocks noChangeAspect="1"/>
          </p:cNvPicPr>
          <p:nvPr/>
        </p:nvPicPr>
        <p:blipFill>
          <a:blip r:embed="rId4" cstate="print"/>
          <a:stretch>
            <a:fillRect/>
          </a:stretch>
        </p:blipFill>
        <p:spPr>
          <a:xfrm>
            <a:off x="1650190" y="1776116"/>
            <a:ext cx="1070189" cy="702459"/>
          </a:xfrm>
          <a:prstGeom prst="rect">
            <a:avLst/>
          </a:prstGeom>
        </p:spPr>
      </p:pic>
      <p:pic>
        <p:nvPicPr>
          <p:cNvPr id="12" name="圖片 11" descr="screen.bmp"/>
          <p:cNvPicPr>
            <a:picLocks noChangeAspect="1"/>
          </p:cNvPicPr>
          <p:nvPr/>
        </p:nvPicPr>
        <p:blipFill>
          <a:blip r:embed="rId5" cstate="print"/>
          <a:stretch>
            <a:fillRect/>
          </a:stretch>
        </p:blipFill>
        <p:spPr>
          <a:xfrm>
            <a:off x="1620612" y="2568653"/>
            <a:ext cx="1220004" cy="707870"/>
          </a:xfrm>
          <a:prstGeom prst="rect">
            <a:avLst/>
          </a:prstGeom>
        </p:spPr>
      </p:pic>
      <p:pic>
        <p:nvPicPr>
          <p:cNvPr id="13" name="圖片 12" descr="screen.bmp"/>
          <p:cNvPicPr>
            <a:picLocks noChangeAspect="1"/>
          </p:cNvPicPr>
          <p:nvPr/>
        </p:nvPicPr>
        <p:blipFill>
          <a:blip r:embed="rId6" cstate="print"/>
          <a:stretch>
            <a:fillRect/>
          </a:stretch>
        </p:blipFill>
        <p:spPr>
          <a:xfrm>
            <a:off x="3471718" y="1043577"/>
            <a:ext cx="1190279" cy="476769"/>
          </a:xfrm>
          <a:prstGeom prst="rect">
            <a:avLst/>
          </a:prstGeom>
        </p:spPr>
      </p:pic>
      <p:pic>
        <p:nvPicPr>
          <p:cNvPr id="14" name="圖片 13" descr="screen.bmp"/>
          <p:cNvPicPr>
            <a:picLocks noChangeAspect="1"/>
          </p:cNvPicPr>
          <p:nvPr/>
        </p:nvPicPr>
        <p:blipFill>
          <a:blip r:embed="rId7" cstate="print"/>
          <a:stretch>
            <a:fillRect/>
          </a:stretch>
        </p:blipFill>
        <p:spPr>
          <a:xfrm>
            <a:off x="3539779" y="1785463"/>
            <a:ext cx="1131125" cy="731707"/>
          </a:xfrm>
          <a:prstGeom prst="rect">
            <a:avLst/>
          </a:prstGeom>
        </p:spPr>
      </p:pic>
      <p:pic>
        <p:nvPicPr>
          <p:cNvPr id="15" name="圖片 14" descr="screen.bmp"/>
          <p:cNvPicPr>
            <a:picLocks noChangeAspect="1"/>
          </p:cNvPicPr>
          <p:nvPr/>
        </p:nvPicPr>
        <p:blipFill>
          <a:blip r:embed="rId8" cstate="print"/>
          <a:stretch>
            <a:fillRect/>
          </a:stretch>
        </p:blipFill>
        <p:spPr>
          <a:xfrm>
            <a:off x="3560927" y="2643168"/>
            <a:ext cx="1145598" cy="625673"/>
          </a:xfrm>
          <a:prstGeom prst="rect">
            <a:avLst/>
          </a:prstGeom>
        </p:spPr>
      </p:pic>
      <p:cxnSp>
        <p:nvCxnSpPr>
          <p:cNvPr id="22" name="直線單箭頭接點 21"/>
          <p:cNvCxnSpPr/>
          <p:nvPr/>
        </p:nvCxnSpPr>
        <p:spPr bwMode="auto">
          <a:xfrm flipV="1">
            <a:off x="3023202" y="1321993"/>
            <a:ext cx="249382" cy="445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單箭頭接點 22"/>
          <p:cNvCxnSpPr/>
          <p:nvPr/>
        </p:nvCxnSpPr>
        <p:spPr bwMode="auto">
          <a:xfrm flipV="1">
            <a:off x="3066250" y="2171089"/>
            <a:ext cx="249382" cy="445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單箭頭接點 23"/>
          <p:cNvCxnSpPr/>
          <p:nvPr/>
        </p:nvCxnSpPr>
        <p:spPr bwMode="auto">
          <a:xfrm flipV="1">
            <a:off x="3055855" y="3029081"/>
            <a:ext cx="249382" cy="445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 Box 97"/>
          <p:cNvSpPr txBox="1">
            <a:spLocks noChangeArrowheads="1"/>
          </p:cNvSpPr>
          <p:nvPr/>
        </p:nvSpPr>
        <p:spPr bwMode="auto">
          <a:xfrm>
            <a:off x="4936774" y="1173985"/>
            <a:ext cx="126325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350" dirty="0">
                <a:solidFill>
                  <a:srgbClr val="0000FF"/>
                </a:solidFill>
              </a:rPr>
              <a:t>W-exchange</a:t>
            </a:r>
          </a:p>
        </p:txBody>
      </p:sp>
      <p:sp>
        <p:nvSpPr>
          <p:cNvPr id="26" name="Text Box 98"/>
          <p:cNvSpPr txBox="1">
            <a:spLocks noChangeArrowheads="1"/>
          </p:cNvSpPr>
          <p:nvPr/>
        </p:nvSpPr>
        <p:spPr bwMode="auto">
          <a:xfrm>
            <a:off x="4950094" y="1928697"/>
            <a:ext cx="364632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350" dirty="0">
                <a:solidFill>
                  <a:srgbClr val="0000FF"/>
                </a:solidFill>
              </a:rPr>
              <a:t>destructive P.I.                         constructive</a:t>
            </a:r>
          </a:p>
        </p:txBody>
      </p:sp>
      <p:sp>
        <p:nvSpPr>
          <p:cNvPr id="27" name="Text Box 99"/>
          <p:cNvSpPr txBox="1">
            <a:spLocks noChangeArrowheads="1"/>
          </p:cNvSpPr>
          <p:nvPr/>
        </p:nvSpPr>
        <p:spPr bwMode="auto">
          <a:xfrm>
            <a:off x="4992012" y="2844122"/>
            <a:ext cx="37200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350" dirty="0">
                <a:solidFill>
                  <a:srgbClr val="0000FF"/>
                </a:solidFill>
              </a:rPr>
              <a:t>constructive P.I.                       destructive</a:t>
            </a:r>
          </a:p>
        </p:txBody>
      </p:sp>
      <p:sp>
        <p:nvSpPr>
          <p:cNvPr id="28" name="文字方塊 27"/>
          <p:cNvSpPr txBox="1"/>
          <p:nvPr/>
        </p:nvSpPr>
        <p:spPr>
          <a:xfrm>
            <a:off x="4960364" y="2132475"/>
            <a:ext cx="1598715" cy="276999"/>
          </a:xfrm>
          <a:prstGeom prst="rect">
            <a:avLst/>
          </a:prstGeom>
          <a:noFill/>
        </p:spPr>
        <p:txBody>
          <a:bodyPr wrap="square" rtlCol="0">
            <a:spAutoFit/>
          </a:bodyPr>
          <a:lstStyle/>
          <a:p>
            <a:r>
              <a:rPr lang="en-US" altLang="zh-TW" sz="1200" dirty="0">
                <a:solidFill>
                  <a:srgbClr val="0000FF"/>
                </a:solidFill>
              </a:rPr>
              <a:t>(Pauli interference)</a:t>
            </a:r>
            <a:endParaRPr lang="zh-TW" altLang="en-US" sz="1200" dirty="0">
              <a:solidFill>
                <a:srgbClr val="0000FF"/>
              </a:solidFill>
            </a:endParaRPr>
          </a:p>
        </p:txBody>
      </p:sp>
      <p:sp>
        <p:nvSpPr>
          <p:cNvPr id="29" name="文字方塊 28"/>
          <p:cNvSpPr txBox="1"/>
          <p:nvPr/>
        </p:nvSpPr>
        <p:spPr>
          <a:xfrm>
            <a:off x="4982632" y="3005321"/>
            <a:ext cx="2150918" cy="461665"/>
          </a:xfrm>
          <a:prstGeom prst="rect">
            <a:avLst/>
          </a:prstGeom>
          <a:noFill/>
        </p:spPr>
        <p:txBody>
          <a:bodyPr wrap="square" rtlCol="0">
            <a:spAutoFit/>
          </a:bodyPr>
          <a:lstStyle/>
          <a:p>
            <a:r>
              <a:rPr lang="en-US" altLang="zh-TW" sz="1200" dirty="0">
                <a:solidFill>
                  <a:srgbClr val="0000FF"/>
                </a:solidFill>
              </a:rPr>
              <a:t>(only for charmed baryons)</a:t>
            </a:r>
            <a:endParaRPr lang="zh-TW" altLang="en-US" sz="1200" dirty="0">
              <a:solidFill>
                <a:srgbClr val="0000FF"/>
              </a:solidFill>
            </a:endParaRPr>
          </a:p>
        </p:txBody>
      </p:sp>
      <p:sp>
        <p:nvSpPr>
          <p:cNvPr id="30" name="文字方塊 29"/>
          <p:cNvSpPr txBox="1"/>
          <p:nvPr/>
        </p:nvSpPr>
        <p:spPr>
          <a:xfrm>
            <a:off x="1003200" y="3652896"/>
            <a:ext cx="6408221" cy="784830"/>
          </a:xfrm>
          <a:prstGeom prst="rect">
            <a:avLst/>
          </a:prstGeom>
          <a:noFill/>
        </p:spPr>
        <p:txBody>
          <a:bodyPr wrap="square" rtlCol="0">
            <a:spAutoFit/>
          </a:bodyPr>
          <a:lstStyle/>
          <a:p>
            <a:pPr>
              <a:buFont typeface="Wingdings" pitchFamily="2" charset="2"/>
              <a:buChar char="n"/>
            </a:pPr>
            <a:r>
              <a:rPr lang="en-US" altLang="zh-TW" sz="1500" dirty="0">
                <a:solidFill>
                  <a:srgbClr val="0000FF"/>
                </a:solidFill>
                <a:latin typeface="+mj-lt"/>
              </a:rPr>
              <a:t> </a:t>
            </a:r>
            <a:r>
              <a:rPr lang="en-US" altLang="zh-TW" sz="1500" dirty="0">
                <a:solidFill>
                  <a:srgbClr val="0000FF"/>
                </a:solidFill>
              </a:rPr>
              <a:t>Al</a:t>
            </a:r>
            <a:r>
              <a:rPr lang="en-US" altLang="zh-TW" sz="1500" dirty="0">
                <a:solidFill>
                  <a:srgbClr val="0000FF"/>
                </a:solidFill>
                <a:latin typeface="+mj-lt"/>
              </a:rPr>
              <a:t>though spectator effects are </a:t>
            </a:r>
            <a:r>
              <a:rPr lang="en-US" altLang="zh-TW" sz="1500" b="0" dirty="0">
                <a:solidFill>
                  <a:srgbClr val="0000FF"/>
                </a:solidFill>
                <a:latin typeface="Arial"/>
              </a:rPr>
              <a:t>1/m</a:t>
            </a:r>
            <a:r>
              <a:rPr lang="en-US" altLang="zh-TW" sz="1500" b="0" baseline="-25000" dirty="0">
                <a:solidFill>
                  <a:srgbClr val="0000FF"/>
                </a:solidFill>
                <a:latin typeface="Arial"/>
              </a:rPr>
              <a:t>Q</a:t>
            </a:r>
            <a:r>
              <a:rPr lang="en-US" altLang="zh-TW" sz="1500" baseline="30000" dirty="0">
                <a:solidFill>
                  <a:srgbClr val="0000FF"/>
                </a:solidFill>
                <a:latin typeface="Arial"/>
              </a:rPr>
              <a:t>3</a:t>
            </a:r>
            <a:r>
              <a:rPr lang="en-US" altLang="zh-TW" sz="1500" dirty="0">
                <a:solidFill>
                  <a:srgbClr val="0000FF"/>
                </a:solidFill>
                <a:latin typeface="+mj-lt"/>
              </a:rPr>
              <a:t> suppressed,  they are </a:t>
            </a:r>
          </a:p>
          <a:p>
            <a:r>
              <a:rPr lang="en-US" altLang="zh-TW" sz="1500" dirty="0">
                <a:solidFill>
                  <a:srgbClr val="0000FF"/>
                </a:solidFill>
                <a:latin typeface="+mj-lt"/>
              </a:rPr>
              <a:t>    numerically important due to a p.s. enhancement factor of 16</a:t>
            </a:r>
            <a:r>
              <a:rPr lang="en-US" altLang="zh-TW" sz="1500" dirty="0">
                <a:solidFill>
                  <a:srgbClr val="0000FF"/>
                </a:solidFill>
                <a:latin typeface="+mj-lt"/>
                <a:sym typeface="Symbol"/>
              </a:rPr>
              <a:t></a:t>
            </a:r>
            <a:r>
              <a:rPr lang="en-US" altLang="zh-TW" sz="1500" baseline="30000" dirty="0">
                <a:solidFill>
                  <a:srgbClr val="0000FF"/>
                </a:solidFill>
                <a:latin typeface="+mj-lt"/>
                <a:sym typeface="Symbol"/>
              </a:rPr>
              <a:t>2</a:t>
            </a:r>
            <a:r>
              <a:rPr lang="en-US" altLang="zh-TW" sz="1500" dirty="0">
                <a:solidFill>
                  <a:srgbClr val="0000FF"/>
                </a:solidFill>
                <a:latin typeface="+mj-lt"/>
                <a:sym typeface="Symbol" panose="05050102010706020507" pitchFamily="18" charset="2"/>
              </a:rPr>
              <a:t> </a:t>
            </a:r>
          </a:p>
          <a:p>
            <a:r>
              <a:rPr lang="en-US" altLang="zh-TW" sz="1500" dirty="0">
                <a:solidFill>
                  <a:srgbClr val="0000FF"/>
                </a:solidFill>
                <a:latin typeface="+mj-lt"/>
                <a:sym typeface="Symbol" panose="05050102010706020507" pitchFamily="18" charset="2"/>
              </a:rPr>
              <a:t>    relative to heavy quark decay</a:t>
            </a:r>
            <a:endParaRPr lang="zh-TW" altLang="en-US" sz="1500" dirty="0">
              <a:solidFill>
                <a:srgbClr val="0000FF"/>
              </a:solidFill>
              <a:latin typeface="+mj-lt"/>
            </a:endParaRPr>
          </a:p>
        </p:txBody>
      </p:sp>
    </p:spTree>
    <p:extLst>
      <p:ext uri="{BB962C8B-B14F-4D97-AF65-F5344CB8AC3E}">
        <p14:creationId xmlns:p14="http://schemas.microsoft.com/office/powerpoint/2010/main" val="31809310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814F3AF-5802-4929-B232-BE6EF381321D}" type="slidenum">
              <a:rPr lang="en-US" altLang="zh-TW" smtClean="0"/>
              <a:pPr>
                <a:defRPr/>
              </a:pPr>
              <a:t>51</a:t>
            </a:fld>
            <a:endParaRPr lang="en-US" altLang="zh-TW"/>
          </a:p>
        </p:txBody>
      </p:sp>
      <p:pic>
        <p:nvPicPr>
          <p:cNvPr id="6" name="圖片 5" descr="screen.bmp"/>
          <p:cNvPicPr>
            <a:picLocks noChangeAspect="1"/>
          </p:cNvPicPr>
          <p:nvPr/>
        </p:nvPicPr>
        <p:blipFill>
          <a:blip r:embed="rId3" cstate="print"/>
          <a:stretch>
            <a:fillRect/>
          </a:stretch>
        </p:blipFill>
        <p:spPr>
          <a:xfrm>
            <a:off x="578772" y="1498352"/>
            <a:ext cx="4015901" cy="3068268"/>
          </a:xfrm>
          <a:prstGeom prst="rect">
            <a:avLst/>
          </a:prstGeom>
          <a:ln w="12700">
            <a:solidFill>
              <a:srgbClr val="000066"/>
            </a:solidFill>
          </a:ln>
        </p:spPr>
      </p:pic>
      <p:sp>
        <p:nvSpPr>
          <p:cNvPr id="3" name="文字方塊 2"/>
          <p:cNvSpPr txBox="1"/>
          <p:nvPr/>
        </p:nvSpPr>
        <p:spPr>
          <a:xfrm>
            <a:off x="5124190" y="2701305"/>
            <a:ext cx="3114884" cy="323165"/>
          </a:xfrm>
          <a:prstGeom prst="rect">
            <a:avLst/>
          </a:prstGeom>
          <a:noFill/>
        </p:spPr>
        <p:txBody>
          <a:bodyPr wrap="square" rtlCol="0">
            <a:spAutoFit/>
          </a:bodyPr>
          <a:lstStyle/>
          <a:p>
            <a:r>
              <a:rPr lang="en-US" altLang="zh-TW" sz="1500" dirty="0">
                <a:solidFill>
                  <a:srgbClr val="0000FF"/>
                </a:solidFill>
                <a:latin typeface="+mj-lt"/>
                <a:sym typeface="Symbol" panose="05050102010706020507" pitchFamily="18" charset="2"/>
              </a:rPr>
              <a:t></a:t>
            </a:r>
            <a:r>
              <a:rPr lang="en-US" altLang="zh-TW" sz="1500" dirty="0">
                <a:solidFill>
                  <a:srgbClr val="0000FF"/>
                </a:solidFill>
                <a:latin typeface="+mj-lt"/>
              </a:rPr>
              <a:t>(</a:t>
            </a:r>
            <a:r>
              <a:rPr lang="en-US" altLang="zh-TW" sz="1500" dirty="0">
                <a:solidFill>
                  <a:srgbClr val="0000FF"/>
                </a:solidFill>
                <a:latin typeface="+mj-lt"/>
                <a:sym typeface="Symbol" panose="05050102010706020507" pitchFamily="18" charset="2"/>
              </a:rPr>
              <a:t></a:t>
            </a:r>
            <a:r>
              <a:rPr lang="en-US" altLang="zh-TW" sz="1500" baseline="-25000" dirty="0">
                <a:solidFill>
                  <a:srgbClr val="0000FF"/>
                </a:solidFill>
                <a:latin typeface="+mj-lt"/>
                <a:sym typeface="Symbol" panose="05050102010706020507" pitchFamily="18" charset="2"/>
              </a:rPr>
              <a:t>c</a:t>
            </a:r>
            <a:r>
              <a:rPr lang="en-US" altLang="zh-TW" sz="1500" baseline="30000" dirty="0">
                <a:solidFill>
                  <a:srgbClr val="0000FF"/>
                </a:solidFill>
                <a:latin typeface="+mj-lt"/>
                <a:sym typeface="Symbol" panose="05050102010706020507" pitchFamily="18" charset="2"/>
              </a:rPr>
              <a:t>0</a:t>
            </a:r>
            <a:r>
              <a:rPr lang="en-US" altLang="zh-TW" sz="1500" dirty="0">
                <a:solidFill>
                  <a:srgbClr val="0000FF"/>
                </a:solidFill>
                <a:latin typeface="+mj-lt"/>
              </a:rPr>
              <a:t>) = 231</a:t>
            </a:r>
            <a:r>
              <a:rPr lang="en-US" altLang="zh-TW" sz="1500" dirty="0">
                <a:solidFill>
                  <a:srgbClr val="0000FF"/>
                </a:solidFill>
                <a:latin typeface="+mj-lt"/>
                <a:sym typeface="Symbol"/>
              </a:rPr>
              <a:t> f</a:t>
            </a:r>
            <a:r>
              <a:rPr lang="en-US" altLang="zh-TW" sz="1500" dirty="0">
                <a:solidFill>
                  <a:srgbClr val="0000FF"/>
                </a:solidFill>
                <a:latin typeface="+mj-lt"/>
              </a:rPr>
              <a:t>s    for  </a:t>
            </a:r>
            <a:r>
              <a:rPr lang="en-US" altLang="zh-TW" sz="1500" dirty="0">
                <a:solidFill>
                  <a:srgbClr val="0000FF"/>
                </a:solidFill>
                <a:sym typeface="Symbol"/>
              </a:rPr>
              <a:t> </a:t>
            </a:r>
            <a:r>
              <a:rPr lang="en-US" altLang="zh-TW" sz="1500" dirty="0">
                <a:solidFill>
                  <a:srgbClr val="0000FF"/>
                </a:solidFill>
              </a:rPr>
              <a:t>= 0.25 </a:t>
            </a:r>
            <a:endParaRPr lang="zh-TW" altLang="en-US" sz="1500" dirty="0">
              <a:solidFill>
                <a:srgbClr val="0000FF"/>
              </a:solidFill>
              <a:latin typeface="+mj-lt"/>
            </a:endParaRPr>
          </a:p>
        </p:txBody>
      </p:sp>
      <mc:AlternateContent xmlns:mc="http://schemas.openxmlformats.org/markup-compatibility/2006" xmlns:a14="http://schemas.microsoft.com/office/drawing/2010/main">
        <mc:Choice Requires="a14">
          <p:sp>
            <p:nvSpPr>
              <p:cNvPr id="5" name="文字方塊 4"/>
              <p:cNvSpPr txBox="1"/>
              <p:nvPr/>
            </p:nvSpPr>
            <p:spPr>
              <a:xfrm>
                <a:off x="578771" y="242277"/>
                <a:ext cx="8102009" cy="850617"/>
              </a:xfrm>
              <a:prstGeom prst="rect">
                <a:avLst/>
              </a:prstGeom>
              <a:noFill/>
            </p:spPr>
            <p:txBody>
              <a:bodyPr wrap="square" rtlCol="0">
                <a:spAutoFit/>
              </a:bodyPr>
              <a:lstStyle/>
              <a:p>
                <a:pPr marL="257175" indent="-257175">
                  <a:buFont typeface="Wingdings" panose="05000000000000000000" pitchFamily="2" charset="2"/>
                  <a:buChar char="n"/>
                </a:pPr>
                <a:r>
                  <a:rPr lang="en-US" altLang="zh-TW" sz="1575" dirty="0">
                    <a:solidFill>
                      <a:srgbClr val="0000FF"/>
                    </a:solidFill>
                  </a:rPr>
                  <a:t>Effects of dim-7 4-quark operators were explored in 2017-2018. Preliminary results with the conjecture that </a:t>
                </a:r>
                <a14:m>
                  <m:oMath xmlns:m="http://schemas.openxmlformats.org/officeDocument/2006/math">
                    <m:sSubSup>
                      <m:sSubSupPr>
                        <m:ctrlPr>
                          <a:rPr lang="en-US" altLang="zh-TW" sz="1575" i="1">
                            <a:solidFill>
                              <a:srgbClr val="0000FF"/>
                            </a:solidFill>
                            <a:latin typeface="Cambria Math" panose="02040503050406030204" pitchFamily="18" charset="0"/>
                          </a:rPr>
                        </m:ctrlPr>
                      </m:sSubSupPr>
                      <m:e>
                        <m:r>
                          <a:rPr lang="en-US" altLang="zh-TW" sz="1575">
                            <a:solidFill>
                              <a:srgbClr val="0000FF"/>
                            </a:solidFill>
                            <a:latin typeface="Cambria Math" panose="02040503050406030204" pitchFamily="18" charset="0"/>
                          </a:rPr>
                          <m:t>𝛀</m:t>
                        </m:r>
                      </m:e>
                      <m:sub>
                        <m:r>
                          <a:rPr lang="en-US" altLang="zh-TW" sz="1575" i="1">
                            <a:solidFill>
                              <a:srgbClr val="0000FF"/>
                            </a:solidFill>
                            <a:latin typeface="Cambria Math" panose="02040503050406030204" pitchFamily="18" charset="0"/>
                          </a:rPr>
                          <m:t>𝒄</m:t>
                        </m:r>
                      </m:sub>
                      <m:sup>
                        <m:r>
                          <a:rPr lang="en-US" altLang="zh-TW" sz="1575" i="1">
                            <a:solidFill>
                              <a:srgbClr val="0000FF"/>
                            </a:solidFill>
                            <a:latin typeface="Cambria Math" panose="02040503050406030204" pitchFamily="18" charset="0"/>
                          </a:rPr>
                          <m:t>𝟎</m:t>
                        </m:r>
                        <m:r>
                          <a:rPr lang="en-US" altLang="zh-TW" sz="1575" i="1">
                            <a:solidFill>
                              <a:srgbClr val="0000FF"/>
                            </a:solidFill>
                            <a:latin typeface="Cambria Math" panose="02040503050406030204" pitchFamily="18" charset="0"/>
                          </a:rPr>
                          <m:t> </m:t>
                        </m:r>
                      </m:sup>
                    </m:sSubSup>
                  </m:oMath>
                </a14:m>
                <a:r>
                  <a:rPr lang="en-US" altLang="zh-TW" sz="1575" dirty="0">
                    <a:solidFill>
                      <a:srgbClr val="0000FF"/>
                    </a:solidFill>
                  </a:rPr>
                  <a:t> is no longer shortest-lived and that </a:t>
                </a:r>
                <a14:m>
                  <m:oMath xmlns:m="http://schemas.openxmlformats.org/officeDocument/2006/math">
                    <m:r>
                      <a:rPr lang="en-US" altLang="zh-TW" sz="1575" i="1" dirty="0">
                        <a:solidFill>
                          <a:srgbClr val="0000FF"/>
                        </a:solidFill>
                        <a:latin typeface="Cambria Math" panose="02040503050406030204" pitchFamily="18" charset="0"/>
                      </a:rPr>
                      <m:t>𝝉</m:t>
                    </m:r>
                    <m:d>
                      <m:dPr>
                        <m:ctrlPr>
                          <a:rPr lang="en-US" altLang="zh-TW" sz="1575" i="1" dirty="0">
                            <a:solidFill>
                              <a:srgbClr val="0000FF"/>
                            </a:solidFill>
                            <a:latin typeface="Cambria Math" panose="02040503050406030204" pitchFamily="18" charset="0"/>
                          </a:rPr>
                        </m:ctrlPr>
                      </m:dPr>
                      <m:e>
                        <m:sSubSup>
                          <m:sSubSupPr>
                            <m:ctrlPr>
                              <a:rPr lang="en-US" altLang="zh-TW" sz="1575" i="1" dirty="0">
                                <a:solidFill>
                                  <a:srgbClr val="0000FF"/>
                                </a:solidFill>
                                <a:latin typeface="Cambria Math" panose="02040503050406030204" pitchFamily="18" charset="0"/>
                              </a:rPr>
                            </m:ctrlPr>
                          </m:sSubSupPr>
                          <m:e>
                            <m:r>
                              <a:rPr lang="en-US" altLang="zh-TW" sz="1575" dirty="0">
                                <a:solidFill>
                                  <a:srgbClr val="0000FF"/>
                                </a:solidFill>
                                <a:latin typeface="Cambria Math" panose="02040503050406030204" pitchFamily="18" charset="0"/>
                              </a:rPr>
                              <m:t>𝛀</m:t>
                            </m:r>
                          </m:e>
                          <m:sub>
                            <m:r>
                              <a:rPr lang="en-US" altLang="zh-TW" sz="1575" i="1" dirty="0">
                                <a:solidFill>
                                  <a:srgbClr val="0000FF"/>
                                </a:solidFill>
                                <a:latin typeface="Cambria Math" panose="02040503050406030204" pitchFamily="18" charset="0"/>
                              </a:rPr>
                              <m:t>𝒄</m:t>
                            </m:r>
                          </m:sub>
                          <m:sup>
                            <m:r>
                              <a:rPr lang="en-US" altLang="zh-TW" sz="1575" i="1" dirty="0">
                                <a:solidFill>
                                  <a:srgbClr val="0000FF"/>
                                </a:solidFill>
                                <a:latin typeface="Cambria Math" panose="02040503050406030204" pitchFamily="18" charset="0"/>
                              </a:rPr>
                              <m:t>𝟎</m:t>
                            </m:r>
                          </m:sup>
                        </m:sSubSup>
                      </m:e>
                    </m:d>
                    <m:r>
                      <a:rPr lang="en-US" altLang="zh-TW" sz="1575" i="1" dirty="0">
                        <a:solidFill>
                          <a:srgbClr val="0000FF"/>
                        </a:solidFill>
                        <a:latin typeface="Cambria Math" panose="02040503050406030204" pitchFamily="18" charset="0"/>
                      </a:rPr>
                      <m:t>&gt;</m:t>
                    </m:r>
                    <m:r>
                      <a:rPr lang="en-US" altLang="zh-TW" sz="1575" i="1" dirty="0">
                        <a:solidFill>
                          <a:srgbClr val="0000FF"/>
                        </a:solidFill>
                        <a:latin typeface="Cambria Math" panose="02040503050406030204" pitchFamily="18" charset="0"/>
                      </a:rPr>
                      <m:t>𝝉</m:t>
                    </m:r>
                    <m:d>
                      <m:dPr>
                        <m:ctrlPr>
                          <a:rPr lang="en-US" altLang="zh-TW" sz="1575" i="1" dirty="0">
                            <a:solidFill>
                              <a:srgbClr val="0000FF"/>
                            </a:solidFill>
                            <a:latin typeface="Cambria Math" panose="02040503050406030204" pitchFamily="18" charset="0"/>
                          </a:rPr>
                        </m:ctrlPr>
                      </m:dPr>
                      <m:e>
                        <m:sSubSup>
                          <m:sSubSupPr>
                            <m:ctrlPr>
                              <a:rPr lang="en-US" altLang="zh-TW" sz="1575" i="1" dirty="0">
                                <a:solidFill>
                                  <a:srgbClr val="0000FF"/>
                                </a:solidFill>
                                <a:latin typeface="Cambria Math" panose="02040503050406030204" pitchFamily="18" charset="0"/>
                              </a:rPr>
                            </m:ctrlPr>
                          </m:sSubSupPr>
                          <m:e>
                            <m:r>
                              <a:rPr lang="en-US" altLang="zh-TW" sz="1575" dirty="0">
                                <a:solidFill>
                                  <a:srgbClr val="0000FF"/>
                                </a:solidFill>
                                <a:latin typeface="Cambria Math" panose="02040503050406030204" pitchFamily="18" charset="0"/>
                              </a:rPr>
                              <m:t>𝚲</m:t>
                            </m:r>
                          </m:e>
                          <m:sub>
                            <m:r>
                              <a:rPr lang="en-US" altLang="zh-TW" sz="1575" i="1" dirty="0">
                                <a:solidFill>
                                  <a:srgbClr val="0000FF"/>
                                </a:solidFill>
                                <a:latin typeface="Cambria Math" panose="02040503050406030204" pitchFamily="18" charset="0"/>
                              </a:rPr>
                              <m:t>𝒄</m:t>
                            </m:r>
                          </m:sub>
                          <m:sup>
                            <m:r>
                              <a:rPr lang="en-US" altLang="zh-TW" sz="1575" i="1" dirty="0">
                                <a:solidFill>
                                  <a:srgbClr val="0000FF"/>
                                </a:solidFill>
                                <a:latin typeface="Cambria Math" panose="02040503050406030204" pitchFamily="18" charset="0"/>
                              </a:rPr>
                              <m:t>+</m:t>
                            </m:r>
                          </m:sup>
                        </m:sSubSup>
                      </m:e>
                    </m:d>
                  </m:oMath>
                </a14:m>
                <a:r>
                  <a:rPr lang="en-US" altLang="zh-TW" sz="1575" dirty="0">
                    <a:solidFill>
                      <a:srgbClr val="0000FF"/>
                    </a:solidFill>
                  </a:rPr>
                  <a:t> were first reported at 2018 HIEPA  Workshop (March 19-21, 2018, Beijing).</a:t>
                </a:r>
                <a:endParaRPr lang="zh-TW" altLang="en-US" sz="1575" dirty="0">
                  <a:solidFill>
                    <a:srgbClr val="0000FF"/>
                  </a:solidFill>
                </a:endParaRPr>
              </a:p>
            </p:txBody>
          </p:sp>
        </mc:Choice>
        <mc:Fallback xmlns="">
          <p:sp>
            <p:nvSpPr>
              <p:cNvPr id="5" name="文字方塊 4"/>
              <p:cNvSpPr txBox="1">
                <a:spLocks noRot="1" noChangeAspect="1" noMove="1" noResize="1" noEditPoints="1" noAdjustHandles="1" noChangeArrowheads="1" noChangeShapeType="1" noTextEdit="1"/>
              </p:cNvSpPr>
              <p:nvPr/>
            </p:nvSpPr>
            <p:spPr>
              <a:xfrm>
                <a:off x="578771" y="242277"/>
                <a:ext cx="8102009" cy="850617"/>
              </a:xfrm>
              <a:prstGeom prst="rect">
                <a:avLst/>
              </a:prstGeom>
              <a:blipFill>
                <a:blip r:embed="rId4"/>
                <a:stretch>
                  <a:fillRect l="-156" t="-2985" b="-104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5124189" y="1729958"/>
                <a:ext cx="3556591" cy="528030"/>
              </a:xfrm>
              <a:prstGeom prst="rect">
                <a:avLst/>
              </a:prstGeom>
              <a:noFill/>
            </p:spPr>
            <p:txBody>
              <a:bodyPr wrap="square" rtlCol="0">
                <a:spAutoFit/>
              </a:bodyPr>
              <a:lstStyle/>
              <a:p>
                <a:r>
                  <a:rPr lang="en-US" altLang="zh-TW" sz="1400" dirty="0">
                    <a:solidFill>
                      <a:srgbClr val="0000FF"/>
                    </a:solidFill>
                  </a:rPr>
                  <a:t>An ad hoc parameter </a:t>
                </a:r>
                <a:r>
                  <a:rPr lang="en-US" altLang="zh-TW" sz="1400" dirty="0">
                    <a:solidFill>
                      <a:srgbClr val="0000FF"/>
                    </a:solidFill>
                    <a:sym typeface="Symbol" panose="05050102010706020507" pitchFamily="18" charset="2"/>
                  </a:rPr>
                  <a:t> was introduced to ensure the validity of HQE for </a:t>
                </a:r>
                <a14:m>
                  <m:oMath xmlns:m="http://schemas.openxmlformats.org/officeDocument/2006/math">
                    <m:sSubSup>
                      <m:sSubSupPr>
                        <m:ctrlPr>
                          <a:rPr lang="en-US" altLang="zh-TW" sz="1400" i="1">
                            <a:solidFill>
                              <a:srgbClr val="0000FF"/>
                            </a:solidFill>
                            <a:latin typeface="Cambria Math" panose="02040503050406030204" pitchFamily="18" charset="0"/>
                          </a:rPr>
                        </m:ctrlPr>
                      </m:sSubSupPr>
                      <m:e>
                        <m:r>
                          <a:rPr lang="en-US" altLang="zh-TW" sz="1400">
                            <a:solidFill>
                              <a:srgbClr val="0000FF"/>
                            </a:solidFill>
                            <a:latin typeface="Cambria Math" panose="02040503050406030204" pitchFamily="18" charset="0"/>
                          </a:rPr>
                          <m:t>𝛀</m:t>
                        </m:r>
                      </m:e>
                      <m:sub>
                        <m:r>
                          <a:rPr lang="en-US" altLang="zh-TW" sz="1400" i="1">
                            <a:solidFill>
                              <a:srgbClr val="0000FF"/>
                            </a:solidFill>
                            <a:latin typeface="Cambria Math" panose="02040503050406030204" pitchFamily="18" charset="0"/>
                          </a:rPr>
                          <m:t>𝒄</m:t>
                        </m:r>
                      </m:sub>
                      <m:sup>
                        <m:r>
                          <a:rPr lang="en-US" altLang="zh-TW" sz="1400" i="1">
                            <a:solidFill>
                              <a:srgbClr val="0000FF"/>
                            </a:solidFill>
                            <a:latin typeface="Cambria Math" panose="02040503050406030204" pitchFamily="18" charset="0"/>
                          </a:rPr>
                          <m:t>𝟎</m:t>
                        </m:r>
                        <m:r>
                          <a:rPr lang="en-US" altLang="zh-TW" sz="1400" i="1">
                            <a:solidFill>
                              <a:srgbClr val="0000FF"/>
                            </a:solidFill>
                            <a:latin typeface="Cambria Math" panose="02040503050406030204" pitchFamily="18" charset="0"/>
                          </a:rPr>
                          <m:t> </m:t>
                        </m:r>
                      </m:sup>
                    </m:sSubSup>
                  </m:oMath>
                </a14:m>
                <a:r>
                  <a:rPr lang="en-US" altLang="zh-TW" sz="1400" dirty="0">
                    <a:solidFill>
                      <a:srgbClr val="0000FF"/>
                    </a:solidFill>
                    <a:sym typeface="Symbol" panose="05050102010706020507" pitchFamily="18" charset="2"/>
                  </a:rPr>
                  <a:t> </a:t>
                </a:r>
                <a:endParaRPr lang="zh-TW" altLang="en-US" sz="1400" dirty="0">
                  <a:solidFill>
                    <a:srgbClr val="0000FF"/>
                  </a:solidFill>
                </a:endParaRPr>
              </a:p>
            </p:txBody>
          </p:sp>
        </mc:Choice>
        <mc:Fallback xmlns="">
          <p:sp>
            <p:nvSpPr>
              <p:cNvPr id="4" name="文字方塊 3"/>
              <p:cNvSpPr txBox="1">
                <a:spLocks noRot="1" noChangeAspect="1" noMove="1" noResize="1" noEditPoints="1" noAdjustHandles="1" noChangeArrowheads="1" noChangeShapeType="1" noTextEdit="1"/>
              </p:cNvSpPr>
              <p:nvPr/>
            </p:nvSpPr>
            <p:spPr>
              <a:xfrm>
                <a:off x="5124189" y="1729958"/>
                <a:ext cx="3556591" cy="528030"/>
              </a:xfrm>
              <a:prstGeom prst="rect">
                <a:avLst/>
              </a:prstGeom>
              <a:blipFill>
                <a:blip r:embed="rId5"/>
                <a:stretch>
                  <a:fillRect l="-712" t="-2381" b="-1190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4730676" y="3798340"/>
                <a:ext cx="4413325" cy="639406"/>
              </a:xfrm>
              <a:prstGeom prst="rect">
                <a:avLst/>
              </a:prstGeom>
              <a:noFill/>
            </p:spPr>
            <p:txBody>
              <a:bodyPr wrap="square" rtlCol="0">
                <a:spAutoFit/>
              </a:bodyPr>
              <a:lstStyle/>
              <a:p>
                <a:r>
                  <a:rPr lang="en-US" altLang="zh-TW" sz="1575" dirty="0">
                    <a:solidFill>
                      <a:srgbClr val="0000FF"/>
                    </a:solidFill>
                  </a:rPr>
                  <a:t> to dim-6   </a:t>
                </a:r>
                <a:r>
                  <a:rPr lang="en-US" altLang="zh-TW" sz="1575" dirty="0">
                    <a:solidFill>
                      <a:srgbClr val="0000FF"/>
                    </a:solidFill>
                    <a:sym typeface="Symbol" panose="05050102010706020507" pitchFamily="18" charset="2"/>
                  </a:rPr>
                  <a:t></a:t>
                </a:r>
                <a:r>
                  <a:rPr lang="en-US" altLang="zh-TW" sz="1575" dirty="0">
                    <a:solidFill>
                      <a:srgbClr val="0000FF"/>
                    </a:solidFill>
                  </a:rPr>
                  <a:t>   </a:t>
                </a:r>
                <a14:m>
                  <m:oMath xmlns:m="http://schemas.openxmlformats.org/officeDocument/2006/math">
                    <m:r>
                      <a:rPr lang="en-US" altLang="zh-TW" sz="1575" i="1" dirty="0">
                        <a:solidFill>
                          <a:srgbClr val="0000FF"/>
                        </a:solidFill>
                        <a:latin typeface="Cambria Math" panose="02040503050406030204" pitchFamily="18" charset="0"/>
                      </a:rPr>
                      <m:t>𝝉</m:t>
                    </m:r>
                    <m:d>
                      <m:dPr>
                        <m:ctrlPr>
                          <a:rPr lang="en-US" altLang="zh-TW" sz="1575" i="1" dirty="0">
                            <a:solidFill>
                              <a:srgbClr val="0000FF"/>
                            </a:solidFill>
                            <a:latin typeface="Cambria Math" panose="02040503050406030204" pitchFamily="18" charset="0"/>
                          </a:rPr>
                        </m:ctrlPr>
                      </m:dPr>
                      <m:e>
                        <m:sSubSup>
                          <m:sSubSupPr>
                            <m:ctrlPr>
                              <a:rPr lang="en-US" altLang="zh-TW" sz="1575" i="1" dirty="0">
                                <a:solidFill>
                                  <a:srgbClr val="0000FF"/>
                                </a:solidFill>
                                <a:latin typeface="Cambria Math" panose="02040503050406030204" pitchFamily="18" charset="0"/>
                              </a:rPr>
                            </m:ctrlPr>
                          </m:sSubSupPr>
                          <m:e>
                            <m:r>
                              <a:rPr lang="en-US" altLang="zh-TW" sz="1575" dirty="0">
                                <a:solidFill>
                                  <a:srgbClr val="0000FF"/>
                                </a:solidFill>
                                <a:latin typeface="Cambria Math" panose="02040503050406030204" pitchFamily="18" charset="0"/>
                              </a:rPr>
                              <m:t>𝚵</m:t>
                            </m:r>
                          </m:e>
                          <m:sub>
                            <m:r>
                              <a:rPr lang="en-US" altLang="zh-TW" sz="1575" i="1" dirty="0">
                                <a:solidFill>
                                  <a:srgbClr val="0000FF"/>
                                </a:solidFill>
                                <a:latin typeface="Cambria Math" panose="02040503050406030204" pitchFamily="18" charset="0"/>
                              </a:rPr>
                              <m:t>𝒄</m:t>
                            </m:r>
                          </m:sub>
                          <m:sup>
                            <m:r>
                              <a:rPr lang="en-US" altLang="zh-TW" sz="1575" i="1" dirty="0">
                                <a:solidFill>
                                  <a:srgbClr val="0000FF"/>
                                </a:solidFill>
                                <a:latin typeface="Cambria Math" panose="02040503050406030204" pitchFamily="18" charset="0"/>
                              </a:rPr>
                              <m:t>+</m:t>
                            </m:r>
                          </m:sup>
                        </m:sSubSup>
                      </m:e>
                    </m:d>
                    <m:r>
                      <a:rPr lang="en-US" altLang="zh-TW" sz="1575" i="1" dirty="0">
                        <a:solidFill>
                          <a:srgbClr val="0000FF"/>
                        </a:solidFill>
                        <a:latin typeface="Cambria Math" panose="02040503050406030204" pitchFamily="18" charset="0"/>
                      </a:rPr>
                      <m:t>&gt;</m:t>
                    </m:r>
                    <m:r>
                      <a:rPr lang="en-US" altLang="zh-TW" sz="1575" i="1" dirty="0">
                        <a:solidFill>
                          <a:srgbClr val="0000FF"/>
                        </a:solidFill>
                        <a:latin typeface="Cambria Math" panose="02040503050406030204" pitchFamily="18" charset="0"/>
                      </a:rPr>
                      <m:t>𝝉</m:t>
                    </m:r>
                    <m:d>
                      <m:dPr>
                        <m:ctrlPr>
                          <a:rPr lang="en-US" altLang="zh-TW" sz="1575" i="1" dirty="0">
                            <a:solidFill>
                              <a:srgbClr val="0000FF"/>
                            </a:solidFill>
                            <a:latin typeface="Cambria Math" panose="02040503050406030204" pitchFamily="18" charset="0"/>
                          </a:rPr>
                        </m:ctrlPr>
                      </m:dPr>
                      <m:e>
                        <m:sSubSup>
                          <m:sSubSupPr>
                            <m:ctrlPr>
                              <a:rPr lang="en-US" altLang="zh-TW" sz="1575" i="1" dirty="0">
                                <a:solidFill>
                                  <a:srgbClr val="0000FF"/>
                                </a:solidFill>
                                <a:latin typeface="Cambria Math" panose="02040503050406030204" pitchFamily="18" charset="0"/>
                              </a:rPr>
                            </m:ctrlPr>
                          </m:sSubSupPr>
                          <m:e>
                            <m:r>
                              <a:rPr lang="en-US" altLang="zh-TW" sz="1575" dirty="0">
                                <a:solidFill>
                                  <a:srgbClr val="0000FF"/>
                                </a:solidFill>
                                <a:latin typeface="Cambria Math" panose="02040503050406030204" pitchFamily="18" charset="0"/>
                              </a:rPr>
                              <m:t>𝚲</m:t>
                            </m:r>
                          </m:e>
                          <m:sub>
                            <m:r>
                              <a:rPr lang="en-US" altLang="zh-TW" sz="1575" i="1" dirty="0">
                                <a:solidFill>
                                  <a:srgbClr val="0000FF"/>
                                </a:solidFill>
                                <a:latin typeface="Cambria Math" panose="02040503050406030204" pitchFamily="18" charset="0"/>
                              </a:rPr>
                              <m:t>𝒄</m:t>
                            </m:r>
                          </m:sub>
                          <m:sup>
                            <m:r>
                              <a:rPr lang="en-US" altLang="zh-TW" sz="1575" i="1" dirty="0">
                                <a:solidFill>
                                  <a:srgbClr val="0000FF"/>
                                </a:solidFill>
                                <a:latin typeface="Cambria Math" panose="02040503050406030204" pitchFamily="18" charset="0"/>
                              </a:rPr>
                              <m:t>+</m:t>
                            </m:r>
                          </m:sup>
                        </m:sSubSup>
                      </m:e>
                    </m:d>
                    <m:r>
                      <a:rPr lang="en-US" altLang="zh-TW" sz="1575" i="1" dirty="0">
                        <a:solidFill>
                          <a:srgbClr val="0000FF"/>
                        </a:solidFill>
                        <a:latin typeface="Cambria Math" panose="02040503050406030204" pitchFamily="18" charset="0"/>
                      </a:rPr>
                      <m:t>&gt;</m:t>
                    </m:r>
                    <m:r>
                      <a:rPr lang="en-US" altLang="zh-TW" sz="1575" i="1" dirty="0">
                        <a:solidFill>
                          <a:srgbClr val="0000FF"/>
                        </a:solidFill>
                        <a:latin typeface="Cambria Math" panose="02040503050406030204" pitchFamily="18" charset="0"/>
                      </a:rPr>
                      <m:t>𝝉</m:t>
                    </m:r>
                    <m:d>
                      <m:dPr>
                        <m:ctrlPr>
                          <a:rPr lang="en-US" altLang="zh-TW" sz="1575" i="1" dirty="0">
                            <a:solidFill>
                              <a:srgbClr val="0000FF"/>
                            </a:solidFill>
                            <a:latin typeface="Cambria Math" panose="02040503050406030204" pitchFamily="18" charset="0"/>
                          </a:rPr>
                        </m:ctrlPr>
                      </m:dPr>
                      <m:e>
                        <m:sSubSup>
                          <m:sSubSupPr>
                            <m:ctrlPr>
                              <a:rPr lang="en-US" altLang="zh-TW" sz="1575" i="1" dirty="0">
                                <a:solidFill>
                                  <a:srgbClr val="0000FF"/>
                                </a:solidFill>
                                <a:latin typeface="Cambria Math" panose="02040503050406030204" pitchFamily="18" charset="0"/>
                              </a:rPr>
                            </m:ctrlPr>
                          </m:sSubSupPr>
                          <m:e>
                            <m:r>
                              <a:rPr lang="en-US" altLang="zh-TW" sz="1575" dirty="0">
                                <a:solidFill>
                                  <a:srgbClr val="0000FF"/>
                                </a:solidFill>
                                <a:latin typeface="Cambria Math" panose="02040503050406030204" pitchFamily="18" charset="0"/>
                              </a:rPr>
                              <m:t>𝚵</m:t>
                            </m:r>
                          </m:e>
                          <m:sub>
                            <m:r>
                              <a:rPr lang="en-US" altLang="zh-TW" sz="1575" i="1" dirty="0">
                                <a:solidFill>
                                  <a:srgbClr val="0000FF"/>
                                </a:solidFill>
                                <a:latin typeface="Cambria Math" panose="02040503050406030204" pitchFamily="18" charset="0"/>
                              </a:rPr>
                              <m:t>𝒄</m:t>
                            </m:r>
                          </m:sub>
                          <m:sup>
                            <m:r>
                              <a:rPr lang="en-US" altLang="zh-TW" sz="1575" i="1" dirty="0">
                                <a:solidFill>
                                  <a:srgbClr val="0000FF"/>
                                </a:solidFill>
                                <a:latin typeface="Cambria Math" panose="02040503050406030204" pitchFamily="18" charset="0"/>
                              </a:rPr>
                              <m:t>𝟎</m:t>
                            </m:r>
                          </m:sup>
                        </m:sSubSup>
                      </m:e>
                    </m:d>
                    <m:r>
                      <a:rPr lang="en-US" altLang="zh-TW" sz="1575" i="1" dirty="0">
                        <a:solidFill>
                          <a:srgbClr val="0000FF"/>
                        </a:solidFill>
                        <a:latin typeface="Cambria Math" panose="02040503050406030204" pitchFamily="18" charset="0"/>
                      </a:rPr>
                      <m:t>&gt;</m:t>
                    </m:r>
                    <m:r>
                      <a:rPr lang="en-US" altLang="zh-TW" sz="1575" i="1" dirty="0">
                        <a:solidFill>
                          <a:srgbClr val="FF0000"/>
                        </a:solidFill>
                        <a:latin typeface="Cambria Math" panose="02040503050406030204" pitchFamily="18" charset="0"/>
                      </a:rPr>
                      <m:t>𝝉</m:t>
                    </m:r>
                    <m:d>
                      <m:dPr>
                        <m:ctrlPr>
                          <a:rPr lang="en-US" altLang="zh-TW" sz="1575" i="1" dirty="0">
                            <a:solidFill>
                              <a:srgbClr val="FF0000"/>
                            </a:solidFill>
                            <a:latin typeface="Cambria Math" panose="02040503050406030204" pitchFamily="18" charset="0"/>
                          </a:rPr>
                        </m:ctrlPr>
                      </m:dPr>
                      <m:e>
                        <m:sSubSup>
                          <m:sSubSupPr>
                            <m:ctrlPr>
                              <a:rPr lang="en-US" altLang="zh-TW" sz="1575" i="1" dirty="0">
                                <a:solidFill>
                                  <a:srgbClr val="FF0000"/>
                                </a:solidFill>
                                <a:latin typeface="Cambria Math" panose="02040503050406030204" pitchFamily="18" charset="0"/>
                              </a:rPr>
                            </m:ctrlPr>
                          </m:sSubSupPr>
                          <m:e>
                            <m:r>
                              <a:rPr lang="en-US" altLang="zh-TW" sz="1575" dirty="0">
                                <a:solidFill>
                                  <a:srgbClr val="FF0000"/>
                                </a:solidFill>
                                <a:latin typeface="Cambria Math" panose="02040503050406030204" pitchFamily="18" charset="0"/>
                              </a:rPr>
                              <m:t>𝛀</m:t>
                            </m:r>
                          </m:e>
                          <m:sub>
                            <m:r>
                              <a:rPr lang="en-US" altLang="zh-TW" sz="1575" i="1" dirty="0">
                                <a:solidFill>
                                  <a:srgbClr val="FF0000"/>
                                </a:solidFill>
                                <a:latin typeface="Cambria Math" panose="02040503050406030204" pitchFamily="18" charset="0"/>
                              </a:rPr>
                              <m:t>𝒄</m:t>
                            </m:r>
                          </m:sub>
                          <m:sup>
                            <m:r>
                              <a:rPr lang="en-US" altLang="zh-TW" sz="1575" i="1" dirty="0">
                                <a:solidFill>
                                  <a:srgbClr val="FF0000"/>
                                </a:solidFill>
                                <a:latin typeface="Cambria Math" panose="02040503050406030204" pitchFamily="18" charset="0"/>
                              </a:rPr>
                              <m:t>𝟎</m:t>
                            </m:r>
                          </m:sup>
                        </m:sSubSup>
                      </m:e>
                    </m:d>
                  </m:oMath>
                </a14:m>
                <a:endParaRPr lang="en-US" altLang="zh-TW" sz="1575" dirty="0">
                  <a:solidFill>
                    <a:srgbClr val="0000FF"/>
                  </a:solidFill>
                </a:endParaRPr>
              </a:p>
              <a:p>
                <a:r>
                  <a:rPr lang="en-US" altLang="zh-TW" sz="1575" dirty="0">
                    <a:solidFill>
                      <a:srgbClr val="0000FF"/>
                    </a:solidFill>
                    <a:sym typeface="Symbol" panose="05050102010706020507" pitchFamily="18" charset="2"/>
                  </a:rPr>
                  <a:t> to dim-7     </a:t>
                </a:r>
                <a:r>
                  <a:rPr lang="en-US" altLang="zh-TW" sz="1575" dirty="0">
                    <a:solidFill>
                      <a:srgbClr val="0000FF"/>
                    </a:solidFill>
                  </a:rPr>
                  <a:t> </a:t>
                </a:r>
                <a14:m>
                  <m:oMath xmlns:m="http://schemas.openxmlformats.org/officeDocument/2006/math">
                    <m:r>
                      <a:rPr lang="en-US" altLang="zh-TW" sz="1575" i="1" dirty="0">
                        <a:solidFill>
                          <a:srgbClr val="0000FF"/>
                        </a:solidFill>
                        <a:latin typeface="Cambria Math" panose="02040503050406030204" pitchFamily="18" charset="0"/>
                      </a:rPr>
                      <m:t>𝝉</m:t>
                    </m:r>
                    <m:d>
                      <m:dPr>
                        <m:ctrlPr>
                          <a:rPr lang="en-US" altLang="zh-TW" sz="1575" i="1" dirty="0">
                            <a:solidFill>
                              <a:srgbClr val="0000FF"/>
                            </a:solidFill>
                            <a:latin typeface="Cambria Math" panose="02040503050406030204" pitchFamily="18" charset="0"/>
                          </a:rPr>
                        </m:ctrlPr>
                      </m:dPr>
                      <m:e>
                        <m:sSubSup>
                          <m:sSubSupPr>
                            <m:ctrlPr>
                              <a:rPr lang="en-US" altLang="zh-TW" sz="1575" i="1" dirty="0">
                                <a:solidFill>
                                  <a:srgbClr val="0000FF"/>
                                </a:solidFill>
                                <a:latin typeface="Cambria Math" panose="02040503050406030204" pitchFamily="18" charset="0"/>
                              </a:rPr>
                            </m:ctrlPr>
                          </m:sSubSupPr>
                          <m:e>
                            <m:r>
                              <a:rPr lang="en-US" altLang="zh-TW" sz="1575" dirty="0">
                                <a:solidFill>
                                  <a:srgbClr val="0000FF"/>
                                </a:solidFill>
                                <a:latin typeface="Cambria Math" panose="02040503050406030204" pitchFamily="18" charset="0"/>
                              </a:rPr>
                              <m:t>𝚵</m:t>
                            </m:r>
                          </m:e>
                          <m:sub>
                            <m:r>
                              <a:rPr lang="en-US" altLang="zh-TW" sz="1575" i="1" dirty="0">
                                <a:solidFill>
                                  <a:srgbClr val="0000FF"/>
                                </a:solidFill>
                                <a:latin typeface="Cambria Math" panose="02040503050406030204" pitchFamily="18" charset="0"/>
                              </a:rPr>
                              <m:t>𝒄</m:t>
                            </m:r>
                          </m:sub>
                          <m:sup>
                            <m:r>
                              <a:rPr lang="en-US" altLang="zh-TW" sz="1575" i="1" dirty="0">
                                <a:solidFill>
                                  <a:srgbClr val="0000FF"/>
                                </a:solidFill>
                                <a:latin typeface="Cambria Math" panose="02040503050406030204" pitchFamily="18" charset="0"/>
                              </a:rPr>
                              <m:t>+</m:t>
                            </m:r>
                          </m:sup>
                        </m:sSubSup>
                      </m:e>
                    </m:d>
                    <m:r>
                      <a:rPr lang="en-US" altLang="zh-TW" sz="1575" i="1" dirty="0">
                        <a:solidFill>
                          <a:srgbClr val="0000FF"/>
                        </a:solidFill>
                        <a:latin typeface="Cambria Math" panose="02040503050406030204" pitchFamily="18" charset="0"/>
                      </a:rPr>
                      <m:t>&gt;</m:t>
                    </m:r>
                    <m:r>
                      <a:rPr lang="en-US" altLang="zh-TW" sz="1575" i="1" dirty="0">
                        <a:solidFill>
                          <a:srgbClr val="FF0000"/>
                        </a:solidFill>
                        <a:latin typeface="Cambria Math" panose="02040503050406030204" pitchFamily="18" charset="0"/>
                      </a:rPr>
                      <m:t>𝝉</m:t>
                    </m:r>
                    <m:d>
                      <m:dPr>
                        <m:ctrlPr>
                          <a:rPr lang="en-US" altLang="zh-TW" sz="1575" i="1" dirty="0">
                            <a:solidFill>
                              <a:srgbClr val="FF0000"/>
                            </a:solidFill>
                            <a:latin typeface="Cambria Math" panose="02040503050406030204" pitchFamily="18" charset="0"/>
                          </a:rPr>
                        </m:ctrlPr>
                      </m:dPr>
                      <m:e>
                        <m:sSubSup>
                          <m:sSubSupPr>
                            <m:ctrlPr>
                              <a:rPr lang="en-US" altLang="zh-TW" sz="1575" i="1" dirty="0">
                                <a:solidFill>
                                  <a:srgbClr val="FF0000"/>
                                </a:solidFill>
                                <a:latin typeface="Cambria Math" panose="02040503050406030204" pitchFamily="18" charset="0"/>
                              </a:rPr>
                            </m:ctrlPr>
                          </m:sSubSupPr>
                          <m:e>
                            <m:r>
                              <a:rPr lang="en-US" altLang="zh-TW" sz="1575" dirty="0">
                                <a:solidFill>
                                  <a:srgbClr val="FF0000"/>
                                </a:solidFill>
                                <a:latin typeface="Cambria Math" panose="02040503050406030204" pitchFamily="18" charset="0"/>
                              </a:rPr>
                              <m:t>𝛀</m:t>
                            </m:r>
                          </m:e>
                          <m:sub>
                            <m:r>
                              <a:rPr lang="en-US" altLang="zh-TW" sz="1575" i="1" dirty="0">
                                <a:solidFill>
                                  <a:srgbClr val="FF0000"/>
                                </a:solidFill>
                                <a:latin typeface="Cambria Math" panose="02040503050406030204" pitchFamily="18" charset="0"/>
                              </a:rPr>
                              <m:t>𝒄</m:t>
                            </m:r>
                          </m:sub>
                          <m:sup>
                            <m:r>
                              <a:rPr lang="en-US" altLang="zh-TW" sz="1575" i="1" dirty="0">
                                <a:solidFill>
                                  <a:srgbClr val="FF0000"/>
                                </a:solidFill>
                                <a:latin typeface="Cambria Math" panose="02040503050406030204" pitchFamily="18" charset="0"/>
                              </a:rPr>
                              <m:t>𝟎</m:t>
                            </m:r>
                          </m:sup>
                        </m:sSubSup>
                      </m:e>
                    </m:d>
                    <m:r>
                      <a:rPr lang="en-US" altLang="zh-TW" sz="1575" i="1" dirty="0">
                        <a:solidFill>
                          <a:srgbClr val="0000FF"/>
                        </a:solidFill>
                        <a:latin typeface="Cambria Math" panose="02040503050406030204" pitchFamily="18" charset="0"/>
                      </a:rPr>
                      <m:t>&gt;</m:t>
                    </m:r>
                    <m:r>
                      <a:rPr lang="en-US" altLang="zh-TW" sz="1575" i="1" dirty="0">
                        <a:solidFill>
                          <a:srgbClr val="0000FF"/>
                        </a:solidFill>
                        <a:latin typeface="Cambria Math" panose="02040503050406030204" pitchFamily="18" charset="0"/>
                      </a:rPr>
                      <m:t>𝝉</m:t>
                    </m:r>
                    <m:d>
                      <m:dPr>
                        <m:ctrlPr>
                          <a:rPr lang="en-US" altLang="zh-TW" sz="1575" i="1" dirty="0">
                            <a:solidFill>
                              <a:srgbClr val="0000FF"/>
                            </a:solidFill>
                            <a:latin typeface="Cambria Math" panose="02040503050406030204" pitchFamily="18" charset="0"/>
                          </a:rPr>
                        </m:ctrlPr>
                      </m:dPr>
                      <m:e>
                        <m:sSubSup>
                          <m:sSubSupPr>
                            <m:ctrlPr>
                              <a:rPr lang="en-US" altLang="zh-TW" sz="1575" i="1" dirty="0">
                                <a:solidFill>
                                  <a:srgbClr val="0000FF"/>
                                </a:solidFill>
                                <a:latin typeface="Cambria Math" panose="02040503050406030204" pitchFamily="18" charset="0"/>
                              </a:rPr>
                            </m:ctrlPr>
                          </m:sSubSupPr>
                          <m:e>
                            <m:r>
                              <a:rPr lang="en-US" altLang="zh-TW" sz="1575" dirty="0">
                                <a:solidFill>
                                  <a:srgbClr val="0000FF"/>
                                </a:solidFill>
                                <a:latin typeface="Cambria Math" panose="02040503050406030204" pitchFamily="18" charset="0"/>
                              </a:rPr>
                              <m:t>𝚲</m:t>
                            </m:r>
                          </m:e>
                          <m:sub>
                            <m:r>
                              <a:rPr lang="en-US" altLang="zh-TW" sz="1575" i="1" dirty="0">
                                <a:solidFill>
                                  <a:srgbClr val="0000FF"/>
                                </a:solidFill>
                                <a:latin typeface="Cambria Math" panose="02040503050406030204" pitchFamily="18" charset="0"/>
                              </a:rPr>
                              <m:t>𝒄</m:t>
                            </m:r>
                          </m:sub>
                          <m:sup>
                            <m:r>
                              <a:rPr lang="en-US" altLang="zh-TW" sz="1575" i="1" dirty="0">
                                <a:solidFill>
                                  <a:srgbClr val="0000FF"/>
                                </a:solidFill>
                                <a:latin typeface="Cambria Math" panose="02040503050406030204" pitchFamily="18" charset="0"/>
                              </a:rPr>
                              <m:t>+</m:t>
                            </m:r>
                          </m:sup>
                        </m:sSubSup>
                      </m:e>
                    </m:d>
                    <m:r>
                      <a:rPr lang="en-US" altLang="zh-TW" sz="1575" i="1" dirty="0">
                        <a:solidFill>
                          <a:srgbClr val="0000FF"/>
                        </a:solidFill>
                        <a:latin typeface="Cambria Math" panose="02040503050406030204" pitchFamily="18" charset="0"/>
                      </a:rPr>
                      <m:t>&gt;</m:t>
                    </m:r>
                    <m:r>
                      <a:rPr lang="en-US" altLang="zh-TW" sz="1575" i="1" dirty="0">
                        <a:solidFill>
                          <a:srgbClr val="0000FF"/>
                        </a:solidFill>
                        <a:latin typeface="Cambria Math" panose="02040503050406030204" pitchFamily="18" charset="0"/>
                      </a:rPr>
                      <m:t>𝝉</m:t>
                    </m:r>
                    <m:d>
                      <m:dPr>
                        <m:ctrlPr>
                          <a:rPr lang="en-US" altLang="zh-TW" sz="1575" i="1" dirty="0">
                            <a:solidFill>
                              <a:srgbClr val="0000FF"/>
                            </a:solidFill>
                            <a:latin typeface="Cambria Math" panose="02040503050406030204" pitchFamily="18" charset="0"/>
                          </a:rPr>
                        </m:ctrlPr>
                      </m:dPr>
                      <m:e>
                        <m:sSubSup>
                          <m:sSubSupPr>
                            <m:ctrlPr>
                              <a:rPr lang="en-US" altLang="zh-TW" sz="1575" i="1" dirty="0">
                                <a:solidFill>
                                  <a:srgbClr val="0000FF"/>
                                </a:solidFill>
                                <a:latin typeface="Cambria Math" panose="02040503050406030204" pitchFamily="18" charset="0"/>
                              </a:rPr>
                            </m:ctrlPr>
                          </m:sSubSupPr>
                          <m:e>
                            <m:r>
                              <a:rPr lang="en-US" altLang="zh-TW" sz="1575" dirty="0">
                                <a:solidFill>
                                  <a:srgbClr val="0000FF"/>
                                </a:solidFill>
                                <a:latin typeface="Cambria Math" panose="02040503050406030204" pitchFamily="18" charset="0"/>
                              </a:rPr>
                              <m:t>𝚵</m:t>
                            </m:r>
                          </m:e>
                          <m:sub>
                            <m:r>
                              <a:rPr lang="en-US" altLang="zh-TW" sz="1575" i="1" dirty="0">
                                <a:solidFill>
                                  <a:srgbClr val="0000FF"/>
                                </a:solidFill>
                                <a:latin typeface="Cambria Math" panose="02040503050406030204" pitchFamily="18" charset="0"/>
                              </a:rPr>
                              <m:t>𝒄</m:t>
                            </m:r>
                          </m:sub>
                          <m:sup>
                            <m:r>
                              <a:rPr lang="en-US" altLang="zh-TW" sz="1575" i="1" dirty="0">
                                <a:solidFill>
                                  <a:srgbClr val="0000FF"/>
                                </a:solidFill>
                                <a:latin typeface="Cambria Math" panose="02040503050406030204" pitchFamily="18" charset="0"/>
                              </a:rPr>
                              <m:t>𝟎</m:t>
                            </m:r>
                          </m:sup>
                        </m:sSubSup>
                      </m:e>
                    </m:d>
                  </m:oMath>
                </a14:m>
                <a:endParaRPr lang="zh-TW" altLang="en-US" sz="1575" dirty="0">
                  <a:solidFill>
                    <a:srgbClr val="0000FF"/>
                  </a:solidFill>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4730676" y="3798340"/>
                <a:ext cx="4413325" cy="639406"/>
              </a:xfrm>
              <a:prstGeom prst="rect">
                <a:avLst/>
              </a:prstGeom>
              <a:blipFill>
                <a:blip r:embed="rId6"/>
                <a:stretch>
                  <a:fillRect t="-3922" b="-9804"/>
                </a:stretch>
              </a:blipFill>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814F3AF-5802-4929-B232-BE6EF381321D}" type="slidenum">
              <a:rPr lang="en-US" altLang="zh-TW" smtClean="0"/>
              <a:pPr>
                <a:defRPr/>
              </a:pPr>
              <a:t>52</a:t>
            </a:fld>
            <a:endParaRPr lang="en-US" altLang="zh-TW"/>
          </a:p>
        </p:txBody>
      </p:sp>
      <p:pic>
        <p:nvPicPr>
          <p:cNvPr id="3" name="圖片 2" descr="screen.bmp"/>
          <p:cNvPicPr>
            <a:picLocks noChangeAspect="1"/>
          </p:cNvPicPr>
          <p:nvPr/>
        </p:nvPicPr>
        <p:blipFill>
          <a:blip r:embed="rId2" cstate="print"/>
          <a:stretch>
            <a:fillRect/>
          </a:stretch>
        </p:blipFill>
        <p:spPr>
          <a:xfrm>
            <a:off x="2220688" y="1516946"/>
            <a:ext cx="4724894" cy="3390533"/>
          </a:xfrm>
          <a:prstGeom prst="rect">
            <a:avLst/>
          </a:prstGeom>
        </p:spPr>
      </p:pic>
      <p:sp>
        <p:nvSpPr>
          <p:cNvPr id="4" name="文字方塊 3"/>
          <p:cNvSpPr txBox="1"/>
          <p:nvPr/>
        </p:nvSpPr>
        <p:spPr>
          <a:xfrm>
            <a:off x="1426816" y="132586"/>
            <a:ext cx="7101825" cy="1015663"/>
          </a:xfrm>
          <a:prstGeom prst="rect">
            <a:avLst/>
          </a:prstGeom>
          <a:noFill/>
        </p:spPr>
        <p:txBody>
          <a:bodyPr wrap="square" rtlCol="0">
            <a:spAutoFit/>
          </a:bodyPr>
          <a:lstStyle/>
          <a:p>
            <a:r>
              <a:rPr lang="en-US" altLang="zh-TW" sz="1500" dirty="0">
                <a:solidFill>
                  <a:srgbClr val="0000FF"/>
                </a:solidFill>
                <a:latin typeface="+mj-lt"/>
              </a:rPr>
              <a:t>Less than three months later, </a:t>
            </a:r>
            <a:r>
              <a:rPr lang="en-US" altLang="zh-TW" sz="1500" dirty="0" err="1">
                <a:solidFill>
                  <a:srgbClr val="0000FF"/>
                </a:solidFill>
                <a:latin typeface="+mj-lt"/>
              </a:rPr>
              <a:t>LHCb’s</a:t>
            </a:r>
            <a:r>
              <a:rPr lang="en-US" altLang="zh-TW" sz="1500" dirty="0">
                <a:solidFill>
                  <a:srgbClr val="0000FF"/>
                </a:solidFill>
                <a:latin typeface="+mj-lt"/>
              </a:rPr>
              <a:t> new measurement of</a:t>
            </a:r>
            <a:r>
              <a:rPr lang="en-US" altLang="zh-TW" sz="1125" dirty="0">
                <a:solidFill>
                  <a:srgbClr val="0000FF"/>
                </a:solidFill>
                <a:latin typeface="+mj-lt"/>
              </a:rPr>
              <a:t> </a:t>
            </a:r>
            <a:r>
              <a:rPr lang="en-US" altLang="zh-TW" sz="1500" dirty="0">
                <a:solidFill>
                  <a:srgbClr val="0000FF"/>
                </a:solidFill>
                <a:latin typeface="+mj-lt"/>
                <a:sym typeface="Symbol"/>
              </a:rPr>
              <a:t></a:t>
            </a:r>
            <a:r>
              <a:rPr lang="en-US" altLang="zh-TW" sz="1500" dirty="0">
                <a:solidFill>
                  <a:srgbClr val="0000FF"/>
                </a:solidFill>
                <a:latin typeface="+mj-lt"/>
              </a:rPr>
              <a:t>(</a:t>
            </a:r>
            <a:r>
              <a:rPr lang="en-US" altLang="zh-TW" sz="1500" dirty="0">
                <a:solidFill>
                  <a:srgbClr val="0000FF"/>
                </a:solidFill>
                <a:latin typeface="+mj-lt"/>
                <a:sym typeface="Symbol"/>
              </a:rPr>
              <a:t></a:t>
            </a:r>
            <a:r>
              <a:rPr lang="en-US" altLang="zh-TW" sz="1500" baseline="-25000" dirty="0">
                <a:solidFill>
                  <a:srgbClr val="0000FF"/>
                </a:solidFill>
                <a:latin typeface="+mj-lt"/>
                <a:sym typeface="Symbol"/>
              </a:rPr>
              <a:t>c</a:t>
            </a:r>
            <a:r>
              <a:rPr lang="en-US" altLang="zh-TW" sz="1500" baseline="30000" dirty="0">
                <a:solidFill>
                  <a:srgbClr val="0000FF"/>
                </a:solidFill>
                <a:latin typeface="+mj-lt"/>
              </a:rPr>
              <a:t>0</a:t>
            </a:r>
            <a:r>
              <a:rPr lang="en-US" altLang="zh-TW" sz="1500" dirty="0">
                <a:solidFill>
                  <a:srgbClr val="0000FF"/>
                </a:solidFill>
                <a:latin typeface="+mj-lt"/>
              </a:rPr>
              <a:t>) = (268</a:t>
            </a:r>
            <a:r>
              <a:rPr lang="en-US" altLang="zh-TW" sz="1500" dirty="0">
                <a:solidFill>
                  <a:srgbClr val="0000FF"/>
                </a:solidFill>
                <a:latin typeface="+mj-lt"/>
                <a:sym typeface="Symbol"/>
              </a:rPr>
              <a:t></a:t>
            </a:r>
            <a:r>
              <a:rPr lang="en-US" altLang="zh-TW" sz="1500" dirty="0">
                <a:solidFill>
                  <a:srgbClr val="0000FF"/>
                </a:solidFill>
                <a:latin typeface="+mj-lt"/>
              </a:rPr>
              <a:t>24</a:t>
            </a:r>
            <a:r>
              <a:rPr lang="en-US" altLang="zh-TW" sz="1500" dirty="0">
                <a:solidFill>
                  <a:srgbClr val="0000FF"/>
                </a:solidFill>
                <a:latin typeface="+mj-lt"/>
                <a:sym typeface="Symbol"/>
              </a:rPr>
              <a:t></a:t>
            </a:r>
            <a:r>
              <a:rPr lang="en-US" altLang="zh-TW" sz="1500" dirty="0">
                <a:solidFill>
                  <a:srgbClr val="0000FF"/>
                </a:solidFill>
                <a:latin typeface="+mj-lt"/>
              </a:rPr>
              <a:t>10</a:t>
            </a:r>
            <a:r>
              <a:rPr lang="en-US" altLang="zh-TW" sz="1500" dirty="0">
                <a:solidFill>
                  <a:srgbClr val="0000FF"/>
                </a:solidFill>
                <a:latin typeface="+mj-lt"/>
                <a:sym typeface="Symbol"/>
              </a:rPr>
              <a:t></a:t>
            </a:r>
            <a:r>
              <a:rPr lang="en-US" altLang="zh-TW" sz="1500" dirty="0">
                <a:solidFill>
                  <a:srgbClr val="0000FF"/>
                </a:solidFill>
                <a:latin typeface="+mj-lt"/>
              </a:rPr>
              <a:t>2)</a:t>
            </a:r>
            <a:r>
              <a:rPr lang="en-US" altLang="zh-TW" sz="1500" dirty="0">
                <a:solidFill>
                  <a:srgbClr val="0000FF"/>
                </a:solidFill>
                <a:latin typeface="+mj-lt"/>
                <a:sym typeface="Symbol"/>
              </a:rPr>
              <a:t> f</a:t>
            </a:r>
            <a:r>
              <a:rPr lang="en-US" altLang="zh-TW" sz="1500" dirty="0">
                <a:solidFill>
                  <a:srgbClr val="0000FF"/>
                </a:solidFill>
                <a:latin typeface="+mj-lt"/>
              </a:rPr>
              <a:t>s was first reported by Mariana Fontana on June 8</a:t>
            </a:r>
            <a:r>
              <a:rPr lang="en-US" altLang="zh-TW" sz="1500" baseline="30000" dirty="0">
                <a:solidFill>
                  <a:srgbClr val="0000FF"/>
                </a:solidFill>
                <a:latin typeface="+mj-lt"/>
              </a:rPr>
              <a:t>th</a:t>
            </a:r>
            <a:r>
              <a:rPr lang="en-US" altLang="zh-TW" sz="1500" dirty="0">
                <a:solidFill>
                  <a:srgbClr val="0000FF"/>
                </a:solidFill>
                <a:latin typeface="+mj-lt"/>
              </a:rPr>
              <a:t> of 2018,  which is nearly four-times larger than the world average of  (69</a:t>
            </a:r>
            <a:r>
              <a:rPr lang="en-US" altLang="zh-TW" sz="1500" dirty="0">
                <a:solidFill>
                  <a:srgbClr val="0000FF"/>
                </a:solidFill>
                <a:latin typeface="Symbol"/>
                <a:sym typeface="Symbol"/>
              </a:rPr>
              <a:t></a:t>
            </a:r>
            <a:r>
              <a:rPr lang="en-US" altLang="zh-TW" sz="1500" dirty="0">
                <a:solidFill>
                  <a:srgbClr val="0000FF"/>
                </a:solidFill>
                <a:latin typeface="+mj-lt"/>
              </a:rPr>
              <a:t>12)</a:t>
            </a:r>
            <a:r>
              <a:rPr lang="en-US" altLang="zh-TW" sz="1500" dirty="0">
                <a:solidFill>
                  <a:srgbClr val="0000FF"/>
                </a:solidFill>
                <a:latin typeface="Symbol"/>
                <a:sym typeface="Symbol"/>
              </a:rPr>
              <a:t> </a:t>
            </a:r>
            <a:r>
              <a:rPr lang="en-US" altLang="zh-TW" sz="1500" dirty="0">
                <a:solidFill>
                  <a:srgbClr val="0000FF"/>
                </a:solidFill>
                <a:sym typeface="Symbol"/>
              </a:rPr>
              <a:t>f</a:t>
            </a:r>
            <a:r>
              <a:rPr lang="en-US" altLang="zh-TW" sz="1500" dirty="0">
                <a:solidFill>
                  <a:srgbClr val="0000FF"/>
                </a:solidFill>
              </a:rPr>
              <a:t>s</a:t>
            </a:r>
            <a:r>
              <a:rPr lang="en-US" altLang="zh-TW" sz="1500" dirty="0">
                <a:solidFill>
                  <a:srgbClr val="0000FF"/>
                </a:solidFill>
                <a:latin typeface="+mj-lt"/>
              </a:rPr>
              <a:t> obtained from fixed target experiments! </a:t>
            </a:r>
            <a:endParaRPr lang="zh-TW" altLang="en-US" sz="1500" dirty="0">
              <a:solidFill>
                <a:srgbClr val="0000FF"/>
              </a:solidFill>
              <a:latin typeface="+mj-lt"/>
            </a:endParaRPr>
          </a:p>
        </p:txBody>
      </p:sp>
      <p:sp>
        <p:nvSpPr>
          <p:cNvPr id="5" name="文字方塊 4"/>
          <p:cNvSpPr txBox="1"/>
          <p:nvPr/>
        </p:nvSpPr>
        <p:spPr>
          <a:xfrm>
            <a:off x="5916884" y="1834735"/>
            <a:ext cx="895103" cy="784830"/>
          </a:xfrm>
          <a:prstGeom prst="rect">
            <a:avLst/>
          </a:prstGeom>
          <a:noFill/>
        </p:spPr>
        <p:txBody>
          <a:bodyPr wrap="square" rtlCol="0">
            <a:spAutoFit/>
          </a:bodyPr>
          <a:lstStyle/>
          <a:p>
            <a:r>
              <a:rPr lang="en-US" altLang="zh-TW" sz="1125" dirty="0"/>
              <a:t>events</a:t>
            </a:r>
          </a:p>
          <a:p>
            <a:r>
              <a:rPr lang="en-US" altLang="zh-TW" sz="1125" dirty="0"/>
              <a:t>64</a:t>
            </a:r>
          </a:p>
          <a:p>
            <a:r>
              <a:rPr lang="en-US" altLang="zh-TW" sz="1125" dirty="0"/>
              <a:t>86</a:t>
            </a:r>
          </a:p>
          <a:p>
            <a:r>
              <a:rPr lang="en-US" altLang="zh-TW" sz="1125" dirty="0"/>
              <a:t>25</a:t>
            </a:r>
            <a:endParaRPr lang="zh-TW" altLang="en-US" sz="1125" dirty="0"/>
          </a:p>
        </p:txBody>
      </p:sp>
      <p:sp>
        <p:nvSpPr>
          <p:cNvPr id="6" name="文字方塊 5"/>
          <p:cNvSpPr txBox="1"/>
          <p:nvPr/>
        </p:nvSpPr>
        <p:spPr>
          <a:xfrm>
            <a:off x="5275607" y="3201885"/>
            <a:ext cx="1099952" cy="438582"/>
          </a:xfrm>
          <a:prstGeom prst="rect">
            <a:avLst/>
          </a:prstGeom>
          <a:noFill/>
        </p:spPr>
        <p:txBody>
          <a:bodyPr wrap="square" rtlCol="0">
            <a:spAutoFit/>
          </a:bodyPr>
          <a:lstStyle/>
          <a:p>
            <a:r>
              <a:rPr lang="en-US" altLang="zh-TW" sz="1125" dirty="0"/>
              <a:t>~ 1000 events</a:t>
            </a:r>
            <a:endParaRPr lang="zh-TW" altLang="en-US" sz="1125" dirty="0"/>
          </a:p>
        </p:txBody>
      </p:sp>
    </p:spTree>
    <p:extLst>
      <p:ext uri="{BB962C8B-B14F-4D97-AF65-F5344CB8AC3E}">
        <p14:creationId xmlns:p14="http://schemas.microsoft.com/office/powerpoint/2010/main" val="173307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814F3AF-5802-4929-B232-BE6EF381321D}" type="slidenum">
              <a:rPr lang="en-US" altLang="zh-TW" smtClean="0"/>
              <a:pPr>
                <a:defRPr/>
              </a:pPr>
              <a:t>53</a:t>
            </a:fld>
            <a:endParaRPr lang="en-US" altLang="zh-TW"/>
          </a:p>
        </p:txBody>
      </p:sp>
      <mc:AlternateContent xmlns:mc="http://schemas.openxmlformats.org/markup-compatibility/2006" xmlns:a14="http://schemas.microsoft.com/office/drawing/2010/main">
        <mc:Choice Requires="a14">
          <p:sp>
            <p:nvSpPr>
              <p:cNvPr id="4" name="文字方塊 3"/>
              <p:cNvSpPr txBox="1"/>
              <p:nvPr/>
            </p:nvSpPr>
            <p:spPr>
              <a:xfrm>
                <a:off x="6553200" y="1260374"/>
                <a:ext cx="2222798" cy="312586"/>
              </a:xfrm>
              <a:prstGeom prst="rect">
                <a:avLst/>
              </a:prstGeom>
              <a:noFill/>
            </p:spPr>
            <p:txBody>
              <a:bodyPr wrap="square" rtlCol="0">
                <a:spAutoFit/>
              </a:bodyPr>
              <a:lstStyle/>
              <a:p>
                <a:pPr defTabSz="914378"/>
                <a14:m>
                  <m:oMath xmlns:m="http://schemas.openxmlformats.org/officeDocument/2006/math">
                    <m:r>
                      <a:rPr lang="en-US" altLang="zh-TW" sz="1400" i="1">
                        <a:solidFill>
                          <a:srgbClr val="000000"/>
                        </a:solidFill>
                        <a:latin typeface="Cambria Math" panose="02040503050406030204" pitchFamily="18" charset="0"/>
                      </a:rPr>
                      <m:t>𝝉</m:t>
                    </m:r>
                  </m:oMath>
                </a14:m>
                <a:r>
                  <a:rPr lang="en-US" altLang="zh-TW" sz="1400" dirty="0">
                    <a:solidFill>
                      <a:srgbClr val="000000"/>
                    </a:solidFill>
                  </a:rPr>
                  <a:t> in units of </a:t>
                </a:r>
                <a14:m>
                  <m:oMath xmlns:m="http://schemas.openxmlformats.org/officeDocument/2006/math">
                    <m:sSup>
                      <m:sSupPr>
                        <m:ctrlPr>
                          <a:rPr lang="en-US" altLang="zh-TW" sz="1400" i="1">
                            <a:solidFill>
                              <a:srgbClr val="000000"/>
                            </a:solidFill>
                            <a:latin typeface="Cambria Math" panose="02040503050406030204" pitchFamily="18" charset="0"/>
                          </a:rPr>
                        </m:ctrlPr>
                      </m:sSupPr>
                      <m:e>
                        <m:r>
                          <a:rPr lang="en-US" altLang="zh-TW" sz="1400" i="1">
                            <a:solidFill>
                              <a:srgbClr val="000000"/>
                            </a:solidFill>
                            <a:latin typeface="Cambria Math" panose="02040503050406030204" pitchFamily="18" charset="0"/>
                          </a:rPr>
                          <m:t>𝟏𝟎</m:t>
                        </m:r>
                      </m:e>
                      <m:sup>
                        <m:r>
                          <a:rPr lang="en-US" altLang="zh-TW" sz="1400" i="1">
                            <a:solidFill>
                              <a:srgbClr val="000000"/>
                            </a:solidFill>
                            <a:latin typeface="Cambria Math" panose="02040503050406030204" pitchFamily="18" charset="0"/>
                          </a:rPr>
                          <m:t>−</m:t>
                        </m:r>
                        <m:r>
                          <a:rPr lang="en-US" altLang="zh-TW" sz="1400" i="1">
                            <a:solidFill>
                              <a:srgbClr val="000000"/>
                            </a:solidFill>
                            <a:latin typeface="Cambria Math" panose="02040503050406030204" pitchFamily="18" charset="0"/>
                          </a:rPr>
                          <m:t>𝟏𝟑</m:t>
                        </m:r>
                      </m:sup>
                    </m:sSup>
                  </m:oMath>
                </a14:m>
                <a:r>
                  <a:rPr lang="en-US" altLang="zh-TW" sz="1400" dirty="0">
                    <a:solidFill>
                      <a:srgbClr val="000000"/>
                    </a:solidFill>
                  </a:rPr>
                  <a:t> s </a:t>
                </a:r>
                <a:endParaRPr lang="zh-TW" altLang="en-US" sz="1400" dirty="0">
                  <a:solidFill>
                    <a:srgbClr val="000000"/>
                  </a:solidFill>
                </a:endParaRPr>
              </a:p>
            </p:txBody>
          </p:sp>
        </mc:Choice>
        <mc:Fallback xmlns="">
          <p:sp>
            <p:nvSpPr>
              <p:cNvPr id="4" name="文字方塊 3"/>
              <p:cNvSpPr txBox="1">
                <a:spLocks noRot="1" noChangeAspect="1" noMove="1" noResize="1" noEditPoints="1" noAdjustHandles="1" noChangeArrowheads="1" noChangeShapeType="1" noTextEdit="1"/>
              </p:cNvSpPr>
              <p:nvPr/>
            </p:nvSpPr>
            <p:spPr>
              <a:xfrm>
                <a:off x="6553200" y="1260374"/>
                <a:ext cx="2222798" cy="312586"/>
              </a:xfrm>
              <a:prstGeom prst="rect">
                <a:avLst/>
              </a:prstGeom>
              <a:blipFill>
                <a:blip r:embed="rId3"/>
                <a:stretch>
                  <a:fillRect t="-4000"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771861" y="3462145"/>
                <a:ext cx="8023860" cy="323165"/>
              </a:xfrm>
              <a:prstGeom prst="rect">
                <a:avLst/>
              </a:prstGeom>
              <a:noFill/>
            </p:spPr>
            <p:txBody>
              <a:bodyPr wrap="square" rtlCol="0">
                <a:spAutoFit/>
              </a:bodyPr>
              <a:lstStyle/>
              <a:p>
                <a:pPr marL="257175" indent="-257175">
                  <a:buFont typeface="Wingdings" panose="05000000000000000000" pitchFamily="2" charset="2"/>
                  <a:buChar char="n"/>
                </a:pPr>
                <a:r>
                  <a:rPr lang="en-US" altLang="zh-TW" sz="1500" dirty="0">
                    <a:solidFill>
                      <a:srgbClr val="0000FF"/>
                    </a:solidFill>
                  </a:rPr>
                  <a:t>All predicted lifetimes are improved to NLO except for </a:t>
                </a:r>
                <a14:m>
                  <m:oMath xmlns:m="http://schemas.openxmlformats.org/officeDocument/2006/math">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𝚵</m:t>
                        </m:r>
                      </m:e>
                      <m:sub>
                        <m:r>
                          <a:rPr lang="en-US" altLang="zh-TW" sz="1500" i="1">
                            <a:solidFill>
                              <a:srgbClr val="0000FF"/>
                            </a:solidFill>
                            <a:latin typeface="Cambria Math" panose="02040503050406030204" pitchFamily="18" charset="0"/>
                          </a:rPr>
                          <m:t>𝒄</m:t>
                        </m:r>
                      </m:sub>
                      <m:sup>
                        <m:r>
                          <a:rPr lang="en-US" altLang="zh-TW" sz="1500" i="1">
                            <a:solidFill>
                              <a:srgbClr val="0000FF"/>
                            </a:solidFill>
                            <a:latin typeface="Cambria Math" panose="02040503050406030204" pitchFamily="18" charset="0"/>
                          </a:rPr>
                          <m:t>+</m:t>
                        </m:r>
                      </m:sup>
                    </m:sSubSup>
                  </m:oMath>
                </a14:m>
                <a:endParaRPr lang="zh-TW" altLang="en-US" sz="1500" dirty="0">
                  <a:solidFill>
                    <a:srgbClr val="0000FF"/>
                  </a:solidFill>
                </a:endParaRPr>
              </a:p>
            </p:txBody>
          </p:sp>
        </mc:Choice>
        <mc:Fallback xmlns="">
          <p:sp>
            <p:nvSpPr>
              <p:cNvPr id="5" name="文字方塊 4"/>
              <p:cNvSpPr txBox="1">
                <a:spLocks noRot="1" noChangeAspect="1" noMove="1" noResize="1" noEditPoints="1" noAdjustHandles="1" noChangeArrowheads="1" noChangeShapeType="1" noTextEdit="1"/>
              </p:cNvSpPr>
              <p:nvPr/>
            </p:nvSpPr>
            <p:spPr>
              <a:xfrm>
                <a:off x="771861" y="3462145"/>
                <a:ext cx="8023860" cy="323165"/>
              </a:xfrm>
              <a:prstGeom prst="rect">
                <a:avLst/>
              </a:prstGeom>
              <a:blipFill>
                <a:blip r:embed="rId4"/>
                <a:stretch>
                  <a:fillRect l="-158" t="-3704" b="-1851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771861" y="3791878"/>
                <a:ext cx="7503459" cy="613373"/>
              </a:xfrm>
              <a:prstGeom prst="rect">
                <a:avLst/>
              </a:prstGeom>
              <a:noFill/>
            </p:spPr>
            <p:txBody>
              <a:bodyPr wrap="square" rtlCol="0">
                <a:spAutoFit/>
              </a:bodyPr>
              <a:lstStyle/>
              <a:p>
                <a:pPr marL="257175" indent="-257175">
                  <a:buFont typeface="Wingdings" panose="05000000000000000000" pitchFamily="2" charset="2"/>
                  <a:buChar char="n"/>
                </a:pPr>
                <a:r>
                  <a:rPr lang="en-US" altLang="zh-TW" sz="1500" dirty="0">
                    <a:solidFill>
                      <a:srgbClr val="FF0000"/>
                    </a:solidFill>
                  </a:rPr>
                  <a:t> To dim-6   </a:t>
                </a:r>
                <a:r>
                  <a:rPr lang="en-US" altLang="zh-TW" sz="1500" dirty="0">
                    <a:solidFill>
                      <a:srgbClr val="FF0000"/>
                    </a:solidFill>
                    <a:sym typeface="Symbol" panose="05050102010706020507" pitchFamily="18" charset="2"/>
                  </a:rPr>
                  <a:t></a:t>
                </a:r>
                <a:r>
                  <a:rPr lang="en-US" altLang="zh-TW" sz="1500" dirty="0">
                    <a:solidFill>
                      <a:srgbClr val="FF0000"/>
                    </a:solidFill>
                  </a:rPr>
                  <a:t>   </a:t>
                </a:r>
                <a14:m>
                  <m:oMath xmlns:m="http://schemas.openxmlformats.org/officeDocument/2006/math">
                    <m:r>
                      <a:rPr lang="en-US" altLang="zh-TW" sz="1500" i="1" dirty="0">
                        <a:solidFill>
                          <a:srgbClr val="FF0000"/>
                        </a:solidFill>
                        <a:latin typeface="Cambria Math" panose="02040503050406030204" pitchFamily="18" charset="0"/>
                      </a:rPr>
                      <m:t>𝝉</m:t>
                    </m:r>
                    <m:d>
                      <m:dPr>
                        <m:ctrlPr>
                          <a:rPr lang="en-US" altLang="zh-TW" sz="1500" i="1" dirty="0">
                            <a:solidFill>
                              <a:srgbClr val="FF0000"/>
                            </a:solidFill>
                            <a:latin typeface="Cambria Math" panose="02040503050406030204" pitchFamily="18" charset="0"/>
                          </a:rPr>
                        </m:ctrlPr>
                      </m:dPr>
                      <m:e>
                        <m:sSubSup>
                          <m:sSubSupPr>
                            <m:ctrlPr>
                              <a:rPr lang="en-US" altLang="zh-TW" sz="1500" i="1" dirty="0">
                                <a:solidFill>
                                  <a:srgbClr val="FF0000"/>
                                </a:solidFill>
                                <a:latin typeface="Cambria Math" panose="02040503050406030204" pitchFamily="18" charset="0"/>
                              </a:rPr>
                            </m:ctrlPr>
                          </m:sSubSupPr>
                          <m:e>
                            <m:r>
                              <a:rPr lang="en-US" altLang="zh-TW" sz="1500" dirty="0">
                                <a:solidFill>
                                  <a:srgbClr val="FF0000"/>
                                </a:solidFill>
                                <a:latin typeface="Cambria Math" panose="02040503050406030204" pitchFamily="18" charset="0"/>
                              </a:rPr>
                              <m:t>𝚵</m:t>
                            </m:r>
                          </m:e>
                          <m:sub>
                            <m:r>
                              <a:rPr lang="en-US" altLang="zh-TW" sz="1500" i="1" dirty="0">
                                <a:solidFill>
                                  <a:srgbClr val="FF0000"/>
                                </a:solidFill>
                                <a:latin typeface="Cambria Math" panose="02040503050406030204" pitchFamily="18" charset="0"/>
                              </a:rPr>
                              <m:t>𝒄</m:t>
                            </m:r>
                          </m:sub>
                          <m:sup>
                            <m:r>
                              <a:rPr lang="en-US" altLang="zh-TW" sz="1500" i="1" dirty="0">
                                <a:solidFill>
                                  <a:srgbClr val="FF0000"/>
                                </a:solidFill>
                                <a:latin typeface="Cambria Math" panose="02040503050406030204" pitchFamily="18" charset="0"/>
                              </a:rPr>
                              <m:t>+</m:t>
                            </m:r>
                          </m:sup>
                        </m:sSubSup>
                      </m:e>
                    </m:d>
                    <m:r>
                      <a:rPr lang="en-US" altLang="zh-TW" sz="1500" i="1" dirty="0">
                        <a:solidFill>
                          <a:srgbClr val="FF0000"/>
                        </a:solidFill>
                        <a:latin typeface="Cambria Math" panose="02040503050406030204" pitchFamily="18" charset="0"/>
                      </a:rPr>
                      <m:t>&gt;</m:t>
                    </m:r>
                    <m:r>
                      <a:rPr lang="en-US" altLang="zh-TW" sz="1500" i="1" dirty="0">
                        <a:solidFill>
                          <a:srgbClr val="FF0000"/>
                        </a:solidFill>
                        <a:latin typeface="Cambria Math" panose="02040503050406030204" pitchFamily="18" charset="0"/>
                      </a:rPr>
                      <m:t>𝝉</m:t>
                    </m:r>
                    <m:d>
                      <m:dPr>
                        <m:ctrlPr>
                          <a:rPr lang="en-US" altLang="zh-TW" sz="1500" i="1" dirty="0">
                            <a:solidFill>
                              <a:srgbClr val="FF0000"/>
                            </a:solidFill>
                            <a:latin typeface="Cambria Math" panose="02040503050406030204" pitchFamily="18" charset="0"/>
                          </a:rPr>
                        </m:ctrlPr>
                      </m:dPr>
                      <m:e>
                        <m:sSubSup>
                          <m:sSubSupPr>
                            <m:ctrlPr>
                              <a:rPr lang="en-US" altLang="zh-TW" sz="1500" i="1" dirty="0">
                                <a:solidFill>
                                  <a:srgbClr val="FF0000"/>
                                </a:solidFill>
                                <a:latin typeface="Cambria Math" panose="02040503050406030204" pitchFamily="18" charset="0"/>
                              </a:rPr>
                            </m:ctrlPr>
                          </m:sSubSupPr>
                          <m:e>
                            <m:r>
                              <a:rPr lang="en-US" altLang="zh-TW" sz="1500" dirty="0">
                                <a:solidFill>
                                  <a:srgbClr val="FF0000"/>
                                </a:solidFill>
                                <a:latin typeface="Cambria Math" panose="02040503050406030204" pitchFamily="18" charset="0"/>
                              </a:rPr>
                              <m:t>𝚲</m:t>
                            </m:r>
                          </m:e>
                          <m:sub>
                            <m:r>
                              <a:rPr lang="en-US" altLang="zh-TW" sz="1500" i="1" dirty="0">
                                <a:solidFill>
                                  <a:srgbClr val="FF0000"/>
                                </a:solidFill>
                                <a:latin typeface="Cambria Math" panose="02040503050406030204" pitchFamily="18" charset="0"/>
                              </a:rPr>
                              <m:t>𝒄</m:t>
                            </m:r>
                          </m:sub>
                          <m:sup>
                            <m:r>
                              <a:rPr lang="en-US" altLang="zh-TW" sz="1500" i="1" dirty="0">
                                <a:solidFill>
                                  <a:srgbClr val="FF0000"/>
                                </a:solidFill>
                                <a:latin typeface="Cambria Math" panose="02040503050406030204" pitchFamily="18" charset="0"/>
                              </a:rPr>
                              <m:t>+</m:t>
                            </m:r>
                          </m:sup>
                        </m:sSubSup>
                      </m:e>
                    </m:d>
                    <m:r>
                      <a:rPr lang="en-US" altLang="zh-TW" sz="1500" i="1" dirty="0">
                        <a:solidFill>
                          <a:srgbClr val="FF0000"/>
                        </a:solidFill>
                        <a:latin typeface="Cambria Math" panose="02040503050406030204" pitchFamily="18" charset="0"/>
                      </a:rPr>
                      <m:t>&gt;</m:t>
                    </m:r>
                    <m:r>
                      <a:rPr lang="en-US" altLang="zh-TW" sz="1500" i="1" dirty="0">
                        <a:solidFill>
                          <a:srgbClr val="FF0000"/>
                        </a:solidFill>
                        <a:latin typeface="Cambria Math" panose="02040503050406030204" pitchFamily="18" charset="0"/>
                      </a:rPr>
                      <m:t>𝝉</m:t>
                    </m:r>
                    <m:d>
                      <m:dPr>
                        <m:ctrlPr>
                          <a:rPr lang="en-US" altLang="zh-TW" sz="1500" i="1" dirty="0">
                            <a:solidFill>
                              <a:srgbClr val="FF0000"/>
                            </a:solidFill>
                            <a:latin typeface="Cambria Math" panose="02040503050406030204" pitchFamily="18" charset="0"/>
                          </a:rPr>
                        </m:ctrlPr>
                      </m:dPr>
                      <m:e>
                        <m:sSubSup>
                          <m:sSubSupPr>
                            <m:ctrlPr>
                              <a:rPr lang="en-US" altLang="zh-TW" sz="1500" i="1" dirty="0">
                                <a:solidFill>
                                  <a:srgbClr val="FF0000"/>
                                </a:solidFill>
                                <a:latin typeface="Cambria Math" panose="02040503050406030204" pitchFamily="18" charset="0"/>
                              </a:rPr>
                            </m:ctrlPr>
                          </m:sSubSupPr>
                          <m:e>
                            <m:r>
                              <a:rPr lang="en-US" altLang="zh-TW" sz="1500" dirty="0">
                                <a:solidFill>
                                  <a:srgbClr val="FF0000"/>
                                </a:solidFill>
                                <a:latin typeface="Cambria Math" panose="02040503050406030204" pitchFamily="18" charset="0"/>
                              </a:rPr>
                              <m:t>𝚵</m:t>
                            </m:r>
                          </m:e>
                          <m:sub>
                            <m:r>
                              <a:rPr lang="en-US" altLang="zh-TW" sz="1500" i="1" dirty="0">
                                <a:solidFill>
                                  <a:srgbClr val="FF0000"/>
                                </a:solidFill>
                                <a:latin typeface="Cambria Math" panose="02040503050406030204" pitchFamily="18" charset="0"/>
                              </a:rPr>
                              <m:t>𝒄</m:t>
                            </m:r>
                          </m:sub>
                          <m:sup>
                            <m:r>
                              <a:rPr lang="en-US" altLang="zh-TW" sz="1500" i="1" dirty="0">
                                <a:solidFill>
                                  <a:srgbClr val="FF0000"/>
                                </a:solidFill>
                                <a:latin typeface="Cambria Math" panose="02040503050406030204" pitchFamily="18" charset="0"/>
                              </a:rPr>
                              <m:t>𝟎</m:t>
                            </m:r>
                          </m:sup>
                        </m:sSubSup>
                      </m:e>
                    </m:d>
                    <m:r>
                      <a:rPr lang="en-US" altLang="zh-TW" sz="1500" i="1" dirty="0">
                        <a:solidFill>
                          <a:srgbClr val="FF0000"/>
                        </a:solidFill>
                        <a:latin typeface="Cambria Math" panose="02040503050406030204" pitchFamily="18" charset="0"/>
                      </a:rPr>
                      <m:t>&gt;</m:t>
                    </m:r>
                    <m:r>
                      <a:rPr lang="en-US" altLang="zh-TW" sz="1500" i="1" dirty="0">
                        <a:solidFill>
                          <a:srgbClr val="008080"/>
                        </a:solidFill>
                        <a:latin typeface="Cambria Math" panose="02040503050406030204" pitchFamily="18" charset="0"/>
                      </a:rPr>
                      <m:t>𝝉</m:t>
                    </m:r>
                    <m:d>
                      <m:dPr>
                        <m:ctrlPr>
                          <a:rPr lang="en-US" altLang="zh-TW" sz="1500" i="1" dirty="0">
                            <a:solidFill>
                              <a:srgbClr val="008080"/>
                            </a:solidFill>
                            <a:latin typeface="Cambria Math" panose="02040503050406030204" pitchFamily="18" charset="0"/>
                          </a:rPr>
                        </m:ctrlPr>
                      </m:dPr>
                      <m:e>
                        <m:sSubSup>
                          <m:sSubSupPr>
                            <m:ctrlPr>
                              <a:rPr lang="en-US" altLang="zh-TW" sz="1500" i="1" dirty="0">
                                <a:solidFill>
                                  <a:srgbClr val="008080"/>
                                </a:solidFill>
                                <a:latin typeface="Cambria Math" panose="02040503050406030204" pitchFamily="18" charset="0"/>
                              </a:rPr>
                            </m:ctrlPr>
                          </m:sSubSupPr>
                          <m:e>
                            <m:r>
                              <a:rPr lang="en-US" altLang="zh-TW" sz="1500" dirty="0">
                                <a:solidFill>
                                  <a:srgbClr val="008080"/>
                                </a:solidFill>
                                <a:latin typeface="Cambria Math" panose="02040503050406030204" pitchFamily="18" charset="0"/>
                              </a:rPr>
                              <m:t>𝛀</m:t>
                            </m:r>
                          </m:e>
                          <m:sub>
                            <m:r>
                              <a:rPr lang="en-US" altLang="zh-TW" sz="1500" i="1" dirty="0">
                                <a:solidFill>
                                  <a:srgbClr val="008080"/>
                                </a:solidFill>
                                <a:latin typeface="Cambria Math" panose="02040503050406030204" pitchFamily="18" charset="0"/>
                              </a:rPr>
                              <m:t>𝒄</m:t>
                            </m:r>
                          </m:sub>
                          <m:sup>
                            <m:r>
                              <a:rPr lang="en-US" altLang="zh-TW" sz="1500" i="1" dirty="0">
                                <a:solidFill>
                                  <a:srgbClr val="008080"/>
                                </a:solidFill>
                                <a:latin typeface="Cambria Math" panose="02040503050406030204" pitchFamily="18" charset="0"/>
                              </a:rPr>
                              <m:t>𝟎</m:t>
                            </m:r>
                          </m:sup>
                        </m:sSubSup>
                      </m:e>
                    </m:d>
                  </m:oMath>
                </a14:m>
                <a:endParaRPr lang="en-US" altLang="zh-TW" sz="1500" dirty="0">
                  <a:solidFill>
                    <a:srgbClr val="0000FF"/>
                  </a:solidFill>
                </a:endParaRPr>
              </a:p>
              <a:p>
                <a:r>
                  <a:rPr lang="en-US" altLang="zh-TW" sz="1500" dirty="0">
                    <a:solidFill>
                      <a:srgbClr val="FF0000"/>
                    </a:solidFill>
                    <a:sym typeface="Symbol" panose="05050102010706020507" pitchFamily="18" charset="2"/>
                  </a:rPr>
                  <a:t>      To dim-7     </a:t>
                </a:r>
                <a:r>
                  <a:rPr lang="en-US" altLang="zh-TW" sz="1500" dirty="0">
                    <a:solidFill>
                      <a:srgbClr val="FF0000"/>
                    </a:solidFill>
                  </a:rPr>
                  <a:t> </a:t>
                </a:r>
                <a14:m>
                  <m:oMath xmlns:m="http://schemas.openxmlformats.org/officeDocument/2006/math">
                    <m:r>
                      <a:rPr lang="en-US" altLang="zh-TW" sz="1500" i="1" dirty="0">
                        <a:solidFill>
                          <a:srgbClr val="FF0000"/>
                        </a:solidFill>
                        <a:latin typeface="Cambria Math" panose="02040503050406030204" pitchFamily="18" charset="0"/>
                      </a:rPr>
                      <m:t>𝝉</m:t>
                    </m:r>
                    <m:d>
                      <m:dPr>
                        <m:ctrlPr>
                          <a:rPr lang="en-US" altLang="zh-TW" sz="1500" i="1" dirty="0">
                            <a:solidFill>
                              <a:srgbClr val="FF0000"/>
                            </a:solidFill>
                            <a:latin typeface="Cambria Math" panose="02040503050406030204" pitchFamily="18" charset="0"/>
                          </a:rPr>
                        </m:ctrlPr>
                      </m:dPr>
                      <m:e>
                        <m:sSubSup>
                          <m:sSubSupPr>
                            <m:ctrlPr>
                              <a:rPr lang="en-US" altLang="zh-TW" sz="1500" i="1" dirty="0">
                                <a:solidFill>
                                  <a:srgbClr val="FF0000"/>
                                </a:solidFill>
                                <a:latin typeface="Cambria Math" panose="02040503050406030204" pitchFamily="18" charset="0"/>
                              </a:rPr>
                            </m:ctrlPr>
                          </m:sSubSupPr>
                          <m:e>
                            <m:r>
                              <a:rPr lang="en-US" altLang="zh-TW" sz="1500" dirty="0">
                                <a:solidFill>
                                  <a:srgbClr val="FF0000"/>
                                </a:solidFill>
                                <a:latin typeface="Cambria Math" panose="02040503050406030204" pitchFamily="18" charset="0"/>
                              </a:rPr>
                              <m:t>𝚵</m:t>
                            </m:r>
                          </m:e>
                          <m:sub>
                            <m:r>
                              <a:rPr lang="en-US" altLang="zh-TW" sz="1500" i="1" dirty="0">
                                <a:solidFill>
                                  <a:srgbClr val="FF0000"/>
                                </a:solidFill>
                                <a:latin typeface="Cambria Math" panose="02040503050406030204" pitchFamily="18" charset="0"/>
                              </a:rPr>
                              <m:t>𝒄</m:t>
                            </m:r>
                          </m:sub>
                          <m:sup>
                            <m:r>
                              <a:rPr lang="en-US" altLang="zh-TW" sz="1500" i="1" dirty="0">
                                <a:solidFill>
                                  <a:srgbClr val="FF0000"/>
                                </a:solidFill>
                                <a:latin typeface="Cambria Math" panose="02040503050406030204" pitchFamily="18" charset="0"/>
                              </a:rPr>
                              <m:t>+</m:t>
                            </m:r>
                          </m:sup>
                        </m:sSubSup>
                      </m:e>
                    </m:d>
                    <m:r>
                      <a:rPr lang="en-US" altLang="zh-TW" sz="1500" i="1" dirty="0">
                        <a:solidFill>
                          <a:srgbClr val="FF0000"/>
                        </a:solidFill>
                        <a:latin typeface="Cambria Math" panose="02040503050406030204" pitchFamily="18" charset="0"/>
                      </a:rPr>
                      <m:t>&gt;</m:t>
                    </m:r>
                    <m:r>
                      <a:rPr lang="en-US" altLang="zh-TW" sz="1500" i="1" dirty="0">
                        <a:solidFill>
                          <a:srgbClr val="008080"/>
                        </a:solidFill>
                        <a:latin typeface="Cambria Math" panose="02040503050406030204" pitchFamily="18" charset="0"/>
                      </a:rPr>
                      <m:t>𝝉</m:t>
                    </m:r>
                    <m:d>
                      <m:dPr>
                        <m:ctrlPr>
                          <a:rPr lang="en-US" altLang="zh-TW" sz="1500" i="1" dirty="0">
                            <a:solidFill>
                              <a:srgbClr val="008080"/>
                            </a:solidFill>
                            <a:latin typeface="Cambria Math" panose="02040503050406030204" pitchFamily="18" charset="0"/>
                          </a:rPr>
                        </m:ctrlPr>
                      </m:dPr>
                      <m:e>
                        <m:sSubSup>
                          <m:sSubSupPr>
                            <m:ctrlPr>
                              <a:rPr lang="en-US" altLang="zh-TW" sz="1500" i="1" dirty="0">
                                <a:solidFill>
                                  <a:srgbClr val="008080"/>
                                </a:solidFill>
                                <a:latin typeface="Cambria Math" panose="02040503050406030204" pitchFamily="18" charset="0"/>
                              </a:rPr>
                            </m:ctrlPr>
                          </m:sSubSupPr>
                          <m:e>
                            <m:r>
                              <a:rPr lang="en-US" altLang="zh-TW" sz="1500" dirty="0">
                                <a:solidFill>
                                  <a:srgbClr val="008080"/>
                                </a:solidFill>
                                <a:latin typeface="Cambria Math" panose="02040503050406030204" pitchFamily="18" charset="0"/>
                              </a:rPr>
                              <m:t>𝛀</m:t>
                            </m:r>
                          </m:e>
                          <m:sub>
                            <m:r>
                              <a:rPr lang="en-US" altLang="zh-TW" sz="1500" i="1" dirty="0">
                                <a:solidFill>
                                  <a:srgbClr val="008080"/>
                                </a:solidFill>
                                <a:latin typeface="Cambria Math" panose="02040503050406030204" pitchFamily="18" charset="0"/>
                              </a:rPr>
                              <m:t>𝒄</m:t>
                            </m:r>
                          </m:sub>
                          <m:sup>
                            <m:r>
                              <a:rPr lang="en-US" altLang="zh-TW" sz="1500" i="1" dirty="0">
                                <a:solidFill>
                                  <a:srgbClr val="008080"/>
                                </a:solidFill>
                                <a:latin typeface="Cambria Math" panose="02040503050406030204" pitchFamily="18" charset="0"/>
                              </a:rPr>
                              <m:t>𝟎</m:t>
                            </m:r>
                          </m:sup>
                        </m:sSubSup>
                      </m:e>
                    </m:d>
                    <m:r>
                      <a:rPr lang="en-US" altLang="zh-TW" sz="1500" i="1" dirty="0">
                        <a:solidFill>
                          <a:srgbClr val="FF0000"/>
                        </a:solidFill>
                        <a:latin typeface="Cambria Math" panose="02040503050406030204" pitchFamily="18" charset="0"/>
                      </a:rPr>
                      <m:t>&gt;</m:t>
                    </m:r>
                    <m:r>
                      <a:rPr lang="en-US" altLang="zh-TW" sz="1500" i="1" dirty="0">
                        <a:solidFill>
                          <a:srgbClr val="FF0000"/>
                        </a:solidFill>
                        <a:latin typeface="Cambria Math" panose="02040503050406030204" pitchFamily="18" charset="0"/>
                      </a:rPr>
                      <m:t>𝝉</m:t>
                    </m:r>
                    <m:d>
                      <m:dPr>
                        <m:ctrlPr>
                          <a:rPr lang="en-US" altLang="zh-TW" sz="1500" i="1" dirty="0">
                            <a:solidFill>
                              <a:srgbClr val="FF0000"/>
                            </a:solidFill>
                            <a:latin typeface="Cambria Math" panose="02040503050406030204" pitchFamily="18" charset="0"/>
                          </a:rPr>
                        </m:ctrlPr>
                      </m:dPr>
                      <m:e>
                        <m:sSubSup>
                          <m:sSubSupPr>
                            <m:ctrlPr>
                              <a:rPr lang="en-US" altLang="zh-TW" sz="1500" i="1" dirty="0">
                                <a:solidFill>
                                  <a:srgbClr val="FF0000"/>
                                </a:solidFill>
                                <a:latin typeface="Cambria Math" panose="02040503050406030204" pitchFamily="18" charset="0"/>
                              </a:rPr>
                            </m:ctrlPr>
                          </m:sSubSupPr>
                          <m:e>
                            <m:r>
                              <a:rPr lang="en-US" altLang="zh-TW" sz="1500" dirty="0">
                                <a:solidFill>
                                  <a:srgbClr val="FF0000"/>
                                </a:solidFill>
                                <a:latin typeface="Cambria Math" panose="02040503050406030204" pitchFamily="18" charset="0"/>
                              </a:rPr>
                              <m:t>𝚲</m:t>
                            </m:r>
                          </m:e>
                          <m:sub>
                            <m:r>
                              <a:rPr lang="en-US" altLang="zh-TW" sz="1500" i="1" dirty="0">
                                <a:solidFill>
                                  <a:srgbClr val="FF0000"/>
                                </a:solidFill>
                                <a:latin typeface="Cambria Math" panose="02040503050406030204" pitchFamily="18" charset="0"/>
                              </a:rPr>
                              <m:t>𝒄</m:t>
                            </m:r>
                          </m:sub>
                          <m:sup>
                            <m:r>
                              <a:rPr lang="en-US" altLang="zh-TW" sz="1500" i="1" dirty="0">
                                <a:solidFill>
                                  <a:srgbClr val="FF0000"/>
                                </a:solidFill>
                                <a:latin typeface="Cambria Math" panose="02040503050406030204" pitchFamily="18" charset="0"/>
                              </a:rPr>
                              <m:t>+</m:t>
                            </m:r>
                          </m:sup>
                        </m:sSubSup>
                      </m:e>
                    </m:d>
                    <m:r>
                      <a:rPr lang="en-US" altLang="zh-TW" sz="1500" i="1" dirty="0">
                        <a:solidFill>
                          <a:srgbClr val="FF0000"/>
                        </a:solidFill>
                        <a:latin typeface="Cambria Math" panose="02040503050406030204" pitchFamily="18" charset="0"/>
                      </a:rPr>
                      <m:t>&gt;</m:t>
                    </m:r>
                    <m:r>
                      <a:rPr lang="en-US" altLang="zh-TW" sz="1500" i="1" dirty="0">
                        <a:solidFill>
                          <a:srgbClr val="FF0000"/>
                        </a:solidFill>
                        <a:latin typeface="Cambria Math" panose="02040503050406030204" pitchFamily="18" charset="0"/>
                      </a:rPr>
                      <m:t>𝝉</m:t>
                    </m:r>
                    <m:d>
                      <m:dPr>
                        <m:ctrlPr>
                          <a:rPr lang="en-US" altLang="zh-TW" sz="1500" i="1" dirty="0">
                            <a:solidFill>
                              <a:srgbClr val="FF0000"/>
                            </a:solidFill>
                            <a:latin typeface="Cambria Math" panose="02040503050406030204" pitchFamily="18" charset="0"/>
                          </a:rPr>
                        </m:ctrlPr>
                      </m:dPr>
                      <m:e>
                        <m:sSubSup>
                          <m:sSubSupPr>
                            <m:ctrlPr>
                              <a:rPr lang="en-US" altLang="zh-TW" sz="1500" i="1" dirty="0">
                                <a:solidFill>
                                  <a:srgbClr val="FF0000"/>
                                </a:solidFill>
                                <a:latin typeface="Cambria Math" panose="02040503050406030204" pitchFamily="18" charset="0"/>
                              </a:rPr>
                            </m:ctrlPr>
                          </m:sSubSupPr>
                          <m:e>
                            <m:r>
                              <a:rPr lang="en-US" altLang="zh-TW" sz="1500" dirty="0">
                                <a:solidFill>
                                  <a:srgbClr val="FF0000"/>
                                </a:solidFill>
                                <a:latin typeface="Cambria Math" panose="02040503050406030204" pitchFamily="18" charset="0"/>
                              </a:rPr>
                              <m:t>𝚵</m:t>
                            </m:r>
                          </m:e>
                          <m:sub>
                            <m:r>
                              <a:rPr lang="en-US" altLang="zh-TW" sz="1500" i="1" dirty="0">
                                <a:solidFill>
                                  <a:srgbClr val="FF0000"/>
                                </a:solidFill>
                                <a:latin typeface="Cambria Math" panose="02040503050406030204" pitchFamily="18" charset="0"/>
                              </a:rPr>
                              <m:t>𝒄</m:t>
                            </m:r>
                          </m:sub>
                          <m:sup>
                            <m:r>
                              <a:rPr lang="en-US" altLang="zh-TW" sz="1500" i="1" dirty="0">
                                <a:solidFill>
                                  <a:srgbClr val="FF0000"/>
                                </a:solidFill>
                                <a:latin typeface="Cambria Math" panose="02040503050406030204" pitchFamily="18" charset="0"/>
                              </a:rPr>
                              <m:t>𝟎</m:t>
                            </m:r>
                          </m:sup>
                        </m:sSubSup>
                      </m:e>
                    </m:d>
                  </m:oMath>
                </a14:m>
                <a:endParaRPr lang="zh-TW" altLang="en-US" sz="1500" dirty="0">
                  <a:solidFill>
                    <a:srgbClr val="0000FF"/>
                  </a:solidFill>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771861" y="3791878"/>
                <a:ext cx="7503459" cy="613373"/>
              </a:xfrm>
              <a:prstGeom prst="rect">
                <a:avLst/>
              </a:prstGeom>
              <a:blipFill>
                <a:blip r:embed="rId5"/>
                <a:stretch>
                  <a:fillRect l="-169" b="-6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840440" y="4392205"/>
                <a:ext cx="8120680" cy="569067"/>
              </a:xfrm>
              <a:prstGeom prst="rect">
                <a:avLst/>
              </a:prstGeom>
              <a:noFill/>
            </p:spPr>
            <p:txBody>
              <a:bodyPr wrap="square" rtlCol="0">
                <a:spAutoFit/>
              </a:bodyPr>
              <a:lstStyle/>
              <a:p>
                <a:r>
                  <a:rPr lang="en-US" altLang="zh-TW" sz="1500" dirty="0">
                    <a:solidFill>
                      <a:srgbClr val="0000FF"/>
                    </a:solidFill>
                  </a:rPr>
                  <a:t>Because of large destructive contributions from </a:t>
                </a:r>
                <a14:m>
                  <m:oMath xmlns:m="http://schemas.openxmlformats.org/officeDocument/2006/math">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𝚪</m:t>
                        </m:r>
                      </m:e>
                      <m:sub>
                        <m:r>
                          <a:rPr lang="en-US" altLang="zh-TW" sz="1500" i="1">
                            <a:solidFill>
                              <a:srgbClr val="0000FF"/>
                            </a:solidFill>
                            <a:latin typeface="Cambria Math" panose="02040503050406030204" pitchFamily="18" charset="0"/>
                          </a:rPr>
                          <m:t>𝟕</m:t>
                        </m:r>
                      </m:sub>
                      <m:sup>
                        <m:r>
                          <a:rPr lang="en-US" altLang="zh-TW" sz="1500" i="1">
                            <a:solidFill>
                              <a:srgbClr val="0000FF"/>
                            </a:solidFill>
                            <a:latin typeface="Cambria Math" panose="02040503050406030204" pitchFamily="18" charset="0"/>
                          </a:rPr>
                          <m:t>𝑵𝑳</m:t>
                        </m:r>
                      </m:sup>
                    </m:sSubSup>
                  </m:oMath>
                </a14:m>
                <a:r>
                  <a:rPr lang="zh-TW" altLang="en-US" sz="1500" dirty="0">
                    <a:solidFill>
                      <a:srgbClr val="0000FF"/>
                    </a:solidFill>
                  </a:rPr>
                  <a:t> </a:t>
                </a:r>
                <a:r>
                  <a:rPr lang="en-US" altLang="zh-TW" sz="1500" dirty="0">
                    <a:solidFill>
                      <a:srgbClr val="0000FF"/>
                    </a:solidFill>
                  </a:rPr>
                  <a:t>and </a:t>
                </a:r>
                <a14:m>
                  <m:oMath xmlns:m="http://schemas.openxmlformats.org/officeDocument/2006/math">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𝚪</m:t>
                        </m:r>
                      </m:e>
                      <m:sub>
                        <m:r>
                          <a:rPr lang="en-US" altLang="zh-TW" sz="1500" i="1">
                            <a:solidFill>
                              <a:srgbClr val="0000FF"/>
                            </a:solidFill>
                            <a:latin typeface="Cambria Math" panose="02040503050406030204" pitchFamily="18" charset="0"/>
                          </a:rPr>
                          <m:t>𝟕</m:t>
                        </m:r>
                      </m:sub>
                      <m:sup>
                        <m:r>
                          <a:rPr lang="en-US" altLang="zh-TW" sz="1500" i="1">
                            <a:solidFill>
                              <a:srgbClr val="0000FF"/>
                            </a:solidFill>
                            <a:latin typeface="Cambria Math" panose="02040503050406030204" pitchFamily="18" charset="0"/>
                          </a:rPr>
                          <m:t>𝑺𝑳</m:t>
                        </m:r>
                      </m:sup>
                    </m:sSubSup>
                    <m:r>
                      <a:rPr lang="en-US" altLang="zh-TW" sz="1500">
                        <a:solidFill>
                          <a:srgbClr val="0000FF"/>
                        </a:solidFill>
                        <a:latin typeface="Cambria Math" panose="02040503050406030204" pitchFamily="18" charset="0"/>
                      </a:rPr>
                      <m:t>,</m:t>
                    </m:r>
                  </m:oMath>
                </a14:m>
                <a:r>
                  <a:rPr lang="en-US" altLang="zh-TW" sz="1500" dirty="0">
                    <a:solidFill>
                      <a:srgbClr val="0000FF"/>
                    </a:solidFill>
                  </a:rPr>
                  <a:t> </a:t>
                </a:r>
                <a14:m>
                  <m:oMath xmlns:m="http://schemas.openxmlformats.org/officeDocument/2006/math">
                    <m:sSubSup>
                      <m:sSubSupPr>
                        <m:ctrlPr>
                          <a:rPr lang="en-US" altLang="zh-TW" sz="1500" i="1" dirty="0">
                            <a:solidFill>
                              <a:srgbClr val="0000FF"/>
                            </a:solidFill>
                            <a:latin typeface="Cambria Math" panose="02040503050406030204" pitchFamily="18" charset="0"/>
                          </a:rPr>
                        </m:ctrlPr>
                      </m:sSubSupPr>
                      <m:e>
                        <m:r>
                          <a:rPr lang="en-US" altLang="zh-TW" sz="1500" dirty="0">
                            <a:solidFill>
                              <a:srgbClr val="0000FF"/>
                            </a:solidFill>
                            <a:latin typeface="Cambria Math" panose="02040503050406030204" pitchFamily="18" charset="0"/>
                          </a:rPr>
                          <m:t>𝛀</m:t>
                        </m:r>
                      </m:e>
                      <m:sub>
                        <m:r>
                          <a:rPr lang="en-US" altLang="zh-TW" sz="1500" i="1" dirty="0">
                            <a:solidFill>
                              <a:srgbClr val="0000FF"/>
                            </a:solidFill>
                            <a:latin typeface="Cambria Math" panose="02040503050406030204" pitchFamily="18" charset="0"/>
                          </a:rPr>
                          <m:t>𝒄</m:t>
                        </m:r>
                      </m:sub>
                      <m:sup>
                        <m:r>
                          <a:rPr lang="en-US" altLang="zh-TW" sz="1500" i="1" dirty="0">
                            <a:solidFill>
                              <a:srgbClr val="0000FF"/>
                            </a:solidFill>
                            <a:latin typeface="Cambria Math" panose="02040503050406030204" pitchFamily="18" charset="0"/>
                          </a:rPr>
                          <m:t>𝟎</m:t>
                        </m:r>
                      </m:sup>
                    </m:sSubSup>
                  </m:oMath>
                </a14:m>
                <a:r>
                  <a:rPr lang="zh-TW" altLang="en-US" sz="1500" dirty="0">
                    <a:solidFill>
                      <a:srgbClr val="0000FF"/>
                    </a:solidFill>
                  </a:rPr>
                  <a:t> </a:t>
                </a:r>
                <a:r>
                  <a:rPr lang="en-US" altLang="zh-TW" sz="1500" dirty="0">
                    <a:solidFill>
                      <a:srgbClr val="0000FF"/>
                    </a:solidFill>
                  </a:rPr>
                  <a:t>could live </a:t>
                </a:r>
              </a:p>
              <a:p>
                <a:r>
                  <a:rPr lang="en-US" altLang="zh-TW" sz="1500" dirty="0">
                    <a:solidFill>
                      <a:srgbClr val="0000FF"/>
                    </a:solidFill>
                  </a:rPr>
                  <a:t>longer than </a:t>
                </a:r>
                <a14:m>
                  <m:oMath xmlns:m="http://schemas.openxmlformats.org/officeDocument/2006/math">
                    <m:sSubSup>
                      <m:sSubSupPr>
                        <m:ctrlPr>
                          <a:rPr lang="en-US" altLang="zh-TW" sz="1500" i="1" dirty="0">
                            <a:solidFill>
                              <a:srgbClr val="0000FF"/>
                            </a:solidFill>
                            <a:latin typeface="Cambria Math" panose="02040503050406030204" pitchFamily="18" charset="0"/>
                          </a:rPr>
                        </m:ctrlPr>
                      </m:sSubSupPr>
                      <m:e>
                        <m:r>
                          <a:rPr lang="en-US" altLang="zh-TW" sz="1500" dirty="0">
                            <a:solidFill>
                              <a:srgbClr val="0000FF"/>
                            </a:solidFill>
                            <a:latin typeface="Cambria Math" panose="02040503050406030204" pitchFamily="18" charset="0"/>
                          </a:rPr>
                          <m:t>𝚲</m:t>
                        </m:r>
                      </m:e>
                      <m:sub>
                        <m:r>
                          <a:rPr lang="en-US" altLang="zh-TW" sz="1500" i="1" dirty="0">
                            <a:solidFill>
                              <a:srgbClr val="0000FF"/>
                            </a:solidFill>
                            <a:latin typeface="Cambria Math" panose="02040503050406030204" pitchFamily="18" charset="0"/>
                          </a:rPr>
                          <m:t>𝒄</m:t>
                        </m:r>
                      </m:sub>
                      <m:sup>
                        <m:r>
                          <a:rPr lang="en-US" altLang="zh-TW" sz="1500" i="1" dirty="0">
                            <a:solidFill>
                              <a:srgbClr val="0000FF"/>
                            </a:solidFill>
                            <a:latin typeface="Cambria Math" panose="02040503050406030204" pitchFamily="18" charset="0"/>
                          </a:rPr>
                          <m:t>+</m:t>
                        </m:r>
                      </m:sup>
                    </m:sSubSup>
                  </m:oMath>
                </a14:m>
                <a:endParaRPr lang="zh-TW" altLang="en-US" sz="1500" dirty="0">
                  <a:solidFill>
                    <a:srgbClr val="0000FF"/>
                  </a:solidFill>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840440" y="4392205"/>
                <a:ext cx="8120680" cy="569067"/>
              </a:xfrm>
              <a:prstGeom prst="rect">
                <a:avLst/>
              </a:prstGeom>
              <a:blipFill>
                <a:blip r:embed="rId6"/>
                <a:stretch>
                  <a:fillRect l="-313" t="-2222" b="-11111"/>
                </a:stretch>
              </a:blipFill>
            </p:spPr>
            <p:txBody>
              <a:bodyPr/>
              <a:lstStyle/>
              <a:p>
                <a:r>
                  <a:rPr lang="zh-TW" altLang="en-US">
                    <a:noFill/>
                  </a:rPr>
                  <a:t> </a:t>
                </a:r>
              </a:p>
            </p:txBody>
          </p:sp>
        </mc:Fallback>
      </mc:AlternateContent>
      <p:pic>
        <p:nvPicPr>
          <p:cNvPr id="10" name="圖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4710" y="625552"/>
            <a:ext cx="5053567" cy="2631869"/>
          </a:xfrm>
          <a:prstGeom prst="rect">
            <a:avLst/>
          </a:prstGeom>
        </p:spPr>
      </p:pic>
      <p:sp>
        <p:nvSpPr>
          <p:cNvPr id="3" name="矩形 2"/>
          <p:cNvSpPr/>
          <p:nvPr/>
        </p:nvSpPr>
        <p:spPr bwMode="auto">
          <a:xfrm>
            <a:off x="3592475" y="2683658"/>
            <a:ext cx="829340" cy="542673"/>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endParaRPr lang="zh-TW" altLang="en-US">
              <a:ea typeface="PMingLiU" pitchFamily="18" charset="-120"/>
            </a:endParaRPr>
          </a:p>
        </p:txBody>
      </p:sp>
      <p:sp>
        <p:nvSpPr>
          <p:cNvPr id="12" name="矩形 11"/>
          <p:cNvSpPr/>
          <p:nvPr/>
        </p:nvSpPr>
        <p:spPr bwMode="auto">
          <a:xfrm>
            <a:off x="2871679" y="2683658"/>
            <a:ext cx="712115" cy="542673"/>
          </a:xfrm>
          <a:prstGeom prst="rect">
            <a:avLst/>
          </a:prstGeom>
          <a:noFill/>
          <a:ln w="28575" cap="flat" cmpd="sng" algn="ctr">
            <a:solidFill>
              <a:srgbClr val="00B05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endParaRPr lang="zh-TW" altLang="en-US">
              <a:ea typeface="PMingLiU" pitchFamily="18" charset="-120"/>
            </a:endParaRPr>
          </a:p>
        </p:txBody>
      </p:sp>
      <p:sp>
        <p:nvSpPr>
          <p:cNvPr id="8" name="文字方塊 7">
            <a:extLst>
              <a:ext uri="{FF2B5EF4-FFF2-40B4-BE49-F238E27FC236}">
                <a16:creationId xmlns:a16="http://schemas.microsoft.com/office/drawing/2014/main" id="{C01175A4-1A37-571B-51BA-11D608370590}"/>
              </a:ext>
            </a:extLst>
          </p:cNvPr>
          <p:cNvSpPr txBox="1"/>
          <p:nvPr/>
        </p:nvSpPr>
        <p:spPr>
          <a:xfrm>
            <a:off x="1094710" y="128016"/>
            <a:ext cx="5662706" cy="346249"/>
          </a:xfrm>
          <a:prstGeom prst="rect">
            <a:avLst/>
          </a:prstGeom>
          <a:noFill/>
        </p:spPr>
        <p:txBody>
          <a:bodyPr wrap="square" rtlCol="0">
            <a:spAutoFit/>
          </a:bodyPr>
          <a:lstStyle/>
          <a:p>
            <a:r>
              <a:rPr kumimoji="1" lang="en-US" altLang="zh-TW" dirty="0">
                <a:solidFill>
                  <a:srgbClr val="0000FF"/>
                </a:solidFill>
              </a:rPr>
              <a:t>HYC, Chia-Wei Liu (’23) </a:t>
            </a:r>
            <a:r>
              <a:rPr lang="en-US" altLang="zh-TW" dirty="0">
                <a:solidFill>
                  <a:srgbClr val="0000FF"/>
                </a:solidFill>
              </a:rPr>
              <a:t>using improved bag model</a:t>
            </a:r>
            <a:endParaRPr kumimoji="1" lang="zh-TW" altLang="en-US" dirty="0"/>
          </a:p>
        </p:txBody>
      </p:sp>
    </p:spTree>
    <p:extLst>
      <p:ext uri="{BB962C8B-B14F-4D97-AF65-F5344CB8AC3E}">
        <p14:creationId xmlns:p14="http://schemas.microsoft.com/office/powerpoint/2010/main" val="379545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9ECFA582-496D-FC82-F157-8DFEB07B3AB6}"/>
              </a:ext>
            </a:extLst>
          </p:cNvPr>
          <p:cNvSpPr>
            <a:spLocks noGrp="1"/>
          </p:cNvSpPr>
          <p:nvPr>
            <p:ph type="sldNum" sz="quarter" idx="12"/>
          </p:nvPr>
        </p:nvSpPr>
        <p:spPr/>
        <p:txBody>
          <a:bodyPr/>
          <a:lstStyle/>
          <a:p>
            <a:pPr>
              <a:defRPr/>
            </a:pPr>
            <a:fld id="{7814F3AF-5802-4929-B232-BE6EF381321D}" type="slidenum">
              <a:rPr lang="en-US" altLang="zh-TW" smtClean="0"/>
              <a:pPr>
                <a:defRPr/>
              </a:pPr>
              <a:t>54</a:t>
            </a:fld>
            <a:endParaRPr lang="en-US" altLang="zh-TW"/>
          </a:p>
        </p:txBody>
      </p:sp>
      <mc:AlternateContent xmlns:mc="http://schemas.openxmlformats.org/markup-compatibility/2006" xmlns:a14="http://schemas.microsoft.com/office/drawing/2010/main">
        <mc:Choice Requires="a14">
          <p:graphicFrame>
            <p:nvGraphicFramePr>
              <p:cNvPr id="14" name="表格 13">
                <a:extLst>
                  <a:ext uri="{FF2B5EF4-FFF2-40B4-BE49-F238E27FC236}">
                    <a16:creationId xmlns:a16="http://schemas.microsoft.com/office/drawing/2014/main" id="{6533C5E7-39A3-6124-527B-3CD4C01BCC78}"/>
                  </a:ext>
                </a:extLst>
              </p:cNvPr>
              <p:cNvGraphicFramePr>
                <a:graphicFrameLocks noGrp="1"/>
              </p:cNvGraphicFramePr>
              <p:nvPr>
                <p:extLst>
                  <p:ext uri="{D42A27DB-BD31-4B8C-83A1-F6EECF244321}">
                    <p14:modId xmlns:p14="http://schemas.microsoft.com/office/powerpoint/2010/main" val="1177006864"/>
                  </p:ext>
                </p:extLst>
              </p:nvPr>
            </p:nvGraphicFramePr>
            <p:xfrm>
              <a:off x="1484846" y="721256"/>
              <a:ext cx="6642410" cy="1548050"/>
            </p:xfrm>
            <a:graphic>
              <a:graphicData uri="http://schemas.openxmlformats.org/drawingml/2006/table">
                <a:tbl>
                  <a:tblPr firstRow="1" bandRow="1">
                    <a:tableStyleId>{5C22544A-7EE6-4342-B048-85BDC9FD1C3A}</a:tableStyleId>
                  </a:tblPr>
                  <a:tblGrid>
                    <a:gridCol w="1284519">
                      <a:extLst>
                        <a:ext uri="{9D8B030D-6E8A-4147-A177-3AD203B41FA5}">
                          <a16:colId xmlns:a16="http://schemas.microsoft.com/office/drawing/2014/main" val="2865780199"/>
                        </a:ext>
                      </a:extLst>
                    </a:gridCol>
                    <a:gridCol w="1823642">
                      <a:extLst>
                        <a:ext uri="{9D8B030D-6E8A-4147-A177-3AD203B41FA5}">
                          <a16:colId xmlns:a16="http://schemas.microsoft.com/office/drawing/2014/main" val="3347123753"/>
                        </a:ext>
                      </a:extLst>
                    </a:gridCol>
                    <a:gridCol w="1570488">
                      <a:extLst>
                        <a:ext uri="{9D8B030D-6E8A-4147-A177-3AD203B41FA5}">
                          <a16:colId xmlns:a16="http://schemas.microsoft.com/office/drawing/2014/main" val="1100447250"/>
                        </a:ext>
                      </a:extLst>
                    </a:gridCol>
                    <a:gridCol w="1963761">
                      <a:extLst>
                        <a:ext uri="{9D8B030D-6E8A-4147-A177-3AD203B41FA5}">
                          <a16:colId xmlns:a16="http://schemas.microsoft.com/office/drawing/2014/main" val="2290010318"/>
                        </a:ext>
                      </a:extLst>
                    </a:gridCol>
                  </a:tblGrid>
                  <a:tr h="309610">
                    <a:tc>
                      <a:txBody>
                        <a:bodyPr/>
                        <a:lstStyle/>
                        <a:p>
                          <a:endParaRPr lang="zh-TW" altLang="en-US" dirty="0"/>
                        </a:p>
                      </a:txBody>
                      <a:tcPr/>
                    </a:tc>
                    <a:tc>
                      <a:txBody>
                        <a:bodyPr/>
                        <a:lstStyle/>
                        <a:p>
                          <a:r>
                            <a:rPr lang="en-US" altLang="zh-TW" dirty="0">
                              <a:solidFill>
                                <a:srgbClr val="0000FF"/>
                              </a:solidFill>
                            </a:rPr>
                            <a:t>          BM </a:t>
                          </a:r>
                          <a:endParaRPr lang="zh-TW" altLang="en-US" dirty="0">
                            <a:solidFill>
                              <a:srgbClr val="0000FF"/>
                            </a:solidFill>
                          </a:endParaRPr>
                        </a:p>
                      </a:txBody>
                      <a:tcPr/>
                    </a:tc>
                    <a:tc>
                      <a:txBody>
                        <a:bodyPr/>
                        <a:lstStyle/>
                        <a:p>
                          <a:r>
                            <a:rPr lang="en-US" altLang="zh-TW" dirty="0">
                              <a:solidFill>
                                <a:srgbClr val="0000FF"/>
                              </a:solidFill>
                            </a:rPr>
                            <a:t>       NRQM</a:t>
                          </a:r>
                          <a:endParaRPr lang="zh-TW" altLang="en-US" dirty="0">
                            <a:solidFill>
                              <a:srgbClr val="0000FF"/>
                            </a:solidFill>
                          </a:endParaRPr>
                        </a:p>
                      </a:txBody>
                      <a:tcPr/>
                    </a:tc>
                    <a:tc>
                      <a:txBody>
                        <a:bodyPr/>
                        <a:lstStyle/>
                        <a:p>
                          <a:r>
                            <a:rPr lang="en-US" altLang="zh-TW" dirty="0">
                              <a:solidFill>
                                <a:srgbClr val="0000FF"/>
                              </a:solidFill>
                            </a:rPr>
                            <a:t>          </a:t>
                          </a:r>
                          <a:r>
                            <a:rPr lang="en-US" altLang="zh-TW" dirty="0" err="1">
                              <a:solidFill>
                                <a:srgbClr val="0000FF"/>
                              </a:solidFill>
                            </a:rPr>
                            <a:t>Expt</a:t>
                          </a:r>
                          <a:endParaRPr lang="zh-TW" altLang="en-US" dirty="0">
                            <a:solidFill>
                              <a:srgbClr val="0000FF"/>
                            </a:solidFill>
                          </a:endParaRPr>
                        </a:p>
                      </a:txBody>
                      <a:tcPr/>
                    </a:tc>
                    <a:extLst>
                      <a:ext uri="{0D108BD9-81ED-4DB2-BD59-A6C34878D82A}">
                        <a16:rowId xmlns:a16="http://schemas.microsoft.com/office/drawing/2014/main" val="1137684555"/>
                      </a:ext>
                    </a:extLst>
                  </a:tr>
                  <a:tr h="309610">
                    <a:tc>
                      <a:txBody>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m:rPr>
                                        <m:sty m:val="p"/>
                                      </m:rPr>
                                      <a:rPr lang="en-US" altLang="zh-TW" b="0" i="0" smtClean="0">
                                        <a:latin typeface="Cambria Math" panose="02040503050406030204" pitchFamily="18" charset="0"/>
                                      </a:rPr>
                                      <m:t>Λ</m:t>
                                    </m:r>
                                  </m:e>
                                  <m:sub>
                                    <m:r>
                                      <a:rPr lang="en-US" altLang="zh-TW" b="0" i="1" smtClean="0">
                                        <a:latin typeface="Cambria Math" panose="02040503050406030204" pitchFamily="18" charset="0"/>
                                      </a:rPr>
                                      <m:t>𝑐</m:t>
                                    </m:r>
                                  </m:sub>
                                  <m:sup>
                                    <m:r>
                                      <a:rPr lang="en-US" altLang="zh-TW" b="0" i="1" smtClean="0">
                                        <a:latin typeface="Cambria Math" panose="02040503050406030204" pitchFamily="18" charset="0"/>
                                      </a:rPr>
                                      <m:t>+</m:t>
                                    </m:r>
                                  </m:sup>
                                </m:sSubSup>
                              </m:oMath>
                            </m:oMathPara>
                          </a14:m>
                          <a:endParaRPr lang="zh-TW" altLang="en-US" dirty="0"/>
                        </a:p>
                      </a:txBody>
                      <a:tcPr/>
                    </a:tc>
                    <a:tc>
                      <a:txBody>
                        <a:bodyPr/>
                        <a:lstStyle/>
                        <a:p>
                          <a:r>
                            <a:rPr lang="en-US" altLang="zh-TW" dirty="0"/>
                            <a:t>    1.92 </a:t>
                          </a:r>
                          <a:r>
                            <a:rPr lang="en-US" altLang="zh-TW" dirty="0">
                              <a:sym typeface="Symbol" panose="05050102010706020507" pitchFamily="18" charset="2"/>
                            </a:rPr>
                            <a:t> 0.37</a:t>
                          </a:r>
                          <a:endParaRPr lang="zh-TW" altLang="en-US" dirty="0"/>
                        </a:p>
                      </a:txBody>
                      <a:tcPr/>
                    </a:tc>
                    <a:tc>
                      <a:txBody>
                        <a:bodyPr/>
                        <a:lstStyle/>
                        <a:p>
                          <a:r>
                            <a:rPr lang="en-US" altLang="zh-TW" dirty="0"/>
                            <a:t>   </a:t>
                          </a:r>
                          <a14:m>
                            <m:oMath xmlns:m="http://schemas.openxmlformats.org/officeDocument/2006/math">
                              <m:sSubSup>
                                <m:sSubSupPr>
                                  <m:ctrlPr>
                                    <a:rPr lang="en-US" altLang="zh-TW" i="1" smtClean="0">
                                      <a:latin typeface="Cambria Math" panose="02040503050406030204" pitchFamily="18" charset="0"/>
                                    </a:rPr>
                                  </m:ctrlPr>
                                </m:sSubSupPr>
                                <m:e>
                                  <m:r>
                                    <a:rPr lang="en-US" altLang="zh-TW" b="0" i="1" smtClean="0">
                                      <a:latin typeface="Cambria Math" panose="02040503050406030204" pitchFamily="18" charset="0"/>
                                    </a:rPr>
                                    <m:t>   3.04</m:t>
                                  </m:r>
                                </m:e>
                                <m:sub>
                                  <m:r>
                                    <a:rPr lang="en-US" altLang="zh-TW" b="0" i="1" smtClean="0">
                                      <a:latin typeface="Cambria Math" panose="02040503050406030204" pitchFamily="18" charset="0"/>
                                    </a:rPr>
                                    <m:t>−0.80</m:t>
                                  </m:r>
                                </m:sub>
                                <m:sup>
                                  <m:r>
                                    <a:rPr lang="en-US" altLang="zh-TW" b="0" i="1" smtClean="0">
                                      <a:latin typeface="Cambria Math" panose="02040503050406030204" pitchFamily="18" charset="0"/>
                                    </a:rPr>
                                    <m:t>+1.06</m:t>
                                  </m:r>
                                </m:sup>
                              </m:sSubSup>
                            </m:oMath>
                          </a14:m>
                          <a:endParaRPr lang="zh-TW" altLang="en-US" dirty="0"/>
                        </a:p>
                      </a:txBody>
                      <a:tcPr/>
                    </a:tc>
                    <a:tc>
                      <a:txBody>
                        <a:bodyPr/>
                        <a:lstStyle/>
                        <a:p>
                          <a:r>
                            <a:rPr lang="en-US" altLang="zh-TW" dirty="0"/>
                            <a:t>     2.026 </a:t>
                          </a:r>
                          <a:r>
                            <a:rPr lang="en-US" altLang="zh-TW" dirty="0">
                              <a:sym typeface="Symbol" panose="05050102010706020507" pitchFamily="18" charset="2"/>
                            </a:rPr>
                            <a:t> 0.010</a:t>
                          </a:r>
                          <a:endParaRPr lang="zh-TW" altLang="en-US" dirty="0"/>
                        </a:p>
                      </a:txBody>
                      <a:tcPr/>
                    </a:tc>
                    <a:extLst>
                      <a:ext uri="{0D108BD9-81ED-4DB2-BD59-A6C34878D82A}">
                        <a16:rowId xmlns:a16="http://schemas.microsoft.com/office/drawing/2014/main" val="3817353018"/>
                      </a:ext>
                    </a:extLst>
                  </a:tr>
                  <a:tr h="309610">
                    <a:tc>
                      <a:txBody>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m:rPr>
                                        <m:sty m:val="p"/>
                                      </m:rPr>
                                      <a:rPr lang="en-US" altLang="zh-TW" b="0" i="0" smtClean="0">
                                        <a:latin typeface="Cambria Math" panose="02040503050406030204" pitchFamily="18" charset="0"/>
                                      </a:rPr>
                                      <m:t>Ξ</m:t>
                                    </m:r>
                                  </m:e>
                                  <m:sub>
                                    <m:r>
                                      <a:rPr lang="en-US" altLang="zh-TW" b="0" i="1" smtClean="0">
                                        <a:latin typeface="Cambria Math" panose="02040503050406030204" pitchFamily="18" charset="0"/>
                                      </a:rPr>
                                      <m:t>𝑐</m:t>
                                    </m:r>
                                  </m:sub>
                                  <m:sup>
                                    <m:r>
                                      <a:rPr lang="en-US" altLang="zh-TW" b="0" i="1" smtClean="0">
                                        <a:latin typeface="Cambria Math" panose="02040503050406030204" pitchFamily="18" charset="0"/>
                                      </a:rPr>
                                      <m:t>0</m:t>
                                    </m:r>
                                  </m:sup>
                                </m:sSubSup>
                              </m:oMath>
                            </m:oMathPara>
                          </a14:m>
                          <a:endParaRPr lang="zh-TW" altLang="en-US" dirty="0"/>
                        </a:p>
                      </a:txBody>
                      <a:tcPr/>
                    </a:tc>
                    <a:tc>
                      <a:txBody>
                        <a:bodyPr/>
                        <a:lstStyle/>
                        <a:p>
                          <a:r>
                            <a:rPr lang="en-US" altLang="zh-TW" dirty="0"/>
                            <a:t>    1.66 </a:t>
                          </a:r>
                          <a:r>
                            <a:rPr lang="en-US" altLang="zh-TW" dirty="0">
                              <a:sym typeface="Symbol" panose="05050102010706020507" pitchFamily="18" charset="2"/>
                            </a:rPr>
                            <a:t> 0.32</a:t>
                          </a:r>
                          <a:endParaRPr lang="zh-TW" altLang="en-US" dirty="0"/>
                        </a:p>
                      </a:txBody>
                      <a:tcPr/>
                    </a:tc>
                    <a:tc>
                      <a:txBody>
                        <a:bodyPr/>
                        <a:lstStyle/>
                        <a:p>
                          <a:r>
                            <a:rPr lang="en-US" altLang="zh-TW" dirty="0"/>
                            <a:t>   </a:t>
                          </a:r>
                          <a14:m>
                            <m:oMath xmlns:m="http://schemas.openxmlformats.org/officeDocument/2006/math">
                              <m:sSubSup>
                                <m:sSubSupPr>
                                  <m:ctrlPr>
                                    <a:rPr lang="en-US" altLang="zh-TW" i="1" smtClean="0">
                                      <a:latin typeface="Cambria Math" panose="02040503050406030204" pitchFamily="18" charset="0"/>
                                    </a:rPr>
                                  </m:ctrlPr>
                                </m:sSubSupPr>
                                <m:e>
                                  <m:r>
                                    <a:rPr lang="en-US" altLang="zh-TW" b="0" i="1" smtClean="0">
                                      <a:latin typeface="Cambria Math" panose="02040503050406030204" pitchFamily="18" charset="0"/>
                                    </a:rPr>
                                    <m:t>   2.31</m:t>
                                  </m:r>
                                </m:e>
                                <m:sub>
                                  <m:r>
                                    <a:rPr lang="en-US" altLang="zh-TW" b="0" i="1" smtClean="0">
                                      <a:latin typeface="Cambria Math" panose="02040503050406030204" pitchFamily="18" charset="0"/>
                                    </a:rPr>
                                    <m:t>−0.59</m:t>
                                  </m:r>
                                </m:sub>
                                <m:sup>
                                  <m:r>
                                    <a:rPr lang="en-US" altLang="zh-TW" b="0" i="1" smtClean="0">
                                      <a:latin typeface="Cambria Math" panose="02040503050406030204" pitchFamily="18" charset="0"/>
                                    </a:rPr>
                                    <m:t>+0.84</m:t>
                                  </m:r>
                                </m:sup>
                              </m:sSubSup>
                            </m:oMath>
                          </a14:m>
                          <a:endParaRPr lang="zh-TW" altLang="en-US" dirty="0"/>
                        </a:p>
                      </a:txBody>
                      <a:tcPr/>
                    </a:tc>
                    <a:tc>
                      <a:txBody>
                        <a:bodyPr/>
                        <a:lstStyle/>
                        <a:p>
                          <a:r>
                            <a:rPr lang="en-US" altLang="zh-TW" dirty="0"/>
                            <a:t>     1.504 </a:t>
                          </a:r>
                          <a:r>
                            <a:rPr lang="en-US" altLang="zh-TW" dirty="0">
                              <a:sym typeface="Symbol" panose="05050102010706020507" pitchFamily="18" charset="2"/>
                            </a:rPr>
                            <a:t> 0.018</a:t>
                          </a:r>
                          <a:endParaRPr lang="zh-TW" altLang="en-US" dirty="0"/>
                        </a:p>
                      </a:txBody>
                      <a:tcPr/>
                    </a:tc>
                    <a:extLst>
                      <a:ext uri="{0D108BD9-81ED-4DB2-BD59-A6C34878D82A}">
                        <a16:rowId xmlns:a16="http://schemas.microsoft.com/office/drawing/2014/main" val="3729281142"/>
                      </a:ext>
                    </a:extLst>
                  </a:tr>
                  <a:tr h="309610">
                    <a:tc>
                      <a:txBody>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m:rPr>
                                        <m:sty m:val="p"/>
                                      </m:rPr>
                                      <a:rPr lang="en-US" altLang="zh-TW" b="0" i="0" smtClean="0">
                                        <a:latin typeface="Cambria Math" panose="02040503050406030204" pitchFamily="18" charset="0"/>
                                      </a:rPr>
                                      <m:t>Ξ</m:t>
                                    </m:r>
                                  </m:e>
                                  <m:sub>
                                    <m:r>
                                      <a:rPr lang="en-US" altLang="zh-TW" b="0" i="1" smtClean="0">
                                        <a:latin typeface="Cambria Math" panose="02040503050406030204" pitchFamily="18" charset="0"/>
                                      </a:rPr>
                                      <m:t>𝑐</m:t>
                                    </m:r>
                                  </m:sub>
                                  <m:sup>
                                    <m:r>
                                      <a:rPr lang="en-US" altLang="zh-TW" b="0" i="1" smtClean="0">
                                        <a:latin typeface="Cambria Math" panose="02040503050406030204" pitchFamily="18" charset="0"/>
                                      </a:rPr>
                                      <m:t>+</m:t>
                                    </m:r>
                                  </m:sup>
                                </m:sSubSup>
                              </m:oMath>
                            </m:oMathPara>
                          </a14:m>
                          <a:endParaRPr lang="zh-TW" altLang="en-US" dirty="0"/>
                        </a:p>
                      </a:txBody>
                      <a:tcPr/>
                    </a:tc>
                    <a:tc>
                      <a:txBody>
                        <a:bodyPr/>
                        <a:lstStyle/>
                        <a:p>
                          <a:r>
                            <a:rPr lang="en-US" altLang="zh-TW" dirty="0"/>
                            <a:t>    3.27 </a:t>
                          </a:r>
                          <a:r>
                            <a:rPr lang="en-US" altLang="zh-TW" dirty="0">
                              <a:sym typeface="Symbol" panose="05050102010706020507" pitchFamily="18" charset="2"/>
                            </a:rPr>
                            <a:t> 0.76</a:t>
                          </a:r>
                          <a:endParaRPr lang="zh-TW" altLang="en-US" dirty="0"/>
                        </a:p>
                      </a:txBody>
                      <a:tcPr/>
                    </a:tc>
                    <a:tc>
                      <a:txBody>
                        <a:bodyPr/>
                        <a:lstStyle/>
                        <a:p>
                          <a:r>
                            <a:rPr lang="en-US" altLang="zh-TW" dirty="0"/>
                            <a:t>   </a:t>
                          </a:r>
                          <a14:m>
                            <m:oMath xmlns:m="http://schemas.openxmlformats.org/officeDocument/2006/math">
                              <m:sSubSup>
                                <m:sSubSupPr>
                                  <m:ctrlPr>
                                    <a:rPr lang="en-US" altLang="zh-TW" i="1" smtClean="0">
                                      <a:latin typeface="Cambria Math" panose="02040503050406030204" pitchFamily="18" charset="0"/>
                                    </a:rPr>
                                  </m:ctrlPr>
                                </m:sSubSupPr>
                                <m:e>
                                  <m:r>
                                    <a:rPr lang="en-US" altLang="zh-TW" b="0" i="1" smtClean="0">
                                      <a:latin typeface="Cambria Math" panose="02040503050406030204" pitchFamily="18" charset="0"/>
                                    </a:rPr>
                                    <m:t>   4.25</m:t>
                                  </m:r>
                                </m:e>
                                <m:sub>
                                  <m:r>
                                    <a:rPr lang="en-US" altLang="zh-TW" b="0" i="1" smtClean="0">
                                      <a:latin typeface="Cambria Math" panose="02040503050406030204" pitchFamily="18" charset="0"/>
                                    </a:rPr>
                                    <m:t>−1.00</m:t>
                                  </m:r>
                                </m:sub>
                                <m:sup>
                                  <m:r>
                                    <a:rPr lang="en-US" altLang="zh-TW" b="0" i="1" smtClean="0">
                                      <a:latin typeface="Cambria Math" panose="02040503050406030204" pitchFamily="18" charset="0"/>
                                    </a:rPr>
                                    <m:t>+1.22</m:t>
                                  </m:r>
                                </m:sup>
                              </m:sSubSup>
                            </m:oMath>
                          </a14:m>
                          <a:endParaRPr lang="zh-TW" altLang="en-US" dirty="0"/>
                        </a:p>
                      </a:txBody>
                      <a:tcPr/>
                    </a:tc>
                    <a:tc>
                      <a:txBody>
                        <a:bodyPr/>
                        <a:lstStyle/>
                        <a:p>
                          <a:r>
                            <a:rPr lang="en-US" altLang="zh-TW" dirty="0"/>
                            <a:t>       4.53 </a:t>
                          </a:r>
                          <a:r>
                            <a:rPr lang="en-US" altLang="zh-TW" dirty="0">
                              <a:sym typeface="Symbol" panose="05050102010706020507" pitchFamily="18" charset="2"/>
                            </a:rPr>
                            <a:t> 0.05</a:t>
                          </a:r>
                          <a:endParaRPr lang="zh-TW" altLang="en-US" dirty="0"/>
                        </a:p>
                      </a:txBody>
                      <a:tcPr/>
                    </a:tc>
                    <a:extLst>
                      <a:ext uri="{0D108BD9-81ED-4DB2-BD59-A6C34878D82A}">
                        <a16:rowId xmlns:a16="http://schemas.microsoft.com/office/drawing/2014/main" val="2146840739"/>
                      </a:ext>
                    </a:extLst>
                  </a:tr>
                  <a:tr h="309610">
                    <a:tc>
                      <a:txBody>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m:rPr>
                                        <m:sty m:val="p"/>
                                      </m:rPr>
                                      <a:rPr lang="en-US" altLang="zh-TW" b="0" i="0" smtClean="0">
                                        <a:latin typeface="Cambria Math" panose="02040503050406030204" pitchFamily="18" charset="0"/>
                                      </a:rPr>
                                      <m:t>Ω</m:t>
                                    </m:r>
                                  </m:e>
                                  <m:sub>
                                    <m:r>
                                      <a:rPr lang="en-US" altLang="zh-TW" b="0" i="1" smtClean="0">
                                        <a:latin typeface="Cambria Math" panose="02040503050406030204" pitchFamily="18" charset="0"/>
                                      </a:rPr>
                                      <m:t>𝑐</m:t>
                                    </m:r>
                                  </m:sub>
                                  <m:sup>
                                    <m:r>
                                      <a:rPr lang="en-US" altLang="zh-TW" b="0" i="1" smtClean="0">
                                        <a:latin typeface="Cambria Math" panose="02040503050406030204" pitchFamily="18" charset="0"/>
                                      </a:rPr>
                                      <m:t>0</m:t>
                                    </m:r>
                                  </m:sup>
                                </m:sSubSup>
                              </m:oMath>
                            </m:oMathPara>
                          </a14:m>
                          <a:endParaRPr lang="zh-TW" altLang="en-US" dirty="0"/>
                        </a:p>
                      </a:txBody>
                      <a:tcPr/>
                    </a:tc>
                    <a:tc>
                      <a:txBody>
                        <a:bodyPr/>
                        <a:lstStyle/>
                        <a:p>
                          <a:r>
                            <a:rPr lang="en-US" altLang="zh-TW" dirty="0"/>
                            <a:t>    2.30 </a:t>
                          </a:r>
                          <a:r>
                            <a:rPr lang="en-US" altLang="zh-TW" dirty="0">
                              <a:sym typeface="Symbol" panose="05050102010706020507" pitchFamily="18" charset="2"/>
                            </a:rPr>
                            <a:t> 0.58</a:t>
                          </a:r>
                          <a:endParaRPr lang="zh-TW" altLang="en-US" dirty="0"/>
                        </a:p>
                      </a:txBody>
                      <a:tcPr/>
                    </a:tc>
                    <a:tc>
                      <a:txBody>
                        <a:bodyPr/>
                        <a:lstStyle/>
                        <a:p>
                          <a:r>
                            <a:rPr lang="en-US" altLang="zh-TW" dirty="0"/>
                            <a:t>   </a:t>
                          </a:r>
                          <a14:m>
                            <m:oMath xmlns:m="http://schemas.openxmlformats.org/officeDocument/2006/math">
                              <m:sSubSup>
                                <m:sSubSupPr>
                                  <m:ctrlPr>
                                    <a:rPr lang="en-US" altLang="zh-TW" i="1" smtClean="0">
                                      <a:latin typeface="Cambria Math" panose="02040503050406030204" pitchFamily="18" charset="0"/>
                                    </a:rPr>
                                  </m:ctrlPr>
                                </m:sSubSupPr>
                                <m:e>
                                  <m:r>
                                    <a:rPr lang="en-US" altLang="zh-TW" b="0" i="1" smtClean="0">
                                      <a:latin typeface="Cambria Math" panose="02040503050406030204" pitchFamily="18" charset="0"/>
                                    </a:rPr>
                                    <m:t>   2.59</m:t>
                                  </m:r>
                                </m:e>
                                <m:sub>
                                  <m:r>
                                    <a:rPr lang="en-US" altLang="zh-TW" b="0" i="1" smtClean="0">
                                      <a:latin typeface="Cambria Math" panose="02040503050406030204" pitchFamily="18" charset="0"/>
                                    </a:rPr>
                                    <m:t>−0.70</m:t>
                                  </m:r>
                                </m:sub>
                                <m:sup>
                                  <m:r>
                                    <a:rPr lang="en-US" altLang="zh-TW" b="0" i="1" smtClean="0">
                                      <a:latin typeface="Cambria Math" panose="02040503050406030204" pitchFamily="18" charset="0"/>
                                    </a:rPr>
                                    <m:t>+1.03</m:t>
                                  </m:r>
                                </m:sup>
                              </m:sSubSup>
                            </m:oMath>
                          </a14:m>
                          <a:endParaRPr lang="zh-TW" altLang="en-US" dirty="0"/>
                        </a:p>
                      </a:txBody>
                      <a:tcPr/>
                    </a:tc>
                    <a:tc>
                      <a:txBody>
                        <a:bodyPr/>
                        <a:lstStyle/>
                        <a:p>
                          <a:r>
                            <a:rPr lang="en-US" altLang="zh-TW" dirty="0"/>
                            <a:t>       2.73 </a:t>
                          </a:r>
                          <a:r>
                            <a:rPr lang="en-US" altLang="zh-TW" dirty="0">
                              <a:sym typeface="Symbol" panose="05050102010706020507" pitchFamily="18" charset="2"/>
                            </a:rPr>
                            <a:t> 0.12</a:t>
                          </a:r>
                          <a:endParaRPr lang="zh-TW" altLang="en-US" dirty="0"/>
                        </a:p>
                      </a:txBody>
                      <a:tcPr/>
                    </a:tc>
                    <a:extLst>
                      <a:ext uri="{0D108BD9-81ED-4DB2-BD59-A6C34878D82A}">
                        <a16:rowId xmlns:a16="http://schemas.microsoft.com/office/drawing/2014/main" val="1480303186"/>
                      </a:ext>
                    </a:extLst>
                  </a:tr>
                </a:tbl>
              </a:graphicData>
            </a:graphic>
          </p:graphicFrame>
        </mc:Choice>
        <mc:Fallback xmlns="">
          <p:graphicFrame>
            <p:nvGraphicFramePr>
              <p:cNvPr id="14" name="表格 13">
                <a:extLst>
                  <a:ext uri="{FF2B5EF4-FFF2-40B4-BE49-F238E27FC236}">
                    <a16:creationId xmlns:a16="http://schemas.microsoft.com/office/drawing/2014/main" id="{6533C5E7-39A3-6124-527B-3CD4C01BCC78}"/>
                  </a:ext>
                </a:extLst>
              </p:cNvPr>
              <p:cNvGraphicFramePr>
                <a:graphicFrameLocks noGrp="1"/>
              </p:cNvGraphicFramePr>
              <p:nvPr>
                <p:extLst>
                  <p:ext uri="{D42A27DB-BD31-4B8C-83A1-F6EECF244321}">
                    <p14:modId xmlns:p14="http://schemas.microsoft.com/office/powerpoint/2010/main" val="1177006864"/>
                  </p:ext>
                </p:extLst>
              </p:nvPr>
            </p:nvGraphicFramePr>
            <p:xfrm>
              <a:off x="1484846" y="721256"/>
              <a:ext cx="6642410" cy="1548050"/>
            </p:xfrm>
            <a:graphic>
              <a:graphicData uri="http://schemas.openxmlformats.org/drawingml/2006/table">
                <a:tbl>
                  <a:tblPr firstRow="1" bandRow="1">
                    <a:tableStyleId>{5C22544A-7EE6-4342-B048-85BDC9FD1C3A}</a:tableStyleId>
                  </a:tblPr>
                  <a:tblGrid>
                    <a:gridCol w="1284519">
                      <a:extLst>
                        <a:ext uri="{9D8B030D-6E8A-4147-A177-3AD203B41FA5}">
                          <a16:colId xmlns:a16="http://schemas.microsoft.com/office/drawing/2014/main" val="2865780199"/>
                        </a:ext>
                      </a:extLst>
                    </a:gridCol>
                    <a:gridCol w="1823642">
                      <a:extLst>
                        <a:ext uri="{9D8B030D-6E8A-4147-A177-3AD203B41FA5}">
                          <a16:colId xmlns:a16="http://schemas.microsoft.com/office/drawing/2014/main" val="3347123753"/>
                        </a:ext>
                      </a:extLst>
                    </a:gridCol>
                    <a:gridCol w="1570488">
                      <a:extLst>
                        <a:ext uri="{9D8B030D-6E8A-4147-A177-3AD203B41FA5}">
                          <a16:colId xmlns:a16="http://schemas.microsoft.com/office/drawing/2014/main" val="1100447250"/>
                        </a:ext>
                      </a:extLst>
                    </a:gridCol>
                    <a:gridCol w="1963761">
                      <a:extLst>
                        <a:ext uri="{9D8B030D-6E8A-4147-A177-3AD203B41FA5}">
                          <a16:colId xmlns:a16="http://schemas.microsoft.com/office/drawing/2014/main" val="2290010318"/>
                        </a:ext>
                      </a:extLst>
                    </a:gridCol>
                  </a:tblGrid>
                  <a:tr h="309610">
                    <a:tc>
                      <a:txBody>
                        <a:bodyPr/>
                        <a:lstStyle/>
                        <a:p>
                          <a:endParaRPr lang="zh-TW" altLang="en-US" dirty="0"/>
                        </a:p>
                      </a:txBody>
                      <a:tcPr/>
                    </a:tc>
                    <a:tc>
                      <a:txBody>
                        <a:bodyPr/>
                        <a:lstStyle/>
                        <a:p>
                          <a:r>
                            <a:rPr lang="en-US" altLang="zh-TW" dirty="0">
                              <a:solidFill>
                                <a:srgbClr val="0000FF"/>
                              </a:solidFill>
                            </a:rPr>
                            <a:t>          BM </a:t>
                          </a:r>
                          <a:endParaRPr lang="zh-TW" altLang="en-US" dirty="0">
                            <a:solidFill>
                              <a:srgbClr val="0000FF"/>
                            </a:solidFill>
                          </a:endParaRPr>
                        </a:p>
                      </a:txBody>
                      <a:tcPr/>
                    </a:tc>
                    <a:tc>
                      <a:txBody>
                        <a:bodyPr/>
                        <a:lstStyle/>
                        <a:p>
                          <a:r>
                            <a:rPr lang="en-US" altLang="zh-TW" dirty="0">
                              <a:solidFill>
                                <a:srgbClr val="0000FF"/>
                              </a:solidFill>
                            </a:rPr>
                            <a:t>       NRQM</a:t>
                          </a:r>
                          <a:endParaRPr lang="zh-TW" altLang="en-US" dirty="0">
                            <a:solidFill>
                              <a:srgbClr val="0000FF"/>
                            </a:solidFill>
                          </a:endParaRPr>
                        </a:p>
                      </a:txBody>
                      <a:tcPr/>
                    </a:tc>
                    <a:tc>
                      <a:txBody>
                        <a:bodyPr/>
                        <a:lstStyle/>
                        <a:p>
                          <a:r>
                            <a:rPr lang="en-US" altLang="zh-TW" dirty="0">
                              <a:solidFill>
                                <a:srgbClr val="0000FF"/>
                              </a:solidFill>
                            </a:rPr>
                            <a:t>          </a:t>
                          </a:r>
                          <a:r>
                            <a:rPr lang="en-US" altLang="zh-TW" dirty="0" err="1">
                              <a:solidFill>
                                <a:srgbClr val="0000FF"/>
                              </a:solidFill>
                            </a:rPr>
                            <a:t>Expt</a:t>
                          </a:r>
                          <a:endParaRPr lang="zh-TW" altLang="en-US" dirty="0">
                            <a:solidFill>
                              <a:srgbClr val="0000FF"/>
                            </a:solidFill>
                          </a:endParaRPr>
                        </a:p>
                      </a:txBody>
                      <a:tcPr/>
                    </a:tc>
                    <a:extLst>
                      <a:ext uri="{0D108BD9-81ED-4DB2-BD59-A6C34878D82A}">
                        <a16:rowId xmlns:a16="http://schemas.microsoft.com/office/drawing/2014/main" val="1137684555"/>
                      </a:ext>
                    </a:extLst>
                  </a:tr>
                  <a:tr h="309610">
                    <a:tc>
                      <a:txBody>
                        <a:bodyPr/>
                        <a:lstStyle/>
                        <a:p>
                          <a:endParaRPr lang="zh-TW"/>
                        </a:p>
                      </a:txBody>
                      <a:tcPr>
                        <a:blipFill>
                          <a:blip r:embed="rId2"/>
                          <a:stretch>
                            <a:fillRect t="-104167" r="-421782" b="-320833"/>
                          </a:stretch>
                        </a:blipFill>
                      </a:tcPr>
                    </a:tc>
                    <a:tc>
                      <a:txBody>
                        <a:bodyPr/>
                        <a:lstStyle/>
                        <a:p>
                          <a:r>
                            <a:rPr lang="en-US" altLang="zh-TW" dirty="0"/>
                            <a:t>    1.92 </a:t>
                          </a:r>
                          <a:r>
                            <a:rPr lang="en-US" altLang="zh-TW" dirty="0">
                              <a:sym typeface="Symbol" panose="05050102010706020507" pitchFamily="18" charset="2"/>
                            </a:rPr>
                            <a:t> 0.37</a:t>
                          </a:r>
                          <a:endParaRPr lang="zh-TW" altLang="en-US" dirty="0"/>
                        </a:p>
                      </a:txBody>
                      <a:tcPr/>
                    </a:tc>
                    <a:tc>
                      <a:txBody>
                        <a:bodyPr/>
                        <a:lstStyle/>
                        <a:p>
                          <a:endParaRPr lang="zh-TW"/>
                        </a:p>
                      </a:txBody>
                      <a:tcPr>
                        <a:blipFill>
                          <a:blip r:embed="rId2"/>
                          <a:stretch>
                            <a:fillRect l="-197581" t="-104167" r="-127419" b="-320833"/>
                          </a:stretch>
                        </a:blipFill>
                      </a:tcPr>
                    </a:tc>
                    <a:tc>
                      <a:txBody>
                        <a:bodyPr/>
                        <a:lstStyle/>
                        <a:p>
                          <a:r>
                            <a:rPr lang="en-US" altLang="zh-TW" dirty="0"/>
                            <a:t>     2.026 </a:t>
                          </a:r>
                          <a:r>
                            <a:rPr lang="en-US" altLang="zh-TW" dirty="0">
                              <a:sym typeface="Symbol" panose="05050102010706020507" pitchFamily="18" charset="2"/>
                            </a:rPr>
                            <a:t> 0.010</a:t>
                          </a:r>
                          <a:endParaRPr lang="zh-TW" altLang="en-US" dirty="0"/>
                        </a:p>
                      </a:txBody>
                      <a:tcPr/>
                    </a:tc>
                    <a:extLst>
                      <a:ext uri="{0D108BD9-81ED-4DB2-BD59-A6C34878D82A}">
                        <a16:rowId xmlns:a16="http://schemas.microsoft.com/office/drawing/2014/main" val="3817353018"/>
                      </a:ext>
                    </a:extLst>
                  </a:tr>
                  <a:tr h="309610">
                    <a:tc>
                      <a:txBody>
                        <a:bodyPr/>
                        <a:lstStyle/>
                        <a:p>
                          <a:endParaRPr lang="zh-TW"/>
                        </a:p>
                      </a:txBody>
                      <a:tcPr>
                        <a:blipFill>
                          <a:blip r:embed="rId2"/>
                          <a:stretch>
                            <a:fillRect t="-196000" r="-421782" b="-208000"/>
                          </a:stretch>
                        </a:blipFill>
                      </a:tcPr>
                    </a:tc>
                    <a:tc>
                      <a:txBody>
                        <a:bodyPr/>
                        <a:lstStyle/>
                        <a:p>
                          <a:r>
                            <a:rPr lang="en-US" altLang="zh-TW" dirty="0"/>
                            <a:t>    1.66 </a:t>
                          </a:r>
                          <a:r>
                            <a:rPr lang="en-US" altLang="zh-TW" dirty="0">
                              <a:sym typeface="Symbol" panose="05050102010706020507" pitchFamily="18" charset="2"/>
                            </a:rPr>
                            <a:t> 0.32</a:t>
                          </a:r>
                          <a:endParaRPr lang="zh-TW" altLang="en-US" dirty="0"/>
                        </a:p>
                      </a:txBody>
                      <a:tcPr/>
                    </a:tc>
                    <a:tc>
                      <a:txBody>
                        <a:bodyPr/>
                        <a:lstStyle/>
                        <a:p>
                          <a:endParaRPr lang="zh-TW"/>
                        </a:p>
                      </a:txBody>
                      <a:tcPr>
                        <a:blipFill>
                          <a:blip r:embed="rId2"/>
                          <a:stretch>
                            <a:fillRect l="-197581" t="-196000" r="-127419" b="-208000"/>
                          </a:stretch>
                        </a:blipFill>
                      </a:tcPr>
                    </a:tc>
                    <a:tc>
                      <a:txBody>
                        <a:bodyPr/>
                        <a:lstStyle/>
                        <a:p>
                          <a:r>
                            <a:rPr lang="en-US" altLang="zh-TW" dirty="0"/>
                            <a:t>     1.504 </a:t>
                          </a:r>
                          <a:r>
                            <a:rPr lang="en-US" altLang="zh-TW" dirty="0">
                              <a:sym typeface="Symbol" panose="05050102010706020507" pitchFamily="18" charset="2"/>
                            </a:rPr>
                            <a:t> 0.018</a:t>
                          </a:r>
                          <a:endParaRPr lang="zh-TW" altLang="en-US" dirty="0"/>
                        </a:p>
                      </a:txBody>
                      <a:tcPr/>
                    </a:tc>
                    <a:extLst>
                      <a:ext uri="{0D108BD9-81ED-4DB2-BD59-A6C34878D82A}">
                        <a16:rowId xmlns:a16="http://schemas.microsoft.com/office/drawing/2014/main" val="3729281142"/>
                      </a:ext>
                    </a:extLst>
                  </a:tr>
                  <a:tr h="309610">
                    <a:tc>
                      <a:txBody>
                        <a:bodyPr/>
                        <a:lstStyle/>
                        <a:p>
                          <a:endParaRPr lang="zh-TW"/>
                        </a:p>
                      </a:txBody>
                      <a:tcPr>
                        <a:blipFill>
                          <a:blip r:embed="rId2"/>
                          <a:stretch>
                            <a:fillRect t="-308333" r="-421782" b="-116667"/>
                          </a:stretch>
                        </a:blipFill>
                      </a:tcPr>
                    </a:tc>
                    <a:tc>
                      <a:txBody>
                        <a:bodyPr/>
                        <a:lstStyle/>
                        <a:p>
                          <a:r>
                            <a:rPr lang="en-US" altLang="zh-TW" dirty="0"/>
                            <a:t>    3.27 </a:t>
                          </a:r>
                          <a:r>
                            <a:rPr lang="en-US" altLang="zh-TW" dirty="0">
                              <a:sym typeface="Symbol" panose="05050102010706020507" pitchFamily="18" charset="2"/>
                            </a:rPr>
                            <a:t> 0.76</a:t>
                          </a:r>
                          <a:endParaRPr lang="zh-TW" altLang="en-US" dirty="0"/>
                        </a:p>
                      </a:txBody>
                      <a:tcPr/>
                    </a:tc>
                    <a:tc>
                      <a:txBody>
                        <a:bodyPr/>
                        <a:lstStyle/>
                        <a:p>
                          <a:endParaRPr lang="zh-TW"/>
                        </a:p>
                      </a:txBody>
                      <a:tcPr>
                        <a:blipFill>
                          <a:blip r:embed="rId2"/>
                          <a:stretch>
                            <a:fillRect l="-197581" t="-308333" r="-127419" b="-116667"/>
                          </a:stretch>
                        </a:blipFill>
                      </a:tcPr>
                    </a:tc>
                    <a:tc>
                      <a:txBody>
                        <a:bodyPr/>
                        <a:lstStyle/>
                        <a:p>
                          <a:r>
                            <a:rPr lang="en-US" altLang="zh-TW" dirty="0"/>
                            <a:t>       4.53 </a:t>
                          </a:r>
                          <a:r>
                            <a:rPr lang="en-US" altLang="zh-TW" dirty="0">
                              <a:sym typeface="Symbol" panose="05050102010706020507" pitchFamily="18" charset="2"/>
                            </a:rPr>
                            <a:t> 0.05</a:t>
                          </a:r>
                          <a:endParaRPr lang="zh-TW" altLang="en-US" dirty="0"/>
                        </a:p>
                      </a:txBody>
                      <a:tcPr/>
                    </a:tc>
                    <a:extLst>
                      <a:ext uri="{0D108BD9-81ED-4DB2-BD59-A6C34878D82A}">
                        <a16:rowId xmlns:a16="http://schemas.microsoft.com/office/drawing/2014/main" val="2146840739"/>
                      </a:ext>
                    </a:extLst>
                  </a:tr>
                  <a:tr h="309610">
                    <a:tc>
                      <a:txBody>
                        <a:bodyPr/>
                        <a:lstStyle/>
                        <a:p>
                          <a:endParaRPr lang="zh-TW"/>
                        </a:p>
                      </a:txBody>
                      <a:tcPr>
                        <a:blipFill>
                          <a:blip r:embed="rId2"/>
                          <a:stretch>
                            <a:fillRect t="-392000" r="-421782" b="-12000"/>
                          </a:stretch>
                        </a:blipFill>
                      </a:tcPr>
                    </a:tc>
                    <a:tc>
                      <a:txBody>
                        <a:bodyPr/>
                        <a:lstStyle/>
                        <a:p>
                          <a:r>
                            <a:rPr lang="en-US" altLang="zh-TW" dirty="0"/>
                            <a:t>    2.30 </a:t>
                          </a:r>
                          <a:r>
                            <a:rPr lang="en-US" altLang="zh-TW" dirty="0">
                              <a:sym typeface="Symbol" panose="05050102010706020507" pitchFamily="18" charset="2"/>
                            </a:rPr>
                            <a:t> 0.58</a:t>
                          </a:r>
                          <a:endParaRPr lang="zh-TW" altLang="en-US" dirty="0"/>
                        </a:p>
                      </a:txBody>
                      <a:tcPr/>
                    </a:tc>
                    <a:tc>
                      <a:txBody>
                        <a:bodyPr/>
                        <a:lstStyle/>
                        <a:p>
                          <a:endParaRPr lang="zh-TW"/>
                        </a:p>
                      </a:txBody>
                      <a:tcPr>
                        <a:blipFill>
                          <a:blip r:embed="rId2"/>
                          <a:stretch>
                            <a:fillRect l="-197581" t="-392000" r="-127419" b="-12000"/>
                          </a:stretch>
                        </a:blipFill>
                      </a:tcPr>
                    </a:tc>
                    <a:tc>
                      <a:txBody>
                        <a:bodyPr/>
                        <a:lstStyle/>
                        <a:p>
                          <a:r>
                            <a:rPr lang="en-US" altLang="zh-TW" dirty="0"/>
                            <a:t>       2.73 </a:t>
                          </a:r>
                          <a:r>
                            <a:rPr lang="en-US" altLang="zh-TW" dirty="0">
                              <a:sym typeface="Symbol" panose="05050102010706020507" pitchFamily="18" charset="2"/>
                            </a:rPr>
                            <a:t> 0.12</a:t>
                          </a:r>
                          <a:endParaRPr lang="zh-TW" altLang="en-US" dirty="0"/>
                        </a:p>
                      </a:txBody>
                      <a:tcPr/>
                    </a:tc>
                    <a:extLst>
                      <a:ext uri="{0D108BD9-81ED-4DB2-BD59-A6C34878D82A}">
                        <a16:rowId xmlns:a16="http://schemas.microsoft.com/office/drawing/2014/main" val="1480303186"/>
                      </a:ext>
                    </a:extLst>
                  </a:tr>
                </a:tbl>
              </a:graphicData>
            </a:graphic>
          </p:graphicFrame>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2837FE2B-30A8-1775-676D-D3866DDA7D77}"/>
                  </a:ext>
                </a:extLst>
              </p:cNvPr>
              <p:cNvSpPr txBox="1"/>
              <p:nvPr/>
            </p:nvSpPr>
            <p:spPr>
              <a:xfrm>
                <a:off x="3317659" y="140593"/>
                <a:ext cx="2652150" cy="359842"/>
              </a:xfrm>
              <a:prstGeom prst="rect">
                <a:avLst/>
              </a:prstGeom>
              <a:noFill/>
            </p:spPr>
            <p:txBody>
              <a:bodyPr wrap="square" rtlCol="0">
                <a:spAutoFit/>
              </a:bodyPr>
              <a:lstStyle/>
              <a:p>
                <a:pPr defTabSz="1219170" eaLnBrk="0" fontAlgn="base" hangingPunct="0">
                  <a:spcBef>
                    <a:spcPct val="0"/>
                  </a:spcBef>
                  <a:spcAft>
                    <a:spcPct val="0"/>
                  </a:spcAft>
                </a:pPr>
                <a:r>
                  <a:rPr kumimoji="1" lang="en-US" altLang="zh-TW" sz="1700" b="1" dirty="0">
                    <a:solidFill>
                      <a:srgbClr val="000000"/>
                    </a:solidFill>
                    <a:latin typeface="Arial" panose="020B0604020202020204" pitchFamily="34" charset="0"/>
                    <a:ea typeface="新細明體" panose="02020500000000000000" pitchFamily="18" charset="-120"/>
                  </a:rPr>
                  <a:t>(</a:t>
                </a:r>
                <a14:m>
                  <m:oMath xmlns:m="http://schemas.openxmlformats.org/officeDocument/2006/math">
                    <m:r>
                      <a:rPr kumimoji="1" lang="en-US" altLang="zh-TW" sz="1700" b="1" i="1" smtClean="0">
                        <a:solidFill>
                          <a:srgbClr val="000000"/>
                        </a:solidFill>
                        <a:latin typeface="Cambria Math" panose="02040503050406030204" pitchFamily="18" charset="0"/>
                        <a:ea typeface="新細明體" panose="02020500000000000000" pitchFamily="18" charset="-120"/>
                      </a:rPr>
                      <m:t>𝝉</m:t>
                    </m:r>
                  </m:oMath>
                </a14:m>
                <a:r>
                  <a:rPr kumimoji="1" lang="en-US" altLang="zh-TW" sz="1700" b="1" dirty="0">
                    <a:solidFill>
                      <a:srgbClr val="000000"/>
                    </a:solidFill>
                    <a:latin typeface="Arial" panose="020B0604020202020204" pitchFamily="34" charset="0"/>
                    <a:ea typeface="新細明體" panose="02020500000000000000" pitchFamily="18" charset="-120"/>
                    <a:sym typeface="Symbol" panose="05050102010706020507" pitchFamily="18" charset="2"/>
                  </a:rPr>
                  <a:t> </a:t>
                </a:r>
                <a:r>
                  <a:rPr kumimoji="1" lang="en-US" altLang="zh-TW" sz="1700" b="1" dirty="0">
                    <a:solidFill>
                      <a:srgbClr val="000000"/>
                    </a:solidFill>
                    <a:latin typeface="Arial" panose="020B0604020202020204" pitchFamily="34" charset="0"/>
                    <a:ea typeface="新細明體" panose="02020500000000000000" pitchFamily="18" charset="-120"/>
                  </a:rPr>
                  <a:t> in units of </a:t>
                </a:r>
                <a14:m>
                  <m:oMath xmlns:m="http://schemas.openxmlformats.org/officeDocument/2006/math">
                    <m:sSup>
                      <m:sSupPr>
                        <m:ctrlPr>
                          <a:rPr kumimoji="1" lang="en-US" altLang="zh-TW" sz="1700" b="1" i="1" smtClean="0">
                            <a:solidFill>
                              <a:srgbClr val="000000"/>
                            </a:solidFill>
                            <a:latin typeface="Cambria Math" panose="02040503050406030204" pitchFamily="18" charset="0"/>
                            <a:ea typeface="新細明體" panose="02020500000000000000" pitchFamily="18" charset="-120"/>
                          </a:rPr>
                        </m:ctrlPr>
                      </m:sSupPr>
                      <m:e>
                        <m:r>
                          <a:rPr kumimoji="1" lang="en-US" altLang="zh-TW" sz="1700" b="1" i="1" smtClean="0">
                            <a:solidFill>
                              <a:srgbClr val="000000"/>
                            </a:solidFill>
                            <a:latin typeface="Cambria Math" panose="02040503050406030204" pitchFamily="18" charset="0"/>
                            <a:ea typeface="新細明體" panose="02020500000000000000" pitchFamily="18" charset="-120"/>
                          </a:rPr>
                          <m:t>𝟏𝟎</m:t>
                        </m:r>
                      </m:e>
                      <m:sup>
                        <m:r>
                          <a:rPr kumimoji="1" lang="en-US" altLang="zh-TW" sz="1700" b="1" i="1" smtClean="0">
                            <a:solidFill>
                              <a:srgbClr val="000000"/>
                            </a:solidFill>
                            <a:latin typeface="Cambria Math" panose="02040503050406030204" pitchFamily="18" charset="0"/>
                            <a:ea typeface="新細明體" panose="02020500000000000000" pitchFamily="18" charset="-120"/>
                          </a:rPr>
                          <m:t>−</m:t>
                        </m:r>
                        <m:r>
                          <a:rPr kumimoji="1" lang="en-US" altLang="zh-TW" sz="1700" b="1" i="1" smtClean="0">
                            <a:solidFill>
                              <a:srgbClr val="000000"/>
                            </a:solidFill>
                            <a:latin typeface="Cambria Math" panose="02040503050406030204" pitchFamily="18" charset="0"/>
                            <a:ea typeface="新細明體" panose="02020500000000000000" pitchFamily="18" charset="-120"/>
                          </a:rPr>
                          <m:t>𝟏𝟑</m:t>
                        </m:r>
                      </m:sup>
                    </m:sSup>
                  </m:oMath>
                </a14:m>
                <a:r>
                  <a:rPr lang="en-US" altLang="zh-TW" sz="1700" dirty="0">
                    <a:solidFill>
                      <a:srgbClr val="000000"/>
                    </a:solidFill>
                  </a:rPr>
                  <a:t> s )</a:t>
                </a:r>
                <a:endParaRPr kumimoji="1" lang="zh-TW" altLang="en-US" sz="1700" b="1" dirty="0">
                  <a:solidFill>
                    <a:srgbClr val="000000"/>
                  </a:solidFill>
                  <a:latin typeface="Arial" panose="020B0604020202020204" pitchFamily="34" charset="0"/>
                  <a:ea typeface="新細明體" panose="02020500000000000000" pitchFamily="18" charset="-120"/>
                </a:endParaRPr>
              </a:p>
            </p:txBody>
          </p:sp>
        </mc:Choice>
        <mc:Fallback xmlns="">
          <p:sp>
            <p:nvSpPr>
              <p:cNvPr id="15" name="文字方塊 14">
                <a:extLst>
                  <a:ext uri="{FF2B5EF4-FFF2-40B4-BE49-F238E27FC236}">
                    <a16:creationId xmlns:a16="http://schemas.microsoft.com/office/drawing/2014/main" id="{2837FE2B-30A8-1775-676D-D3866DDA7D77}"/>
                  </a:ext>
                </a:extLst>
              </p:cNvPr>
              <p:cNvSpPr txBox="1">
                <a:spLocks noRot="1" noChangeAspect="1" noMove="1" noResize="1" noEditPoints="1" noAdjustHandles="1" noChangeArrowheads="1" noChangeShapeType="1" noTextEdit="1"/>
              </p:cNvSpPr>
              <p:nvPr/>
            </p:nvSpPr>
            <p:spPr>
              <a:xfrm>
                <a:off x="3317659" y="140593"/>
                <a:ext cx="2652150" cy="359842"/>
              </a:xfrm>
              <a:prstGeom prst="rect">
                <a:avLst/>
              </a:prstGeom>
              <a:blipFill>
                <a:blip r:embed="rId3"/>
                <a:stretch>
                  <a:fillRect l="-1435" t="-6897" b="-24138"/>
                </a:stretch>
              </a:blipFill>
            </p:spPr>
            <p:txBody>
              <a:bodyPr/>
              <a:lstStyle/>
              <a:p>
                <a:r>
                  <a:rPr lang="zh-TW" altLang="en-US">
                    <a:noFill/>
                  </a:rPr>
                  <a:t> </a:t>
                </a:r>
              </a:p>
            </p:txBody>
          </p:sp>
        </mc:Fallback>
      </mc:AlternateContent>
      <p:sp>
        <p:nvSpPr>
          <p:cNvPr id="16" name="文字方塊 15">
            <a:extLst>
              <a:ext uri="{FF2B5EF4-FFF2-40B4-BE49-F238E27FC236}">
                <a16:creationId xmlns:a16="http://schemas.microsoft.com/office/drawing/2014/main" id="{BBF1DC3E-6F9B-02CF-6F8C-ADCA148CA69F}"/>
              </a:ext>
            </a:extLst>
          </p:cNvPr>
          <p:cNvSpPr txBox="1"/>
          <p:nvPr/>
        </p:nvSpPr>
        <p:spPr>
          <a:xfrm>
            <a:off x="1371134" y="2449137"/>
            <a:ext cx="6545199" cy="384721"/>
          </a:xfrm>
          <a:prstGeom prst="rect">
            <a:avLst/>
          </a:prstGeom>
          <a:noFill/>
        </p:spPr>
        <p:txBody>
          <a:bodyPr wrap="square" rtlCol="0">
            <a:spAutoFit/>
          </a:bodyPr>
          <a:lstStyle/>
          <a:p>
            <a:r>
              <a:rPr lang="en-US" altLang="zh-TW" sz="1900" dirty="0">
                <a:solidFill>
                  <a:srgbClr val="0000FF"/>
                </a:solidFill>
              </a:rPr>
              <a:t>NRQM</a:t>
            </a:r>
            <a:r>
              <a:rPr lang="en-US" altLang="zh-TW" dirty="0">
                <a:solidFill>
                  <a:srgbClr val="0000FF"/>
                </a:solidFill>
              </a:rPr>
              <a:t>: </a:t>
            </a:r>
            <a:r>
              <a:rPr lang="en-US" altLang="zh-TW" sz="1600" dirty="0" err="1">
                <a:solidFill>
                  <a:srgbClr val="0000FF"/>
                </a:solidFill>
              </a:rPr>
              <a:t>Gratrex</a:t>
            </a:r>
            <a:r>
              <a:rPr lang="en-US" altLang="zh-TW" sz="1600" dirty="0">
                <a:solidFill>
                  <a:srgbClr val="0000FF"/>
                </a:solidFill>
              </a:rPr>
              <a:t>, Melic, </a:t>
            </a:r>
            <a:r>
              <a:rPr lang="en-US" altLang="zh-TW" sz="1600" dirty="0" err="1">
                <a:solidFill>
                  <a:srgbClr val="0000FF"/>
                </a:solidFill>
              </a:rPr>
              <a:t>Nisandzic</a:t>
            </a:r>
            <a:r>
              <a:rPr lang="en-US" altLang="zh-TW" sz="1600" dirty="0">
                <a:solidFill>
                  <a:srgbClr val="0000FF"/>
                </a:solidFill>
              </a:rPr>
              <a:t> (’22) in  the pole mass scheme </a:t>
            </a:r>
            <a:endParaRPr lang="zh-TW" altLang="en-US" sz="1600" dirty="0">
              <a:solidFill>
                <a:srgbClr val="0000FF"/>
              </a:solidFill>
            </a:endParaRPr>
          </a:p>
        </p:txBody>
      </p:sp>
      <p:sp>
        <p:nvSpPr>
          <p:cNvPr id="19" name="文字方塊 18">
            <a:extLst>
              <a:ext uri="{FF2B5EF4-FFF2-40B4-BE49-F238E27FC236}">
                <a16:creationId xmlns:a16="http://schemas.microsoft.com/office/drawing/2014/main" id="{F343170E-2AF9-98CB-7496-16A7C43CE9C4}"/>
              </a:ext>
            </a:extLst>
          </p:cNvPr>
          <p:cNvSpPr txBox="1"/>
          <p:nvPr/>
        </p:nvSpPr>
        <p:spPr>
          <a:xfrm>
            <a:off x="1371134" y="2848274"/>
            <a:ext cx="6458712" cy="351779"/>
          </a:xfrm>
          <a:prstGeom prst="rect">
            <a:avLst/>
          </a:prstGeom>
          <a:noFill/>
        </p:spPr>
        <p:txBody>
          <a:bodyPr wrap="square" rtlCol="0">
            <a:spAutoFit/>
          </a:bodyPr>
          <a:lstStyle/>
          <a:p>
            <a:r>
              <a:rPr kumimoji="1" lang="en-US" altLang="zh-TW" dirty="0">
                <a:solidFill>
                  <a:srgbClr val="0000FF"/>
                </a:solidFill>
              </a:rPr>
              <a:t>Improved bag model (BM): HYC, Chia-Wei Liu (’23) </a:t>
            </a:r>
            <a:endParaRPr kumimoji="1" lang="zh-TW" altLang="en-US" dirty="0">
              <a:solidFill>
                <a:srgbClr val="0000FF"/>
              </a:solidFill>
            </a:endParaRPr>
          </a:p>
        </p:txBody>
      </p:sp>
      <p:sp>
        <p:nvSpPr>
          <p:cNvPr id="3" name="文字方塊 2">
            <a:extLst>
              <a:ext uri="{FF2B5EF4-FFF2-40B4-BE49-F238E27FC236}">
                <a16:creationId xmlns:a16="http://schemas.microsoft.com/office/drawing/2014/main" id="{809349BE-23A5-C7BE-33AF-5BA199F83818}"/>
              </a:ext>
            </a:extLst>
          </p:cNvPr>
          <p:cNvSpPr txBox="1"/>
          <p:nvPr/>
        </p:nvSpPr>
        <p:spPr>
          <a:xfrm>
            <a:off x="786383" y="3358708"/>
            <a:ext cx="7534656" cy="1361911"/>
          </a:xfrm>
          <a:prstGeom prst="rect">
            <a:avLst/>
          </a:prstGeom>
          <a:noFill/>
        </p:spPr>
        <p:txBody>
          <a:bodyPr wrap="square" rtlCol="0">
            <a:spAutoFit/>
          </a:bodyPr>
          <a:lstStyle/>
          <a:p>
            <a:pPr marL="342900" indent="-342900">
              <a:buAutoNum type="arabicPeriod"/>
            </a:pPr>
            <a:r>
              <a:rPr kumimoji="1" lang="en-US" altLang="zh-TW" dirty="0"/>
              <a:t>Baryonic matrix elements</a:t>
            </a:r>
          </a:p>
          <a:p>
            <a:pPr marL="342900" indent="-342900">
              <a:buAutoNum type="arabicPeriod"/>
            </a:pPr>
            <a:endParaRPr lang="en-US" altLang="zh-TW" dirty="0"/>
          </a:p>
          <a:p>
            <a:pPr marL="342900" indent="-342900">
              <a:buAutoNum type="arabicPeriod"/>
            </a:pPr>
            <a:endParaRPr kumimoji="1" lang="en-US" altLang="zh-TW" dirty="0"/>
          </a:p>
          <a:p>
            <a:pPr marL="342900" indent="-342900">
              <a:buAutoNum type="arabicPeriod"/>
            </a:pPr>
            <a:endParaRPr kumimoji="1" lang="en-US" altLang="zh-TW" dirty="0"/>
          </a:p>
          <a:p>
            <a:pPr marL="342900" indent="-342900">
              <a:buAutoNum type="arabicPeriod"/>
            </a:pPr>
            <a:r>
              <a:rPr kumimoji="1" lang="en-US" altLang="zh-TW" dirty="0"/>
              <a:t>NLO dim-7</a:t>
            </a:r>
            <a:endParaRPr kumimoji="1" lang="zh-TW" altLang="en-US" dirty="0"/>
          </a:p>
        </p:txBody>
      </p:sp>
      <p:sp>
        <p:nvSpPr>
          <p:cNvPr id="4" name="文字方塊 3">
            <a:extLst>
              <a:ext uri="{FF2B5EF4-FFF2-40B4-BE49-F238E27FC236}">
                <a16:creationId xmlns:a16="http://schemas.microsoft.com/office/drawing/2014/main" id="{5DB74007-3D41-88A4-429F-EBB4FB98B0FA}"/>
              </a:ext>
            </a:extLst>
          </p:cNvPr>
          <p:cNvSpPr txBox="1"/>
          <p:nvPr/>
        </p:nvSpPr>
        <p:spPr>
          <a:xfrm>
            <a:off x="1127187" y="3698149"/>
            <a:ext cx="6853047" cy="584775"/>
          </a:xfrm>
          <a:prstGeom prst="rect">
            <a:avLst/>
          </a:prstGeom>
          <a:noFill/>
        </p:spPr>
        <p:txBody>
          <a:bodyPr wrap="square" rtlCol="0">
            <a:spAutoFit/>
          </a:bodyPr>
          <a:lstStyle/>
          <a:p>
            <a:pPr eaLnBrk="1" hangingPunct="1">
              <a:spcBef>
                <a:spcPct val="50000"/>
              </a:spcBef>
              <a:buClrTx/>
              <a:buSzTx/>
              <a:buNone/>
            </a:pPr>
            <a:r>
              <a:rPr lang="en-US" altLang="zh-TW" sz="1600" dirty="0">
                <a:solidFill>
                  <a:srgbClr val="0000FF"/>
                </a:solidFill>
                <a:latin typeface="Arial" panose="020B0604020202020204" pitchFamily="34" charset="0"/>
                <a:ea typeface="Arial Unicode MS" pitchFamily="34" charset="-120"/>
                <a:cs typeface="Arial" panose="020B0604020202020204" pitchFamily="34" charset="0"/>
              </a:rPr>
              <a:t>Heavy quark limit holds reasonably well in BM but is badly respected in NRQM. </a:t>
            </a:r>
          </a:p>
        </p:txBody>
      </p:sp>
    </p:spTree>
    <p:extLst>
      <p:ext uri="{BB962C8B-B14F-4D97-AF65-F5344CB8AC3E}">
        <p14:creationId xmlns:p14="http://schemas.microsoft.com/office/powerpoint/2010/main" val="4235124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814F3AF-5802-4929-B232-BE6EF381321D}" type="slidenum">
              <a:rPr lang="en-US" altLang="zh-TW" smtClean="0"/>
              <a:pPr>
                <a:defRPr/>
              </a:pPr>
              <a:t>55</a:t>
            </a:fld>
            <a:endParaRPr lang="en-US" altLang="zh-TW"/>
          </a:p>
        </p:txBody>
      </p:sp>
      <p:sp>
        <p:nvSpPr>
          <p:cNvPr id="3" name="Text Box 4"/>
          <p:cNvSpPr txBox="1">
            <a:spLocks noChangeArrowheads="1"/>
          </p:cNvSpPr>
          <p:nvPr/>
        </p:nvSpPr>
        <p:spPr bwMode="auto">
          <a:xfrm>
            <a:off x="1601986" y="123225"/>
            <a:ext cx="5760244"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650" dirty="0">
                <a:solidFill>
                  <a:srgbClr val="CC00CC"/>
                </a:solidFill>
              </a:rPr>
              <a:t>                         Lifetimes of charmed mesons  </a:t>
            </a:r>
            <a:endParaRPr lang="en-US" altLang="zh-TW" sz="1650" baseline="-25000" dirty="0">
              <a:solidFill>
                <a:srgbClr val="CC00CC"/>
              </a:solidFill>
            </a:endParaRPr>
          </a:p>
        </p:txBody>
      </p:sp>
      <p:sp>
        <p:nvSpPr>
          <p:cNvPr id="4" name="Line 5"/>
          <p:cNvSpPr>
            <a:spLocks noChangeShapeType="1"/>
          </p:cNvSpPr>
          <p:nvPr/>
        </p:nvSpPr>
        <p:spPr bwMode="auto">
          <a:xfrm flipV="1">
            <a:off x="1426854" y="487171"/>
            <a:ext cx="6158134" cy="8463"/>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514350"/>
            <a:endParaRPr lang="zh-TW" altLang="en-US" sz="1238">
              <a:solidFill>
                <a:prstClr val="black"/>
              </a:solidFill>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61" y="1086386"/>
            <a:ext cx="7543800" cy="1503390"/>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5942220" y="814891"/>
                <a:ext cx="2840019" cy="312586"/>
              </a:xfrm>
              <a:prstGeom prst="rect">
                <a:avLst/>
              </a:prstGeom>
              <a:noFill/>
            </p:spPr>
            <p:txBody>
              <a:bodyPr wrap="square" rtlCol="0">
                <a:spAutoFit/>
              </a:bodyPr>
              <a:lstStyle/>
              <a:p>
                <a:r>
                  <a:rPr lang="en-US" altLang="zh-TW" sz="1400" dirty="0"/>
                  <a:t>in units of </a:t>
                </a:r>
                <a14:m>
                  <m:oMath xmlns:m="http://schemas.openxmlformats.org/officeDocument/2006/math">
                    <m:sSup>
                      <m:sSupPr>
                        <m:ctrlPr>
                          <a:rPr lang="en-US" altLang="zh-TW" sz="1400" i="1">
                            <a:latin typeface="Cambria Math" panose="02040503050406030204" pitchFamily="18" charset="0"/>
                          </a:rPr>
                        </m:ctrlPr>
                      </m:sSupPr>
                      <m:e>
                        <m:r>
                          <a:rPr lang="en-US" altLang="zh-TW" sz="1400" i="1">
                            <a:latin typeface="Cambria Math" panose="02040503050406030204" pitchFamily="18" charset="0"/>
                          </a:rPr>
                          <m:t>𝒑𝒔</m:t>
                        </m:r>
                      </m:e>
                      <m:sup>
                        <m:r>
                          <a:rPr lang="en-US" altLang="zh-TW" sz="1400" i="1">
                            <a:latin typeface="Cambria Math" panose="02040503050406030204" pitchFamily="18" charset="0"/>
                          </a:rPr>
                          <m:t>−</m:t>
                        </m:r>
                        <m:r>
                          <a:rPr lang="en-US" altLang="zh-TW" sz="1400" i="1">
                            <a:latin typeface="Cambria Math" panose="02040503050406030204" pitchFamily="18" charset="0"/>
                          </a:rPr>
                          <m:t>𝟏</m:t>
                        </m:r>
                      </m:sup>
                    </m:sSup>
                  </m:oMath>
                </a14:m>
                <a:endParaRPr lang="zh-TW" altLang="en-US" sz="14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5942220" y="814891"/>
                <a:ext cx="2840019" cy="312586"/>
              </a:xfrm>
              <a:prstGeom prst="rect">
                <a:avLst/>
              </a:prstGeom>
              <a:blipFill>
                <a:blip r:embed="rId4"/>
                <a:stretch>
                  <a:fillRect l="-893" t="-4000" b="-20000"/>
                </a:stretch>
              </a:blipFill>
            </p:spPr>
            <p:txBody>
              <a:bodyPr/>
              <a:lstStyle/>
              <a:p>
                <a:r>
                  <a:rPr lang="zh-TW" altLang="en-US">
                    <a:noFill/>
                  </a:rPr>
                  <a:t> </a:t>
                </a:r>
              </a:p>
            </p:txBody>
          </p:sp>
        </mc:Fallback>
      </mc:AlternateContent>
      <p:sp>
        <p:nvSpPr>
          <p:cNvPr id="7" name="文字方塊 6"/>
          <p:cNvSpPr txBox="1"/>
          <p:nvPr/>
        </p:nvSpPr>
        <p:spPr>
          <a:xfrm>
            <a:off x="2684443" y="2607356"/>
            <a:ext cx="4900544" cy="276999"/>
          </a:xfrm>
          <a:prstGeom prst="rect">
            <a:avLst/>
          </a:prstGeom>
          <a:noFill/>
        </p:spPr>
        <p:txBody>
          <a:bodyPr wrap="square" rtlCol="0">
            <a:spAutoFit/>
          </a:bodyPr>
          <a:lstStyle/>
          <a:p>
            <a:r>
              <a:rPr lang="en-US" altLang="zh-TW" sz="1200" dirty="0"/>
              <a:t>taken from </a:t>
            </a:r>
            <a:r>
              <a:rPr lang="en-US" altLang="zh-TW" sz="1200" dirty="0" err="1"/>
              <a:t>Gratrex</a:t>
            </a:r>
            <a:r>
              <a:rPr lang="en-US" altLang="zh-TW" sz="1200" dirty="0"/>
              <a:t>, Melic, </a:t>
            </a:r>
            <a:r>
              <a:rPr lang="en-US" altLang="zh-TW" sz="1200" dirty="0" err="1"/>
              <a:t>Nisandzic</a:t>
            </a:r>
            <a:r>
              <a:rPr lang="en-US" altLang="zh-TW" sz="1200" dirty="0"/>
              <a:t> (’22) </a:t>
            </a:r>
            <a:endParaRPr lang="zh-TW" altLang="en-US" sz="1200" dirty="0"/>
          </a:p>
        </p:txBody>
      </p:sp>
      <mc:AlternateContent xmlns:mc="http://schemas.openxmlformats.org/markup-compatibility/2006" xmlns:a14="http://schemas.microsoft.com/office/drawing/2010/main">
        <mc:Choice Requires="a14">
          <p:sp>
            <p:nvSpPr>
              <p:cNvPr id="8" name="文字方塊 7"/>
              <p:cNvSpPr txBox="1"/>
              <p:nvPr/>
            </p:nvSpPr>
            <p:spPr>
              <a:xfrm>
                <a:off x="654234" y="3052072"/>
                <a:ext cx="8032566" cy="615553"/>
              </a:xfrm>
              <a:prstGeom prst="rect">
                <a:avLst/>
              </a:prstGeom>
              <a:noFill/>
            </p:spPr>
            <p:txBody>
              <a:bodyPr wrap="square" rtlCol="0">
                <a:spAutoFit/>
              </a:bodyPr>
              <a:lstStyle/>
              <a:p>
                <a:r>
                  <a:rPr lang="en-US" altLang="zh-TW" sz="1700" dirty="0">
                    <a:solidFill>
                      <a:srgbClr val="0000FF"/>
                    </a:solidFill>
                  </a:rPr>
                  <a:t>A negative </a:t>
                </a:r>
                <a14:m>
                  <m:oMath xmlns:m="http://schemas.openxmlformats.org/officeDocument/2006/math">
                    <m:r>
                      <a:rPr lang="en-US" altLang="zh-TW" sz="1700" i="1">
                        <a:solidFill>
                          <a:srgbClr val="0000FF"/>
                        </a:solidFill>
                        <a:latin typeface="Cambria Math" panose="02040503050406030204" pitchFamily="18" charset="0"/>
                      </a:rPr>
                      <m:t>𝝉</m:t>
                    </m:r>
                    <m:d>
                      <m:dPr>
                        <m:ctrlPr>
                          <a:rPr lang="en-US" altLang="zh-TW" sz="1700" i="1">
                            <a:solidFill>
                              <a:srgbClr val="0000FF"/>
                            </a:solidFill>
                            <a:latin typeface="Cambria Math" panose="02040503050406030204" pitchFamily="18" charset="0"/>
                          </a:rPr>
                        </m:ctrlPr>
                      </m:dPr>
                      <m:e>
                        <m:sSup>
                          <m:sSupPr>
                            <m:ctrlPr>
                              <a:rPr lang="en-US" altLang="zh-TW" sz="1700" i="1">
                                <a:solidFill>
                                  <a:srgbClr val="0000FF"/>
                                </a:solidFill>
                                <a:latin typeface="Cambria Math" panose="02040503050406030204" pitchFamily="18" charset="0"/>
                              </a:rPr>
                            </m:ctrlPr>
                          </m:sSupPr>
                          <m:e>
                            <m:r>
                              <a:rPr lang="en-US" altLang="zh-TW" sz="1700" i="1">
                                <a:solidFill>
                                  <a:srgbClr val="0000FF"/>
                                </a:solidFill>
                                <a:latin typeface="Cambria Math" panose="02040503050406030204" pitchFamily="18" charset="0"/>
                              </a:rPr>
                              <m:t>𝑫</m:t>
                            </m:r>
                          </m:e>
                          <m:sup>
                            <m:r>
                              <a:rPr lang="en-US" altLang="zh-TW" sz="1700" i="1">
                                <a:solidFill>
                                  <a:srgbClr val="0000FF"/>
                                </a:solidFill>
                                <a:latin typeface="Cambria Math" panose="02040503050406030204" pitchFamily="18" charset="0"/>
                              </a:rPr>
                              <m:t>+</m:t>
                            </m:r>
                          </m:sup>
                        </m:sSup>
                      </m:e>
                    </m:d>
                  </m:oMath>
                </a14:m>
                <a:r>
                  <a:rPr lang="zh-TW" altLang="en-US" sz="1700" dirty="0">
                    <a:solidFill>
                      <a:srgbClr val="0000FF"/>
                    </a:solidFill>
                  </a:rPr>
                  <a:t> </a:t>
                </a:r>
                <a:r>
                  <a:rPr lang="en-US" altLang="zh-TW" sz="1700" dirty="0">
                    <a:solidFill>
                      <a:srgbClr val="0000FF"/>
                    </a:solidFill>
                  </a:rPr>
                  <a:t>due to a significant destructive contribution from Pauli interference</a:t>
                </a:r>
                <a:endParaRPr lang="zh-TW" altLang="en-US" sz="1700" dirty="0">
                  <a:solidFill>
                    <a:srgbClr val="0000FF"/>
                  </a:solidFill>
                </a:endParaRPr>
              </a:p>
            </p:txBody>
          </p:sp>
        </mc:Choice>
        <mc:Fallback xmlns="">
          <p:sp>
            <p:nvSpPr>
              <p:cNvPr id="8" name="文字方塊 7"/>
              <p:cNvSpPr txBox="1">
                <a:spLocks noRot="1" noChangeAspect="1" noMove="1" noResize="1" noEditPoints="1" noAdjustHandles="1" noChangeArrowheads="1" noChangeShapeType="1" noTextEdit="1"/>
              </p:cNvSpPr>
              <p:nvPr/>
            </p:nvSpPr>
            <p:spPr>
              <a:xfrm>
                <a:off x="654234" y="3052072"/>
                <a:ext cx="8032566" cy="615553"/>
              </a:xfrm>
              <a:prstGeom prst="rect">
                <a:avLst/>
              </a:prstGeom>
              <a:blipFill>
                <a:blip r:embed="rId5"/>
                <a:stretch>
                  <a:fillRect l="-474" t="-4082" b="-1428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0106769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投影片編號版面配置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chemeClr val="tx1"/>
                </a:solidFill>
                <a:latin typeface="Arial" panose="020B0604020202020204" pitchFamily="34" charset="0"/>
                <a:ea typeface="新細明體" panose="02020500000000000000" pitchFamily="18" charset="-120"/>
              </a:defRPr>
            </a:lvl1pPr>
            <a:lvl2pPr marL="557213" indent="-214313">
              <a:spcBef>
                <a:spcPct val="20000"/>
              </a:spcBef>
              <a:buChar char="–"/>
              <a:defRPr kumimoji="1" sz="2100">
                <a:solidFill>
                  <a:schemeClr val="tx1"/>
                </a:solidFill>
                <a:latin typeface="Arial" panose="020B0604020202020204" pitchFamily="34" charset="0"/>
                <a:ea typeface="新細明體" panose="02020500000000000000" pitchFamily="18" charset="-120"/>
              </a:defRPr>
            </a:lvl2pPr>
            <a:lvl3pPr marL="857250" indent="-171450">
              <a:spcBef>
                <a:spcPct val="20000"/>
              </a:spcBef>
              <a:buChar char="•"/>
              <a:defRPr kumimoji="1" sz="1800">
                <a:solidFill>
                  <a:schemeClr val="tx1"/>
                </a:solidFill>
                <a:latin typeface="Arial" panose="020B0604020202020204" pitchFamily="34" charset="0"/>
                <a:ea typeface="新細明體" panose="02020500000000000000" pitchFamily="18" charset="-120"/>
              </a:defRPr>
            </a:lvl3pPr>
            <a:lvl4pPr marL="12001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4pPr>
            <a:lvl5pPr marL="15430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5pPr>
            <a:lvl6pPr marL="18859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6pPr>
            <a:lvl7pPr marL="22288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7pPr>
            <a:lvl8pPr marL="25717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8pPr>
            <a:lvl9pPr marL="29146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438B817B-3D3F-4B76-9C25-9DBDA0113462}" type="slidenum">
              <a:rPr lang="en-US" altLang="zh-TW" sz="1050"/>
              <a:pPr>
                <a:spcBef>
                  <a:spcPct val="0"/>
                </a:spcBef>
                <a:buFontTx/>
                <a:buNone/>
              </a:pPr>
              <a:t>56</a:t>
            </a:fld>
            <a:endParaRPr lang="en-US" altLang="zh-TW" sz="1050"/>
          </a:p>
        </p:txBody>
      </p:sp>
      <p:sp>
        <p:nvSpPr>
          <p:cNvPr id="38915" name="文字方塊 2"/>
          <p:cNvSpPr txBox="1">
            <a:spLocks noChangeArrowheads="1"/>
          </p:cNvSpPr>
          <p:nvPr/>
        </p:nvSpPr>
        <p:spPr bwMode="auto">
          <a:xfrm>
            <a:off x="2798143" y="1836076"/>
            <a:ext cx="430107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2700" dirty="0"/>
              <a:t>Hadronic weak decays  of charmed baryons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4"/>
          <p:cNvSpPr txBox="1">
            <a:spLocks noChangeArrowheads="1"/>
          </p:cNvSpPr>
          <p:nvPr/>
        </p:nvSpPr>
        <p:spPr bwMode="auto">
          <a:xfrm>
            <a:off x="1783556" y="123825"/>
            <a:ext cx="5225654"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650">
                <a:solidFill>
                  <a:srgbClr val="CC00CC"/>
                </a:solidFill>
              </a:rPr>
              <a:t>                          Hadronic weak decays</a:t>
            </a:r>
            <a:endParaRPr lang="en-US" altLang="zh-TW" sz="1650" baseline="-25000">
              <a:solidFill>
                <a:srgbClr val="CC00CC"/>
              </a:solidFill>
            </a:endParaRPr>
          </a:p>
        </p:txBody>
      </p:sp>
      <p:sp>
        <p:nvSpPr>
          <p:cNvPr id="39942" name="文字方塊 5"/>
          <p:cNvSpPr txBox="1">
            <a:spLocks noChangeArrowheads="1"/>
          </p:cNvSpPr>
          <p:nvPr/>
        </p:nvSpPr>
        <p:spPr bwMode="auto">
          <a:xfrm>
            <a:off x="1301931" y="564082"/>
            <a:ext cx="636407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500" dirty="0">
                <a:solidFill>
                  <a:srgbClr val="0000FF"/>
                </a:solidFill>
              </a:rPr>
              <a:t>Progress was relatively slow for a long time, both theoretically &amp; experimentally. Several major breakthroughs in recent experiments: </a:t>
            </a:r>
            <a:endParaRPr lang="zh-TW" altLang="en-US" sz="1500" dirty="0">
              <a:solidFill>
                <a:srgbClr val="0000FF"/>
              </a:solidFill>
            </a:endParaRPr>
          </a:p>
        </p:txBody>
      </p:sp>
      <mc:AlternateContent xmlns:mc="http://schemas.openxmlformats.org/markup-compatibility/2006" xmlns:a14="http://schemas.microsoft.com/office/drawing/2010/main">
        <mc:Choice Requires="a14">
          <p:sp>
            <p:nvSpPr>
              <p:cNvPr id="2" name="文字方塊 1"/>
              <p:cNvSpPr txBox="1"/>
              <p:nvPr/>
            </p:nvSpPr>
            <p:spPr>
              <a:xfrm>
                <a:off x="623532" y="1209161"/>
                <a:ext cx="6629400" cy="553998"/>
              </a:xfrm>
              <a:prstGeom prst="rect">
                <a:avLst/>
              </a:prstGeom>
              <a:noFill/>
            </p:spPr>
            <p:txBody>
              <a:bodyPr wrap="square" rtlCol="0">
                <a:spAutoFit/>
              </a:bodyPr>
              <a:lstStyle/>
              <a:p>
                <a:pPr marL="257175" indent="-257175" eaLnBrk="1" hangingPunct="1">
                  <a:buFont typeface="Wingdings" panose="05000000000000000000" pitchFamily="2" charset="2"/>
                  <a:buChar char="n"/>
                </a:pPr>
                <a:r>
                  <a:rPr lang="en-US" altLang="zh-TW" sz="1500" dirty="0">
                    <a:solidFill>
                      <a:srgbClr val="0000FF"/>
                    </a:solidFill>
                  </a:rPr>
                  <a:t>Absolute branching fraction BF(</a:t>
                </a:r>
                <a:r>
                  <a:rPr lang="en-US" altLang="zh-TW" sz="1500" dirty="0">
                    <a:solidFill>
                      <a:srgbClr val="0000FF"/>
                    </a:solidFill>
                    <a:sym typeface="Symbol" panose="05050102010706020507" pitchFamily="18" charset="2"/>
                  </a:rPr>
                  <a:t></a:t>
                </a:r>
                <a:r>
                  <a:rPr lang="en-US" altLang="zh-TW" sz="1500" baseline="-25000" dirty="0">
                    <a:solidFill>
                      <a:srgbClr val="0000FF"/>
                    </a:solidFill>
                    <a:sym typeface="Symbol" panose="05050102010706020507" pitchFamily="18" charset="2"/>
                  </a:rPr>
                  <a:t>c</a:t>
                </a:r>
                <a:r>
                  <a:rPr lang="en-US" altLang="zh-TW" sz="1500" baseline="30000" dirty="0">
                    <a:solidFill>
                      <a:srgbClr val="0000FF"/>
                    </a:solidFill>
                  </a:rPr>
                  <a:t>+</a:t>
                </a:r>
                <a:r>
                  <a:rPr lang="en-US" altLang="zh-TW" sz="1500" dirty="0">
                    <a:solidFill>
                      <a:srgbClr val="0000FF"/>
                    </a:solidFill>
                    <a:sym typeface="Symbol" panose="05050102010706020507" pitchFamily="18" charset="2"/>
                  </a:rPr>
                  <a:t></a:t>
                </a:r>
                <a:r>
                  <a:rPr lang="en-US" altLang="zh-TW" sz="1500" dirty="0">
                    <a:solidFill>
                      <a:srgbClr val="0000FF"/>
                    </a:solidFill>
                  </a:rPr>
                  <a:t> </a:t>
                </a:r>
                <a:r>
                  <a:rPr lang="en-US" altLang="zh-TW" sz="1500" dirty="0" err="1">
                    <a:solidFill>
                      <a:srgbClr val="0000FF"/>
                    </a:solidFill>
                  </a:rPr>
                  <a:t>pK</a:t>
                </a:r>
                <a:r>
                  <a:rPr lang="en-US" altLang="zh-TW" sz="1500" baseline="30000" dirty="0">
                    <a:solidFill>
                      <a:srgbClr val="0000FF"/>
                    </a:solidFill>
                  </a:rPr>
                  <a:t>-</a:t>
                </a:r>
                <a:r>
                  <a:rPr lang="en-US" altLang="zh-TW" sz="1500" dirty="0">
                    <a:solidFill>
                      <a:srgbClr val="0000FF"/>
                    </a:solidFill>
                    <a:sym typeface="Symbol" panose="05050102010706020507" pitchFamily="18" charset="2"/>
                  </a:rPr>
                  <a:t></a:t>
                </a:r>
                <a:r>
                  <a:rPr lang="en-US" altLang="zh-TW" sz="1500" baseline="30000" dirty="0">
                    <a:solidFill>
                      <a:srgbClr val="0000FF"/>
                    </a:solidFill>
                    <a:sym typeface="Symbol" panose="05050102010706020507" pitchFamily="18" charset="2"/>
                  </a:rPr>
                  <a:t>+</a:t>
                </a:r>
                <a:r>
                  <a:rPr lang="en-US" altLang="zh-TW" sz="1500" dirty="0">
                    <a:solidFill>
                      <a:srgbClr val="0000FF"/>
                    </a:solidFill>
                  </a:rPr>
                  <a:t>), a benchmark for other BFs of </a:t>
                </a:r>
                <a14:m>
                  <m:oMath xmlns:m="http://schemas.openxmlformats.org/officeDocument/2006/math">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𝚲</m:t>
                        </m:r>
                      </m:e>
                      <m:sub>
                        <m:r>
                          <a:rPr lang="en-US" altLang="zh-TW" sz="1500" i="1">
                            <a:solidFill>
                              <a:srgbClr val="0000FF"/>
                            </a:solidFill>
                            <a:latin typeface="Cambria Math" panose="02040503050406030204" pitchFamily="18" charset="0"/>
                          </a:rPr>
                          <m:t>𝒄</m:t>
                        </m:r>
                      </m:sub>
                      <m:sup>
                        <m:r>
                          <a:rPr lang="en-US" altLang="zh-TW" sz="1500" i="1">
                            <a:solidFill>
                              <a:srgbClr val="0000FF"/>
                            </a:solidFill>
                            <a:latin typeface="Cambria Math" panose="02040503050406030204" pitchFamily="18" charset="0"/>
                          </a:rPr>
                          <m:t>+</m:t>
                        </m:r>
                      </m:sup>
                    </m:sSubSup>
                  </m:oMath>
                </a14:m>
                <a:r>
                  <a:rPr lang="en-US" altLang="zh-TW" sz="1500" dirty="0">
                    <a:solidFill>
                      <a:srgbClr val="0000FF"/>
                    </a:solidFill>
                  </a:rPr>
                  <a:t>, was measured by Belle (’14), BESIII (’16), </a:t>
                </a:r>
                <a:r>
                  <a:rPr lang="en-US" altLang="zh-TW" sz="1500" dirty="0" err="1">
                    <a:solidFill>
                      <a:srgbClr val="0000FF"/>
                    </a:solidFill>
                  </a:rPr>
                  <a:t>LHCb</a:t>
                </a:r>
                <a:r>
                  <a:rPr lang="en-US" altLang="zh-TW" sz="1500" dirty="0">
                    <a:solidFill>
                      <a:srgbClr val="0000FF"/>
                    </a:solidFill>
                  </a:rPr>
                  <a:t> (’18)</a:t>
                </a:r>
              </a:p>
            </p:txBody>
          </p:sp>
        </mc:Choice>
        <mc:Fallback xmlns="">
          <p:sp>
            <p:nvSpPr>
              <p:cNvPr id="2" name="文字方塊 1"/>
              <p:cNvSpPr txBox="1">
                <a:spLocks noRot="1" noChangeAspect="1" noMove="1" noResize="1" noEditPoints="1" noAdjustHandles="1" noChangeArrowheads="1" noChangeShapeType="1" noTextEdit="1"/>
              </p:cNvSpPr>
              <p:nvPr/>
            </p:nvSpPr>
            <p:spPr>
              <a:xfrm>
                <a:off x="623532" y="1209161"/>
                <a:ext cx="6629400" cy="553998"/>
              </a:xfrm>
              <a:prstGeom prst="rect">
                <a:avLst/>
              </a:prstGeom>
              <a:blipFill>
                <a:blip r:embed="rId3"/>
                <a:stretch>
                  <a:fillRect l="-191" t="-2273" b="-1136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623534" y="1793769"/>
                <a:ext cx="6525347" cy="323165"/>
              </a:xfrm>
              <a:prstGeom prst="rect">
                <a:avLst/>
              </a:prstGeom>
              <a:noFill/>
            </p:spPr>
            <p:txBody>
              <a:bodyPr wrap="square" rtlCol="0">
                <a:spAutoFit/>
              </a:bodyPr>
              <a:lstStyle/>
              <a:p>
                <a:pPr marL="257175" indent="-257175">
                  <a:buFont typeface="Wingdings" panose="05000000000000000000" pitchFamily="2" charset="2"/>
                  <a:buChar char="n"/>
                </a:pPr>
                <a:r>
                  <a:rPr lang="en-US" altLang="zh-TW" sz="1500" dirty="0">
                    <a:solidFill>
                      <a:srgbClr val="0000FF"/>
                    </a:solidFill>
                  </a:rPr>
                  <a:t>Absolute BFs of </a:t>
                </a:r>
                <a14:m>
                  <m:oMath xmlns:m="http://schemas.openxmlformats.org/officeDocument/2006/math">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𝚲</m:t>
                        </m:r>
                      </m:e>
                      <m:sub>
                        <m:r>
                          <a:rPr lang="en-US" altLang="zh-TW" sz="1500" i="1">
                            <a:solidFill>
                              <a:srgbClr val="0000FF"/>
                            </a:solidFill>
                            <a:latin typeface="Cambria Math" panose="02040503050406030204" pitchFamily="18" charset="0"/>
                          </a:rPr>
                          <m:t>𝒄</m:t>
                        </m:r>
                      </m:sub>
                      <m:sup>
                        <m:r>
                          <a:rPr lang="en-US" altLang="zh-TW" sz="1500" i="1">
                            <a:solidFill>
                              <a:srgbClr val="0000FF"/>
                            </a:solidFill>
                            <a:latin typeface="Cambria Math" panose="02040503050406030204" pitchFamily="18" charset="0"/>
                          </a:rPr>
                          <m:t>+</m:t>
                        </m:r>
                      </m:sup>
                    </m:sSubSup>
                  </m:oMath>
                </a14:m>
                <a:r>
                  <a:rPr lang="en-US" altLang="zh-TW" sz="1500" dirty="0">
                    <a:solidFill>
                      <a:srgbClr val="0000FF"/>
                    </a:solidFill>
                  </a:rPr>
                  <a:t> measured by BESIII (’16) for the first time </a:t>
                </a:r>
                <a:endParaRPr lang="zh-TW" altLang="en-US" sz="1500" dirty="0">
                  <a:solidFill>
                    <a:srgbClr val="0000FF"/>
                  </a:solidFill>
                </a:endParaRPr>
              </a:p>
            </p:txBody>
          </p:sp>
        </mc:Choice>
        <mc:Fallback xmlns="">
          <p:sp>
            <p:nvSpPr>
              <p:cNvPr id="3" name="文字方塊 2"/>
              <p:cNvSpPr txBox="1">
                <a:spLocks noRot="1" noChangeAspect="1" noMove="1" noResize="1" noEditPoints="1" noAdjustHandles="1" noChangeArrowheads="1" noChangeShapeType="1" noTextEdit="1"/>
              </p:cNvSpPr>
              <p:nvPr/>
            </p:nvSpPr>
            <p:spPr>
              <a:xfrm>
                <a:off x="623534" y="1793769"/>
                <a:ext cx="6525347" cy="323165"/>
              </a:xfrm>
              <a:prstGeom prst="rect">
                <a:avLst/>
              </a:prstGeom>
              <a:blipFill>
                <a:blip r:embed="rId4"/>
                <a:stretch>
                  <a:fillRect l="-194" t="-3846" b="-2307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623534" y="2103221"/>
                <a:ext cx="6525347" cy="349583"/>
              </a:xfrm>
              <a:prstGeom prst="rect">
                <a:avLst/>
              </a:prstGeom>
              <a:noFill/>
            </p:spPr>
            <p:txBody>
              <a:bodyPr wrap="square" rtlCol="0">
                <a:spAutoFit/>
              </a:bodyPr>
              <a:lstStyle/>
              <a:p>
                <a:pPr marL="257175" indent="-257175">
                  <a:buFont typeface="Wingdings" panose="05000000000000000000" pitchFamily="2" charset="2"/>
                  <a:buChar char="n"/>
                </a:pPr>
                <a:r>
                  <a:rPr lang="en-US" altLang="zh-TW" sz="1500" dirty="0">
                    <a:solidFill>
                      <a:srgbClr val="0000FF"/>
                    </a:solidFill>
                  </a:rPr>
                  <a:t>Absolute BFs of </a:t>
                </a:r>
                <a14:m>
                  <m:oMath xmlns:m="http://schemas.openxmlformats.org/officeDocument/2006/math">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𝚵</m:t>
                        </m:r>
                      </m:e>
                      <m:sub>
                        <m:r>
                          <a:rPr lang="en-US" altLang="zh-TW" sz="1500" i="1">
                            <a:solidFill>
                              <a:srgbClr val="0000FF"/>
                            </a:solidFill>
                            <a:latin typeface="Cambria Math" panose="02040503050406030204" pitchFamily="18" charset="0"/>
                          </a:rPr>
                          <m:t>𝒄</m:t>
                        </m:r>
                      </m:sub>
                      <m:sup>
                        <m:r>
                          <a:rPr lang="en-US" altLang="zh-TW" sz="1500" i="1">
                            <a:solidFill>
                              <a:srgbClr val="0000FF"/>
                            </a:solidFill>
                            <a:latin typeface="Cambria Math" panose="02040503050406030204" pitchFamily="18" charset="0"/>
                          </a:rPr>
                          <m:t>+,</m:t>
                        </m:r>
                        <m:r>
                          <a:rPr lang="en-US" altLang="zh-TW" sz="1500" i="1">
                            <a:solidFill>
                              <a:srgbClr val="0000FF"/>
                            </a:solidFill>
                            <a:latin typeface="Cambria Math" panose="02040503050406030204" pitchFamily="18" charset="0"/>
                          </a:rPr>
                          <m:t>𝟎</m:t>
                        </m:r>
                      </m:sup>
                    </m:sSubSup>
                  </m:oMath>
                </a14:m>
                <a:r>
                  <a:rPr lang="en-US" altLang="zh-TW" sz="1500" dirty="0">
                    <a:solidFill>
                      <a:srgbClr val="0000FF"/>
                    </a:solidFill>
                  </a:rPr>
                  <a:t> reported by Belle (’19)  </a:t>
                </a:r>
                <a:endParaRPr lang="zh-TW" altLang="en-US" sz="1500" dirty="0">
                  <a:solidFill>
                    <a:srgbClr val="0000FF"/>
                  </a:solidFill>
                </a:endParaRPr>
              </a:p>
            </p:txBody>
          </p:sp>
        </mc:Choice>
        <mc:Fallback xmlns="">
          <p:sp>
            <p:nvSpPr>
              <p:cNvPr id="10" name="文字方塊 9"/>
              <p:cNvSpPr txBox="1">
                <a:spLocks noRot="1" noChangeAspect="1" noMove="1" noResize="1" noEditPoints="1" noAdjustHandles="1" noChangeArrowheads="1" noChangeShapeType="1" noTextEdit="1"/>
              </p:cNvSpPr>
              <p:nvPr/>
            </p:nvSpPr>
            <p:spPr>
              <a:xfrm>
                <a:off x="623534" y="2103221"/>
                <a:ext cx="6525347" cy="349583"/>
              </a:xfrm>
              <a:prstGeom prst="rect">
                <a:avLst/>
              </a:prstGeom>
              <a:blipFill>
                <a:blip r:embed="rId5"/>
                <a:stretch>
                  <a:fillRect l="-194" b="-2142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623533" y="2871438"/>
                <a:ext cx="7973568" cy="328423"/>
              </a:xfrm>
              <a:prstGeom prst="rect">
                <a:avLst/>
              </a:prstGeom>
              <a:noFill/>
            </p:spPr>
            <p:txBody>
              <a:bodyPr wrap="square" rtlCol="0">
                <a:spAutoFit/>
              </a:bodyPr>
              <a:lstStyle/>
              <a:p>
                <a:pPr marL="257175" indent="-257175">
                  <a:buFont typeface="Wingdings" panose="05000000000000000000" pitchFamily="2" charset="2"/>
                  <a:buChar char="n"/>
                </a:pPr>
                <a:r>
                  <a:rPr lang="en-US" altLang="zh-TW" sz="1500" dirty="0">
                    <a:solidFill>
                      <a:srgbClr val="0000FF"/>
                    </a:solidFill>
                  </a:rPr>
                  <a:t>Charm-flavor-conserving decay </a:t>
                </a:r>
                <a14:m>
                  <m:oMath xmlns:m="http://schemas.openxmlformats.org/officeDocument/2006/math">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𝚵</m:t>
                        </m:r>
                      </m:e>
                      <m:sub>
                        <m:r>
                          <a:rPr lang="en-US" altLang="zh-TW" sz="1500" i="1">
                            <a:solidFill>
                              <a:srgbClr val="0000FF"/>
                            </a:solidFill>
                            <a:latin typeface="Cambria Math" panose="02040503050406030204" pitchFamily="18" charset="0"/>
                          </a:rPr>
                          <m:t>𝒄</m:t>
                        </m:r>
                      </m:sub>
                      <m:sup>
                        <m:r>
                          <a:rPr lang="en-US" altLang="zh-TW" sz="1500" i="1">
                            <a:solidFill>
                              <a:srgbClr val="0000FF"/>
                            </a:solidFill>
                            <a:latin typeface="Cambria Math" panose="02040503050406030204" pitchFamily="18" charset="0"/>
                          </a:rPr>
                          <m:t>𝟎</m:t>
                        </m:r>
                      </m:sup>
                    </m:sSubSup>
                    <m:r>
                      <a:rPr lang="en-US" altLang="zh-TW" sz="1500" i="1">
                        <a:solidFill>
                          <a:srgbClr val="0000FF"/>
                        </a:solidFill>
                        <a:latin typeface="Cambria Math" panose="02040503050406030204" pitchFamily="18" charset="0"/>
                      </a:rPr>
                      <m:t>→</m:t>
                    </m:r>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𝚲</m:t>
                        </m:r>
                      </m:e>
                      <m:sub>
                        <m:r>
                          <a:rPr lang="en-US" altLang="zh-TW" sz="1500" i="1">
                            <a:solidFill>
                              <a:srgbClr val="0000FF"/>
                            </a:solidFill>
                            <a:latin typeface="Cambria Math" panose="02040503050406030204" pitchFamily="18" charset="0"/>
                          </a:rPr>
                          <m:t>𝒄</m:t>
                        </m:r>
                      </m:sub>
                      <m:sup>
                        <m:r>
                          <a:rPr lang="en-US" altLang="zh-TW" sz="1500" i="1">
                            <a:solidFill>
                              <a:srgbClr val="0000FF"/>
                            </a:solidFill>
                            <a:latin typeface="Cambria Math" panose="02040503050406030204" pitchFamily="18" charset="0"/>
                          </a:rPr>
                          <m:t>+</m:t>
                        </m:r>
                      </m:sup>
                    </m:sSubSup>
                    <m:sSup>
                      <m:sSupPr>
                        <m:ctrlPr>
                          <a:rPr lang="en-US" altLang="zh-TW" sz="1500" i="1">
                            <a:solidFill>
                              <a:srgbClr val="0000FF"/>
                            </a:solidFill>
                            <a:latin typeface="Cambria Math" panose="02040503050406030204" pitchFamily="18" charset="0"/>
                          </a:rPr>
                        </m:ctrlPr>
                      </m:sSupPr>
                      <m:e>
                        <m:r>
                          <a:rPr lang="en-US" altLang="zh-TW" sz="1500" i="1">
                            <a:solidFill>
                              <a:srgbClr val="0000FF"/>
                            </a:solidFill>
                            <a:latin typeface="Cambria Math" panose="02040503050406030204" pitchFamily="18" charset="0"/>
                          </a:rPr>
                          <m:t>𝝅</m:t>
                        </m:r>
                      </m:e>
                      <m:sup>
                        <m:r>
                          <a:rPr lang="en-US" altLang="zh-TW" sz="1500" i="1">
                            <a:solidFill>
                              <a:srgbClr val="0000FF"/>
                            </a:solidFill>
                            <a:latin typeface="Cambria Math" panose="02040503050406030204" pitchFamily="18" charset="0"/>
                          </a:rPr>
                          <m:t>−</m:t>
                        </m:r>
                      </m:sup>
                    </m:sSup>
                  </m:oMath>
                </a14:m>
                <a:r>
                  <a:rPr lang="zh-TW" altLang="en-US" sz="1500" dirty="0">
                    <a:solidFill>
                      <a:srgbClr val="0000FF"/>
                    </a:solidFill>
                  </a:rPr>
                  <a:t> </a:t>
                </a:r>
                <a:r>
                  <a:rPr lang="en-US" altLang="zh-TW" sz="1500" dirty="0">
                    <a:solidFill>
                      <a:srgbClr val="0000FF"/>
                    </a:solidFill>
                  </a:rPr>
                  <a:t>measured by </a:t>
                </a:r>
                <a:r>
                  <a:rPr lang="en-US" altLang="zh-TW" sz="1500" dirty="0" err="1">
                    <a:solidFill>
                      <a:srgbClr val="0000FF"/>
                    </a:solidFill>
                  </a:rPr>
                  <a:t>LHCb</a:t>
                </a:r>
                <a:r>
                  <a:rPr lang="en-US" altLang="zh-TW" sz="1500" dirty="0">
                    <a:solidFill>
                      <a:srgbClr val="0000FF"/>
                    </a:solidFill>
                  </a:rPr>
                  <a:t> (’20) and Belle (’22)</a:t>
                </a:r>
                <a:endParaRPr lang="zh-TW" altLang="en-US" sz="1500" dirty="0">
                  <a:solidFill>
                    <a:srgbClr val="0000FF"/>
                  </a:solidFill>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623533" y="2871438"/>
                <a:ext cx="7973568" cy="328423"/>
              </a:xfrm>
              <a:prstGeom prst="rect">
                <a:avLst/>
              </a:prstGeom>
              <a:blipFill>
                <a:blip r:embed="rId6"/>
                <a:stretch>
                  <a:fillRect l="-159" t="-3704" b="-148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623533" y="3254744"/>
                <a:ext cx="7242049" cy="323165"/>
              </a:xfrm>
              <a:prstGeom prst="rect">
                <a:avLst/>
              </a:prstGeom>
              <a:noFill/>
            </p:spPr>
            <p:txBody>
              <a:bodyPr wrap="square" rtlCol="0">
                <a:spAutoFit/>
              </a:bodyPr>
              <a:lstStyle/>
              <a:p>
                <a:pPr marL="257175" indent="-257175">
                  <a:buFont typeface="Wingdings" panose="05000000000000000000" pitchFamily="2" charset="2"/>
                  <a:buChar char="n"/>
                </a:pPr>
                <a:r>
                  <a:rPr lang="en-US" altLang="zh-TW" sz="1500" dirty="0">
                    <a:solidFill>
                      <a:srgbClr val="0000FF"/>
                    </a:solidFill>
                  </a:rPr>
                  <a:t>Absolute BFs for </a:t>
                </a:r>
                <a:r>
                  <a:rPr lang="en-US" altLang="zh-TW" sz="1500" dirty="0" err="1">
                    <a:solidFill>
                      <a:srgbClr val="0000FF"/>
                    </a:solidFill>
                  </a:rPr>
                  <a:t>semileptonic</a:t>
                </a:r>
                <a:r>
                  <a:rPr lang="en-US" altLang="zh-TW" sz="1500" dirty="0">
                    <a:solidFill>
                      <a:srgbClr val="0000FF"/>
                    </a:solidFill>
                  </a:rPr>
                  <a:t> decays of </a:t>
                </a:r>
                <a14:m>
                  <m:oMath xmlns:m="http://schemas.openxmlformats.org/officeDocument/2006/math">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𝚲</m:t>
                        </m:r>
                      </m:e>
                      <m:sub>
                        <m:r>
                          <a:rPr lang="en-US" altLang="zh-TW" sz="1500" i="1">
                            <a:solidFill>
                              <a:srgbClr val="0000FF"/>
                            </a:solidFill>
                            <a:latin typeface="Cambria Math" panose="02040503050406030204" pitchFamily="18" charset="0"/>
                          </a:rPr>
                          <m:t>𝒄</m:t>
                        </m:r>
                      </m:sub>
                      <m:sup>
                        <m:r>
                          <a:rPr lang="en-US" altLang="zh-TW" sz="1500" i="1">
                            <a:solidFill>
                              <a:srgbClr val="0000FF"/>
                            </a:solidFill>
                            <a:latin typeface="Cambria Math" panose="02040503050406030204" pitchFamily="18" charset="0"/>
                          </a:rPr>
                          <m:t>+</m:t>
                        </m:r>
                      </m:sup>
                    </m:sSubSup>
                    <m:r>
                      <a:rPr lang="en-US" altLang="zh-TW" sz="1500">
                        <a:solidFill>
                          <a:srgbClr val="0000FF"/>
                        </a:solidFill>
                        <a:latin typeface="Cambria Math" panose="02040503050406030204" pitchFamily="18" charset="0"/>
                      </a:rPr>
                      <m:t> </m:t>
                    </m:r>
                  </m:oMath>
                </a14:m>
                <a:r>
                  <a:rPr lang="en-US" altLang="zh-TW" sz="1500" dirty="0">
                    <a:solidFill>
                      <a:srgbClr val="0000FF"/>
                    </a:solidFill>
                  </a:rPr>
                  <a:t> first measured by BESIII (’15) </a:t>
                </a:r>
                <a:endParaRPr lang="zh-TW" altLang="en-US" sz="1500" dirty="0">
                  <a:solidFill>
                    <a:srgbClr val="0000FF"/>
                  </a:solidFill>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623533" y="3254744"/>
                <a:ext cx="7242049" cy="323165"/>
              </a:xfrm>
              <a:prstGeom prst="rect">
                <a:avLst/>
              </a:prstGeom>
              <a:blipFill>
                <a:blip r:embed="rId7"/>
                <a:stretch>
                  <a:fillRect l="-175" t="-3846" b="-2307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623533" y="2500320"/>
                <a:ext cx="6719119" cy="323165"/>
              </a:xfrm>
              <a:prstGeom prst="rect">
                <a:avLst/>
              </a:prstGeom>
              <a:noFill/>
            </p:spPr>
            <p:txBody>
              <a:bodyPr wrap="square" rtlCol="0">
                <a:spAutoFit/>
              </a:bodyPr>
              <a:lstStyle/>
              <a:p>
                <a:pPr marL="257175" indent="-257175">
                  <a:buFont typeface="Wingdings" panose="05000000000000000000" pitchFamily="2" charset="2"/>
                  <a:buChar char="n"/>
                </a:pPr>
                <a:r>
                  <a:rPr lang="en-US" altLang="zh-TW" sz="1500" dirty="0">
                    <a:solidFill>
                      <a:srgbClr val="0000FF"/>
                    </a:solidFill>
                  </a:rPr>
                  <a:t>Observation of </a:t>
                </a:r>
                <a14:m>
                  <m:oMath xmlns:m="http://schemas.openxmlformats.org/officeDocument/2006/math">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𝚵</m:t>
                        </m:r>
                      </m:e>
                      <m:sub>
                        <m:r>
                          <a:rPr lang="en-US" altLang="zh-TW" sz="1500" i="1">
                            <a:solidFill>
                              <a:srgbClr val="0000FF"/>
                            </a:solidFill>
                            <a:latin typeface="Cambria Math" panose="02040503050406030204" pitchFamily="18" charset="0"/>
                          </a:rPr>
                          <m:t>𝒄𝒄</m:t>
                        </m:r>
                      </m:sub>
                      <m:sup>
                        <m:r>
                          <a:rPr lang="en-US" altLang="zh-TW" sz="1500" i="1">
                            <a:solidFill>
                              <a:srgbClr val="0000FF"/>
                            </a:solidFill>
                            <a:latin typeface="Cambria Math" panose="02040503050406030204" pitchFamily="18" charset="0"/>
                          </a:rPr>
                          <m:t>++</m:t>
                        </m:r>
                      </m:sup>
                    </m:sSubSup>
                    <m:r>
                      <a:rPr lang="en-US" altLang="zh-TW" sz="1500" i="1">
                        <a:solidFill>
                          <a:srgbClr val="0000FF"/>
                        </a:solidFill>
                        <a:latin typeface="Cambria Math" panose="02040503050406030204" pitchFamily="18" charset="0"/>
                      </a:rPr>
                      <m:t>→</m:t>
                    </m:r>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𝚵</m:t>
                        </m:r>
                      </m:e>
                      <m:sub>
                        <m:r>
                          <a:rPr lang="en-US" altLang="zh-TW" sz="1500">
                            <a:solidFill>
                              <a:srgbClr val="0000FF"/>
                            </a:solidFill>
                            <a:latin typeface="Cambria Math" panose="02040503050406030204" pitchFamily="18" charset="0"/>
                          </a:rPr>
                          <m:t>𝐜</m:t>
                        </m:r>
                      </m:sub>
                      <m:sup>
                        <m:r>
                          <a:rPr lang="en-US" altLang="zh-TW" sz="1500">
                            <a:solidFill>
                              <a:srgbClr val="0000FF"/>
                            </a:solidFill>
                            <a:latin typeface="Cambria Math" panose="02040503050406030204" pitchFamily="18" charset="0"/>
                          </a:rPr>
                          <m:t>+</m:t>
                        </m:r>
                      </m:sup>
                    </m:sSubSup>
                    <m:sSup>
                      <m:sSupPr>
                        <m:ctrlPr>
                          <a:rPr lang="en-US" altLang="zh-TW" sz="1500" i="1">
                            <a:solidFill>
                              <a:srgbClr val="0000FF"/>
                            </a:solidFill>
                            <a:latin typeface="Cambria Math" panose="02040503050406030204" pitchFamily="18" charset="0"/>
                          </a:rPr>
                        </m:ctrlPr>
                      </m:sSupPr>
                      <m:e>
                        <m:r>
                          <a:rPr lang="en-US" altLang="zh-TW" sz="1500" i="1">
                            <a:solidFill>
                              <a:srgbClr val="0000FF"/>
                            </a:solidFill>
                            <a:latin typeface="Cambria Math" panose="02040503050406030204" pitchFamily="18" charset="0"/>
                          </a:rPr>
                          <m:t>𝝅</m:t>
                        </m:r>
                      </m:e>
                      <m:sup>
                        <m:r>
                          <a:rPr lang="en-US" altLang="zh-TW" sz="1500" i="1">
                            <a:solidFill>
                              <a:srgbClr val="0000FF"/>
                            </a:solidFill>
                            <a:latin typeface="Cambria Math" panose="02040503050406030204" pitchFamily="18" charset="0"/>
                          </a:rPr>
                          <m:t>+</m:t>
                        </m:r>
                      </m:sup>
                    </m:sSup>
                  </m:oMath>
                </a14:m>
                <a:r>
                  <a:rPr lang="zh-TW" altLang="en-US" sz="1500" dirty="0">
                    <a:solidFill>
                      <a:srgbClr val="0000FF"/>
                    </a:solidFill>
                  </a:rPr>
                  <a:t> </a:t>
                </a:r>
                <a:r>
                  <a:rPr lang="en-US" altLang="zh-TW" sz="1500" dirty="0">
                    <a:solidFill>
                      <a:srgbClr val="0000FF"/>
                    </a:solidFill>
                  </a:rPr>
                  <a:t>by </a:t>
                </a:r>
                <a:r>
                  <a:rPr lang="en-US" altLang="zh-TW" sz="1500" dirty="0" err="1">
                    <a:solidFill>
                      <a:srgbClr val="0000FF"/>
                    </a:solidFill>
                  </a:rPr>
                  <a:t>LHCb</a:t>
                </a:r>
                <a:r>
                  <a:rPr lang="en-US" altLang="zh-TW" sz="1500" dirty="0">
                    <a:solidFill>
                      <a:srgbClr val="0000FF"/>
                    </a:solidFill>
                  </a:rPr>
                  <a:t> in 2018 and </a:t>
                </a:r>
                <a14:m>
                  <m:oMath xmlns:m="http://schemas.openxmlformats.org/officeDocument/2006/math">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𝚵</m:t>
                        </m:r>
                      </m:e>
                      <m:sub>
                        <m:r>
                          <a:rPr lang="en-US" altLang="zh-TW" sz="1500" i="1">
                            <a:solidFill>
                              <a:srgbClr val="0000FF"/>
                            </a:solidFill>
                            <a:latin typeface="Cambria Math" panose="02040503050406030204" pitchFamily="18" charset="0"/>
                          </a:rPr>
                          <m:t>𝒄𝒄</m:t>
                        </m:r>
                      </m:sub>
                      <m:sup>
                        <m:r>
                          <a:rPr lang="en-US" altLang="zh-TW" sz="1500" i="1">
                            <a:solidFill>
                              <a:srgbClr val="0000FF"/>
                            </a:solidFill>
                            <a:latin typeface="Cambria Math" panose="02040503050406030204" pitchFamily="18" charset="0"/>
                          </a:rPr>
                          <m:t>++</m:t>
                        </m:r>
                      </m:sup>
                    </m:sSubSup>
                    <m:r>
                      <a:rPr lang="en-US" altLang="zh-TW" sz="1500" i="1">
                        <a:solidFill>
                          <a:srgbClr val="0000FF"/>
                        </a:solidFill>
                        <a:latin typeface="Cambria Math" panose="02040503050406030204" pitchFamily="18" charset="0"/>
                      </a:rPr>
                      <m:t>→</m:t>
                    </m:r>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𝚵</m:t>
                        </m:r>
                        <m:r>
                          <a:rPr lang="en-US" altLang="zh-TW" sz="1500">
                            <a:solidFill>
                              <a:srgbClr val="0000FF"/>
                            </a:solidFill>
                            <a:latin typeface="Cambria Math" panose="02040503050406030204" pitchFamily="18" charset="0"/>
                          </a:rPr>
                          <m:t>′</m:t>
                        </m:r>
                      </m:e>
                      <m:sub>
                        <m:r>
                          <a:rPr lang="en-US" altLang="zh-TW" sz="1500">
                            <a:solidFill>
                              <a:srgbClr val="0000FF"/>
                            </a:solidFill>
                            <a:latin typeface="Cambria Math" panose="02040503050406030204" pitchFamily="18" charset="0"/>
                          </a:rPr>
                          <m:t>𝐜</m:t>
                        </m:r>
                      </m:sub>
                      <m:sup>
                        <m:r>
                          <a:rPr lang="en-US" altLang="zh-TW" sz="1500">
                            <a:solidFill>
                              <a:srgbClr val="0000FF"/>
                            </a:solidFill>
                            <a:latin typeface="Cambria Math" panose="02040503050406030204" pitchFamily="18" charset="0"/>
                          </a:rPr>
                          <m:t>+</m:t>
                        </m:r>
                      </m:sup>
                    </m:sSubSup>
                    <m:sSup>
                      <m:sSupPr>
                        <m:ctrlPr>
                          <a:rPr lang="en-US" altLang="zh-TW" sz="1500" i="1">
                            <a:solidFill>
                              <a:srgbClr val="0000FF"/>
                            </a:solidFill>
                            <a:latin typeface="Cambria Math" panose="02040503050406030204" pitchFamily="18" charset="0"/>
                          </a:rPr>
                        </m:ctrlPr>
                      </m:sSupPr>
                      <m:e>
                        <m:r>
                          <a:rPr lang="en-US" altLang="zh-TW" sz="1500" i="1">
                            <a:solidFill>
                              <a:srgbClr val="0000FF"/>
                            </a:solidFill>
                            <a:latin typeface="Cambria Math" panose="02040503050406030204" pitchFamily="18" charset="0"/>
                          </a:rPr>
                          <m:t>𝝅</m:t>
                        </m:r>
                      </m:e>
                      <m:sup>
                        <m:r>
                          <a:rPr lang="en-US" altLang="zh-TW" sz="1500" i="1">
                            <a:solidFill>
                              <a:srgbClr val="0000FF"/>
                            </a:solidFill>
                            <a:latin typeface="Cambria Math" panose="02040503050406030204" pitchFamily="18" charset="0"/>
                          </a:rPr>
                          <m:t>+</m:t>
                        </m:r>
                      </m:sup>
                    </m:sSup>
                  </m:oMath>
                </a14:m>
                <a:r>
                  <a:rPr lang="en-US" altLang="zh-TW" sz="1500" dirty="0">
                    <a:solidFill>
                      <a:srgbClr val="0000FF"/>
                    </a:solidFill>
                  </a:rPr>
                  <a:t> in 2022</a:t>
                </a:r>
                <a:endParaRPr lang="zh-TW" altLang="en-US" sz="1500" dirty="0">
                  <a:solidFill>
                    <a:srgbClr val="0000FF"/>
                  </a:solidFill>
                </a:endParaRPr>
              </a:p>
            </p:txBody>
          </p:sp>
        </mc:Choice>
        <mc:Fallback xmlns="">
          <p:sp>
            <p:nvSpPr>
              <p:cNvPr id="4" name="文字方塊 3"/>
              <p:cNvSpPr txBox="1">
                <a:spLocks noRot="1" noChangeAspect="1" noMove="1" noResize="1" noEditPoints="1" noAdjustHandles="1" noChangeArrowheads="1" noChangeShapeType="1" noTextEdit="1"/>
              </p:cNvSpPr>
              <p:nvPr/>
            </p:nvSpPr>
            <p:spPr>
              <a:xfrm>
                <a:off x="623533" y="2500320"/>
                <a:ext cx="6719119" cy="323165"/>
              </a:xfrm>
              <a:prstGeom prst="rect">
                <a:avLst/>
              </a:prstGeom>
              <a:blipFill>
                <a:blip r:embed="rId8"/>
                <a:stretch>
                  <a:fillRect l="-188" t="-3704" b="-1851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623532" y="3618932"/>
                <a:ext cx="7863841" cy="328423"/>
              </a:xfrm>
              <a:prstGeom prst="rect">
                <a:avLst/>
              </a:prstGeom>
              <a:noFill/>
            </p:spPr>
            <p:txBody>
              <a:bodyPr wrap="square" rtlCol="0">
                <a:spAutoFit/>
              </a:bodyPr>
              <a:lstStyle/>
              <a:p>
                <a:pPr marL="257175" indent="-257175">
                  <a:buFont typeface="Wingdings" panose="05000000000000000000" pitchFamily="2" charset="2"/>
                  <a:buChar char="n"/>
                </a:pPr>
                <a:r>
                  <a:rPr lang="en-US" altLang="zh-TW" sz="1500" dirty="0">
                    <a:solidFill>
                      <a:srgbClr val="0000FF"/>
                    </a:solidFill>
                  </a:rPr>
                  <a:t>Absolute BFs for </a:t>
                </a:r>
                <a:r>
                  <a:rPr lang="en-US" altLang="zh-TW" sz="1500" dirty="0" err="1">
                    <a:solidFill>
                      <a:srgbClr val="0000FF"/>
                    </a:solidFill>
                  </a:rPr>
                  <a:t>semileptonic</a:t>
                </a:r>
                <a:r>
                  <a:rPr lang="en-US" altLang="zh-TW" sz="1500" dirty="0">
                    <a:solidFill>
                      <a:srgbClr val="0000FF"/>
                    </a:solidFill>
                  </a:rPr>
                  <a:t> decays of </a:t>
                </a:r>
                <a14:m>
                  <m:oMath xmlns:m="http://schemas.openxmlformats.org/officeDocument/2006/math">
                    <m:sSubSup>
                      <m:sSubSupPr>
                        <m:ctrlPr>
                          <a:rPr lang="en-US" altLang="zh-TW" sz="1500" i="1">
                            <a:solidFill>
                              <a:srgbClr val="0000FF"/>
                            </a:solidFill>
                            <a:latin typeface="Cambria Math" panose="02040503050406030204" pitchFamily="18" charset="0"/>
                          </a:rPr>
                        </m:ctrlPr>
                      </m:sSubSupPr>
                      <m:e>
                        <m:r>
                          <a:rPr lang="en-US" altLang="zh-TW" sz="1500">
                            <a:solidFill>
                              <a:srgbClr val="0000FF"/>
                            </a:solidFill>
                            <a:latin typeface="Cambria Math" panose="02040503050406030204" pitchFamily="18" charset="0"/>
                          </a:rPr>
                          <m:t>𝚵</m:t>
                        </m:r>
                      </m:e>
                      <m:sub>
                        <m:r>
                          <a:rPr lang="en-US" altLang="zh-TW" sz="1500" i="1">
                            <a:solidFill>
                              <a:srgbClr val="0000FF"/>
                            </a:solidFill>
                            <a:latin typeface="Cambria Math" panose="02040503050406030204" pitchFamily="18" charset="0"/>
                          </a:rPr>
                          <m:t>𝒄</m:t>
                        </m:r>
                      </m:sub>
                      <m:sup>
                        <m:r>
                          <a:rPr lang="en-US" altLang="zh-TW" sz="1500" i="1">
                            <a:solidFill>
                              <a:srgbClr val="0000FF"/>
                            </a:solidFill>
                            <a:latin typeface="Cambria Math" panose="02040503050406030204" pitchFamily="18" charset="0"/>
                          </a:rPr>
                          <m:t>𝟎</m:t>
                        </m:r>
                      </m:sup>
                    </m:sSubSup>
                    <m:r>
                      <a:rPr lang="en-US" altLang="zh-TW" sz="1500">
                        <a:solidFill>
                          <a:srgbClr val="0000FF"/>
                        </a:solidFill>
                        <a:latin typeface="Cambria Math" panose="02040503050406030204" pitchFamily="18" charset="0"/>
                      </a:rPr>
                      <m:t> </m:t>
                    </m:r>
                  </m:oMath>
                </a14:m>
                <a:r>
                  <a:rPr lang="en-US" altLang="zh-TW" sz="1500" dirty="0">
                    <a:solidFill>
                      <a:srgbClr val="0000FF"/>
                    </a:solidFill>
                  </a:rPr>
                  <a:t> measured by Belle (’21) &amp; ALICE (’21)  </a:t>
                </a:r>
                <a:endParaRPr lang="zh-TW" altLang="en-US" sz="1500" dirty="0">
                  <a:solidFill>
                    <a:srgbClr val="0000FF"/>
                  </a:solidFill>
                </a:endParaRPr>
              </a:p>
            </p:txBody>
          </p:sp>
        </mc:Choice>
        <mc:Fallback xmlns="">
          <p:sp>
            <p:nvSpPr>
              <p:cNvPr id="13" name="文字方塊 12"/>
              <p:cNvSpPr txBox="1">
                <a:spLocks noRot="1" noChangeAspect="1" noMove="1" noResize="1" noEditPoints="1" noAdjustHandles="1" noChangeArrowheads="1" noChangeShapeType="1" noTextEdit="1"/>
              </p:cNvSpPr>
              <p:nvPr/>
            </p:nvSpPr>
            <p:spPr>
              <a:xfrm>
                <a:off x="623532" y="3618932"/>
                <a:ext cx="7863841" cy="328423"/>
              </a:xfrm>
              <a:prstGeom prst="rect">
                <a:avLst/>
              </a:prstGeom>
              <a:blipFill>
                <a:blip r:embed="rId9"/>
                <a:stretch>
                  <a:fillRect l="-161" t="-7407" r="-1449" b="-14815"/>
                </a:stretch>
              </a:blipFill>
            </p:spPr>
            <p:txBody>
              <a:bodyPr/>
              <a:lstStyle/>
              <a:p>
                <a:r>
                  <a:rPr lang="zh-TW" altLang="en-US">
                    <a:noFill/>
                  </a:rPr>
                  <a:t> </a:t>
                </a:r>
              </a:p>
            </p:txBody>
          </p:sp>
        </mc:Fallback>
      </mc:AlternateContent>
      <p:sp>
        <p:nvSpPr>
          <p:cNvPr id="14" name="投影片編號版面配置區 3"/>
          <p:cNvSpPr txBox="1">
            <a:spLocks/>
          </p:cNvSpPr>
          <p:nvPr/>
        </p:nvSpPr>
        <p:spPr bwMode="auto">
          <a:xfrm>
            <a:off x="7119394" y="4643481"/>
            <a:ext cx="1600200"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defPPr>
              <a:defRPr lang="zh-TW"/>
            </a:defPPr>
            <a:lvl1pPr algn="r" rtl="0" eaLnBrk="1" fontAlgn="base" hangingPunct="1">
              <a:spcBef>
                <a:spcPct val="20000"/>
              </a:spcBef>
              <a:spcAft>
                <a:spcPct val="0"/>
              </a:spcAft>
              <a:buChar char="•"/>
              <a:defRPr kumimoji="1" sz="3200" b="0" kern="1200">
                <a:solidFill>
                  <a:schemeClr val="tx1"/>
                </a:solidFill>
                <a:latin typeface="Arial" panose="020B0604020202020204" pitchFamily="34" charset="0"/>
                <a:ea typeface="新細明體" panose="02020500000000000000" pitchFamily="18" charset="-120"/>
                <a:cs typeface="+mn-cs"/>
              </a:defRPr>
            </a:lvl1pPr>
            <a:lvl2pPr marL="742950" indent="-285750" algn="l" rtl="0" eaLnBrk="0" fontAlgn="base" hangingPunct="0">
              <a:spcBef>
                <a:spcPct val="20000"/>
              </a:spcBef>
              <a:spcAft>
                <a:spcPct val="0"/>
              </a:spcAft>
              <a:buChar char="–"/>
              <a:defRPr kumimoji="1" sz="2800" b="1" kern="1200">
                <a:solidFill>
                  <a:schemeClr val="tx1"/>
                </a:solidFill>
                <a:latin typeface="Arial" panose="020B0604020202020204" pitchFamily="34" charset="0"/>
                <a:ea typeface="新細明體" panose="02020500000000000000" pitchFamily="18" charset="-120"/>
                <a:cs typeface="+mn-cs"/>
              </a:defRPr>
            </a:lvl2pPr>
            <a:lvl3pPr marL="1143000" indent="-228600" algn="l" rtl="0" eaLnBrk="0" fontAlgn="base" hangingPunct="0">
              <a:spcBef>
                <a:spcPct val="20000"/>
              </a:spcBef>
              <a:spcAft>
                <a:spcPct val="0"/>
              </a:spcAft>
              <a:buChar char="•"/>
              <a:defRPr kumimoji="1" sz="2400" b="1" kern="1200">
                <a:solidFill>
                  <a:schemeClr val="tx1"/>
                </a:solidFill>
                <a:latin typeface="Arial" panose="020B0604020202020204" pitchFamily="34" charset="0"/>
                <a:ea typeface="新細明體" panose="02020500000000000000" pitchFamily="18" charset="-120"/>
                <a:cs typeface="+mn-cs"/>
              </a:defRPr>
            </a:lvl3pPr>
            <a:lvl4pPr marL="1600200" indent="-228600" algn="l" rtl="0" eaLnBrk="0" fontAlgn="base" hangingPunct="0">
              <a:spcBef>
                <a:spcPct val="20000"/>
              </a:spcBef>
              <a:spcAft>
                <a:spcPct val="0"/>
              </a:spcAft>
              <a:buChar char="–"/>
              <a:defRPr kumimoji="1" sz="2000" b="1" kern="1200">
                <a:solidFill>
                  <a:schemeClr val="tx1"/>
                </a:solidFill>
                <a:latin typeface="Arial" panose="020B0604020202020204" pitchFamily="34" charset="0"/>
                <a:ea typeface="新細明體" panose="02020500000000000000" pitchFamily="18" charset="-120"/>
                <a:cs typeface="+mn-cs"/>
              </a:defRPr>
            </a:lvl4pPr>
            <a:lvl5pPr marL="2057400" indent="-228600" algn="l" rtl="0" eaLnBrk="0" fontAlgn="base" hangingPunct="0">
              <a:spcBef>
                <a:spcPct val="20000"/>
              </a:spcBef>
              <a:spcAft>
                <a:spcPct val="0"/>
              </a:spcAft>
              <a:buChar char="»"/>
              <a:defRPr kumimoji="1" sz="2000" b="1" kern="1200">
                <a:solidFill>
                  <a:schemeClr val="tx1"/>
                </a:solidFill>
                <a:latin typeface="Arial" panose="020B0604020202020204" pitchFamily="34" charset="0"/>
                <a:ea typeface="新細明體" panose="02020500000000000000" pitchFamily="18" charset="-120"/>
                <a:cs typeface="+mn-cs"/>
              </a:defRPr>
            </a:lvl5pPr>
            <a:lvl6pPr marL="2514600" indent="-228600" algn="l" defTabSz="914400" rtl="0" eaLnBrk="0" fontAlgn="base" latinLnBrk="0" hangingPunct="0">
              <a:spcBef>
                <a:spcPct val="20000"/>
              </a:spcBef>
              <a:spcAft>
                <a:spcPct val="0"/>
              </a:spcAft>
              <a:buChar char="»"/>
              <a:defRPr kumimoji="1" sz="2000" b="1" kern="1200">
                <a:solidFill>
                  <a:schemeClr val="tx1"/>
                </a:solidFill>
                <a:latin typeface="Arial" panose="020B0604020202020204" pitchFamily="34" charset="0"/>
                <a:ea typeface="新細明體" panose="02020500000000000000" pitchFamily="18" charset="-120"/>
                <a:cs typeface="+mn-cs"/>
              </a:defRPr>
            </a:lvl6pPr>
            <a:lvl7pPr marL="2971800" indent="-228600" algn="l" defTabSz="914400" rtl="0" eaLnBrk="0" fontAlgn="base" latinLnBrk="0" hangingPunct="0">
              <a:spcBef>
                <a:spcPct val="20000"/>
              </a:spcBef>
              <a:spcAft>
                <a:spcPct val="0"/>
              </a:spcAft>
              <a:buChar char="»"/>
              <a:defRPr kumimoji="1" sz="2000" b="1" kern="1200">
                <a:solidFill>
                  <a:schemeClr val="tx1"/>
                </a:solidFill>
                <a:latin typeface="Arial" panose="020B0604020202020204" pitchFamily="34" charset="0"/>
                <a:ea typeface="新細明體" panose="02020500000000000000" pitchFamily="18" charset="-120"/>
                <a:cs typeface="+mn-cs"/>
              </a:defRPr>
            </a:lvl7pPr>
            <a:lvl8pPr marL="3429000" indent="-228600" algn="l" defTabSz="914400" rtl="0" eaLnBrk="0" fontAlgn="base" latinLnBrk="0" hangingPunct="0">
              <a:spcBef>
                <a:spcPct val="20000"/>
              </a:spcBef>
              <a:spcAft>
                <a:spcPct val="0"/>
              </a:spcAft>
              <a:buChar char="»"/>
              <a:defRPr kumimoji="1" sz="2000" b="1" kern="1200">
                <a:solidFill>
                  <a:schemeClr val="tx1"/>
                </a:solidFill>
                <a:latin typeface="Arial" panose="020B0604020202020204" pitchFamily="34" charset="0"/>
                <a:ea typeface="新細明體" panose="02020500000000000000" pitchFamily="18" charset="-120"/>
                <a:cs typeface="+mn-cs"/>
              </a:defRPr>
            </a:lvl8pPr>
            <a:lvl9pPr marL="3886200" indent="-228600" algn="l" defTabSz="914400" rtl="0" eaLnBrk="0" fontAlgn="base" latinLnBrk="0" hangingPunct="0">
              <a:spcBef>
                <a:spcPct val="20000"/>
              </a:spcBef>
              <a:spcAft>
                <a:spcPct val="0"/>
              </a:spcAft>
              <a:buChar char="»"/>
              <a:defRPr kumimoji="1" sz="2000" b="1" kern="1200">
                <a:solidFill>
                  <a:schemeClr val="tx1"/>
                </a:solidFill>
                <a:latin typeface="Arial" panose="020B0604020202020204" pitchFamily="34" charset="0"/>
                <a:ea typeface="新細明體" panose="02020500000000000000" pitchFamily="18" charset="-120"/>
                <a:cs typeface="+mn-cs"/>
              </a:defRPr>
            </a:lvl9pPr>
          </a:lstStyle>
          <a:p>
            <a:pPr>
              <a:spcBef>
                <a:spcPct val="0"/>
              </a:spcBef>
              <a:buFontTx/>
              <a:buNone/>
            </a:pPr>
            <a:r>
              <a:rPr lang="en-US" altLang="zh-TW" sz="1050" dirty="0"/>
              <a:t>22</a:t>
            </a:r>
          </a:p>
        </p:txBody>
      </p:sp>
      <p:sp>
        <p:nvSpPr>
          <p:cNvPr id="5" name="Line 5">
            <a:extLst>
              <a:ext uri="{FF2B5EF4-FFF2-40B4-BE49-F238E27FC236}">
                <a16:creationId xmlns:a16="http://schemas.microsoft.com/office/drawing/2014/main" id="{877EFF5E-E983-3DFB-73F0-B60FCFC04380}"/>
              </a:ext>
            </a:extLst>
          </p:cNvPr>
          <p:cNvSpPr>
            <a:spLocks noChangeShapeType="1"/>
          </p:cNvSpPr>
          <p:nvPr/>
        </p:nvSpPr>
        <p:spPr bwMode="auto">
          <a:xfrm>
            <a:off x="1144273" y="463410"/>
            <a:ext cx="6525822" cy="7229"/>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514350"/>
            <a:endParaRPr lang="zh-TW" altLang="en-US" sz="1238">
              <a:solidFill>
                <a:prstClr val="black"/>
              </a:solidFill>
            </a:endParaRPr>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2A20D869-3375-8A04-5D31-B685E2224805}"/>
                  </a:ext>
                </a:extLst>
              </p:cNvPr>
              <p:cNvSpPr txBox="1"/>
              <p:nvPr/>
            </p:nvSpPr>
            <p:spPr>
              <a:xfrm>
                <a:off x="623531" y="4414379"/>
                <a:ext cx="7863841" cy="328423"/>
              </a:xfrm>
              <a:prstGeom prst="rect">
                <a:avLst/>
              </a:prstGeom>
              <a:noFill/>
            </p:spPr>
            <p:txBody>
              <a:bodyPr wrap="square" rtlCol="0">
                <a:spAutoFit/>
              </a:bodyPr>
              <a:lstStyle/>
              <a:p>
                <a:pPr marL="257175" indent="-257175">
                  <a:buFont typeface="Wingdings" panose="05000000000000000000" pitchFamily="2" charset="2"/>
                  <a:buChar char="n"/>
                </a:pPr>
                <a:r>
                  <a:rPr lang="en-US" altLang="zh-TW" sz="1500" dirty="0">
                    <a:solidFill>
                      <a:srgbClr val="0000FF"/>
                    </a:solidFill>
                  </a:rPr>
                  <a:t>First precise measurements of Lee-Yang parameters </a:t>
                </a:r>
                <a14:m>
                  <m:oMath xmlns:m="http://schemas.openxmlformats.org/officeDocument/2006/math">
                    <m:r>
                      <a:rPr lang="en-US" altLang="zh-TW" sz="1500" b="1" i="1" smtClean="0">
                        <a:solidFill>
                          <a:srgbClr val="0000FF"/>
                        </a:solidFill>
                        <a:latin typeface="Cambria Math" panose="02040503050406030204" pitchFamily="18" charset="0"/>
                      </a:rPr>
                      <m:t>𝜷</m:t>
                    </m:r>
                  </m:oMath>
                </a14:m>
                <a:r>
                  <a:rPr lang="en-US" altLang="zh-TW" sz="1500" dirty="0">
                    <a:solidFill>
                      <a:srgbClr val="0000FF"/>
                    </a:solidFill>
                  </a:rPr>
                  <a:t> and </a:t>
                </a:r>
                <a14:m>
                  <m:oMath xmlns:m="http://schemas.openxmlformats.org/officeDocument/2006/math">
                    <m:r>
                      <a:rPr lang="en-US" altLang="zh-TW" sz="1500" b="1" i="1" smtClean="0">
                        <a:solidFill>
                          <a:srgbClr val="0000FF"/>
                        </a:solidFill>
                        <a:latin typeface="Cambria Math" panose="02040503050406030204" pitchFamily="18" charset="0"/>
                      </a:rPr>
                      <m:t>𝜸</m:t>
                    </m:r>
                    <m:r>
                      <a:rPr lang="en-US" altLang="zh-TW" sz="1500" b="1" i="0" smtClean="0">
                        <a:solidFill>
                          <a:srgbClr val="0000FF"/>
                        </a:solidFill>
                        <a:latin typeface="Cambria Math" panose="02040503050406030204" pitchFamily="18" charset="0"/>
                      </a:rPr>
                      <m:t>  </m:t>
                    </m:r>
                  </m:oMath>
                </a14:m>
                <a:r>
                  <a:rPr lang="en-US" altLang="zh-TW" sz="1500" dirty="0">
                    <a:solidFill>
                      <a:srgbClr val="0000FF"/>
                    </a:solidFill>
                  </a:rPr>
                  <a:t>by </a:t>
                </a:r>
                <a:r>
                  <a:rPr lang="en-US" altLang="zh-TW" sz="1500" dirty="0" err="1">
                    <a:solidFill>
                      <a:srgbClr val="0000FF"/>
                    </a:solidFill>
                  </a:rPr>
                  <a:t>LHCb</a:t>
                </a:r>
                <a:r>
                  <a:rPr lang="en-US" altLang="zh-TW" sz="1500" dirty="0">
                    <a:solidFill>
                      <a:srgbClr val="0000FF"/>
                    </a:solidFill>
                  </a:rPr>
                  <a:t> (’24) </a:t>
                </a:r>
                <a:endParaRPr lang="zh-TW" altLang="en-US" sz="1500" dirty="0">
                  <a:solidFill>
                    <a:srgbClr val="0000FF"/>
                  </a:solidFill>
                </a:endParaRPr>
              </a:p>
            </p:txBody>
          </p:sp>
        </mc:Choice>
        <mc:Fallback xmlns="">
          <p:sp>
            <p:nvSpPr>
              <p:cNvPr id="6" name="文字方塊 5">
                <a:extLst>
                  <a:ext uri="{FF2B5EF4-FFF2-40B4-BE49-F238E27FC236}">
                    <a16:creationId xmlns:a16="http://schemas.microsoft.com/office/drawing/2014/main" id="{2A20D869-3375-8A04-5D31-B685E2224805}"/>
                  </a:ext>
                </a:extLst>
              </p:cNvPr>
              <p:cNvSpPr txBox="1">
                <a:spLocks noRot="1" noChangeAspect="1" noMove="1" noResize="1" noEditPoints="1" noAdjustHandles="1" noChangeArrowheads="1" noChangeShapeType="1" noTextEdit="1"/>
              </p:cNvSpPr>
              <p:nvPr/>
            </p:nvSpPr>
            <p:spPr>
              <a:xfrm>
                <a:off x="623531" y="4414379"/>
                <a:ext cx="7863841" cy="328423"/>
              </a:xfrm>
              <a:prstGeom prst="rect">
                <a:avLst/>
              </a:prstGeom>
              <a:blipFill>
                <a:blip r:embed="rId10"/>
                <a:stretch>
                  <a:fillRect l="-161" t="-3704" b="-1851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85A637A5-6466-40A8-1C0E-1CF6AE334CB9}"/>
                  </a:ext>
                </a:extLst>
              </p:cNvPr>
              <p:cNvSpPr txBox="1"/>
              <p:nvPr/>
            </p:nvSpPr>
            <p:spPr>
              <a:xfrm>
                <a:off x="623530" y="3997060"/>
                <a:ext cx="7863841" cy="323165"/>
              </a:xfrm>
              <a:prstGeom prst="rect">
                <a:avLst/>
              </a:prstGeom>
              <a:noFill/>
            </p:spPr>
            <p:txBody>
              <a:bodyPr wrap="square" rtlCol="0">
                <a:spAutoFit/>
              </a:bodyPr>
              <a:lstStyle/>
              <a:p>
                <a:pPr marL="257175" indent="-257175">
                  <a:buFont typeface="Wingdings" panose="05000000000000000000" pitchFamily="2" charset="2"/>
                  <a:buChar char="n"/>
                </a:pPr>
                <a:r>
                  <a:rPr lang="en-US" altLang="zh-TW" sz="1500" dirty="0">
                    <a:solidFill>
                      <a:srgbClr val="0000FF"/>
                    </a:solidFill>
                  </a:rPr>
                  <a:t>First measurement of partial wave phase shift in </a:t>
                </a:r>
                <a14:m>
                  <m:oMath xmlns:m="http://schemas.openxmlformats.org/officeDocument/2006/math">
                    <m:sSubSup>
                      <m:sSubSupPr>
                        <m:ctrlPr>
                          <a:rPr lang="en-US" altLang="zh-TW" sz="1500" i="1" smtClean="0">
                            <a:solidFill>
                              <a:srgbClr val="0000FF"/>
                            </a:solidFill>
                            <a:latin typeface="Cambria Math" panose="02040503050406030204" pitchFamily="18" charset="0"/>
                          </a:rPr>
                        </m:ctrlPr>
                      </m:sSubSupPr>
                      <m:e>
                        <m:r>
                          <a:rPr lang="en-US" altLang="zh-TW" sz="1500" b="1" i="0" smtClean="0">
                            <a:solidFill>
                              <a:srgbClr val="0000FF"/>
                            </a:solidFill>
                            <a:latin typeface="Cambria Math" panose="02040503050406030204" pitchFamily="18" charset="0"/>
                          </a:rPr>
                          <m:t>𝚲</m:t>
                        </m:r>
                      </m:e>
                      <m:sub>
                        <m:r>
                          <a:rPr lang="en-US" altLang="zh-TW" sz="1500" b="1" i="1" smtClean="0">
                            <a:solidFill>
                              <a:srgbClr val="0000FF"/>
                            </a:solidFill>
                            <a:latin typeface="Cambria Math" panose="02040503050406030204" pitchFamily="18" charset="0"/>
                          </a:rPr>
                          <m:t>𝒄</m:t>
                        </m:r>
                      </m:sub>
                      <m:sup>
                        <m:r>
                          <a:rPr lang="en-US" altLang="zh-TW" sz="1500" b="1" i="1" smtClean="0">
                            <a:solidFill>
                              <a:srgbClr val="0000FF"/>
                            </a:solidFill>
                            <a:latin typeface="Cambria Math" panose="02040503050406030204" pitchFamily="18" charset="0"/>
                          </a:rPr>
                          <m:t>+</m:t>
                        </m:r>
                      </m:sup>
                    </m:sSubSup>
                    <m:r>
                      <a:rPr lang="en-US" altLang="zh-TW" sz="1500" b="1" i="1" smtClean="0">
                        <a:solidFill>
                          <a:srgbClr val="0000FF"/>
                        </a:solidFill>
                        <a:latin typeface="Cambria Math" panose="02040503050406030204" pitchFamily="18" charset="0"/>
                      </a:rPr>
                      <m:t>→</m:t>
                    </m:r>
                    <m:r>
                      <a:rPr lang="en-US" altLang="zh-TW" sz="1500" b="1" i="0" smtClean="0">
                        <a:solidFill>
                          <a:srgbClr val="0000FF"/>
                        </a:solidFill>
                        <a:latin typeface="Cambria Math" panose="02040503050406030204" pitchFamily="18" charset="0"/>
                      </a:rPr>
                      <m:t>𝚲</m:t>
                    </m:r>
                    <m:sSup>
                      <m:sSupPr>
                        <m:ctrlPr>
                          <a:rPr lang="en-US" altLang="zh-TW" sz="1500" b="1" i="1" smtClean="0">
                            <a:solidFill>
                              <a:srgbClr val="0000FF"/>
                            </a:solidFill>
                            <a:latin typeface="Cambria Math" panose="02040503050406030204" pitchFamily="18" charset="0"/>
                          </a:rPr>
                        </m:ctrlPr>
                      </m:sSupPr>
                      <m:e>
                        <m:r>
                          <a:rPr lang="en-US" altLang="zh-TW" sz="1500" b="1" i="0" smtClean="0">
                            <a:solidFill>
                              <a:srgbClr val="0000FF"/>
                            </a:solidFill>
                            <a:latin typeface="Cambria Math" panose="02040503050406030204" pitchFamily="18" charset="0"/>
                          </a:rPr>
                          <m:t>𝐊</m:t>
                        </m:r>
                      </m:e>
                      <m:sup>
                        <m:r>
                          <a:rPr lang="en-US" altLang="zh-TW" sz="1500" b="1" i="0" smtClean="0">
                            <a:solidFill>
                              <a:srgbClr val="0000FF"/>
                            </a:solidFill>
                            <a:latin typeface="Cambria Math" panose="02040503050406030204" pitchFamily="18" charset="0"/>
                          </a:rPr>
                          <m:t>+</m:t>
                        </m:r>
                      </m:sup>
                    </m:sSup>
                  </m:oMath>
                </a14:m>
                <a:r>
                  <a:rPr lang="en-US" altLang="zh-TW" sz="1500" b="1" dirty="0">
                    <a:solidFill>
                      <a:srgbClr val="0000FF"/>
                    </a:solidFill>
                  </a:rPr>
                  <a:t>by BESIII (’24)</a:t>
                </a:r>
              </a:p>
            </p:txBody>
          </p:sp>
        </mc:Choice>
        <mc:Fallback xmlns="">
          <p:sp>
            <p:nvSpPr>
              <p:cNvPr id="7" name="文字方塊 6">
                <a:extLst>
                  <a:ext uri="{FF2B5EF4-FFF2-40B4-BE49-F238E27FC236}">
                    <a16:creationId xmlns:a16="http://schemas.microsoft.com/office/drawing/2014/main" id="{85A637A5-6466-40A8-1C0E-1CF6AE334CB9}"/>
                  </a:ext>
                </a:extLst>
              </p:cNvPr>
              <p:cNvSpPr txBox="1">
                <a:spLocks noRot="1" noChangeAspect="1" noMove="1" noResize="1" noEditPoints="1" noAdjustHandles="1" noChangeArrowheads="1" noChangeShapeType="1" noTextEdit="1"/>
              </p:cNvSpPr>
              <p:nvPr/>
            </p:nvSpPr>
            <p:spPr>
              <a:xfrm>
                <a:off x="623530" y="3997060"/>
                <a:ext cx="7863841" cy="323165"/>
              </a:xfrm>
              <a:prstGeom prst="rect">
                <a:avLst/>
              </a:prstGeom>
              <a:blipFill>
                <a:blip r:embed="rId11"/>
                <a:stretch>
                  <a:fillRect l="-161" t="-3704" b="-18519"/>
                </a:stretch>
              </a:blipFill>
            </p:spPr>
            <p:txBody>
              <a:bodyPr/>
              <a:lstStyle/>
              <a:p>
                <a:r>
                  <a:rPr lang="zh-TW" altLang="en-US">
                    <a:noFill/>
                  </a:rPr>
                  <a:t> </a:t>
                </a:r>
              </a:p>
            </p:txBody>
          </p:sp>
        </mc:Fallback>
      </mc:AlternateContent>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6320F03-FBAE-EC7D-E6E8-18984F40888E}"/>
              </a:ext>
            </a:extLst>
          </p:cNvPr>
          <p:cNvSpPr>
            <a:spLocks noGrp="1"/>
          </p:cNvSpPr>
          <p:nvPr>
            <p:ph type="sldNum" sz="quarter" idx="12"/>
          </p:nvPr>
        </p:nvSpPr>
        <p:spPr/>
        <p:txBody>
          <a:bodyPr/>
          <a:lstStyle/>
          <a:p>
            <a:pPr>
              <a:defRPr/>
            </a:pPr>
            <a:fld id="{7814F3AF-5802-4929-B232-BE6EF381321D}" type="slidenum">
              <a:rPr lang="en-US" altLang="zh-TW" smtClean="0"/>
              <a:pPr>
                <a:defRPr/>
              </a:pPr>
              <a:t>58</a:t>
            </a:fld>
            <a:endParaRPr lang="en-US" altLang="zh-TW"/>
          </a:p>
        </p:txBody>
      </p:sp>
      <p:pic>
        <p:nvPicPr>
          <p:cNvPr id="8" name="圖片 7">
            <a:extLst>
              <a:ext uri="{FF2B5EF4-FFF2-40B4-BE49-F238E27FC236}">
                <a16:creationId xmlns:a16="http://schemas.microsoft.com/office/drawing/2014/main" id="{B3F0A285-4931-1FAC-F919-1B2422A88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58" y="199359"/>
            <a:ext cx="4190133" cy="4841748"/>
          </a:xfrm>
          <a:prstGeom prst="rect">
            <a:avLst/>
          </a:prstGeom>
        </p:spPr>
      </p:pic>
      <p:pic>
        <p:nvPicPr>
          <p:cNvPr id="4" name="圖片 3">
            <a:extLst>
              <a:ext uri="{FF2B5EF4-FFF2-40B4-BE49-F238E27FC236}">
                <a16:creationId xmlns:a16="http://schemas.microsoft.com/office/drawing/2014/main" id="{2754A710-1E07-28A5-EC88-A6DF26B11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1390" y="614973"/>
            <a:ext cx="4521652" cy="855202"/>
          </a:xfrm>
          <a:prstGeom prst="rect">
            <a:avLst/>
          </a:prstGeom>
        </p:spPr>
      </p:pic>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95079E74-35A6-58CE-30CD-9A5734CF4C47}"/>
                  </a:ext>
                </a:extLst>
              </p:cNvPr>
              <p:cNvSpPr txBox="1"/>
              <p:nvPr/>
            </p:nvSpPr>
            <p:spPr>
              <a:xfrm>
                <a:off x="4897430" y="1532709"/>
                <a:ext cx="4165911" cy="553998"/>
              </a:xfrm>
              <a:prstGeom prst="rect">
                <a:avLst/>
              </a:prstGeom>
              <a:noFill/>
            </p:spPr>
            <p:txBody>
              <a:bodyPr wrap="square" rtlCol="0">
                <a:spAutoFit/>
              </a:bodyPr>
              <a:lstStyle/>
              <a:p>
                <a:r>
                  <a:rPr kumimoji="1" lang="en" altLang="zh-TW" sz="1500" dirty="0">
                    <a:solidFill>
                      <a:srgbClr val="0000FF"/>
                    </a:solidFill>
                  </a:rPr>
                  <a:t>six  new measurements of </a:t>
                </a:r>
                <a14:m>
                  <m:oMath xmlns:m="http://schemas.openxmlformats.org/officeDocument/2006/math">
                    <m:sSubSup>
                      <m:sSubSupPr>
                        <m:ctrlPr>
                          <a:rPr kumimoji="1" lang="en" altLang="zh-TW" sz="1500" i="1" smtClean="0">
                            <a:solidFill>
                              <a:srgbClr val="0000FF"/>
                            </a:solidFill>
                            <a:latin typeface="Cambria Math" panose="02040503050406030204" pitchFamily="18" charset="0"/>
                          </a:rPr>
                        </m:ctrlPr>
                      </m:sSubSupPr>
                      <m:e>
                        <m:r>
                          <a:rPr kumimoji="1" lang="en-US" altLang="zh-TW" sz="1500" b="1" i="0" smtClean="0">
                            <a:solidFill>
                              <a:srgbClr val="0000FF"/>
                            </a:solidFill>
                            <a:latin typeface="Cambria Math" panose="02040503050406030204" pitchFamily="18" charset="0"/>
                          </a:rPr>
                          <m:t>𝚵</m:t>
                        </m:r>
                      </m:e>
                      <m:sub>
                        <m:r>
                          <a:rPr kumimoji="1" lang="en-US" altLang="zh-TW" sz="1500" b="1" i="1" smtClean="0">
                            <a:solidFill>
                              <a:srgbClr val="0000FF"/>
                            </a:solidFill>
                            <a:latin typeface="Cambria Math" panose="02040503050406030204" pitchFamily="18" charset="0"/>
                          </a:rPr>
                          <m:t>𝒄</m:t>
                        </m:r>
                      </m:sub>
                      <m:sup>
                        <m:r>
                          <a:rPr kumimoji="1" lang="en-US" altLang="zh-TW" sz="1500" b="1" i="1" smtClean="0">
                            <a:solidFill>
                              <a:srgbClr val="0000FF"/>
                            </a:solidFill>
                            <a:latin typeface="Cambria Math" panose="02040503050406030204" pitchFamily="18" charset="0"/>
                          </a:rPr>
                          <m:t>+</m:t>
                        </m:r>
                      </m:sup>
                    </m:sSubSup>
                  </m:oMath>
                </a14:m>
                <a:r>
                  <a:rPr kumimoji="1" lang="en" altLang="zh-TW" sz="1500" dirty="0">
                    <a:solidFill>
                      <a:srgbClr val="0000FF"/>
                    </a:solidFill>
                  </a:rPr>
                  <a:t> decays</a:t>
                </a:r>
              </a:p>
              <a:p>
                <a:r>
                  <a:rPr kumimoji="1" lang="en" altLang="zh-TW" sz="1500" dirty="0">
                    <a:solidFill>
                      <a:srgbClr val="0000FF"/>
                    </a:solidFill>
                  </a:rPr>
                  <a:t>performed by Belle and Belle-II</a:t>
                </a:r>
                <a:endParaRPr kumimoji="1" lang="zh-TW" altLang="en-US" sz="1500" dirty="0">
                  <a:solidFill>
                    <a:srgbClr val="0000FF"/>
                  </a:solidFill>
                </a:endParaRPr>
              </a:p>
            </p:txBody>
          </p:sp>
        </mc:Choice>
        <mc:Fallback xmlns="">
          <p:sp>
            <p:nvSpPr>
              <p:cNvPr id="5" name="文字方塊 4">
                <a:extLst>
                  <a:ext uri="{FF2B5EF4-FFF2-40B4-BE49-F238E27FC236}">
                    <a16:creationId xmlns:a16="http://schemas.microsoft.com/office/drawing/2014/main" id="{95079E74-35A6-58CE-30CD-9A5734CF4C47}"/>
                  </a:ext>
                </a:extLst>
              </p:cNvPr>
              <p:cNvSpPr txBox="1">
                <a:spLocks noRot="1" noChangeAspect="1" noMove="1" noResize="1" noEditPoints="1" noAdjustHandles="1" noChangeArrowheads="1" noChangeShapeType="1" noTextEdit="1"/>
              </p:cNvSpPr>
              <p:nvPr/>
            </p:nvSpPr>
            <p:spPr>
              <a:xfrm>
                <a:off x="4897430" y="1532709"/>
                <a:ext cx="4165911" cy="553998"/>
              </a:xfrm>
              <a:prstGeom prst="rect">
                <a:avLst/>
              </a:prstGeom>
              <a:blipFill>
                <a:blip r:embed="rId4"/>
                <a:stretch>
                  <a:fillRect l="-608" t="-2222" b="-1111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7067416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82BC25ED-CDAB-2F4B-3F11-F733E33A0EDC}"/>
              </a:ext>
            </a:extLst>
          </p:cNvPr>
          <p:cNvSpPr>
            <a:spLocks noGrp="1"/>
          </p:cNvSpPr>
          <p:nvPr>
            <p:ph type="sldNum" sz="quarter" idx="12"/>
          </p:nvPr>
        </p:nvSpPr>
        <p:spPr/>
        <p:txBody>
          <a:bodyPr/>
          <a:lstStyle/>
          <a:p>
            <a:pPr>
              <a:defRPr/>
            </a:pPr>
            <a:fld id="{7814F3AF-5802-4929-B232-BE6EF381321D}" type="slidenum">
              <a:rPr lang="en-US" altLang="zh-TW" smtClean="0"/>
              <a:pPr>
                <a:defRPr/>
              </a:pPr>
              <a:t>59</a:t>
            </a:fld>
            <a:endParaRPr lang="en-US" altLang="zh-TW"/>
          </a:p>
        </p:txBody>
      </p:sp>
      <p:pic>
        <p:nvPicPr>
          <p:cNvPr id="3" name="圖片 2">
            <a:extLst>
              <a:ext uri="{FF2B5EF4-FFF2-40B4-BE49-F238E27FC236}">
                <a16:creationId xmlns:a16="http://schemas.microsoft.com/office/drawing/2014/main" id="{3E27CB2C-E3C1-BB0E-DC9B-F06F1BB3A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950" y="1059128"/>
            <a:ext cx="6198957" cy="3552211"/>
          </a:xfrm>
          <a:prstGeom prst="rect">
            <a:avLst/>
          </a:prstGeom>
        </p:spPr>
      </p:pic>
      <p:pic>
        <p:nvPicPr>
          <p:cNvPr id="7" name="圖片 6">
            <a:extLst>
              <a:ext uri="{FF2B5EF4-FFF2-40B4-BE49-F238E27FC236}">
                <a16:creationId xmlns:a16="http://schemas.microsoft.com/office/drawing/2014/main" id="{203368FC-DA12-70F6-5EA1-A2D6DAC37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62" y="595120"/>
            <a:ext cx="6198957" cy="363423"/>
          </a:xfrm>
          <a:prstGeom prst="rect">
            <a:avLst/>
          </a:prstGeom>
        </p:spPr>
      </p:pic>
    </p:spTree>
    <p:extLst>
      <p:ext uri="{BB962C8B-B14F-4D97-AF65-F5344CB8AC3E}">
        <p14:creationId xmlns:p14="http://schemas.microsoft.com/office/powerpoint/2010/main" val="2542740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A0BAB87B-B8D3-873C-3E0F-63EB005B1FE9}"/>
              </a:ext>
            </a:extLst>
          </p:cNvPr>
          <p:cNvSpPr>
            <a:spLocks noGrp="1"/>
          </p:cNvSpPr>
          <p:nvPr>
            <p:ph type="sldNum" sz="quarter" idx="12"/>
          </p:nvPr>
        </p:nvSpPr>
        <p:spPr/>
        <p:txBody>
          <a:bodyPr/>
          <a:lstStyle/>
          <a:p>
            <a:pPr>
              <a:defRPr/>
            </a:pPr>
            <a:fld id="{7814F3AF-5802-4929-B232-BE6EF381321D}" type="slidenum">
              <a:rPr lang="en-US" altLang="zh-TW" smtClean="0"/>
              <a:pPr>
                <a:defRPr/>
              </a:pPr>
              <a:t>6</a:t>
            </a:fld>
            <a:endParaRPr lang="en-US" altLang="zh-TW"/>
          </a:p>
        </p:txBody>
      </p:sp>
      <p:sp>
        <p:nvSpPr>
          <p:cNvPr id="3" name="文字方塊 2">
            <a:extLst>
              <a:ext uri="{FF2B5EF4-FFF2-40B4-BE49-F238E27FC236}">
                <a16:creationId xmlns:a16="http://schemas.microsoft.com/office/drawing/2014/main" id="{E6942BFC-0F3E-0037-71D4-1B88F2F01C7E}"/>
              </a:ext>
            </a:extLst>
          </p:cNvPr>
          <p:cNvSpPr txBox="1"/>
          <p:nvPr/>
        </p:nvSpPr>
        <p:spPr bwMode="auto">
          <a:xfrm>
            <a:off x="705970" y="531158"/>
            <a:ext cx="7832912" cy="784830"/>
          </a:xfrm>
          <a:prstGeom prst="rect">
            <a:avLst/>
          </a:prstGeom>
          <a:noFill/>
          <a:ln w="9525">
            <a:noFill/>
            <a:miter lim="800000"/>
            <a:headEnd/>
            <a:tailEnd/>
          </a:ln>
        </p:spPr>
        <p:txBody>
          <a:bodyPr wrap="square" rtlCol="0">
            <a:spAutoFit/>
          </a:bodyPr>
          <a:lstStyle/>
          <a:p>
            <a:pPr>
              <a:spcBef>
                <a:spcPct val="50000"/>
              </a:spcBef>
            </a:pPr>
            <a:r>
              <a:rPr lang="en-US" altLang="zh-TW" sz="1800" dirty="0">
                <a:solidFill>
                  <a:srgbClr val="FF0000"/>
                </a:solidFill>
              </a:rPr>
              <a:t>Caveat:  discrete ambiguity in strong phases</a:t>
            </a:r>
            <a:endParaRPr lang="en-US" altLang="zh-TW" sz="1800" dirty="0">
              <a:solidFill>
                <a:srgbClr val="0000FF"/>
              </a:solidFill>
            </a:endParaRPr>
          </a:p>
          <a:p>
            <a:pPr>
              <a:spcBef>
                <a:spcPct val="50000"/>
              </a:spcBef>
            </a:pPr>
            <a:r>
              <a:rPr lang="en-US" altLang="zh-TW" sz="1800" dirty="0">
                <a:solidFill>
                  <a:srgbClr val="0000FF"/>
                </a:solidFill>
              </a:rPr>
              <a:t>      Strong phases are subject to a simultaneous sign flip.  </a:t>
            </a:r>
            <a:endParaRPr lang="zh-TW" altLang="en-US" sz="1800" dirty="0">
              <a:solidFill>
                <a:srgbClr val="0000FF"/>
              </a:solidFill>
            </a:endParaRPr>
          </a:p>
        </p:txBody>
      </p:sp>
      <p:sp>
        <p:nvSpPr>
          <p:cNvPr id="4" name="文字方塊 3">
            <a:extLst>
              <a:ext uri="{FF2B5EF4-FFF2-40B4-BE49-F238E27FC236}">
                <a16:creationId xmlns:a16="http://schemas.microsoft.com/office/drawing/2014/main" id="{8EE2F1DC-78CB-B053-3B9A-618BEEB158D9}"/>
              </a:ext>
            </a:extLst>
          </p:cNvPr>
          <p:cNvSpPr txBox="1"/>
          <p:nvPr/>
        </p:nvSpPr>
        <p:spPr bwMode="auto">
          <a:xfrm>
            <a:off x="931209" y="1456977"/>
            <a:ext cx="7281582" cy="1923604"/>
          </a:xfrm>
          <a:prstGeom prst="rect">
            <a:avLst/>
          </a:prstGeom>
          <a:noFill/>
          <a:ln w="9525">
            <a:noFill/>
            <a:miter lim="800000"/>
            <a:headEnd/>
            <a:tailEnd/>
          </a:ln>
        </p:spPr>
        <p:txBody>
          <a:bodyPr wrap="square" rtlCol="0">
            <a:spAutoFit/>
          </a:bodyPr>
          <a:lstStyle/>
          <a:p>
            <a:pPr eaLnBrk="1" hangingPunct="1">
              <a:spcBef>
                <a:spcPct val="50000"/>
              </a:spcBef>
            </a:pPr>
            <a:r>
              <a:rPr lang="en-US" altLang="zh-TW" sz="1700" dirty="0">
                <a:solidFill>
                  <a:srgbClr val="0000FF"/>
                </a:solidFill>
              </a:rPr>
              <a:t>             Our          </a:t>
            </a:r>
            <a:r>
              <a:rPr lang="en-US" altLang="zh-TW" sz="1700" dirty="0" err="1">
                <a:solidFill>
                  <a:srgbClr val="0000FF"/>
                </a:solidFill>
              </a:rPr>
              <a:t>Rosner</a:t>
            </a:r>
            <a:r>
              <a:rPr lang="en-US" altLang="zh-TW" sz="1700" dirty="0">
                <a:solidFill>
                  <a:srgbClr val="0000FF"/>
                </a:solidFill>
              </a:rPr>
              <a:t> et al.      FAT (Li, Lu, Yu)</a:t>
            </a:r>
          </a:p>
          <a:p>
            <a:pPr eaLnBrk="1" hangingPunct="1">
              <a:spcBef>
                <a:spcPct val="50000"/>
              </a:spcBef>
            </a:pPr>
            <a:r>
              <a:rPr lang="en-US" altLang="zh-TW" sz="1700" dirty="0">
                <a:solidFill>
                  <a:srgbClr val="0000FF"/>
                </a:solidFill>
              </a:rPr>
              <a:t>C           -</a:t>
            </a:r>
            <a:r>
              <a:rPr lang="en-US" altLang="zh-TW" sz="1700" b="0" dirty="0">
                <a:solidFill>
                  <a:srgbClr val="0000FF"/>
                </a:solidFill>
              </a:rPr>
              <a:t>151</a:t>
            </a:r>
            <a:r>
              <a:rPr lang="en-US" altLang="zh-TW" sz="1700" b="0" baseline="30000" dirty="0">
                <a:solidFill>
                  <a:srgbClr val="0000FF"/>
                </a:solidFill>
              </a:rPr>
              <a:t>o               </a:t>
            </a:r>
            <a:r>
              <a:rPr lang="en-US" altLang="zh-TW" sz="1700" b="0" dirty="0">
                <a:solidFill>
                  <a:srgbClr val="0000FF"/>
                </a:solidFill>
              </a:rPr>
              <a:t> </a:t>
            </a:r>
            <a:r>
              <a:rPr lang="en-US" altLang="zh-TW" sz="1700" dirty="0">
                <a:solidFill>
                  <a:srgbClr val="0000FF"/>
                </a:solidFill>
              </a:rPr>
              <a:t>-</a:t>
            </a:r>
            <a:r>
              <a:rPr lang="en-US" altLang="zh-TW" sz="1700" b="0" dirty="0">
                <a:solidFill>
                  <a:srgbClr val="0000FF"/>
                </a:solidFill>
              </a:rPr>
              <a:t>151</a:t>
            </a:r>
            <a:r>
              <a:rPr lang="en-US" altLang="zh-TW" sz="1700" b="0" baseline="30000" dirty="0">
                <a:solidFill>
                  <a:srgbClr val="0000FF"/>
                </a:solidFill>
              </a:rPr>
              <a:t>o</a:t>
            </a:r>
            <a:r>
              <a:rPr lang="en-US" altLang="zh-TW" sz="1700" b="0" dirty="0">
                <a:solidFill>
                  <a:srgbClr val="0000FF"/>
                </a:solidFill>
              </a:rPr>
              <a:t>                   </a:t>
            </a:r>
            <a:r>
              <a:rPr lang="en-US" altLang="zh-TW" sz="1700" dirty="0">
                <a:solidFill>
                  <a:srgbClr val="0000FF"/>
                </a:solidFill>
              </a:rPr>
              <a:t>   </a:t>
            </a:r>
            <a:r>
              <a:rPr lang="en-US" altLang="zh-TW" sz="1700" b="0" dirty="0">
                <a:solidFill>
                  <a:srgbClr val="0000FF"/>
                </a:solidFill>
              </a:rPr>
              <a:t>148</a:t>
            </a:r>
            <a:r>
              <a:rPr lang="en-US" altLang="zh-TW" sz="1700" b="0" baseline="30000" dirty="0">
                <a:solidFill>
                  <a:srgbClr val="0000FF"/>
                </a:solidFill>
              </a:rPr>
              <a:t>o</a:t>
            </a:r>
            <a:r>
              <a:rPr lang="en-US" altLang="zh-TW" sz="1700" b="0" dirty="0">
                <a:solidFill>
                  <a:srgbClr val="0000FF"/>
                </a:solidFill>
              </a:rPr>
              <a:t> </a:t>
            </a:r>
          </a:p>
          <a:p>
            <a:pPr eaLnBrk="1" hangingPunct="1">
              <a:spcBef>
                <a:spcPct val="50000"/>
              </a:spcBef>
            </a:pPr>
            <a:r>
              <a:rPr lang="en-US" altLang="zh-TW" sz="1700" dirty="0">
                <a:solidFill>
                  <a:srgbClr val="0000FF"/>
                </a:solidFill>
              </a:rPr>
              <a:t>E</a:t>
            </a:r>
            <a:r>
              <a:rPr lang="en-US" altLang="zh-TW" sz="1700" b="0" dirty="0">
                <a:solidFill>
                  <a:srgbClr val="0000FF"/>
                </a:solidFill>
              </a:rPr>
              <a:t>            121</a:t>
            </a:r>
            <a:r>
              <a:rPr lang="en-US" altLang="zh-TW" sz="1700" b="0" baseline="30000" dirty="0">
                <a:solidFill>
                  <a:srgbClr val="0000FF"/>
                </a:solidFill>
              </a:rPr>
              <a:t>o</a:t>
            </a:r>
            <a:r>
              <a:rPr lang="en-US" altLang="zh-TW" sz="1700" b="0" dirty="0">
                <a:solidFill>
                  <a:srgbClr val="0000FF"/>
                </a:solidFill>
              </a:rPr>
              <a:t>            120</a:t>
            </a:r>
            <a:r>
              <a:rPr lang="en-US" altLang="zh-TW" sz="1700" b="0" baseline="30000" dirty="0">
                <a:solidFill>
                  <a:srgbClr val="0000FF"/>
                </a:solidFill>
              </a:rPr>
              <a:t>o                           </a:t>
            </a:r>
            <a:r>
              <a:rPr lang="en-US" altLang="zh-TW" sz="1700" dirty="0">
                <a:solidFill>
                  <a:srgbClr val="0000FF"/>
                </a:solidFill>
              </a:rPr>
              <a:t>   -</a:t>
            </a:r>
            <a:r>
              <a:rPr lang="en-US" altLang="zh-TW" sz="1700" b="0" dirty="0">
                <a:solidFill>
                  <a:srgbClr val="0000FF"/>
                </a:solidFill>
              </a:rPr>
              <a:t>142</a:t>
            </a:r>
            <a:r>
              <a:rPr lang="en-US" altLang="zh-TW" sz="1700" b="0" baseline="30000" dirty="0">
                <a:solidFill>
                  <a:srgbClr val="0000FF"/>
                </a:solidFill>
              </a:rPr>
              <a:t>o</a:t>
            </a:r>
            <a:r>
              <a:rPr lang="en-US" altLang="zh-TW" sz="1700" b="0" dirty="0">
                <a:solidFill>
                  <a:srgbClr val="0000FF"/>
                </a:solidFill>
              </a:rPr>
              <a:t> </a:t>
            </a:r>
          </a:p>
          <a:p>
            <a:pPr eaLnBrk="1" hangingPunct="1">
              <a:spcBef>
                <a:spcPct val="50000"/>
              </a:spcBef>
            </a:pPr>
            <a:r>
              <a:rPr lang="en-US" altLang="zh-TW" sz="1700" dirty="0">
                <a:solidFill>
                  <a:srgbClr val="0000FF"/>
                </a:solidFill>
              </a:rPr>
              <a:t>A </a:t>
            </a:r>
            <a:r>
              <a:rPr lang="en-US" altLang="zh-TW" sz="1700" b="0" dirty="0">
                <a:solidFill>
                  <a:srgbClr val="0000FF"/>
                </a:solidFill>
              </a:rPr>
              <a:t>          ~ 23</a:t>
            </a:r>
            <a:r>
              <a:rPr lang="en-US" altLang="zh-TW" sz="1700" b="0" baseline="30000" dirty="0">
                <a:solidFill>
                  <a:srgbClr val="0000FF"/>
                </a:solidFill>
              </a:rPr>
              <a:t>o</a:t>
            </a:r>
            <a:r>
              <a:rPr lang="en-US" altLang="zh-TW" sz="1700" b="0" dirty="0">
                <a:solidFill>
                  <a:srgbClr val="0000FF"/>
                </a:solidFill>
              </a:rPr>
              <a:t>           ~ 70</a:t>
            </a:r>
            <a:r>
              <a:rPr lang="en-US" altLang="zh-TW" sz="1700" b="0" baseline="30000" dirty="0">
                <a:solidFill>
                  <a:srgbClr val="0000FF"/>
                </a:solidFill>
              </a:rPr>
              <a:t>o</a:t>
            </a:r>
            <a:r>
              <a:rPr lang="en-US" altLang="zh-TW" sz="1700" b="0" dirty="0">
                <a:solidFill>
                  <a:srgbClr val="0000FF"/>
                </a:solidFill>
              </a:rPr>
              <a:t>                        ?</a:t>
            </a:r>
          </a:p>
          <a:p>
            <a:pPr eaLnBrk="1" hangingPunct="1">
              <a:spcBef>
                <a:spcPct val="50000"/>
              </a:spcBef>
            </a:pPr>
            <a:r>
              <a:rPr lang="en-US" altLang="zh-TW" sz="1700" dirty="0">
                <a:solidFill>
                  <a:srgbClr val="0000FF"/>
                </a:solidFill>
              </a:rPr>
              <a:t>P           -</a:t>
            </a:r>
            <a:r>
              <a:rPr lang="en-US" altLang="zh-TW" sz="1700" b="0" dirty="0">
                <a:solidFill>
                  <a:srgbClr val="0000FF"/>
                </a:solidFill>
              </a:rPr>
              <a:t>150</a:t>
            </a:r>
            <a:r>
              <a:rPr lang="en-US" altLang="zh-TW" sz="1700" b="0" baseline="30000" dirty="0">
                <a:solidFill>
                  <a:srgbClr val="0000FF"/>
                </a:solidFill>
              </a:rPr>
              <a:t>o</a:t>
            </a:r>
            <a:r>
              <a:rPr lang="en-US" altLang="zh-TW" sz="1700" b="0" dirty="0">
                <a:solidFill>
                  <a:srgbClr val="0000FF"/>
                </a:solidFill>
              </a:rPr>
              <a:t>                   </a:t>
            </a:r>
            <a:r>
              <a:rPr lang="en-US" altLang="zh-TW" sz="1700" b="0" baseline="30000" dirty="0">
                <a:solidFill>
                  <a:srgbClr val="0000FF"/>
                </a:solidFill>
              </a:rPr>
              <a:t>                             </a:t>
            </a:r>
            <a:r>
              <a:rPr lang="en-US" altLang="zh-TW" sz="1700" dirty="0">
                <a:solidFill>
                  <a:srgbClr val="0000FF"/>
                </a:solidFill>
              </a:rPr>
              <a:t>   </a:t>
            </a:r>
            <a:r>
              <a:rPr lang="en-US" altLang="zh-TW" sz="1700" b="0" dirty="0">
                <a:solidFill>
                  <a:srgbClr val="0000FF"/>
                </a:solidFill>
              </a:rPr>
              <a:t>134</a:t>
            </a:r>
            <a:r>
              <a:rPr lang="en-US" altLang="zh-TW" sz="1700" b="0" baseline="30000" dirty="0">
                <a:solidFill>
                  <a:srgbClr val="0000FF"/>
                </a:solidFill>
              </a:rPr>
              <a:t>o</a:t>
            </a:r>
            <a:r>
              <a:rPr lang="en-US" altLang="zh-TW" sz="1700" b="0" dirty="0">
                <a:solidFill>
                  <a:srgbClr val="0000FF"/>
                </a:solidFill>
              </a:rPr>
              <a:t> </a:t>
            </a:r>
          </a:p>
        </p:txBody>
      </p:sp>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1621EC17-3BD5-52C7-A57D-B992E7A7DA31}"/>
                  </a:ext>
                </a:extLst>
              </p:cNvPr>
              <p:cNvSpPr txBox="1"/>
              <p:nvPr/>
            </p:nvSpPr>
            <p:spPr bwMode="auto">
              <a:xfrm>
                <a:off x="712853" y="3969043"/>
                <a:ext cx="7920318" cy="621452"/>
              </a:xfrm>
              <a:prstGeom prst="rect">
                <a:avLst/>
              </a:prstGeom>
              <a:noFill/>
              <a:ln w="9525">
                <a:noFill/>
                <a:miter lim="800000"/>
                <a:headEnd/>
                <a:tailEnd/>
              </a:ln>
            </p:spPr>
            <p:txBody>
              <a:bodyPr wrap="square" rtlCol="0">
                <a:spAutoFit/>
              </a:bodyPr>
              <a:lstStyle/>
              <a:p>
                <a:pPr>
                  <a:spcBef>
                    <a:spcPct val="50000"/>
                  </a:spcBef>
                </a:pPr>
                <a:r>
                  <a:rPr lang="en-US" altLang="zh-TW" sz="1700" dirty="0">
                    <a:solidFill>
                      <a:srgbClr val="FF0000"/>
                    </a:solidFill>
                  </a:rPr>
                  <a:t>Discrete ambiguity can be removed by measuring CP violation in </a:t>
                </a:r>
                <a14:m>
                  <m:oMath xmlns:m="http://schemas.openxmlformats.org/officeDocument/2006/math">
                    <m:sSup>
                      <m:sSupPr>
                        <m:ctrlPr>
                          <a:rPr lang="en-US" altLang="zh-TW" sz="1700" b="1" i="1" smtClean="0">
                            <a:solidFill>
                              <a:srgbClr val="FF0000"/>
                            </a:solidFill>
                            <a:latin typeface="Cambria Math" panose="02040503050406030204" pitchFamily="18" charset="0"/>
                          </a:rPr>
                        </m:ctrlPr>
                      </m:sSupPr>
                      <m:e>
                        <m:r>
                          <a:rPr lang="en-US" altLang="zh-TW" sz="1700" b="1" i="1" smtClean="0">
                            <a:solidFill>
                              <a:srgbClr val="FF0000"/>
                            </a:solidFill>
                            <a:latin typeface="Cambria Math" panose="02040503050406030204" pitchFamily="18" charset="0"/>
                          </a:rPr>
                          <m:t>𝑫</m:t>
                        </m:r>
                      </m:e>
                      <m:sup>
                        <m:r>
                          <a:rPr lang="en-US" altLang="zh-TW" sz="1700" b="1" i="1" smtClean="0">
                            <a:solidFill>
                              <a:srgbClr val="FF0000"/>
                            </a:solidFill>
                            <a:latin typeface="Cambria Math" panose="02040503050406030204" pitchFamily="18" charset="0"/>
                          </a:rPr>
                          <m:t>𝟎</m:t>
                        </m:r>
                      </m:sup>
                    </m:sSup>
                    <m:r>
                      <a:rPr lang="en-US" altLang="zh-TW" sz="1700" b="1" i="1" smtClean="0">
                        <a:solidFill>
                          <a:srgbClr val="FF0000"/>
                        </a:solidFill>
                        <a:latin typeface="Cambria Math" panose="02040503050406030204" pitchFamily="18" charset="0"/>
                      </a:rPr>
                      <m:t>→</m:t>
                    </m:r>
                    <m:sSub>
                      <m:sSubPr>
                        <m:ctrlPr>
                          <a:rPr lang="en-US" altLang="zh-TW" sz="1700" b="1" i="1" smtClean="0">
                            <a:solidFill>
                              <a:srgbClr val="FF0000"/>
                            </a:solidFill>
                            <a:latin typeface="Cambria Math" panose="02040503050406030204" pitchFamily="18" charset="0"/>
                          </a:rPr>
                        </m:ctrlPr>
                      </m:sSubPr>
                      <m:e>
                        <m:r>
                          <a:rPr lang="en-US" altLang="zh-TW" sz="1700" b="1" i="1" smtClean="0">
                            <a:solidFill>
                              <a:srgbClr val="FF0000"/>
                            </a:solidFill>
                            <a:latin typeface="Cambria Math" panose="02040503050406030204" pitchFamily="18" charset="0"/>
                          </a:rPr>
                          <m:t>𝑲</m:t>
                        </m:r>
                      </m:e>
                      <m:sub>
                        <m:r>
                          <a:rPr lang="en-US" altLang="zh-TW" sz="1700" b="1" i="1" smtClean="0">
                            <a:solidFill>
                              <a:srgbClr val="FF0000"/>
                            </a:solidFill>
                            <a:latin typeface="Cambria Math" panose="02040503050406030204" pitchFamily="18" charset="0"/>
                          </a:rPr>
                          <m:t>𝑺</m:t>
                        </m:r>
                      </m:sub>
                    </m:sSub>
                    <m:sSub>
                      <m:sSubPr>
                        <m:ctrlPr>
                          <a:rPr lang="en-US" altLang="zh-TW" sz="1700" b="1" i="1" smtClean="0">
                            <a:solidFill>
                              <a:srgbClr val="FF0000"/>
                            </a:solidFill>
                            <a:latin typeface="Cambria Math" panose="02040503050406030204" pitchFamily="18" charset="0"/>
                          </a:rPr>
                        </m:ctrlPr>
                      </m:sSubPr>
                      <m:e>
                        <m:r>
                          <a:rPr lang="en-US" altLang="zh-TW" sz="1700" b="1" i="1" smtClean="0">
                            <a:solidFill>
                              <a:srgbClr val="FF0000"/>
                            </a:solidFill>
                            <a:latin typeface="Cambria Math" panose="02040503050406030204" pitchFamily="18" charset="0"/>
                          </a:rPr>
                          <m:t>𝑲</m:t>
                        </m:r>
                      </m:e>
                      <m:sub>
                        <m:r>
                          <a:rPr lang="en-US" altLang="zh-TW" sz="1700" b="1" i="1" smtClean="0">
                            <a:solidFill>
                              <a:srgbClr val="FF0000"/>
                            </a:solidFill>
                            <a:latin typeface="Cambria Math" panose="02040503050406030204" pitchFamily="18" charset="0"/>
                          </a:rPr>
                          <m:t>𝑺</m:t>
                        </m:r>
                      </m:sub>
                    </m:sSub>
                  </m:oMath>
                </a14:m>
                <a:r>
                  <a:rPr lang="zh-TW" altLang="en-US" sz="1700" dirty="0">
                    <a:solidFill>
                      <a:srgbClr val="FF0000"/>
                    </a:solidFill>
                  </a:rPr>
                  <a:t> </a:t>
                </a:r>
                <a:r>
                  <a:rPr lang="en-US" altLang="zh-TW" sz="1700" dirty="0">
                    <a:solidFill>
                      <a:srgbClr val="FF0000"/>
                    </a:solidFill>
                  </a:rPr>
                  <a:t>!</a:t>
                </a:r>
                <a:endParaRPr lang="zh-TW" altLang="en-US" sz="1700" dirty="0">
                  <a:solidFill>
                    <a:srgbClr val="FF0000"/>
                  </a:solidFill>
                </a:endParaRPr>
              </a:p>
            </p:txBody>
          </p:sp>
        </mc:Choice>
        <mc:Fallback xmlns="">
          <p:sp>
            <p:nvSpPr>
              <p:cNvPr id="5" name="文字方塊 4">
                <a:extLst>
                  <a:ext uri="{FF2B5EF4-FFF2-40B4-BE49-F238E27FC236}">
                    <a16:creationId xmlns:a16="http://schemas.microsoft.com/office/drawing/2014/main" id="{1621EC17-3BD5-52C7-A57D-B992E7A7DA31}"/>
                  </a:ext>
                </a:extLst>
              </p:cNvPr>
              <p:cNvSpPr txBox="1">
                <a:spLocks noRot="1" noChangeAspect="1" noMove="1" noResize="1" noEditPoints="1" noAdjustHandles="1" noChangeArrowheads="1" noChangeShapeType="1" noTextEdit="1"/>
              </p:cNvSpPr>
              <p:nvPr/>
            </p:nvSpPr>
            <p:spPr bwMode="auto">
              <a:xfrm>
                <a:off x="712853" y="3969043"/>
                <a:ext cx="7920318" cy="621452"/>
              </a:xfrm>
              <a:prstGeom prst="rect">
                <a:avLst/>
              </a:prstGeom>
              <a:blipFill>
                <a:blip r:embed="rId2"/>
                <a:stretch>
                  <a:fillRect l="-481" t="-2000" b="-12000"/>
                </a:stretch>
              </a:blipFill>
              <a:ln w="9525">
                <a:noFill/>
                <a:miter lim="800000"/>
                <a:headEnd/>
                <a:tailEnd/>
              </a:ln>
            </p:spPr>
            <p:txBody>
              <a:bodyPr/>
              <a:lstStyle/>
              <a:p>
                <a:r>
                  <a:rPr lang="zh-TW" altLang="en-US">
                    <a:noFill/>
                  </a:rPr>
                  <a:t> </a:t>
                </a:r>
              </a:p>
            </p:txBody>
          </p:sp>
        </mc:Fallback>
      </mc:AlternateContent>
      <p:sp>
        <p:nvSpPr>
          <p:cNvPr id="6" name="文字方塊 5">
            <a:extLst>
              <a:ext uri="{FF2B5EF4-FFF2-40B4-BE49-F238E27FC236}">
                <a16:creationId xmlns:a16="http://schemas.microsoft.com/office/drawing/2014/main" id="{01D2C88D-530A-6B69-CD3E-8DD72392FDF4}"/>
              </a:ext>
            </a:extLst>
          </p:cNvPr>
          <p:cNvSpPr txBox="1"/>
          <p:nvPr/>
        </p:nvSpPr>
        <p:spPr bwMode="auto">
          <a:xfrm>
            <a:off x="893056" y="3429218"/>
            <a:ext cx="7458740" cy="353943"/>
          </a:xfrm>
          <a:prstGeom prst="rect">
            <a:avLst/>
          </a:prstGeom>
          <a:noFill/>
          <a:ln w="9525">
            <a:noFill/>
            <a:miter lim="800000"/>
            <a:headEnd/>
            <a:tailEnd/>
          </a:ln>
        </p:spPr>
        <p:txBody>
          <a:bodyPr wrap="square" rtlCol="0">
            <a:spAutoFit/>
          </a:bodyPr>
          <a:lstStyle/>
          <a:p>
            <a:pPr>
              <a:spcBef>
                <a:spcPct val="50000"/>
              </a:spcBef>
            </a:pPr>
            <a:r>
              <a:rPr lang="en-US" altLang="zh-TW" sz="1700" dirty="0"/>
              <a:t>FAT: factorization assisted topological amplitude approach</a:t>
            </a:r>
            <a:endParaRPr lang="zh-TW" altLang="en-US" sz="1700" dirty="0"/>
          </a:p>
        </p:txBody>
      </p:sp>
    </p:spTree>
    <p:extLst>
      <p:ext uri="{BB962C8B-B14F-4D97-AF65-F5344CB8AC3E}">
        <p14:creationId xmlns:p14="http://schemas.microsoft.com/office/powerpoint/2010/main" val="9560540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chemeClr val="tx1"/>
                </a:solidFill>
                <a:latin typeface="Arial" panose="020B0604020202020204" pitchFamily="34" charset="0"/>
                <a:ea typeface="新細明體" panose="02020500000000000000" pitchFamily="18" charset="-120"/>
              </a:defRPr>
            </a:lvl1pPr>
            <a:lvl2pPr marL="557213" indent="-214313">
              <a:spcBef>
                <a:spcPct val="20000"/>
              </a:spcBef>
              <a:buChar char="–"/>
              <a:defRPr kumimoji="1" sz="2100">
                <a:solidFill>
                  <a:schemeClr val="tx1"/>
                </a:solidFill>
                <a:latin typeface="Arial" panose="020B0604020202020204" pitchFamily="34" charset="0"/>
                <a:ea typeface="新細明體" panose="02020500000000000000" pitchFamily="18" charset="-120"/>
              </a:defRPr>
            </a:lvl2pPr>
            <a:lvl3pPr marL="857250" indent="-171450">
              <a:spcBef>
                <a:spcPct val="20000"/>
              </a:spcBef>
              <a:buChar char="•"/>
              <a:defRPr kumimoji="1" sz="1800">
                <a:solidFill>
                  <a:schemeClr val="tx1"/>
                </a:solidFill>
                <a:latin typeface="Arial" panose="020B0604020202020204" pitchFamily="34" charset="0"/>
                <a:ea typeface="新細明體" panose="02020500000000000000" pitchFamily="18" charset="-120"/>
              </a:defRPr>
            </a:lvl3pPr>
            <a:lvl4pPr marL="12001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4pPr>
            <a:lvl5pPr marL="15430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5pPr>
            <a:lvl6pPr marL="18859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6pPr>
            <a:lvl7pPr marL="22288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7pPr>
            <a:lvl8pPr marL="25717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8pPr>
            <a:lvl9pPr marL="29146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E75A4637-89F3-40D3-94A3-E7DE94C5A1AC}" type="slidenum">
              <a:rPr lang="en-US" altLang="zh-TW" sz="1050"/>
              <a:pPr>
                <a:spcBef>
                  <a:spcPct val="0"/>
                </a:spcBef>
                <a:buFontTx/>
                <a:buNone/>
              </a:pPr>
              <a:t>60</a:t>
            </a:fld>
            <a:endParaRPr lang="en-US" altLang="zh-TW" sz="1050"/>
          </a:p>
        </p:txBody>
      </p:sp>
      <p:sp>
        <p:nvSpPr>
          <p:cNvPr id="44035" name="Text Box 4"/>
          <p:cNvSpPr txBox="1">
            <a:spLocks noChangeArrowheads="1"/>
          </p:cNvSpPr>
          <p:nvPr/>
        </p:nvSpPr>
        <p:spPr bwMode="auto">
          <a:xfrm>
            <a:off x="1352550" y="745332"/>
            <a:ext cx="64579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 typeface="Wingdings" panose="05000000000000000000" pitchFamily="2" charset="2"/>
              <a:buChar char="n"/>
            </a:pPr>
            <a:r>
              <a:rPr lang="en-US" altLang="zh-TW" sz="1500" dirty="0"/>
              <a:t> Dynamical model calculation </a:t>
            </a:r>
          </a:p>
          <a:p>
            <a:pPr eaLnBrk="1" hangingPunct="1">
              <a:spcBef>
                <a:spcPct val="50000"/>
              </a:spcBef>
              <a:buFontTx/>
              <a:buNone/>
            </a:pPr>
            <a:r>
              <a:rPr lang="en-US" altLang="zh-TW" sz="1500" dirty="0"/>
              <a:t>    1. Pole model: </a:t>
            </a:r>
          </a:p>
          <a:p>
            <a:pPr eaLnBrk="1" hangingPunct="1">
              <a:spcBef>
                <a:spcPct val="50000"/>
              </a:spcBef>
              <a:buFontTx/>
              <a:buNone/>
            </a:pPr>
            <a:r>
              <a:rPr lang="en-US" altLang="zh-TW" sz="1500" dirty="0"/>
              <a:t>         Kamal, HYC,…</a:t>
            </a:r>
          </a:p>
        </p:txBody>
      </p:sp>
      <p:pic>
        <p:nvPicPr>
          <p:cNvPr id="44036" name="Picture 5" descr="po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8376" y="1183975"/>
            <a:ext cx="3698081"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6"/>
          <p:cNvSpPr txBox="1">
            <a:spLocks noChangeArrowheads="1"/>
          </p:cNvSpPr>
          <p:nvPr/>
        </p:nvSpPr>
        <p:spPr bwMode="auto">
          <a:xfrm>
            <a:off x="1512094" y="2080024"/>
            <a:ext cx="64037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500" dirty="0">
                <a:solidFill>
                  <a:srgbClr val="0000FF"/>
                </a:solidFill>
              </a:rPr>
              <a:t>Consider low-lying pole contributions:</a:t>
            </a:r>
          </a:p>
          <a:p>
            <a:pPr eaLnBrk="1" hangingPunct="1">
              <a:spcBef>
                <a:spcPct val="50000"/>
              </a:spcBef>
              <a:buFontTx/>
              <a:buNone/>
            </a:pPr>
            <a:r>
              <a:rPr lang="en-US" altLang="zh-TW" sz="1500" dirty="0">
                <a:solidFill>
                  <a:srgbClr val="0000FF"/>
                </a:solidFill>
              </a:rPr>
              <a:t>   s-wave is governed by ½</a:t>
            </a:r>
            <a:r>
              <a:rPr lang="en-US" altLang="zh-TW" sz="1500" baseline="30000" dirty="0">
                <a:solidFill>
                  <a:srgbClr val="0000FF"/>
                </a:solidFill>
              </a:rPr>
              <a:t>-</a:t>
            </a:r>
            <a:r>
              <a:rPr lang="en-US" altLang="zh-TW" sz="1500" dirty="0">
                <a:solidFill>
                  <a:srgbClr val="0000FF"/>
                </a:solidFill>
              </a:rPr>
              <a:t> resonances (very tedious, troublesome!)</a:t>
            </a:r>
          </a:p>
          <a:p>
            <a:pPr eaLnBrk="1" hangingPunct="1">
              <a:spcBef>
                <a:spcPct val="50000"/>
              </a:spcBef>
              <a:buFontTx/>
              <a:buNone/>
            </a:pPr>
            <a:r>
              <a:rPr lang="en-US" altLang="zh-TW" sz="1500" dirty="0">
                <a:solidFill>
                  <a:srgbClr val="0000FF"/>
                </a:solidFill>
              </a:rPr>
              <a:t>   p-wave is dominated by ½</a:t>
            </a:r>
            <a:r>
              <a:rPr lang="en-US" altLang="zh-TW" sz="1500" baseline="30000" dirty="0">
                <a:solidFill>
                  <a:srgbClr val="0000FF"/>
                </a:solidFill>
              </a:rPr>
              <a:t>+</a:t>
            </a:r>
            <a:r>
              <a:rPr lang="en-US" altLang="zh-TW" sz="1500" dirty="0">
                <a:solidFill>
                  <a:srgbClr val="0000FF"/>
                </a:solidFill>
              </a:rPr>
              <a:t> ground-state baryons</a:t>
            </a:r>
          </a:p>
        </p:txBody>
      </p:sp>
      <p:sp>
        <p:nvSpPr>
          <p:cNvPr id="44038" name="Text Box 7"/>
          <p:cNvSpPr txBox="1">
            <a:spLocks noChangeArrowheads="1"/>
          </p:cNvSpPr>
          <p:nvPr/>
        </p:nvSpPr>
        <p:spPr bwMode="auto">
          <a:xfrm>
            <a:off x="1479947" y="3368278"/>
            <a:ext cx="5342334"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500" dirty="0"/>
              <a:t> 2. Relativistic QM:  Korner, Kramer, Ivanov,…</a:t>
            </a:r>
          </a:p>
          <a:p>
            <a:pPr eaLnBrk="1" hangingPunct="1">
              <a:spcBef>
                <a:spcPct val="50000"/>
              </a:spcBef>
              <a:buFontTx/>
              <a:buNone/>
            </a:pPr>
            <a:r>
              <a:rPr lang="en-US" altLang="zh-TW" sz="1500" dirty="0"/>
              <a:t>     </a:t>
            </a:r>
            <a:r>
              <a:rPr lang="en-US" altLang="zh-TW" sz="1500" dirty="0">
                <a:solidFill>
                  <a:srgbClr val="0000FF"/>
                </a:solidFill>
              </a:rPr>
              <a:t>overlap integrals       </a:t>
            </a:r>
          </a:p>
        </p:txBody>
      </p:sp>
      <p:sp>
        <p:nvSpPr>
          <p:cNvPr id="9" name="Text Box 7"/>
          <p:cNvSpPr txBox="1">
            <a:spLocks noChangeArrowheads="1"/>
          </p:cNvSpPr>
          <p:nvPr/>
        </p:nvSpPr>
        <p:spPr bwMode="auto">
          <a:xfrm>
            <a:off x="1479947" y="4216182"/>
            <a:ext cx="6242447"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500" dirty="0"/>
              <a:t> 3. Current algebra:  Kamal, HYC,…</a:t>
            </a:r>
          </a:p>
          <a:p>
            <a:pPr eaLnBrk="1" hangingPunct="1">
              <a:spcBef>
                <a:spcPct val="50000"/>
              </a:spcBef>
              <a:buFontTx/>
              <a:buNone/>
            </a:pPr>
            <a:r>
              <a:rPr lang="en-US" altLang="zh-TW" sz="1500" dirty="0"/>
              <a:t>     </a:t>
            </a:r>
            <a:r>
              <a:rPr lang="en-US" altLang="zh-TW" sz="1500" dirty="0">
                <a:solidFill>
                  <a:srgbClr val="0000FF"/>
                </a:solidFill>
              </a:rPr>
              <a:t>s-wave is reduced to a commutator term in soft meson limit       </a:t>
            </a:r>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9CFF830C-9CE0-88AA-93EA-C9BCCAE5A552}"/>
                  </a:ext>
                </a:extLst>
              </p:cNvPr>
              <p:cNvSpPr txBox="1"/>
              <p:nvPr/>
            </p:nvSpPr>
            <p:spPr>
              <a:xfrm>
                <a:off x="1256919" y="237853"/>
                <a:ext cx="6209538" cy="3986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TW" b="1" i="1" smtClean="0">
                          <a:latin typeface="Cambria Math" panose="02040503050406030204" pitchFamily="18" charset="0"/>
                        </a:rPr>
                        <m:t>𝑴</m:t>
                      </m:r>
                      <m:d>
                        <m:dPr>
                          <m:ctrlPr>
                            <a:rPr kumimoji="1" lang="en-US" altLang="zh-TW" b="1" i="1" smtClean="0">
                              <a:latin typeface="Cambria Math" panose="02040503050406030204" pitchFamily="18" charset="0"/>
                            </a:rPr>
                          </m:ctrlPr>
                        </m:dPr>
                        <m:e>
                          <m:sSub>
                            <m:sSubPr>
                              <m:ctrlPr>
                                <a:rPr kumimoji="1" lang="en-US" altLang="zh-TW" b="1" i="1" smtClean="0">
                                  <a:latin typeface="Cambria Math" panose="02040503050406030204" pitchFamily="18" charset="0"/>
                                  <a:ea typeface="Cambria Math" panose="02040503050406030204" pitchFamily="18" charset="0"/>
                                </a:rPr>
                              </m:ctrlPr>
                            </m:sSubPr>
                            <m:e>
                              <m:r>
                                <a:rPr kumimoji="1" lang="en-US" altLang="zh-TW" b="1" i="1" smtClean="0">
                                  <a:latin typeface="Cambria Math" panose="02040503050406030204" pitchFamily="18" charset="0"/>
                                  <a:ea typeface="Cambria Math" panose="02040503050406030204" pitchFamily="18" charset="0"/>
                                </a:rPr>
                                <m:t>ℬ</m:t>
                              </m:r>
                            </m:e>
                            <m:sub>
                              <m:r>
                                <a:rPr kumimoji="1" lang="en-US" altLang="zh-TW" b="1" i="1" smtClean="0">
                                  <a:latin typeface="Cambria Math" panose="02040503050406030204" pitchFamily="18" charset="0"/>
                                  <a:ea typeface="Cambria Math" panose="02040503050406030204" pitchFamily="18" charset="0"/>
                                </a:rPr>
                                <m:t>𝒊</m:t>
                              </m:r>
                            </m:sub>
                          </m:sSub>
                          <m:r>
                            <a:rPr kumimoji="1" lang="en-US" altLang="zh-TW" b="1" i="1" smtClean="0">
                              <a:latin typeface="Cambria Math" panose="02040503050406030204" pitchFamily="18" charset="0"/>
                              <a:ea typeface="Cambria Math" panose="02040503050406030204" pitchFamily="18" charset="0"/>
                            </a:rPr>
                            <m:t>→</m:t>
                          </m:r>
                          <m:sSub>
                            <m:sSubPr>
                              <m:ctrlPr>
                                <a:rPr kumimoji="1" lang="en-US" altLang="zh-TW" b="1" i="1" smtClean="0">
                                  <a:latin typeface="Cambria Math" panose="02040503050406030204" pitchFamily="18" charset="0"/>
                                  <a:ea typeface="Cambria Math" panose="02040503050406030204" pitchFamily="18" charset="0"/>
                                </a:rPr>
                              </m:ctrlPr>
                            </m:sSubPr>
                            <m:e>
                              <m:r>
                                <a:rPr kumimoji="1" lang="en-US" altLang="zh-TW" b="1" i="1" smtClean="0">
                                  <a:latin typeface="Cambria Math" panose="02040503050406030204" pitchFamily="18" charset="0"/>
                                  <a:ea typeface="Cambria Math" panose="02040503050406030204" pitchFamily="18" charset="0"/>
                                </a:rPr>
                                <m:t>ℬ</m:t>
                              </m:r>
                            </m:e>
                            <m:sub>
                              <m:r>
                                <a:rPr kumimoji="1" lang="en-US" altLang="zh-TW" b="1" i="1" smtClean="0">
                                  <a:latin typeface="Cambria Math" panose="02040503050406030204" pitchFamily="18" charset="0"/>
                                  <a:ea typeface="Cambria Math" panose="02040503050406030204" pitchFamily="18" charset="0"/>
                                </a:rPr>
                                <m:t>𝒇</m:t>
                              </m:r>
                            </m:sub>
                          </m:sSub>
                          <m:r>
                            <a:rPr kumimoji="1" lang="en-US" altLang="zh-TW" b="1" i="1" smtClean="0">
                              <a:latin typeface="Cambria Math" panose="02040503050406030204" pitchFamily="18" charset="0"/>
                              <a:ea typeface="Cambria Math" panose="02040503050406030204" pitchFamily="18" charset="0"/>
                            </a:rPr>
                            <m:t>+</m:t>
                          </m:r>
                          <m:r>
                            <a:rPr kumimoji="1" lang="en-US" altLang="zh-TW" b="1" i="1" smtClean="0">
                              <a:latin typeface="Cambria Math" panose="02040503050406030204" pitchFamily="18" charset="0"/>
                              <a:ea typeface="Cambria Math" panose="02040503050406030204" pitchFamily="18" charset="0"/>
                            </a:rPr>
                            <m:t>𝑷</m:t>
                          </m:r>
                        </m:e>
                      </m:d>
                      <m:r>
                        <a:rPr kumimoji="1" lang="en-US" altLang="zh-TW" b="1" i="1" smtClean="0">
                          <a:latin typeface="Cambria Math" panose="02040503050406030204" pitchFamily="18" charset="0"/>
                          <a:ea typeface="Cambria Math" panose="02040503050406030204" pitchFamily="18" charset="0"/>
                        </a:rPr>
                        <m:t>=</m:t>
                      </m:r>
                      <m:r>
                        <a:rPr kumimoji="1" lang="en-US" altLang="zh-TW" b="1" i="1" smtClean="0">
                          <a:latin typeface="Cambria Math" panose="02040503050406030204" pitchFamily="18" charset="0"/>
                          <a:ea typeface="Cambria Math" panose="02040503050406030204" pitchFamily="18" charset="0"/>
                        </a:rPr>
                        <m:t>𝒊</m:t>
                      </m:r>
                      <m:acc>
                        <m:accPr>
                          <m:chr m:val="̅"/>
                          <m:ctrlPr>
                            <a:rPr kumimoji="1" lang="en-US" altLang="zh-TW" b="1" i="1" smtClean="0">
                              <a:latin typeface="Cambria Math" panose="02040503050406030204" pitchFamily="18" charset="0"/>
                              <a:ea typeface="Cambria Math" panose="02040503050406030204" pitchFamily="18" charset="0"/>
                            </a:rPr>
                          </m:ctrlPr>
                        </m:accPr>
                        <m:e>
                          <m:r>
                            <a:rPr kumimoji="1" lang="en-US" altLang="zh-TW" b="1" i="1" smtClean="0">
                              <a:latin typeface="Cambria Math" panose="02040503050406030204" pitchFamily="18" charset="0"/>
                              <a:ea typeface="Cambria Math" panose="02040503050406030204" pitchFamily="18" charset="0"/>
                            </a:rPr>
                            <m:t>𝒖</m:t>
                          </m:r>
                        </m:e>
                      </m:acc>
                      <m:r>
                        <a:rPr kumimoji="1" lang="en-US" altLang="zh-TW" b="1" i="0" smtClean="0">
                          <a:latin typeface="Cambria Math" panose="02040503050406030204" pitchFamily="18" charset="0"/>
                        </a:rPr>
                        <m:t>(</m:t>
                      </m:r>
                      <m:r>
                        <a:rPr kumimoji="1" lang="en-US" altLang="zh-TW" b="1" i="0" smtClean="0">
                          <a:latin typeface="Cambria Math" panose="02040503050406030204" pitchFamily="18" charset="0"/>
                        </a:rPr>
                        <m:t>𝐀</m:t>
                      </m:r>
                      <m:r>
                        <a:rPr kumimoji="1" lang="en-US" altLang="zh-TW" b="1" i="0" smtClean="0">
                          <a:latin typeface="Cambria Math" panose="02040503050406030204" pitchFamily="18" charset="0"/>
                        </a:rPr>
                        <m:t>−</m:t>
                      </m:r>
                      <m:r>
                        <a:rPr kumimoji="1" lang="en-US" altLang="zh-TW" b="1" i="0" smtClean="0">
                          <a:latin typeface="Cambria Math" panose="02040503050406030204" pitchFamily="18" charset="0"/>
                        </a:rPr>
                        <m:t>𝐁</m:t>
                      </m:r>
                      <m:sSub>
                        <m:sSubPr>
                          <m:ctrlPr>
                            <a:rPr kumimoji="1" lang="en-US" altLang="zh-TW" b="1" i="1" smtClean="0">
                              <a:latin typeface="Cambria Math" panose="02040503050406030204" pitchFamily="18" charset="0"/>
                            </a:rPr>
                          </m:ctrlPr>
                        </m:sSubPr>
                        <m:e>
                          <m:r>
                            <a:rPr kumimoji="1" lang="en-US" altLang="zh-TW" b="1" i="1" smtClean="0">
                              <a:latin typeface="Cambria Math" panose="02040503050406030204" pitchFamily="18" charset="0"/>
                            </a:rPr>
                            <m:t>𝜸</m:t>
                          </m:r>
                        </m:e>
                        <m:sub>
                          <m:r>
                            <a:rPr kumimoji="1" lang="en-US" altLang="zh-TW" b="1" i="1" smtClean="0">
                              <a:latin typeface="Cambria Math" panose="02040503050406030204" pitchFamily="18" charset="0"/>
                            </a:rPr>
                            <m:t>𝟓</m:t>
                          </m:r>
                        </m:sub>
                      </m:sSub>
                      <m:r>
                        <a:rPr kumimoji="1" lang="en-US" altLang="zh-TW" b="1" i="1" smtClean="0">
                          <a:latin typeface="Cambria Math" panose="02040503050406030204" pitchFamily="18" charset="0"/>
                        </a:rPr>
                        <m:t>)</m:t>
                      </m:r>
                      <m:sSub>
                        <m:sSubPr>
                          <m:ctrlPr>
                            <a:rPr kumimoji="1" lang="en-US" altLang="zh-TW" b="1" i="1" smtClean="0">
                              <a:latin typeface="Cambria Math" panose="02040503050406030204" pitchFamily="18" charset="0"/>
                            </a:rPr>
                          </m:ctrlPr>
                        </m:sSubPr>
                        <m:e>
                          <m:r>
                            <a:rPr kumimoji="1" lang="en-US" altLang="zh-TW" b="1" i="1" smtClean="0">
                              <a:latin typeface="Cambria Math" panose="02040503050406030204" pitchFamily="18" charset="0"/>
                            </a:rPr>
                            <m:t>𝒖</m:t>
                          </m:r>
                        </m:e>
                        <m:sub>
                          <m:r>
                            <a:rPr kumimoji="1" lang="en-US" altLang="zh-TW" b="1" i="1" smtClean="0">
                              <a:latin typeface="Cambria Math" panose="02040503050406030204" pitchFamily="18" charset="0"/>
                            </a:rPr>
                            <m:t>𝒊</m:t>
                          </m:r>
                        </m:sub>
                      </m:sSub>
                    </m:oMath>
                  </m:oMathPara>
                </a14:m>
                <a:endParaRPr kumimoji="1" lang="zh-TW" altLang="en-US" dirty="0"/>
              </a:p>
            </p:txBody>
          </p:sp>
        </mc:Choice>
        <mc:Fallback xmlns="">
          <p:sp>
            <p:nvSpPr>
              <p:cNvPr id="2" name="文字方塊 1">
                <a:extLst>
                  <a:ext uri="{FF2B5EF4-FFF2-40B4-BE49-F238E27FC236}">
                    <a16:creationId xmlns:a16="http://schemas.microsoft.com/office/drawing/2014/main" id="{9CFF830C-9CE0-88AA-93EA-C9BCCAE5A552}"/>
                  </a:ext>
                </a:extLst>
              </p:cNvPr>
              <p:cNvSpPr txBox="1">
                <a:spLocks noRot="1" noChangeAspect="1" noMove="1" noResize="1" noEditPoints="1" noAdjustHandles="1" noChangeArrowheads="1" noChangeShapeType="1" noTextEdit="1"/>
              </p:cNvSpPr>
              <p:nvPr/>
            </p:nvSpPr>
            <p:spPr>
              <a:xfrm>
                <a:off x="1256919" y="237853"/>
                <a:ext cx="6209538" cy="398635"/>
              </a:xfrm>
              <a:prstGeom prst="rect">
                <a:avLst/>
              </a:prstGeom>
              <a:blipFill>
                <a:blip r:embed="rId4"/>
                <a:stretch>
                  <a:fillRect b="-6250"/>
                </a:stretch>
              </a:blipFill>
            </p:spPr>
            <p:txBody>
              <a:bodyPr/>
              <a:lstStyle/>
              <a:p>
                <a:r>
                  <a:rPr lang="zh-TW" altLang="en-US">
                    <a:noFill/>
                  </a:rPr>
                  <a:t> </a:t>
                </a:r>
              </a:p>
            </p:txBody>
          </p:sp>
        </mc:Fallback>
      </mc:AlternateContent>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1775BC0-5DB3-9F8A-EBF0-FB24CBA13DEA}"/>
              </a:ext>
            </a:extLst>
          </p:cNvPr>
          <p:cNvSpPr>
            <a:spLocks noGrp="1"/>
          </p:cNvSpPr>
          <p:nvPr>
            <p:ph type="sldNum" sz="quarter" idx="12"/>
          </p:nvPr>
        </p:nvSpPr>
        <p:spPr/>
        <p:txBody>
          <a:bodyPr/>
          <a:lstStyle/>
          <a:p>
            <a:pPr>
              <a:defRPr/>
            </a:pPr>
            <a:fld id="{7814F3AF-5802-4929-B232-BE6EF381321D}" type="slidenum">
              <a:rPr lang="en-US" altLang="zh-TW" smtClean="0"/>
              <a:pPr>
                <a:defRPr/>
              </a:pPr>
              <a:t>61</a:t>
            </a:fld>
            <a:endParaRPr lang="en-US" altLang="zh-TW"/>
          </a:p>
        </p:txBody>
      </p:sp>
      <p:sp>
        <p:nvSpPr>
          <p:cNvPr id="3" name="文字方塊 2">
            <a:extLst>
              <a:ext uri="{FF2B5EF4-FFF2-40B4-BE49-F238E27FC236}">
                <a16:creationId xmlns:a16="http://schemas.microsoft.com/office/drawing/2014/main" id="{C14308C0-DDB2-50F1-1535-85BEB3D7CCBA}"/>
              </a:ext>
            </a:extLst>
          </p:cNvPr>
          <p:cNvSpPr txBox="1"/>
          <p:nvPr/>
        </p:nvSpPr>
        <p:spPr>
          <a:xfrm>
            <a:off x="740664" y="283464"/>
            <a:ext cx="7754112" cy="346249"/>
          </a:xfrm>
          <a:prstGeom prst="rect">
            <a:avLst/>
          </a:prstGeom>
          <a:noFill/>
        </p:spPr>
        <p:txBody>
          <a:bodyPr wrap="square" rtlCol="0">
            <a:spAutoFit/>
          </a:bodyPr>
          <a:lstStyle/>
          <a:p>
            <a:r>
              <a:rPr lang="en-US" altLang="zh-TW" dirty="0">
                <a:solidFill>
                  <a:srgbClr val="0000FF"/>
                </a:solidFill>
              </a:rPr>
              <a:t>Dynamic</a:t>
            </a:r>
            <a:r>
              <a:rPr kumimoji="1" lang="en-US" altLang="zh-TW" dirty="0">
                <a:solidFill>
                  <a:srgbClr val="0000FF"/>
                </a:solidFill>
              </a:rPr>
              <a:t> model calculations revived recently </a:t>
            </a:r>
            <a:endParaRPr kumimoji="1" lang="zh-TW" altLang="en-US" dirty="0">
              <a:solidFill>
                <a:srgbClr val="0000FF"/>
              </a:solidFill>
            </a:endParaRPr>
          </a:p>
        </p:txBody>
      </p:sp>
      <p:sp>
        <p:nvSpPr>
          <p:cNvPr id="4" name="文字方塊 3">
            <a:extLst>
              <a:ext uri="{FF2B5EF4-FFF2-40B4-BE49-F238E27FC236}">
                <a16:creationId xmlns:a16="http://schemas.microsoft.com/office/drawing/2014/main" id="{F88F1AFB-90FC-8119-1165-591F658BB3BC}"/>
              </a:ext>
            </a:extLst>
          </p:cNvPr>
          <p:cNvSpPr txBox="1"/>
          <p:nvPr/>
        </p:nvSpPr>
        <p:spPr>
          <a:xfrm>
            <a:off x="963168" y="680133"/>
            <a:ext cx="6656832" cy="346249"/>
          </a:xfrm>
          <a:prstGeom prst="rect">
            <a:avLst/>
          </a:prstGeom>
          <a:noFill/>
        </p:spPr>
        <p:txBody>
          <a:bodyPr wrap="square" rtlCol="0">
            <a:spAutoFit/>
          </a:bodyPr>
          <a:lstStyle/>
          <a:p>
            <a:pPr marL="285750" indent="-285750">
              <a:buFont typeface="Wingdings" pitchFamily="2" charset="2"/>
              <a:buChar char="n"/>
            </a:pPr>
            <a:r>
              <a:rPr kumimoji="1" lang="en-US" altLang="zh-TW" dirty="0"/>
              <a:t>NRQM</a:t>
            </a:r>
            <a:endParaRPr kumimoji="1" lang="zh-TW" altLang="en-US" dirty="0"/>
          </a:p>
        </p:txBody>
      </p:sp>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A9E60028-4A53-35DD-3E13-03BA7F32ADFD}"/>
                  </a:ext>
                </a:extLst>
              </p:cNvPr>
              <p:cNvSpPr txBox="1"/>
              <p:nvPr/>
            </p:nvSpPr>
            <p:spPr>
              <a:xfrm>
                <a:off x="1179576" y="1532715"/>
                <a:ext cx="6449568" cy="375359"/>
              </a:xfrm>
              <a:prstGeom prst="rect">
                <a:avLst/>
              </a:prstGeom>
              <a:noFill/>
            </p:spPr>
            <p:txBody>
              <a:bodyPr wrap="square" rtlCol="0">
                <a:spAutoFit/>
              </a:bodyPr>
              <a:lstStyle/>
              <a:p>
                <a:r>
                  <a:rPr lang="en" altLang="zh-TW" dirty="0"/>
                  <a:t>P.Y. </a:t>
                </a:r>
                <a:r>
                  <a:rPr lang="en" altLang="zh-TW" dirty="0" err="1"/>
                  <a:t>Niu</a:t>
                </a:r>
                <a:r>
                  <a:rPr lang="en" altLang="zh-TW" dirty="0"/>
                  <a:t>, Q. Wang and Q. Zhao (’24):  </a:t>
                </a:r>
                <a14:m>
                  <m:oMath xmlns:m="http://schemas.openxmlformats.org/officeDocument/2006/math">
                    <m:sSubSup>
                      <m:sSubSupPr>
                        <m:ctrlPr>
                          <a:rPr lang="en" altLang="zh-TW" i="1" smtClean="0">
                            <a:latin typeface="Cambria Math" panose="02040503050406030204" pitchFamily="18" charset="0"/>
                          </a:rPr>
                        </m:ctrlPr>
                      </m:sSubSupPr>
                      <m:e>
                        <m:r>
                          <a:rPr lang="en-US" altLang="zh-TW" b="1" i="0" smtClean="0">
                            <a:latin typeface="Cambria Math" panose="02040503050406030204" pitchFamily="18" charset="0"/>
                          </a:rPr>
                          <m:t>𝚵</m:t>
                        </m:r>
                      </m:e>
                      <m:sub>
                        <m:r>
                          <a:rPr lang="en-US" altLang="zh-TW" b="1" i="1" smtClean="0">
                            <a:latin typeface="Cambria Math" panose="02040503050406030204" pitchFamily="18" charset="0"/>
                          </a:rPr>
                          <m:t>𝒄</m:t>
                        </m:r>
                      </m:sub>
                      <m:sup>
                        <m:r>
                          <a:rPr lang="en-US" altLang="zh-TW" b="1" i="1" smtClean="0">
                            <a:latin typeface="Cambria Math" panose="02040503050406030204" pitchFamily="18" charset="0"/>
                          </a:rPr>
                          <m:t>𝟎</m:t>
                        </m:r>
                        <m:r>
                          <a:rPr lang="en-US" altLang="zh-TW" b="1" i="1" smtClean="0">
                            <a:latin typeface="Cambria Math" panose="02040503050406030204" pitchFamily="18" charset="0"/>
                          </a:rPr>
                          <m:t>,+</m:t>
                        </m:r>
                      </m:sup>
                    </m:sSubSup>
                  </m:oMath>
                </a14:m>
                <a:endParaRPr kumimoji="1" lang="zh-TW" altLang="en-US" dirty="0"/>
              </a:p>
            </p:txBody>
          </p:sp>
        </mc:Choice>
        <mc:Fallback xmlns="">
          <p:sp>
            <p:nvSpPr>
              <p:cNvPr id="5" name="文字方塊 4">
                <a:extLst>
                  <a:ext uri="{FF2B5EF4-FFF2-40B4-BE49-F238E27FC236}">
                    <a16:creationId xmlns:a16="http://schemas.microsoft.com/office/drawing/2014/main" id="{A9E60028-4A53-35DD-3E13-03BA7F32ADFD}"/>
                  </a:ext>
                </a:extLst>
              </p:cNvPr>
              <p:cNvSpPr txBox="1">
                <a:spLocks noRot="1" noChangeAspect="1" noMove="1" noResize="1" noEditPoints="1" noAdjustHandles="1" noChangeArrowheads="1" noChangeShapeType="1" noTextEdit="1"/>
              </p:cNvSpPr>
              <p:nvPr/>
            </p:nvSpPr>
            <p:spPr>
              <a:xfrm>
                <a:off x="1179576" y="1532715"/>
                <a:ext cx="6449568" cy="375359"/>
              </a:xfrm>
              <a:prstGeom prst="rect">
                <a:avLst/>
              </a:prstGeom>
              <a:blipFill>
                <a:blip r:embed="rId2"/>
                <a:stretch>
                  <a:fillRect l="-787" b="-1935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18258620-1C30-2F21-E620-4D057E91C5AA}"/>
                  </a:ext>
                </a:extLst>
              </p:cNvPr>
              <p:cNvSpPr txBox="1"/>
              <p:nvPr/>
            </p:nvSpPr>
            <p:spPr>
              <a:xfrm>
                <a:off x="1170432" y="1106424"/>
                <a:ext cx="6449568" cy="346249"/>
              </a:xfrm>
              <a:prstGeom prst="rect">
                <a:avLst/>
              </a:prstGeom>
              <a:noFill/>
            </p:spPr>
            <p:txBody>
              <a:bodyPr wrap="square" rtlCol="0">
                <a:spAutoFit/>
              </a:bodyPr>
              <a:lstStyle/>
              <a:p>
                <a:r>
                  <a:rPr lang="en" altLang="zh-TW" dirty="0"/>
                  <a:t>P.Y. </a:t>
                </a:r>
                <a:r>
                  <a:rPr lang="en" altLang="zh-TW" dirty="0" err="1"/>
                  <a:t>Niu</a:t>
                </a:r>
                <a:r>
                  <a:rPr lang="en" altLang="zh-TW" dirty="0"/>
                  <a:t>, J.M. Richard, Q. Wang and Q. Zhao (’20):    </a:t>
                </a:r>
                <a14:m>
                  <m:oMath xmlns:m="http://schemas.openxmlformats.org/officeDocument/2006/math">
                    <m:sSubSup>
                      <m:sSubSupPr>
                        <m:ctrlPr>
                          <a:rPr lang="en" altLang="zh-TW" i="1" smtClean="0">
                            <a:latin typeface="Cambria Math" panose="02040503050406030204" pitchFamily="18" charset="0"/>
                          </a:rPr>
                        </m:ctrlPr>
                      </m:sSubSupPr>
                      <m:e>
                        <m:r>
                          <a:rPr lang="en-US" altLang="zh-TW" b="1" i="0" smtClean="0">
                            <a:latin typeface="Cambria Math" panose="02040503050406030204" pitchFamily="18" charset="0"/>
                          </a:rPr>
                          <m:t>𝚲</m:t>
                        </m:r>
                      </m:e>
                      <m:sub>
                        <m:r>
                          <a:rPr lang="en-US" altLang="zh-TW" b="1" i="1" smtClean="0">
                            <a:latin typeface="Cambria Math" panose="02040503050406030204" pitchFamily="18" charset="0"/>
                          </a:rPr>
                          <m:t>𝒄</m:t>
                        </m:r>
                      </m:sub>
                      <m:sup>
                        <m:r>
                          <a:rPr lang="en-US" altLang="zh-TW" b="1" i="1" smtClean="0">
                            <a:latin typeface="Cambria Math" panose="02040503050406030204" pitchFamily="18" charset="0"/>
                          </a:rPr>
                          <m:t>+</m:t>
                        </m:r>
                      </m:sup>
                    </m:sSubSup>
                  </m:oMath>
                </a14:m>
                <a:endParaRPr kumimoji="1" lang="zh-TW" altLang="en-US" dirty="0"/>
              </a:p>
            </p:txBody>
          </p:sp>
        </mc:Choice>
        <mc:Fallback xmlns="">
          <p:sp>
            <p:nvSpPr>
              <p:cNvPr id="6" name="文字方塊 5">
                <a:extLst>
                  <a:ext uri="{FF2B5EF4-FFF2-40B4-BE49-F238E27FC236}">
                    <a16:creationId xmlns:a16="http://schemas.microsoft.com/office/drawing/2014/main" id="{18258620-1C30-2F21-E620-4D057E91C5AA}"/>
                  </a:ext>
                </a:extLst>
              </p:cNvPr>
              <p:cNvSpPr txBox="1">
                <a:spLocks noRot="1" noChangeAspect="1" noMove="1" noResize="1" noEditPoints="1" noAdjustHandles="1" noChangeArrowheads="1" noChangeShapeType="1" noTextEdit="1"/>
              </p:cNvSpPr>
              <p:nvPr/>
            </p:nvSpPr>
            <p:spPr>
              <a:xfrm>
                <a:off x="1170432" y="1106424"/>
                <a:ext cx="6449568" cy="346249"/>
              </a:xfrm>
              <a:prstGeom prst="rect">
                <a:avLst/>
              </a:prstGeom>
              <a:blipFill>
                <a:blip r:embed="rId3"/>
                <a:stretch>
                  <a:fillRect l="-591" t="-7143" b="-21429"/>
                </a:stretch>
              </a:blipFill>
            </p:spPr>
            <p:txBody>
              <a:bodyPr/>
              <a:lstStyle/>
              <a:p>
                <a:r>
                  <a:rPr lang="zh-TW" altLang="en-US">
                    <a:noFill/>
                  </a:rPr>
                  <a:t> </a:t>
                </a:r>
              </a:p>
            </p:txBody>
          </p:sp>
        </mc:Fallback>
      </mc:AlternateContent>
      <p:sp>
        <p:nvSpPr>
          <p:cNvPr id="7" name="文字方塊 6">
            <a:extLst>
              <a:ext uri="{FF2B5EF4-FFF2-40B4-BE49-F238E27FC236}">
                <a16:creationId xmlns:a16="http://schemas.microsoft.com/office/drawing/2014/main" id="{7E3643F0-8696-0FA0-7246-14546091EC3D}"/>
              </a:ext>
            </a:extLst>
          </p:cNvPr>
          <p:cNvSpPr txBox="1"/>
          <p:nvPr/>
        </p:nvSpPr>
        <p:spPr>
          <a:xfrm>
            <a:off x="1170432" y="1959006"/>
            <a:ext cx="6449568" cy="346249"/>
          </a:xfrm>
          <a:prstGeom prst="rect">
            <a:avLst/>
          </a:prstGeom>
          <a:noFill/>
        </p:spPr>
        <p:txBody>
          <a:bodyPr wrap="square" rtlCol="0">
            <a:spAutoFit/>
          </a:bodyPr>
          <a:lstStyle/>
          <a:p>
            <a:r>
              <a:rPr lang="en" altLang="zh-TW" dirty="0"/>
              <a:t>Y.S. Li and X. Liu (’25)</a:t>
            </a:r>
            <a:endParaRPr kumimoji="1" lang="zh-TW" altLang="en-US" dirty="0"/>
          </a:p>
        </p:txBody>
      </p:sp>
    </p:spTree>
    <p:extLst>
      <p:ext uri="{BB962C8B-B14F-4D97-AF65-F5344CB8AC3E}">
        <p14:creationId xmlns:p14="http://schemas.microsoft.com/office/powerpoint/2010/main" val="15973658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chemeClr val="tx1"/>
                </a:solidFill>
                <a:latin typeface="Arial" panose="020B0604020202020204" pitchFamily="34" charset="0"/>
                <a:ea typeface="新細明體" panose="02020500000000000000" pitchFamily="18" charset="-120"/>
              </a:defRPr>
            </a:lvl1pPr>
            <a:lvl2pPr marL="557213" indent="-214313">
              <a:spcBef>
                <a:spcPct val="20000"/>
              </a:spcBef>
              <a:buChar char="–"/>
              <a:defRPr kumimoji="1" sz="2100">
                <a:solidFill>
                  <a:schemeClr val="tx1"/>
                </a:solidFill>
                <a:latin typeface="Arial" panose="020B0604020202020204" pitchFamily="34" charset="0"/>
                <a:ea typeface="新細明體" panose="02020500000000000000" pitchFamily="18" charset="-120"/>
              </a:defRPr>
            </a:lvl2pPr>
            <a:lvl3pPr marL="857250" indent="-171450">
              <a:spcBef>
                <a:spcPct val="20000"/>
              </a:spcBef>
              <a:buChar char="•"/>
              <a:defRPr kumimoji="1" sz="1800">
                <a:solidFill>
                  <a:schemeClr val="tx1"/>
                </a:solidFill>
                <a:latin typeface="Arial" panose="020B0604020202020204" pitchFamily="34" charset="0"/>
                <a:ea typeface="新細明體" panose="02020500000000000000" pitchFamily="18" charset="-120"/>
              </a:defRPr>
            </a:lvl3pPr>
            <a:lvl4pPr marL="12001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4pPr>
            <a:lvl5pPr marL="15430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5pPr>
            <a:lvl6pPr marL="18859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6pPr>
            <a:lvl7pPr marL="22288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7pPr>
            <a:lvl8pPr marL="25717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8pPr>
            <a:lvl9pPr marL="29146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8643DCBB-13BA-41E5-ADEA-83AE5A13BEF2}" type="slidenum">
              <a:rPr lang="en-US" altLang="zh-TW" sz="1050"/>
              <a:pPr>
                <a:spcBef>
                  <a:spcPct val="0"/>
                </a:spcBef>
                <a:buFontTx/>
                <a:buNone/>
              </a:pPr>
              <a:t>62</a:t>
            </a:fld>
            <a:endParaRPr lang="en-US" altLang="zh-TW" sz="1050"/>
          </a:p>
        </p:txBody>
      </p:sp>
      <p:sp>
        <p:nvSpPr>
          <p:cNvPr id="41989" name="Text Box 7"/>
          <p:cNvSpPr txBox="1">
            <a:spLocks noChangeArrowheads="1"/>
          </p:cNvSpPr>
          <p:nvPr/>
        </p:nvSpPr>
        <p:spPr bwMode="auto">
          <a:xfrm>
            <a:off x="914971" y="559887"/>
            <a:ext cx="62484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None/>
            </a:pPr>
            <a:r>
              <a:rPr lang="en-US" altLang="zh-TW" sz="1650" dirty="0">
                <a:solidFill>
                  <a:srgbClr val="0000FF"/>
                </a:solidFill>
              </a:rPr>
              <a:t>    1. Diagrammatic scheme </a:t>
            </a:r>
          </a:p>
        </p:txBody>
      </p:sp>
      <p:sp>
        <p:nvSpPr>
          <p:cNvPr id="41990" name="Text Box 8"/>
          <p:cNvSpPr txBox="1">
            <a:spLocks noChangeArrowheads="1"/>
          </p:cNvSpPr>
          <p:nvPr/>
        </p:nvSpPr>
        <p:spPr bwMode="auto">
          <a:xfrm>
            <a:off x="4683494" y="1242122"/>
            <a:ext cx="2697369" cy="144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 typeface="Wingdings" panose="05000000000000000000" pitchFamily="2" charset="2"/>
              <a:buChar char="n"/>
            </a:pPr>
            <a:r>
              <a:rPr lang="en-US" altLang="zh-TW" sz="1350" dirty="0">
                <a:solidFill>
                  <a:srgbClr val="FF0000"/>
                </a:solidFill>
              </a:rPr>
              <a:t> Three different W- exchange diagrams</a:t>
            </a:r>
          </a:p>
          <a:p>
            <a:pPr eaLnBrk="1" hangingPunct="1">
              <a:spcBef>
                <a:spcPct val="50000"/>
              </a:spcBef>
              <a:buFont typeface="Wingdings" panose="05000000000000000000" pitchFamily="2" charset="2"/>
              <a:buChar char="n"/>
            </a:pPr>
            <a:r>
              <a:rPr lang="en-US" altLang="zh-TW" sz="1350" dirty="0">
                <a:solidFill>
                  <a:srgbClr val="FF0000"/>
                </a:solidFill>
              </a:rPr>
              <a:t> Need information of decay asymmetry to extract s-wave and p-wave amplitudes separately</a:t>
            </a:r>
          </a:p>
        </p:txBody>
      </p:sp>
      <p:pic>
        <p:nvPicPr>
          <p:cNvPr id="41991" name="Picture 9" descr="Q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6218" y="917814"/>
            <a:ext cx="2834358" cy="197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文字方塊 7"/>
          <p:cNvSpPr txBox="1">
            <a:spLocks noChangeArrowheads="1"/>
          </p:cNvSpPr>
          <p:nvPr/>
        </p:nvSpPr>
        <p:spPr bwMode="auto">
          <a:xfrm>
            <a:off x="1012999" y="223901"/>
            <a:ext cx="515302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257175" indent="-257175" eaLnBrk="1" hangingPunct="1">
              <a:spcBef>
                <a:spcPct val="0"/>
              </a:spcBef>
              <a:buFont typeface="Wingdings" panose="05000000000000000000" pitchFamily="2" charset="2"/>
              <a:buChar char="n"/>
            </a:pPr>
            <a:r>
              <a:rPr lang="en-US" altLang="zh-TW" sz="1650" dirty="0"/>
              <a:t>Model-independent approach</a:t>
            </a:r>
            <a:endParaRPr lang="zh-TW" altLang="en-US" sz="1650" dirty="0"/>
          </a:p>
        </p:txBody>
      </p:sp>
      <p:sp>
        <p:nvSpPr>
          <p:cNvPr id="9" name="文字方塊 1"/>
          <p:cNvSpPr txBox="1">
            <a:spLocks noChangeArrowheads="1"/>
          </p:cNvSpPr>
          <p:nvPr/>
        </p:nvSpPr>
        <p:spPr bwMode="auto">
          <a:xfrm>
            <a:off x="1213742" y="3080034"/>
            <a:ext cx="452133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PMingLiU"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PMingLiU"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PMingLiU"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PMingLiU" panose="02020500000000000000" pitchFamily="18" charset="-120"/>
              </a:defRPr>
            </a:lvl9pPr>
          </a:lstStyle>
          <a:p>
            <a:pPr>
              <a:spcBef>
                <a:spcPct val="0"/>
              </a:spcBef>
              <a:buFontTx/>
              <a:buNone/>
            </a:pPr>
            <a:r>
              <a:rPr lang="en-US" altLang="zh-TW" sz="1650" dirty="0">
                <a:solidFill>
                  <a:srgbClr val="0000FF"/>
                </a:solidFill>
              </a:rPr>
              <a:t>2. SU(3) approach</a:t>
            </a:r>
          </a:p>
        </p:txBody>
      </p:sp>
      <p:sp>
        <p:nvSpPr>
          <p:cNvPr id="10" name="文字方塊 5"/>
          <p:cNvSpPr txBox="1">
            <a:spLocks noChangeArrowheads="1"/>
          </p:cNvSpPr>
          <p:nvPr/>
        </p:nvSpPr>
        <p:spPr bwMode="auto">
          <a:xfrm>
            <a:off x="2953396" y="3405016"/>
            <a:ext cx="472797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None/>
            </a:pPr>
            <a:r>
              <a:rPr lang="en-US" altLang="zh-TW" sz="1050" dirty="0"/>
              <a:t>Savage, Springer (’90); Sharma, Verma (’97); Lu, Wang, Yu (’16);    </a:t>
            </a:r>
            <a:r>
              <a:rPr lang="en-US" altLang="zh-TW" sz="1050" dirty="0" err="1"/>
              <a:t>Geng</a:t>
            </a:r>
            <a:r>
              <a:rPr lang="en-US" altLang="zh-TW" sz="1050" dirty="0"/>
              <a:t>, Hsiao, Liu, Tsai (’17); </a:t>
            </a:r>
            <a:r>
              <a:rPr lang="en-US" altLang="zh-TW" sz="1050" dirty="0" err="1"/>
              <a:t>Geng</a:t>
            </a:r>
            <a:r>
              <a:rPr lang="en-US" altLang="zh-TW" sz="1050" dirty="0"/>
              <a:t>, Liu, Tsai (’19); Huang, Xing, He (’22); Zhong, Xu, Wen, Gu (‘23)</a:t>
            </a:r>
            <a:endParaRPr lang="zh-TW" altLang="en-US" sz="1050" dirty="0"/>
          </a:p>
        </p:txBody>
      </p:sp>
      <p:sp>
        <p:nvSpPr>
          <p:cNvPr id="3" name="文字方塊 2"/>
          <p:cNvSpPr txBox="1"/>
          <p:nvPr/>
        </p:nvSpPr>
        <p:spPr>
          <a:xfrm>
            <a:off x="1360289" y="3956588"/>
            <a:ext cx="6020574" cy="577081"/>
          </a:xfrm>
          <a:prstGeom prst="rect">
            <a:avLst/>
          </a:prstGeom>
          <a:noFill/>
        </p:spPr>
        <p:txBody>
          <a:bodyPr wrap="square" rtlCol="0">
            <a:spAutoFit/>
          </a:bodyPr>
          <a:lstStyle/>
          <a:p>
            <a:r>
              <a:rPr lang="en-US" altLang="zh-TW" sz="1575" dirty="0">
                <a:solidFill>
                  <a:srgbClr val="0000FF"/>
                </a:solidFill>
              </a:rPr>
              <a:t>Parameters for s- and p-waves obtained by performing a global fit to the data of BFs and decay asymmetries</a:t>
            </a:r>
            <a:endParaRPr lang="zh-TW" altLang="en-US" sz="1575" dirty="0">
              <a:solidFill>
                <a:srgbClr val="0000FF"/>
              </a:solidFill>
            </a:endParaRPr>
          </a:p>
        </p:txBody>
      </p:sp>
      <p:sp>
        <p:nvSpPr>
          <p:cNvPr id="12" name="文字方塊 11"/>
          <p:cNvSpPr txBox="1"/>
          <p:nvPr/>
        </p:nvSpPr>
        <p:spPr>
          <a:xfrm>
            <a:off x="4684139" y="660057"/>
            <a:ext cx="4148001" cy="461665"/>
          </a:xfrm>
          <a:prstGeom prst="rect">
            <a:avLst/>
          </a:prstGeom>
          <a:noFill/>
        </p:spPr>
        <p:txBody>
          <a:bodyPr wrap="square" rtlCol="0">
            <a:spAutoFit/>
          </a:bodyPr>
          <a:lstStyle/>
          <a:p>
            <a:r>
              <a:rPr lang="en-US" altLang="zh-TW" sz="1200" dirty="0"/>
              <a:t>Chau, HYC, Tseng (’96); </a:t>
            </a:r>
            <a:r>
              <a:rPr lang="en-US" altLang="zh-TW" sz="1200" dirty="0" err="1"/>
              <a:t>Kohara</a:t>
            </a:r>
            <a:r>
              <a:rPr lang="en-US" altLang="zh-TW" sz="1200" dirty="0"/>
              <a:t> (’91); Zhao, Wang, Hsiao, Yu (’20); Hsiao, Wang, Zhao (’22)</a:t>
            </a:r>
            <a:endParaRPr lang="zh-TW" altLang="en-US" sz="12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814F3AF-5802-4929-B232-BE6EF381321D}" type="slidenum">
              <a:rPr lang="en-US" altLang="zh-TW" smtClean="0"/>
              <a:pPr>
                <a:defRPr/>
              </a:pPr>
              <a:t>63</a:t>
            </a:fld>
            <a:endParaRPr lang="en-US" altLang="zh-TW"/>
          </a:p>
        </p:txBody>
      </p:sp>
      <p:sp>
        <p:nvSpPr>
          <p:cNvPr id="3" name="文字方塊 2"/>
          <p:cNvSpPr txBox="1"/>
          <p:nvPr/>
        </p:nvSpPr>
        <p:spPr>
          <a:xfrm>
            <a:off x="2415473" y="117334"/>
            <a:ext cx="4851175" cy="346249"/>
          </a:xfrm>
          <a:prstGeom prst="rect">
            <a:avLst/>
          </a:prstGeom>
          <a:noFill/>
        </p:spPr>
        <p:txBody>
          <a:bodyPr wrap="square" rtlCol="0">
            <a:spAutoFit/>
          </a:bodyPr>
          <a:lstStyle/>
          <a:p>
            <a:r>
              <a:rPr lang="en-US" altLang="zh-TW" u="sng" dirty="0">
                <a:solidFill>
                  <a:srgbClr val="0000FF"/>
                </a:solidFill>
              </a:rPr>
              <a:t>SU(3) or topological diagrammatic approach</a:t>
            </a:r>
            <a:endParaRPr lang="zh-TW" altLang="en-US" u="sng" dirty="0">
              <a:solidFill>
                <a:srgbClr val="0000FF"/>
              </a:solidFill>
            </a:endParaRPr>
          </a:p>
        </p:txBody>
      </p:sp>
      <mc:AlternateContent xmlns:mc="http://schemas.openxmlformats.org/markup-compatibility/2006" xmlns:a14="http://schemas.microsoft.com/office/drawing/2010/main">
        <mc:Choice Requires="a14">
          <p:sp>
            <p:nvSpPr>
              <p:cNvPr id="6" name="文字方塊 5"/>
              <p:cNvSpPr txBox="1"/>
              <p:nvPr/>
            </p:nvSpPr>
            <p:spPr>
              <a:xfrm>
                <a:off x="922491" y="860092"/>
                <a:ext cx="7651020" cy="1149289"/>
              </a:xfrm>
              <a:prstGeom prst="rect">
                <a:avLst/>
              </a:prstGeom>
              <a:noFill/>
            </p:spPr>
            <p:txBody>
              <a:bodyPr wrap="square" rtlCol="0">
                <a:spAutoFit/>
              </a:bodyPr>
              <a:lstStyle/>
              <a:p>
                <a:r>
                  <a:rPr lang="en-US" altLang="zh-TW" dirty="0">
                    <a:solidFill>
                      <a:srgbClr val="0000FF"/>
                    </a:solidFill>
                  </a:rPr>
                  <a:t>Sextet dominance over </a:t>
                </a:r>
                <a14:m>
                  <m:oMath xmlns:m="http://schemas.openxmlformats.org/officeDocument/2006/math">
                    <m:acc>
                      <m:accPr>
                        <m:chr m:val="̅"/>
                        <m:ctrlPr>
                          <a:rPr lang="en-US" altLang="zh-TW" i="1" smtClean="0">
                            <a:solidFill>
                              <a:srgbClr val="0000FF"/>
                            </a:solidFill>
                            <a:latin typeface="Cambria Math" panose="02040503050406030204" pitchFamily="18" charset="0"/>
                          </a:rPr>
                        </m:ctrlPr>
                      </m:accPr>
                      <m:e>
                        <m:r>
                          <a:rPr lang="en-US" altLang="zh-TW" b="1" i="1" smtClean="0">
                            <a:solidFill>
                              <a:srgbClr val="0000FF"/>
                            </a:solidFill>
                            <a:latin typeface="Cambria Math" panose="02040503050406030204" pitchFamily="18" charset="0"/>
                          </a:rPr>
                          <m:t>𝟏𝟓</m:t>
                        </m:r>
                      </m:e>
                    </m:acc>
                  </m:oMath>
                </a14:m>
                <a:r>
                  <a:rPr lang="en-US" altLang="zh-TW" dirty="0">
                    <a:solidFill>
                      <a:srgbClr val="0000FF"/>
                    </a:solidFill>
                  </a:rPr>
                  <a:t>  was once assumed </a:t>
                </a:r>
              </a:p>
              <a:p>
                <a:r>
                  <a:rPr lang="en-US" altLang="zh-TW" dirty="0">
                    <a:solidFill>
                      <a:srgbClr val="0000FF"/>
                    </a:solidFill>
                  </a:rPr>
                  <a:t>    </a:t>
                </a:r>
                <a:r>
                  <a:rPr lang="en-US" altLang="zh-TW" dirty="0">
                    <a:solidFill>
                      <a:srgbClr val="0000FF"/>
                    </a:solidFill>
                    <a:sym typeface="Symbol" panose="05050102010706020507" pitchFamily="18" charset="2"/>
                  </a:rPr>
                  <a:t>  </a:t>
                </a:r>
                <a14:m>
                  <m:oMath xmlns:m="http://schemas.openxmlformats.org/officeDocument/2006/math">
                    <m:r>
                      <a:rPr lang="en-US" altLang="zh-TW" b="1" i="1" smtClean="0">
                        <a:solidFill>
                          <a:srgbClr val="0000FF"/>
                        </a:solidFill>
                        <a:latin typeface="Cambria Math" panose="02040503050406030204" pitchFamily="18" charset="0"/>
                        <a:sym typeface="Symbol" panose="05050102010706020507" pitchFamily="18" charset="2"/>
                      </a:rPr>
                      <m:t>𝑴</m:t>
                    </m:r>
                    <m:d>
                      <m:dPr>
                        <m:ctrlPr>
                          <a:rPr lang="en-US" altLang="zh-TW" b="1" i="1" smtClean="0">
                            <a:solidFill>
                              <a:srgbClr val="0000FF"/>
                            </a:solidFill>
                            <a:latin typeface="Cambria Math" panose="02040503050406030204" pitchFamily="18" charset="0"/>
                            <a:sym typeface="Symbol" panose="05050102010706020507" pitchFamily="18" charset="2"/>
                          </a:rPr>
                        </m:ctrlPr>
                      </m:dPr>
                      <m:e>
                        <m:sSubSup>
                          <m:sSubSupPr>
                            <m:ctrlPr>
                              <a:rPr lang="en-US" altLang="zh-TW" b="1" i="1" smtClean="0">
                                <a:solidFill>
                                  <a:srgbClr val="0000FF"/>
                                </a:solidFill>
                                <a:latin typeface="Cambria Math" panose="02040503050406030204" pitchFamily="18" charset="0"/>
                                <a:sym typeface="Symbol" panose="05050102010706020507" pitchFamily="18" charset="2"/>
                              </a:rPr>
                            </m:ctrlPr>
                          </m:sSubSupPr>
                          <m:e>
                            <m:r>
                              <a:rPr lang="en-US" altLang="zh-TW" b="1" i="0" smtClean="0">
                                <a:solidFill>
                                  <a:srgbClr val="0000FF"/>
                                </a:solidFill>
                                <a:latin typeface="Cambria Math" panose="02040503050406030204" pitchFamily="18" charset="0"/>
                                <a:sym typeface="Symbol" panose="05050102010706020507" pitchFamily="18" charset="2"/>
                              </a:rPr>
                              <m:t>𝚲</m:t>
                            </m:r>
                          </m:e>
                          <m:sub>
                            <m:r>
                              <a:rPr lang="en-US" altLang="zh-TW" b="1" i="1" smtClean="0">
                                <a:solidFill>
                                  <a:srgbClr val="0000FF"/>
                                </a:solidFill>
                                <a:latin typeface="Cambria Math" panose="02040503050406030204" pitchFamily="18" charset="0"/>
                                <a:sym typeface="Symbol" panose="05050102010706020507" pitchFamily="18" charset="2"/>
                              </a:rPr>
                              <m:t>𝒄</m:t>
                            </m:r>
                          </m:sub>
                          <m:sup>
                            <m:r>
                              <a:rPr lang="en-US" altLang="zh-TW" b="1" i="1" smtClean="0">
                                <a:solidFill>
                                  <a:srgbClr val="0000FF"/>
                                </a:solidFill>
                                <a:latin typeface="Cambria Math" panose="02040503050406030204" pitchFamily="18" charset="0"/>
                                <a:sym typeface="Symbol" panose="05050102010706020507" pitchFamily="18" charset="2"/>
                              </a:rPr>
                              <m:t>+</m:t>
                            </m:r>
                          </m:sup>
                        </m:sSubSup>
                        <m:r>
                          <a:rPr lang="en-US" altLang="zh-TW" b="1" i="1" smtClean="0">
                            <a:solidFill>
                              <a:srgbClr val="0000FF"/>
                            </a:solidFill>
                            <a:latin typeface="Cambria Math" panose="02040503050406030204" pitchFamily="18" charset="0"/>
                            <a:sym typeface="Symbol" panose="05050102010706020507" pitchFamily="18" charset="2"/>
                          </a:rPr>
                          <m:t>→</m:t>
                        </m:r>
                        <m:r>
                          <a:rPr lang="en-US" altLang="zh-TW" b="1" i="1" smtClean="0">
                            <a:solidFill>
                              <a:srgbClr val="0000FF"/>
                            </a:solidFill>
                            <a:latin typeface="Cambria Math" panose="02040503050406030204" pitchFamily="18" charset="0"/>
                            <a:sym typeface="Symbol" panose="05050102010706020507" pitchFamily="18" charset="2"/>
                          </a:rPr>
                          <m:t>𝒏</m:t>
                        </m:r>
                        <m:sSup>
                          <m:sSupPr>
                            <m:ctrlPr>
                              <a:rPr lang="en-US" altLang="zh-TW" b="1" i="1" smtClean="0">
                                <a:solidFill>
                                  <a:srgbClr val="0000FF"/>
                                </a:solidFill>
                                <a:latin typeface="Cambria Math" panose="02040503050406030204" pitchFamily="18" charset="0"/>
                                <a:sym typeface="Symbol" panose="05050102010706020507" pitchFamily="18" charset="2"/>
                              </a:rPr>
                            </m:ctrlPr>
                          </m:sSupPr>
                          <m:e>
                            <m:r>
                              <a:rPr lang="en-US" altLang="zh-TW" b="1" i="1" smtClean="0">
                                <a:solidFill>
                                  <a:srgbClr val="0000FF"/>
                                </a:solidFill>
                                <a:latin typeface="Cambria Math" panose="02040503050406030204" pitchFamily="18" charset="0"/>
                                <a:sym typeface="Symbol" panose="05050102010706020507" pitchFamily="18" charset="2"/>
                              </a:rPr>
                              <m:t>𝝅</m:t>
                            </m:r>
                          </m:e>
                          <m:sup>
                            <m:r>
                              <a:rPr lang="en-US" altLang="zh-TW" b="1" i="1" smtClean="0">
                                <a:solidFill>
                                  <a:srgbClr val="0000FF"/>
                                </a:solidFill>
                                <a:latin typeface="Cambria Math" panose="02040503050406030204" pitchFamily="18" charset="0"/>
                                <a:sym typeface="Symbol" panose="05050102010706020507" pitchFamily="18" charset="2"/>
                              </a:rPr>
                              <m:t>+</m:t>
                            </m:r>
                          </m:sup>
                        </m:sSup>
                      </m:e>
                    </m:d>
                    <m:r>
                      <a:rPr lang="en-US" altLang="zh-TW" b="1" i="1" smtClean="0">
                        <a:solidFill>
                          <a:srgbClr val="0000FF"/>
                        </a:solidFill>
                        <a:latin typeface="Cambria Math" panose="02040503050406030204" pitchFamily="18" charset="0"/>
                        <a:sym typeface="Symbol" panose="05050102010706020507" pitchFamily="18" charset="2"/>
                      </a:rPr>
                      <m:t>=</m:t>
                    </m:r>
                    <m:rad>
                      <m:radPr>
                        <m:degHide m:val="on"/>
                        <m:ctrlPr>
                          <a:rPr lang="en-US" altLang="zh-TW" b="1" i="1" smtClean="0">
                            <a:solidFill>
                              <a:srgbClr val="0000FF"/>
                            </a:solidFill>
                            <a:latin typeface="Cambria Math" panose="02040503050406030204" pitchFamily="18" charset="0"/>
                            <a:sym typeface="Symbol" panose="05050102010706020507" pitchFamily="18" charset="2"/>
                          </a:rPr>
                        </m:ctrlPr>
                      </m:radPr>
                      <m:deg/>
                      <m:e>
                        <m:r>
                          <a:rPr lang="en-US" altLang="zh-TW" b="1" i="1" smtClean="0">
                            <a:solidFill>
                              <a:srgbClr val="0000FF"/>
                            </a:solidFill>
                            <a:latin typeface="Cambria Math" panose="02040503050406030204" pitchFamily="18" charset="0"/>
                            <a:sym typeface="Symbol" panose="05050102010706020507" pitchFamily="18" charset="2"/>
                          </a:rPr>
                          <m:t>𝟐</m:t>
                        </m:r>
                      </m:e>
                    </m:rad>
                    <m:r>
                      <a:rPr lang="en-US" altLang="zh-TW" b="1" i="1" smtClean="0">
                        <a:solidFill>
                          <a:srgbClr val="0000FF"/>
                        </a:solidFill>
                        <a:latin typeface="Cambria Math" panose="02040503050406030204" pitchFamily="18" charset="0"/>
                        <a:sym typeface="Symbol" panose="05050102010706020507" pitchFamily="18" charset="2"/>
                      </a:rPr>
                      <m:t>𝑴</m:t>
                    </m:r>
                    <m:r>
                      <a:rPr lang="en-US" altLang="zh-TW" b="1" i="1" smtClean="0">
                        <a:solidFill>
                          <a:srgbClr val="0000FF"/>
                        </a:solidFill>
                        <a:latin typeface="Cambria Math" panose="02040503050406030204" pitchFamily="18" charset="0"/>
                        <a:sym typeface="Symbol" panose="05050102010706020507" pitchFamily="18" charset="2"/>
                      </a:rPr>
                      <m:t>(</m:t>
                    </m:r>
                    <m:sSubSup>
                      <m:sSubSupPr>
                        <m:ctrlPr>
                          <a:rPr lang="en-US" altLang="zh-TW" i="1">
                            <a:solidFill>
                              <a:srgbClr val="0000FF"/>
                            </a:solidFill>
                            <a:latin typeface="Cambria Math" panose="02040503050406030204" pitchFamily="18" charset="0"/>
                            <a:sym typeface="Symbol" panose="05050102010706020507" pitchFamily="18" charset="2"/>
                          </a:rPr>
                        </m:ctrlPr>
                      </m:sSubSupPr>
                      <m:e>
                        <m:r>
                          <a:rPr lang="en-US" altLang="zh-TW">
                            <a:solidFill>
                              <a:srgbClr val="0000FF"/>
                            </a:solidFill>
                            <a:latin typeface="Cambria Math" panose="02040503050406030204" pitchFamily="18" charset="0"/>
                            <a:sym typeface="Symbol" panose="05050102010706020507" pitchFamily="18" charset="2"/>
                          </a:rPr>
                          <m:t>𝚲</m:t>
                        </m:r>
                      </m:e>
                      <m:sub>
                        <m:r>
                          <a:rPr lang="en-US" altLang="zh-TW" i="1">
                            <a:solidFill>
                              <a:srgbClr val="0000FF"/>
                            </a:solidFill>
                            <a:latin typeface="Cambria Math" panose="02040503050406030204" pitchFamily="18" charset="0"/>
                            <a:sym typeface="Symbol" panose="05050102010706020507" pitchFamily="18" charset="2"/>
                          </a:rPr>
                          <m:t>𝒄</m:t>
                        </m:r>
                      </m:sub>
                      <m:sup>
                        <m:r>
                          <a:rPr lang="en-US" altLang="zh-TW" i="1">
                            <a:solidFill>
                              <a:srgbClr val="0000FF"/>
                            </a:solidFill>
                            <a:latin typeface="Cambria Math" panose="02040503050406030204" pitchFamily="18" charset="0"/>
                            <a:sym typeface="Symbol" panose="05050102010706020507" pitchFamily="18" charset="2"/>
                          </a:rPr>
                          <m:t>+</m:t>
                        </m:r>
                      </m:sup>
                    </m:sSubSup>
                    <m:r>
                      <a:rPr lang="en-US" altLang="zh-TW" i="1">
                        <a:solidFill>
                          <a:srgbClr val="0000FF"/>
                        </a:solidFill>
                        <a:latin typeface="Cambria Math" panose="02040503050406030204" pitchFamily="18" charset="0"/>
                        <a:sym typeface="Symbol" panose="05050102010706020507" pitchFamily="18" charset="2"/>
                      </a:rPr>
                      <m:t>→</m:t>
                    </m:r>
                    <m:r>
                      <a:rPr lang="en-US" altLang="zh-TW" b="1" i="1" smtClean="0">
                        <a:solidFill>
                          <a:srgbClr val="0000FF"/>
                        </a:solidFill>
                        <a:latin typeface="Cambria Math" panose="02040503050406030204" pitchFamily="18" charset="0"/>
                        <a:sym typeface="Symbol" panose="05050102010706020507" pitchFamily="18" charset="2"/>
                      </a:rPr>
                      <m:t>𝒑</m:t>
                    </m:r>
                    <m:sSup>
                      <m:sSupPr>
                        <m:ctrlPr>
                          <a:rPr lang="en-US" altLang="zh-TW" i="1" smtClean="0">
                            <a:solidFill>
                              <a:srgbClr val="0000FF"/>
                            </a:solidFill>
                            <a:latin typeface="Cambria Math" panose="02040503050406030204" pitchFamily="18" charset="0"/>
                            <a:sym typeface="Symbol" panose="05050102010706020507" pitchFamily="18" charset="2"/>
                          </a:rPr>
                        </m:ctrlPr>
                      </m:sSupPr>
                      <m:e>
                        <m:r>
                          <a:rPr lang="en-US" altLang="zh-TW" i="1">
                            <a:solidFill>
                              <a:srgbClr val="0000FF"/>
                            </a:solidFill>
                            <a:latin typeface="Cambria Math" panose="02040503050406030204" pitchFamily="18" charset="0"/>
                            <a:sym typeface="Symbol" panose="05050102010706020507" pitchFamily="18" charset="2"/>
                          </a:rPr>
                          <m:t>𝝅</m:t>
                        </m:r>
                      </m:e>
                      <m:sup>
                        <m:r>
                          <a:rPr lang="en-US" altLang="zh-TW" b="1" i="1" smtClean="0">
                            <a:solidFill>
                              <a:srgbClr val="0000FF"/>
                            </a:solidFill>
                            <a:latin typeface="Cambria Math" panose="02040503050406030204" pitchFamily="18" charset="0"/>
                            <a:sym typeface="Symbol" panose="05050102010706020507" pitchFamily="18" charset="2"/>
                          </a:rPr>
                          <m:t>𝟎</m:t>
                        </m:r>
                      </m:sup>
                    </m:sSup>
                    <m:r>
                      <a:rPr lang="en-US" altLang="zh-TW" b="1" i="1" smtClean="0">
                        <a:solidFill>
                          <a:srgbClr val="0000FF"/>
                        </a:solidFill>
                        <a:latin typeface="Cambria Math" panose="02040503050406030204" pitchFamily="18" charset="0"/>
                        <a:sym typeface="Symbol" panose="05050102010706020507" pitchFamily="18" charset="2"/>
                      </a:rPr>
                      <m:t>)</m:t>
                    </m:r>
                  </m:oMath>
                </a14:m>
                <a:r>
                  <a:rPr lang="en-US" altLang="zh-TW" dirty="0">
                    <a:solidFill>
                      <a:srgbClr val="0000FF"/>
                    </a:solidFill>
                  </a:rPr>
                  <a:t>     ruled out by experiment</a:t>
                </a:r>
              </a:p>
              <a:p>
                <a:r>
                  <a:rPr lang="en-US" altLang="zh-TW" dirty="0">
                    <a:solidFill>
                      <a:srgbClr val="0000FF"/>
                    </a:solidFill>
                  </a:rPr>
                  <a:t> </a:t>
                </a:r>
              </a:p>
              <a:p>
                <a:r>
                  <a:rPr lang="en-US" altLang="zh-TW" dirty="0">
                    <a:solidFill>
                      <a:srgbClr val="0000FF"/>
                    </a:solidFill>
                  </a:rPr>
                  <a:t>S- and P-waves not distinguished   </a:t>
                </a:r>
                <a:endParaRPr lang="zh-TW" altLang="en-US" dirty="0">
                  <a:solidFill>
                    <a:srgbClr val="0000FF"/>
                  </a:solidFill>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922491" y="860092"/>
                <a:ext cx="7651020" cy="1149289"/>
              </a:xfrm>
              <a:prstGeom prst="rect">
                <a:avLst/>
              </a:prstGeom>
              <a:blipFill>
                <a:blip r:embed="rId2"/>
                <a:stretch>
                  <a:fillRect l="-478" t="-1058" b="-5291"/>
                </a:stretch>
              </a:blipFill>
            </p:spPr>
            <p:txBody>
              <a:bodyPr/>
              <a:lstStyle/>
              <a:p>
                <a:r>
                  <a:rPr lang="zh-TW" altLang="en-US">
                    <a:noFill/>
                  </a:rPr>
                  <a:t> </a:t>
                </a:r>
              </a:p>
            </p:txBody>
          </p:sp>
        </mc:Fallback>
      </mc:AlternateContent>
      <p:sp>
        <p:nvSpPr>
          <p:cNvPr id="8" name="文字方塊 7"/>
          <p:cNvSpPr txBox="1"/>
          <p:nvPr/>
        </p:nvSpPr>
        <p:spPr>
          <a:xfrm>
            <a:off x="651407" y="2633003"/>
            <a:ext cx="7651020" cy="346249"/>
          </a:xfrm>
          <a:prstGeom prst="rect">
            <a:avLst/>
          </a:prstGeom>
          <a:noFill/>
        </p:spPr>
        <p:txBody>
          <a:bodyPr wrap="square" rtlCol="0">
            <a:spAutoFit/>
          </a:bodyPr>
          <a:lstStyle/>
          <a:p>
            <a:pPr marL="285750" indent="-285750">
              <a:buFont typeface="Wingdings" panose="05000000000000000000" pitchFamily="2" charset="2"/>
              <a:buChar char="n"/>
            </a:pPr>
            <a:r>
              <a:rPr lang="en-US" altLang="zh-TW" dirty="0">
                <a:solidFill>
                  <a:srgbClr val="0000FF"/>
                </a:solidFill>
              </a:rPr>
              <a:t>S- and P-waves fitted separately to the data </a:t>
            </a:r>
            <a:endParaRPr lang="zh-TW" altLang="en-US" dirty="0">
              <a:solidFill>
                <a:srgbClr val="0000FF"/>
              </a:solidFill>
            </a:endParaRPr>
          </a:p>
        </p:txBody>
      </p:sp>
      <p:sp>
        <p:nvSpPr>
          <p:cNvPr id="9" name="文字方塊 5"/>
          <p:cNvSpPr txBox="1">
            <a:spLocks noChangeArrowheads="1"/>
          </p:cNvSpPr>
          <p:nvPr/>
        </p:nvSpPr>
        <p:spPr bwMode="auto">
          <a:xfrm>
            <a:off x="4008388" y="2029231"/>
            <a:ext cx="48149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None/>
            </a:pPr>
            <a:r>
              <a:rPr lang="en-US" altLang="zh-TW" sz="1200" dirty="0"/>
              <a:t>Savage, Springer (’90); Sharma, </a:t>
            </a:r>
            <a:r>
              <a:rPr lang="en-US" altLang="zh-TW" sz="1200" dirty="0" err="1"/>
              <a:t>Verma</a:t>
            </a:r>
            <a:r>
              <a:rPr lang="en-US" altLang="zh-TW" sz="1200" dirty="0"/>
              <a:t> (’97); Lu, Wang, Yu (’16);    </a:t>
            </a:r>
            <a:r>
              <a:rPr lang="en-US" altLang="zh-TW" sz="1200" dirty="0" err="1"/>
              <a:t>Geng</a:t>
            </a:r>
            <a:r>
              <a:rPr lang="en-US" altLang="zh-TW" sz="1200" dirty="0"/>
              <a:t>, Hsiao, Liu, Tsai (’17). </a:t>
            </a:r>
            <a:endParaRPr lang="zh-TW" altLang="en-US" sz="1200" dirty="0"/>
          </a:p>
        </p:txBody>
      </p:sp>
      <p:sp>
        <p:nvSpPr>
          <p:cNvPr id="10" name="文字方塊 5"/>
          <p:cNvSpPr txBox="1">
            <a:spLocks noChangeArrowheads="1"/>
          </p:cNvSpPr>
          <p:nvPr/>
        </p:nvSpPr>
        <p:spPr bwMode="auto">
          <a:xfrm>
            <a:off x="4051884" y="4222117"/>
            <a:ext cx="4727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None/>
            </a:pPr>
            <a:r>
              <a:rPr lang="en-US" altLang="zh-TW" sz="1200" dirty="0" err="1"/>
              <a:t>Geng</a:t>
            </a:r>
            <a:r>
              <a:rPr lang="en-US" altLang="zh-TW" sz="1200" dirty="0"/>
              <a:t>, He, </a:t>
            </a:r>
            <a:r>
              <a:rPr lang="en-US" altLang="zh-TW" sz="1200" dirty="0" err="1"/>
              <a:t>Jin</a:t>
            </a:r>
            <a:r>
              <a:rPr lang="en-US" altLang="zh-TW" sz="1200" dirty="0"/>
              <a:t>, Liu, Yang (’23)</a:t>
            </a:r>
          </a:p>
        </p:txBody>
      </p:sp>
      <p:sp>
        <p:nvSpPr>
          <p:cNvPr id="11" name="文字方塊 10"/>
          <p:cNvSpPr txBox="1"/>
          <p:nvPr/>
        </p:nvSpPr>
        <p:spPr>
          <a:xfrm>
            <a:off x="619040" y="3795758"/>
            <a:ext cx="7651020" cy="346249"/>
          </a:xfrm>
          <a:prstGeom prst="rect">
            <a:avLst/>
          </a:prstGeom>
          <a:noFill/>
        </p:spPr>
        <p:txBody>
          <a:bodyPr wrap="square" rtlCol="0">
            <a:spAutoFit/>
          </a:bodyPr>
          <a:lstStyle/>
          <a:p>
            <a:pPr marL="285750" indent="-285750">
              <a:buFont typeface="Wingdings" panose="05000000000000000000" pitchFamily="2" charset="2"/>
              <a:buChar char="n"/>
            </a:pPr>
            <a:r>
              <a:rPr lang="en-US" altLang="zh-TW" dirty="0">
                <a:solidFill>
                  <a:srgbClr val="0000FF"/>
                </a:solidFill>
              </a:rPr>
              <a:t>Relative phase between S- and P-waves taken into account </a:t>
            </a:r>
            <a:endParaRPr lang="zh-TW" altLang="en-US" dirty="0">
              <a:solidFill>
                <a:srgbClr val="0000FF"/>
              </a:solidFill>
            </a:endParaRPr>
          </a:p>
        </p:txBody>
      </p:sp>
      <p:sp>
        <p:nvSpPr>
          <p:cNvPr id="12" name="文字方塊 5"/>
          <p:cNvSpPr txBox="1">
            <a:spLocks noChangeArrowheads="1"/>
          </p:cNvSpPr>
          <p:nvPr/>
        </p:nvSpPr>
        <p:spPr bwMode="auto">
          <a:xfrm>
            <a:off x="3849583" y="2976589"/>
            <a:ext cx="52944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None/>
            </a:pPr>
            <a:r>
              <a:rPr lang="en-US" altLang="zh-TW" sz="1200" dirty="0" err="1"/>
              <a:t>Geng</a:t>
            </a:r>
            <a:r>
              <a:rPr lang="en-US" altLang="zh-TW" sz="1200" dirty="0"/>
              <a:t>, Liu, Tsai (’19); Huang, Xing, He (’22); </a:t>
            </a:r>
            <a:r>
              <a:rPr lang="en-US" altLang="zh-TW" sz="1200" dirty="0" err="1"/>
              <a:t>Zhong</a:t>
            </a:r>
            <a:r>
              <a:rPr lang="en-US" altLang="zh-TW" sz="1200" dirty="0"/>
              <a:t>, Xu, Wen, </a:t>
            </a:r>
            <a:r>
              <a:rPr lang="en-US" altLang="zh-TW" sz="1200" dirty="0" err="1"/>
              <a:t>Gu</a:t>
            </a:r>
            <a:r>
              <a:rPr lang="en-US" altLang="zh-TW" sz="1200" dirty="0"/>
              <a:t> (‘23);</a:t>
            </a:r>
          </a:p>
          <a:p>
            <a:pPr>
              <a:spcBef>
                <a:spcPct val="0"/>
              </a:spcBef>
              <a:buNone/>
            </a:pPr>
            <a:r>
              <a:rPr lang="en-US" altLang="zh-TW" sz="1200" dirty="0"/>
              <a:t>Xing, He, Huang, Yang (’23)</a:t>
            </a:r>
            <a:endParaRPr lang="zh-TW" altLang="en-US" sz="1200" dirty="0"/>
          </a:p>
        </p:txBody>
      </p:sp>
      <mc:AlternateContent xmlns:mc="http://schemas.openxmlformats.org/markup-compatibility/2006" xmlns:a14="http://schemas.microsoft.com/office/drawing/2010/main">
        <mc:Choice Requires="a14">
          <p:sp>
            <p:nvSpPr>
              <p:cNvPr id="13" name="文字方塊 12"/>
              <p:cNvSpPr txBox="1"/>
              <p:nvPr/>
            </p:nvSpPr>
            <p:spPr>
              <a:xfrm>
                <a:off x="651407" y="531157"/>
                <a:ext cx="7885689" cy="366126"/>
              </a:xfrm>
              <a:prstGeom prst="rect">
                <a:avLst/>
              </a:prstGeom>
              <a:noFill/>
            </p:spPr>
            <p:txBody>
              <a:bodyPr wrap="square" rtlCol="0">
                <a:spAutoFit/>
              </a:bodyPr>
              <a:lstStyle/>
              <a:p>
                <a:pPr marL="285750" indent="-285750">
                  <a:buFont typeface="Wingdings" panose="05000000000000000000" pitchFamily="2" charset="2"/>
                  <a:buChar char="n"/>
                </a:pPr>
                <a:r>
                  <a:rPr lang="en-US" altLang="zh-TW" dirty="0">
                    <a:solidFill>
                      <a:srgbClr val="0000FF"/>
                    </a:solidFill>
                  </a:rPr>
                  <a:t>Four-quark operator (</a:t>
                </a:r>
                <a14:m>
                  <m:oMath xmlns:m="http://schemas.openxmlformats.org/officeDocument/2006/math">
                    <m:sSub>
                      <m:sSubPr>
                        <m:ctrlPr>
                          <a:rPr lang="en-US" altLang="zh-TW" i="1" smtClean="0">
                            <a:solidFill>
                              <a:srgbClr val="0000FF"/>
                            </a:solidFill>
                            <a:latin typeface="Cambria Math" panose="02040503050406030204" pitchFamily="18" charset="0"/>
                          </a:rPr>
                        </m:ctrlPr>
                      </m:sSubPr>
                      <m:e>
                        <m:acc>
                          <m:accPr>
                            <m:chr m:val="̅"/>
                            <m:ctrlPr>
                              <a:rPr lang="en-US" altLang="zh-TW" i="1" smtClean="0">
                                <a:solidFill>
                                  <a:srgbClr val="0000FF"/>
                                </a:solidFill>
                                <a:latin typeface="Cambria Math" panose="02040503050406030204" pitchFamily="18" charset="0"/>
                              </a:rPr>
                            </m:ctrlPr>
                          </m:accPr>
                          <m:e>
                            <m:r>
                              <a:rPr lang="en-US" altLang="zh-TW" b="1" i="1" smtClean="0">
                                <a:solidFill>
                                  <a:srgbClr val="0000FF"/>
                                </a:solidFill>
                                <a:latin typeface="Cambria Math" panose="02040503050406030204" pitchFamily="18" charset="0"/>
                              </a:rPr>
                              <m:t>𝒒</m:t>
                            </m:r>
                          </m:e>
                        </m:acc>
                      </m:e>
                      <m:sub>
                        <m:r>
                          <a:rPr lang="en-US" altLang="zh-TW" b="1" i="1" smtClean="0">
                            <a:solidFill>
                              <a:srgbClr val="0000FF"/>
                            </a:solidFill>
                            <a:latin typeface="Cambria Math" panose="02040503050406030204" pitchFamily="18" charset="0"/>
                          </a:rPr>
                          <m:t>𝟏</m:t>
                        </m:r>
                      </m:sub>
                    </m:sSub>
                    <m:sSub>
                      <m:sSubPr>
                        <m:ctrlPr>
                          <a:rPr lang="en-US" altLang="zh-TW" i="1" smtClean="0">
                            <a:solidFill>
                              <a:srgbClr val="0000FF"/>
                            </a:solidFill>
                            <a:latin typeface="Cambria Math" panose="02040503050406030204" pitchFamily="18" charset="0"/>
                          </a:rPr>
                        </m:ctrlPr>
                      </m:sSubPr>
                      <m:e>
                        <m:r>
                          <a:rPr lang="en-US" altLang="zh-TW" b="1" i="1" smtClean="0">
                            <a:solidFill>
                              <a:srgbClr val="0000FF"/>
                            </a:solidFill>
                            <a:latin typeface="Cambria Math" panose="02040503050406030204" pitchFamily="18" charset="0"/>
                          </a:rPr>
                          <m:t>𝒒</m:t>
                        </m:r>
                      </m:e>
                      <m:sub>
                        <m:r>
                          <a:rPr lang="en-US" altLang="zh-TW" b="1" i="1" smtClean="0">
                            <a:solidFill>
                              <a:srgbClr val="0000FF"/>
                            </a:solidFill>
                            <a:latin typeface="Cambria Math" panose="02040503050406030204" pitchFamily="18" charset="0"/>
                          </a:rPr>
                          <m:t>𝟐</m:t>
                        </m:r>
                      </m:sub>
                    </m:sSub>
                    <m:r>
                      <a:rPr lang="en-US" altLang="zh-TW" b="1" i="1" smtClean="0">
                        <a:solidFill>
                          <a:srgbClr val="0000FF"/>
                        </a:solidFill>
                        <a:latin typeface="Cambria Math" panose="02040503050406030204" pitchFamily="18" charset="0"/>
                      </a:rPr>
                      <m:t>)</m:t>
                    </m:r>
                    <m:d>
                      <m:dPr>
                        <m:ctrlPr>
                          <a:rPr lang="en-US" altLang="zh-TW" b="1" i="1" smtClean="0">
                            <a:solidFill>
                              <a:srgbClr val="0000FF"/>
                            </a:solidFill>
                            <a:latin typeface="Cambria Math" panose="02040503050406030204" pitchFamily="18" charset="0"/>
                          </a:rPr>
                        </m:ctrlPr>
                      </m:dPr>
                      <m:e>
                        <m:sSub>
                          <m:sSubPr>
                            <m:ctrlPr>
                              <a:rPr lang="en-US" altLang="zh-TW" b="1" i="1" smtClean="0">
                                <a:solidFill>
                                  <a:srgbClr val="0000FF"/>
                                </a:solidFill>
                                <a:latin typeface="Cambria Math" panose="02040503050406030204" pitchFamily="18" charset="0"/>
                              </a:rPr>
                            </m:ctrlPr>
                          </m:sSubPr>
                          <m:e>
                            <m:acc>
                              <m:accPr>
                                <m:chr m:val="̅"/>
                                <m:ctrlPr>
                                  <a:rPr lang="en-US" altLang="zh-TW" b="1" i="1" smtClean="0">
                                    <a:solidFill>
                                      <a:srgbClr val="0000FF"/>
                                    </a:solidFill>
                                    <a:latin typeface="Cambria Math" panose="02040503050406030204" pitchFamily="18" charset="0"/>
                                  </a:rPr>
                                </m:ctrlPr>
                              </m:accPr>
                              <m:e>
                                <m:r>
                                  <a:rPr lang="en-US" altLang="zh-TW" b="1" i="1" smtClean="0">
                                    <a:solidFill>
                                      <a:srgbClr val="0000FF"/>
                                    </a:solidFill>
                                    <a:latin typeface="Cambria Math" panose="02040503050406030204" pitchFamily="18" charset="0"/>
                                  </a:rPr>
                                  <m:t>𝒒</m:t>
                                </m:r>
                              </m:e>
                            </m:acc>
                          </m:e>
                          <m:sub>
                            <m:r>
                              <a:rPr lang="en-US" altLang="zh-TW" b="1" i="1" smtClean="0">
                                <a:solidFill>
                                  <a:srgbClr val="0000FF"/>
                                </a:solidFill>
                                <a:latin typeface="Cambria Math" panose="02040503050406030204" pitchFamily="18" charset="0"/>
                              </a:rPr>
                              <m:t>𝟑</m:t>
                            </m:r>
                          </m:sub>
                        </m:sSub>
                        <m:r>
                          <a:rPr lang="en-US" altLang="zh-TW" b="1" i="1" smtClean="0">
                            <a:solidFill>
                              <a:srgbClr val="0000FF"/>
                            </a:solidFill>
                            <a:latin typeface="Cambria Math" panose="02040503050406030204" pitchFamily="18" charset="0"/>
                          </a:rPr>
                          <m:t>𝒄</m:t>
                        </m:r>
                      </m:e>
                    </m:d>
                  </m:oMath>
                </a14:m>
                <a:r>
                  <a:rPr lang="zh-TW" altLang="en-US" dirty="0">
                    <a:solidFill>
                      <a:srgbClr val="0000FF"/>
                    </a:solidFill>
                  </a:rPr>
                  <a:t> </a:t>
                </a:r>
                <a:r>
                  <a:rPr lang="en-US" altLang="zh-TW" dirty="0">
                    <a:solidFill>
                      <a:srgbClr val="0000FF"/>
                    </a:solidFill>
                  </a:rPr>
                  <a:t>transforms as </a:t>
                </a:r>
                <a14:m>
                  <m:oMath xmlns:m="http://schemas.openxmlformats.org/officeDocument/2006/math">
                    <m:acc>
                      <m:accPr>
                        <m:chr m:val="̅"/>
                        <m:ctrlPr>
                          <a:rPr lang="en-US" altLang="zh-TW" i="1" smtClean="0">
                            <a:solidFill>
                              <a:srgbClr val="0000FF"/>
                            </a:solidFill>
                            <a:latin typeface="Cambria Math" panose="02040503050406030204" pitchFamily="18" charset="0"/>
                          </a:rPr>
                        </m:ctrlPr>
                      </m:accPr>
                      <m:e>
                        <m:r>
                          <a:rPr lang="en-US" altLang="zh-TW" b="1" i="1" smtClean="0">
                            <a:solidFill>
                              <a:srgbClr val="0000FF"/>
                            </a:solidFill>
                            <a:latin typeface="Cambria Math" panose="02040503050406030204" pitchFamily="18" charset="0"/>
                          </a:rPr>
                          <m:t>𝟑</m:t>
                        </m:r>
                      </m:e>
                    </m:acc>
                    <m:r>
                      <a:rPr lang="en-US" altLang="zh-TW" i="1" smtClean="0">
                        <a:solidFill>
                          <a:srgbClr val="0000FF"/>
                        </a:solidFill>
                        <a:latin typeface="Cambria Math" panose="02040503050406030204" pitchFamily="18" charset="0"/>
                        <a:ea typeface="Cambria Math" panose="02040503050406030204" pitchFamily="18" charset="0"/>
                      </a:rPr>
                      <m:t>×</m:t>
                    </m:r>
                    <m:r>
                      <a:rPr lang="en-US" altLang="zh-TW" b="1" i="1" smtClean="0">
                        <a:solidFill>
                          <a:srgbClr val="0000FF"/>
                        </a:solidFill>
                        <a:latin typeface="Cambria Math" panose="02040503050406030204" pitchFamily="18" charset="0"/>
                        <a:ea typeface="Cambria Math" panose="02040503050406030204" pitchFamily="18" charset="0"/>
                      </a:rPr>
                      <m:t>𝟑</m:t>
                    </m:r>
                    <m:r>
                      <a:rPr lang="en-US" altLang="zh-TW" b="1" i="1" smtClean="0">
                        <a:solidFill>
                          <a:srgbClr val="0000FF"/>
                        </a:solidFill>
                        <a:latin typeface="Cambria Math" panose="02040503050406030204" pitchFamily="18" charset="0"/>
                        <a:ea typeface="Cambria Math" panose="02040503050406030204" pitchFamily="18" charset="0"/>
                      </a:rPr>
                      <m:t>×</m:t>
                    </m:r>
                    <m:acc>
                      <m:accPr>
                        <m:chr m:val="̅"/>
                        <m:ctrlPr>
                          <a:rPr lang="en-US" altLang="zh-TW" b="1" i="1" smtClean="0">
                            <a:solidFill>
                              <a:srgbClr val="0000FF"/>
                            </a:solidFill>
                            <a:latin typeface="Cambria Math" panose="02040503050406030204" pitchFamily="18" charset="0"/>
                            <a:ea typeface="Cambria Math" panose="02040503050406030204" pitchFamily="18" charset="0"/>
                          </a:rPr>
                        </m:ctrlPr>
                      </m:accPr>
                      <m:e>
                        <m:r>
                          <a:rPr lang="en-US" altLang="zh-TW" b="1" i="1" smtClean="0">
                            <a:solidFill>
                              <a:srgbClr val="0000FF"/>
                            </a:solidFill>
                            <a:latin typeface="Cambria Math" panose="02040503050406030204" pitchFamily="18" charset="0"/>
                            <a:ea typeface="Cambria Math" panose="02040503050406030204" pitchFamily="18" charset="0"/>
                          </a:rPr>
                          <m:t>𝟑</m:t>
                        </m:r>
                        <m:r>
                          <a:rPr lang="en-US" altLang="zh-TW" b="1" i="1" smtClean="0">
                            <a:solidFill>
                              <a:srgbClr val="0000FF"/>
                            </a:solidFill>
                            <a:latin typeface="Cambria Math" panose="02040503050406030204" pitchFamily="18" charset="0"/>
                            <a:ea typeface="Cambria Math" panose="02040503050406030204" pitchFamily="18" charset="0"/>
                          </a:rPr>
                          <m:t> </m:t>
                        </m:r>
                      </m:e>
                    </m:acc>
                  </m:oMath>
                </a14:m>
                <a:r>
                  <a:rPr lang="en-US" altLang="zh-TW" dirty="0">
                    <a:solidFill>
                      <a:srgbClr val="0000FF"/>
                    </a:solidFill>
                  </a:rPr>
                  <a:t>= </a:t>
                </a:r>
                <a14:m>
                  <m:oMath xmlns:m="http://schemas.openxmlformats.org/officeDocument/2006/math">
                    <m:r>
                      <a:rPr lang="en-US" altLang="zh-TW" b="1" i="1" dirty="0" smtClean="0">
                        <a:solidFill>
                          <a:srgbClr val="0000FF"/>
                        </a:solidFill>
                        <a:latin typeface="Cambria Math" panose="02040503050406030204" pitchFamily="18" charset="0"/>
                      </a:rPr>
                      <m:t>𝟑</m:t>
                    </m:r>
                    <m:r>
                      <a:rPr lang="en-US" altLang="zh-TW" b="1" i="1" dirty="0" smtClean="0">
                        <a:solidFill>
                          <a:srgbClr val="0000FF"/>
                        </a:solidFill>
                        <a:latin typeface="Cambria Math" panose="02040503050406030204" pitchFamily="18" charset="0"/>
                      </a:rPr>
                      <m:t>+</m:t>
                    </m:r>
                    <m:acc>
                      <m:accPr>
                        <m:chr m:val="̅"/>
                        <m:ctrlPr>
                          <a:rPr lang="en-US" altLang="zh-TW" b="1" i="1" dirty="0" smtClean="0">
                            <a:solidFill>
                              <a:srgbClr val="0000FF"/>
                            </a:solidFill>
                            <a:latin typeface="Cambria Math" panose="02040503050406030204" pitchFamily="18" charset="0"/>
                          </a:rPr>
                        </m:ctrlPr>
                      </m:accPr>
                      <m:e>
                        <m:r>
                          <a:rPr lang="en-US" altLang="zh-TW" b="1" i="1" dirty="0" smtClean="0">
                            <a:solidFill>
                              <a:srgbClr val="0000FF"/>
                            </a:solidFill>
                            <a:latin typeface="Cambria Math" panose="02040503050406030204" pitchFamily="18" charset="0"/>
                          </a:rPr>
                          <m:t>𝟑</m:t>
                        </m:r>
                        <m:r>
                          <a:rPr lang="en-US" altLang="zh-TW" b="1" i="1" dirty="0" smtClean="0">
                            <a:solidFill>
                              <a:srgbClr val="0000FF"/>
                            </a:solidFill>
                            <a:latin typeface="Cambria Math" panose="02040503050406030204" pitchFamily="18" charset="0"/>
                          </a:rPr>
                          <m:t>′</m:t>
                        </m:r>
                      </m:e>
                    </m:acc>
                    <m:r>
                      <a:rPr lang="en-US" altLang="zh-TW" b="1" i="1" dirty="0" smtClean="0">
                        <a:solidFill>
                          <a:srgbClr val="0000FF"/>
                        </a:solidFill>
                        <a:latin typeface="Cambria Math" panose="02040503050406030204" pitchFamily="18" charset="0"/>
                      </a:rPr>
                      <m:t>+</m:t>
                    </m:r>
                    <m:r>
                      <a:rPr lang="en-US" altLang="zh-TW" b="1" i="1" dirty="0" smtClean="0">
                        <a:solidFill>
                          <a:srgbClr val="0000FF"/>
                        </a:solidFill>
                        <a:latin typeface="Cambria Math" panose="02040503050406030204" pitchFamily="18" charset="0"/>
                      </a:rPr>
                      <m:t>𝟔</m:t>
                    </m:r>
                    <m:r>
                      <a:rPr lang="en-US" altLang="zh-TW" b="1" i="1" dirty="0" smtClean="0">
                        <a:solidFill>
                          <a:srgbClr val="0000FF"/>
                        </a:solidFill>
                        <a:latin typeface="Cambria Math" panose="02040503050406030204" pitchFamily="18" charset="0"/>
                      </a:rPr>
                      <m:t>+</m:t>
                    </m:r>
                    <m:acc>
                      <m:accPr>
                        <m:chr m:val="̅"/>
                        <m:ctrlPr>
                          <a:rPr lang="en-US" altLang="zh-TW" b="1" i="1" dirty="0" smtClean="0">
                            <a:solidFill>
                              <a:srgbClr val="0000FF"/>
                            </a:solidFill>
                            <a:latin typeface="Cambria Math" panose="02040503050406030204" pitchFamily="18" charset="0"/>
                          </a:rPr>
                        </m:ctrlPr>
                      </m:accPr>
                      <m:e>
                        <m:r>
                          <a:rPr lang="en-US" altLang="zh-TW" b="1" i="1" dirty="0" smtClean="0">
                            <a:solidFill>
                              <a:srgbClr val="0000FF"/>
                            </a:solidFill>
                            <a:latin typeface="Cambria Math" panose="02040503050406030204" pitchFamily="18" charset="0"/>
                          </a:rPr>
                          <m:t>𝟏𝟓</m:t>
                        </m:r>
                      </m:e>
                    </m:acc>
                  </m:oMath>
                </a14:m>
                <a:endParaRPr lang="zh-TW" altLang="en-US" dirty="0">
                  <a:solidFill>
                    <a:srgbClr val="0000FF"/>
                  </a:solidFill>
                </a:endParaRPr>
              </a:p>
            </p:txBody>
          </p:sp>
        </mc:Choice>
        <mc:Fallback xmlns="">
          <p:sp>
            <p:nvSpPr>
              <p:cNvPr id="13" name="文字方塊 12"/>
              <p:cNvSpPr txBox="1">
                <a:spLocks noRot="1" noChangeAspect="1" noMove="1" noResize="1" noEditPoints="1" noAdjustHandles="1" noChangeArrowheads="1" noChangeShapeType="1" noTextEdit="1"/>
              </p:cNvSpPr>
              <p:nvPr/>
            </p:nvSpPr>
            <p:spPr>
              <a:xfrm>
                <a:off x="651407" y="531157"/>
                <a:ext cx="7885689" cy="366126"/>
              </a:xfrm>
              <a:prstGeom prst="rect">
                <a:avLst/>
              </a:prstGeom>
              <a:blipFill>
                <a:blip r:embed="rId3"/>
                <a:stretch>
                  <a:fillRect l="-387" b="-2333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0350612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16FC7F93-D76B-D9FC-6ED5-FBA57963E0BA}"/>
              </a:ext>
            </a:extLst>
          </p:cNvPr>
          <p:cNvSpPr>
            <a:spLocks noGrp="1"/>
          </p:cNvSpPr>
          <p:nvPr>
            <p:ph type="sldNum" sz="quarter" idx="12"/>
          </p:nvPr>
        </p:nvSpPr>
        <p:spPr/>
        <p:txBody>
          <a:bodyPr/>
          <a:lstStyle/>
          <a:p>
            <a:pPr>
              <a:defRPr/>
            </a:pPr>
            <a:fld id="{7814F3AF-5802-4929-B232-BE6EF381321D}" type="slidenum">
              <a:rPr lang="en-US" altLang="zh-TW" smtClean="0"/>
              <a:pPr>
                <a:defRPr/>
              </a:pPr>
              <a:t>64</a:t>
            </a:fld>
            <a:endParaRPr lang="en-US" altLang="zh-TW"/>
          </a:p>
        </p:txBody>
      </p:sp>
      <p:sp>
        <p:nvSpPr>
          <p:cNvPr id="5" name="文字方塊 4">
            <a:extLst>
              <a:ext uri="{FF2B5EF4-FFF2-40B4-BE49-F238E27FC236}">
                <a16:creationId xmlns:a16="http://schemas.microsoft.com/office/drawing/2014/main" id="{9C33A480-63A6-4962-8421-0CBABA7B4C22}"/>
              </a:ext>
            </a:extLst>
          </p:cNvPr>
          <p:cNvSpPr txBox="1"/>
          <p:nvPr/>
        </p:nvSpPr>
        <p:spPr>
          <a:xfrm>
            <a:off x="714608" y="422115"/>
            <a:ext cx="7470648" cy="323165"/>
          </a:xfrm>
          <a:prstGeom prst="rect">
            <a:avLst/>
          </a:prstGeom>
          <a:noFill/>
        </p:spPr>
        <p:txBody>
          <a:bodyPr wrap="square" rtlCol="0">
            <a:spAutoFit/>
          </a:bodyPr>
          <a:lstStyle/>
          <a:p>
            <a:r>
              <a:rPr kumimoji="1" lang="en-US" altLang="zh-TW" sz="1450" dirty="0" err="1">
                <a:solidFill>
                  <a:srgbClr val="0000FF"/>
                </a:solidFill>
              </a:rPr>
              <a:t>Kohara</a:t>
            </a:r>
            <a:r>
              <a:rPr kumimoji="1" lang="en-US" altLang="zh-TW" sz="1450" dirty="0">
                <a:solidFill>
                  <a:srgbClr val="0000FF"/>
                </a:solidFill>
              </a:rPr>
              <a:t> (’91); Chau, HYC, Tseng (’96);</a:t>
            </a:r>
            <a:r>
              <a:rPr lang="en-US" altLang="zh-TW" sz="1450" dirty="0">
                <a:solidFill>
                  <a:srgbClr val="0000FF"/>
                </a:solidFill>
              </a:rPr>
              <a:t>  Zhong, Xu, HYC (’24)</a:t>
            </a:r>
            <a:r>
              <a:rPr kumimoji="1" lang="en-US" altLang="zh-TW" sz="1450" dirty="0">
                <a:solidFill>
                  <a:srgbClr val="0000FF"/>
                </a:solidFill>
              </a:rPr>
              <a:t>  </a:t>
            </a:r>
            <a:endParaRPr kumimoji="1" lang="zh-TW" altLang="en-US" sz="1450" dirty="0">
              <a:solidFill>
                <a:srgbClr val="0000FF"/>
              </a:solidFill>
            </a:endParaRPr>
          </a:p>
        </p:txBody>
      </p:sp>
      <p:pic>
        <p:nvPicPr>
          <p:cNvPr id="7" name="圖片 6">
            <a:extLst>
              <a:ext uri="{FF2B5EF4-FFF2-40B4-BE49-F238E27FC236}">
                <a16:creationId xmlns:a16="http://schemas.microsoft.com/office/drawing/2014/main" id="{30017FEB-C695-969F-CB31-D17618D00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754387"/>
            <a:ext cx="3261848" cy="2031429"/>
          </a:xfrm>
          <a:prstGeom prst="rect">
            <a:avLst/>
          </a:prstGeom>
        </p:spPr>
      </p:pic>
      <p:pic>
        <p:nvPicPr>
          <p:cNvPr id="9" name="圖片 8">
            <a:extLst>
              <a:ext uri="{FF2B5EF4-FFF2-40B4-BE49-F238E27FC236}">
                <a16:creationId xmlns:a16="http://schemas.microsoft.com/office/drawing/2014/main" id="{5050C876-B0C7-3C28-8496-4ECD364C0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285" y="937401"/>
            <a:ext cx="5184025" cy="995094"/>
          </a:xfrm>
          <a:prstGeom prst="rect">
            <a:avLst/>
          </a:prstGeom>
        </p:spPr>
      </p:pic>
      <p:pic>
        <p:nvPicPr>
          <p:cNvPr id="11" name="圖片 10">
            <a:extLst>
              <a:ext uri="{FF2B5EF4-FFF2-40B4-BE49-F238E27FC236}">
                <a16:creationId xmlns:a16="http://schemas.microsoft.com/office/drawing/2014/main" id="{97282AFD-5756-26F8-0B37-38F4A413D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5490" y="2440090"/>
            <a:ext cx="2232189" cy="691452"/>
          </a:xfrm>
          <a:prstGeom prst="rect">
            <a:avLst/>
          </a:prstGeom>
        </p:spPr>
      </p:pic>
      <p:pic>
        <p:nvPicPr>
          <p:cNvPr id="15" name="圖片 14">
            <a:extLst>
              <a:ext uri="{FF2B5EF4-FFF2-40B4-BE49-F238E27FC236}">
                <a16:creationId xmlns:a16="http://schemas.microsoft.com/office/drawing/2014/main" id="{55962727-8896-1D2B-2558-619C63F59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9932" y="3332572"/>
            <a:ext cx="3435983" cy="817458"/>
          </a:xfrm>
          <a:prstGeom prst="rect">
            <a:avLst/>
          </a:prstGeom>
        </p:spPr>
      </p:pic>
      <p:pic>
        <p:nvPicPr>
          <p:cNvPr id="17" name="圖片 16">
            <a:extLst>
              <a:ext uri="{FF2B5EF4-FFF2-40B4-BE49-F238E27FC236}">
                <a16:creationId xmlns:a16="http://schemas.microsoft.com/office/drawing/2014/main" id="{5329D08B-4FBD-AB60-DC98-6A172440E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00" y="2440090"/>
            <a:ext cx="2384589" cy="864317"/>
          </a:xfrm>
          <a:prstGeom prst="rect">
            <a:avLst/>
          </a:prstGeom>
        </p:spPr>
      </p:pic>
      <p:sp>
        <p:nvSpPr>
          <p:cNvPr id="18" name="文字方塊 17">
            <a:extLst>
              <a:ext uri="{FF2B5EF4-FFF2-40B4-BE49-F238E27FC236}">
                <a16:creationId xmlns:a16="http://schemas.microsoft.com/office/drawing/2014/main" id="{AEF58291-94C4-2A0A-CE23-47A8C8C9BA5D}"/>
              </a:ext>
            </a:extLst>
          </p:cNvPr>
          <p:cNvSpPr txBox="1"/>
          <p:nvPr/>
        </p:nvSpPr>
        <p:spPr>
          <a:xfrm>
            <a:off x="188537" y="2846893"/>
            <a:ext cx="3752348" cy="553998"/>
          </a:xfrm>
          <a:prstGeom prst="rect">
            <a:avLst/>
          </a:prstGeom>
          <a:noFill/>
        </p:spPr>
        <p:txBody>
          <a:bodyPr wrap="square" rtlCol="0">
            <a:spAutoFit/>
          </a:bodyPr>
          <a:lstStyle/>
          <a:p>
            <a:pPr marL="285750" indent="-285750">
              <a:buFont typeface="Wingdings" pitchFamily="2" charset="2"/>
              <a:buChar char="n"/>
            </a:pPr>
            <a:r>
              <a:rPr kumimoji="1" lang="en-US" altLang="zh-TW" sz="1500" dirty="0">
                <a:solidFill>
                  <a:srgbClr val="0000FF"/>
                </a:solidFill>
              </a:rPr>
              <a:t>Independent diagrams are reduced to 7</a:t>
            </a:r>
            <a:endParaRPr kumimoji="1" lang="zh-TW" altLang="en-US" sz="1500" dirty="0">
              <a:solidFill>
                <a:srgbClr val="0000FF"/>
              </a:solidFill>
            </a:endParaRPr>
          </a:p>
        </p:txBody>
      </p:sp>
      <p:pic>
        <p:nvPicPr>
          <p:cNvPr id="20" name="圖片 19">
            <a:extLst>
              <a:ext uri="{FF2B5EF4-FFF2-40B4-BE49-F238E27FC236}">
                <a16:creationId xmlns:a16="http://schemas.microsoft.com/office/drawing/2014/main" id="{2A547FA0-246F-5C0D-1353-51026C5003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3406513"/>
            <a:ext cx="2814228" cy="266331"/>
          </a:xfrm>
          <a:prstGeom prst="rect">
            <a:avLst/>
          </a:prstGeom>
        </p:spPr>
      </p:pic>
      <p:sp>
        <p:nvSpPr>
          <p:cNvPr id="21" name="文字方塊 20">
            <a:extLst>
              <a:ext uri="{FF2B5EF4-FFF2-40B4-BE49-F238E27FC236}">
                <a16:creationId xmlns:a16="http://schemas.microsoft.com/office/drawing/2014/main" id="{A2005693-147A-FD60-DBE6-66BF8EAF936C}"/>
              </a:ext>
            </a:extLst>
          </p:cNvPr>
          <p:cNvSpPr txBox="1"/>
          <p:nvPr/>
        </p:nvSpPr>
        <p:spPr>
          <a:xfrm>
            <a:off x="180683" y="3960826"/>
            <a:ext cx="3752348" cy="553998"/>
          </a:xfrm>
          <a:prstGeom prst="rect">
            <a:avLst/>
          </a:prstGeom>
          <a:noFill/>
        </p:spPr>
        <p:txBody>
          <a:bodyPr wrap="square" rtlCol="0">
            <a:spAutoFit/>
          </a:bodyPr>
          <a:lstStyle/>
          <a:p>
            <a:pPr marL="285750" indent="-285750">
              <a:buFont typeface="Wingdings" pitchFamily="2" charset="2"/>
              <a:buChar char="n"/>
            </a:pPr>
            <a:r>
              <a:rPr lang="en-US" altLang="zh-TW" sz="1500" dirty="0">
                <a:solidFill>
                  <a:srgbClr val="0000FF"/>
                </a:solidFill>
              </a:rPr>
              <a:t>Further reduction from field r</a:t>
            </a:r>
            <a:r>
              <a:rPr kumimoji="1" lang="en-US" altLang="zh-TW" sz="1500" dirty="0">
                <a:solidFill>
                  <a:srgbClr val="0000FF"/>
                </a:solidFill>
              </a:rPr>
              <a:t>edefinition: 7 to 5</a:t>
            </a:r>
            <a:endParaRPr kumimoji="1" lang="zh-TW" altLang="en-US" sz="1500" dirty="0">
              <a:solidFill>
                <a:srgbClr val="0000FF"/>
              </a:solidFill>
            </a:endParaRPr>
          </a:p>
        </p:txBody>
      </p:sp>
      <p:pic>
        <p:nvPicPr>
          <p:cNvPr id="23" name="圖片 22">
            <a:extLst>
              <a:ext uri="{FF2B5EF4-FFF2-40B4-BE49-F238E27FC236}">
                <a16:creationId xmlns:a16="http://schemas.microsoft.com/office/drawing/2014/main" id="{02B02E1B-D891-D408-4A0C-8D6E048F14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8592" y="4561959"/>
            <a:ext cx="3885765" cy="531654"/>
          </a:xfrm>
          <a:prstGeom prst="rect">
            <a:avLst/>
          </a:prstGeom>
        </p:spPr>
      </p:pic>
      <p:sp>
        <p:nvSpPr>
          <p:cNvPr id="24" name="Text Box 4">
            <a:extLst>
              <a:ext uri="{FF2B5EF4-FFF2-40B4-BE49-F238E27FC236}">
                <a16:creationId xmlns:a16="http://schemas.microsoft.com/office/drawing/2014/main" id="{023A6977-0383-FE6D-6158-0B5315E65CD3}"/>
              </a:ext>
            </a:extLst>
          </p:cNvPr>
          <p:cNvSpPr txBox="1">
            <a:spLocks noChangeArrowheads="1"/>
          </p:cNvSpPr>
          <p:nvPr/>
        </p:nvSpPr>
        <p:spPr bwMode="auto">
          <a:xfrm>
            <a:off x="1783557" y="44081"/>
            <a:ext cx="5760244"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650" dirty="0">
                <a:solidFill>
                  <a:srgbClr val="CC00CC"/>
                </a:solidFill>
              </a:rPr>
              <a:t>                                      TDA @ Tree </a:t>
            </a:r>
            <a:endParaRPr lang="en-US" altLang="zh-TW" sz="1650" baseline="-25000" dirty="0">
              <a:solidFill>
                <a:srgbClr val="CC00CC"/>
              </a:solidFill>
            </a:endParaRPr>
          </a:p>
        </p:txBody>
      </p:sp>
      <p:sp>
        <p:nvSpPr>
          <p:cNvPr id="25" name="Line 5">
            <a:extLst>
              <a:ext uri="{FF2B5EF4-FFF2-40B4-BE49-F238E27FC236}">
                <a16:creationId xmlns:a16="http://schemas.microsoft.com/office/drawing/2014/main" id="{8F21B0B7-7F87-BA7A-4C46-8C6A5BACFCE6}"/>
              </a:ext>
            </a:extLst>
          </p:cNvPr>
          <p:cNvSpPr>
            <a:spLocks noChangeShapeType="1"/>
          </p:cNvSpPr>
          <p:nvPr/>
        </p:nvSpPr>
        <p:spPr bwMode="auto">
          <a:xfrm>
            <a:off x="1170433" y="399812"/>
            <a:ext cx="6525822" cy="7229"/>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514350"/>
            <a:endParaRPr lang="zh-TW" altLang="en-US" sz="1238">
              <a:solidFill>
                <a:prstClr val="black"/>
              </a:solidFill>
            </a:endParaRPr>
          </a:p>
        </p:txBody>
      </p:sp>
      <p:pic>
        <p:nvPicPr>
          <p:cNvPr id="27" name="圖片 26">
            <a:extLst>
              <a:ext uri="{FF2B5EF4-FFF2-40B4-BE49-F238E27FC236}">
                <a16:creationId xmlns:a16="http://schemas.microsoft.com/office/drawing/2014/main" id="{31DD45B3-59BD-3E89-A7BA-F653662D39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9646" y="4350489"/>
            <a:ext cx="1307204" cy="285681"/>
          </a:xfrm>
          <a:prstGeom prst="rect">
            <a:avLst/>
          </a:prstGeom>
        </p:spPr>
      </p:pic>
      <p:sp>
        <p:nvSpPr>
          <p:cNvPr id="28" name="文字方塊 27">
            <a:extLst>
              <a:ext uri="{FF2B5EF4-FFF2-40B4-BE49-F238E27FC236}">
                <a16:creationId xmlns:a16="http://schemas.microsoft.com/office/drawing/2014/main" id="{126E28B0-9AA4-9457-1CB0-407E693BE642}"/>
              </a:ext>
            </a:extLst>
          </p:cNvPr>
          <p:cNvSpPr txBox="1"/>
          <p:nvPr/>
        </p:nvSpPr>
        <p:spPr>
          <a:xfrm>
            <a:off x="6287679" y="4350489"/>
            <a:ext cx="2299720" cy="346249"/>
          </a:xfrm>
          <a:prstGeom prst="rect">
            <a:avLst/>
          </a:prstGeom>
          <a:noFill/>
        </p:spPr>
        <p:txBody>
          <a:bodyPr wrap="square" rtlCol="0">
            <a:spAutoFit/>
          </a:bodyPr>
          <a:lstStyle/>
          <a:p>
            <a:r>
              <a:rPr lang="en-US" altLang="zh-TW" dirty="0"/>
              <a:t>w</a:t>
            </a:r>
            <a:r>
              <a:rPr kumimoji="1" lang="en-US" altLang="zh-TW" dirty="0"/>
              <a:t>eak interactions</a:t>
            </a:r>
            <a:endParaRPr kumimoji="1" lang="zh-TW" altLang="en-US" dirty="0"/>
          </a:p>
        </p:txBody>
      </p:sp>
      <p:sp>
        <p:nvSpPr>
          <p:cNvPr id="29" name="文字方塊 28">
            <a:extLst>
              <a:ext uri="{FF2B5EF4-FFF2-40B4-BE49-F238E27FC236}">
                <a16:creationId xmlns:a16="http://schemas.microsoft.com/office/drawing/2014/main" id="{A27D61C6-C397-A080-3429-E9907E293870}"/>
              </a:ext>
            </a:extLst>
          </p:cNvPr>
          <p:cNvSpPr txBox="1"/>
          <p:nvPr/>
        </p:nvSpPr>
        <p:spPr>
          <a:xfrm>
            <a:off x="1352832" y="3675312"/>
            <a:ext cx="2741522" cy="315471"/>
          </a:xfrm>
          <a:prstGeom prst="rect">
            <a:avLst/>
          </a:prstGeom>
          <a:noFill/>
        </p:spPr>
        <p:txBody>
          <a:bodyPr wrap="square" rtlCol="0">
            <a:spAutoFit/>
          </a:bodyPr>
          <a:lstStyle/>
          <a:p>
            <a:r>
              <a:rPr kumimoji="1" lang="en-US" altLang="zh-TW" sz="1400" dirty="0">
                <a:solidFill>
                  <a:srgbClr val="FF3399"/>
                </a:solidFill>
              </a:rPr>
              <a:t>Korner-Pati-Woo theorem</a:t>
            </a:r>
            <a:endParaRPr kumimoji="1" lang="zh-TW" altLang="en-US" sz="1400" dirty="0">
              <a:solidFill>
                <a:srgbClr val="FF3399"/>
              </a:solidFill>
            </a:endParaRPr>
          </a:p>
        </p:txBody>
      </p:sp>
      <p:pic>
        <p:nvPicPr>
          <p:cNvPr id="3" name="圖片 2">
            <a:extLst>
              <a:ext uri="{FF2B5EF4-FFF2-40B4-BE49-F238E27FC236}">
                <a16:creationId xmlns:a16="http://schemas.microsoft.com/office/drawing/2014/main" id="{5DD468A7-CE02-5FB1-6282-B24D65065A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57252" y="1256636"/>
            <a:ext cx="3030147" cy="1965989"/>
          </a:xfrm>
          <a:prstGeom prst="rect">
            <a:avLst/>
          </a:prstGeom>
        </p:spPr>
      </p:pic>
    </p:spTree>
    <p:extLst>
      <p:ext uri="{BB962C8B-B14F-4D97-AF65-F5344CB8AC3E}">
        <p14:creationId xmlns:p14="http://schemas.microsoft.com/office/powerpoint/2010/main" val="337358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9187C0AA-BAF1-5306-FF53-16B24C1F21FA}"/>
              </a:ext>
            </a:extLst>
          </p:cNvPr>
          <p:cNvSpPr>
            <a:spLocks noGrp="1"/>
          </p:cNvSpPr>
          <p:nvPr>
            <p:ph type="sldNum" sz="quarter" idx="12"/>
          </p:nvPr>
        </p:nvSpPr>
        <p:spPr>
          <a:xfrm>
            <a:off x="6629455" y="4639311"/>
            <a:ext cx="2133600" cy="357188"/>
          </a:xfrm>
        </p:spPr>
        <p:txBody>
          <a:bodyPr/>
          <a:lstStyle/>
          <a:p>
            <a:pPr>
              <a:defRPr/>
            </a:pPr>
            <a:fld id="{7814F3AF-5802-4929-B232-BE6EF381321D}" type="slidenum">
              <a:rPr lang="en-US" altLang="zh-TW" smtClean="0"/>
              <a:pPr>
                <a:defRPr/>
              </a:pPr>
              <a:t>65</a:t>
            </a:fld>
            <a:endParaRPr lang="en-US" altLang="zh-TW"/>
          </a:p>
        </p:txBody>
      </p:sp>
      <p:sp>
        <p:nvSpPr>
          <p:cNvPr id="3" name="文字方塊 2">
            <a:extLst>
              <a:ext uri="{FF2B5EF4-FFF2-40B4-BE49-F238E27FC236}">
                <a16:creationId xmlns:a16="http://schemas.microsoft.com/office/drawing/2014/main" id="{CEB226DB-1C23-BFFC-DA99-E03BAC6292BA}"/>
              </a:ext>
            </a:extLst>
          </p:cNvPr>
          <p:cNvSpPr txBox="1"/>
          <p:nvPr/>
        </p:nvSpPr>
        <p:spPr>
          <a:xfrm>
            <a:off x="996932" y="431662"/>
            <a:ext cx="7470648" cy="307777"/>
          </a:xfrm>
          <a:prstGeom prst="rect">
            <a:avLst/>
          </a:prstGeom>
          <a:noFill/>
        </p:spPr>
        <p:txBody>
          <a:bodyPr wrap="square" rtlCol="0">
            <a:spAutoFit/>
          </a:bodyPr>
          <a:lstStyle/>
          <a:p>
            <a:r>
              <a:rPr lang="en-US" altLang="zh-TW" sz="1400" dirty="0">
                <a:solidFill>
                  <a:srgbClr val="0000FF"/>
                </a:solidFill>
              </a:rPr>
              <a:t>HYC, Xu, Zhong (’25),  D. Wang, J. F. Luo (`24)  </a:t>
            </a:r>
            <a:r>
              <a:rPr kumimoji="1" lang="en-US" altLang="zh-TW" sz="1400" dirty="0">
                <a:solidFill>
                  <a:srgbClr val="0000FF"/>
                </a:solidFill>
              </a:rPr>
              <a:t> </a:t>
            </a:r>
            <a:endParaRPr kumimoji="1" lang="zh-TW" altLang="en-US" sz="1400" dirty="0">
              <a:solidFill>
                <a:srgbClr val="0000FF"/>
              </a:solidFill>
            </a:endParaRPr>
          </a:p>
        </p:txBody>
      </p:sp>
      <p:sp>
        <p:nvSpPr>
          <p:cNvPr id="4" name="Text Box 4">
            <a:extLst>
              <a:ext uri="{FF2B5EF4-FFF2-40B4-BE49-F238E27FC236}">
                <a16:creationId xmlns:a16="http://schemas.microsoft.com/office/drawing/2014/main" id="{383E9BED-CF42-904C-C14C-B6A96B98B277}"/>
              </a:ext>
            </a:extLst>
          </p:cNvPr>
          <p:cNvSpPr txBox="1">
            <a:spLocks noChangeArrowheads="1"/>
          </p:cNvSpPr>
          <p:nvPr/>
        </p:nvSpPr>
        <p:spPr bwMode="auto">
          <a:xfrm>
            <a:off x="1783557" y="44081"/>
            <a:ext cx="5760244"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650" dirty="0">
                <a:solidFill>
                  <a:srgbClr val="CC00CC"/>
                </a:solidFill>
              </a:rPr>
              <a:t>                                      TDA @ Penguin </a:t>
            </a:r>
            <a:endParaRPr lang="en-US" altLang="zh-TW" sz="1650" baseline="-25000" dirty="0">
              <a:solidFill>
                <a:srgbClr val="CC00CC"/>
              </a:solidFill>
            </a:endParaRPr>
          </a:p>
        </p:txBody>
      </p:sp>
      <p:sp>
        <p:nvSpPr>
          <p:cNvPr id="5" name="Line 5">
            <a:extLst>
              <a:ext uri="{FF2B5EF4-FFF2-40B4-BE49-F238E27FC236}">
                <a16:creationId xmlns:a16="http://schemas.microsoft.com/office/drawing/2014/main" id="{5FE4412B-51B3-153E-8798-69AF98EA5562}"/>
              </a:ext>
            </a:extLst>
          </p:cNvPr>
          <p:cNvSpPr>
            <a:spLocks noChangeShapeType="1"/>
          </p:cNvSpPr>
          <p:nvPr/>
        </p:nvSpPr>
        <p:spPr bwMode="auto">
          <a:xfrm>
            <a:off x="1170433" y="399812"/>
            <a:ext cx="6525822" cy="7229"/>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514350"/>
            <a:endParaRPr lang="zh-TW" altLang="en-US" sz="1238">
              <a:solidFill>
                <a:prstClr val="black"/>
              </a:solidFill>
            </a:endParaRPr>
          </a:p>
        </p:txBody>
      </p:sp>
      <p:pic>
        <p:nvPicPr>
          <p:cNvPr id="7" name="圖片 6">
            <a:extLst>
              <a:ext uri="{FF2B5EF4-FFF2-40B4-BE49-F238E27FC236}">
                <a16:creationId xmlns:a16="http://schemas.microsoft.com/office/drawing/2014/main" id="{9EA55BA7-9B52-02C1-4E17-880F3E227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13" y="1020926"/>
            <a:ext cx="3168276" cy="3555185"/>
          </a:xfrm>
          <a:prstGeom prst="rect">
            <a:avLst/>
          </a:prstGeom>
        </p:spPr>
      </p:pic>
      <p:pic>
        <p:nvPicPr>
          <p:cNvPr id="9" name="圖片 8">
            <a:extLst>
              <a:ext uri="{FF2B5EF4-FFF2-40B4-BE49-F238E27FC236}">
                <a16:creationId xmlns:a16="http://schemas.microsoft.com/office/drawing/2014/main" id="{3640C3BA-06DF-4C2D-A842-3F18161ED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63" y="1221855"/>
            <a:ext cx="411152" cy="274101"/>
          </a:xfrm>
          <a:prstGeom prst="rect">
            <a:avLst/>
          </a:prstGeom>
        </p:spPr>
      </p:pic>
      <p:pic>
        <p:nvPicPr>
          <p:cNvPr id="11" name="圖片 10">
            <a:extLst>
              <a:ext uri="{FF2B5EF4-FFF2-40B4-BE49-F238E27FC236}">
                <a16:creationId xmlns:a16="http://schemas.microsoft.com/office/drawing/2014/main" id="{6FB8E4BD-A549-2256-33EB-374557716D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163" y="1919566"/>
            <a:ext cx="411152" cy="262438"/>
          </a:xfrm>
          <a:prstGeom prst="rect">
            <a:avLst/>
          </a:prstGeom>
        </p:spPr>
      </p:pic>
      <p:pic>
        <p:nvPicPr>
          <p:cNvPr id="13" name="圖片 12">
            <a:extLst>
              <a:ext uri="{FF2B5EF4-FFF2-40B4-BE49-F238E27FC236}">
                <a16:creationId xmlns:a16="http://schemas.microsoft.com/office/drawing/2014/main" id="{14E87B1F-B8A9-C48E-FE5C-E1AB8D231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8970" y="725203"/>
            <a:ext cx="5200247" cy="993305"/>
          </a:xfrm>
          <a:prstGeom prst="rect">
            <a:avLst/>
          </a:prstGeom>
        </p:spPr>
      </p:pic>
      <p:pic>
        <p:nvPicPr>
          <p:cNvPr id="15" name="圖片 14">
            <a:extLst>
              <a:ext uri="{FF2B5EF4-FFF2-40B4-BE49-F238E27FC236}">
                <a16:creationId xmlns:a16="http://schemas.microsoft.com/office/drawing/2014/main" id="{AC69D7A6-A7D1-6694-688C-D675C5908F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1487" y="2182004"/>
            <a:ext cx="4760536" cy="354569"/>
          </a:xfrm>
          <a:prstGeom prst="rect">
            <a:avLst/>
          </a:prstGeom>
          <a:ln w="19050">
            <a:solidFill>
              <a:srgbClr val="00B050"/>
            </a:solidFill>
          </a:ln>
        </p:spPr>
      </p:pic>
      <p:pic>
        <p:nvPicPr>
          <p:cNvPr id="17" name="圖片 16">
            <a:extLst>
              <a:ext uri="{FF2B5EF4-FFF2-40B4-BE49-F238E27FC236}">
                <a16:creationId xmlns:a16="http://schemas.microsoft.com/office/drawing/2014/main" id="{F4E98089-6F49-6FCD-7437-2F75BAA514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3001" y="1885445"/>
            <a:ext cx="2766999" cy="237432"/>
          </a:xfrm>
          <a:prstGeom prst="rect">
            <a:avLst/>
          </a:prstGeom>
        </p:spPr>
      </p:pic>
      <p:pic>
        <p:nvPicPr>
          <p:cNvPr id="19" name="圖片 18">
            <a:extLst>
              <a:ext uri="{FF2B5EF4-FFF2-40B4-BE49-F238E27FC236}">
                <a16:creationId xmlns:a16="http://schemas.microsoft.com/office/drawing/2014/main" id="{E1667160-C25B-5F06-6913-B823458E3A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2256" y="2571750"/>
            <a:ext cx="1820944" cy="289522"/>
          </a:xfrm>
          <a:prstGeom prst="rect">
            <a:avLst/>
          </a:prstGeom>
        </p:spPr>
      </p:pic>
      <p:pic>
        <p:nvPicPr>
          <p:cNvPr id="21" name="圖片 20">
            <a:extLst>
              <a:ext uri="{FF2B5EF4-FFF2-40B4-BE49-F238E27FC236}">
                <a16:creationId xmlns:a16="http://schemas.microsoft.com/office/drawing/2014/main" id="{6C0C8080-BD1D-919E-0B3F-83BDE13700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2822" y="3033212"/>
            <a:ext cx="4644577" cy="399018"/>
          </a:xfrm>
          <a:prstGeom prst="rect">
            <a:avLst/>
          </a:prstGeom>
        </p:spPr>
      </p:pic>
      <p:pic>
        <p:nvPicPr>
          <p:cNvPr id="23" name="圖片 22">
            <a:extLst>
              <a:ext uri="{FF2B5EF4-FFF2-40B4-BE49-F238E27FC236}">
                <a16:creationId xmlns:a16="http://schemas.microsoft.com/office/drawing/2014/main" id="{F9B4F03B-1189-BB8B-D75B-3F1678C3E7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72455" y="3613846"/>
            <a:ext cx="2911441" cy="1382653"/>
          </a:xfrm>
          <a:prstGeom prst="rect">
            <a:avLst/>
          </a:prstGeom>
          <a:ln>
            <a:solidFill>
              <a:srgbClr val="FF0000"/>
            </a:solidFill>
          </a:ln>
        </p:spPr>
      </p:pic>
      <p:cxnSp>
        <p:nvCxnSpPr>
          <p:cNvPr id="25" name="直線箭頭接點 24">
            <a:extLst>
              <a:ext uri="{FF2B5EF4-FFF2-40B4-BE49-F238E27FC236}">
                <a16:creationId xmlns:a16="http://schemas.microsoft.com/office/drawing/2014/main" id="{600DCDE5-E3B7-2527-0856-C3CC81231406}"/>
              </a:ext>
            </a:extLst>
          </p:cNvPr>
          <p:cNvCxnSpPr/>
          <p:nvPr/>
        </p:nvCxnSpPr>
        <p:spPr bwMode="auto">
          <a:xfrm>
            <a:off x="4100660" y="1221855"/>
            <a:ext cx="0" cy="1576663"/>
          </a:xfrm>
          <a:prstGeom prst="straightConnector1">
            <a:avLst/>
          </a:prstGeom>
          <a:solidFill>
            <a:schemeClr val="accent1"/>
          </a:solidFill>
          <a:ln w="190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文字方塊 5">
            <a:extLst>
              <a:ext uri="{FF2B5EF4-FFF2-40B4-BE49-F238E27FC236}">
                <a16:creationId xmlns:a16="http://schemas.microsoft.com/office/drawing/2014/main" id="{A8DFD441-EEB4-DA32-8447-B4938682F841}"/>
              </a:ext>
            </a:extLst>
          </p:cNvPr>
          <p:cNvSpPr txBox="1"/>
          <p:nvPr/>
        </p:nvSpPr>
        <p:spPr>
          <a:xfrm>
            <a:off x="7620000" y="3796727"/>
            <a:ext cx="1524000" cy="553998"/>
          </a:xfrm>
          <a:prstGeom prst="rect">
            <a:avLst/>
          </a:prstGeom>
          <a:noFill/>
        </p:spPr>
        <p:txBody>
          <a:bodyPr wrap="square" rtlCol="0">
            <a:spAutoFit/>
          </a:bodyPr>
          <a:lstStyle/>
          <a:p>
            <a:r>
              <a:rPr lang="en-US" altLang="zh-TW" sz="1500" dirty="0">
                <a:solidFill>
                  <a:srgbClr val="0000FF"/>
                </a:solidFill>
              </a:rPr>
              <a:t>f</a:t>
            </a:r>
            <a:r>
              <a:rPr kumimoji="1" lang="en-US" altLang="zh-TW" sz="1500" dirty="0">
                <a:solidFill>
                  <a:srgbClr val="0000FF"/>
                </a:solidFill>
              </a:rPr>
              <a:t>ive </a:t>
            </a:r>
            <a:r>
              <a:rPr kumimoji="1" lang="en-US" altLang="zh-TW" sz="1500" dirty="0" err="1">
                <a:solidFill>
                  <a:srgbClr val="0000FF"/>
                </a:solidFill>
              </a:rPr>
              <a:t>indep</a:t>
            </a:r>
            <a:r>
              <a:rPr lang="en-US" altLang="zh-TW" sz="1500" dirty="0">
                <a:solidFill>
                  <a:srgbClr val="0000FF"/>
                </a:solidFill>
              </a:rPr>
              <a:t>.</a:t>
            </a:r>
            <a:endParaRPr kumimoji="1" lang="en-US" altLang="zh-TW" sz="1500" dirty="0">
              <a:solidFill>
                <a:srgbClr val="0000FF"/>
              </a:solidFill>
            </a:endParaRPr>
          </a:p>
          <a:p>
            <a:r>
              <a:rPr lang="en-US" altLang="zh-TW" sz="1500" dirty="0">
                <a:solidFill>
                  <a:srgbClr val="0000FF"/>
                </a:solidFill>
              </a:rPr>
              <a:t>amplitudes </a:t>
            </a:r>
            <a:r>
              <a:rPr kumimoji="1" lang="en-US" altLang="zh-TW" sz="1500" dirty="0">
                <a:solidFill>
                  <a:srgbClr val="0000FF"/>
                </a:solidFill>
              </a:rPr>
              <a:t> </a:t>
            </a:r>
            <a:endParaRPr kumimoji="1" lang="zh-TW" altLang="en-US" sz="1500" dirty="0">
              <a:solidFill>
                <a:srgbClr val="0000FF"/>
              </a:solidFill>
            </a:endParaRPr>
          </a:p>
        </p:txBody>
      </p:sp>
    </p:spTree>
    <p:extLst>
      <p:ext uri="{BB962C8B-B14F-4D97-AF65-F5344CB8AC3E}">
        <p14:creationId xmlns:p14="http://schemas.microsoft.com/office/powerpoint/2010/main" val="40407297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A9060805-769E-349E-A0B0-330CC725CF03}"/>
              </a:ext>
            </a:extLst>
          </p:cNvPr>
          <p:cNvSpPr>
            <a:spLocks noGrp="1"/>
          </p:cNvSpPr>
          <p:nvPr>
            <p:ph type="sldNum" sz="quarter" idx="12"/>
          </p:nvPr>
        </p:nvSpPr>
        <p:spPr/>
        <p:txBody>
          <a:bodyPr/>
          <a:lstStyle/>
          <a:p>
            <a:pPr>
              <a:defRPr/>
            </a:pPr>
            <a:fld id="{7814F3AF-5802-4929-B232-BE6EF381321D}" type="slidenum">
              <a:rPr lang="en-US" altLang="zh-TW" smtClean="0"/>
              <a:pPr>
                <a:defRPr/>
              </a:pPr>
              <a:t>66</a:t>
            </a:fld>
            <a:endParaRPr lang="en-US" altLang="zh-TW"/>
          </a:p>
        </p:txBody>
      </p:sp>
      <p:pic>
        <p:nvPicPr>
          <p:cNvPr id="4" name="圖片 3">
            <a:extLst>
              <a:ext uri="{FF2B5EF4-FFF2-40B4-BE49-F238E27FC236}">
                <a16:creationId xmlns:a16="http://schemas.microsoft.com/office/drawing/2014/main" id="{84F111CA-2C24-31C2-196C-707048027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744" y="3518245"/>
            <a:ext cx="7574848" cy="663092"/>
          </a:xfrm>
          <a:prstGeom prst="rect">
            <a:avLst/>
          </a:prstGeom>
        </p:spPr>
      </p:pic>
      <p:pic>
        <p:nvPicPr>
          <p:cNvPr id="6" name="圖片 5">
            <a:extLst>
              <a:ext uri="{FF2B5EF4-FFF2-40B4-BE49-F238E27FC236}">
                <a16:creationId xmlns:a16="http://schemas.microsoft.com/office/drawing/2014/main" id="{F1A4E3B6-8BD6-351C-BB76-54C5BB82D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144" y="4181337"/>
            <a:ext cx="7772400" cy="681176"/>
          </a:xfrm>
          <a:prstGeom prst="rect">
            <a:avLst/>
          </a:prstGeom>
        </p:spPr>
      </p:pic>
      <p:sp>
        <p:nvSpPr>
          <p:cNvPr id="7" name="Text Box 4">
            <a:extLst>
              <a:ext uri="{FF2B5EF4-FFF2-40B4-BE49-F238E27FC236}">
                <a16:creationId xmlns:a16="http://schemas.microsoft.com/office/drawing/2014/main" id="{0BF19384-5E7F-72AC-B248-6C73FABFBFDA}"/>
              </a:ext>
            </a:extLst>
          </p:cNvPr>
          <p:cNvSpPr txBox="1">
            <a:spLocks noChangeArrowheads="1"/>
          </p:cNvSpPr>
          <p:nvPr/>
        </p:nvSpPr>
        <p:spPr bwMode="auto">
          <a:xfrm>
            <a:off x="1783557" y="44081"/>
            <a:ext cx="5760244"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650" dirty="0">
                <a:solidFill>
                  <a:srgbClr val="CC00CC"/>
                </a:solidFill>
              </a:rPr>
              <a:t>                      IRA (Irreducible SU(3) approach)</a:t>
            </a:r>
            <a:endParaRPr lang="en-US" altLang="zh-TW" sz="1650" baseline="-25000" dirty="0">
              <a:solidFill>
                <a:srgbClr val="CC00CC"/>
              </a:solidFill>
            </a:endParaRPr>
          </a:p>
        </p:txBody>
      </p:sp>
      <p:sp>
        <p:nvSpPr>
          <p:cNvPr id="8" name="Line 5">
            <a:extLst>
              <a:ext uri="{FF2B5EF4-FFF2-40B4-BE49-F238E27FC236}">
                <a16:creationId xmlns:a16="http://schemas.microsoft.com/office/drawing/2014/main" id="{4059219D-0DC2-ED02-9597-6D285A81EFF6}"/>
              </a:ext>
            </a:extLst>
          </p:cNvPr>
          <p:cNvSpPr>
            <a:spLocks noChangeShapeType="1"/>
          </p:cNvSpPr>
          <p:nvPr/>
        </p:nvSpPr>
        <p:spPr bwMode="auto">
          <a:xfrm>
            <a:off x="1170433" y="399812"/>
            <a:ext cx="6525822" cy="7229"/>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514350"/>
            <a:endParaRPr lang="zh-TW" altLang="en-US" sz="1238">
              <a:solidFill>
                <a:prstClr val="black"/>
              </a:solidFill>
            </a:endParaRPr>
          </a:p>
        </p:txBody>
      </p:sp>
      <p:pic>
        <p:nvPicPr>
          <p:cNvPr id="10" name="圖片 9">
            <a:extLst>
              <a:ext uri="{FF2B5EF4-FFF2-40B4-BE49-F238E27FC236}">
                <a16:creationId xmlns:a16="http://schemas.microsoft.com/office/drawing/2014/main" id="{484266D7-49FB-7EBD-3AFC-DBD35995A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44" y="804898"/>
            <a:ext cx="7494048" cy="1636455"/>
          </a:xfrm>
          <a:prstGeom prst="rect">
            <a:avLst/>
          </a:prstGeom>
        </p:spPr>
      </p:pic>
      <p:sp>
        <p:nvSpPr>
          <p:cNvPr id="11" name="文字方塊 10">
            <a:extLst>
              <a:ext uri="{FF2B5EF4-FFF2-40B4-BE49-F238E27FC236}">
                <a16:creationId xmlns:a16="http://schemas.microsoft.com/office/drawing/2014/main" id="{D583889D-80A9-3100-B2A0-3FBC6E7275E6}"/>
              </a:ext>
            </a:extLst>
          </p:cNvPr>
          <p:cNvSpPr txBox="1"/>
          <p:nvPr/>
        </p:nvSpPr>
        <p:spPr>
          <a:xfrm>
            <a:off x="544445" y="464747"/>
            <a:ext cx="7470648" cy="323165"/>
          </a:xfrm>
          <a:prstGeom prst="rect">
            <a:avLst/>
          </a:prstGeom>
          <a:noFill/>
        </p:spPr>
        <p:txBody>
          <a:bodyPr wrap="square" rtlCol="0">
            <a:spAutoFit/>
          </a:bodyPr>
          <a:lstStyle/>
          <a:p>
            <a:pPr marL="285750" indent="-285750">
              <a:buFont typeface="Wingdings" pitchFamily="2" charset="2"/>
              <a:buChar char="n"/>
            </a:pPr>
            <a:r>
              <a:rPr kumimoji="1" lang="en-US" altLang="zh-TW" sz="1500" dirty="0">
                <a:solidFill>
                  <a:srgbClr val="0000FF"/>
                </a:solidFill>
              </a:rPr>
              <a:t>He, Shi, Wang (’20)  </a:t>
            </a:r>
            <a:endParaRPr kumimoji="1" lang="zh-TW" altLang="en-US" sz="1500" dirty="0">
              <a:solidFill>
                <a:srgbClr val="0000FF"/>
              </a:solidFill>
            </a:endParaRP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DFA324D1-DAA4-56B6-823B-5D6BEF566E93}"/>
                  </a:ext>
                </a:extLst>
              </p:cNvPr>
              <p:cNvSpPr txBox="1"/>
              <p:nvPr/>
            </p:nvSpPr>
            <p:spPr>
              <a:xfrm>
                <a:off x="576072" y="2441353"/>
                <a:ext cx="7991856" cy="600164"/>
              </a:xfrm>
              <a:prstGeom prst="rect">
                <a:avLst/>
              </a:prstGeom>
              <a:noFill/>
            </p:spPr>
            <p:txBody>
              <a:bodyPr wrap="square" rtlCol="0">
                <a:spAutoFit/>
              </a:bodyPr>
              <a:lstStyle/>
              <a:p>
                <a:r>
                  <a:rPr kumimoji="1" lang="en-US" altLang="zh-TW" dirty="0">
                    <a:solidFill>
                      <a:srgbClr val="0000FF"/>
                    </a:solidFill>
                  </a:rPr>
                  <a:t>One of the first 5 terms is redundant. The next 5 terms are prohibited by KPW</a:t>
                </a:r>
              </a:p>
              <a:p>
                <a:r>
                  <a:rPr lang="en-US" altLang="zh-TW" dirty="0">
                    <a:solidFill>
                      <a:srgbClr val="0000FF"/>
                    </a:solidFill>
                  </a:rPr>
                  <a:t>(Korner-Pati-Woo) theorem except </a:t>
                </a:r>
                <a14:m>
                  <m:oMath xmlns:m="http://schemas.openxmlformats.org/officeDocument/2006/math">
                    <m:sSub>
                      <m:sSubPr>
                        <m:ctrlPr>
                          <a:rPr lang="en-US" altLang="zh-TW" b="1" i="1" smtClean="0">
                            <a:solidFill>
                              <a:srgbClr val="0000FF"/>
                            </a:solidFill>
                            <a:latin typeface="Cambria Math" panose="02040503050406030204" pitchFamily="18" charset="0"/>
                          </a:rPr>
                        </m:ctrlPr>
                      </m:sSubPr>
                      <m:e>
                        <m:r>
                          <a:rPr lang="en-US" altLang="zh-TW" b="1" i="1" smtClean="0">
                            <a:solidFill>
                              <a:srgbClr val="0000FF"/>
                            </a:solidFill>
                            <a:latin typeface="Cambria Math" panose="02040503050406030204" pitchFamily="18" charset="0"/>
                          </a:rPr>
                          <m:t>𝒂</m:t>
                        </m:r>
                      </m:e>
                      <m:sub>
                        <m:r>
                          <a:rPr lang="en-US" altLang="zh-TW" b="1" i="1" smtClean="0">
                            <a:solidFill>
                              <a:srgbClr val="0000FF"/>
                            </a:solidFill>
                            <a:latin typeface="Cambria Math" panose="02040503050406030204" pitchFamily="18" charset="0"/>
                          </a:rPr>
                          <m:t>𝟗</m:t>
                        </m:r>
                      </m:sub>
                    </m:sSub>
                    <m:r>
                      <a:rPr lang="en-US" altLang="zh-TW" b="1" i="1" smtClean="0">
                        <a:solidFill>
                          <a:srgbClr val="0000FF"/>
                        </a:solidFill>
                        <a:latin typeface="Cambria Math" panose="02040503050406030204" pitchFamily="18" charset="0"/>
                      </a:rPr>
                      <m:t>.</m:t>
                    </m:r>
                  </m:oMath>
                </a14:m>
                <a:endParaRPr kumimoji="1" lang="zh-TW" altLang="en-US" dirty="0">
                  <a:solidFill>
                    <a:srgbClr val="0000FF"/>
                  </a:solidFill>
                </a:endParaRPr>
              </a:p>
            </p:txBody>
          </p:sp>
        </mc:Choice>
        <mc:Fallback xmlns="">
          <p:sp>
            <p:nvSpPr>
              <p:cNvPr id="12" name="文字方塊 11">
                <a:extLst>
                  <a:ext uri="{FF2B5EF4-FFF2-40B4-BE49-F238E27FC236}">
                    <a16:creationId xmlns:a16="http://schemas.microsoft.com/office/drawing/2014/main" id="{DFA324D1-DAA4-56B6-823B-5D6BEF566E93}"/>
                  </a:ext>
                </a:extLst>
              </p:cNvPr>
              <p:cNvSpPr txBox="1">
                <a:spLocks noRot="1" noChangeAspect="1" noMove="1" noResize="1" noEditPoints="1" noAdjustHandles="1" noChangeArrowheads="1" noChangeShapeType="1" noTextEdit="1"/>
              </p:cNvSpPr>
              <p:nvPr/>
            </p:nvSpPr>
            <p:spPr>
              <a:xfrm>
                <a:off x="576072" y="2441353"/>
                <a:ext cx="7991856" cy="600164"/>
              </a:xfrm>
              <a:prstGeom prst="rect">
                <a:avLst/>
              </a:prstGeom>
              <a:blipFill>
                <a:blip r:embed="rId5"/>
                <a:stretch>
                  <a:fillRect l="-476" t="-4167" b="-14583"/>
                </a:stretch>
              </a:blipFill>
            </p:spPr>
            <p:txBody>
              <a:bodyPr/>
              <a:lstStyle/>
              <a:p>
                <a:r>
                  <a:rPr lang="zh-TW" altLang="en-US">
                    <a:noFill/>
                  </a:rPr>
                  <a:t> </a:t>
                </a:r>
              </a:p>
            </p:txBody>
          </p:sp>
        </mc:Fallback>
      </mc:AlternateContent>
      <p:sp>
        <p:nvSpPr>
          <p:cNvPr id="13" name="文字方塊 12">
            <a:extLst>
              <a:ext uri="{FF2B5EF4-FFF2-40B4-BE49-F238E27FC236}">
                <a16:creationId xmlns:a16="http://schemas.microsoft.com/office/drawing/2014/main" id="{847E4622-5D75-3019-19D2-B90FC826677A}"/>
              </a:ext>
            </a:extLst>
          </p:cNvPr>
          <p:cNvSpPr txBox="1"/>
          <p:nvPr/>
        </p:nvSpPr>
        <p:spPr>
          <a:xfrm>
            <a:off x="506744" y="3093128"/>
            <a:ext cx="7470648" cy="323165"/>
          </a:xfrm>
          <a:prstGeom prst="rect">
            <a:avLst/>
          </a:prstGeom>
          <a:noFill/>
        </p:spPr>
        <p:txBody>
          <a:bodyPr wrap="square" rtlCol="0">
            <a:spAutoFit/>
          </a:bodyPr>
          <a:lstStyle/>
          <a:p>
            <a:pPr marL="285750" indent="-285750">
              <a:buFont typeface="Wingdings" pitchFamily="2" charset="2"/>
              <a:buChar char="n"/>
            </a:pPr>
            <a:r>
              <a:rPr kumimoji="1" lang="en-US" altLang="zh-TW" sz="1500" dirty="0" err="1">
                <a:solidFill>
                  <a:srgbClr val="0000FF"/>
                </a:solidFill>
              </a:rPr>
              <a:t>Geng</a:t>
            </a:r>
            <a:r>
              <a:rPr kumimoji="1" lang="en-US" altLang="zh-TW" sz="1500" dirty="0">
                <a:solidFill>
                  <a:srgbClr val="0000FF"/>
                </a:solidFill>
              </a:rPr>
              <a:t>, He, </a:t>
            </a:r>
            <a:r>
              <a:rPr lang="en-US" altLang="zh-TW" sz="1500" dirty="0" err="1">
                <a:solidFill>
                  <a:srgbClr val="0000FF"/>
                </a:solidFill>
              </a:rPr>
              <a:t>Jin</a:t>
            </a:r>
            <a:r>
              <a:rPr kumimoji="1" lang="en-US" altLang="zh-TW" sz="1500" dirty="0">
                <a:solidFill>
                  <a:srgbClr val="0000FF"/>
                </a:solidFill>
              </a:rPr>
              <a:t>, Liu, Yang (’23),       He, Liu (’24)  </a:t>
            </a:r>
            <a:endParaRPr kumimoji="1" lang="zh-TW" altLang="en-US" sz="1500" dirty="0">
              <a:solidFill>
                <a:srgbClr val="0000FF"/>
              </a:solidFill>
            </a:endParaRPr>
          </a:p>
        </p:txBody>
      </p:sp>
    </p:spTree>
    <p:extLst>
      <p:ext uri="{BB962C8B-B14F-4D97-AF65-F5344CB8AC3E}">
        <p14:creationId xmlns:p14="http://schemas.microsoft.com/office/powerpoint/2010/main" val="36027309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90D1DDC3-0793-77C5-B5BC-348B6236E367}"/>
              </a:ext>
            </a:extLst>
          </p:cNvPr>
          <p:cNvSpPr>
            <a:spLocks noGrp="1"/>
          </p:cNvSpPr>
          <p:nvPr>
            <p:ph type="sldNum" sz="quarter" idx="12"/>
          </p:nvPr>
        </p:nvSpPr>
        <p:spPr/>
        <p:txBody>
          <a:bodyPr/>
          <a:lstStyle/>
          <a:p>
            <a:pPr>
              <a:defRPr/>
            </a:pPr>
            <a:fld id="{7814F3AF-5802-4929-B232-BE6EF381321D}" type="slidenum">
              <a:rPr lang="en-US" altLang="zh-TW" smtClean="0"/>
              <a:pPr>
                <a:defRPr/>
              </a:pPr>
              <a:t>67</a:t>
            </a:fld>
            <a:endParaRPr lang="en-US" altLang="zh-TW"/>
          </a:p>
        </p:txBody>
      </p:sp>
      <p:pic>
        <p:nvPicPr>
          <p:cNvPr id="4" name="圖片 3">
            <a:extLst>
              <a:ext uri="{FF2B5EF4-FFF2-40B4-BE49-F238E27FC236}">
                <a16:creationId xmlns:a16="http://schemas.microsoft.com/office/drawing/2014/main" id="{054A2DAD-9D31-0789-B64B-DCC11D2C3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988" y="0"/>
            <a:ext cx="7402024" cy="5143500"/>
          </a:xfrm>
          <a:prstGeom prst="rect">
            <a:avLst/>
          </a:prstGeom>
        </p:spPr>
      </p:pic>
    </p:spTree>
    <p:extLst>
      <p:ext uri="{BB962C8B-B14F-4D97-AF65-F5344CB8AC3E}">
        <p14:creationId xmlns:p14="http://schemas.microsoft.com/office/powerpoint/2010/main" val="14456574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79FE028A-401D-CE06-3653-015C0B875166}"/>
              </a:ext>
            </a:extLst>
          </p:cNvPr>
          <p:cNvSpPr>
            <a:spLocks noGrp="1"/>
          </p:cNvSpPr>
          <p:nvPr>
            <p:ph type="sldNum" sz="quarter" idx="12"/>
          </p:nvPr>
        </p:nvSpPr>
        <p:spPr/>
        <p:txBody>
          <a:bodyPr/>
          <a:lstStyle/>
          <a:p>
            <a:pPr>
              <a:defRPr/>
            </a:pPr>
            <a:fld id="{7814F3AF-5802-4929-B232-BE6EF381321D}" type="slidenum">
              <a:rPr lang="en-US" altLang="zh-TW" smtClean="0"/>
              <a:pPr>
                <a:defRPr/>
              </a:pPr>
              <a:t>68</a:t>
            </a:fld>
            <a:endParaRPr lang="en-US" altLang="zh-TW"/>
          </a:p>
        </p:txBody>
      </p:sp>
      <p:sp>
        <p:nvSpPr>
          <p:cNvPr id="3" name="Text Box 4">
            <a:extLst>
              <a:ext uri="{FF2B5EF4-FFF2-40B4-BE49-F238E27FC236}">
                <a16:creationId xmlns:a16="http://schemas.microsoft.com/office/drawing/2014/main" id="{24D67FE5-CCD9-56C3-B09A-D02DE8AC21A7}"/>
              </a:ext>
            </a:extLst>
          </p:cNvPr>
          <p:cNvSpPr txBox="1">
            <a:spLocks noChangeArrowheads="1"/>
          </p:cNvSpPr>
          <p:nvPr/>
        </p:nvSpPr>
        <p:spPr bwMode="auto">
          <a:xfrm>
            <a:off x="1783557" y="44081"/>
            <a:ext cx="5760244"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650" dirty="0">
                <a:solidFill>
                  <a:srgbClr val="CC00CC"/>
                </a:solidFill>
              </a:rPr>
              <a:t>                               Strategy of global fit </a:t>
            </a:r>
            <a:endParaRPr lang="en-US" altLang="zh-TW" sz="1650" baseline="-25000" dirty="0">
              <a:solidFill>
                <a:srgbClr val="CC00CC"/>
              </a:solidFill>
            </a:endParaRPr>
          </a:p>
        </p:txBody>
      </p:sp>
      <p:sp>
        <p:nvSpPr>
          <p:cNvPr id="4" name="Line 5">
            <a:extLst>
              <a:ext uri="{FF2B5EF4-FFF2-40B4-BE49-F238E27FC236}">
                <a16:creationId xmlns:a16="http://schemas.microsoft.com/office/drawing/2014/main" id="{6040A142-7AE9-ACEB-4EC5-724BC767EA44}"/>
              </a:ext>
            </a:extLst>
          </p:cNvPr>
          <p:cNvSpPr>
            <a:spLocks noChangeShapeType="1"/>
          </p:cNvSpPr>
          <p:nvPr/>
        </p:nvSpPr>
        <p:spPr bwMode="auto">
          <a:xfrm>
            <a:off x="1170433" y="399812"/>
            <a:ext cx="6525822" cy="7229"/>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514350"/>
            <a:endParaRPr lang="zh-TW" altLang="en-US" sz="1238">
              <a:solidFill>
                <a:prstClr val="black"/>
              </a:solidFill>
            </a:endParaRPr>
          </a:p>
        </p:txBody>
      </p:sp>
      <p:sp>
        <p:nvSpPr>
          <p:cNvPr id="5" name="文字方塊 4">
            <a:extLst>
              <a:ext uri="{FF2B5EF4-FFF2-40B4-BE49-F238E27FC236}">
                <a16:creationId xmlns:a16="http://schemas.microsoft.com/office/drawing/2014/main" id="{446EE401-6177-EB9D-9F9D-CD170749C8FA}"/>
              </a:ext>
            </a:extLst>
          </p:cNvPr>
          <p:cNvSpPr txBox="1"/>
          <p:nvPr/>
        </p:nvSpPr>
        <p:spPr>
          <a:xfrm>
            <a:off x="303196" y="490888"/>
            <a:ext cx="8383604" cy="346249"/>
          </a:xfrm>
          <a:prstGeom prst="rect">
            <a:avLst/>
          </a:prstGeom>
          <a:noFill/>
        </p:spPr>
        <p:txBody>
          <a:bodyPr wrap="square" rtlCol="0">
            <a:spAutoFit/>
          </a:bodyPr>
          <a:lstStyle/>
          <a:p>
            <a:pPr marL="285750" indent="-285750">
              <a:buFont typeface="Wingdings" pitchFamily="2" charset="2"/>
              <a:buChar char="n"/>
            </a:pPr>
            <a:r>
              <a:rPr kumimoji="1" lang="en-US" altLang="zh-TW" dirty="0">
                <a:solidFill>
                  <a:srgbClr val="0000FF"/>
                </a:solidFill>
              </a:rPr>
              <a:t>Experimental input: 44 BFs and Lee-Yang parameters</a:t>
            </a:r>
            <a:endParaRPr kumimoji="1" lang="zh-TW" altLang="en-US" dirty="0">
              <a:solidFill>
                <a:srgbClr val="0000FF"/>
              </a:solidFill>
            </a:endParaRPr>
          </a:p>
        </p:txBody>
      </p:sp>
      <p:sp>
        <p:nvSpPr>
          <p:cNvPr id="6" name="文字方塊 5">
            <a:extLst>
              <a:ext uri="{FF2B5EF4-FFF2-40B4-BE49-F238E27FC236}">
                <a16:creationId xmlns:a16="http://schemas.microsoft.com/office/drawing/2014/main" id="{E8C5955B-B7D9-4FC4-AAF9-BCF33A628FF8}"/>
              </a:ext>
            </a:extLst>
          </p:cNvPr>
          <p:cNvSpPr txBox="1"/>
          <p:nvPr/>
        </p:nvSpPr>
        <p:spPr>
          <a:xfrm>
            <a:off x="303196" y="920984"/>
            <a:ext cx="8383604" cy="600164"/>
          </a:xfrm>
          <a:prstGeom prst="rect">
            <a:avLst/>
          </a:prstGeom>
          <a:noFill/>
        </p:spPr>
        <p:txBody>
          <a:bodyPr wrap="square" rtlCol="0">
            <a:spAutoFit/>
          </a:bodyPr>
          <a:lstStyle/>
          <a:p>
            <a:pPr marL="285750" indent="-285750">
              <a:buFont typeface="Wingdings" pitchFamily="2" charset="2"/>
              <a:buChar char="n"/>
            </a:pPr>
            <a:r>
              <a:rPr lang="en-US" altLang="zh-TW" dirty="0">
                <a:solidFill>
                  <a:srgbClr val="0000FF"/>
                </a:solidFill>
              </a:rPr>
              <a:t>5 independent TDA amplitudes @tree ⇒  19 unknown parameters describing the magnitudes &amp; phases of S- and P-waves</a:t>
            </a:r>
            <a:endParaRPr kumimoji="1" lang="zh-TW" altLang="en-US" dirty="0">
              <a:solidFill>
                <a:srgbClr val="0000FF"/>
              </a:solidFill>
            </a:endParaRPr>
          </a:p>
        </p:txBody>
      </p:sp>
      <p:pic>
        <p:nvPicPr>
          <p:cNvPr id="8" name="圖片 7">
            <a:extLst>
              <a:ext uri="{FF2B5EF4-FFF2-40B4-BE49-F238E27FC236}">
                <a16:creationId xmlns:a16="http://schemas.microsoft.com/office/drawing/2014/main" id="{ABEEF994-ADF3-979B-567E-4CD5CAB58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329" y="1665179"/>
            <a:ext cx="6167119" cy="806626"/>
          </a:xfrm>
          <a:prstGeom prst="rect">
            <a:avLst/>
          </a:prstGeom>
        </p:spPr>
      </p:pic>
      <p:sp>
        <p:nvSpPr>
          <p:cNvPr id="9" name="文字方塊 8">
            <a:extLst>
              <a:ext uri="{FF2B5EF4-FFF2-40B4-BE49-F238E27FC236}">
                <a16:creationId xmlns:a16="http://schemas.microsoft.com/office/drawing/2014/main" id="{2F3D40C6-BD41-398A-A819-B13CA6DA6065}"/>
              </a:ext>
            </a:extLst>
          </p:cNvPr>
          <p:cNvSpPr txBox="1"/>
          <p:nvPr/>
        </p:nvSpPr>
        <p:spPr>
          <a:xfrm>
            <a:off x="380198" y="2625470"/>
            <a:ext cx="8383604" cy="600164"/>
          </a:xfrm>
          <a:prstGeom prst="rect">
            <a:avLst/>
          </a:prstGeom>
          <a:noFill/>
        </p:spPr>
        <p:txBody>
          <a:bodyPr wrap="square" rtlCol="0">
            <a:spAutoFit/>
          </a:bodyPr>
          <a:lstStyle/>
          <a:p>
            <a:pPr marL="285750" indent="-285750">
              <a:buFont typeface="Wingdings" pitchFamily="2" charset="2"/>
              <a:buChar char="n"/>
            </a:pPr>
            <a:r>
              <a:rPr lang="en-US" altLang="zh-TW" dirty="0">
                <a:solidFill>
                  <a:srgbClr val="0000FF"/>
                </a:solidFill>
              </a:rPr>
              <a:t>4 independent TDA penguin amplitudes  ⇒  15 unknown parameters describing the magnitudes &amp; phases of S- and P-waves</a:t>
            </a:r>
            <a:endParaRPr kumimoji="1" lang="zh-TW" altLang="en-US" dirty="0">
              <a:solidFill>
                <a:srgbClr val="0000FF"/>
              </a:solidFill>
            </a:endParaRPr>
          </a:p>
        </p:txBody>
      </p:sp>
      <p:pic>
        <p:nvPicPr>
          <p:cNvPr id="11" name="圖片 10">
            <a:extLst>
              <a:ext uri="{FF2B5EF4-FFF2-40B4-BE49-F238E27FC236}">
                <a16:creationId xmlns:a16="http://schemas.microsoft.com/office/drawing/2014/main" id="{907C9E15-C637-F4C4-42D5-9791F4FFA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824" y="3379299"/>
            <a:ext cx="4114332" cy="781990"/>
          </a:xfrm>
          <a:prstGeom prst="rect">
            <a:avLst/>
          </a:prstGeom>
        </p:spPr>
      </p:pic>
    </p:spTree>
    <p:extLst>
      <p:ext uri="{BB962C8B-B14F-4D97-AF65-F5344CB8AC3E}">
        <p14:creationId xmlns:p14="http://schemas.microsoft.com/office/powerpoint/2010/main" val="1356147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D23DAB1-8507-DEFC-51B8-10719F1A74A3}"/>
              </a:ext>
            </a:extLst>
          </p:cNvPr>
          <p:cNvSpPr>
            <a:spLocks noGrp="1"/>
          </p:cNvSpPr>
          <p:nvPr>
            <p:ph type="sldNum" sz="quarter" idx="12"/>
          </p:nvPr>
        </p:nvSpPr>
        <p:spPr/>
        <p:txBody>
          <a:bodyPr/>
          <a:lstStyle/>
          <a:p>
            <a:pPr>
              <a:defRPr/>
            </a:pPr>
            <a:fld id="{7814F3AF-5802-4929-B232-BE6EF381321D}" type="slidenum">
              <a:rPr lang="en-US" altLang="zh-TW" smtClean="0"/>
              <a:pPr>
                <a:defRPr/>
              </a:pPr>
              <a:t>69</a:t>
            </a:fld>
            <a:endParaRPr lang="en-US" altLang="zh-TW"/>
          </a:p>
        </p:txBody>
      </p:sp>
      <p:pic>
        <p:nvPicPr>
          <p:cNvPr id="4" name="圖片 3">
            <a:extLst>
              <a:ext uri="{FF2B5EF4-FFF2-40B4-BE49-F238E27FC236}">
                <a16:creationId xmlns:a16="http://schemas.microsoft.com/office/drawing/2014/main" id="{F34EDF64-7D1A-40A6-A758-8BA17F70E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274" y="774839"/>
            <a:ext cx="7319554" cy="639756"/>
          </a:xfrm>
          <a:prstGeom prst="rect">
            <a:avLst/>
          </a:prstGeom>
        </p:spPr>
      </p:pic>
      <p:pic>
        <p:nvPicPr>
          <p:cNvPr id="8" name="圖片 7">
            <a:extLst>
              <a:ext uri="{FF2B5EF4-FFF2-40B4-BE49-F238E27FC236}">
                <a16:creationId xmlns:a16="http://schemas.microsoft.com/office/drawing/2014/main" id="{CC74C305-D515-D3D3-B5DB-1752F113F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 y="154541"/>
            <a:ext cx="4177936" cy="589331"/>
          </a:xfrm>
          <a:prstGeom prst="rect">
            <a:avLst/>
          </a:prstGeom>
        </p:spPr>
      </p:pic>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E95F1841-62C1-18D4-B918-FE428FEC388E}"/>
                  </a:ext>
                </a:extLst>
              </p:cNvPr>
              <p:cNvSpPr txBox="1"/>
              <p:nvPr/>
            </p:nvSpPr>
            <p:spPr>
              <a:xfrm>
                <a:off x="426720" y="1703662"/>
                <a:ext cx="8103326" cy="346249"/>
              </a:xfrm>
              <a:prstGeom prst="rect">
                <a:avLst/>
              </a:prstGeom>
              <a:noFill/>
            </p:spPr>
            <p:txBody>
              <a:bodyPr wrap="square" rtlCol="0">
                <a:spAutoFit/>
              </a:bodyPr>
              <a:lstStyle/>
              <a:p>
                <a:r>
                  <a:rPr kumimoji="1" lang="en-US" altLang="zh-TW" dirty="0">
                    <a:solidFill>
                      <a:srgbClr val="FF0000"/>
                    </a:solidFill>
                  </a:rPr>
                  <a:t>Global fit to </a:t>
                </a:r>
                <a14:m>
                  <m:oMath xmlns:m="http://schemas.openxmlformats.org/officeDocument/2006/math">
                    <m:r>
                      <a:rPr kumimoji="1" lang="en-US" altLang="zh-TW" b="1" i="0" smtClean="0">
                        <a:solidFill>
                          <a:srgbClr val="FF0000"/>
                        </a:solidFill>
                        <a:latin typeface="Cambria Math" panose="02040503050406030204" pitchFamily="18" charset="0"/>
                      </a:rPr>
                      <m:t>𝚪</m:t>
                    </m:r>
                    <m:r>
                      <a:rPr kumimoji="1" lang="en-US" altLang="zh-TW" b="1" i="0" smtClean="0">
                        <a:solidFill>
                          <a:srgbClr val="FF0000"/>
                        </a:solidFill>
                        <a:latin typeface="Cambria Math" panose="02040503050406030204" pitchFamily="18" charset="0"/>
                      </a:rPr>
                      <m:t> </m:t>
                    </m:r>
                  </m:oMath>
                </a14:m>
                <a:r>
                  <a:rPr kumimoji="1" lang="en-US" altLang="zh-TW" dirty="0">
                    <a:solidFill>
                      <a:srgbClr val="FF0000"/>
                    </a:solidFill>
                  </a:rPr>
                  <a:t>and </a:t>
                </a:r>
                <a14:m>
                  <m:oMath xmlns:m="http://schemas.openxmlformats.org/officeDocument/2006/math">
                    <m:r>
                      <a:rPr kumimoji="1" lang="en-US" altLang="zh-TW" b="1" i="1" smtClean="0">
                        <a:solidFill>
                          <a:srgbClr val="FF0000"/>
                        </a:solidFill>
                        <a:latin typeface="Cambria Math" panose="02040503050406030204" pitchFamily="18" charset="0"/>
                      </a:rPr>
                      <m:t>𝜶</m:t>
                    </m:r>
                  </m:oMath>
                </a14:m>
                <a:r>
                  <a:rPr kumimoji="1" lang="en-US" altLang="zh-TW" dirty="0">
                    <a:solidFill>
                      <a:srgbClr val="FF0000"/>
                    </a:solidFill>
                  </a:rPr>
                  <a:t> encounters a </a:t>
                </a:r>
                <a:r>
                  <a:rPr lang="en" altLang="zh-TW" dirty="0">
                    <a:solidFill>
                      <a:srgbClr val="FF0000"/>
                    </a:solidFill>
                  </a:rPr>
                  <a:t>sign ambiguity for </a:t>
                </a:r>
                <a14:m>
                  <m:oMath xmlns:m="http://schemas.openxmlformats.org/officeDocument/2006/math">
                    <m:r>
                      <a:rPr lang="en-US" altLang="zh-TW" i="1">
                        <a:solidFill>
                          <a:srgbClr val="FF0000"/>
                        </a:solidFill>
                        <a:latin typeface="Cambria Math" panose="02040503050406030204" pitchFamily="18" charset="0"/>
                      </a:rPr>
                      <m:t>𝜷</m:t>
                    </m:r>
                  </m:oMath>
                </a14:m>
                <a:r>
                  <a:rPr lang="en" altLang="zh-TW" dirty="0">
                    <a:solidFill>
                      <a:srgbClr val="FF0000"/>
                    </a:solidFill>
                  </a:rPr>
                  <a:t> and </a:t>
                </a:r>
                <a14:m>
                  <m:oMath xmlns:m="http://schemas.openxmlformats.org/officeDocument/2006/math">
                    <m:r>
                      <m:rPr>
                        <m:sty m:val="p"/>
                      </m:rPr>
                      <a:rPr lang="en-US" altLang="zh-TW" i="1">
                        <a:solidFill>
                          <a:srgbClr val="FF0000"/>
                        </a:solidFill>
                        <a:latin typeface="Cambria Math" panose="02040503050406030204" pitchFamily="18" charset="0"/>
                      </a:rPr>
                      <m:t>γ</m:t>
                    </m:r>
                  </m:oMath>
                </a14:m>
                <a:r>
                  <a:rPr kumimoji="1" lang="en-US" altLang="zh-TW" dirty="0">
                    <a:solidFill>
                      <a:srgbClr val="FF0000"/>
                    </a:solidFill>
                  </a:rPr>
                  <a:t> </a:t>
                </a:r>
                <a:endParaRPr kumimoji="1" lang="zh-TW" altLang="en-US" dirty="0">
                  <a:solidFill>
                    <a:srgbClr val="FF0000"/>
                  </a:solidFill>
                </a:endParaRPr>
              </a:p>
            </p:txBody>
          </p:sp>
        </mc:Choice>
        <mc:Fallback xmlns="">
          <p:sp>
            <p:nvSpPr>
              <p:cNvPr id="9" name="文字方塊 8">
                <a:extLst>
                  <a:ext uri="{FF2B5EF4-FFF2-40B4-BE49-F238E27FC236}">
                    <a16:creationId xmlns:a16="http://schemas.microsoft.com/office/drawing/2014/main" id="{E95F1841-62C1-18D4-B918-FE428FEC388E}"/>
                  </a:ext>
                </a:extLst>
              </p:cNvPr>
              <p:cNvSpPr txBox="1">
                <a:spLocks noRot="1" noChangeAspect="1" noMove="1" noResize="1" noEditPoints="1" noAdjustHandles="1" noChangeArrowheads="1" noChangeShapeType="1" noTextEdit="1"/>
              </p:cNvSpPr>
              <p:nvPr/>
            </p:nvSpPr>
            <p:spPr>
              <a:xfrm>
                <a:off x="426720" y="1703662"/>
                <a:ext cx="8103326" cy="346249"/>
              </a:xfrm>
              <a:prstGeom prst="rect">
                <a:avLst/>
              </a:prstGeom>
              <a:blipFill>
                <a:blip r:embed="rId4"/>
                <a:stretch>
                  <a:fillRect l="-469" t="-3448" b="-20690"/>
                </a:stretch>
              </a:blipFill>
            </p:spPr>
            <p:txBody>
              <a:bodyPr/>
              <a:lstStyle/>
              <a:p>
                <a:r>
                  <a:rPr lang="zh-TW" altLang="en-US">
                    <a:noFill/>
                  </a:rPr>
                  <a:t> </a:t>
                </a:r>
              </a:p>
            </p:txBody>
          </p:sp>
        </mc:Fallback>
      </mc:AlternateContent>
      <p:pic>
        <p:nvPicPr>
          <p:cNvPr id="11" name="圖片 10">
            <a:extLst>
              <a:ext uri="{FF2B5EF4-FFF2-40B4-BE49-F238E27FC236}">
                <a16:creationId xmlns:a16="http://schemas.microsoft.com/office/drawing/2014/main" id="{87D9D6CE-93FC-F3D0-99FD-228A04BFCA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5814" y="2085746"/>
            <a:ext cx="2795091" cy="503271"/>
          </a:xfrm>
          <a:prstGeom prst="rect">
            <a:avLst/>
          </a:prstGeom>
        </p:spPr>
      </p:pic>
      <p:pic>
        <p:nvPicPr>
          <p:cNvPr id="13" name="圖片 12">
            <a:extLst>
              <a:ext uri="{FF2B5EF4-FFF2-40B4-BE49-F238E27FC236}">
                <a16:creationId xmlns:a16="http://schemas.microsoft.com/office/drawing/2014/main" id="{D08D77BF-CBF2-6215-5809-CA95D6FC52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0971" y="3813733"/>
            <a:ext cx="6662057" cy="849927"/>
          </a:xfrm>
          <a:prstGeom prst="rect">
            <a:avLst/>
          </a:prstGeom>
        </p:spPr>
      </p:pic>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3DA8F5BA-4C21-EC37-0CD4-1E1FABF88641}"/>
                  </a:ext>
                </a:extLst>
              </p:cNvPr>
              <p:cNvSpPr txBox="1"/>
              <p:nvPr/>
            </p:nvSpPr>
            <p:spPr>
              <a:xfrm>
                <a:off x="426720" y="2149784"/>
                <a:ext cx="7210698" cy="600164"/>
              </a:xfrm>
              <a:prstGeom prst="rect">
                <a:avLst/>
              </a:prstGeom>
              <a:noFill/>
            </p:spPr>
            <p:txBody>
              <a:bodyPr wrap="square" rtlCol="0">
                <a:spAutoFit/>
              </a:bodyPr>
              <a:lstStyle/>
              <a:p>
                <a:r>
                  <a:rPr kumimoji="1" lang="en-US" altLang="zh-TW" dirty="0">
                    <a:solidFill>
                      <a:srgbClr val="0000FF"/>
                    </a:solidFill>
                  </a:rPr>
                  <a:t>We propose to use the relation                                                 to avoid </a:t>
                </a:r>
                <a14:m>
                  <m:oMath xmlns:m="http://schemas.openxmlformats.org/officeDocument/2006/math">
                    <m:r>
                      <a:rPr kumimoji="1" lang="en-US" altLang="zh-TW" b="1" i="1" smtClean="0">
                        <a:solidFill>
                          <a:srgbClr val="0000FF"/>
                        </a:solidFill>
                        <a:latin typeface="Cambria Math" panose="02040503050406030204" pitchFamily="18" charset="0"/>
                      </a:rPr>
                      <m:t>±</m:t>
                    </m:r>
                    <m:r>
                      <a:rPr kumimoji="1" lang="en-US" altLang="zh-TW" b="1" i="1" smtClean="0">
                        <a:solidFill>
                          <a:srgbClr val="0000FF"/>
                        </a:solidFill>
                        <a:latin typeface="Cambria Math" panose="02040503050406030204" pitchFamily="18" charset="0"/>
                      </a:rPr>
                      <m:t>𝝅</m:t>
                    </m:r>
                  </m:oMath>
                </a14:m>
                <a:r>
                  <a:rPr kumimoji="1" lang="en-US" altLang="zh-TW" dirty="0">
                    <a:solidFill>
                      <a:srgbClr val="0000FF"/>
                    </a:solidFill>
                  </a:rPr>
                  <a:t> ambiguity</a:t>
                </a:r>
                <a:endParaRPr kumimoji="1" lang="zh-TW" altLang="en-US" dirty="0">
                  <a:solidFill>
                    <a:srgbClr val="0000FF"/>
                  </a:solidFill>
                </a:endParaRPr>
              </a:p>
            </p:txBody>
          </p:sp>
        </mc:Choice>
        <mc:Fallback xmlns="">
          <p:sp>
            <p:nvSpPr>
              <p:cNvPr id="14" name="文字方塊 13">
                <a:extLst>
                  <a:ext uri="{FF2B5EF4-FFF2-40B4-BE49-F238E27FC236}">
                    <a16:creationId xmlns:a16="http://schemas.microsoft.com/office/drawing/2014/main" id="{3DA8F5BA-4C21-EC37-0CD4-1E1FABF88641}"/>
                  </a:ext>
                </a:extLst>
              </p:cNvPr>
              <p:cNvSpPr txBox="1">
                <a:spLocks noRot="1" noChangeAspect="1" noMove="1" noResize="1" noEditPoints="1" noAdjustHandles="1" noChangeArrowheads="1" noChangeShapeType="1" noTextEdit="1"/>
              </p:cNvSpPr>
              <p:nvPr/>
            </p:nvSpPr>
            <p:spPr>
              <a:xfrm>
                <a:off x="426720" y="2149784"/>
                <a:ext cx="7210698" cy="600164"/>
              </a:xfrm>
              <a:prstGeom prst="rect">
                <a:avLst/>
              </a:prstGeom>
              <a:blipFill>
                <a:blip r:embed="rId7"/>
                <a:stretch>
                  <a:fillRect l="-527" t="-4167" b="-1458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C4D02F8B-7B3D-2723-7A15-2189F755ED96}"/>
                  </a:ext>
                </a:extLst>
              </p:cNvPr>
              <p:cNvSpPr txBox="1"/>
              <p:nvPr/>
            </p:nvSpPr>
            <p:spPr>
              <a:xfrm>
                <a:off x="426720" y="2964958"/>
                <a:ext cx="7480662" cy="600164"/>
              </a:xfrm>
              <a:prstGeom prst="rect">
                <a:avLst/>
              </a:prstGeom>
              <a:noFill/>
            </p:spPr>
            <p:txBody>
              <a:bodyPr wrap="square" rtlCol="0">
                <a:spAutoFit/>
              </a:bodyPr>
              <a:lstStyle/>
              <a:p>
                <a14:m>
                  <m:oMath xmlns:m="http://schemas.openxmlformats.org/officeDocument/2006/math">
                    <m:r>
                      <a:rPr kumimoji="1" lang="en-US" altLang="zh-TW" sz="1600" b="1" i="1" smtClean="0">
                        <a:solidFill>
                          <a:srgbClr val="0000FF"/>
                        </a:solidFill>
                        <a:latin typeface="Cambria Math" panose="02040503050406030204" pitchFamily="18" charset="0"/>
                      </a:rPr>
                      <m:t>𝜷</m:t>
                    </m:r>
                  </m:oMath>
                </a14:m>
                <a:r>
                  <a:rPr kumimoji="1" lang="en" altLang="zh-TW" sz="1600" dirty="0">
                    <a:solidFill>
                      <a:srgbClr val="0000FF"/>
                    </a:solidFill>
                  </a:rPr>
                  <a:t> and </a:t>
                </a:r>
                <a14:m>
                  <m:oMath xmlns:m="http://schemas.openxmlformats.org/officeDocument/2006/math">
                    <m:r>
                      <a:rPr kumimoji="1" lang="en-US" altLang="zh-TW" sz="1600" b="1" i="1" smtClean="0">
                        <a:solidFill>
                          <a:srgbClr val="0000FF"/>
                        </a:solidFill>
                        <a:latin typeface="Cambria Math" panose="02040503050406030204" pitchFamily="18" charset="0"/>
                      </a:rPr>
                      <m:t>𝜸</m:t>
                    </m:r>
                  </m:oMath>
                </a14:m>
                <a:r>
                  <a:rPr kumimoji="1" lang="en" altLang="zh-TW" sz="1600" dirty="0">
                    <a:solidFill>
                      <a:srgbClr val="0000FF"/>
                    </a:solidFill>
                  </a:rPr>
                  <a:t> parameters were measured for the first time in </a:t>
                </a:r>
                <a14:m>
                  <m:oMath xmlns:m="http://schemas.openxmlformats.org/officeDocument/2006/math">
                    <m:sSubSup>
                      <m:sSubSupPr>
                        <m:ctrlPr>
                          <a:rPr kumimoji="1" lang="en" altLang="zh-TW" sz="1600" i="1" smtClean="0">
                            <a:solidFill>
                              <a:srgbClr val="0000FF"/>
                            </a:solidFill>
                            <a:latin typeface="Cambria Math" panose="02040503050406030204" pitchFamily="18" charset="0"/>
                          </a:rPr>
                        </m:ctrlPr>
                      </m:sSubSupPr>
                      <m:e>
                        <m:r>
                          <a:rPr kumimoji="1" lang="en-US" altLang="zh-TW" sz="1600" b="1" i="0" smtClean="0">
                            <a:solidFill>
                              <a:srgbClr val="0000FF"/>
                            </a:solidFill>
                            <a:latin typeface="Cambria Math" panose="02040503050406030204" pitchFamily="18" charset="0"/>
                          </a:rPr>
                          <m:t>𝚲</m:t>
                        </m:r>
                      </m:e>
                      <m:sub>
                        <m:r>
                          <a:rPr kumimoji="1" lang="en-US" altLang="zh-TW" sz="1600" b="1" i="1" smtClean="0">
                            <a:solidFill>
                              <a:srgbClr val="0000FF"/>
                            </a:solidFill>
                            <a:latin typeface="Cambria Math" panose="02040503050406030204" pitchFamily="18" charset="0"/>
                          </a:rPr>
                          <m:t>𝒄</m:t>
                        </m:r>
                      </m:sub>
                      <m:sup>
                        <m:r>
                          <a:rPr kumimoji="1" lang="en-US" altLang="zh-TW" sz="1600" b="1" i="1" smtClean="0">
                            <a:solidFill>
                              <a:srgbClr val="0000FF"/>
                            </a:solidFill>
                            <a:latin typeface="Cambria Math" panose="02040503050406030204" pitchFamily="18" charset="0"/>
                          </a:rPr>
                          <m:t>+</m:t>
                        </m:r>
                      </m:sup>
                    </m:sSubSup>
                    <m:r>
                      <a:rPr kumimoji="1" lang="en-US" altLang="zh-TW" sz="1600" b="1" i="1" smtClean="0">
                        <a:solidFill>
                          <a:srgbClr val="0000FF"/>
                        </a:solidFill>
                        <a:latin typeface="Cambria Math" panose="02040503050406030204" pitchFamily="18" charset="0"/>
                      </a:rPr>
                      <m:t>→</m:t>
                    </m:r>
                    <m:r>
                      <a:rPr kumimoji="1" lang="en-US" altLang="zh-TW" sz="1600" b="1" i="0" smtClean="0">
                        <a:solidFill>
                          <a:srgbClr val="0000FF"/>
                        </a:solidFill>
                        <a:latin typeface="Cambria Math" panose="02040503050406030204" pitchFamily="18" charset="0"/>
                      </a:rPr>
                      <m:t>𝚲</m:t>
                    </m:r>
                    <m:sSup>
                      <m:sSupPr>
                        <m:ctrlPr>
                          <a:rPr kumimoji="1" lang="en-US" altLang="zh-TW" sz="1600" b="1" i="1" smtClean="0">
                            <a:solidFill>
                              <a:srgbClr val="0000FF"/>
                            </a:solidFill>
                            <a:latin typeface="Cambria Math" panose="02040503050406030204" pitchFamily="18" charset="0"/>
                          </a:rPr>
                        </m:ctrlPr>
                      </m:sSupPr>
                      <m:e>
                        <m:r>
                          <a:rPr kumimoji="1" lang="en-US" altLang="zh-TW" sz="1600" b="1" i="1" smtClean="0">
                            <a:solidFill>
                              <a:srgbClr val="0000FF"/>
                            </a:solidFill>
                            <a:latin typeface="Cambria Math" panose="02040503050406030204" pitchFamily="18" charset="0"/>
                          </a:rPr>
                          <m:t>𝝅</m:t>
                        </m:r>
                      </m:e>
                      <m:sup>
                        <m:r>
                          <a:rPr kumimoji="1" lang="en-US" altLang="zh-TW" sz="1600" b="1" i="1" smtClean="0">
                            <a:solidFill>
                              <a:srgbClr val="0000FF"/>
                            </a:solidFill>
                            <a:latin typeface="Cambria Math" panose="02040503050406030204" pitchFamily="18" charset="0"/>
                          </a:rPr>
                          <m:t>+</m:t>
                        </m:r>
                      </m:sup>
                    </m:sSup>
                  </m:oMath>
                </a14:m>
                <a:r>
                  <a:rPr kumimoji="1" lang="en" altLang="zh-TW" sz="1600" dirty="0">
                    <a:solidFill>
                      <a:srgbClr val="0000FF"/>
                    </a:solidFill>
                  </a:rPr>
                  <a:t> and </a:t>
                </a:r>
                <a14:m>
                  <m:oMath xmlns:m="http://schemas.openxmlformats.org/officeDocument/2006/math">
                    <m:sSubSup>
                      <m:sSubSupPr>
                        <m:ctrlPr>
                          <a:rPr lang="en" altLang="zh-TW" sz="1600" i="1">
                            <a:solidFill>
                              <a:srgbClr val="0000FF"/>
                            </a:solidFill>
                            <a:latin typeface="Cambria Math" panose="02040503050406030204" pitchFamily="18" charset="0"/>
                          </a:rPr>
                        </m:ctrlPr>
                      </m:sSubSupPr>
                      <m:e>
                        <m:r>
                          <a:rPr lang="en-US" altLang="zh-TW" sz="1600">
                            <a:solidFill>
                              <a:srgbClr val="0000FF"/>
                            </a:solidFill>
                            <a:latin typeface="Cambria Math" panose="02040503050406030204" pitchFamily="18" charset="0"/>
                          </a:rPr>
                          <m:t>𝚲</m:t>
                        </m:r>
                      </m:e>
                      <m:sub>
                        <m:r>
                          <a:rPr lang="en-US" altLang="zh-TW" sz="1600" i="1">
                            <a:solidFill>
                              <a:srgbClr val="0000FF"/>
                            </a:solidFill>
                            <a:latin typeface="Cambria Math" panose="02040503050406030204" pitchFamily="18" charset="0"/>
                          </a:rPr>
                          <m:t>𝒄</m:t>
                        </m:r>
                      </m:sub>
                      <m:sup>
                        <m:r>
                          <a:rPr lang="en-US" altLang="zh-TW" sz="1600" i="1">
                            <a:solidFill>
                              <a:srgbClr val="0000FF"/>
                            </a:solidFill>
                            <a:latin typeface="Cambria Math" panose="02040503050406030204" pitchFamily="18" charset="0"/>
                          </a:rPr>
                          <m:t>+</m:t>
                        </m:r>
                      </m:sup>
                    </m:sSubSup>
                    <m:r>
                      <a:rPr lang="en-US" altLang="zh-TW" sz="1600" i="1">
                        <a:solidFill>
                          <a:srgbClr val="0000FF"/>
                        </a:solidFill>
                        <a:latin typeface="Cambria Math" panose="02040503050406030204" pitchFamily="18" charset="0"/>
                      </a:rPr>
                      <m:t>→</m:t>
                    </m:r>
                    <m:r>
                      <a:rPr lang="en-US" altLang="zh-TW" sz="1600">
                        <a:solidFill>
                          <a:srgbClr val="0000FF"/>
                        </a:solidFill>
                        <a:latin typeface="Cambria Math" panose="02040503050406030204" pitchFamily="18" charset="0"/>
                      </a:rPr>
                      <m:t>𝚲</m:t>
                    </m:r>
                    <m:sSup>
                      <m:sSupPr>
                        <m:ctrlPr>
                          <a:rPr lang="en-US" altLang="zh-TW" sz="1600" i="1">
                            <a:solidFill>
                              <a:srgbClr val="0000FF"/>
                            </a:solidFill>
                            <a:latin typeface="Cambria Math" panose="02040503050406030204" pitchFamily="18" charset="0"/>
                          </a:rPr>
                        </m:ctrlPr>
                      </m:sSupPr>
                      <m:e>
                        <m:r>
                          <a:rPr lang="en-US" altLang="zh-TW" sz="1600" b="1" i="1" smtClean="0">
                            <a:solidFill>
                              <a:srgbClr val="0000FF"/>
                            </a:solidFill>
                            <a:latin typeface="Cambria Math" panose="02040503050406030204" pitchFamily="18" charset="0"/>
                          </a:rPr>
                          <m:t>𝑲</m:t>
                        </m:r>
                      </m:e>
                      <m:sup>
                        <m:r>
                          <a:rPr lang="en-US" altLang="zh-TW" sz="1600" i="1">
                            <a:solidFill>
                              <a:srgbClr val="0000FF"/>
                            </a:solidFill>
                            <a:latin typeface="Cambria Math" panose="02040503050406030204" pitchFamily="18" charset="0"/>
                          </a:rPr>
                          <m:t>+</m:t>
                        </m:r>
                      </m:sup>
                    </m:sSup>
                    <m:r>
                      <a:rPr lang="en-US" altLang="zh-TW" sz="1600" i="1">
                        <a:solidFill>
                          <a:srgbClr val="0000FF"/>
                        </a:solidFill>
                        <a:latin typeface="Cambria Math" panose="02040503050406030204" pitchFamily="18" charset="0"/>
                      </a:rPr>
                      <m:t> </m:t>
                    </m:r>
                  </m:oMath>
                </a14:m>
                <a:r>
                  <a:rPr kumimoji="1" lang="en" altLang="zh-TW" sz="1600" dirty="0">
                    <a:solidFill>
                      <a:srgbClr val="0000FF"/>
                    </a:solidFill>
                  </a:rPr>
                  <a:t>decays  by </a:t>
                </a:r>
                <a:r>
                  <a:rPr kumimoji="1" lang="en" altLang="zh-TW" sz="1600" dirty="0" err="1">
                    <a:solidFill>
                      <a:srgbClr val="0000FF"/>
                    </a:solidFill>
                  </a:rPr>
                  <a:t>LHCb</a:t>
                </a:r>
                <a:r>
                  <a:rPr kumimoji="1" lang="en" altLang="zh-TW" sz="1600" dirty="0">
                    <a:solidFill>
                      <a:srgbClr val="0000FF"/>
                    </a:solidFill>
                  </a:rPr>
                  <a:t> (’24).</a:t>
                </a:r>
                <a:endParaRPr kumimoji="1" lang="zh-TW" altLang="en-US" sz="1600" dirty="0">
                  <a:solidFill>
                    <a:srgbClr val="0000FF"/>
                  </a:solidFill>
                </a:endParaRPr>
              </a:p>
            </p:txBody>
          </p:sp>
        </mc:Choice>
        <mc:Fallback xmlns="">
          <p:sp>
            <p:nvSpPr>
              <p:cNvPr id="15" name="文字方塊 14">
                <a:extLst>
                  <a:ext uri="{FF2B5EF4-FFF2-40B4-BE49-F238E27FC236}">
                    <a16:creationId xmlns:a16="http://schemas.microsoft.com/office/drawing/2014/main" id="{C4D02F8B-7B3D-2723-7A15-2189F755ED96}"/>
                  </a:ext>
                </a:extLst>
              </p:cNvPr>
              <p:cNvSpPr txBox="1">
                <a:spLocks noRot="1" noChangeAspect="1" noMove="1" noResize="1" noEditPoints="1" noAdjustHandles="1" noChangeArrowheads="1" noChangeShapeType="1" noTextEdit="1"/>
              </p:cNvSpPr>
              <p:nvPr/>
            </p:nvSpPr>
            <p:spPr>
              <a:xfrm>
                <a:off x="426720" y="2964958"/>
                <a:ext cx="7480662" cy="600164"/>
              </a:xfrm>
              <a:prstGeom prst="rect">
                <a:avLst/>
              </a:prstGeom>
              <a:blipFill>
                <a:blip r:embed="rId8"/>
                <a:stretch>
                  <a:fillRect t="-4167" b="-1041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855907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defTabSz="685800">
              <a:defRPr/>
            </a:pPr>
            <a:fld id="{5CC9552A-F573-4662-82F8-161A2F44A3D8}" type="slidenum">
              <a:rPr lang="en-US" altLang="zh-TW">
                <a:solidFill>
                  <a:prstClr val="black"/>
                </a:solidFill>
                <a:ea typeface="PMingLiU" panose="02020500000000000000" pitchFamily="18" charset="-120"/>
              </a:rPr>
              <a:pPr defTabSz="685800">
                <a:defRPr/>
              </a:pPr>
              <a:t>7</a:t>
            </a:fld>
            <a:endParaRPr lang="en-US" altLang="zh-TW">
              <a:solidFill>
                <a:prstClr val="black"/>
              </a:solidFill>
              <a:ea typeface="PMingLiU" panose="02020500000000000000" pitchFamily="18" charset="-120"/>
            </a:endParaRPr>
          </a:p>
        </p:txBody>
      </p:sp>
      <p:sp>
        <p:nvSpPr>
          <p:cNvPr id="5" name="Text Box 6"/>
          <p:cNvSpPr txBox="1">
            <a:spLocks noChangeArrowheads="1"/>
          </p:cNvSpPr>
          <p:nvPr/>
        </p:nvSpPr>
        <p:spPr bwMode="auto">
          <a:xfrm>
            <a:off x="1782366" y="-4720"/>
            <a:ext cx="53042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defTabSz="685800" eaLnBrk="1" hangingPunct="1">
              <a:spcBef>
                <a:spcPct val="50000"/>
              </a:spcBef>
              <a:buNone/>
            </a:pPr>
            <a:r>
              <a:rPr lang="en-US" altLang="zh-TW" sz="1800" dirty="0">
                <a:solidFill>
                  <a:srgbClr val="FF33CC"/>
                </a:solidFill>
              </a:rPr>
              <a:t>                              D</a:t>
            </a:r>
            <a:r>
              <a:rPr lang="en-US" altLang="zh-TW" sz="1800" dirty="0">
                <a:solidFill>
                  <a:srgbClr val="FF33CC"/>
                </a:solidFill>
                <a:latin typeface="Symbol" panose="05050102010706020507" pitchFamily="18" charset="2"/>
                <a:sym typeface="Symbol" panose="05050102010706020507" pitchFamily="18" charset="2"/>
              </a:rPr>
              <a:t></a:t>
            </a:r>
            <a:r>
              <a:rPr lang="en-US" altLang="zh-TW" sz="1800" dirty="0">
                <a:solidFill>
                  <a:srgbClr val="FF33CC"/>
                </a:solidFill>
              </a:rPr>
              <a:t> VP decays </a:t>
            </a:r>
          </a:p>
        </p:txBody>
      </p:sp>
      <p:sp>
        <p:nvSpPr>
          <p:cNvPr id="6" name="文字方塊 6"/>
          <p:cNvSpPr txBox="1">
            <a:spLocks noChangeArrowheads="1"/>
          </p:cNvSpPr>
          <p:nvPr/>
        </p:nvSpPr>
        <p:spPr bwMode="auto">
          <a:xfrm>
            <a:off x="4941094" y="3096816"/>
            <a:ext cx="36766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defTabSz="685800" eaLnBrk="1" hangingPunct="1">
              <a:spcBef>
                <a:spcPct val="0"/>
              </a:spcBef>
              <a:buNone/>
            </a:pPr>
            <a:r>
              <a:rPr lang="en-US" altLang="zh-TW" sz="1500" b="0">
                <a:solidFill>
                  <a:srgbClr val="0000FF"/>
                </a:solidFill>
              </a:rPr>
              <a:t>T</a:t>
            </a:r>
            <a:r>
              <a:rPr lang="en-US" altLang="zh-TW" sz="1500" b="0" baseline="-25000">
                <a:solidFill>
                  <a:srgbClr val="0000FF"/>
                </a:solidFill>
              </a:rPr>
              <a:t>P</a:t>
            </a:r>
            <a:r>
              <a:rPr lang="en-US" altLang="zh-TW" sz="1500" b="0">
                <a:solidFill>
                  <a:srgbClr val="0000FF"/>
                </a:solidFill>
              </a:rPr>
              <a:t>, C</a:t>
            </a:r>
            <a:r>
              <a:rPr lang="en-US" altLang="zh-TW" sz="1500" b="0" baseline="-25000">
                <a:solidFill>
                  <a:srgbClr val="0000FF"/>
                </a:solidFill>
              </a:rPr>
              <a:t>P</a:t>
            </a:r>
            <a:r>
              <a:rPr lang="en-US" altLang="zh-TW" sz="1500" b="0">
                <a:solidFill>
                  <a:srgbClr val="0000FF"/>
                </a:solidFill>
              </a:rPr>
              <a:t>: P contains </a:t>
            </a:r>
            <a:r>
              <a:rPr lang="en-US" altLang="zh-TW" sz="1500" b="0" u="sng">
                <a:solidFill>
                  <a:srgbClr val="0000FF"/>
                </a:solidFill>
              </a:rPr>
              <a:t>q</a:t>
            </a:r>
            <a:r>
              <a:rPr lang="en-US" altLang="zh-TW" sz="1500" b="0">
                <a:solidFill>
                  <a:srgbClr val="0000FF"/>
                </a:solidFill>
              </a:rPr>
              <a:t> of D meson</a:t>
            </a:r>
          </a:p>
          <a:p>
            <a:pPr defTabSz="685800" eaLnBrk="1" hangingPunct="1">
              <a:spcBef>
                <a:spcPct val="0"/>
              </a:spcBef>
              <a:buNone/>
            </a:pPr>
            <a:r>
              <a:rPr lang="en-US" altLang="zh-TW" sz="1500" b="0">
                <a:solidFill>
                  <a:srgbClr val="0000FF"/>
                </a:solidFill>
              </a:rPr>
              <a:t>T</a:t>
            </a:r>
            <a:r>
              <a:rPr lang="en-US" altLang="zh-TW" sz="1500" b="0" baseline="-25000">
                <a:solidFill>
                  <a:srgbClr val="0000FF"/>
                </a:solidFill>
              </a:rPr>
              <a:t>V</a:t>
            </a:r>
            <a:r>
              <a:rPr lang="en-US" altLang="zh-TW" sz="1500" b="0">
                <a:solidFill>
                  <a:srgbClr val="0000FF"/>
                </a:solidFill>
              </a:rPr>
              <a:t>, C</a:t>
            </a:r>
            <a:r>
              <a:rPr lang="en-US" altLang="zh-TW" sz="1500" b="0" baseline="-25000">
                <a:solidFill>
                  <a:srgbClr val="0000FF"/>
                </a:solidFill>
              </a:rPr>
              <a:t>V</a:t>
            </a:r>
            <a:r>
              <a:rPr lang="en-US" altLang="zh-TW" sz="1500" b="0">
                <a:solidFill>
                  <a:srgbClr val="0000FF"/>
                </a:solidFill>
              </a:rPr>
              <a:t>: V contains </a:t>
            </a:r>
            <a:r>
              <a:rPr lang="en-US" altLang="zh-TW" sz="1500" b="0" u="sng">
                <a:solidFill>
                  <a:srgbClr val="0000FF"/>
                </a:solidFill>
              </a:rPr>
              <a:t>q</a:t>
            </a:r>
            <a:r>
              <a:rPr lang="en-US" altLang="zh-TW" sz="1500" b="0">
                <a:solidFill>
                  <a:srgbClr val="0000FF"/>
                </a:solidFill>
              </a:rPr>
              <a:t> of D meson</a:t>
            </a:r>
          </a:p>
        </p:txBody>
      </p:sp>
      <p:sp>
        <p:nvSpPr>
          <p:cNvPr id="7" name="文字方塊 6"/>
          <p:cNvSpPr txBox="1">
            <a:spLocks noChangeArrowheads="1"/>
          </p:cNvSpPr>
          <p:nvPr/>
        </p:nvSpPr>
        <p:spPr bwMode="auto">
          <a:xfrm>
            <a:off x="4941094" y="3759994"/>
            <a:ext cx="38195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defTabSz="685800" eaLnBrk="1" hangingPunct="1">
              <a:spcBef>
                <a:spcPct val="0"/>
              </a:spcBef>
              <a:buNone/>
            </a:pPr>
            <a:r>
              <a:rPr lang="en-US" altLang="zh-TW" sz="1500" b="0">
                <a:solidFill>
                  <a:srgbClr val="0000FF"/>
                </a:solidFill>
              </a:rPr>
              <a:t>E</a:t>
            </a:r>
            <a:r>
              <a:rPr lang="en-US" altLang="zh-TW" sz="1500" b="0" baseline="-25000">
                <a:solidFill>
                  <a:srgbClr val="0000FF"/>
                </a:solidFill>
              </a:rPr>
              <a:t>P</a:t>
            </a:r>
            <a:r>
              <a:rPr lang="en-US" altLang="zh-TW" sz="1500" b="0">
                <a:solidFill>
                  <a:srgbClr val="0000FF"/>
                </a:solidFill>
              </a:rPr>
              <a:t>, A</a:t>
            </a:r>
            <a:r>
              <a:rPr lang="en-US" altLang="zh-TW" sz="1500" b="0" baseline="-25000">
                <a:solidFill>
                  <a:srgbClr val="0000FF"/>
                </a:solidFill>
              </a:rPr>
              <a:t>P</a:t>
            </a:r>
            <a:r>
              <a:rPr lang="en-US" altLang="zh-TW" sz="1500" b="0">
                <a:solidFill>
                  <a:srgbClr val="0000FF"/>
                </a:solidFill>
              </a:rPr>
              <a:t>: P contains </a:t>
            </a:r>
            <a:r>
              <a:rPr lang="en-US" altLang="zh-TW" sz="1500" b="0" u="sng">
                <a:solidFill>
                  <a:srgbClr val="0000FF"/>
                </a:solidFill>
              </a:rPr>
              <a:t>q</a:t>
            </a:r>
            <a:r>
              <a:rPr lang="en-US" altLang="zh-TW" sz="1500" b="0" baseline="-25000">
                <a:solidFill>
                  <a:srgbClr val="0000FF"/>
                </a:solidFill>
              </a:rPr>
              <a:t>2</a:t>
            </a:r>
            <a:r>
              <a:rPr lang="en-US" altLang="zh-TW" sz="1500" b="0">
                <a:solidFill>
                  <a:srgbClr val="0000FF"/>
                </a:solidFill>
              </a:rPr>
              <a:t> of q</a:t>
            </a:r>
            <a:r>
              <a:rPr lang="en-US" altLang="zh-TW" sz="1500" b="0" baseline="-25000">
                <a:solidFill>
                  <a:srgbClr val="0000FF"/>
                </a:solidFill>
              </a:rPr>
              <a:t>1</a:t>
            </a:r>
            <a:r>
              <a:rPr lang="en-US" altLang="zh-TW" sz="1500" b="0" u="sng">
                <a:solidFill>
                  <a:srgbClr val="0000FF"/>
                </a:solidFill>
              </a:rPr>
              <a:t>q</a:t>
            </a:r>
            <a:r>
              <a:rPr lang="en-US" altLang="zh-TW" sz="1500" b="0" baseline="-25000">
                <a:solidFill>
                  <a:srgbClr val="0000FF"/>
                </a:solidFill>
              </a:rPr>
              <a:t>2</a:t>
            </a:r>
            <a:r>
              <a:rPr lang="en-US" altLang="zh-TW" sz="1500" b="0">
                <a:solidFill>
                  <a:srgbClr val="0000FF"/>
                </a:solidFill>
              </a:rPr>
              <a:t> </a:t>
            </a:r>
          </a:p>
          <a:p>
            <a:pPr defTabSz="685800" eaLnBrk="1" hangingPunct="1">
              <a:spcBef>
                <a:spcPct val="0"/>
              </a:spcBef>
              <a:buNone/>
            </a:pPr>
            <a:r>
              <a:rPr lang="en-US" altLang="zh-TW" sz="1500" b="0">
                <a:solidFill>
                  <a:srgbClr val="0000FF"/>
                </a:solidFill>
              </a:rPr>
              <a:t>            configuration</a:t>
            </a:r>
            <a:endParaRPr lang="zh-TW" altLang="en-US" sz="1500" b="0">
              <a:solidFill>
                <a:srgbClr val="0000FF"/>
              </a:solidFill>
            </a:endParaRPr>
          </a:p>
          <a:p>
            <a:pPr defTabSz="685800" eaLnBrk="1" hangingPunct="1">
              <a:spcBef>
                <a:spcPct val="0"/>
              </a:spcBef>
              <a:buNone/>
            </a:pPr>
            <a:r>
              <a:rPr lang="en-US" altLang="zh-TW" sz="1500" b="0">
                <a:solidFill>
                  <a:srgbClr val="0000FF"/>
                </a:solidFill>
              </a:rPr>
              <a:t>E</a:t>
            </a:r>
            <a:r>
              <a:rPr lang="en-US" altLang="zh-TW" sz="1500" b="0" baseline="-25000">
                <a:solidFill>
                  <a:srgbClr val="0000FF"/>
                </a:solidFill>
              </a:rPr>
              <a:t>V</a:t>
            </a:r>
            <a:r>
              <a:rPr lang="en-US" altLang="zh-TW" sz="1500" b="0">
                <a:solidFill>
                  <a:srgbClr val="0000FF"/>
                </a:solidFill>
              </a:rPr>
              <a:t>, A</a:t>
            </a:r>
            <a:r>
              <a:rPr lang="en-US" altLang="zh-TW" sz="1500" b="0" baseline="-25000">
                <a:solidFill>
                  <a:srgbClr val="0000FF"/>
                </a:solidFill>
              </a:rPr>
              <a:t>V</a:t>
            </a:r>
            <a:r>
              <a:rPr lang="en-US" altLang="zh-TW" sz="1500" b="0">
                <a:solidFill>
                  <a:srgbClr val="0000FF"/>
                </a:solidFill>
              </a:rPr>
              <a:t>:  V contains </a:t>
            </a:r>
            <a:r>
              <a:rPr lang="en-US" altLang="zh-TW" sz="1500" b="0" u="sng">
                <a:solidFill>
                  <a:srgbClr val="0000FF"/>
                </a:solidFill>
              </a:rPr>
              <a:t>q</a:t>
            </a:r>
            <a:r>
              <a:rPr lang="en-US" altLang="zh-TW" sz="1500" b="0" baseline="-25000">
                <a:solidFill>
                  <a:srgbClr val="0000FF"/>
                </a:solidFill>
              </a:rPr>
              <a:t>2</a:t>
            </a:r>
            <a:r>
              <a:rPr lang="en-US" altLang="zh-TW" sz="1500" b="0">
                <a:solidFill>
                  <a:srgbClr val="0000FF"/>
                </a:solidFill>
              </a:rPr>
              <a:t> of q</a:t>
            </a:r>
            <a:r>
              <a:rPr lang="en-US" altLang="zh-TW" sz="1500" b="0" baseline="-25000">
                <a:solidFill>
                  <a:srgbClr val="0000FF"/>
                </a:solidFill>
              </a:rPr>
              <a:t>1</a:t>
            </a:r>
            <a:r>
              <a:rPr lang="en-US" altLang="zh-TW" sz="1500" b="0" u="sng">
                <a:solidFill>
                  <a:srgbClr val="0000FF"/>
                </a:solidFill>
              </a:rPr>
              <a:t>q</a:t>
            </a:r>
            <a:r>
              <a:rPr lang="en-US" altLang="zh-TW" sz="1500" b="0" baseline="-25000">
                <a:solidFill>
                  <a:srgbClr val="0000FF"/>
                </a:solidFill>
              </a:rPr>
              <a:t>2</a:t>
            </a:r>
            <a:endParaRPr lang="zh-TW" altLang="en-US" sz="1500" b="0">
              <a:solidFill>
                <a:srgbClr val="0000FF"/>
              </a:solidFill>
            </a:endParaRPr>
          </a:p>
        </p:txBody>
      </p:sp>
      <p:pic>
        <p:nvPicPr>
          <p:cNvPr id="8" name="圖片 8" descr="screen.bmp"/>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4679" y="503635"/>
            <a:ext cx="3218259" cy="423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10"/>
          <p:cNvSpPr>
            <a:spLocks noChangeArrowheads="1"/>
          </p:cNvSpPr>
          <p:nvPr/>
        </p:nvSpPr>
        <p:spPr bwMode="auto">
          <a:xfrm>
            <a:off x="477441" y="2377679"/>
            <a:ext cx="463154" cy="329803"/>
          </a:xfrm>
          <a:prstGeom prst="rect">
            <a:avLst/>
          </a:prstGeom>
          <a:solidFill>
            <a:srgbClr val="0000FF"/>
          </a:solidFill>
          <a:ln w="9525">
            <a:solidFill>
              <a:schemeClr val="tx1"/>
            </a:solidFill>
            <a:round/>
            <a:headEnd/>
            <a:tailEnd/>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defTabSz="685800" eaLnBrk="1" hangingPunct="1">
              <a:spcBef>
                <a:spcPct val="0"/>
              </a:spcBef>
              <a:buNone/>
            </a:pPr>
            <a:r>
              <a:rPr lang="en-US" altLang="zh-TW" sz="1650" dirty="0">
                <a:solidFill>
                  <a:srgbClr val="FFFFFF"/>
                </a:solidFill>
              </a:rPr>
              <a:t>CF</a:t>
            </a:r>
            <a:endParaRPr lang="zh-TW" altLang="en-US" sz="1650" dirty="0">
              <a:solidFill>
                <a:srgbClr val="FFFFFF"/>
              </a:solidFill>
            </a:endParaRPr>
          </a:p>
        </p:txBody>
      </p:sp>
      <p:pic>
        <p:nvPicPr>
          <p:cNvPr id="10"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176" y="1864519"/>
            <a:ext cx="2365772"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8028" y="797719"/>
            <a:ext cx="2289572" cy="76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5"/>
          <p:cNvSpPr>
            <a:spLocks noChangeShapeType="1"/>
          </p:cNvSpPr>
          <p:nvPr/>
        </p:nvSpPr>
        <p:spPr bwMode="auto">
          <a:xfrm>
            <a:off x="1468136" y="397323"/>
            <a:ext cx="5968604" cy="0"/>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685800"/>
            <a:endParaRPr lang="zh-TW" altLang="en-US">
              <a:solidFill>
                <a:prstClr val="black"/>
              </a:solidFill>
            </a:endParaRPr>
          </a:p>
        </p:txBody>
      </p:sp>
    </p:spTree>
    <p:extLst>
      <p:ext uri="{BB962C8B-B14F-4D97-AF65-F5344CB8AC3E}">
        <p14:creationId xmlns:p14="http://schemas.microsoft.com/office/powerpoint/2010/main" val="30056413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B7D1495-775A-23BD-4EEE-0F36570C645E}"/>
              </a:ext>
            </a:extLst>
          </p:cNvPr>
          <p:cNvSpPr>
            <a:spLocks noGrp="1"/>
          </p:cNvSpPr>
          <p:nvPr>
            <p:ph type="sldNum" sz="quarter" idx="12"/>
          </p:nvPr>
        </p:nvSpPr>
        <p:spPr/>
        <p:txBody>
          <a:bodyPr/>
          <a:lstStyle/>
          <a:p>
            <a:pPr>
              <a:defRPr/>
            </a:pPr>
            <a:fld id="{7814F3AF-5802-4929-B232-BE6EF381321D}" type="slidenum">
              <a:rPr lang="en-US" altLang="zh-TW" smtClean="0"/>
              <a:pPr>
                <a:defRPr/>
              </a:pPr>
              <a:t>70</a:t>
            </a:fld>
            <a:endParaRPr lang="en-US" altLang="zh-TW"/>
          </a:p>
        </p:txBody>
      </p:sp>
      <p:pic>
        <p:nvPicPr>
          <p:cNvPr id="4" name="圖片 3">
            <a:extLst>
              <a:ext uri="{FF2B5EF4-FFF2-40B4-BE49-F238E27FC236}">
                <a16:creationId xmlns:a16="http://schemas.microsoft.com/office/drawing/2014/main" id="{DD9D465F-BB13-4BA5-EEAE-A03E908E4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622" y="32721"/>
            <a:ext cx="6823537" cy="2469357"/>
          </a:xfrm>
          <a:prstGeom prst="rect">
            <a:avLst/>
          </a:prstGeom>
        </p:spPr>
      </p:pic>
      <p:pic>
        <p:nvPicPr>
          <p:cNvPr id="6" name="圖片 5">
            <a:extLst>
              <a:ext uri="{FF2B5EF4-FFF2-40B4-BE49-F238E27FC236}">
                <a16:creationId xmlns:a16="http://schemas.microsoft.com/office/drawing/2014/main" id="{3318AC2B-49F7-BD57-0762-1C3015775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623" y="2551376"/>
            <a:ext cx="6892834" cy="2670295"/>
          </a:xfrm>
          <a:prstGeom prst="rect">
            <a:avLst/>
          </a:prstGeom>
        </p:spPr>
      </p:pic>
      <p:cxnSp>
        <p:nvCxnSpPr>
          <p:cNvPr id="8" name="直線接點 7">
            <a:extLst>
              <a:ext uri="{FF2B5EF4-FFF2-40B4-BE49-F238E27FC236}">
                <a16:creationId xmlns:a16="http://schemas.microsoft.com/office/drawing/2014/main" id="{89A27C28-044E-9C03-92AE-8CBEC627A17E}"/>
              </a:ext>
            </a:extLst>
          </p:cNvPr>
          <p:cNvCxnSpPr/>
          <p:nvPr/>
        </p:nvCxnSpPr>
        <p:spPr bwMode="auto">
          <a:xfrm>
            <a:off x="3352802" y="426717"/>
            <a:ext cx="1619795" cy="0"/>
          </a:xfrm>
          <a:prstGeom prst="line">
            <a:avLst/>
          </a:prstGeom>
          <a:ln w="28575">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 name="直線接點 12">
            <a:extLst>
              <a:ext uri="{FF2B5EF4-FFF2-40B4-BE49-F238E27FC236}">
                <a16:creationId xmlns:a16="http://schemas.microsoft.com/office/drawing/2014/main" id="{E0E6CBC2-3887-5F98-2340-A60136B2667B}"/>
              </a:ext>
            </a:extLst>
          </p:cNvPr>
          <p:cNvCxnSpPr/>
          <p:nvPr/>
        </p:nvCxnSpPr>
        <p:spPr bwMode="auto">
          <a:xfrm>
            <a:off x="2420983" y="2307768"/>
            <a:ext cx="4959176" cy="0"/>
          </a:xfrm>
          <a:prstGeom prst="line">
            <a:avLst/>
          </a:prstGeom>
          <a:solidFill>
            <a:schemeClr val="accent1"/>
          </a:solidFill>
          <a:ln w="2857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接點 13">
            <a:extLst>
              <a:ext uri="{FF2B5EF4-FFF2-40B4-BE49-F238E27FC236}">
                <a16:creationId xmlns:a16="http://schemas.microsoft.com/office/drawing/2014/main" id="{83C49C9D-AA84-1BA7-1496-2FC130028485}"/>
              </a:ext>
            </a:extLst>
          </p:cNvPr>
          <p:cNvCxnSpPr/>
          <p:nvPr/>
        </p:nvCxnSpPr>
        <p:spPr bwMode="auto">
          <a:xfrm>
            <a:off x="2475591" y="5030283"/>
            <a:ext cx="4959176" cy="0"/>
          </a:xfrm>
          <a:prstGeom prst="line">
            <a:avLst/>
          </a:prstGeom>
          <a:solidFill>
            <a:schemeClr val="accent1"/>
          </a:solidFill>
          <a:ln w="2857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接點 14">
            <a:extLst>
              <a:ext uri="{FF2B5EF4-FFF2-40B4-BE49-F238E27FC236}">
                <a16:creationId xmlns:a16="http://schemas.microsoft.com/office/drawing/2014/main" id="{27622D5D-D40E-3025-D8D9-55A85895E115}"/>
              </a:ext>
            </a:extLst>
          </p:cNvPr>
          <p:cNvCxnSpPr/>
          <p:nvPr/>
        </p:nvCxnSpPr>
        <p:spPr bwMode="auto">
          <a:xfrm>
            <a:off x="3418116" y="3130727"/>
            <a:ext cx="1619795" cy="0"/>
          </a:xfrm>
          <a:prstGeom prst="line">
            <a:avLst/>
          </a:prstGeom>
          <a:ln w="28575">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B25F009C-7CA6-EF54-C05B-DC12EFA5C367}"/>
                  </a:ext>
                </a:extLst>
              </p:cNvPr>
              <p:cNvSpPr txBox="1"/>
              <p:nvPr/>
            </p:nvSpPr>
            <p:spPr>
              <a:xfrm>
                <a:off x="7620000" y="3334992"/>
                <a:ext cx="1384663" cy="538609"/>
              </a:xfrm>
              <a:prstGeom prst="rect">
                <a:avLst/>
              </a:prstGeom>
              <a:noFill/>
            </p:spPr>
            <p:txBody>
              <a:bodyPr wrap="square" rtlCol="0">
                <a:spAutoFit/>
              </a:bodyPr>
              <a:lstStyle/>
              <a:p>
                <a:r>
                  <a:rPr lang="en-US" altLang="zh-TW" sz="1450" dirty="0"/>
                  <a:t>After using </a:t>
                </a:r>
                <a:r>
                  <a:rPr lang="en-US" altLang="zh-TW" sz="1450" dirty="0" err="1"/>
                  <a:t>LHCb’s</a:t>
                </a:r>
                <a:r>
                  <a:rPr lang="en-US" altLang="zh-TW" sz="1450" dirty="0"/>
                  <a:t> </a:t>
                </a:r>
                <a14:m>
                  <m:oMath xmlns:m="http://schemas.openxmlformats.org/officeDocument/2006/math">
                    <m:r>
                      <a:rPr lang="en-US" altLang="zh-TW" sz="1450" b="1" i="1" smtClean="0">
                        <a:latin typeface="Cambria Math" panose="02040503050406030204" pitchFamily="18" charset="0"/>
                      </a:rPr>
                      <m:t>𝜷</m:t>
                    </m:r>
                    <m:r>
                      <a:rPr lang="en-US" altLang="zh-TW" sz="1450" b="1" i="1" smtClean="0">
                        <a:latin typeface="Cambria Math" panose="02040503050406030204" pitchFamily="18" charset="0"/>
                      </a:rPr>
                      <m:t> </m:t>
                    </m:r>
                  </m:oMath>
                </a14:m>
                <a:r>
                  <a:rPr kumimoji="1" lang="en-US" altLang="zh-TW" sz="1450" dirty="0"/>
                  <a:t>&amp; </a:t>
                </a:r>
                <a14:m>
                  <m:oMath xmlns:m="http://schemas.openxmlformats.org/officeDocument/2006/math">
                    <m:r>
                      <a:rPr kumimoji="1" lang="en-US" altLang="zh-TW" sz="1450" b="1" i="1" smtClean="0">
                        <a:latin typeface="Cambria Math" panose="02040503050406030204" pitchFamily="18" charset="0"/>
                      </a:rPr>
                      <m:t>𝜸</m:t>
                    </m:r>
                  </m:oMath>
                </a14:m>
                <a:endParaRPr kumimoji="1" lang="zh-TW" altLang="en-US" sz="1450" dirty="0"/>
              </a:p>
            </p:txBody>
          </p:sp>
        </mc:Choice>
        <mc:Fallback xmlns="">
          <p:sp>
            <p:nvSpPr>
              <p:cNvPr id="17" name="文字方塊 16">
                <a:extLst>
                  <a:ext uri="{FF2B5EF4-FFF2-40B4-BE49-F238E27FC236}">
                    <a16:creationId xmlns:a16="http://schemas.microsoft.com/office/drawing/2014/main" id="{B25F009C-7CA6-EF54-C05B-DC12EFA5C367}"/>
                  </a:ext>
                </a:extLst>
              </p:cNvPr>
              <p:cNvSpPr txBox="1">
                <a:spLocks noRot="1" noChangeAspect="1" noMove="1" noResize="1" noEditPoints="1" noAdjustHandles="1" noChangeArrowheads="1" noChangeShapeType="1" noTextEdit="1"/>
              </p:cNvSpPr>
              <p:nvPr/>
            </p:nvSpPr>
            <p:spPr>
              <a:xfrm>
                <a:off x="7620000" y="3334992"/>
                <a:ext cx="1384663" cy="538609"/>
              </a:xfrm>
              <a:prstGeom prst="rect">
                <a:avLst/>
              </a:prstGeom>
              <a:blipFill>
                <a:blip r:embed="rId4"/>
                <a:stretch>
                  <a:fillRect l="-1835" t="-2326" b="-11628"/>
                </a:stretch>
              </a:blipFill>
            </p:spPr>
            <p:txBody>
              <a:bodyPr/>
              <a:lstStyle/>
              <a:p>
                <a:r>
                  <a:rPr lang="zh-TW" altLang="en-US">
                    <a:noFill/>
                  </a:rPr>
                  <a:t> </a:t>
                </a:r>
              </a:p>
            </p:txBody>
          </p:sp>
        </mc:Fallback>
      </mc:AlternateContent>
      <p:cxnSp>
        <p:nvCxnSpPr>
          <p:cNvPr id="19" name="直線接點 18">
            <a:extLst>
              <a:ext uri="{FF2B5EF4-FFF2-40B4-BE49-F238E27FC236}">
                <a16:creationId xmlns:a16="http://schemas.microsoft.com/office/drawing/2014/main" id="{1B6D5B45-6EE4-BD0D-69B7-2D475BA99A8C}"/>
              </a:ext>
            </a:extLst>
          </p:cNvPr>
          <p:cNvCxnSpPr/>
          <p:nvPr/>
        </p:nvCxnSpPr>
        <p:spPr bwMode="auto">
          <a:xfrm>
            <a:off x="6518364" y="444135"/>
            <a:ext cx="826959" cy="0"/>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直線接點 19">
            <a:extLst>
              <a:ext uri="{FF2B5EF4-FFF2-40B4-BE49-F238E27FC236}">
                <a16:creationId xmlns:a16="http://schemas.microsoft.com/office/drawing/2014/main" id="{0EE0C4D8-4ECD-134D-3752-2F48FB0A2924}"/>
              </a:ext>
            </a:extLst>
          </p:cNvPr>
          <p:cNvCxnSpPr/>
          <p:nvPr/>
        </p:nvCxnSpPr>
        <p:spPr bwMode="auto">
          <a:xfrm>
            <a:off x="6607808" y="3130727"/>
            <a:ext cx="826959" cy="0"/>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9125ADF4-0BC1-3278-1A26-3C824E1DA523}"/>
                  </a:ext>
                </a:extLst>
              </p:cNvPr>
              <p:cNvSpPr txBox="1"/>
              <p:nvPr/>
            </p:nvSpPr>
            <p:spPr>
              <a:xfrm>
                <a:off x="7524205" y="677716"/>
                <a:ext cx="1384663" cy="538609"/>
              </a:xfrm>
              <a:prstGeom prst="rect">
                <a:avLst/>
              </a:prstGeom>
              <a:noFill/>
            </p:spPr>
            <p:txBody>
              <a:bodyPr wrap="square" rtlCol="0">
                <a:spAutoFit/>
              </a:bodyPr>
              <a:lstStyle/>
              <a:p>
                <a:r>
                  <a:rPr lang="en-US" altLang="zh-TW" sz="1450" dirty="0"/>
                  <a:t>Before using </a:t>
                </a:r>
                <a:r>
                  <a:rPr lang="en-US" altLang="zh-TW" sz="1450" dirty="0" err="1"/>
                  <a:t>LHCb’s</a:t>
                </a:r>
                <a:r>
                  <a:rPr lang="en-US" altLang="zh-TW" sz="1450" dirty="0"/>
                  <a:t> </a:t>
                </a:r>
                <a14:m>
                  <m:oMath xmlns:m="http://schemas.openxmlformats.org/officeDocument/2006/math">
                    <m:r>
                      <a:rPr lang="en-US" altLang="zh-TW" sz="1450" b="1" i="1" smtClean="0">
                        <a:latin typeface="Cambria Math" panose="02040503050406030204" pitchFamily="18" charset="0"/>
                      </a:rPr>
                      <m:t>𝜷</m:t>
                    </m:r>
                    <m:r>
                      <a:rPr lang="en-US" altLang="zh-TW" sz="1450" b="1" i="1" smtClean="0">
                        <a:latin typeface="Cambria Math" panose="02040503050406030204" pitchFamily="18" charset="0"/>
                      </a:rPr>
                      <m:t> </m:t>
                    </m:r>
                  </m:oMath>
                </a14:m>
                <a:r>
                  <a:rPr kumimoji="1" lang="en-US" altLang="zh-TW" sz="1450" dirty="0"/>
                  <a:t>&amp; </a:t>
                </a:r>
                <a14:m>
                  <m:oMath xmlns:m="http://schemas.openxmlformats.org/officeDocument/2006/math">
                    <m:r>
                      <a:rPr kumimoji="1" lang="en-US" altLang="zh-TW" sz="1450" b="1" i="1" smtClean="0">
                        <a:latin typeface="Cambria Math" panose="02040503050406030204" pitchFamily="18" charset="0"/>
                      </a:rPr>
                      <m:t>𝜸</m:t>
                    </m:r>
                  </m:oMath>
                </a14:m>
                <a:endParaRPr kumimoji="1" lang="zh-TW" altLang="en-US" sz="1450" dirty="0"/>
              </a:p>
            </p:txBody>
          </p:sp>
        </mc:Choice>
        <mc:Fallback xmlns="">
          <p:sp>
            <p:nvSpPr>
              <p:cNvPr id="3" name="文字方塊 2">
                <a:extLst>
                  <a:ext uri="{FF2B5EF4-FFF2-40B4-BE49-F238E27FC236}">
                    <a16:creationId xmlns:a16="http://schemas.microsoft.com/office/drawing/2014/main" id="{9125ADF4-0BC1-3278-1A26-3C824E1DA523}"/>
                  </a:ext>
                </a:extLst>
              </p:cNvPr>
              <p:cNvSpPr txBox="1">
                <a:spLocks noRot="1" noChangeAspect="1" noMove="1" noResize="1" noEditPoints="1" noAdjustHandles="1" noChangeArrowheads="1" noChangeShapeType="1" noTextEdit="1"/>
              </p:cNvSpPr>
              <p:nvPr/>
            </p:nvSpPr>
            <p:spPr>
              <a:xfrm>
                <a:off x="7524205" y="677716"/>
                <a:ext cx="1384663" cy="538609"/>
              </a:xfrm>
              <a:prstGeom prst="rect">
                <a:avLst/>
              </a:prstGeom>
              <a:blipFill>
                <a:blip r:embed="rId5"/>
                <a:stretch>
                  <a:fillRect l="-1818" t="-2326" b="-9302"/>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0351511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4AF1EEA2-FAA5-EADC-AE6A-0820ED5B6E41}"/>
              </a:ext>
            </a:extLst>
          </p:cNvPr>
          <p:cNvSpPr>
            <a:spLocks noGrp="1"/>
          </p:cNvSpPr>
          <p:nvPr>
            <p:ph type="sldNum" sz="quarter" idx="12"/>
          </p:nvPr>
        </p:nvSpPr>
        <p:spPr/>
        <p:txBody>
          <a:bodyPr/>
          <a:lstStyle/>
          <a:p>
            <a:pPr>
              <a:defRPr/>
            </a:pPr>
            <a:fld id="{7814F3AF-5802-4929-B232-BE6EF381321D}" type="slidenum">
              <a:rPr lang="en-US" altLang="zh-TW" smtClean="0"/>
              <a:pPr>
                <a:defRPr/>
              </a:pPr>
              <a:t>71</a:t>
            </a:fld>
            <a:endParaRPr lang="en-US" altLang="zh-TW"/>
          </a:p>
        </p:txBody>
      </p: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CD3F7166-767E-CD13-6670-C82F2DE22073}"/>
                  </a:ext>
                </a:extLst>
              </p:cNvPr>
              <p:cNvSpPr txBox="1"/>
              <p:nvPr/>
            </p:nvSpPr>
            <p:spPr>
              <a:xfrm>
                <a:off x="478971" y="156754"/>
                <a:ext cx="5852160" cy="600164"/>
              </a:xfrm>
              <a:prstGeom prst="rect">
                <a:avLst/>
              </a:prstGeom>
              <a:noFill/>
            </p:spPr>
            <p:txBody>
              <a:bodyPr wrap="square" rtlCol="0">
                <a:spAutoFit/>
              </a:bodyPr>
              <a:lstStyle/>
              <a:p>
                <a:r>
                  <a:rPr kumimoji="1" lang="en-US" altLang="zh-TW" dirty="0"/>
                  <a:t>For </a:t>
                </a:r>
                <a14:m>
                  <m:oMath xmlns:m="http://schemas.openxmlformats.org/officeDocument/2006/math">
                    <m:sSubSup>
                      <m:sSubSupPr>
                        <m:ctrlPr>
                          <a:rPr kumimoji="1" lang="en-US" altLang="zh-TW" i="1" smtClean="0">
                            <a:latin typeface="Cambria Math" panose="02040503050406030204" pitchFamily="18" charset="0"/>
                          </a:rPr>
                        </m:ctrlPr>
                      </m:sSubSupPr>
                      <m:e>
                        <m:r>
                          <a:rPr kumimoji="1" lang="en-US" altLang="zh-TW" b="1" i="0" smtClean="0">
                            <a:latin typeface="Cambria Math" panose="02040503050406030204" pitchFamily="18" charset="0"/>
                          </a:rPr>
                          <m:t>𝚲</m:t>
                        </m:r>
                      </m:e>
                      <m:sub>
                        <m:r>
                          <a:rPr kumimoji="1" lang="en-US" altLang="zh-TW" b="1" i="1" smtClean="0">
                            <a:latin typeface="Cambria Math" panose="02040503050406030204" pitchFamily="18" charset="0"/>
                          </a:rPr>
                          <m:t>𝒄</m:t>
                        </m:r>
                      </m:sub>
                      <m:sup>
                        <m:r>
                          <a:rPr kumimoji="1" lang="en-US" altLang="zh-TW" b="1" i="1" smtClean="0">
                            <a:latin typeface="Cambria Math" panose="02040503050406030204" pitchFamily="18" charset="0"/>
                          </a:rPr>
                          <m:t>+</m:t>
                        </m:r>
                      </m:sup>
                    </m:sSubSup>
                    <m:r>
                      <a:rPr kumimoji="1" lang="en-US" altLang="zh-TW" b="1" i="1" smtClean="0">
                        <a:latin typeface="Cambria Math" panose="02040503050406030204" pitchFamily="18" charset="0"/>
                      </a:rPr>
                      <m:t>→</m:t>
                    </m:r>
                    <m:r>
                      <a:rPr kumimoji="1" lang="en-US" altLang="zh-TW" b="1" i="0" smtClean="0">
                        <a:latin typeface="Cambria Math" panose="02040503050406030204" pitchFamily="18" charset="0"/>
                      </a:rPr>
                      <m:t>𝚲</m:t>
                    </m:r>
                    <m:sSup>
                      <m:sSupPr>
                        <m:ctrlPr>
                          <a:rPr kumimoji="1" lang="en-US" altLang="zh-TW" b="1" i="1" smtClean="0">
                            <a:latin typeface="Cambria Math" panose="02040503050406030204" pitchFamily="18" charset="0"/>
                          </a:rPr>
                        </m:ctrlPr>
                      </m:sSupPr>
                      <m:e>
                        <m:r>
                          <a:rPr kumimoji="1" lang="en-US" altLang="zh-TW" b="1" i="0" smtClean="0">
                            <a:latin typeface="Cambria Math" panose="02040503050406030204" pitchFamily="18" charset="0"/>
                          </a:rPr>
                          <m:t>𝐊</m:t>
                        </m:r>
                      </m:e>
                      <m:sup>
                        <m:r>
                          <a:rPr kumimoji="1" lang="en-US" altLang="zh-TW" b="1" i="0" smtClean="0">
                            <a:latin typeface="Cambria Math" panose="02040503050406030204" pitchFamily="18" charset="0"/>
                          </a:rPr>
                          <m:t>+</m:t>
                        </m:r>
                      </m:sup>
                    </m:sSup>
                    <m:r>
                      <a:rPr kumimoji="1" lang="en-US" altLang="zh-TW" b="1" i="0" smtClean="0">
                        <a:latin typeface="Cambria Math" panose="02040503050406030204" pitchFamily="18" charset="0"/>
                      </a:rPr>
                      <m:t>, </m:t>
                    </m:r>
                  </m:oMath>
                </a14:m>
                <a:r>
                  <a:rPr kumimoji="1" lang="en-US" altLang="zh-TW" dirty="0"/>
                  <a:t>BESIII found</a:t>
                </a:r>
              </a:p>
              <a:p>
                <a:endParaRPr kumimoji="1" lang="zh-TW" altLang="en-US" dirty="0"/>
              </a:p>
            </p:txBody>
          </p:sp>
        </mc:Choice>
        <mc:Fallback xmlns="">
          <p:sp>
            <p:nvSpPr>
              <p:cNvPr id="3" name="文字方塊 2">
                <a:extLst>
                  <a:ext uri="{FF2B5EF4-FFF2-40B4-BE49-F238E27FC236}">
                    <a16:creationId xmlns:a16="http://schemas.microsoft.com/office/drawing/2014/main" id="{CD3F7166-767E-CD13-6670-C82F2DE22073}"/>
                  </a:ext>
                </a:extLst>
              </p:cNvPr>
              <p:cNvSpPr txBox="1">
                <a:spLocks noRot="1" noChangeAspect="1" noMove="1" noResize="1" noEditPoints="1" noAdjustHandles="1" noChangeArrowheads="1" noChangeShapeType="1" noTextEdit="1"/>
              </p:cNvSpPr>
              <p:nvPr/>
            </p:nvSpPr>
            <p:spPr>
              <a:xfrm>
                <a:off x="478971" y="156754"/>
                <a:ext cx="5852160" cy="600164"/>
              </a:xfrm>
              <a:prstGeom prst="rect">
                <a:avLst/>
              </a:prstGeom>
              <a:blipFill>
                <a:blip r:embed="rId2"/>
                <a:stretch>
                  <a:fillRect l="-649" t="-4167"/>
                </a:stretch>
              </a:blipFill>
            </p:spPr>
            <p:txBody>
              <a:bodyPr/>
              <a:lstStyle/>
              <a:p>
                <a:r>
                  <a:rPr lang="zh-TW" altLang="en-US">
                    <a:noFill/>
                  </a:rPr>
                  <a:t> </a:t>
                </a:r>
              </a:p>
            </p:txBody>
          </p:sp>
        </mc:Fallback>
      </mc:AlternateContent>
      <p:pic>
        <p:nvPicPr>
          <p:cNvPr id="5" name="圖片 4">
            <a:extLst>
              <a:ext uri="{FF2B5EF4-FFF2-40B4-BE49-F238E27FC236}">
                <a16:creationId xmlns:a16="http://schemas.microsoft.com/office/drawing/2014/main" id="{E042274D-7FC2-746D-9583-F641163AD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268" y="625885"/>
            <a:ext cx="7193280" cy="262066"/>
          </a:xfrm>
          <a:prstGeom prst="rect">
            <a:avLst/>
          </a:prstGeom>
        </p:spPr>
      </p:pic>
      <p:pic>
        <p:nvPicPr>
          <p:cNvPr id="7" name="圖片 6">
            <a:extLst>
              <a:ext uri="{FF2B5EF4-FFF2-40B4-BE49-F238E27FC236}">
                <a16:creationId xmlns:a16="http://schemas.microsoft.com/office/drawing/2014/main" id="{198E1060-CB18-22B0-DD05-B1782D04C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394" y="1065648"/>
            <a:ext cx="5867400" cy="735814"/>
          </a:xfrm>
          <a:prstGeom prst="rect">
            <a:avLst/>
          </a:prstGeom>
        </p:spPr>
      </p:pic>
      <p:pic>
        <p:nvPicPr>
          <p:cNvPr id="9" name="圖片 8">
            <a:extLst>
              <a:ext uri="{FF2B5EF4-FFF2-40B4-BE49-F238E27FC236}">
                <a16:creationId xmlns:a16="http://schemas.microsoft.com/office/drawing/2014/main" id="{BA15CE88-2586-2AD6-06F9-E75935C9F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394" y="1929629"/>
            <a:ext cx="6387737" cy="351326"/>
          </a:xfrm>
          <a:prstGeom prst="rect">
            <a:avLst/>
          </a:prstGeom>
        </p:spPr>
      </p:pic>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B5E41A27-DE6C-4927-DABC-30B13BAA4119}"/>
                  </a:ext>
                </a:extLst>
              </p:cNvPr>
              <p:cNvSpPr txBox="1"/>
              <p:nvPr/>
            </p:nvSpPr>
            <p:spPr>
              <a:xfrm>
                <a:off x="548640" y="2447109"/>
                <a:ext cx="8138160" cy="569387"/>
              </a:xfrm>
              <a:prstGeom prst="rect">
                <a:avLst/>
              </a:prstGeom>
              <a:noFill/>
            </p:spPr>
            <p:txBody>
              <a:bodyPr wrap="square" rtlCol="0">
                <a:spAutoFit/>
              </a:bodyPr>
              <a:lstStyle/>
              <a:p>
                <a:r>
                  <a:rPr kumimoji="1" lang="en-US" altLang="zh-TW" sz="1550" dirty="0">
                    <a:solidFill>
                      <a:srgbClr val="0000FF"/>
                    </a:solidFill>
                  </a:rPr>
                  <a:t>Our latest fits: </a:t>
                </a:r>
                <a14:m>
                  <m:oMath xmlns:m="http://schemas.openxmlformats.org/officeDocument/2006/math">
                    <m:r>
                      <a:rPr kumimoji="1" lang="en-US" altLang="zh-TW" sz="1550" b="1" i="1" smtClean="0">
                        <a:solidFill>
                          <a:srgbClr val="0000FF"/>
                        </a:solidFill>
                        <a:latin typeface="Cambria Math" panose="02040503050406030204" pitchFamily="18" charset="0"/>
                      </a:rPr>
                      <m:t>𝜶</m:t>
                    </m:r>
                    <m:r>
                      <a:rPr kumimoji="1" lang="en-US" altLang="zh-TW" sz="1550" b="1" i="1" smtClean="0">
                        <a:solidFill>
                          <a:srgbClr val="0000FF"/>
                        </a:solidFill>
                        <a:latin typeface="Cambria Math" panose="02040503050406030204" pitchFamily="18" charset="0"/>
                      </a:rPr>
                      <m:t>=−</m:t>
                    </m:r>
                    <m:r>
                      <a:rPr kumimoji="1" lang="en-US" altLang="zh-TW" sz="1550" b="1" i="1" smtClean="0">
                        <a:solidFill>
                          <a:srgbClr val="0000FF"/>
                        </a:solidFill>
                        <a:latin typeface="Cambria Math" panose="02040503050406030204" pitchFamily="18" charset="0"/>
                      </a:rPr>
                      <m:t>𝟎</m:t>
                    </m:r>
                    <m:r>
                      <a:rPr kumimoji="1" lang="en-US" altLang="zh-TW" sz="1550" b="1" i="1" smtClean="0">
                        <a:solidFill>
                          <a:srgbClr val="0000FF"/>
                        </a:solidFill>
                        <a:latin typeface="Cambria Math" panose="02040503050406030204" pitchFamily="18" charset="0"/>
                      </a:rPr>
                      <m:t>.</m:t>
                    </m:r>
                    <m:r>
                      <a:rPr kumimoji="1" lang="en-US" altLang="zh-TW" sz="1550" b="1" i="1" smtClean="0">
                        <a:solidFill>
                          <a:srgbClr val="0000FF"/>
                        </a:solidFill>
                        <a:latin typeface="Cambria Math" panose="02040503050406030204" pitchFamily="18" charset="0"/>
                      </a:rPr>
                      <m:t>𝟎𝟕</m:t>
                    </m:r>
                    <m:r>
                      <a:rPr kumimoji="1" lang="en-US" altLang="zh-TW" sz="1550" b="1" i="1" smtClean="0">
                        <a:solidFill>
                          <a:srgbClr val="0000FF"/>
                        </a:solidFill>
                        <a:latin typeface="Cambria Math" panose="02040503050406030204" pitchFamily="18" charset="0"/>
                      </a:rPr>
                      <m:t>±</m:t>
                    </m:r>
                    <m:r>
                      <a:rPr kumimoji="1" lang="en-US" altLang="zh-TW" sz="1550" b="1" i="1" smtClean="0">
                        <a:solidFill>
                          <a:srgbClr val="0000FF"/>
                        </a:solidFill>
                        <a:latin typeface="Cambria Math" panose="02040503050406030204" pitchFamily="18" charset="0"/>
                      </a:rPr>
                      <m:t>𝟎</m:t>
                    </m:r>
                    <m:r>
                      <a:rPr kumimoji="1" lang="en-US" altLang="zh-TW" sz="1550" b="1" i="1" smtClean="0">
                        <a:solidFill>
                          <a:srgbClr val="0000FF"/>
                        </a:solidFill>
                        <a:latin typeface="Cambria Math" panose="02040503050406030204" pitchFamily="18" charset="0"/>
                      </a:rPr>
                      <m:t>.</m:t>
                    </m:r>
                    <m:r>
                      <a:rPr kumimoji="1" lang="en-US" altLang="zh-TW" sz="1550" b="1" i="1" smtClean="0">
                        <a:solidFill>
                          <a:srgbClr val="0000FF"/>
                        </a:solidFill>
                        <a:latin typeface="Cambria Math" panose="02040503050406030204" pitchFamily="18" charset="0"/>
                      </a:rPr>
                      <m:t>𝟏𝟐</m:t>
                    </m:r>
                    <m:r>
                      <a:rPr kumimoji="1" lang="en-US" altLang="zh-TW" sz="1550" b="1" i="1" smtClean="0">
                        <a:solidFill>
                          <a:srgbClr val="0000FF"/>
                        </a:solidFill>
                        <a:latin typeface="Cambria Math" panose="02040503050406030204" pitchFamily="18" charset="0"/>
                      </a:rPr>
                      <m:t>, </m:t>
                    </m:r>
                    <m:r>
                      <a:rPr kumimoji="1" lang="en-US" altLang="zh-TW" sz="1550" b="1" i="1" smtClean="0">
                        <a:solidFill>
                          <a:srgbClr val="0000FF"/>
                        </a:solidFill>
                        <a:latin typeface="Cambria Math" panose="02040503050406030204" pitchFamily="18" charset="0"/>
                      </a:rPr>
                      <m:t>𝜷</m:t>
                    </m:r>
                    <m:r>
                      <a:rPr kumimoji="1" lang="en-US" altLang="zh-TW" sz="1550" b="1" i="1" smtClean="0">
                        <a:solidFill>
                          <a:srgbClr val="0000FF"/>
                        </a:solidFill>
                        <a:latin typeface="Cambria Math" panose="02040503050406030204" pitchFamily="18" charset="0"/>
                      </a:rPr>
                      <m:t>=−</m:t>
                    </m:r>
                    <m:r>
                      <a:rPr kumimoji="1" lang="en-US" altLang="zh-TW" sz="1550" b="1" i="1" smtClean="0">
                        <a:solidFill>
                          <a:srgbClr val="0000FF"/>
                        </a:solidFill>
                        <a:latin typeface="Cambria Math" panose="02040503050406030204" pitchFamily="18" charset="0"/>
                      </a:rPr>
                      <m:t>𝟎</m:t>
                    </m:r>
                    <m:r>
                      <a:rPr kumimoji="1" lang="en-US" altLang="zh-TW" sz="1550" b="1" i="1" smtClean="0">
                        <a:solidFill>
                          <a:srgbClr val="0000FF"/>
                        </a:solidFill>
                        <a:latin typeface="Cambria Math" panose="02040503050406030204" pitchFamily="18" charset="0"/>
                      </a:rPr>
                      <m:t>.</m:t>
                    </m:r>
                    <m:r>
                      <a:rPr kumimoji="1" lang="en-US" altLang="zh-TW" sz="1550" b="1" i="1" smtClean="0">
                        <a:solidFill>
                          <a:srgbClr val="0000FF"/>
                        </a:solidFill>
                        <a:latin typeface="Cambria Math" panose="02040503050406030204" pitchFamily="18" charset="0"/>
                      </a:rPr>
                      <m:t>𝟗𝟗</m:t>
                    </m:r>
                    <m:r>
                      <a:rPr kumimoji="1" lang="en-US" altLang="zh-TW" sz="1550" b="1" i="1" smtClean="0">
                        <a:solidFill>
                          <a:srgbClr val="0000FF"/>
                        </a:solidFill>
                        <a:latin typeface="Cambria Math" panose="02040503050406030204" pitchFamily="18" charset="0"/>
                      </a:rPr>
                      <m:t>±</m:t>
                    </m:r>
                    <m:r>
                      <a:rPr kumimoji="1" lang="en-US" altLang="zh-TW" sz="1550" b="1" i="1" smtClean="0">
                        <a:solidFill>
                          <a:srgbClr val="0000FF"/>
                        </a:solidFill>
                        <a:latin typeface="Cambria Math" panose="02040503050406030204" pitchFamily="18" charset="0"/>
                      </a:rPr>
                      <m:t>𝟎</m:t>
                    </m:r>
                    <m:r>
                      <a:rPr kumimoji="1" lang="en-US" altLang="zh-TW" sz="1550" b="1" i="1" smtClean="0">
                        <a:solidFill>
                          <a:srgbClr val="0000FF"/>
                        </a:solidFill>
                        <a:latin typeface="Cambria Math" panose="02040503050406030204" pitchFamily="18" charset="0"/>
                      </a:rPr>
                      <m:t>.</m:t>
                    </m:r>
                    <m:r>
                      <a:rPr kumimoji="1" lang="en-US" altLang="zh-TW" sz="1550" b="1" i="1" smtClean="0">
                        <a:solidFill>
                          <a:srgbClr val="0000FF"/>
                        </a:solidFill>
                        <a:latin typeface="Cambria Math" panose="02040503050406030204" pitchFamily="18" charset="0"/>
                      </a:rPr>
                      <m:t>𝟎𝟏</m:t>
                    </m:r>
                  </m:oMath>
                </a14:m>
                <a:r>
                  <a:rPr kumimoji="1" lang="en-US" altLang="zh-TW" sz="1550" dirty="0">
                    <a:solidFill>
                      <a:srgbClr val="0000FF"/>
                    </a:solidFill>
                  </a:rPr>
                  <a:t> and </a:t>
                </a:r>
                <a14:m>
                  <m:oMath xmlns:m="http://schemas.openxmlformats.org/officeDocument/2006/math">
                    <m:sSub>
                      <m:sSubPr>
                        <m:ctrlPr>
                          <a:rPr kumimoji="1" lang="en-US" altLang="zh-TW" sz="1550" b="1" i="1" smtClean="0">
                            <a:solidFill>
                              <a:srgbClr val="0000FF"/>
                            </a:solidFill>
                            <a:latin typeface="Cambria Math" panose="02040503050406030204" pitchFamily="18" charset="0"/>
                          </a:rPr>
                        </m:ctrlPr>
                      </m:sSubPr>
                      <m:e>
                        <m:r>
                          <a:rPr kumimoji="1" lang="en-US" altLang="zh-TW" sz="1550" b="1" i="1" smtClean="0">
                            <a:solidFill>
                              <a:srgbClr val="0000FF"/>
                            </a:solidFill>
                            <a:latin typeface="Cambria Math" panose="02040503050406030204" pitchFamily="18" charset="0"/>
                          </a:rPr>
                          <m:t>𝜹</m:t>
                        </m:r>
                      </m:e>
                      <m:sub>
                        <m:r>
                          <a:rPr kumimoji="1" lang="en-US" altLang="zh-TW" sz="1550" b="1" i="1" smtClean="0">
                            <a:solidFill>
                              <a:srgbClr val="0000FF"/>
                            </a:solidFill>
                            <a:latin typeface="Cambria Math" panose="02040503050406030204" pitchFamily="18" charset="0"/>
                          </a:rPr>
                          <m:t>𝑷</m:t>
                        </m:r>
                      </m:sub>
                    </m:sSub>
                    <m:r>
                      <a:rPr kumimoji="1" lang="en-US" altLang="zh-TW" sz="1550" b="1" i="1" smtClean="0">
                        <a:solidFill>
                          <a:srgbClr val="0000FF"/>
                        </a:solidFill>
                        <a:latin typeface="Cambria Math" panose="02040503050406030204" pitchFamily="18" charset="0"/>
                      </a:rPr>
                      <m:t>−</m:t>
                    </m:r>
                    <m:sSub>
                      <m:sSubPr>
                        <m:ctrlPr>
                          <a:rPr kumimoji="1" lang="en-US" altLang="zh-TW" sz="1550" b="1" i="1" smtClean="0">
                            <a:solidFill>
                              <a:srgbClr val="0000FF"/>
                            </a:solidFill>
                            <a:latin typeface="Cambria Math" panose="02040503050406030204" pitchFamily="18" charset="0"/>
                          </a:rPr>
                        </m:ctrlPr>
                      </m:sSubPr>
                      <m:e>
                        <m:r>
                          <a:rPr kumimoji="1" lang="en-US" altLang="zh-TW" sz="1550" b="1" i="1" smtClean="0">
                            <a:solidFill>
                              <a:srgbClr val="0000FF"/>
                            </a:solidFill>
                            <a:latin typeface="Cambria Math" panose="02040503050406030204" pitchFamily="18" charset="0"/>
                          </a:rPr>
                          <m:t>𝜹</m:t>
                        </m:r>
                      </m:e>
                      <m:sub>
                        <m:r>
                          <a:rPr kumimoji="1" lang="en-US" altLang="zh-TW" sz="1550" b="1" i="1" smtClean="0">
                            <a:solidFill>
                              <a:srgbClr val="0000FF"/>
                            </a:solidFill>
                            <a:latin typeface="Cambria Math" panose="02040503050406030204" pitchFamily="18" charset="0"/>
                          </a:rPr>
                          <m:t>𝑺</m:t>
                        </m:r>
                      </m:sub>
                    </m:sSub>
                    <m:r>
                      <a:rPr kumimoji="1" lang="en-US" altLang="zh-TW" sz="1550" b="1" i="1" smtClean="0">
                        <a:solidFill>
                          <a:srgbClr val="0000FF"/>
                        </a:solidFill>
                        <a:latin typeface="Cambria Math" panose="02040503050406030204" pitchFamily="18" charset="0"/>
                      </a:rPr>
                      <m:t>=−</m:t>
                    </m:r>
                    <m:r>
                      <a:rPr kumimoji="1" lang="en-US" altLang="zh-TW" sz="1550" b="1" i="1" smtClean="0">
                        <a:solidFill>
                          <a:srgbClr val="0000FF"/>
                        </a:solidFill>
                        <a:latin typeface="Cambria Math" panose="02040503050406030204" pitchFamily="18" charset="0"/>
                      </a:rPr>
                      <m:t>𝟏</m:t>
                    </m:r>
                    <m:r>
                      <a:rPr kumimoji="1" lang="en-US" altLang="zh-TW" sz="1550" b="1" i="1" smtClean="0">
                        <a:solidFill>
                          <a:srgbClr val="0000FF"/>
                        </a:solidFill>
                        <a:latin typeface="Cambria Math" panose="02040503050406030204" pitchFamily="18" charset="0"/>
                      </a:rPr>
                      <m:t>.</m:t>
                    </m:r>
                    <m:r>
                      <a:rPr kumimoji="1" lang="en-US" altLang="zh-TW" sz="1550" b="1" i="1" smtClean="0">
                        <a:solidFill>
                          <a:srgbClr val="0000FF"/>
                        </a:solidFill>
                        <a:latin typeface="Cambria Math" panose="02040503050406030204" pitchFamily="18" charset="0"/>
                      </a:rPr>
                      <m:t>𝟔𝟒</m:t>
                    </m:r>
                    <m:r>
                      <a:rPr kumimoji="1" lang="en-US" altLang="zh-TW" sz="1550" b="1" i="1" smtClean="0">
                        <a:solidFill>
                          <a:srgbClr val="0000FF"/>
                        </a:solidFill>
                        <a:latin typeface="Cambria Math" panose="02040503050406030204" pitchFamily="18" charset="0"/>
                      </a:rPr>
                      <m:t>±</m:t>
                    </m:r>
                    <m:r>
                      <a:rPr kumimoji="1" lang="en-US" altLang="zh-TW" sz="1550" b="1" i="1" smtClean="0">
                        <a:solidFill>
                          <a:srgbClr val="0000FF"/>
                        </a:solidFill>
                        <a:latin typeface="Cambria Math" panose="02040503050406030204" pitchFamily="18" charset="0"/>
                      </a:rPr>
                      <m:t>𝟎</m:t>
                    </m:r>
                    <m:r>
                      <a:rPr kumimoji="1" lang="en-US" altLang="zh-TW" sz="1550" b="1" i="1" smtClean="0">
                        <a:solidFill>
                          <a:srgbClr val="0000FF"/>
                        </a:solidFill>
                        <a:latin typeface="Cambria Math" panose="02040503050406030204" pitchFamily="18" charset="0"/>
                      </a:rPr>
                      <m:t>.</m:t>
                    </m:r>
                    <m:r>
                      <a:rPr kumimoji="1" lang="en-US" altLang="zh-TW" sz="1550" b="1" i="1" smtClean="0">
                        <a:solidFill>
                          <a:srgbClr val="0000FF"/>
                        </a:solidFill>
                        <a:latin typeface="Cambria Math" panose="02040503050406030204" pitchFamily="18" charset="0"/>
                      </a:rPr>
                      <m:t>𝟏𝟐</m:t>
                    </m:r>
                  </m:oMath>
                </a14:m>
                <a:r>
                  <a:rPr kumimoji="1" lang="en-US" altLang="zh-TW" sz="1550" dirty="0">
                    <a:solidFill>
                      <a:srgbClr val="0000FF"/>
                    </a:solidFill>
                  </a:rPr>
                  <a:t> are consistent with 1</a:t>
                </a:r>
                <a:r>
                  <a:rPr kumimoji="1" lang="en-US" altLang="zh-TW" sz="1550" baseline="30000" dirty="0">
                    <a:solidFill>
                      <a:srgbClr val="0000FF"/>
                    </a:solidFill>
                  </a:rPr>
                  <a:t>st</a:t>
                </a:r>
                <a:r>
                  <a:rPr kumimoji="1" lang="en-US" altLang="zh-TW" sz="1550" dirty="0">
                    <a:solidFill>
                      <a:srgbClr val="0000FF"/>
                    </a:solidFill>
                  </a:rPr>
                  <a:t> phase-shift solution.</a:t>
                </a:r>
              </a:p>
            </p:txBody>
          </p:sp>
        </mc:Choice>
        <mc:Fallback xmlns="">
          <p:sp>
            <p:nvSpPr>
              <p:cNvPr id="10" name="文字方塊 9">
                <a:extLst>
                  <a:ext uri="{FF2B5EF4-FFF2-40B4-BE49-F238E27FC236}">
                    <a16:creationId xmlns:a16="http://schemas.microsoft.com/office/drawing/2014/main" id="{B5E41A27-DE6C-4927-DABC-30B13BAA4119}"/>
                  </a:ext>
                </a:extLst>
              </p:cNvPr>
              <p:cNvSpPr txBox="1">
                <a:spLocks noRot="1" noChangeAspect="1" noMove="1" noResize="1" noEditPoints="1" noAdjustHandles="1" noChangeArrowheads="1" noChangeShapeType="1" noTextEdit="1"/>
              </p:cNvSpPr>
              <p:nvPr/>
            </p:nvSpPr>
            <p:spPr>
              <a:xfrm>
                <a:off x="548640" y="2447109"/>
                <a:ext cx="8138160" cy="569387"/>
              </a:xfrm>
              <a:prstGeom prst="rect">
                <a:avLst/>
              </a:prstGeom>
              <a:blipFill>
                <a:blip r:embed="rId6"/>
                <a:stretch>
                  <a:fillRect l="-468" t="-2174" b="-1304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AD21107D-C8C6-041D-68CE-6505B0A61216}"/>
                  </a:ext>
                </a:extLst>
              </p:cNvPr>
              <p:cNvSpPr txBox="1"/>
              <p:nvPr/>
            </p:nvSpPr>
            <p:spPr>
              <a:xfrm>
                <a:off x="535575" y="3217818"/>
                <a:ext cx="8138160" cy="587790"/>
              </a:xfrm>
              <a:prstGeom prst="rect">
                <a:avLst/>
              </a:prstGeom>
              <a:noFill/>
            </p:spPr>
            <p:txBody>
              <a:bodyPr wrap="square" rtlCol="0">
                <a:spAutoFit/>
              </a:bodyPr>
              <a:lstStyle/>
              <a:p>
                <a:r>
                  <a:rPr lang="en-US" altLang="zh-TW" sz="1550" dirty="0">
                    <a:solidFill>
                      <a:srgbClr val="0000FF"/>
                    </a:solidFill>
                  </a:rPr>
                  <a:t>Without the </a:t>
                </a:r>
                <a:r>
                  <a:rPr kumimoji="1" lang="en-US" altLang="zh-TW" sz="1550" dirty="0">
                    <a:solidFill>
                      <a:srgbClr val="0000FF"/>
                    </a:solidFill>
                  </a:rPr>
                  <a:t>phase-shift difference, the fit </a:t>
                </a:r>
                <a14:m>
                  <m:oMath xmlns:m="http://schemas.openxmlformats.org/officeDocument/2006/math">
                    <m:r>
                      <a:rPr kumimoji="1" lang="en-US" altLang="zh-TW" sz="1550" b="1" i="1" smtClean="0">
                        <a:solidFill>
                          <a:srgbClr val="0000FF"/>
                        </a:solidFill>
                        <a:latin typeface="Cambria Math" panose="02040503050406030204" pitchFamily="18" charset="0"/>
                      </a:rPr>
                      <m:t>𝜶</m:t>
                    </m:r>
                  </m:oMath>
                </a14:m>
                <a:r>
                  <a:rPr kumimoji="1" lang="en-US" altLang="zh-TW" sz="1550" dirty="0">
                    <a:solidFill>
                      <a:srgbClr val="0000FF"/>
                    </a:solidFill>
                  </a:rPr>
                  <a:t> will be of order 0.95.  It is the smallness</a:t>
                </a:r>
              </a:p>
              <a:p>
                <a:r>
                  <a:rPr kumimoji="1" lang="en-US" altLang="zh-TW" sz="1550" dirty="0">
                    <a:solidFill>
                      <a:srgbClr val="0000FF"/>
                    </a:solidFill>
                  </a:rPr>
                  <a:t>of </a:t>
                </a:r>
                <a14:m>
                  <m:oMath xmlns:m="http://schemas.openxmlformats.org/officeDocument/2006/math">
                    <m:r>
                      <a:rPr kumimoji="1" lang="en-US" altLang="zh-TW" sz="1550" b="1" i="1" smtClean="0">
                        <a:solidFill>
                          <a:srgbClr val="0000FF"/>
                        </a:solidFill>
                        <a:latin typeface="Cambria Math" panose="02040503050406030204" pitchFamily="18" charset="0"/>
                      </a:rPr>
                      <m:t>|</m:t>
                    </m:r>
                    <m:func>
                      <m:funcPr>
                        <m:ctrlPr>
                          <a:rPr kumimoji="1" lang="en-US" altLang="zh-TW" sz="1550" b="1" i="1" smtClean="0">
                            <a:solidFill>
                              <a:srgbClr val="0000FF"/>
                            </a:solidFill>
                            <a:latin typeface="Cambria Math" panose="02040503050406030204" pitchFamily="18" charset="0"/>
                          </a:rPr>
                        </m:ctrlPr>
                      </m:funcPr>
                      <m:fName>
                        <m:r>
                          <m:rPr>
                            <m:sty m:val="p"/>
                          </m:rPr>
                          <a:rPr kumimoji="1" lang="en-US" altLang="zh-TW" sz="1550" b="0" i="0" smtClean="0">
                            <a:solidFill>
                              <a:srgbClr val="0000FF"/>
                            </a:solidFill>
                            <a:latin typeface="Cambria Math" panose="02040503050406030204" pitchFamily="18" charset="0"/>
                          </a:rPr>
                          <m:t>cos</m:t>
                        </m:r>
                      </m:fName>
                      <m:e>
                        <m:sSub>
                          <m:sSubPr>
                            <m:ctrlPr>
                              <a:rPr kumimoji="1" lang="en-US" altLang="zh-TW" sz="1550" b="0" i="1" smtClean="0">
                                <a:solidFill>
                                  <a:srgbClr val="0000FF"/>
                                </a:solidFill>
                                <a:latin typeface="Cambria Math" panose="02040503050406030204" pitchFamily="18" charset="0"/>
                              </a:rPr>
                            </m:ctrlPr>
                          </m:sSubPr>
                          <m:e>
                            <m:r>
                              <a:rPr kumimoji="1" lang="en-US" altLang="zh-TW" sz="1550" b="0" i="1" smtClean="0">
                                <a:solidFill>
                                  <a:srgbClr val="0000FF"/>
                                </a:solidFill>
                                <a:latin typeface="Cambria Math" panose="02040503050406030204" pitchFamily="18" charset="0"/>
                              </a:rPr>
                              <m:t>(</m:t>
                            </m:r>
                            <m:r>
                              <a:rPr kumimoji="1" lang="en-US" altLang="zh-TW" sz="1550" b="0" i="1" smtClean="0">
                                <a:solidFill>
                                  <a:srgbClr val="0000FF"/>
                                </a:solidFill>
                                <a:latin typeface="Cambria Math" panose="02040503050406030204" pitchFamily="18" charset="0"/>
                              </a:rPr>
                              <m:t>𝛿</m:t>
                            </m:r>
                          </m:e>
                          <m:sub>
                            <m:r>
                              <a:rPr kumimoji="1" lang="en-US" altLang="zh-TW" sz="1550" b="0" i="1" smtClean="0">
                                <a:solidFill>
                                  <a:srgbClr val="0000FF"/>
                                </a:solidFill>
                                <a:latin typeface="Cambria Math" panose="02040503050406030204" pitchFamily="18" charset="0"/>
                              </a:rPr>
                              <m:t>𝑃</m:t>
                            </m:r>
                          </m:sub>
                        </m:sSub>
                        <m:r>
                          <a:rPr kumimoji="1" lang="en-US" altLang="zh-TW" sz="1550" b="0" i="1" smtClean="0">
                            <a:solidFill>
                              <a:srgbClr val="0000FF"/>
                            </a:solidFill>
                            <a:latin typeface="Cambria Math" panose="02040503050406030204" pitchFamily="18" charset="0"/>
                          </a:rPr>
                          <m:t>−</m:t>
                        </m:r>
                        <m:sSub>
                          <m:sSubPr>
                            <m:ctrlPr>
                              <a:rPr kumimoji="1" lang="en-US" altLang="zh-TW" sz="1550" b="0" i="1" smtClean="0">
                                <a:solidFill>
                                  <a:srgbClr val="0000FF"/>
                                </a:solidFill>
                                <a:latin typeface="Cambria Math" panose="02040503050406030204" pitchFamily="18" charset="0"/>
                              </a:rPr>
                            </m:ctrlPr>
                          </m:sSubPr>
                          <m:e>
                            <m:r>
                              <a:rPr kumimoji="1" lang="en-US" altLang="zh-TW" sz="1550" b="0" i="1" smtClean="0">
                                <a:solidFill>
                                  <a:srgbClr val="0000FF"/>
                                </a:solidFill>
                                <a:latin typeface="Cambria Math" panose="02040503050406030204" pitchFamily="18" charset="0"/>
                              </a:rPr>
                              <m:t>𝛿</m:t>
                            </m:r>
                          </m:e>
                          <m:sub>
                            <m:r>
                              <a:rPr kumimoji="1" lang="en-US" altLang="zh-TW" sz="1550" b="0" i="1" smtClean="0">
                                <a:solidFill>
                                  <a:srgbClr val="0000FF"/>
                                </a:solidFill>
                                <a:latin typeface="Cambria Math" panose="02040503050406030204" pitchFamily="18" charset="0"/>
                              </a:rPr>
                              <m:t>𝑆</m:t>
                            </m:r>
                          </m:sub>
                        </m:sSub>
                        <m:r>
                          <a:rPr kumimoji="1" lang="en-US" altLang="zh-TW" sz="1550" b="0" i="1" smtClean="0">
                            <a:solidFill>
                              <a:srgbClr val="0000FF"/>
                            </a:solidFill>
                            <a:latin typeface="Cambria Math" panose="02040503050406030204" pitchFamily="18" charset="0"/>
                          </a:rPr>
                          <m:t>)|~0.04</m:t>
                        </m:r>
                      </m:e>
                    </m:func>
                  </m:oMath>
                </a14:m>
                <a:r>
                  <a:rPr kumimoji="1" lang="en-US" altLang="zh-TW" sz="1550" dirty="0">
                    <a:solidFill>
                      <a:srgbClr val="0000FF"/>
                    </a:solidFill>
                  </a:rPr>
                  <a:t> accounts for the nearly vanishing decay asymmetry</a:t>
                </a:r>
              </a:p>
            </p:txBody>
          </p:sp>
        </mc:Choice>
        <mc:Fallback xmlns="">
          <p:sp>
            <p:nvSpPr>
              <p:cNvPr id="12" name="文字方塊 11">
                <a:extLst>
                  <a:ext uri="{FF2B5EF4-FFF2-40B4-BE49-F238E27FC236}">
                    <a16:creationId xmlns:a16="http://schemas.microsoft.com/office/drawing/2014/main" id="{AD21107D-C8C6-041D-68CE-6505B0A61216}"/>
                  </a:ext>
                </a:extLst>
              </p:cNvPr>
              <p:cNvSpPr txBox="1">
                <a:spLocks noRot="1" noChangeAspect="1" noMove="1" noResize="1" noEditPoints="1" noAdjustHandles="1" noChangeArrowheads="1" noChangeShapeType="1" noTextEdit="1"/>
              </p:cNvSpPr>
              <p:nvPr/>
            </p:nvSpPr>
            <p:spPr>
              <a:xfrm>
                <a:off x="535575" y="3217818"/>
                <a:ext cx="8138160" cy="587790"/>
              </a:xfrm>
              <a:prstGeom prst="rect">
                <a:avLst/>
              </a:prstGeom>
              <a:blipFill>
                <a:blip r:embed="rId7"/>
                <a:stretch>
                  <a:fillRect l="-467" t="-2128" b="-10638"/>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6946711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4BF0B9B3-79BD-F7B7-E3B9-07846CF57326}"/>
              </a:ext>
            </a:extLst>
          </p:cNvPr>
          <p:cNvSpPr>
            <a:spLocks noGrp="1"/>
          </p:cNvSpPr>
          <p:nvPr>
            <p:ph type="sldNum" sz="quarter" idx="12"/>
          </p:nvPr>
        </p:nvSpPr>
        <p:spPr/>
        <p:txBody>
          <a:bodyPr/>
          <a:lstStyle/>
          <a:p>
            <a:pPr>
              <a:defRPr/>
            </a:pPr>
            <a:fld id="{7814F3AF-5802-4929-B232-BE6EF381321D}" type="slidenum">
              <a:rPr lang="en-US" altLang="zh-TW" smtClean="0"/>
              <a:pPr>
                <a:defRPr/>
              </a:pPr>
              <a:t>72</a:t>
            </a:fld>
            <a:endParaRPr lang="en-US" altLang="zh-TW"/>
          </a:p>
        </p:txBody>
      </p:sp>
      <mc:AlternateContent xmlns:mc="http://schemas.openxmlformats.org/markup-compatibility/2006" xmlns:a14="http://schemas.microsoft.com/office/drawing/2010/main">
        <mc:Choice Requires="a14">
          <p:sp>
            <p:nvSpPr>
              <p:cNvPr id="7" name="Text Box 4">
                <a:extLst>
                  <a:ext uri="{FF2B5EF4-FFF2-40B4-BE49-F238E27FC236}">
                    <a16:creationId xmlns:a16="http://schemas.microsoft.com/office/drawing/2014/main" id="{A32DF224-3F67-39D7-AA80-DF80A251D203}"/>
                  </a:ext>
                </a:extLst>
              </p:cNvPr>
              <p:cNvSpPr txBox="1">
                <a:spLocks noChangeArrowheads="1"/>
              </p:cNvSpPr>
              <p:nvPr/>
            </p:nvSpPr>
            <p:spPr bwMode="auto">
              <a:xfrm>
                <a:off x="1783557" y="44081"/>
                <a:ext cx="5760244" cy="6058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650" dirty="0">
                    <a:solidFill>
                      <a:srgbClr val="CC00CC"/>
                    </a:solidFill>
                  </a:rPr>
                  <a:t>                               </a:t>
                </a:r>
                <a14:m>
                  <m:oMath xmlns:m="http://schemas.openxmlformats.org/officeDocument/2006/math">
                    <m:sSubSup>
                      <m:sSubSupPr>
                        <m:ctrlPr>
                          <a:rPr lang="en-US" altLang="zh-TW" sz="1650" i="1" smtClean="0">
                            <a:solidFill>
                              <a:srgbClr val="CC00CC"/>
                            </a:solidFill>
                            <a:latin typeface="Cambria Math" panose="02040503050406030204" pitchFamily="18" charset="0"/>
                          </a:rPr>
                        </m:ctrlPr>
                      </m:sSubSupPr>
                      <m:e>
                        <m:r>
                          <a:rPr lang="en-US" altLang="zh-TW" sz="1650" b="1" i="0" smtClean="0">
                            <a:solidFill>
                              <a:srgbClr val="CC00CC"/>
                            </a:solidFill>
                            <a:latin typeface="Cambria Math" panose="02040503050406030204" pitchFamily="18" charset="0"/>
                          </a:rPr>
                          <m:t>𝚵</m:t>
                        </m:r>
                      </m:e>
                      <m:sub>
                        <m:r>
                          <a:rPr lang="en-US" altLang="zh-TW" sz="1650" b="1" i="1" smtClean="0">
                            <a:solidFill>
                              <a:srgbClr val="CC00CC"/>
                            </a:solidFill>
                            <a:latin typeface="Cambria Math" panose="02040503050406030204" pitchFamily="18" charset="0"/>
                          </a:rPr>
                          <m:t>𝒄</m:t>
                        </m:r>
                      </m:sub>
                      <m:sup>
                        <m:r>
                          <a:rPr lang="en-US" altLang="zh-TW" sz="1650" b="1" i="1" smtClean="0">
                            <a:solidFill>
                              <a:srgbClr val="CC00CC"/>
                            </a:solidFill>
                            <a:latin typeface="Cambria Math" panose="02040503050406030204" pitchFamily="18" charset="0"/>
                          </a:rPr>
                          <m:t>𝟎</m:t>
                        </m:r>
                      </m:sup>
                    </m:sSubSup>
                    <m:r>
                      <a:rPr lang="en-US" altLang="zh-TW" sz="1650" b="1" i="1" smtClean="0">
                        <a:solidFill>
                          <a:srgbClr val="CC00CC"/>
                        </a:solidFill>
                        <a:latin typeface="Cambria Math" panose="02040503050406030204" pitchFamily="18" charset="0"/>
                      </a:rPr>
                      <m:t>→</m:t>
                    </m:r>
                    <m:sSup>
                      <m:sSupPr>
                        <m:ctrlPr>
                          <a:rPr lang="en-US" altLang="zh-TW" sz="1650" b="1" i="1" smtClean="0">
                            <a:solidFill>
                              <a:srgbClr val="CC00CC"/>
                            </a:solidFill>
                            <a:latin typeface="Cambria Math" panose="02040503050406030204" pitchFamily="18" charset="0"/>
                          </a:rPr>
                        </m:ctrlPr>
                      </m:sSupPr>
                      <m:e>
                        <m:r>
                          <a:rPr lang="en-US" altLang="zh-TW" sz="1650" b="1" i="0" smtClean="0">
                            <a:solidFill>
                              <a:srgbClr val="CC00CC"/>
                            </a:solidFill>
                            <a:latin typeface="Cambria Math" panose="02040503050406030204" pitchFamily="18" charset="0"/>
                          </a:rPr>
                          <m:t>𝚵</m:t>
                        </m:r>
                      </m:e>
                      <m:sup>
                        <m:r>
                          <a:rPr lang="en-US" altLang="zh-TW" sz="1650" b="1" i="0" smtClean="0">
                            <a:solidFill>
                              <a:srgbClr val="CC00CC"/>
                            </a:solidFill>
                            <a:latin typeface="Cambria Math" panose="02040503050406030204" pitchFamily="18" charset="0"/>
                          </a:rPr>
                          <m:t>−</m:t>
                        </m:r>
                      </m:sup>
                    </m:sSup>
                    <m:sSup>
                      <m:sSupPr>
                        <m:ctrlPr>
                          <a:rPr lang="en-US" altLang="zh-TW" sz="1650" b="1" i="1" smtClean="0">
                            <a:solidFill>
                              <a:srgbClr val="CC00CC"/>
                            </a:solidFill>
                            <a:latin typeface="Cambria Math" panose="02040503050406030204" pitchFamily="18" charset="0"/>
                          </a:rPr>
                        </m:ctrlPr>
                      </m:sSupPr>
                      <m:e>
                        <m:r>
                          <a:rPr lang="en-US" altLang="zh-TW" sz="1650" b="1" i="1" smtClean="0">
                            <a:solidFill>
                              <a:srgbClr val="CC00CC"/>
                            </a:solidFill>
                            <a:latin typeface="Cambria Math" panose="02040503050406030204" pitchFamily="18" charset="0"/>
                          </a:rPr>
                          <m:t>𝝅</m:t>
                        </m:r>
                      </m:e>
                      <m:sup>
                        <m:r>
                          <a:rPr lang="en-US" altLang="zh-TW" sz="1650" b="1" i="1" smtClean="0">
                            <a:solidFill>
                              <a:srgbClr val="CC00CC"/>
                            </a:solidFill>
                            <a:latin typeface="Cambria Math" panose="02040503050406030204" pitchFamily="18" charset="0"/>
                          </a:rPr>
                          <m:t>+</m:t>
                        </m:r>
                      </m:sup>
                    </m:sSup>
                  </m:oMath>
                </a14:m>
                <a:endParaRPr lang="en-US" altLang="zh-TW" sz="1650" b="1" dirty="0">
                  <a:solidFill>
                    <a:srgbClr val="CC00CC"/>
                  </a:solidFill>
                </a:endParaRPr>
              </a:p>
              <a:p>
                <a:pPr eaLnBrk="1" hangingPunct="1">
                  <a:spcBef>
                    <a:spcPct val="50000"/>
                  </a:spcBef>
                  <a:buFontTx/>
                  <a:buNone/>
                </a:pPr>
                <a:endParaRPr lang="en-US" altLang="zh-TW" sz="1650" baseline="-25000" dirty="0">
                  <a:solidFill>
                    <a:srgbClr val="CC00CC"/>
                  </a:solidFill>
                </a:endParaRPr>
              </a:p>
            </p:txBody>
          </p:sp>
        </mc:Choice>
        <mc:Fallback xmlns="">
          <p:sp>
            <p:nvSpPr>
              <p:cNvPr id="7" name="Text Box 4">
                <a:extLst>
                  <a:ext uri="{FF2B5EF4-FFF2-40B4-BE49-F238E27FC236}">
                    <a16:creationId xmlns:a16="http://schemas.microsoft.com/office/drawing/2014/main" id="{A32DF224-3F67-39D7-AA80-DF80A251D203}"/>
                  </a:ext>
                </a:extLst>
              </p:cNvPr>
              <p:cNvSpPr txBox="1">
                <a:spLocks noRot="1" noChangeAspect="1" noMove="1" noResize="1" noEditPoints="1" noAdjustHandles="1" noChangeArrowheads="1" noChangeShapeType="1" noTextEdit="1"/>
              </p:cNvSpPr>
              <p:nvPr/>
            </p:nvSpPr>
            <p:spPr bwMode="auto">
              <a:xfrm>
                <a:off x="1783557" y="44081"/>
                <a:ext cx="5760244" cy="605807"/>
              </a:xfrm>
              <a:prstGeom prst="rect">
                <a:avLst/>
              </a:prstGeom>
              <a:blipFill>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8" name="Line 5">
            <a:extLst>
              <a:ext uri="{FF2B5EF4-FFF2-40B4-BE49-F238E27FC236}">
                <a16:creationId xmlns:a16="http://schemas.microsoft.com/office/drawing/2014/main" id="{99C5DD49-E3F5-5D5C-C709-C1F79A054913}"/>
              </a:ext>
            </a:extLst>
          </p:cNvPr>
          <p:cNvSpPr>
            <a:spLocks noChangeShapeType="1"/>
          </p:cNvSpPr>
          <p:nvPr/>
        </p:nvSpPr>
        <p:spPr bwMode="auto">
          <a:xfrm>
            <a:off x="1135543" y="451628"/>
            <a:ext cx="6525822" cy="7229"/>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514350"/>
            <a:endParaRPr lang="zh-TW" altLang="en-US" sz="1238" dirty="0">
              <a:solidFill>
                <a:prstClr val="black"/>
              </a:solidFill>
            </a:endParaRPr>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35A7200E-41EA-18CF-3A87-0CE2992A02BF}"/>
                  </a:ext>
                </a:extLst>
              </p:cNvPr>
              <p:cNvSpPr txBox="1"/>
              <p:nvPr/>
            </p:nvSpPr>
            <p:spPr>
              <a:xfrm>
                <a:off x="685800" y="458857"/>
                <a:ext cx="5038834" cy="6424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650" i="1" smtClean="0">
                              <a:solidFill>
                                <a:srgbClr val="0000FF"/>
                              </a:solidFill>
                              <a:latin typeface="Cambria Math" panose="02040503050406030204" pitchFamily="18" charset="0"/>
                            </a:rPr>
                          </m:ctrlPr>
                        </m:sSubSupPr>
                        <m:e>
                          <m:r>
                            <a:rPr lang="en-US" altLang="zh-TW" sz="1650" b="1" i="0" smtClean="0">
                              <a:solidFill>
                                <a:srgbClr val="0000FF"/>
                              </a:solidFill>
                              <a:latin typeface="Cambria Math" panose="02040503050406030204" pitchFamily="18" charset="0"/>
                            </a:rPr>
                            <m:t>𝟏</m:t>
                          </m:r>
                          <m:sSup>
                            <m:sSupPr>
                              <m:ctrlPr>
                                <a:rPr lang="en-US" altLang="zh-TW" sz="1650" b="1" i="1" smtClean="0">
                                  <a:solidFill>
                                    <a:srgbClr val="0000FF"/>
                                  </a:solidFill>
                                  <a:latin typeface="Cambria Math" panose="02040503050406030204" pitchFamily="18" charset="0"/>
                                </a:rPr>
                              </m:ctrlPr>
                            </m:sSupPr>
                            <m:e>
                              <m:r>
                                <a:rPr lang="en-US" altLang="zh-TW" sz="1650" b="1" i="0" smtClean="0">
                                  <a:solidFill>
                                    <a:srgbClr val="0000FF"/>
                                  </a:solidFill>
                                  <a:latin typeface="Cambria Math" panose="02040503050406030204" pitchFamily="18" charset="0"/>
                                </a:rPr>
                                <m:t>𝟎</m:t>
                              </m:r>
                            </m:e>
                            <m:sup>
                              <m:r>
                                <a:rPr lang="en-US" altLang="zh-TW" sz="1650" b="1" i="0" smtClean="0">
                                  <a:solidFill>
                                    <a:srgbClr val="0000FF"/>
                                  </a:solidFill>
                                  <a:latin typeface="Cambria Math" panose="02040503050406030204" pitchFamily="18" charset="0"/>
                                </a:rPr>
                                <m:t>𝟐</m:t>
                              </m:r>
                            </m:sup>
                          </m:sSup>
                          <m:r>
                            <a:rPr lang="en-US" altLang="zh-TW">
                              <a:solidFill>
                                <a:srgbClr val="0000FF"/>
                              </a:solidFill>
                              <a:latin typeface="Cambria Math" panose="02040503050406030204" pitchFamily="18" charset="0"/>
                              <a:ea typeface="Cambria Math" panose="02040503050406030204" pitchFamily="18" charset="0"/>
                            </a:rPr>
                            <m:t>ℬ</m:t>
                          </m:r>
                          <m:r>
                            <a:rPr lang="en-US" altLang="zh-TW" b="1" i="0" smtClean="0">
                              <a:solidFill>
                                <a:srgbClr val="0000FF"/>
                              </a:solidFill>
                              <a:latin typeface="Cambria Math" panose="02040503050406030204" pitchFamily="18" charset="0"/>
                              <a:ea typeface="Cambria Math" panose="02040503050406030204" pitchFamily="18" charset="0"/>
                            </a:rPr>
                            <m:t>(</m:t>
                          </m:r>
                          <m:r>
                            <a:rPr lang="en-US" altLang="zh-TW" sz="1650" b="1" i="0" smtClean="0">
                              <a:solidFill>
                                <a:srgbClr val="0000FF"/>
                              </a:solidFill>
                              <a:latin typeface="Cambria Math" panose="02040503050406030204" pitchFamily="18" charset="0"/>
                            </a:rPr>
                            <m:t>𝚵</m:t>
                          </m:r>
                        </m:e>
                        <m:sub>
                          <m:r>
                            <a:rPr lang="en-US" altLang="zh-TW" sz="1650" b="1" i="1" smtClean="0">
                              <a:solidFill>
                                <a:srgbClr val="0000FF"/>
                              </a:solidFill>
                              <a:latin typeface="Cambria Math" panose="02040503050406030204" pitchFamily="18" charset="0"/>
                            </a:rPr>
                            <m:t>𝒄</m:t>
                          </m:r>
                        </m:sub>
                        <m:sup>
                          <m:r>
                            <a:rPr lang="en-US" altLang="zh-TW" sz="1650" b="1" i="1" smtClean="0">
                              <a:solidFill>
                                <a:srgbClr val="0000FF"/>
                              </a:solidFill>
                              <a:latin typeface="Cambria Math" panose="02040503050406030204" pitchFamily="18" charset="0"/>
                            </a:rPr>
                            <m:t>𝟎</m:t>
                          </m:r>
                        </m:sup>
                      </m:sSubSup>
                      <m:r>
                        <a:rPr lang="en-US" altLang="zh-TW" sz="1650" b="1" i="1" smtClean="0">
                          <a:solidFill>
                            <a:srgbClr val="0000FF"/>
                          </a:solidFill>
                          <a:latin typeface="Cambria Math" panose="02040503050406030204" pitchFamily="18" charset="0"/>
                        </a:rPr>
                        <m:t>→</m:t>
                      </m:r>
                      <m:sSup>
                        <m:sSupPr>
                          <m:ctrlPr>
                            <a:rPr lang="en-US" altLang="zh-TW" sz="1650" b="1" i="1" smtClean="0">
                              <a:solidFill>
                                <a:srgbClr val="0000FF"/>
                              </a:solidFill>
                              <a:latin typeface="Cambria Math" panose="02040503050406030204" pitchFamily="18" charset="0"/>
                            </a:rPr>
                          </m:ctrlPr>
                        </m:sSupPr>
                        <m:e>
                          <m:r>
                            <a:rPr lang="en-US" altLang="zh-TW" sz="1650" b="1" i="0" smtClean="0">
                              <a:solidFill>
                                <a:srgbClr val="0000FF"/>
                              </a:solidFill>
                              <a:latin typeface="Cambria Math" panose="02040503050406030204" pitchFamily="18" charset="0"/>
                            </a:rPr>
                            <m:t>𝚵</m:t>
                          </m:r>
                        </m:e>
                        <m:sup>
                          <m:r>
                            <a:rPr lang="en-US" altLang="zh-TW" sz="1650" b="1" i="0" smtClean="0">
                              <a:solidFill>
                                <a:srgbClr val="0000FF"/>
                              </a:solidFill>
                              <a:latin typeface="Cambria Math" panose="02040503050406030204" pitchFamily="18" charset="0"/>
                            </a:rPr>
                            <m:t>−</m:t>
                          </m:r>
                        </m:sup>
                      </m:sSup>
                      <m:sSup>
                        <m:sSupPr>
                          <m:ctrlPr>
                            <a:rPr lang="en-US" altLang="zh-TW" sz="1650" b="1" i="1" smtClean="0">
                              <a:solidFill>
                                <a:srgbClr val="0000FF"/>
                              </a:solidFill>
                              <a:latin typeface="Cambria Math" panose="02040503050406030204" pitchFamily="18" charset="0"/>
                            </a:rPr>
                          </m:ctrlPr>
                        </m:sSupPr>
                        <m:e>
                          <m:r>
                            <a:rPr lang="en-US" altLang="zh-TW" sz="1650" b="1" i="1" smtClean="0">
                              <a:solidFill>
                                <a:srgbClr val="0000FF"/>
                              </a:solidFill>
                              <a:latin typeface="Cambria Math" panose="02040503050406030204" pitchFamily="18" charset="0"/>
                            </a:rPr>
                            <m:t>𝝅</m:t>
                          </m:r>
                        </m:e>
                        <m:sup>
                          <m:r>
                            <a:rPr lang="en-US" altLang="zh-TW" sz="1650" b="1" i="1" smtClean="0">
                              <a:solidFill>
                                <a:srgbClr val="0000FF"/>
                              </a:solidFill>
                              <a:latin typeface="Cambria Math" panose="02040503050406030204" pitchFamily="18" charset="0"/>
                            </a:rPr>
                            <m:t>+</m:t>
                          </m:r>
                        </m:sup>
                      </m:sSup>
                      <m:r>
                        <a:rPr lang="en-US" altLang="zh-TW" sz="1650" b="1" i="1" smtClean="0">
                          <a:solidFill>
                            <a:srgbClr val="0000FF"/>
                          </a:solidFill>
                          <a:latin typeface="Cambria Math" panose="02040503050406030204" pitchFamily="18" charset="0"/>
                        </a:rPr>
                        <m:t>)=</m:t>
                      </m:r>
                      <m:d>
                        <m:dPr>
                          <m:begChr m:val="{"/>
                          <m:endChr m:val=""/>
                          <m:ctrlPr>
                            <a:rPr lang="en-US" altLang="zh-TW" sz="1600" i="1">
                              <a:solidFill>
                                <a:srgbClr val="0000FF"/>
                              </a:solidFill>
                              <a:latin typeface="Cambria Math" panose="02040503050406030204" pitchFamily="18" charset="0"/>
                            </a:rPr>
                          </m:ctrlPr>
                        </m:dPr>
                        <m:e>
                          <m:m>
                            <m:mPr>
                              <m:mcs>
                                <m:mc>
                                  <m:mcPr>
                                    <m:count m:val="1"/>
                                    <m:mcJc m:val="center"/>
                                  </m:mcPr>
                                </m:mc>
                              </m:mcs>
                              <m:ctrlPr>
                                <a:rPr lang="en-US" altLang="zh-TW" sz="1600" i="1" smtClean="0">
                                  <a:solidFill>
                                    <a:srgbClr val="0000FF"/>
                                  </a:solidFill>
                                  <a:latin typeface="Cambria Math" panose="02040503050406030204" pitchFamily="18" charset="0"/>
                                </a:rPr>
                              </m:ctrlPr>
                            </m:mPr>
                            <m:mr>
                              <m:e>
                                <m:r>
                                  <m:rPr>
                                    <m:brk m:alnAt="7"/>
                                  </m:rPr>
                                  <a:rPr lang="en-US" altLang="zh-TW" sz="1600" b="1" i="1" smtClean="0">
                                    <a:solidFill>
                                      <a:srgbClr val="0000FF"/>
                                    </a:solidFill>
                                    <a:latin typeface="Cambria Math" panose="02040503050406030204" pitchFamily="18" charset="0"/>
                                  </a:rPr>
                                  <m:t>𝟏</m:t>
                                </m:r>
                                <m:r>
                                  <a:rPr lang="en-US" altLang="zh-TW" sz="1600" b="1" i="1" smtClean="0">
                                    <a:solidFill>
                                      <a:srgbClr val="0000FF"/>
                                    </a:solidFill>
                                    <a:latin typeface="Cambria Math" panose="02040503050406030204" pitchFamily="18" charset="0"/>
                                  </a:rPr>
                                  <m:t>.</m:t>
                                </m:r>
                                <m:r>
                                  <a:rPr lang="en-US" altLang="zh-TW" sz="1600" b="1" i="1" smtClean="0">
                                    <a:solidFill>
                                      <a:srgbClr val="0000FF"/>
                                    </a:solidFill>
                                    <a:latin typeface="Cambria Math" panose="02040503050406030204" pitchFamily="18" charset="0"/>
                                  </a:rPr>
                                  <m:t>𝟒𝟑</m:t>
                                </m:r>
                                <m:r>
                                  <a:rPr lang="en-US" altLang="zh-TW" sz="1600" b="1" i="1" smtClean="0">
                                    <a:solidFill>
                                      <a:srgbClr val="0000FF"/>
                                    </a:solidFill>
                                    <a:latin typeface="Cambria Math" panose="02040503050406030204" pitchFamily="18" charset="0"/>
                                  </a:rPr>
                                  <m:t>±</m:t>
                                </m:r>
                                <m:r>
                                  <a:rPr lang="en-US" altLang="zh-TW" sz="1600" b="1" i="1" smtClean="0">
                                    <a:solidFill>
                                      <a:srgbClr val="0000FF"/>
                                    </a:solidFill>
                                    <a:latin typeface="Cambria Math" panose="02040503050406030204" pitchFamily="18" charset="0"/>
                                  </a:rPr>
                                  <m:t>𝟎</m:t>
                                </m:r>
                                <m:r>
                                  <a:rPr lang="en-US" altLang="zh-TW" sz="1600" b="1" i="1" smtClean="0">
                                    <a:solidFill>
                                      <a:srgbClr val="0000FF"/>
                                    </a:solidFill>
                                    <a:latin typeface="Cambria Math" panose="02040503050406030204" pitchFamily="18" charset="0"/>
                                  </a:rPr>
                                  <m:t>.</m:t>
                                </m:r>
                                <m:r>
                                  <a:rPr lang="en-US" altLang="zh-TW" sz="1600" b="1" i="1" smtClean="0">
                                    <a:solidFill>
                                      <a:srgbClr val="0000FF"/>
                                    </a:solidFill>
                                    <a:latin typeface="Cambria Math" panose="02040503050406030204" pitchFamily="18" charset="0"/>
                                  </a:rPr>
                                  <m:t>𝟑𝟐</m:t>
                                </m:r>
                                <m:r>
                                  <a:rPr lang="en-US" altLang="zh-TW" sz="1600" b="1" i="1" smtClean="0">
                                    <a:solidFill>
                                      <a:srgbClr val="0000FF"/>
                                    </a:solidFill>
                                    <a:latin typeface="Cambria Math" panose="02040503050406030204" pitchFamily="18" charset="0"/>
                                  </a:rPr>
                                  <m:t>,  </m:t>
                                </m:r>
                                <m:r>
                                  <a:rPr lang="en-US" altLang="zh-TW" sz="1600" b="1" i="1" smtClean="0">
                                    <a:solidFill>
                                      <a:srgbClr val="0000FF"/>
                                    </a:solidFill>
                                    <a:latin typeface="Cambria Math" panose="02040503050406030204" pitchFamily="18" charset="0"/>
                                  </a:rPr>
                                  <m:t>𝑷𝑫𝑮</m:t>
                                </m:r>
                                <m:r>
                                  <a:rPr lang="en-US" altLang="zh-TW" sz="1600" b="1" i="1" smtClean="0">
                                    <a:solidFill>
                                      <a:srgbClr val="0000FF"/>
                                    </a:solidFill>
                                    <a:latin typeface="Cambria Math" panose="02040503050406030204" pitchFamily="18" charset="0"/>
                                  </a:rPr>
                                  <m:t>  </m:t>
                                </m:r>
                              </m:e>
                            </m:mr>
                            <m:mr>
                              <m:e>
                                <m:r>
                                  <a:rPr lang="en-US" altLang="zh-TW" sz="1600" b="1" i="1" smtClean="0">
                                    <a:solidFill>
                                      <a:srgbClr val="0000FF"/>
                                    </a:solidFill>
                                    <a:latin typeface="Cambria Math" panose="02040503050406030204" pitchFamily="18" charset="0"/>
                                    <a:ea typeface="Cambria Math" panose="02040503050406030204" pitchFamily="18" charset="0"/>
                                  </a:rPr>
                                  <m:t>𝟏</m:t>
                                </m:r>
                                <m:r>
                                  <a:rPr lang="en-US" altLang="zh-TW" sz="1600" b="1" i="1" smtClean="0">
                                    <a:solidFill>
                                      <a:srgbClr val="0000FF"/>
                                    </a:solidFill>
                                    <a:latin typeface="Cambria Math" panose="02040503050406030204" pitchFamily="18" charset="0"/>
                                    <a:ea typeface="Cambria Math" panose="02040503050406030204" pitchFamily="18" charset="0"/>
                                  </a:rPr>
                                  <m:t>.</m:t>
                                </m:r>
                                <m:r>
                                  <a:rPr lang="en-US" altLang="zh-TW" sz="1600" b="1" i="1" smtClean="0">
                                    <a:solidFill>
                                      <a:srgbClr val="0000FF"/>
                                    </a:solidFill>
                                    <a:latin typeface="Cambria Math" panose="02040503050406030204" pitchFamily="18" charset="0"/>
                                    <a:ea typeface="Cambria Math" panose="02040503050406030204" pitchFamily="18" charset="0"/>
                                  </a:rPr>
                                  <m:t>𝟖𝟎</m:t>
                                </m:r>
                                <m:r>
                                  <a:rPr lang="en-US" altLang="zh-TW" sz="1600" b="1" i="1" smtClean="0">
                                    <a:solidFill>
                                      <a:srgbClr val="0000FF"/>
                                    </a:solidFill>
                                    <a:latin typeface="Cambria Math" panose="02040503050406030204" pitchFamily="18" charset="0"/>
                                    <a:ea typeface="Cambria Math" panose="02040503050406030204" pitchFamily="18" charset="0"/>
                                  </a:rPr>
                                  <m:t>±</m:t>
                                </m:r>
                                <m:r>
                                  <a:rPr lang="en-US" altLang="zh-TW" sz="1600" b="1" i="1" smtClean="0">
                                    <a:solidFill>
                                      <a:srgbClr val="0000FF"/>
                                    </a:solidFill>
                                    <a:latin typeface="Cambria Math" panose="02040503050406030204" pitchFamily="18" charset="0"/>
                                    <a:ea typeface="Cambria Math" panose="02040503050406030204" pitchFamily="18" charset="0"/>
                                  </a:rPr>
                                  <m:t>𝟎</m:t>
                                </m:r>
                                <m:r>
                                  <a:rPr lang="en-US" altLang="zh-TW" sz="1600" b="1" i="1" smtClean="0">
                                    <a:solidFill>
                                      <a:srgbClr val="0000FF"/>
                                    </a:solidFill>
                                    <a:latin typeface="Cambria Math" panose="02040503050406030204" pitchFamily="18" charset="0"/>
                                    <a:ea typeface="Cambria Math" panose="02040503050406030204" pitchFamily="18" charset="0"/>
                                  </a:rPr>
                                  <m:t>.</m:t>
                                </m:r>
                                <m:r>
                                  <a:rPr lang="en-US" altLang="zh-TW" sz="1600" b="1" i="1" smtClean="0">
                                    <a:solidFill>
                                      <a:srgbClr val="0000FF"/>
                                    </a:solidFill>
                                    <a:latin typeface="Cambria Math" panose="02040503050406030204" pitchFamily="18" charset="0"/>
                                    <a:ea typeface="Cambria Math" panose="02040503050406030204" pitchFamily="18" charset="0"/>
                                  </a:rPr>
                                  <m:t>𝟓𝟐</m:t>
                                </m:r>
                                <m:r>
                                  <a:rPr lang="en-US" altLang="zh-TW" sz="1600" b="1" i="1" smtClean="0">
                                    <a:solidFill>
                                      <a:srgbClr val="0000FF"/>
                                    </a:solidFill>
                                    <a:latin typeface="Cambria Math" panose="02040503050406030204" pitchFamily="18" charset="0"/>
                                    <a:ea typeface="Cambria Math" panose="02040503050406030204" pitchFamily="18" charset="0"/>
                                  </a:rPr>
                                  <m:t>,  </m:t>
                                </m:r>
                                <m:r>
                                  <a:rPr lang="en-US" altLang="zh-TW" sz="1600" b="1" i="1" smtClean="0">
                                    <a:solidFill>
                                      <a:srgbClr val="0000FF"/>
                                    </a:solidFill>
                                    <a:latin typeface="Cambria Math" panose="02040503050406030204" pitchFamily="18" charset="0"/>
                                    <a:ea typeface="Cambria Math" panose="02040503050406030204" pitchFamily="18" charset="0"/>
                                  </a:rPr>
                                  <m:t>𝑩𝒆𝒍𝒍𝒆</m:t>
                                </m:r>
                              </m:e>
                            </m:mr>
                          </m:m>
                        </m:e>
                      </m:d>
                    </m:oMath>
                  </m:oMathPara>
                </a14:m>
                <a:endParaRPr kumimoji="1" lang="zh-TW" altLang="en-US" dirty="0">
                  <a:solidFill>
                    <a:srgbClr val="0000FF"/>
                  </a:solidFill>
                </a:endParaRPr>
              </a:p>
            </p:txBody>
          </p:sp>
        </mc:Choice>
        <mc:Fallback xmlns="">
          <p:sp>
            <p:nvSpPr>
              <p:cNvPr id="9" name="文字方塊 8">
                <a:extLst>
                  <a:ext uri="{FF2B5EF4-FFF2-40B4-BE49-F238E27FC236}">
                    <a16:creationId xmlns:a16="http://schemas.microsoft.com/office/drawing/2014/main" id="{35A7200E-41EA-18CF-3A87-0CE2992A02BF}"/>
                  </a:ext>
                </a:extLst>
              </p:cNvPr>
              <p:cNvSpPr txBox="1">
                <a:spLocks noRot="1" noChangeAspect="1" noMove="1" noResize="1" noEditPoints="1" noAdjustHandles="1" noChangeArrowheads="1" noChangeShapeType="1" noTextEdit="1"/>
              </p:cNvSpPr>
              <p:nvPr/>
            </p:nvSpPr>
            <p:spPr>
              <a:xfrm>
                <a:off x="685800" y="458857"/>
                <a:ext cx="5038834" cy="642484"/>
              </a:xfrm>
              <a:prstGeom prst="rect">
                <a:avLst/>
              </a:prstGeom>
              <a:blipFill>
                <a:blip r:embed="rId3"/>
                <a:stretch>
                  <a:fillRect t="-186275" b="-26470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866705F0-A54A-AD8C-6963-D62022F9B7D1}"/>
                  </a:ext>
                </a:extLst>
              </p:cNvPr>
              <p:cNvSpPr txBox="1"/>
              <p:nvPr/>
            </p:nvSpPr>
            <p:spPr>
              <a:xfrm>
                <a:off x="1135543" y="1480457"/>
                <a:ext cx="5265257" cy="351891"/>
              </a:xfrm>
              <a:prstGeom prst="rect">
                <a:avLst/>
              </a:prstGeom>
              <a:noFill/>
            </p:spPr>
            <p:txBody>
              <a:bodyPr wrap="square" rtlCol="0">
                <a:spAutoFit/>
              </a:bodyPr>
              <a:lstStyle/>
              <a:p>
                <a:r>
                  <a:rPr kumimoji="1" lang="en-US" altLang="zh-TW" dirty="0">
                    <a:solidFill>
                      <a:srgbClr val="0000FF"/>
                    </a:solidFill>
                  </a:rPr>
                  <a:t>Our fit: </a:t>
                </a:r>
                <a14:m>
                  <m:oMath xmlns:m="http://schemas.openxmlformats.org/officeDocument/2006/math">
                    <m:sSubSup>
                      <m:sSubSupPr>
                        <m:ctrlPr>
                          <a:rPr lang="en-US" altLang="zh-TW" sz="1650" i="1" smtClean="0">
                            <a:solidFill>
                              <a:srgbClr val="0000FF"/>
                            </a:solidFill>
                            <a:latin typeface="Cambria Math" panose="02040503050406030204" pitchFamily="18" charset="0"/>
                          </a:rPr>
                        </m:ctrlPr>
                      </m:sSubSupPr>
                      <m:e>
                        <m:r>
                          <a:rPr lang="en-US" altLang="zh-TW" sz="1650" b="1" i="0" smtClean="0">
                            <a:solidFill>
                              <a:srgbClr val="0000FF"/>
                            </a:solidFill>
                            <a:latin typeface="Cambria Math" panose="02040503050406030204" pitchFamily="18" charset="0"/>
                          </a:rPr>
                          <m:t> </m:t>
                        </m:r>
                        <m:r>
                          <a:rPr lang="en-US" altLang="zh-TW">
                            <a:solidFill>
                              <a:srgbClr val="0000FF"/>
                            </a:solidFill>
                            <a:latin typeface="Cambria Math" panose="02040503050406030204" pitchFamily="18" charset="0"/>
                            <a:ea typeface="Cambria Math" panose="02040503050406030204" pitchFamily="18" charset="0"/>
                          </a:rPr>
                          <m:t>ℬ</m:t>
                        </m:r>
                        <m:r>
                          <a:rPr lang="en-US" altLang="zh-TW" b="1" i="0" smtClean="0">
                            <a:solidFill>
                              <a:srgbClr val="0000FF"/>
                            </a:solidFill>
                            <a:latin typeface="Cambria Math" panose="02040503050406030204" pitchFamily="18" charset="0"/>
                            <a:ea typeface="Cambria Math" panose="02040503050406030204" pitchFamily="18" charset="0"/>
                          </a:rPr>
                          <m:t>(</m:t>
                        </m:r>
                        <m:r>
                          <a:rPr lang="en-US" altLang="zh-TW" sz="1650" b="1" i="0" smtClean="0">
                            <a:solidFill>
                              <a:srgbClr val="0000FF"/>
                            </a:solidFill>
                            <a:latin typeface="Cambria Math" panose="02040503050406030204" pitchFamily="18" charset="0"/>
                          </a:rPr>
                          <m:t>𝚵</m:t>
                        </m:r>
                      </m:e>
                      <m:sub>
                        <m:r>
                          <a:rPr lang="en-US" altLang="zh-TW" sz="1650" b="1" i="1" smtClean="0">
                            <a:solidFill>
                              <a:srgbClr val="0000FF"/>
                            </a:solidFill>
                            <a:latin typeface="Cambria Math" panose="02040503050406030204" pitchFamily="18" charset="0"/>
                          </a:rPr>
                          <m:t>𝒄</m:t>
                        </m:r>
                      </m:sub>
                      <m:sup>
                        <m:r>
                          <a:rPr lang="en-US" altLang="zh-TW" sz="1650" b="1" i="1" smtClean="0">
                            <a:solidFill>
                              <a:srgbClr val="0000FF"/>
                            </a:solidFill>
                            <a:latin typeface="Cambria Math" panose="02040503050406030204" pitchFamily="18" charset="0"/>
                          </a:rPr>
                          <m:t>𝟎</m:t>
                        </m:r>
                      </m:sup>
                    </m:sSubSup>
                    <m:r>
                      <a:rPr lang="en-US" altLang="zh-TW" sz="1650" b="1" i="1" smtClean="0">
                        <a:solidFill>
                          <a:srgbClr val="0000FF"/>
                        </a:solidFill>
                        <a:latin typeface="Cambria Math" panose="02040503050406030204" pitchFamily="18" charset="0"/>
                      </a:rPr>
                      <m:t>→</m:t>
                    </m:r>
                    <m:sSup>
                      <m:sSupPr>
                        <m:ctrlPr>
                          <a:rPr lang="en-US" altLang="zh-TW" sz="1650" b="1" i="1" smtClean="0">
                            <a:solidFill>
                              <a:srgbClr val="0000FF"/>
                            </a:solidFill>
                            <a:latin typeface="Cambria Math" panose="02040503050406030204" pitchFamily="18" charset="0"/>
                          </a:rPr>
                        </m:ctrlPr>
                      </m:sSupPr>
                      <m:e>
                        <m:r>
                          <a:rPr lang="en-US" altLang="zh-TW" sz="1650" b="1" i="0" smtClean="0">
                            <a:solidFill>
                              <a:srgbClr val="0000FF"/>
                            </a:solidFill>
                            <a:latin typeface="Cambria Math" panose="02040503050406030204" pitchFamily="18" charset="0"/>
                          </a:rPr>
                          <m:t>𝚵</m:t>
                        </m:r>
                      </m:e>
                      <m:sup>
                        <m:r>
                          <a:rPr lang="en-US" altLang="zh-TW" sz="1650" b="1" i="0" smtClean="0">
                            <a:solidFill>
                              <a:srgbClr val="0000FF"/>
                            </a:solidFill>
                            <a:latin typeface="Cambria Math" panose="02040503050406030204" pitchFamily="18" charset="0"/>
                          </a:rPr>
                          <m:t>−</m:t>
                        </m:r>
                      </m:sup>
                    </m:sSup>
                    <m:sSup>
                      <m:sSupPr>
                        <m:ctrlPr>
                          <a:rPr lang="en-US" altLang="zh-TW" sz="1650" b="1" i="1" smtClean="0">
                            <a:solidFill>
                              <a:srgbClr val="0000FF"/>
                            </a:solidFill>
                            <a:latin typeface="Cambria Math" panose="02040503050406030204" pitchFamily="18" charset="0"/>
                          </a:rPr>
                        </m:ctrlPr>
                      </m:sSupPr>
                      <m:e>
                        <m:r>
                          <a:rPr lang="en-US" altLang="zh-TW" sz="1650" b="1" i="1" smtClean="0">
                            <a:solidFill>
                              <a:srgbClr val="0000FF"/>
                            </a:solidFill>
                            <a:latin typeface="Cambria Math" panose="02040503050406030204" pitchFamily="18" charset="0"/>
                          </a:rPr>
                          <m:t>𝝅</m:t>
                        </m:r>
                      </m:e>
                      <m:sup>
                        <m:r>
                          <a:rPr lang="en-US" altLang="zh-TW" sz="1650" b="1" i="1" smtClean="0">
                            <a:solidFill>
                              <a:srgbClr val="0000FF"/>
                            </a:solidFill>
                            <a:latin typeface="Cambria Math" panose="02040503050406030204" pitchFamily="18" charset="0"/>
                          </a:rPr>
                          <m:t>+</m:t>
                        </m:r>
                      </m:sup>
                    </m:sSup>
                    <m:r>
                      <a:rPr lang="en-US" altLang="zh-TW" sz="1650" b="1" i="1" smtClean="0">
                        <a:solidFill>
                          <a:srgbClr val="0000FF"/>
                        </a:solidFill>
                        <a:latin typeface="Cambria Math" panose="02040503050406030204" pitchFamily="18" charset="0"/>
                      </a:rPr>
                      <m:t>)=</m:t>
                    </m:r>
                    <m:d>
                      <m:dPr>
                        <m:ctrlPr>
                          <a:rPr lang="en-US" altLang="zh-TW" sz="1650" b="1" i="1" smtClean="0">
                            <a:solidFill>
                              <a:srgbClr val="0000FF"/>
                            </a:solidFill>
                            <a:latin typeface="Cambria Math" panose="02040503050406030204" pitchFamily="18" charset="0"/>
                          </a:rPr>
                        </m:ctrlPr>
                      </m:dPr>
                      <m:e>
                        <m:r>
                          <a:rPr lang="en-US" altLang="zh-TW" sz="1650" b="1" i="1" smtClean="0">
                            <a:solidFill>
                              <a:srgbClr val="0000FF"/>
                            </a:solidFill>
                            <a:latin typeface="Cambria Math" panose="02040503050406030204" pitchFamily="18" charset="0"/>
                          </a:rPr>
                          <m:t>𝟐</m:t>
                        </m:r>
                        <m:r>
                          <a:rPr lang="en-US" altLang="zh-TW" sz="1650" b="1" i="1" smtClean="0">
                            <a:solidFill>
                              <a:srgbClr val="0000FF"/>
                            </a:solidFill>
                            <a:latin typeface="Cambria Math" panose="02040503050406030204" pitchFamily="18" charset="0"/>
                          </a:rPr>
                          <m:t>.</m:t>
                        </m:r>
                        <m:r>
                          <a:rPr lang="en-US" altLang="zh-TW" sz="1650" b="1" i="1" smtClean="0">
                            <a:solidFill>
                              <a:srgbClr val="0000FF"/>
                            </a:solidFill>
                            <a:latin typeface="Cambria Math" panose="02040503050406030204" pitchFamily="18" charset="0"/>
                          </a:rPr>
                          <m:t>𝟗𝟔</m:t>
                        </m:r>
                        <m:r>
                          <a:rPr lang="en-US" altLang="zh-TW" sz="1650" b="1" i="1" smtClean="0">
                            <a:solidFill>
                              <a:srgbClr val="0000FF"/>
                            </a:solidFill>
                            <a:latin typeface="Cambria Math" panose="02040503050406030204" pitchFamily="18" charset="0"/>
                          </a:rPr>
                          <m:t>±</m:t>
                        </m:r>
                        <m:r>
                          <a:rPr lang="en-US" altLang="zh-TW" sz="1650" b="1" i="1" smtClean="0">
                            <a:solidFill>
                              <a:srgbClr val="0000FF"/>
                            </a:solidFill>
                            <a:latin typeface="Cambria Math" panose="02040503050406030204" pitchFamily="18" charset="0"/>
                          </a:rPr>
                          <m:t>𝟎</m:t>
                        </m:r>
                        <m:r>
                          <a:rPr lang="en-US" altLang="zh-TW" sz="1650" b="1" i="1" smtClean="0">
                            <a:solidFill>
                              <a:srgbClr val="0000FF"/>
                            </a:solidFill>
                            <a:latin typeface="Cambria Math" panose="02040503050406030204" pitchFamily="18" charset="0"/>
                          </a:rPr>
                          <m:t>.</m:t>
                        </m:r>
                        <m:r>
                          <a:rPr lang="en-US" altLang="zh-TW" sz="1650" b="1" i="1" smtClean="0">
                            <a:solidFill>
                              <a:srgbClr val="0000FF"/>
                            </a:solidFill>
                            <a:latin typeface="Cambria Math" panose="02040503050406030204" pitchFamily="18" charset="0"/>
                          </a:rPr>
                          <m:t>𝟎𝟖</m:t>
                        </m:r>
                      </m:e>
                    </m:d>
                    <m:r>
                      <a:rPr lang="en-US" altLang="zh-TW" sz="1650" b="1" i="1" smtClean="0">
                        <a:solidFill>
                          <a:srgbClr val="0000FF"/>
                        </a:solidFill>
                        <a:latin typeface="Cambria Math" panose="02040503050406030204" pitchFamily="18" charset="0"/>
                      </a:rPr>
                      <m:t>×</m:t>
                    </m:r>
                    <m:sSup>
                      <m:sSupPr>
                        <m:ctrlPr>
                          <a:rPr lang="en-US" altLang="zh-TW" sz="1650" b="1" i="1" smtClean="0">
                            <a:solidFill>
                              <a:srgbClr val="0000FF"/>
                            </a:solidFill>
                            <a:latin typeface="Cambria Math" panose="02040503050406030204" pitchFamily="18" charset="0"/>
                          </a:rPr>
                        </m:ctrlPr>
                      </m:sSupPr>
                      <m:e>
                        <m:r>
                          <a:rPr lang="en-US" altLang="zh-TW" sz="1650" b="1" i="1" smtClean="0">
                            <a:solidFill>
                              <a:srgbClr val="0000FF"/>
                            </a:solidFill>
                            <a:latin typeface="Cambria Math" panose="02040503050406030204" pitchFamily="18" charset="0"/>
                          </a:rPr>
                          <m:t>𝟏𝟎</m:t>
                        </m:r>
                      </m:e>
                      <m:sup>
                        <m:r>
                          <a:rPr lang="en-US" altLang="zh-TW" sz="1650" b="1" i="1" smtClean="0">
                            <a:solidFill>
                              <a:srgbClr val="0000FF"/>
                            </a:solidFill>
                            <a:latin typeface="Cambria Math" panose="02040503050406030204" pitchFamily="18" charset="0"/>
                          </a:rPr>
                          <m:t>−</m:t>
                        </m:r>
                        <m:r>
                          <a:rPr lang="en-US" altLang="zh-TW" sz="1650" b="1" i="1" smtClean="0">
                            <a:solidFill>
                              <a:srgbClr val="0000FF"/>
                            </a:solidFill>
                            <a:latin typeface="Cambria Math" panose="02040503050406030204" pitchFamily="18" charset="0"/>
                          </a:rPr>
                          <m:t>𝟐</m:t>
                        </m:r>
                      </m:sup>
                    </m:sSup>
                  </m:oMath>
                </a14:m>
                <a:endParaRPr kumimoji="1" lang="zh-TW" altLang="en-US" dirty="0"/>
              </a:p>
            </p:txBody>
          </p:sp>
        </mc:Choice>
        <mc:Fallback xmlns="">
          <p:sp>
            <p:nvSpPr>
              <p:cNvPr id="10" name="文字方塊 9">
                <a:extLst>
                  <a:ext uri="{FF2B5EF4-FFF2-40B4-BE49-F238E27FC236}">
                    <a16:creationId xmlns:a16="http://schemas.microsoft.com/office/drawing/2014/main" id="{866705F0-A54A-AD8C-6963-D62022F9B7D1}"/>
                  </a:ext>
                </a:extLst>
              </p:cNvPr>
              <p:cNvSpPr txBox="1">
                <a:spLocks noRot="1" noChangeAspect="1" noMove="1" noResize="1" noEditPoints="1" noAdjustHandles="1" noChangeArrowheads="1" noChangeShapeType="1" noTextEdit="1"/>
              </p:cNvSpPr>
              <p:nvPr/>
            </p:nvSpPr>
            <p:spPr>
              <a:xfrm>
                <a:off x="1135543" y="1480457"/>
                <a:ext cx="5265257" cy="351891"/>
              </a:xfrm>
              <a:prstGeom prst="rect">
                <a:avLst/>
              </a:prstGeom>
              <a:blipFill>
                <a:blip r:embed="rId4"/>
                <a:stretch>
                  <a:fillRect l="-721" b="-24138"/>
                </a:stretch>
              </a:blipFill>
            </p:spPr>
            <p:txBody>
              <a:bodyPr/>
              <a:lstStyle/>
              <a:p>
                <a:r>
                  <a:rPr lang="zh-TW" altLang="en-US">
                    <a:noFill/>
                  </a:rPr>
                  <a:t> </a:t>
                </a:r>
              </a:p>
            </p:txBody>
          </p:sp>
        </mc:Fallback>
      </mc:AlternateContent>
      <p:pic>
        <p:nvPicPr>
          <p:cNvPr id="13" name="圖片 12">
            <a:extLst>
              <a:ext uri="{FF2B5EF4-FFF2-40B4-BE49-F238E27FC236}">
                <a16:creationId xmlns:a16="http://schemas.microsoft.com/office/drawing/2014/main" id="{8939BDBE-4BB6-A59D-A5E5-E8C846554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237" y="2470444"/>
            <a:ext cx="6655526" cy="500356"/>
          </a:xfrm>
          <a:prstGeom prst="rect">
            <a:avLst/>
          </a:prstGeom>
        </p:spPr>
      </p:pic>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C62A71E3-BEDB-737E-AF58-D8A98F11710F}"/>
                  </a:ext>
                </a:extLst>
              </p:cNvPr>
              <p:cNvSpPr txBox="1"/>
              <p:nvPr/>
            </p:nvSpPr>
            <p:spPr>
              <a:xfrm>
                <a:off x="940526" y="3112928"/>
                <a:ext cx="4066903" cy="351891"/>
              </a:xfrm>
              <a:prstGeom prst="rect">
                <a:avLst/>
              </a:prstGeom>
              <a:noFill/>
            </p:spPr>
            <p:txBody>
              <a:bodyPr wrap="square" rtlCol="0">
                <a:spAutoFit/>
              </a:bodyPr>
              <a:lstStyle/>
              <a:p>
                <a:r>
                  <a:rPr kumimoji="1" lang="en-US" altLang="zh-TW" dirty="0"/>
                  <a:t>⟹ </a:t>
                </a:r>
                <a14:m>
                  <m:oMath xmlns:m="http://schemas.openxmlformats.org/officeDocument/2006/math">
                    <m:sSubSup>
                      <m:sSubSupPr>
                        <m:ctrlPr>
                          <a:rPr lang="en-US" altLang="zh-TW" sz="1650" i="1" smtClean="0">
                            <a:solidFill>
                              <a:srgbClr val="0000FF"/>
                            </a:solidFill>
                            <a:latin typeface="Cambria Math" panose="02040503050406030204" pitchFamily="18" charset="0"/>
                          </a:rPr>
                        </m:ctrlPr>
                      </m:sSubSupPr>
                      <m:e>
                        <m:r>
                          <a:rPr lang="en-US" altLang="zh-TW" sz="1650" b="1" i="0" smtClean="0">
                            <a:solidFill>
                              <a:srgbClr val="0000FF"/>
                            </a:solidFill>
                            <a:latin typeface="Cambria Math" panose="02040503050406030204" pitchFamily="18" charset="0"/>
                          </a:rPr>
                          <m:t> </m:t>
                        </m:r>
                        <m:r>
                          <a:rPr lang="en-US" altLang="zh-TW">
                            <a:solidFill>
                              <a:srgbClr val="0000FF"/>
                            </a:solidFill>
                            <a:latin typeface="Cambria Math" panose="02040503050406030204" pitchFamily="18" charset="0"/>
                            <a:ea typeface="Cambria Math" panose="02040503050406030204" pitchFamily="18" charset="0"/>
                          </a:rPr>
                          <m:t>ℬ</m:t>
                        </m:r>
                        <m:r>
                          <a:rPr lang="en-US" altLang="zh-TW" b="1" i="0" smtClean="0">
                            <a:solidFill>
                              <a:srgbClr val="0000FF"/>
                            </a:solidFill>
                            <a:latin typeface="Cambria Math" panose="02040503050406030204" pitchFamily="18" charset="0"/>
                            <a:ea typeface="Cambria Math" panose="02040503050406030204" pitchFamily="18" charset="0"/>
                          </a:rPr>
                          <m:t>(</m:t>
                        </m:r>
                        <m:r>
                          <a:rPr lang="en-US" altLang="zh-TW" sz="1650" b="1" i="0" smtClean="0">
                            <a:solidFill>
                              <a:srgbClr val="0000FF"/>
                            </a:solidFill>
                            <a:latin typeface="Cambria Math" panose="02040503050406030204" pitchFamily="18" charset="0"/>
                          </a:rPr>
                          <m:t>𝚵</m:t>
                        </m:r>
                      </m:e>
                      <m:sub>
                        <m:r>
                          <a:rPr lang="en-US" altLang="zh-TW" sz="1650" b="1" i="1" smtClean="0">
                            <a:solidFill>
                              <a:srgbClr val="0000FF"/>
                            </a:solidFill>
                            <a:latin typeface="Cambria Math" panose="02040503050406030204" pitchFamily="18" charset="0"/>
                          </a:rPr>
                          <m:t>𝒄</m:t>
                        </m:r>
                      </m:sub>
                      <m:sup>
                        <m:r>
                          <a:rPr lang="en-US" altLang="zh-TW" sz="1650" b="1" i="1" smtClean="0">
                            <a:solidFill>
                              <a:srgbClr val="0000FF"/>
                            </a:solidFill>
                            <a:latin typeface="Cambria Math" panose="02040503050406030204" pitchFamily="18" charset="0"/>
                          </a:rPr>
                          <m:t>𝟎</m:t>
                        </m:r>
                      </m:sup>
                    </m:sSubSup>
                    <m:r>
                      <a:rPr lang="en-US" altLang="zh-TW" sz="1650" b="1" i="1" smtClean="0">
                        <a:solidFill>
                          <a:srgbClr val="0000FF"/>
                        </a:solidFill>
                        <a:latin typeface="Cambria Math" panose="02040503050406030204" pitchFamily="18" charset="0"/>
                      </a:rPr>
                      <m:t>→</m:t>
                    </m:r>
                    <m:sSup>
                      <m:sSupPr>
                        <m:ctrlPr>
                          <a:rPr lang="en-US" altLang="zh-TW" sz="1650" b="1" i="1" smtClean="0">
                            <a:solidFill>
                              <a:srgbClr val="0000FF"/>
                            </a:solidFill>
                            <a:latin typeface="Cambria Math" panose="02040503050406030204" pitchFamily="18" charset="0"/>
                          </a:rPr>
                        </m:ctrlPr>
                      </m:sSupPr>
                      <m:e>
                        <m:r>
                          <a:rPr lang="en-US" altLang="zh-TW" sz="1650" b="1" i="0" smtClean="0">
                            <a:solidFill>
                              <a:srgbClr val="0000FF"/>
                            </a:solidFill>
                            <a:latin typeface="Cambria Math" panose="02040503050406030204" pitchFamily="18" charset="0"/>
                          </a:rPr>
                          <m:t>𝚵</m:t>
                        </m:r>
                      </m:e>
                      <m:sup>
                        <m:r>
                          <a:rPr lang="en-US" altLang="zh-TW" sz="1650" b="1" i="0" smtClean="0">
                            <a:solidFill>
                              <a:srgbClr val="0000FF"/>
                            </a:solidFill>
                            <a:latin typeface="Cambria Math" panose="02040503050406030204" pitchFamily="18" charset="0"/>
                          </a:rPr>
                          <m:t>−</m:t>
                        </m:r>
                      </m:sup>
                    </m:sSup>
                    <m:sSup>
                      <m:sSupPr>
                        <m:ctrlPr>
                          <a:rPr lang="en-US" altLang="zh-TW" sz="1650" b="1" i="1" smtClean="0">
                            <a:solidFill>
                              <a:srgbClr val="0000FF"/>
                            </a:solidFill>
                            <a:latin typeface="Cambria Math" panose="02040503050406030204" pitchFamily="18" charset="0"/>
                          </a:rPr>
                        </m:ctrlPr>
                      </m:sSupPr>
                      <m:e>
                        <m:r>
                          <a:rPr lang="en-US" altLang="zh-TW" sz="1650" b="1" i="1" smtClean="0">
                            <a:solidFill>
                              <a:srgbClr val="0000FF"/>
                            </a:solidFill>
                            <a:latin typeface="Cambria Math" panose="02040503050406030204" pitchFamily="18" charset="0"/>
                          </a:rPr>
                          <m:t>𝝅</m:t>
                        </m:r>
                      </m:e>
                      <m:sup>
                        <m:r>
                          <a:rPr lang="en-US" altLang="zh-TW" sz="1650" b="1" i="1" smtClean="0">
                            <a:solidFill>
                              <a:srgbClr val="0000FF"/>
                            </a:solidFill>
                            <a:latin typeface="Cambria Math" panose="02040503050406030204" pitchFamily="18" charset="0"/>
                          </a:rPr>
                          <m:t>+</m:t>
                        </m:r>
                      </m:sup>
                    </m:sSup>
                    <m:r>
                      <a:rPr lang="en-US" altLang="zh-TW" sz="1650" b="1" i="1" smtClean="0">
                        <a:solidFill>
                          <a:srgbClr val="0000FF"/>
                        </a:solidFill>
                        <a:latin typeface="Cambria Math" panose="02040503050406030204" pitchFamily="18" charset="0"/>
                      </a:rPr>
                      <m:t>)=</m:t>
                    </m:r>
                    <m:d>
                      <m:dPr>
                        <m:ctrlPr>
                          <a:rPr lang="en-US" altLang="zh-TW" sz="1650" b="1" i="1" smtClean="0">
                            <a:solidFill>
                              <a:srgbClr val="0000FF"/>
                            </a:solidFill>
                            <a:latin typeface="Cambria Math" panose="02040503050406030204" pitchFamily="18" charset="0"/>
                          </a:rPr>
                        </m:ctrlPr>
                      </m:dPr>
                      <m:e>
                        <m:r>
                          <a:rPr lang="en-US" altLang="zh-TW" sz="1650" b="1" i="1" smtClean="0">
                            <a:solidFill>
                              <a:srgbClr val="0000FF"/>
                            </a:solidFill>
                            <a:latin typeface="Cambria Math" panose="02040503050406030204" pitchFamily="18" charset="0"/>
                          </a:rPr>
                          <m:t>𝟐</m:t>
                        </m:r>
                        <m:r>
                          <a:rPr lang="en-US" altLang="zh-TW" sz="1650" b="1" i="1" smtClean="0">
                            <a:solidFill>
                              <a:srgbClr val="0000FF"/>
                            </a:solidFill>
                            <a:latin typeface="Cambria Math" panose="02040503050406030204" pitchFamily="18" charset="0"/>
                          </a:rPr>
                          <m:t>.</m:t>
                        </m:r>
                        <m:r>
                          <a:rPr lang="en-US" altLang="zh-TW" sz="1650" b="1" i="1" smtClean="0">
                            <a:solidFill>
                              <a:srgbClr val="0000FF"/>
                            </a:solidFill>
                            <a:latin typeface="Cambria Math" panose="02040503050406030204" pitchFamily="18" charset="0"/>
                          </a:rPr>
                          <m:t>𝟖𝟓</m:t>
                        </m:r>
                        <m:r>
                          <a:rPr lang="en-US" altLang="zh-TW" sz="1650" b="1" i="1" smtClean="0">
                            <a:solidFill>
                              <a:srgbClr val="0000FF"/>
                            </a:solidFill>
                            <a:latin typeface="Cambria Math" panose="02040503050406030204" pitchFamily="18" charset="0"/>
                          </a:rPr>
                          <m:t>±</m:t>
                        </m:r>
                        <m:r>
                          <a:rPr lang="en-US" altLang="zh-TW" sz="1650" b="1" i="1" smtClean="0">
                            <a:solidFill>
                              <a:srgbClr val="0000FF"/>
                            </a:solidFill>
                            <a:latin typeface="Cambria Math" panose="02040503050406030204" pitchFamily="18" charset="0"/>
                          </a:rPr>
                          <m:t>𝟎</m:t>
                        </m:r>
                        <m:r>
                          <a:rPr lang="en-US" altLang="zh-TW" sz="1650" b="1" i="1" smtClean="0">
                            <a:solidFill>
                              <a:srgbClr val="0000FF"/>
                            </a:solidFill>
                            <a:latin typeface="Cambria Math" panose="02040503050406030204" pitchFamily="18" charset="0"/>
                          </a:rPr>
                          <m:t>.</m:t>
                        </m:r>
                        <m:r>
                          <a:rPr lang="en-US" altLang="zh-TW" sz="1650" b="1" i="1" smtClean="0">
                            <a:solidFill>
                              <a:srgbClr val="0000FF"/>
                            </a:solidFill>
                            <a:latin typeface="Cambria Math" panose="02040503050406030204" pitchFamily="18" charset="0"/>
                          </a:rPr>
                          <m:t>𝟑𝟎</m:t>
                        </m:r>
                      </m:e>
                    </m:d>
                    <m:r>
                      <a:rPr lang="en-US" altLang="zh-TW" sz="1650" b="1" i="1" smtClean="0">
                        <a:solidFill>
                          <a:srgbClr val="0000FF"/>
                        </a:solidFill>
                        <a:latin typeface="Cambria Math" panose="02040503050406030204" pitchFamily="18" charset="0"/>
                      </a:rPr>
                      <m:t>×</m:t>
                    </m:r>
                    <m:sSup>
                      <m:sSupPr>
                        <m:ctrlPr>
                          <a:rPr lang="en-US" altLang="zh-TW" sz="1650" b="1" i="1" smtClean="0">
                            <a:solidFill>
                              <a:srgbClr val="0000FF"/>
                            </a:solidFill>
                            <a:latin typeface="Cambria Math" panose="02040503050406030204" pitchFamily="18" charset="0"/>
                          </a:rPr>
                        </m:ctrlPr>
                      </m:sSupPr>
                      <m:e>
                        <m:r>
                          <a:rPr lang="en-US" altLang="zh-TW" sz="1650" b="1" i="1" smtClean="0">
                            <a:solidFill>
                              <a:srgbClr val="0000FF"/>
                            </a:solidFill>
                            <a:latin typeface="Cambria Math" panose="02040503050406030204" pitchFamily="18" charset="0"/>
                          </a:rPr>
                          <m:t>𝟏𝟎</m:t>
                        </m:r>
                      </m:e>
                      <m:sup>
                        <m:r>
                          <a:rPr lang="en-US" altLang="zh-TW" sz="1650" b="1" i="1" smtClean="0">
                            <a:solidFill>
                              <a:srgbClr val="0000FF"/>
                            </a:solidFill>
                            <a:latin typeface="Cambria Math" panose="02040503050406030204" pitchFamily="18" charset="0"/>
                          </a:rPr>
                          <m:t>−</m:t>
                        </m:r>
                        <m:r>
                          <a:rPr lang="en-US" altLang="zh-TW" sz="1650" b="1" i="1" smtClean="0">
                            <a:solidFill>
                              <a:srgbClr val="0000FF"/>
                            </a:solidFill>
                            <a:latin typeface="Cambria Math" panose="02040503050406030204" pitchFamily="18" charset="0"/>
                          </a:rPr>
                          <m:t>𝟐</m:t>
                        </m:r>
                      </m:sup>
                    </m:sSup>
                  </m:oMath>
                </a14:m>
                <a:r>
                  <a:rPr kumimoji="1" lang="en-US" altLang="zh-TW" dirty="0"/>
                  <a:t>    </a:t>
                </a:r>
                <a:endParaRPr kumimoji="1" lang="zh-TW" altLang="en-US" dirty="0"/>
              </a:p>
            </p:txBody>
          </p:sp>
        </mc:Choice>
        <mc:Fallback xmlns="">
          <p:sp>
            <p:nvSpPr>
              <p:cNvPr id="15" name="文字方塊 14">
                <a:extLst>
                  <a:ext uri="{FF2B5EF4-FFF2-40B4-BE49-F238E27FC236}">
                    <a16:creationId xmlns:a16="http://schemas.microsoft.com/office/drawing/2014/main" id="{C62A71E3-BEDB-737E-AF58-D8A98F11710F}"/>
                  </a:ext>
                </a:extLst>
              </p:cNvPr>
              <p:cNvSpPr txBox="1">
                <a:spLocks noRot="1" noChangeAspect="1" noMove="1" noResize="1" noEditPoints="1" noAdjustHandles="1" noChangeArrowheads="1" noChangeShapeType="1" noTextEdit="1"/>
              </p:cNvSpPr>
              <p:nvPr/>
            </p:nvSpPr>
            <p:spPr>
              <a:xfrm>
                <a:off x="940526" y="3112928"/>
                <a:ext cx="4066903" cy="351891"/>
              </a:xfrm>
              <a:prstGeom prst="rect">
                <a:avLst/>
              </a:prstGeom>
              <a:blipFill>
                <a:blip r:embed="rId6"/>
                <a:stretch>
                  <a:fillRect l="-621" t="-3571" b="-21429"/>
                </a:stretch>
              </a:blipFill>
            </p:spPr>
            <p:txBody>
              <a:bodyPr/>
              <a:lstStyle/>
              <a:p>
                <a:r>
                  <a:rPr lang="zh-TW" altLang="en-US">
                    <a:noFill/>
                  </a:rPr>
                  <a:t> </a:t>
                </a:r>
              </a:p>
            </p:txBody>
          </p:sp>
        </mc:Fallback>
      </mc:AlternateContent>
      <p:sp>
        <p:nvSpPr>
          <p:cNvPr id="17" name="文字方塊 16">
            <a:extLst>
              <a:ext uri="{FF2B5EF4-FFF2-40B4-BE49-F238E27FC236}">
                <a16:creationId xmlns:a16="http://schemas.microsoft.com/office/drawing/2014/main" id="{A2889091-438D-A927-6957-49AB51597BA4}"/>
              </a:ext>
            </a:extLst>
          </p:cNvPr>
          <p:cNvSpPr txBox="1"/>
          <p:nvPr/>
        </p:nvSpPr>
        <p:spPr>
          <a:xfrm>
            <a:off x="6117772" y="2941789"/>
            <a:ext cx="2852057" cy="307777"/>
          </a:xfrm>
          <a:prstGeom prst="rect">
            <a:avLst/>
          </a:prstGeom>
          <a:noFill/>
        </p:spPr>
        <p:txBody>
          <a:bodyPr wrap="square">
            <a:spAutoFit/>
          </a:bodyPr>
          <a:lstStyle/>
          <a:p>
            <a:r>
              <a:rPr kumimoji="1" lang="en-US" altLang="zh-TW" sz="1400" dirty="0" err="1"/>
              <a:t>Geng</a:t>
            </a:r>
            <a:r>
              <a:rPr kumimoji="1" lang="en-US" altLang="zh-TW" sz="1400" dirty="0"/>
              <a:t>, He, </a:t>
            </a:r>
            <a:r>
              <a:rPr lang="en-US" altLang="zh-TW" sz="1400" dirty="0" err="1"/>
              <a:t>Jin</a:t>
            </a:r>
            <a:r>
              <a:rPr kumimoji="1" lang="en-US" altLang="zh-TW" sz="1400" dirty="0"/>
              <a:t>, Liu, Yang (’23) </a:t>
            </a:r>
            <a:endParaRPr lang="zh-TW" altLang="en-US" sz="1400" dirty="0"/>
          </a:p>
        </p:txBody>
      </p:sp>
      <p:sp>
        <p:nvSpPr>
          <p:cNvPr id="18" name="文字方塊 17">
            <a:extLst>
              <a:ext uri="{FF2B5EF4-FFF2-40B4-BE49-F238E27FC236}">
                <a16:creationId xmlns:a16="http://schemas.microsoft.com/office/drawing/2014/main" id="{B151D600-584C-F6F2-C3DF-7F8CF89E1972}"/>
              </a:ext>
            </a:extLst>
          </p:cNvPr>
          <p:cNvSpPr txBox="1"/>
          <p:nvPr/>
        </p:nvSpPr>
        <p:spPr>
          <a:xfrm>
            <a:off x="1201157" y="2124195"/>
            <a:ext cx="4480397" cy="346249"/>
          </a:xfrm>
          <a:prstGeom prst="rect">
            <a:avLst/>
          </a:prstGeom>
          <a:noFill/>
        </p:spPr>
        <p:txBody>
          <a:bodyPr wrap="square" rtlCol="0">
            <a:spAutoFit/>
          </a:bodyPr>
          <a:lstStyle/>
          <a:p>
            <a:r>
              <a:rPr kumimoji="1" lang="en-US" altLang="zh-TW" dirty="0">
                <a:solidFill>
                  <a:srgbClr val="FF0000"/>
                </a:solidFill>
              </a:rPr>
              <a:t>Support from the sum rule</a:t>
            </a:r>
            <a:endParaRPr kumimoji="1" lang="zh-TW" altLang="en-US" dirty="0">
              <a:solidFill>
                <a:srgbClr val="FF0000"/>
              </a:solidFill>
            </a:endParaRPr>
          </a:p>
        </p:txBody>
      </p:sp>
    </p:spTree>
    <p:extLst>
      <p:ext uri="{BB962C8B-B14F-4D97-AF65-F5344CB8AC3E}">
        <p14:creationId xmlns:p14="http://schemas.microsoft.com/office/powerpoint/2010/main" val="35869228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2375F6A-0D7C-E5D0-DBF0-1583634053FA}"/>
              </a:ext>
            </a:extLst>
          </p:cNvPr>
          <p:cNvSpPr>
            <a:spLocks noGrp="1"/>
          </p:cNvSpPr>
          <p:nvPr>
            <p:ph type="sldNum" sz="quarter" idx="12"/>
          </p:nvPr>
        </p:nvSpPr>
        <p:spPr/>
        <p:txBody>
          <a:bodyPr/>
          <a:lstStyle/>
          <a:p>
            <a:pPr defTabSz="685800" eaLnBrk="1" fontAlgn="auto" hangingPunct="1">
              <a:spcBef>
                <a:spcPts val="0"/>
              </a:spcBef>
              <a:spcAft>
                <a:spcPts val="0"/>
              </a:spcAft>
            </a:pPr>
            <a:fld id="{99452DF4-B260-DC4C-8FD7-9632DF4221E1}" type="slidenum">
              <a:rPr kumimoji="0" lang="en-CN" b="0" smtClean="0">
                <a:solidFill>
                  <a:prstClr val="black">
                    <a:tint val="75000"/>
                  </a:prstClr>
                </a:solidFill>
                <a:latin typeface="Calibri" panose="020F0502020204030204"/>
                <a:ea typeface="+mn-ea"/>
              </a:rPr>
              <a:pPr defTabSz="685800" eaLnBrk="1" fontAlgn="auto" hangingPunct="1">
                <a:spcBef>
                  <a:spcPts val="0"/>
                </a:spcBef>
                <a:spcAft>
                  <a:spcPts val="0"/>
                </a:spcAft>
              </a:pPr>
              <a:t>73</a:t>
            </a:fld>
            <a:endParaRPr kumimoji="0" lang="en-CN" b="0">
              <a:solidFill>
                <a:prstClr val="black">
                  <a:tint val="75000"/>
                </a:prstClr>
              </a:solidFill>
              <a:latin typeface="Calibri" panose="020F0502020204030204"/>
              <a:ea typeface="+mn-ea"/>
            </a:endParaRPr>
          </a:p>
        </p:txBody>
      </p:sp>
      <p:sp>
        <p:nvSpPr>
          <p:cNvPr id="3" name="文字方塊 2">
            <a:extLst>
              <a:ext uri="{FF2B5EF4-FFF2-40B4-BE49-F238E27FC236}">
                <a16:creationId xmlns:a16="http://schemas.microsoft.com/office/drawing/2014/main" id="{7463CDD9-1601-26BE-BB25-A0C8AA8C5889}"/>
              </a:ext>
            </a:extLst>
          </p:cNvPr>
          <p:cNvSpPr txBox="1">
            <a:spLocks noChangeArrowheads="1"/>
          </p:cNvSpPr>
          <p:nvPr/>
        </p:nvSpPr>
        <p:spPr bwMode="auto">
          <a:xfrm>
            <a:off x="1370242" y="1921790"/>
            <a:ext cx="668518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2700" dirty="0"/>
              <a:t>CP violation in charmed baryon decays</a:t>
            </a:r>
          </a:p>
        </p:txBody>
      </p:sp>
    </p:spTree>
    <p:extLst>
      <p:ext uri="{BB962C8B-B14F-4D97-AF65-F5344CB8AC3E}">
        <p14:creationId xmlns:p14="http://schemas.microsoft.com/office/powerpoint/2010/main" val="26313269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9FDEAC5F-A2A9-BD58-9F92-848D6D0BE7EA}"/>
              </a:ext>
            </a:extLst>
          </p:cNvPr>
          <p:cNvSpPr>
            <a:spLocks noGrp="1"/>
          </p:cNvSpPr>
          <p:nvPr>
            <p:ph type="sldNum" sz="quarter" idx="12"/>
          </p:nvPr>
        </p:nvSpPr>
        <p:spPr/>
        <p:txBody>
          <a:bodyPr/>
          <a:lstStyle/>
          <a:p>
            <a:pPr defTabSz="685800" eaLnBrk="1" fontAlgn="auto" hangingPunct="1">
              <a:spcBef>
                <a:spcPts val="0"/>
              </a:spcBef>
              <a:spcAft>
                <a:spcPts val="0"/>
              </a:spcAft>
            </a:pPr>
            <a:fld id="{99452DF4-B260-DC4C-8FD7-9632DF4221E1}" type="slidenum">
              <a:rPr kumimoji="0" lang="en-CN" b="0" smtClean="0">
                <a:solidFill>
                  <a:prstClr val="black">
                    <a:tint val="75000"/>
                  </a:prstClr>
                </a:solidFill>
                <a:latin typeface="Calibri" panose="020F0502020204030204"/>
                <a:ea typeface="+mn-ea"/>
              </a:rPr>
              <a:pPr defTabSz="685800" eaLnBrk="1" fontAlgn="auto" hangingPunct="1">
                <a:spcBef>
                  <a:spcPts val="0"/>
                </a:spcBef>
                <a:spcAft>
                  <a:spcPts val="0"/>
                </a:spcAft>
              </a:pPr>
              <a:t>74</a:t>
            </a:fld>
            <a:endParaRPr kumimoji="0" lang="en-CN" b="0">
              <a:solidFill>
                <a:prstClr val="black">
                  <a:tint val="75000"/>
                </a:prstClr>
              </a:solidFill>
              <a:latin typeface="Calibri" panose="020F0502020204030204"/>
              <a:ea typeface="+mn-ea"/>
            </a:endParaRPr>
          </a:p>
        </p:txBody>
      </p:sp>
      <p:sp>
        <p:nvSpPr>
          <p:cNvPr id="3" name="文字方塊 2">
            <a:extLst>
              <a:ext uri="{FF2B5EF4-FFF2-40B4-BE49-F238E27FC236}">
                <a16:creationId xmlns:a16="http://schemas.microsoft.com/office/drawing/2014/main" id="{D1E517E6-1F29-AF6A-6F45-7806703804FC}"/>
              </a:ext>
            </a:extLst>
          </p:cNvPr>
          <p:cNvSpPr txBox="1"/>
          <p:nvPr/>
        </p:nvSpPr>
        <p:spPr>
          <a:xfrm>
            <a:off x="731521" y="2179613"/>
            <a:ext cx="7593875" cy="369332"/>
          </a:xfrm>
          <a:prstGeom prst="rect">
            <a:avLst/>
          </a:prstGeom>
          <a:noFill/>
        </p:spPr>
        <p:txBody>
          <a:bodyPr wrap="square" rtlCol="0">
            <a:spAutoFit/>
          </a:bodyPr>
          <a:lstStyle/>
          <a:p>
            <a:r>
              <a:rPr kumimoji="1" lang="en" altLang="zh-TW" dirty="0"/>
              <a:t>C.P. </a:t>
            </a:r>
            <a:r>
              <a:rPr lang="en" altLang="zh-TW" dirty="0"/>
              <a:t>J</a:t>
            </a:r>
            <a:r>
              <a:rPr kumimoji="1" lang="en" altLang="zh-TW" dirty="0"/>
              <a:t>ia, H.Y. Jiang, J.P. Wang and F.S. Yu    2408.14959</a:t>
            </a:r>
            <a:r>
              <a:rPr lang="en" altLang="zh-TW" sz="1800" b="1" dirty="0">
                <a:solidFill>
                  <a:srgbClr val="FFFFFF"/>
                </a:solidFill>
                <a:effectLst/>
                <a:latin typeface="HelveticaNeue" panose="02000503000000020004" pitchFamily="2" charset="0"/>
              </a:rPr>
              <a:t>-Peng Xing</a:t>
            </a:r>
            <a:endParaRPr lang="en" altLang="zh-TW" dirty="0">
              <a:effectLst/>
            </a:endParaRPr>
          </a:p>
        </p:txBody>
      </p:sp>
      <p:sp>
        <p:nvSpPr>
          <p:cNvPr id="7" name="文字方塊 6">
            <a:extLst>
              <a:ext uri="{FF2B5EF4-FFF2-40B4-BE49-F238E27FC236}">
                <a16:creationId xmlns:a16="http://schemas.microsoft.com/office/drawing/2014/main" id="{DBEBD4E8-C2EC-F4ED-A7C8-D21FE1D9616F}"/>
              </a:ext>
            </a:extLst>
          </p:cNvPr>
          <p:cNvSpPr txBox="1"/>
          <p:nvPr/>
        </p:nvSpPr>
        <p:spPr>
          <a:xfrm>
            <a:off x="714104" y="635988"/>
            <a:ext cx="5869578" cy="346249"/>
          </a:xfrm>
          <a:prstGeom prst="rect">
            <a:avLst/>
          </a:prstGeom>
          <a:noFill/>
        </p:spPr>
        <p:txBody>
          <a:bodyPr wrap="square" rtlCol="0">
            <a:spAutoFit/>
          </a:bodyPr>
          <a:lstStyle/>
          <a:p>
            <a:r>
              <a:rPr lang="en-US" altLang="zh-TW" dirty="0"/>
              <a:t>Xiao-Gang He, Chia-Wei Liu    2404.19160 </a:t>
            </a:r>
            <a:endParaRPr kumimoji="1" lang="zh-TW" altLang="en-US" dirty="0"/>
          </a:p>
        </p:txBody>
      </p:sp>
      <p:sp>
        <p:nvSpPr>
          <p:cNvPr id="8" name="文字方塊 7">
            <a:extLst>
              <a:ext uri="{FF2B5EF4-FFF2-40B4-BE49-F238E27FC236}">
                <a16:creationId xmlns:a16="http://schemas.microsoft.com/office/drawing/2014/main" id="{D1EA0DB9-6FCB-9E43-445F-C03605FB9D7F}"/>
              </a:ext>
            </a:extLst>
          </p:cNvPr>
          <p:cNvSpPr txBox="1"/>
          <p:nvPr/>
        </p:nvSpPr>
        <p:spPr>
          <a:xfrm>
            <a:off x="714104" y="1153885"/>
            <a:ext cx="5869578" cy="854080"/>
          </a:xfrm>
          <a:prstGeom prst="rect">
            <a:avLst/>
          </a:prstGeom>
          <a:noFill/>
        </p:spPr>
        <p:txBody>
          <a:bodyPr wrap="square" rtlCol="0">
            <a:spAutoFit/>
          </a:bodyPr>
          <a:lstStyle/>
          <a:p>
            <a:r>
              <a:rPr lang="en-US" altLang="zh-TW" dirty="0" err="1"/>
              <a:t>Zhi</a:t>
            </a:r>
            <a:r>
              <a:rPr lang="en-US" altLang="zh-TW" dirty="0"/>
              <a:t>-Peng Xing, J Sun, </a:t>
            </a:r>
            <a:r>
              <a:rPr lang="en-US" altLang="zh-TW" dirty="0" err="1"/>
              <a:t>Ruiling</a:t>
            </a:r>
            <a:r>
              <a:rPr lang="en-US" altLang="zh-TW" dirty="0"/>
              <a:t> Zhu     2407.00426</a:t>
            </a:r>
          </a:p>
          <a:p>
            <a:endParaRPr lang="en-US" altLang="zh-TW" dirty="0"/>
          </a:p>
          <a:p>
            <a:r>
              <a:rPr lang="en-US" altLang="zh-TW" dirty="0"/>
              <a:t>Z.P. Xing, Y.J. Shi, J. Sun and Y. Xing    2407.09234 </a:t>
            </a:r>
            <a:endParaRPr kumimoji="1" lang="zh-TW" altLang="en-US" dirty="0"/>
          </a:p>
        </p:txBody>
      </p:sp>
      <p:sp>
        <p:nvSpPr>
          <p:cNvPr id="9" name="文字方塊 8">
            <a:extLst>
              <a:ext uri="{FF2B5EF4-FFF2-40B4-BE49-F238E27FC236}">
                <a16:creationId xmlns:a16="http://schemas.microsoft.com/office/drawing/2014/main" id="{F9BEC52C-6374-F3AA-AA59-14E0897CA787}"/>
              </a:ext>
            </a:extLst>
          </p:cNvPr>
          <p:cNvSpPr txBox="1"/>
          <p:nvPr/>
        </p:nvSpPr>
        <p:spPr>
          <a:xfrm>
            <a:off x="714104" y="2811442"/>
            <a:ext cx="5869578" cy="346249"/>
          </a:xfrm>
          <a:prstGeom prst="rect">
            <a:avLst/>
          </a:prstGeom>
          <a:noFill/>
        </p:spPr>
        <p:txBody>
          <a:bodyPr wrap="square" rtlCol="0">
            <a:spAutoFit/>
          </a:bodyPr>
          <a:lstStyle/>
          <a:p>
            <a:r>
              <a:rPr lang="en-US" altLang="zh-TW" dirty="0"/>
              <a:t>HYC, </a:t>
            </a:r>
            <a:r>
              <a:rPr lang="en-US" altLang="zh-TW" dirty="0" err="1"/>
              <a:t>Fanrong</a:t>
            </a:r>
            <a:r>
              <a:rPr lang="en-US" altLang="zh-TW" dirty="0"/>
              <a:t> Xu, </a:t>
            </a:r>
            <a:r>
              <a:rPr lang="en-US" altLang="zh-TW" dirty="0" err="1"/>
              <a:t>Huiling</a:t>
            </a:r>
            <a:r>
              <a:rPr lang="en-US" altLang="zh-TW" dirty="0"/>
              <a:t> Zhong     2505.07150</a:t>
            </a:r>
            <a:endParaRPr kumimoji="1" lang="zh-TW" altLang="en-US" dirty="0"/>
          </a:p>
        </p:txBody>
      </p:sp>
      <p:sp>
        <p:nvSpPr>
          <p:cNvPr id="11" name="文字方塊 10">
            <a:extLst>
              <a:ext uri="{FF2B5EF4-FFF2-40B4-BE49-F238E27FC236}">
                <a16:creationId xmlns:a16="http://schemas.microsoft.com/office/drawing/2014/main" id="{2905C679-974D-2906-F0B9-36B17DC44D8B}"/>
              </a:ext>
            </a:extLst>
          </p:cNvPr>
          <p:cNvSpPr txBox="1"/>
          <p:nvPr/>
        </p:nvSpPr>
        <p:spPr>
          <a:xfrm>
            <a:off x="714104" y="3352422"/>
            <a:ext cx="5869578" cy="346249"/>
          </a:xfrm>
          <a:prstGeom prst="rect">
            <a:avLst/>
          </a:prstGeom>
          <a:noFill/>
        </p:spPr>
        <p:txBody>
          <a:bodyPr wrap="square" rtlCol="0">
            <a:spAutoFit/>
          </a:bodyPr>
          <a:lstStyle/>
          <a:p>
            <a:r>
              <a:rPr lang="en-US" altLang="zh-TW" dirty="0"/>
              <a:t>C. Yang, Xiao-Gang He, Chia-Wei Liu    2506.19005 </a:t>
            </a:r>
            <a:endParaRPr kumimoji="1" lang="zh-TW" altLang="en-US" dirty="0"/>
          </a:p>
        </p:txBody>
      </p:sp>
      <p:sp>
        <p:nvSpPr>
          <p:cNvPr id="13" name="Text Box 4">
            <a:extLst>
              <a:ext uri="{FF2B5EF4-FFF2-40B4-BE49-F238E27FC236}">
                <a16:creationId xmlns:a16="http://schemas.microsoft.com/office/drawing/2014/main" id="{4647EF35-067A-FDAE-7B8B-44B72B00F9D3}"/>
              </a:ext>
            </a:extLst>
          </p:cNvPr>
          <p:cNvSpPr txBox="1">
            <a:spLocks noChangeArrowheads="1"/>
          </p:cNvSpPr>
          <p:nvPr/>
        </p:nvSpPr>
        <p:spPr bwMode="auto">
          <a:xfrm>
            <a:off x="1600674" y="44081"/>
            <a:ext cx="57602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600" dirty="0">
                <a:solidFill>
                  <a:srgbClr val="FF3399"/>
                </a:solidFill>
              </a:rPr>
              <a:t>     </a:t>
            </a:r>
            <a:r>
              <a:rPr kumimoji="1" lang="en-US" altLang="zh-TW" sz="1600" dirty="0">
                <a:solidFill>
                  <a:srgbClr val="FF3399"/>
                </a:solidFill>
              </a:rPr>
              <a:t>Recent studies of DCPV in charmed meson decays</a:t>
            </a:r>
            <a:endParaRPr lang="en-US" altLang="zh-TW" sz="1600" baseline="-25000" dirty="0">
              <a:solidFill>
                <a:srgbClr val="FF3399"/>
              </a:solidFill>
            </a:endParaRPr>
          </a:p>
        </p:txBody>
      </p:sp>
      <p:sp>
        <p:nvSpPr>
          <p:cNvPr id="14" name="Line 5">
            <a:extLst>
              <a:ext uri="{FF2B5EF4-FFF2-40B4-BE49-F238E27FC236}">
                <a16:creationId xmlns:a16="http://schemas.microsoft.com/office/drawing/2014/main" id="{7CD0F99B-F33D-EC31-4BB5-25B10B90D885}"/>
              </a:ext>
            </a:extLst>
          </p:cNvPr>
          <p:cNvSpPr>
            <a:spLocks noChangeShapeType="1"/>
          </p:cNvSpPr>
          <p:nvPr/>
        </p:nvSpPr>
        <p:spPr bwMode="auto">
          <a:xfrm>
            <a:off x="1170433" y="399812"/>
            <a:ext cx="6525822" cy="7229"/>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514350"/>
            <a:endParaRPr lang="zh-TW" altLang="en-US" sz="1238">
              <a:solidFill>
                <a:prstClr val="black"/>
              </a:solidFill>
            </a:endParaRPr>
          </a:p>
        </p:txBody>
      </p:sp>
    </p:spTree>
    <p:extLst>
      <p:ext uri="{BB962C8B-B14F-4D97-AF65-F5344CB8AC3E}">
        <p14:creationId xmlns:p14="http://schemas.microsoft.com/office/powerpoint/2010/main" val="904940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85BA0AE2-DC0C-51B1-9A37-1C1FAD0CEA3C}"/>
              </a:ext>
            </a:extLst>
          </p:cNvPr>
          <p:cNvSpPr>
            <a:spLocks noGrp="1"/>
          </p:cNvSpPr>
          <p:nvPr>
            <p:ph type="sldNum" sz="quarter" idx="12"/>
          </p:nvPr>
        </p:nvSpPr>
        <p:spPr/>
        <p:txBody>
          <a:bodyPr/>
          <a:lstStyle/>
          <a:p>
            <a:pPr defTabSz="685800" eaLnBrk="1" fontAlgn="auto" hangingPunct="1">
              <a:spcBef>
                <a:spcPts val="0"/>
              </a:spcBef>
              <a:spcAft>
                <a:spcPts val="0"/>
              </a:spcAft>
            </a:pPr>
            <a:fld id="{99452DF4-B260-DC4C-8FD7-9632DF4221E1}" type="slidenum">
              <a:rPr kumimoji="0" lang="en-CN" b="0" smtClean="0">
                <a:solidFill>
                  <a:prstClr val="black">
                    <a:tint val="75000"/>
                  </a:prstClr>
                </a:solidFill>
                <a:latin typeface="Calibri" panose="020F0502020204030204"/>
                <a:ea typeface="+mn-ea"/>
              </a:rPr>
              <a:pPr defTabSz="685800" eaLnBrk="1" fontAlgn="auto" hangingPunct="1">
                <a:spcBef>
                  <a:spcPts val="0"/>
                </a:spcBef>
                <a:spcAft>
                  <a:spcPts val="0"/>
                </a:spcAft>
              </a:pPr>
              <a:t>75</a:t>
            </a:fld>
            <a:endParaRPr kumimoji="0" lang="en-CN" b="0">
              <a:solidFill>
                <a:prstClr val="black">
                  <a:tint val="75000"/>
                </a:prstClr>
              </a:solidFill>
              <a:latin typeface="Calibri" panose="020F0502020204030204"/>
              <a:ea typeface="+mn-ea"/>
            </a:endParaRPr>
          </a:p>
        </p:txBody>
      </p:sp>
      <p:pic>
        <p:nvPicPr>
          <p:cNvPr id="4" name="圖片 3">
            <a:extLst>
              <a:ext uri="{FF2B5EF4-FFF2-40B4-BE49-F238E27FC236}">
                <a16:creationId xmlns:a16="http://schemas.microsoft.com/office/drawing/2014/main" id="{AF617520-F47D-F2F4-844F-ED170D05E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663" y="126432"/>
            <a:ext cx="3574446" cy="3253425"/>
          </a:xfrm>
          <a:prstGeom prst="rect">
            <a:avLst/>
          </a:prstGeom>
        </p:spPr>
      </p:pic>
      <p:sp>
        <p:nvSpPr>
          <p:cNvPr id="3" name="文字方塊 2">
            <a:extLst>
              <a:ext uri="{FF2B5EF4-FFF2-40B4-BE49-F238E27FC236}">
                <a16:creationId xmlns:a16="http://schemas.microsoft.com/office/drawing/2014/main" id="{553B91A2-335C-AB43-8F9B-4F641068D9B9}"/>
              </a:ext>
            </a:extLst>
          </p:cNvPr>
          <p:cNvSpPr txBox="1"/>
          <p:nvPr/>
        </p:nvSpPr>
        <p:spPr>
          <a:xfrm>
            <a:off x="4221076" y="126432"/>
            <a:ext cx="4641669" cy="5166030"/>
          </a:xfrm>
          <a:prstGeom prst="rect">
            <a:avLst/>
          </a:prstGeom>
          <a:noFill/>
        </p:spPr>
        <p:txBody>
          <a:bodyPr wrap="square" rtlCol="0">
            <a:spAutoFit/>
          </a:bodyPr>
          <a:lstStyle/>
          <a:p>
            <a:pPr marL="342900" indent="-342900">
              <a:buAutoNum type="arabicPeriod"/>
            </a:pPr>
            <a:r>
              <a:rPr lang="en-US" altLang="zh-TW" sz="1570" dirty="0">
                <a:solidFill>
                  <a:srgbClr val="0000FF"/>
                </a:solidFill>
              </a:rPr>
              <a:t>P</a:t>
            </a:r>
            <a:r>
              <a:rPr kumimoji="1" lang="en-US" altLang="zh-TW" sz="1570" dirty="0">
                <a:solidFill>
                  <a:srgbClr val="0000FF"/>
                </a:solidFill>
              </a:rPr>
              <a:t>enguin topologies are induced at quark level through FSR (final-state </a:t>
            </a:r>
            <a:r>
              <a:rPr kumimoji="1" lang="en-US" altLang="zh-TW" sz="1570" dirty="0" err="1">
                <a:solidFill>
                  <a:srgbClr val="0000FF"/>
                </a:solidFill>
              </a:rPr>
              <a:t>rescattering</a:t>
            </a:r>
            <a:r>
              <a:rPr kumimoji="1" lang="en-US" altLang="zh-TW" sz="1570" dirty="0">
                <a:solidFill>
                  <a:srgbClr val="0000FF"/>
                </a:solidFill>
              </a:rPr>
              <a:t>).</a:t>
            </a:r>
          </a:p>
          <a:p>
            <a:pPr marL="342900" indent="-342900">
              <a:buAutoNum type="arabicPeriod"/>
            </a:pPr>
            <a:endParaRPr lang="en-US" altLang="zh-TW" sz="1570" dirty="0">
              <a:solidFill>
                <a:srgbClr val="0000FF"/>
              </a:solidFill>
            </a:endParaRPr>
          </a:p>
          <a:p>
            <a:pPr marL="342900" indent="-342900">
              <a:buAutoNum type="arabicPeriod"/>
            </a:pPr>
            <a:r>
              <a:rPr lang="en-US" altLang="zh-TW" sz="1570" dirty="0">
                <a:solidFill>
                  <a:srgbClr val="0000FF"/>
                </a:solidFill>
              </a:rPr>
              <a:t>At hadron level, FSRs are manifested as triangle and bubble diagrams. </a:t>
            </a:r>
          </a:p>
          <a:p>
            <a:pPr marL="342900" indent="-342900">
              <a:buAutoNum type="arabicPeriod"/>
            </a:pPr>
            <a:endParaRPr kumimoji="1" lang="en-US" altLang="zh-TW" sz="1570" dirty="0">
              <a:solidFill>
                <a:srgbClr val="0000FF"/>
              </a:solidFill>
            </a:endParaRPr>
          </a:p>
          <a:p>
            <a:pPr marL="342900" indent="-342900">
              <a:buAutoNum type="arabicPeriod"/>
            </a:pPr>
            <a:r>
              <a:rPr kumimoji="1" lang="en-US" altLang="zh-TW" sz="1570" dirty="0">
                <a:solidFill>
                  <a:srgbClr val="0000FF"/>
                </a:solidFill>
              </a:rPr>
              <a:t>Our goal is to project out the amplitudes of these diagrams to penguin and tree topologies.</a:t>
            </a:r>
          </a:p>
          <a:p>
            <a:pPr marL="342900" indent="-342900">
              <a:buAutoNum type="arabicPeriod"/>
            </a:pPr>
            <a:endParaRPr lang="en-US" altLang="zh-TW" sz="1570" dirty="0">
              <a:solidFill>
                <a:srgbClr val="0000FF"/>
              </a:solidFill>
            </a:endParaRPr>
          </a:p>
          <a:p>
            <a:pPr marL="342900" indent="-342900">
              <a:buAutoNum type="arabicPeriod"/>
            </a:pPr>
            <a:r>
              <a:rPr lang="en-US" altLang="zh-TW" sz="1570" dirty="0">
                <a:solidFill>
                  <a:srgbClr val="0000FF"/>
                </a:solidFill>
              </a:rPr>
              <a:t>To render the loop integral finite, it is necessary to introduce form factors or cutoff to strong vertex to make the calculation meaningful</a:t>
            </a:r>
            <a:endParaRPr kumimoji="1" lang="en-US" altLang="zh-TW" sz="1570" dirty="0">
              <a:solidFill>
                <a:srgbClr val="0000FF"/>
              </a:solidFill>
            </a:endParaRPr>
          </a:p>
          <a:p>
            <a:endParaRPr kumimoji="1" lang="en-US" altLang="zh-TW" sz="1570" dirty="0">
              <a:solidFill>
                <a:srgbClr val="0000FF"/>
              </a:solidFill>
            </a:endParaRPr>
          </a:p>
          <a:p>
            <a:r>
              <a:rPr lang="en-US" altLang="zh-TW" sz="1570" dirty="0">
                <a:solidFill>
                  <a:srgbClr val="0000FF"/>
                </a:solidFill>
              </a:rPr>
              <a:t>5.</a:t>
            </a:r>
            <a:r>
              <a:rPr kumimoji="1" lang="en-US" altLang="zh-TW" sz="1570" dirty="0">
                <a:solidFill>
                  <a:srgbClr val="0000FF"/>
                </a:solidFill>
              </a:rPr>
              <a:t>   We follow Xiao-Gang He &amp; Chia-Wei Liu to</a:t>
            </a:r>
          </a:p>
          <a:p>
            <a:r>
              <a:rPr kumimoji="1" lang="en-US" altLang="zh-TW" sz="1570" dirty="0">
                <a:solidFill>
                  <a:srgbClr val="0000FF"/>
                </a:solidFill>
              </a:rPr>
              <a:t>      sum over </a:t>
            </a:r>
            <a:r>
              <a:rPr lang="en-US" altLang="zh-TW" sz="1570" dirty="0">
                <a:solidFill>
                  <a:srgbClr val="0000FF"/>
                </a:solidFill>
              </a:rPr>
              <a:t>the intermediate states by     </a:t>
            </a:r>
          </a:p>
          <a:p>
            <a:r>
              <a:rPr lang="en-US" altLang="zh-TW" sz="1570" dirty="0">
                <a:solidFill>
                  <a:srgbClr val="0000FF"/>
                </a:solidFill>
              </a:rPr>
              <a:t>      applying for the completeness relation</a:t>
            </a:r>
          </a:p>
          <a:p>
            <a:endParaRPr kumimoji="1" lang="en-US" altLang="zh-TW" sz="1570" dirty="0">
              <a:solidFill>
                <a:srgbClr val="0000FF"/>
              </a:solidFill>
            </a:endParaRPr>
          </a:p>
          <a:p>
            <a:endParaRPr kumimoji="1" lang="en-US" altLang="zh-TW" sz="1570" dirty="0">
              <a:solidFill>
                <a:srgbClr val="0000FF"/>
              </a:solidFill>
            </a:endParaRPr>
          </a:p>
          <a:p>
            <a:pPr marL="342900" indent="-342900">
              <a:buAutoNum type="arabicPeriod"/>
            </a:pPr>
            <a:endParaRPr kumimoji="1" lang="zh-TW" altLang="en-US" sz="1570" dirty="0">
              <a:solidFill>
                <a:srgbClr val="0000FF"/>
              </a:solidFill>
            </a:endParaRPr>
          </a:p>
        </p:txBody>
      </p:sp>
      <p:pic>
        <p:nvPicPr>
          <p:cNvPr id="6" name="圖片 5">
            <a:extLst>
              <a:ext uri="{FF2B5EF4-FFF2-40B4-BE49-F238E27FC236}">
                <a16:creationId xmlns:a16="http://schemas.microsoft.com/office/drawing/2014/main" id="{3248B915-CED3-9F71-FC0D-17111F3DB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0041" y="4515908"/>
            <a:ext cx="2455818" cy="507401"/>
          </a:xfrm>
          <a:prstGeom prst="rect">
            <a:avLst/>
          </a:prstGeom>
        </p:spPr>
      </p:pic>
      <p:pic>
        <p:nvPicPr>
          <p:cNvPr id="8" name="圖片 7">
            <a:extLst>
              <a:ext uri="{FF2B5EF4-FFF2-40B4-BE49-F238E27FC236}">
                <a16:creationId xmlns:a16="http://schemas.microsoft.com/office/drawing/2014/main" id="{370F45C3-D1AD-E5F3-073D-A84B67C6F2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594" y="3660621"/>
            <a:ext cx="3747772" cy="405655"/>
          </a:xfrm>
          <a:prstGeom prst="rect">
            <a:avLst/>
          </a:prstGeom>
        </p:spPr>
      </p:pic>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17EC6315-BB5F-AD8D-94CA-E7C3722164F1}"/>
                  </a:ext>
                </a:extLst>
              </p:cNvPr>
              <p:cNvSpPr txBox="1"/>
              <p:nvPr/>
            </p:nvSpPr>
            <p:spPr>
              <a:xfrm>
                <a:off x="396663" y="4095196"/>
                <a:ext cx="3574446" cy="553998"/>
              </a:xfrm>
              <a:prstGeom prst="rect">
                <a:avLst/>
              </a:prstGeom>
              <a:noFill/>
            </p:spPr>
            <p:txBody>
              <a:bodyPr wrap="square" rtlCol="0">
                <a:spAutoFit/>
              </a:bodyPr>
              <a:lstStyle/>
              <a:p>
                <a:r>
                  <a:rPr kumimoji="1" lang="en-US" altLang="zh-TW" sz="1500" dirty="0"/>
                  <a:t>We have assumed tensor coupling dominance for </a:t>
                </a:r>
                <a14:m>
                  <m:oMath xmlns:m="http://schemas.openxmlformats.org/officeDocument/2006/math">
                    <m:r>
                      <a:rPr kumimoji="1" lang="en-US" altLang="zh-TW" sz="1500" b="1" i="1" smtClean="0">
                        <a:latin typeface="Cambria Math" panose="02040503050406030204" pitchFamily="18" charset="0"/>
                      </a:rPr>
                      <m:t>𝑽</m:t>
                    </m:r>
                    <m:r>
                      <a:rPr kumimoji="1" lang="en-US" altLang="zh-TW" sz="1500" b="1" i="1" smtClean="0">
                        <a:latin typeface="Cambria Math" panose="02040503050406030204" pitchFamily="18" charset="0"/>
                        <a:ea typeface="Cambria Math" panose="02040503050406030204" pitchFamily="18" charset="0"/>
                      </a:rPr>
                      <m:t>𝓑</m:t>
                    </m:r>
                    <m:r>
                      <a:rPr kumimoji="1" lang="en-US" altLang="zh-TW" sz="1500" b="1" i="1" smtClean="0">
                        <a:latin typeface="Cambria Math" panose="02040503050406030204" pitchFamily="18" charset="0"/>
                        <a:ea typeface="Cambria Math" panose="02040503050406030204" pitchFamily="18" charset="0"/>
                      </a:rPr>
                      <m:t>′</m:t>
                    </m:r>
                    <m:r>
                      <a:rPr kumimoji="1" lang="en-US" altLang="zh-TW" sz="1500" b="1" i="1" smtClean="0">
                        <a:latin typeface="Cambria Math" panose="02040503050406030204" pitchFamily="18" charset="0"/>
                        <a:ea typeface="Cambria Math" panose="02040503050406030204" pitchFamily="18" charset="0"/>
                      </a:rPr>
                      <m:t>𝓑</m:t>
                    </m:r>
                  </m:oMath>
                </a14:m>
                <a:r>
                  <a:rPr kumimoji="1" lang="en-US" altLang="zh-TW" sz="1500" dirty="0"/>
                  <a:t> </a:t>
                </a:r>
                <a:r>
                  <a:rPr lang="en-US" altLang="zh-TW" sz="1500" dirty="0"/>
                  <a:t>vertex</a:t>
                </a:r>
                <a:endParaRPr kumimoji="1" lang="zh-TW" altLang="en-US" sz="1500" dirty="0"/>
              </a:p>
            </p:txBody>
          </p:sp>
        </mc:Choice>
        <mc:Fallback xmlns="">
          <p:sp>
            <p:nvSpPr>
              <p:cNvPr id="9" name="文字方塊 8">
                <a:extLst>
                  <a:ext uri="{FF2B5EF4-FFF2-40B4-BE49-F238E27FC236}">
                    <a16:creationId xmlns:a16="http://schemas.microsoft.com/office/drawing/2014/main" id="{17EC6315-BB5F-AD8D-94CA-E7C3722164F1}"/>
                  </a:ext>
                </a:extLst>
              </p:cNvPr>
              <p:cNvSpPr txBox="1">
                <a:spLocks noRot="1" noChangeAspect="1" noMove="1" noResize="1" noEditPoints="1" noAdjustHandles="1" noChangeArrowheads="1" noChangeShapeType="1" noTextEdit="1"/>
              </p:cNvSpPr>
              <p:nvPr/>
            </p:nvSpPr>
            <p:spPr>
              <a:xfrm>
                <a:off x="396663" y="4095196"/>
                <a:ext cx="3574446" cy="553998"/>
              </a:xfrm>
              <a:prstGeom prst="rect">
                <a:avLst/>
              </a:prstGeom>
              <a:blipFill>
                <a:blip r:embed="rId5"/>
                <a:stretch>
                  <a:fillRect l="-709" t="-2222" b="-11111"/>
                </a:stretch>
              </a:blipFill>
            </p:spPr>
            <p:txBody>
              <a:bodyPr/>
              <a:lstStyle/>
              <a:p>
                <a:r>
                  <a:rPr lang="zh-TW" altLang="en-US">
                    <a:noFill/>
                  </a:rPr>
                  <a:t> </a:t>
                </a:r>
              </a:p>
            </p:txBody>
          </p:sp>
        </mc:Fallback>
      </mc:AlternateContent>
      <p:cxnSp>
        <p:nvCxnSpPr>
          <p:cNvPr id="11" name="直線箭頭接點 10">
            <a:extLst>
              <a:ext uri="{FF2B5EF4-FFF2-40B4-BE49-F238E27FC236}">
                <a16:creationId xmlns:a16="http://schemas.microsoft.com/office/drawing/2014/main" id="{1D15DC9E-AA61-5367-1DDF-49BF519E35CB}"/>
              </a:ext>
            </a:extLst>
          </p:cNvPr>
          <p:cNvCxnSpPr>
            <a:cxnSpLocks/>
          </p:cNvCxnSpPr>
          <p:nvPr/>
        </p:nvCxnSpPr>
        <p:spPr>
          <a:xfrm flipV="1">
            <a:off x="2307771" y="3117669"/>
            <a:ext cx="1027612" cy="977527"/>
          </a:xfrm>
          <a:prstGeom prst="straightConnector1">
            <a:avLst/>
          </a:prstGeom>
          <a:ln w="28575">
            <a:solidFill>
              <a:srgbClr val="FF33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3945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C0638E63-6CF5-27E2-2931-B7DF3EF4E0BF}"/>
              </a:ext>
            </a:extLst>
          </p:cNvPr>
          <p:cNvSpPr>
            <a:spLocks noGrp="1"/>
          </p:cNvSpPr>
          <p:nvPr>
            <p:ph type="sldNum" sz="quarter" idx="12"/>
          </p:nvPr>
        </p:nvSpPr>
        <p:spPr/>
        <p:txBody>
          <a:bodyPr/>
          <a:lstStyle/>
          <a:p>
            <a:pPr defTabSz="685800" eaLnBrk="1" fontAlgn="auto" hangingPunct="1">
              <a:spcBef>
                <a:spcPts val="0"/>
              </a:spcBef>
              <a:spcAft>
                <a:spcPts val="0"/>
              </a:spcAft>
            </a:pPr>
            <a:fld id="{99452DF4-B260-DC4C-8FD7-9632DF4221E1}" type="slidenum">
              <a:rPr kumimoji="0" lang="en-CN" b="0" smtClean="0">
                <a:solidFill>
                  <a:prstClr val="black">
                    <a:tint val="75000"/>
                  </a:prstClr>
                </a:solidFill>
                <a:latin typeface="Calibri" panose="020F0502020204030204"/>
                <a:ea typeface="+mn-ea"/>
              </a:rPr>
              <a:pPr defTabSz="685800" eaLnBrk="1" fontAlgn="auto" hangingPunct="1">
                <a:spcBef>
                  <a:spcPts val="0"/>
                </a:spcBef>
                <a:spcAft>
                  <a:spcPts val="0"/>
                </a:spcAft>
              </a:pPr>
              <a:t>76</a:t>
            </a:fld>
            <a:endParaRPr kumimoji="0" lang="en-CN" b="0">
              <a:solidFill>
                <a:prstClr val="black">
                  <a:tint val="75000"/>
                </a:prstClr>
              </a:solidFill>
              <a:latin typeface="Calibri" panose="020F0502020204030204"/>
              <a:ea typeface="+mn-ea"/>
            </a:endParaRPr>
          </a:p>
        </p:txBody>
      </p:sp>
      <p:pic>
        <p:nvPicPr>
          <p:cNvPr id="4" name="圖片 3">
            <a:extLst>
              <a:ext uri="{FF2B5EF4-FFF2-40B4-BE49-F238E27FC236}">
                <a16:creationId xmlns:a16="http://schemas.microsoft.com/office/drawing/2014/main" id="{9E65FA3A-C518-6E53-8EC7-5078E65CD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439" y="119284"/>
            <a:ext cx="5280297" cy="1129011"/>
          </a:xfrm>
          <a:prstGeom prst="rect">
            <a:avLst/>
          </a:prstGeom>
        </p:spPr>
      </p:pic>
      <p:pic>
        <p:nvPicPr>
          <p:cNvPr id="6" name="圖片 5">
            <a:extLst>
              <a:ext uri="{FF2B5EF4-FFF2-40B4-BE49-F238E27FC236}">
                <a16:creationId xmlns:a16="http://schemas.microsoft.com/office/drawing/2014/main" id="{4BD60F74-0A81-2E2F-B886-2FACF7C77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39" y="1376407"/>
            <a:ext cx="6307183" cy="1522700"/>
          </a:xfrm>
          <a:prstGeom prst="rect">
            <a:avLst/>
          </a:prstGeom>
        </p:spPr>
      </p:pic>
      <p:pic>
        <p:nvPicPr>
          <p:cNvPr id="8" name="圖片 7">
            <a:extLst>
              <a:ext uri="{FF2B5EF4-FFF2-40B4-BE49-F238E27FC236}">
                <a16:creationId xmlns:a16="http://schemas.microsoft.com/office/drawing/2014/main" id="{946C31BF-FB1B-A761-989A-EEE91A579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291" y="3025987"/>
            <a:ext cx="5044439" cy="1155077"/>
          </a:xfrm>
          <a:prstGeom prst="rect">
            <a:avLst/>
          </a:prstGeom>
        </p:spPr>
      </p:pic>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C0C73595-82A9-8E05-9580-CD701AF37329}"/>
                  </a:ext>
                </a:extLst>
              </p:cNvPr>
              <p:cNvSpPr txBox="1"/>
              <p:nvPr/>
            </p:nvSpPr>
            <p:spPr>
              <a:xfrm>
                <a:off x="5625736" y="3443701"/>
                <a:ext cx="3169920" cy="854080"/>
              </a:xfrm>
              <a:prstGeom prst="rect">
                <a:avLst/>
              </a:prstGeom>
              <a:noFill/>
            </p:spPr>
            <p:txBody>
              <a:bodyPr wrap="square" rtlCol="0">
                <a:spAutoFit/>
              </a:bodyPr>
              <a:lstStyle/>
              <a:p>
                <a:r>
                  <a:rPr lang="en-US" altLang="zh-TW" dirty="0">
                    <a:solidFill>
                      <a:srgbClr val="0000FF"/>
                    </a:solidFill>
                  </a:rPr>
                  <a:t>We have followed He &amp; Liu to introduce overall unknown parameters </a:t>
                </a:r>
                <a14:m>
                  <m:oMath xmlns:m="http://schemas.openxmlformats.org/officeDocument/2006/math">
                    <m:sSup>
                      <m:sSupPr>
                        <m:ctrlPr>
                          <a:rPr lang="en-US" altLang="zh-TW" b="1" i="1" smtClean="0">
                            <a:solidFill>
                              <a:srgbClr val="0000FF"/>
                            </a:solidFill>
                            <a:latin typeface="Cambria Math" panose="02040503050406030204" pitchFamily="18" charset="0"/>
                          </a:rPr>
                        </m:ctrlPr>
                      </m:sSupPr>
                      <m:e>
                        <m:r>
                          <a:rPr lang="en-US" altLang="zh-TW" b="1" i="1" smtClean="0">
                            <a:solidFill>
                              <a:srgbClr val="0000FF"/>
                            </a:solidFill>
                            <a:latin typeface="Cambria Math" panose="02040503050406030204" pitchFamily="18" charset="0"/>
                          </a:rPr>
                          <m:t>𝑺</m:t>
                        </m:r>
                      </m:e>
                      <m:sup>
                        <m:r>
                          <a:rPr lang="en-US" altLang="zh-TW" b="1" i="1" smtClean="0">
                            <a:solidFill>
                              <a:srgbClr val="0000FF"/>
                            </a:solidFill>
                            <a:latin typeface="Cambria Math" panose="02040503050406030204" pitchFamily="18" charset="0"/>
                          </a:rPr>
                          <m:t>−</m:t>
                        </m:r>
                      </m:sup>
                    </m:sSup>
                    <m:r>
                      <a:rPr lang="en-US" altLang="zh-TW" b="1" i="1" smtClean="0">
                        <a:solidFill>
                          <a:srgbClr val="0000FF"/>
                        </a:solidFill>
                        <a:latin typeface="Cambria Math" panose="02040503050406030204" pitchFamily="18" charset="0"/>
                      </a:rPr>
                      <m:t>, </m:t>
                    </m:r>
                    <m:sSup>
                      <m:sSupPr>
                        <m:ctrlPr>
                          <a:rPr lang="en-US" altLang="zh-TW" b="1" i="1" smtClean="0">
                            <a:solidFill>
                              <a:srgbClr val="0000FF"/>
                            </a:solidFill>
                            <a:latin typeface="Cambria Math" panose="02040503050406030204" pitchFamily="18" charset="0"/>
                          </a:rPr>
                        </m:ctrlPr>
                      </m:sSupPr>
                      <m:e>
                        <m:r>
                          <a:rPr lang="en-US" altLang="zh-TW" b="1" i="1" smtClean="0">
                            <a:solidFill>
                              <a:srgbClr val="0000FF"/>
                            </a:solidFill>
                            <a:latin typeface="Cambria Math" panose="02040503050406030204" pitchFamily="18" charset="0"/>
                          </a:rPr>
                          <m:t>𝑻</m:t>
                        </m:r>
                      </m:e>
                      <m:sup>
                        <m:r>
                          <a:rPr lang="en-US" altLang="zh-TW" b="1" i="1" smtClean="0">
                            <a:solidFill>
                              <a:srgbClr val="0000FF"/>
                            </a:solidFill>
                            <a:latin typeface="Cambria Math" panose="02040503050406030204" pitchFamily="18" charset="0"/>
                          </a:rPr>
                          <m:t>−</m:t>
                        </m:r>
                      </m:sup>
                    </m:sSup>
                    <m:r>
                      <a:rPr lang="en-US" altLang="zh-TW" b="1" i="1" smtClean="0">
                        <a:solidFill>
                          <a:srgbClr val="0000FF"/>
                        </a:solidFill>
                        <a:latin typeface="Cambria Math" panose="02040503050406030204" pitchFamily="18" charset="0"/>
                      </a:rPr>
                      <m:t>, </m:t>
                    </m:r>
                    <m:sSup>
                      <m:sSupPr>
                        <m:ctrlPr>
                          <a:rPr lang="en-US" altLang="zh-TW" b="1" i="1" smtClean="0">
                            <a:solidFill>
                              <a:srgbClr val="0000FF"/>
                            </a:solidFill>
                            <a:latin typeface="Cambria Math" panose="02040503050406030204" pitchFamily="18" charset="0"/>
                          </a:rPr>
                        </m:ctrlPr>
                      </m:sSupPr>
                      <m:e>
                        <m:r>
                          <a:rPr lang="en-US" altLang="zh-TW" b="1" i="1" smtClean="0">
                            <a:solidFill>
                              <a:srgbClr val="0000FF"/>
                            </a:solidFill>
                            <a:latin typeface="Cambria Math" panose="02040503050406030204" pitchFamily="18" charset="0"/>
                          </a:rPr>
                          <m:t>𝑼</m:t>
                        </m:r>
                      </m:e>
                      <m:sup>
                        <m:r>
                          <a:rPr lang="en-US" altLang="zh-TW" b="1" i="1" smtClean="0">
                            <a:solidFill>
                              <a:srgbClr val="0000FF"/>
                            </a:solidFill>
                            <a:latin typeface="Cambria Math" panose="02040503050406030204" pitchFamily="18" charset="0"/>
                          </a:rPr>
                          <m:t>−</m:t>
                        </m:r>
                      </m:sup>
                    </m:sSup>
                  </m:oMath>
                </a14:m>
                <a:endParaRPr kumimoji="1" lang="zh-TW" altLang="en-US" dirty="0">
                  <a:solidFill>
                    <a:srgbClr val="0000FF"/>
                  </a:solidFill>
                </a:endParaRPr>
              </a:p>
            </p:txBody>
          </p:sp>
        </mc:Choice>
        <mc:Fallback xmlns="">
          <p:sp>
            <p:nvSpPr>
              <p:cNvPr id="9" name="文字方塊 8">
                <a:extLst>
                  <a:ext uri="{FF2B5EF4-FFF2-40B4-BE49-F238E27FC236}">
                    <a16:creationId xmlns:a16="http://schemas.microsoft.com/office/drawing/2014/main" id="{C0C73595-82A9-8E05-9580-CD701AF37329}"/>
                  </a:ext>
                </a:extLst>
              </p:cNvPr>
              <p:cNvSpPr txBox="1">
                <a:spLocks noRot="1" noChangeAspect="1" noMove="1" noResize="1" noEditPoints="1" noAdjustHandles="1" noChangeArrowheads="1" noChangeShapeType="1" noTextEdit="1"/>
              </p:cNvSpPr>
              <p:nvPr/>
            </p:nvSpPr>
            <p:spPr>
              <a:xfrm>
                <a:off x="5625736" y="3443701"/>
                <a:ext cx="3169920" cy="854080"/>
              </a:xfrm>
              <a:prstGeom prst="rect">
                <a:avLst/>
              </a:prstGeom>
              <a:blipFill>
                <a:blip r:embed="rId5"/>
                <a:stretch>
                  <a:fillRect l="-1200" t="-2941" b="-1029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8427898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772EAFF-85A2-2BB0-DF6B-E11DC591419A}"/>
              </a:ext>
            </a:extLst>
          </p:cNvPr>
          <p:cNvSpPr>
            <a:spLocks noGrp="1"/>
          </p:cNvSpPr>
          <p:nvPr>
            <p:ph type="sldNum" sz="quarter" idx="12"/>
          </p:nvPr>
        </p:nvSpPr>
        <p:spPr/>
        <p:txBody>
          <a:bodyPr/>
          <a:lstStyle/>
          <a:p>
            <a:pPr defTabSz="685800" eaLnBrk="1" fontAlgn="auto" hangingPunct="1">
              <a:spcBef>
                <a:spcPts val="0"/>
              </a:spcBef>
              <a:spcAft>
                <a:spcPts val="0"/>
              </a:spcAft>
            </a:pPr>
            <a:fld id="{99452DF4-B260-DC4C-8FD7-9632DF4221E1}" type="slidenum">
              <a:rPr kumimoji="0" lang="en-CN" b="0" smtClean="0">
                <a:solidFill>
                  <a:prstClr val="black">
                    <a:tint val="75000"/>
                  </a:prstClr>
                </a:solidFill>
                <a:latin typeface="Calibri" panose="020F0502020204030204"/>
                <a:ea typeface="+mn-ea"/>
              </a:rPr>
              <a:pPr defTabSz="685800" eaLnBrk="1" fontAlgn="auto" hangingPunct="1">
                <a:spcBef>
                  <a:spcPts val="0"/>
                </a:spcBef>
                <a:spcAft>
                  <a:spcPts val="0"/>
                </a:spcAft>
              </a:pPr>
              <a:t>77</a:t>
            </a:fld>
            <a:endParaRPr kumimoji="0" lang="en-CN" b="0">
              <a:solidFill>
                <a:prstClr val="black">
                  <a:tint val="75000"/>
                </a:prstClr>
              </a:solidFill>
              <a:latin typeface="Calibri" panose="020F0502020204030204"/>
              <a:ea typeface="+mn-ea"/>
            </a:endParaRPr>
          </a:p>
        </p:txBody>
      </p:sp>
      <p:pic>
        <p:nvPicPr>
          <p:cNvPr id="4" name="圖片 3">
            <a:extLst>
              <a:ext uri="{FF2B5EF4-FFF2-40B4-BE49-F238E27FC236}">
                <a16:creationId xmlns:a16="http://schemas.microsoft.com/office/drawing/2014/main" id="{85E830E8-5D27-F371-AEB0-7DDAA1D15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86" y="746033"/>
            <a:ext cx="4474391" cy="1533714"/>
          </a:xfrm>
          <a:prstGeom prst="rect">
            <a:avLst/>
          </a:prstGeom>
        </p:spPr>
      </p:pic>
      <p:pic>
        <p:nvPicPr>
          <p:cNvPr id="6" name="圖片 5">
            <a:extLst>
              <a:ext uri="{FF2B5EF4-FFF2-40B4-BE49-F238E27FC236}">
                <a16:creationId xmlns:a16="http://schemas.microsoft.com/office/drawing/2014/main" id="{30B68905-E4C9-771C-793A-5F156CEB3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86" y="2660639"/>
            <a:ext cx="4474391" cy="1412638"/>
          </a:xfrm>
          <a:prstGeom prst="rect">
            <a:avLst/>
          </a:prstGeom>
        </p:spPr>
      </p:pic>
      <p:pic>
        <p:nvPicPr>
          <p:cNvPr id="11" name="圖片 10">
            <a:extLst>
              <a:ext uri="{FF2B5EF4-FFF2-40B4-BE49-F238E27FC236}">
                <a16:creationId xmlns:a16="http://schemas.microsoft.com/office/drawing/2014/main" id="{6A3E5F6B-D43D-D99C-1B7F-0AB5ED70F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367" y="808093"/>
            <a:ext cx="4143647" cy="1461218"/>
          </a:xfrm>
          <a:prstGeom prst="rect">
            <a:avLst/>
          </a:prstGeom>
        </p:spPr>
      </p:pic>
      <p:pic>
        <p:nvPicPr>
          <p:cNvPr id="13" name="圖片 12">
            <a:extLst>
              <a:ext uri="{FF2B5EF4-FFF2-40B4-BE49-F238E27FC236}">
                <a16:creationId xmlns:a16="http://schemas.microsoft.com/office/drawing/2014/main" id="{8B8F9ACE-1AB1-2EE5-4B3A-10A101801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366" y="2596106"/>
            <a:ext cx="4188885" cy="1477171"/>
          </a:xfrm>
          <a:prstGeom prst="rect">
            <a:avLst/>
          </a:prstGeom>
        </p:spPr>
      </p:pic>
      <p:sp>
        <p:nvSpPr>
          <p:cNvPr id="14" name="文字方塊 13">
            <a:extLst>
              <a:ext uri="{FF2B5EF4-FFF2-40B4-BE49-F238E27FC236}">
                <a16:creationId xmlns:a16="http://schemas.microsoft.com/office/drawing/2014/main" id="{6A1B42DF-78D8-0D11-6E89-09D03E5832EA}"/>
              </a:ext>
            </a:extLst>
          </p:cNvPr>
          <p:cNvSpPr txBox="1"/>
          <p:nvPr/>
        </p:nvSpPr>
        <p:spPr>
          <a:xfrm>
            <a:off x="261257" y="261257"/>
            <a:ext cx="7820297" cy="346249"/>
          </a:xfrm>
          <a:prstGeom prst="rect">
            <a:avLst/>
          </a:prstGeom>
          <a:noFill/>
        </p:spPr>
        <p:txBody>
          <a:bodyPr wrap="square" rtlCol="0">
            <a:spAutoFit/>
          </a:bodyPr>
          <a:lstStyle/>
          <a:p>
            <a:r>
              <a:rPr kumimoji="1" lang="en-US" altLang="zh-TW" dirty="0">
                <a:solidFill>
                  <a:srgbClr val="0000FF"/>
                </a:solidFill>
              </a:rPr>
              <a:t>                       TDA                                                          IRA</a:t>
            </a:r>
            <a:endParaRPr kumimoji="1" lang="zh-TW" altLang="en-US" dirty="0">
              <a:solidFill>
                <a:srgbClr val="0000FF"/>
              </a:solidFill>
            </a:endParaRPr>
          </a:p>
        </p:txBody>
      </p:sp>
      <p:cxnSp>
        <p:nvCxnSpPr>
          <p:cNvPr id="5" name="直線接點 4">
            <a:extLst>
              <a:ext uri="{FF2B5EF4-FFF2-40B4-BE49-F238E27FC236}">
                <a16:creationId xmlns:a16="http://schemas.microsoft.com/office/drawing/2014/main" id="{866ECB78-65B7-4E5B-C861-BD81AE73416E}"/>
              </a:ext>
            </a:extLst>
          </p:cNvPr>
          <p:cNvCxnSpPr/>
          <p:nvPr/>
        </p:nvCxnSpPr>
        <p:spPr>
          <a:xfrm>
            <a:off x="1567543" y="607506"/>
            <a:ext cx="74893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47DF9F4B-759D-C1AB-6448-E4F88C7245AE}"/>
              </a:ext>
            </a:extLst>
          </p:cNvPr>
          <p:cNvCxnSpPr/>
          <p:nvPr/>
        </p:nvCxnSpPr>
        <p:spPr>
          <a:xfrm>
            <a:off x="5377543" y="609766"/>
            <a:ext cx="74893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2093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80717F2A-03FE-5318-F947-2AA2016774E4}"/>
              </a:ext>
            </a:extLst>
          </p:cNvPr>
          <p:cNvSpPr>
            <a:spLocks noGrp="1"/>
          </p:cNvSpPr>
          <p:nvPr>
            <p:ph type="sldNum" sz="quarter" idx="12"/>
          </p:nvPr>
        </p:nvSpPr>
        <p:spPr/>
        <p:txBody>
          <a:bodyPr/>
          <a:lstStyle/>
          <a:p>
            <a:pPr>
              <a:defRPr/>
            </a:pPr>
            <a:fld id="{7814F3AF-5802-4929-B232-BE6EF381321D}" type="slidenum">
              <a:rPr lang="en-US" altLang="zh-TW" smtClean="0"/>
              <a:pPr>
                <a:defRPr/>
              </a:pPr>
              <a:t>78</a:t>
            </a:fld>
            <a:endParaRPr lang="en-US" altLang="zh-TW"/>
          </a:p>
        </p:txBody>
      </p:sp>
      <p:pic>
        <p:nvPicPr>
          <p:cNvPr id="4" name="圖片 3">
            <a:extLst>
              <a:ext uri="{FF2B5EF4-FFF2-40B4-BE49-F238E27FC236}">
                <a16:creationId xmlns:a16="http://schemas.microsoft.com/office/drawing/2014/main" id="{8350259B-89B0-C616-6CBB-ECF9323E14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465" y="515908"/>
            <a:ext cx="4528372" cy="4208910"/>
          </a:xfrm>
          <a:prstGeom prst="rect">
            <a:avLst/>
          </a:prstGeom>
        </p:spPr>
      </p:pic>
    </p:spTree>
    <p:extLst>
      <p:ext uri="{BB962C8B-B14F-4D97-AF65-F5344CB8AC3E}">
        <p14:creationId xmlns:p14="http://schemas.microsoft.com/office/powerpoint/2010/main" val="1216005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C607D94-D78D-D645-4E25-7B6280BE5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511" y="102393"/>
            <a:ext cx="842554" cy="343263"/>
          </a:xfrm>
          <a:prstGeom prst="rect">
            <a:avLst/>
          </a:prstGeom>
        </p:spPr>
      </p:pic>
      <p:pic>
        <p:nvPicPr>
          <p:cNvPr id="11" name="圖片 10">
            <a:extLst>
              <a:ext uri="{FF2B5EF4-FFF2-40B4-BE49-F238E27FC236}">
                <a16:creationId xmlns:a16="http://schemas.microsoft.com/office/drawing/2014/main" id="{32AF3E02-5C2E-575A-58C7-028215FAE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5004" y="523260"/>
            <a:ext cx="842554" cy="378823"/>
          </a:xfrm>
          <a:prstGeom prst="rect">
            <a:avLst/>
          </a:prstGeom>
        </p:spPr>
      </p:pic>
      <p:pic>
        <p:nvPicPr>
          <p:cNvPr id="15" name="圖片 14">
            <a:extLst>
              <a:ext uri="{FF2B5EF4-FFF2-40B4-BE49-F238E27FC236}">
                <a16:creationId xmlns:a16="http://schemas.microsoft.com/office/drawing/2014/main" id="{441BEDD7-63F4-13BB-3C71-2F35CE3B2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815" y="2802392"/>
            <a:ext cx="3210445" cy="2255190"/>
          </a:xfrm>
          <a:prstGeom prst="rect">
            <a:avLst/>
          </a:prstGeom>
        </p:spPr>
      </p:pic>
      <p:pic>
        <p:nvPicPr>
          <p:cNvPr id="17" name="圖片 16">
            <a:extLst>
              <a:ext uri="{FF2B5EF4-FFF2-40B4-BE49-F238E27FC236}">
                <a16:creationId xmlns:a16="http://schemas.microsoft.com/office/drawing/2014/main" id="{0AFF3188-1242-DEC9-CA35-4DBAEAE54B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2286" y="2952206"/>
            <a:ext cx="5013540" cy="2039145"/>
          </a:xfrm>
          <a:prstGeom prst="rect">
            <a:avLst/>
          </a:prstGeom>
        </p:spPr>
      </p:pic>
      <p:pic>
        <p:nvPicPr>
          <p:cNvPr id="19" name="圖片 18">
            <a:extLst>
              <a:ext uri="{FF2B5EF4-FFF2-40B4-BE49-F238E27FC236}">
                <a16:creationId xmlns:a16="http://schemas.microsoft.com/office/drawing/2014/main" id="{18282714-C10A-6381-46A1-3A9209C464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683" y="0"/>
            <a:ext cx="6274298" cy="2802392"/>
          </a:xfrm>
          <a:prstGeom prst="rect">
            <a:avLst/>
          </a:prstGeom>
        </p:spPr>
      </p:pic>
    </p:spTree>
    <p:extLst>
      <p:ext uri="{BB962C8B-B14F-4D97-AF65-F5344CB8AC3E}">
        <p14:creationId xmlns:p14="http://schemas.microsoft.com/office/powerpoint/2010/main" val="1216737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07D8C16-58AD-6717-1552-29E79B2B9201}"/>
              </a:ext>
            </a:extLst>
          </p:cNvPr>
          <p:cNvSpPr>
            <a:spLocks noGrp="1"/>
          </p:cNvSpPr>
          <p:nvPr>
            <p:ph type="sldNum" sz="quarter" idx="12"/>
          </p:nvPr>
        </p:nvSpPr>
        <p:spPr/>
        <p:txBody>
          <a:bodyPr/>
          <a:lstStyle/>
          <a:p>
            <a:pPr>
              <a:defRPr/>
            </a:pPr>
            <a:fld id="{7814F3AF-5802-4929-B232-BE6EF381321D}" type="slidenum">
              <a:rPr lang="en-US" altLang="zh-TW" smtClean="0"/>
              <a:pPr>
                <a:defRPr/>
              </a:pPr>
              <a:t>8</a:t>
            </a:fld>
            <a:endParaRPr lang="en-US" altLang="zh-TW"/>
          </a:p>
        </p:txBody>
      </p: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C879A485-DDFE-3919-09D2-065FFDE4FD8F}"/>
                  </a:ext>
                </a:extLst>
              </p:cNvPr>
              <p:cNvSpPr txBox="1"/>
              <p:nvPr/>
            </p:nvSpPr>
            <p:spPr>
              <a:xfrm>
                <a:off x="463731" y="462920"/>
                <a:ext cx="8216537" cy="1107996"/>
              </a:xfrm>
              <a:prstGeom prst="rect">
                <a:avLst/>
              </a:prstGeom>
              <a:noFill/>
            </p:spPr>
            <p:txBody>
              <a:bodyPr wrap="square" rtlCol="0">
                <a:spAutoFit/>
              </a:bodyPr>
              <a:lstStyle/>
              <a:p>
                <a14:m>
                  <m:oMath xmlns:m="http://schemas.openxmlformats.org/officeDocument/2006/math">
                    <m:r>
                      <a:rPr kumimoji="1" lang="en-US" altLang="zh-TW" b="1" i="1" smtClean="0">
                        <a:solidFill>
                          <a:srgbClr val="0000FF"/>
                        </a:solidFill>
                        <a:latin typeface="Cambria Math" panose="02040503050406030204" pitchFamily="18" charset="0"/>
                      </a:rPr>
                      <m:t>𝑫</m:t>
                    </m:r>
                    <m:r>
                      <a:rPr kumimoji="1" lang="en-US" altLang="zh-TW" b="1" i="1" smtClean="0">
                        <a:solidFill>
                          <a:srgbClr val="0000FF"/>
                        </a:solidFill>
                        <a:latin typeface="Cambria Math" panose="02040503050406030204" pitchFamily="18" charset="0"/>
                      </a:rPr>
                      <m:t>→</m:t>
                    </m:r>
                    <m:r>
                      <a:rPr kumimoji="1" lang="en-US" altLang="zh-TW" b="1" i="1" smtClean="0">
                        <a:solidFill>
                          <a:srgbClr val="0000FF"/>
                        </a:solidFill>
                        <a:latin typeface="Cambria Math" panose="02040503050406030204" pitchFamily="18" charset="0"/>
                      </a:rPr>
                      <m:t>𝑷𝑷</m:t>
                    </m:r>
                  </m:oMath>
                </a14:m>
                <a:r>
                  <a:rPr kumimoji="1" lang="en-US" altLang="zh-TW" b="1" dirty="0">
                    <a:solidFill>
                      <a:srgbClr val="0000FF"/>
                    </a:solidFill>
                  </a:rPr>
                  <a:t> </a:t>
                </a:r>
              </a:p>
              <a:p>
                <a:r>
                  <a:rPr kumimoji="1" lang="en-US" altLang="zh-TW" dirty="0">
                    <a:solidFill>
                      <a:srgbClr val="0000FF"/>
                    </a:solidFill>
                  </a:rPr>
                  <a:t>CF:   </a:t>
                </a:r>
                <a14:m>
                  <m:oMath xmlns:m="http://schemas.openxmlformats.org/officeDocument/2006/math">
                    <m:r>
                      <a:rPr kumimoji="1" lang="en-US" altLang="zh-TW" b="1" i="1" smtClean="0">
                        <a:solidFill>
                          <a:srgbClr val="0000FF"/>
                        </a:solidFill>
                        <a:latin typeface="Cambria Math" panose="02040503050406030204" pitchFamily="18" charset="0"/>
                      </a:rPr>
                      <m:t>𝑻</m:t>
                    </m:r>
                    <m:r>
                      <a:rPr kumimoji="1" lang="en-US" altLang="zh-TW" b="1" i="1" smtClean="0">
                        <a:solidFill>
                          <a:srgbClr val="0000FF"/>
                        </a:solidFill>
                        <a:latin typeface="Cambria Math" panose="02040503050406030204" pitchFamily="18" charset="0"/>
                      </a:rPr>
                      <m:t>, </m:t>
                    </m:r>
                    <m:r>
                      <a:rPr kumimoji="1" lang="en-US" altLang="zh-TW" b="1" i="1" smtClean="0">
                        <a:solidFill>
                          <a:srgbClr val="0000FF"/>
                        </a:solidFill>
                        <a:latin typeface="Cambria Math" panose="02040503050406030204" pitchFamily="18" charset="0"/>
                      </a:rPr>
                      <m:t>𝑪</m:t>
                    </m:r>
                    <m:r>
                      <a:rPr kumimoji="1" lang="en-US" altLang="zh-TW" b="1" i="1" smtClean="0">
                        <a:solidFill>
                          <a:srgbClr val="0000FF"/>
                        </a:solidFill>
                        <a:latin typeface="Cambria Math" panose="02040503050406030204" pitchFamily="18" charset="0"/>
                      </a:rPr>
                      <m:t>, </m:t>
                    </m:r>
                    <m:r>
                      <a:rPr kumimoji="1" lang="en-US" altLang="zh-TW" b="1" i="1" smtClean="0">
                        <a:solidFill>
                          <a:srgbClr val="0000FF"/>
                        </a:solidFill>
                        <a:latin typeface="Cambria Math" panose="02040503050406030204" pitchFamily="18" charset="0"/>
                      </a:rPr>
                      <m:t>𝑬</m:t>
                    </m:r>
                    <m:r>
                      <a:rPr kumimoji="1" lang="en-US" altLang="zh-TW" b="1" i="1" smtClean="0">
                        <a:solidFill>
                          <a:srgbClr val="0000FF"/>
                        </a:solidFill>
                        <a:latin typeface="Cambria Math" panose="02040503050406030204" pitchFamily="18" charset="0"/>
                      </a:rPr>
                      <m:t>, </m:t>
                    </m:r>
                    <m:r>
                      <a:rPr kumimoji="1" lang="en-US" altLang="zh-TW" b="1" i="1" smtClean="0">
                        <a:solidFill>
                          <a:srgbClr val="0000FF"/>
                        </a:solidFill>
                        <a:latin typeface="Cambria Math" panose="02040503050406030204" pitchFamily="18" charset="0"/>
                      </a:rPr>
                      <m:t>𝑨</m:t>
                    </m:r>
                  </m:oMath>
                </a14:m>
                <a:endParaRPr kumimoji="1" lang="en-US" altLang="zh-TW" dirty="0">
                  <a:solidFill>
                    <a:srgbClr val="0000FF"/>
                  </a:solidFill>
                </a:endParaRPr>
              </a:p>
              <a:p>
                <a:r>
                  <a:rPr kumimoji="1" lang="en-US" altLang="zh-TW" dirty="0">
                    <a:solidFill>
                      <a:srgbClr val="0000FF"/>
                    </a:solidFill>
                  </a:rPr>
                  <a:t>SCS: </a:t>
                </a:r>
                <a14:m>
                  <m:oMath xmlns:m="http://schemas.openxmlformats.org/officeDocument/2006/math">
                    <m:sSup>
                      <m:sSupPr>
                        <m:ctrlPr>
                          <a:rPr kumimoji="1" lang="en-US" altLang="zh-TW" b="1" i="1" smtClean="0">
                            <a:solidFill>
                              <a:srgbClr val="0000FF"/>
                            </a:solidFill>
                            <a:latin typeface="Cambria Math" panose="02040503050406030204" pitchFamily="18" charset="0"/>
                          </a:rPr>
                        </m:ctrlPr>
                      </m:sSupPr>
                      <m:e>
                        <m:r>
                          <a:rPr kumimoji="1" lang="en-US" altLang="zh-TW" b="1" i="1" smtClean="0">
                            <a:solidFill>
                              <a:srgbClr val="0000FF"/>
                            </a:solidFill>
                            <a:latin typeface="Cambria Math" panose="02040503050406030204" pitchFamily="18" charset="0"/>
                          </a:rPr>
                          <m:t>𝑻</m:t>
                        </m:r>
                      </m:e>
                      <m:sup>
                        <m:r>
                          <a:rPr kumimoji="1" lang="en-US" altLang="zh-TW" b="1" i="1" smtClean="0">
                            <a:solidFill>
                              <a:srgbClr val="0000FF"/>
                            </a:solidFill>
                            <a:latin typeface="Cambria Math" panose="02040503050406030204" pitchFamily="18" charset="0"/>
                          </a:rPr>
                          <m:t>′</m:t>
                        </m:r>
                      </m:sup>
                    </m:sSup>
                    <m:r>
                      <a:rPr kumimoji="1" lang="en-US" altLang="zh-TW" b="1" i="1" smtClean="0">
                        <a:solidFill>
                          <a:srgbClr val="0000FF"/>
                        </a:solidFill>
                        <a:latin typeface="Cambria Math" panose="02040503050406030204" pitchFamily="18" charset="0"/>
                      </a:rPr>
                      <m:t>, </m:t>
                    </m:r>
                    <m:sSup>
                      <m:sSupPr>
                        <m:ctrlPr>
                          <a:rPr kumimoji="1" lang="en-US" altLang="zh-TW" b="1" i="1" smtClean="0">
                            <a:solidFill>
                              <a:srgbClr val="0000FF"/>
                            </a:solidFill>
                            <a:latin typeface="Cambria Math" panose="02040503050406030204" pitchFamily="18" charset="0"/>
                          </a:rPr>
                        </m:ctrlPr>
                      </m:sSupPr>
                      <m:e>
                        <m:r>
                          <a:rPr kumimoji="1" lang="en-US" altLang="zh-TW" b="1" i="1" smtClean="0">
                            <a:solidFill>
                              <a:srgbClr val="0000FF"/>
                            </a:solidFill>
                            <a:latin typeface="Cambria Math" panose="02040503050406030204" pitchFamily="18" charset="0"/>
                          </a:rPr>
                          <m:t>𝑪</m:t>
                        </m:r>
                      </m:e>
                      <m:sup>
                        <m:r>
                          <a:rPr kumimoji="1" lang="en-US" altLang="zh-TW" b="1" i="1" smtClean="0">
                            <a:solidFill>
                              <a:srgbClr val="0000FF"/>
                            </a:solidFill>
                            <a:latin typeface="Cambria Math" panose="02040503050406030204" pitchFamily="18" charset="0"/>
                          </a:rPr>
                          <m:t>′</m:t>
                        </m:r>
                      </m:sup>
                    </m:sSup>
                    <m:r>
                      <a:rPr kumimoji="1" lang="en-US" altLang="zh-TW" b="1" i="1" smtClean="0">
                        <a:solidFill>
                          <a:srgbClr val="0000FF"/>
                        </a:solidFill>
                        <a:latin typeface="Cambria Math" panose="02040503050406030204" pitchFamily="18" charset="0"/>
                      </a:rPr>
                      <m:t>, </m:t>
                    </m:r>
                    <m:sSup>
                      <m:sSupPr>
                        <m:ctrlPr>
                          <a:rPr kumimoji="1" lang="en-US" altLang="zh-TW" b="1" i="1" smtClean="0">
                            <a:solidFill>
                              <a:srgbClr val="0000FF"/>
                            </a:solidFill>
                            <a:latin typeface="Cambria Math" panose="02040503050406030204" pitchFamily="18" charset="0"/>
                          </a:rPr>
                        </m:ctrlPr>
                      </m:sSupPr>
                      <m:e>
                        <m:r>
                          <a:rPr kumimoji="1" lang="en-US" altLang="zh-TW" b="1" i="1" smtClean="0">
                            <a:solidFill>
                              <a:srgbClr val="0000FF"/>
                            </a:solidFill>
                            <a:latin typeface="Cambria Math" panose="02040503050406030204" pitchFamily="18" charset="0"/>
                          </a:rPr>
                          <m:t>𝑬</m:t>
                        </m:r>
                      </m:e>
                      <m:sup>
                        <m:r>
                          <a:rPr kumimoji="1" lang="en-US" altLang="zh-TW" b="1" i="1" smtClean="0">
                            <a:solidFill>
                              <a:srgbClr val="0000FF"/>
                            </a:solidFill>
                            <a:latin typeface="Cambria Math" panose="02040503050406030204" pitchFamily="18" charset="0"/>
                          </a:rPr>
                          <m:t>′</m:t>
                        </m:r>
                      </m:sup>
                    </m:sSup>
                    <m:r>
                      <a:rPr kumimoji="1" lang="en-US" altLang="zh-TW" b="1" i="1" smtClean="0">
                        <a:solidFill>
                          <a:srgbClr val="0000FF"/>
                        </a:solidFill>
                        <a:latin typeface="Cambria Math" panose="02040503050406030204" pitchFamily="18" charset="0"/>
                      </a:rPr>
                      <m:t>, </m:t>
                    </m:r>
                    <m:r>
                      <a:rPr kumimoji="1" lang="en-US" altLang="zh-TW" b="1" i="1" smtClean="0">
                        <a:solidFill>
                          <a:srgbClr val="0000FF"/>
                        </a:solidFill>
                        <a:latin typeface="Cambria Math" panose="02040503050406030204" pitchFamily="18" charset="0"/>
                      </a:rPr>
                      <m:t>𝑨</m:t>
                    </m:r>
                    <m:r>
                      <a:rPr kumimoji="1" lang="en-US" altLang="zh-TW" b="1" i="1" smtClean="0">
                        <a:solidFill>
                          <a:srgbClr val="0000FF"/>
                        </a:solidFill>
                        <a:latin typeface="Cambria Math" panose="02040503050406030204" pitchFamily="18" charset="0"/>
                      </a:rPr>
                      <m:t>′</m:t>
                    </m:r>
                  </m:oMath>
                </a14:m>
                <a:endParaRPr kumimoji="1" lang="en-US" altLang="zh-TW" dirty="0">
                  <a:solidFill>
                    <a:srgbClr val="0000FF"/>
                  </a:solidFill>
                </a:endParaRPr>
              </a:p>
              <a:p>
                <a:r>
                  <a:rPr lang="en-US" altLang="zh-TW" dirty="0">
                    <a:solidFill>
                      <a:srgbClr val="0000FF"/>
                    </a:solidFill>
                  </a:rPr>
                  <a:t>DCS: </a:t>
                </a:r>
                <a14:m>
                  <m:oMath xmlns:m="http://schemas.openxmlformats.org/officeDocument/2006/math">
                    <m:sSup>
                      <m:sSupPr>
                        <m:ctrlPr>
                          <a:rPr lang="en-US" altLang="zh-TW" b="1" i="1" smtClean="0">
                            <a:solidFill>
                              <a:srgbClr val="0000FF"/>
                            </a:solidFill>
                            <a:latin typeface="Cambria Math" panose="02040503050406030204" pitchFamily="18" charset="0"/>
                          </a:rPr>
                        </m:ctrlPr>
                      </m:sSupPr>
                      <m:e>
                        <m:r>
                          <a:rPr lang="en-US" altLang="zh-TW" b="1" i="1" smtClean="0">
                            <a:solidFill>
                              <a:srgbClr val="0000FF"/>
                            </a:solidFill>
                            <a:latin typeface="Cambria Math" panose="02040503050406030204" pitchFamily="18" charset="0"/>
                          </a:rPr>
                          <m:t>𝑻</m:t>
                        </m:r>
                      </m:e>
                      <m:sup>
                        <m:r>
                          <a:rPr lang="en-US" altLang="zh-TW" b="1" i="1" smtClean="0">
                            <a:solidFill>
                              <a:srgbClr val="0000FF"/>
                            </a:solidFill>
                            <a:latin typeface="Cambria Math" panose="02040503050406030204" pitchFamily="18" charset="0"/>
                          </a:rPr>
                          <m:t>′′</m:t>
                        </m:r>
                      </m:sup>
                    </m:sSup>
                    <m:r>
                      <a:rPr lang="en-US" altLang="zh-TW" b="1" i="1" smtClean="0">
                        <a:solidFill>
                          <a:srgbClr val="0000FF"/>
                        </a:solidFill>
                        <a:latin typeface="Cambria Math" panose="02040503050406030204" pitchFamily="18" charset="0"/>
                      </a:rPr>
                      <m:t>, </m:t>
                    </m:r>
                    <m:sSup>
                      <m:sSupPr>
                        <m:ctrlPr>
                          <a:rPr lang="en-US" altLang="zh-TW" b="1" i="1" smtClean="0">
                            <a:solidFill>
                              <a:srgbClr val="0000FF"/>
                            </a:solidFill>
                            <a:latin typeface="Cambria Math" panose="02040503050406030204" pitchFamily="18" charset="0"/>
                          </a:rPr>
                        </m:ctrlPr>
                      </m:sSupPr>
                      <m:e>
                        <m:r>
                          <a:rPr lang="en-US" altLang="zh-TW" b="1" i="1" smtClean="0">
                            <a:solidFill>
                              <a:srgbClr val="0000FF"/>
                            </a:solidFill>
                            <a:latin typeface="Cambria Math" panose="02040503050406030204" pitchFamily="18" charset="0"/>
                          </a:rPr>
                          <m:t>𝑪</m:t>
                        </m:r>
                      </m:e>
                      <m:sup>
                        <m:r>
                          <a:rPr lang="en-US" altLang="zh-TW" b="1" i="1" smtClean="0">
                            <a:solidFill>
                              <a:srgbClr val="0000FF"/>
                            </a:solidFill>
                            <a:latin typeface="Cambria Math" panose="02040503050406030204" pitchFamily="18" charset="0"/>
                          </a:rPr>
                          <m:t>′′</m:t>
                        </m:r>
                      </m:sup>
                    </m:sSup>
                    <m:r>
                      <a:rPr lang="en-US" altLang="zh-TW" b="1" i="1" smtClean="0">
                        <a:solidFill>
                          <a:srgbClr val="0000FF"/>
                        </a:solidFill>
                        <a:latin typeface="Cambria Math" panose="02040503050406030204" pitchFamily="18" charset="0"/>
                      </a:rPr>
                      <m:t>, </m:t>
                    </m:r>
                    <m:sSup>
                      <m:sSupPr>
                        <m:ctrlPr>
                          <a:rPr lang="en-US" altLang="zh-TW" b="1" i="1" smtClean="0">
                            <a:solidFill>
                              <a:srgbClr val="0000FF"/>
                            </a:solidFill>
                            <a:latin typeface="Cambria Math" panose="02040503050406030204" pitchFamily="18" charset="0"/>
                          </a:rPr>
                        </m:ctrlPr>
                      </m:sSupPr>
                      <m:e>
                        <m:r>
                          <a:rPr lang="en-US" altLang="zh-TW" b="1" i="1" smtClean="0">
                            <a:solidFill>
                              <a:srgbClr val="0000FF"/>
                            </a:solidFill>
                            <a:latin typeface="Cambria Math" panose="02040503050406030204" pitchFamily="18" charset="0"/>
                          </a:rPr>
                          <m:t>𝑬</m:t>
                        </m:r>
                      </m:e>
                      <m:sup>
                        <m:r>
                          <a:rPr lang="en-US" altLang="zh-TW" b="1" i="1" smtClean="0">
                            <a:solidFill>
                              <a:srgbClr val="0000FF"/>
                            </a:solidFill>
                            <a:latin typeface="Cambria Math" panose="02040503050406030204" pitchFamily="18" charset="0"/>
                          </a:rPr>
                          <m:t>′′</m:t>
                        </m:r>
                      </m:sup>
                    </m:sSup>
                    <m:r>
                      <a:rPr lang="en-US" altLang="zh-TW" b="1" i="1" smtClean="0">
                        <a:solidFill>
                          <a:srgbClr val="0000FF"/>
                        </a:solidFill>
                        <a:latin typeface="Cambria Math" panose="02040503050406030204" pitchFamily="18" charset="0"/>
                      </a:rPr>
                      <m:t>, </m:t>
                    </m:r>
                    <m:r>
                      <a:rPr lang="en-US" altLang="zh-TW" b="1" i="1" smtClean="0">
                        <a:solidFill>
                          <a:srgbClr val="0000FF"/>
                        </a:solidFill>
                        <a:latin typeface="Cambria Math" panose="02040503050406030204" pitchFamily="18" charset="0"/>
                      </a:rPr>
                      <m:t>𝑨</m:t>
                    </m:r>
                    <m:r>
                      <a:rPr lang="en-US" altLang="zh-TW" b="1" i="1" smtClean="0">
                        <a:solidFill>
                          <a:srgbClr val="0000FF"/>
                        </a:solidFill>
                        <a:latin typeface="Cambria Math" panose="02040503050406030204" pitchFamily="18" charset="0"/>
                      </a:rPr>
                      <m:t>′′</m:t>
                    </m:r>
                  </m:oMath>
                </a14:m>
                <a:endParaRPr kumimoji="1" lang="zh-TW" altLang="en-US" dirty="0">
                  <a:solidFill>
                    <a:srgbClr val="0000FF"/>
                  </a:solidFill>
                </a:endParaRPr>
              </a:p>
            </p:txBody>
          </p:sp>
        </mc:Choice>
        <mc:Fallback xmlns="">
          <p:sp>
            <p:nvSpPr>
              <p:cNvPr id="3" name="文字方塊 2">
                <a:extLst>
                  <a:ext uri="{FF2B5EF4-FFF2-40B4-BE49-F238E27FC236}">
                    <a16:creationId xmlns:a16="http://schemas.microsoft.com/office/drawing/2014/main" id="{C879A485-DDFE-3919-09D2-065FFDE4FD8F}"/>
                  </a:ext>
                </a:extLst>
              </p:cNvPr>
              <p:cNvSpPr txBox="1">
                <a:spLocks noRot="1" noChangeAspect="1" noMove="1" noResize="1" noEditPoints="1" noAdjustHandles="1" noChangeArrowheads="1" noChangeShapeType="1" noTextEdit="1"/>
              </p:cNvSpPr>
              <p:nvPr/>
            </p:nvSpPr>
            <p:spPr>
              <a:xfrm>
                <a:off x="463731" y="462920"/>
                <a:ext cx="8216537" cy="1107996"/>
              </a:xfrm>
              <a:prstGeom prst="rect">
                <a:avLst/>
              </a:prstGeom>
              <a:blipFill>
                <a:blip r:embed="rId2"/>
                <a:stretch>
                  <a:fillRect l="-463" b="-681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D88AEADD-9DD9-DD21-4103-11A4B31DF59D}"/>
                  </a:ext>
                </a:extLst>
              </p:cNvPr>
              <p:cNvSpPr txBox="1"/>
              <p:nvPr/>
            </p:nvSpPr>
            <p:spPr>
              <a:xfrm>
                <a:off x="470263" y="1970841"/>
                <a:ext cx="8216537" cy="1615827"/>
              </a:xfrm>
              <a:prstGeom prst="rect">
                <a:avLst/>
              </a:prstGeom>
              <a:noFill/>
            </p:spPr>
            <p:txBody>
              <a:bodyPr wrap="square" rtlCol="0">
                <a:spAutoFit/>
              </a:bodyPr>
              <a:lstStyle/>
              <a:p>
                <a14:m>
                  <m:oMath xmlns:m="http://schemas.openxmlformats.org/officeDocument/2006/math">
                    <m:r>
                      <a:rPr kumimoji="1" lang="en-US" altLang="zh-TW" b="1" i="1" smtClean="0">
                        <a:solidFill>
                          <a:srgbClr val="0000FF"/>
                        </a:solidFill>
                        <a:latin typeface="Cambria Math" panose="02040503050406030204" pitchFamily="18" charset="0"/>
                      </a:rPr>
                      <m:t>𝑫</m:t>
                    </m:r>
                    <m:r>
                      <a:rPr kumimoji="1" lang="en-US" altLang="zh-TW" b="1" i="1" smtClean="0">
                        <a:solidFill>
                          <a:srgbClr val="0000FF"/>
                        </a:solidFill>
                        <a:latin typeface="Cambria Math" panose="02040503050406030204" pitchFamily="18" charset="0"/>
                      </a:rPr>
                      <m:t>→</m:t>
                    </m:r>
                    <m:r>
                      <a:rPr kumimoji="1" lang="en-US" altLang="zh-TW" b="1" i="1" smtClean="0">
                        <a:solidFill>
                          <a:srgbClr val="0000FF"/>
                        </a:solidFill>
                        <a:latin typeface="Cambria Math" panose="02040503050406030204" pitchFamily="18" charset="0"/>
                      </a:rPr>
                      <m:t>𝑽𝑷</m:t>
                    </m:r>
                  </m:oMath>
                </a14:m>
                <a:r>
                  <a:rPr kumimoji="1" lang="en-US" altLang="zh-TW" b="1" dirty="0">
                    <a:solidFill>
                      <a:srgbClr val="0000FF"/>
                    </a:solidFill>
                  </a:rPr>
                  <a:t> </a:t>
                </a:r>
              </a:p>
              <a:p>
                <a:r>
                  <a:rPr kumimoji="1" lang="en-US" altLang="zh-TW" dirty="0">
                    <a:solidFill>
                      <a:srgbClr val="0000FF"/>
                    </a:solidFill>
                  </a:rPr>
                  <a:t>CF:  </a:t>
                </a:r>
                <a14:m>
                  <m:oMath xmlns:m="http://schemas.openxmlformats.org/officeDocument/2006/math">
                    <m:sSub>
                      <m:sSubPr>
                        <m:ctrlPr>
                          <a:rPr kumimoji="1" lang="en-US" altLang="zh-TW" b="1" i="1" smtClean="0">
                            <a:solidFill>
                              <a:srgbClr val="0000FF"/>
                            </a:solidFill>
                            <a:latin typeface="Cambria Math" panose="02040503050406030204" pitchFamily="18" charset="0"/>
                          </a:rPr>
                        </m:ctrlPr>
                      </m:sSubPr>
                      <m:e>
                        <m:r>
                          <a:rPr kumimoji="1" lang="en-US" altLang="zh-TW" b="1" i="1" smtClean="0">
                            <a:solidFill>
                              <a:srgbClr val="0000FF"/>
                            </a:solidFill>
                            <a:latin typeface="Cambria Math" panose="02040503050406030204" pitchFamily="18" charset="0"/>
                          </a:rPr>
                          <m:t>𝑻</m:t>
                        </m:r>
                      </m:e>
                      <m:sub>
                        <m:r>
                          <a:rPr kumimoji="1" lang="en-US" altLang="zh-TW" b="1" i="1" smtClean="0">
                            <a:solidFill>
                              <a:srgbClr val="0000FF"/>
                            </a:solidFill>
                            <a:latin typeface="Cambria Math" panose="02040503050406030204" pitchFamily="18" charset="0"/>
                          </a:rPr>
                          <m:t>𝑷</m:t>
                        </m:r>
                      </m:sub>
                    </m:sSub>
                    <m:r>
                      <a:rPr kumimoji="1" lang="en-US" altLang="zh-TW" b="1" i="1" smtClean="0">
                        <a:solidFill>
                          <a:srgbClr val="0000FF"/>
                        </a:solidFill>
                        <a:latin typeface="Cambria Math" panose="02040503050406030204" pitchFamily="18" charset="0"/>
                      </a:rPr>
                      <m:t>, </m:t>
                    </m:r>
                    <m:sSub>
                      <m:sSubPr>
                        <m:ctrlPr>
                          <a:rPr kumimoji="1" lang="en-US" altLang="zh-TW" b="1" i="1" smtClean="0">
                            <a:solidFill>
                              <a:srgbClr val="0000FF"/>
                            </a:solidFill>
                            <a:latin typeface="Cambria Math" panose="02040503050406030204" pitchFamily="18" charset="0"/>
                          </a:rPr>
                        </m:ctrlPr>
                      </m:sSubPr>
                      <m:e>
                        <m:r>
                          <a:rPr kumimoji="1" lang="en-US" altLang="zh-TW" b="1" i="1" smtClean="0">
                            <a:solidFill>
                              <a:srgbClr val="0000FF"/>
                            </a:solidFill>
                            <a:latin typeface="Cambria Math" panose="02040503050406030204" pitchFamily="18" charset="0"/>
                          </a:rPr>
                          <m:t>𝑻</m:t>
                        </m:r>
                      </m:e>
                      <m:sub>
                        <m:r>
                          <a:rPr kumimoji="1" lang="en-US" altLang="zh-TW" b="1" i="1" smtClean="0">
                            <a:solidFill>
                              <a:srgbClr val="0000FF"/>
                            </a:solidFill>
                            <a:latin typeface="Cambria Math" panose="02040503050406030204" pitchFamily="18" charset="0"/>
                          </a:rPr>
                          <m:t>𝑽</m:t>
                        </m:r>
                      </m:sub>
                    </m:sSub>
                    <m:r>
                      <a:rPr kumimoji="1" lang="en-US" altLang="zh-TW" b="1" i="1" smtClean="0">
                        <a:solidFill>
                          <a:srgbClr val="0000FF"/>
                        </a:solidFill>
                        <a:latin typeface="Cambria Math" panose="02040503050406030204" pitchFamily="18" charset="0"/>
                      </a:rPr>
                      <m:t>, </m:t>
                    </m:r>
                    <m:sSub>
                      <m:sSubPr>
                        <m:ctrlPr>
                          <a:rPr kumimoji="1" lang="en-US" altLang="zh-TW" b="1" i="1" smtClean="0">
                            <a:solidFill>
                              <a:srgbClr val="0000FF"/>
                            </a:solidFill>
                            <a:latin typeface="Cambria Math" panose="02040503050406030204" pitchFamily="18" charset="0"/>
                          </a:rPr>
                        </m:ctrlPr>
                      </m:sSubPr>
                      <m:e>
                        <m:r>
                          <a:rPr kumimoji="1" lang="en-US" altLang="zh-TW" b="1" i="1" smtClean="0">
                            <a:solidFill>
                              <a:srgbClr val="0000FF"/>
                            </a:solidFill>
                            <a:latin typeface="Cambria Math" panose="02040503050406030204" pitchFamily="18" charset="0"/>
                          </a:rPr>
                          <m:t>𝑪</m:t>
                        </m:r>
                      </m:e>
                      <m:sub>
                        <m:r>
                          <a:rPr kumimoji="1" lang="en-US" altLang="zh-TW" b="1" i="1" smtClean="0">
                            <a:solidFill>
                              <a:srgbClr val="0000FF"/>
                            </a:solidFill>
                            <a:latin typeface="Cambria Math" panose="02040503050406030204" pitchFamily="18" charset="0"/>
                          </a:rPr>
                          <m:t>𝑷</m:t>
                        </m:r>
                      </m:sub>
                    </m:sSub>
                    <m:r>
                      <a:rPr kumimoji="1" lang="en-US" altLang="zh-TW" b="1" i="1" smtClean="0">
                        <a:solidFill>
                          <a:srgbClr val="0000FF"/>
                        </a:solidFill>
                        <a:latin typeface="Cambria Math" panose="02040503050406030204" pitchFamily="18" charset="0"/>
                      </a:rPr>
                      <m:t>, </m:t>
                    </m:r>
                    <m:sSub>
                      <m:sSubPr>
                        <m:ctrlPr>
                          <a:rPr kumimoji="1" lang="en-US" altLang="zh-TW" b="1" i="1" smtClean="0">
                            <a:solidFill>
                              <a:srgbClr val="0000FF"/>
                            </a:solidFill>
                            <a:latin typeface="Cambria Math" panose="02040503050406030204" pitchFamily="18" charset="0"/>
                          </a:rPr>
                        </m:ctrlPr>
                      </m:sSubPr>
                      <m:e>
                        <m:r>
                          <a:rPr kumimoji="1" lang="en-US" altLang="zh-TW" b="1" i="1" smtClean="0">
                            <a:solidFill>
                              <a:srgbClr val="0000FF"/>
                            </a:solidFill>
                            <a:latin typeface="Cambria Math" panose="02040503050406030204" pitchFamily="18" charset="0"/>
                          </a:rPr>
                          <m:t>𝑪</m:t>
                        </m:r>
                      </m:e>
                      <m:sub>
                        <m:r>
                          <a:rPr kumimoji="1" lang="en-US" altLang="zh-TW" b="1" i="1" smtClean="0">
                            <a:solidFill>
                              <a:srgbClr val="0000FF"/>
                            </a:solidFill>
                            <a:latin typeface="Cambria Math" panose="02040503050406030204" pitchFamily="18" charset="0"/>
                          </a:rPr>
                          <m:t>𝑽</m:t>
                        </m:r>
                      </m:sub>
                    </m:sSub>
                    <m:r>
                      <a:rPr kumimoji="1" lang="en-US" altLang="zh-TW" b="1" i="1" smtClean="0">
                        <a:solidFill>
                          <a:srgbClr val="0000FF"/>
                        </a:solidFill>
                        <a:latin typeface="Cambria Math" panose="02040503050406030204" pitchFamily="18" charset="0"/>
                      </a:rPr>
                      <m:t>, </m:t>
                    </m:r>
                    <m:sSub>
                      <m:sSubPr>
                        <m:ctrlPr>
                          <a:rPr kumimoji="1" lang="en-US" altLang="zh-TW" b="1" i="1" smtClean="0">
                            <a:solidFill>
                              <a:srgbClr val="0000FF"/>
                            </a:solidFill>
                            <a:latin typeface="Cambria Math" panose="02040503050406030204" pitchFamily="18" charset="0"/>
                          </a:rPr>
                        </m:ctrlPr>
                      </m:sSubPr>
                      <m:e>
                        <m:r>
                          <a:rPr kumimoji="1" lang="en-US" altLang="zh-TW" b="1" i="1" smtClean="0">
                            <a:solidFill>
                              <a:srgbClr val="0000FF"/>
                            </a:solidFill>
                            <a:latin typeface="Cambria Math" panose="02040503050406030204" pitchFamily="18" charset="0"/>
                          </a:rPr>
                          <m:t>𝑬</m:t>
                        </m:r>
                      </m:e>
                      <m:sub>
                        <m:r>
                          <a:rPr kumimoji="1" lang="en-US" altLang="zh-TW" b="1" i="1" smtClean="0">
                            <a:solidFill>
                              <a:srgbClr val="0000FF"/>
                            </a:solidFill>
                            <a:latin typeface="Cambria Math" panose="02040503050406030204" pitchFamily="18" charset="0"/>
                          </a:rPr>
                          <m:t>𝑷</m:t>
                        </m:r>
                      </m:sub>
                    </m:sSub>
                    <m:r>
                      <a:rPr kumimoji="1" lang="en-US" altLang="zh-TW" b="1" i="1" smtClean="0">
                        <a:solidFill>
                          <a:srgbClr val="0000FF"/>
                        </a:solidFill>
                        <a:latin typeface="Cambria Math" panose="02040503050406030204" pitchFamily="18" charset="0"/>
                      </a:rPr>
                      <m:t>, </m:t>
                    </m:r>
                    <m:sSub>
                      <m:sSubPr>
                        <m:ctrlPr>
                          <a:rPr kumimoji="1" lang="en-US" altLang="zh-TW" b="1" i="1" smtClean="0">
                            <a:solidFill>
                              <a:srgbClr val="0000FF"/>
                            </a:solidFill>
                            <a:latin typeface="Cambria Math" panose="02040503050406030204" pitchFamily="18" charset="0"/>
                          </a:rPr>
                        </m:ctrlPr>
                      </m:sSubPr>
                      <m:e>
                        <m:r>
                          <a:rPr kumimoji="1" lang="en-US" altLang="zh-TW" b="1" i="1" smtClean="0">
                            <a:solidFill>
                              <a:srgbClr val="0000FF"/>
                            </a:solidFill>
                            <a:latin typeface="Cambria Math" panose="02040503050406030204" pitchFamily="18" charset="0"/>
                          </a:rPr>
                          <m:t>𝑬</m:t>
                        </m:r>
                      </m:e>
                      <m:sub>
                        <m:r>
                          <a:rPr kumimoji="1" lang="en-US" altLang="zh-TW" b="1" i="1" smtClean="0">
                            <a:solidFill>
                              <a:srgbClr val="0000FF"/>
                            </a:solidFill>
                            <a:latin typeface="Cambria Math" panose="02040503050406030204" pitchFamily="18" charset="0"/>
                          </a:rPr>
                          <m:t>𝑽</m:t>
                        </m:r>
                      </m:sub>
                    </m:sSub>
                    <m:r>
                      <a:rPr kumimoji="1" lang="en-US" altLang="zh-TW" b="1" i="1" smtClean="0">
                        <a:solidFill>
                          <a:srgbClr val="0000FF"/>
                        </a:solidFill>
                        <a:latin typeface="Cambria Math" panose="02040503050406030204" pitchFamily="18" charset="0"/>
                      </a:rPr>
                      <m:t>, </m:t>
                    </m:r>
                    <m:sSub>
                      <m:sSubPr>
                        <m:ctrlPr>
                          <a:rPr kumimoji="1" lang="en-US" altLang="zh-TW" b="1" i="1" smtClean="0">
                            <a:solidFill>
                              <a:srgbClr val="0000FF"/>
                            </a:solidFill>
                            <a:latin typeface="Cambria Math" panose="02040503050406030204" pitchFamily="18" charset="0"/>
                          </a:rPr>
                        </m:ctrlPr>
                      </m:sSubPr>
                      <m:e>
                        <m:r>
                          <a:rPr kumimoji="1" lang="en-US" altLang="zh-TW" b="1" i="1" smtClean="0">
                            <a:solidFill>
                              <a:srgbClr val="0000FF"/>
                            </a:solidFill>
                            <a:latin typeface="Cambria Math" panose="02040503050406030204" pitchFamily="18" charset="0"/>
                          </a:rPr>
                          <m:t>𝑨</m:t>
                        </m:r>
                      </m:e>
                      <m:sub>
                        <m:r>
                          <a:rPr kumimoji="1" lang="en-US" altLang="zh-TW" b="1" i="1" smtClean="0">
                            <a:solidFill>
                              <a:srgbClr val="0000FF"/>
                            </a:solidFill>
                            <a:latin typeface="Cambria Math" panose="02040503050406030204" pitchFamily="18" charset="0"/>
                          </a:rPr>
                          <m:t>𝑷</m:t>
                        </m:r>
                      </m:sub>
                    </m:sSub>
                    <m:r>
                      <a:rPr kumimoji="1" lang="en-US" altLang="zh-TW" b="1" i="1" smtClean="0">
                        <a:solidFill>
                          <a:srgbClr val="0000FF"/>
                        </a:solidFill>
                        <a:latin typeface="Cambria Math" panose="02040503050406030204" pitchFamily="18" charset="0"/>
                      </a:rPr>
                      <m:t>, </m:t>
                    </m:r>
                    <m:sSub>
                      <m:sSubPr>
                        <m:ctrlPr>
                          <a:rPr kumimoji="1" lang="en-US" altLang="zh-TW" b="1" i="1" smtClean="0">
                            <a:solidFill>
                              <a:srgbClr val="0000FF"/>
                            </a:solidFill>
                            <a:latin typeface="Cambria Math" panose="02040503050406030204" pitchFamily="18" charset="0"/>
                          </a:rPr>
                        </m:ctrlPr>
                      </m:sSubPr>
                      <m:e>
                        <m:r>
                          <a:rPr kumimoji="1" lang="en-US" altLang="zh-TW" b="1" i="1" smtClean="0">
                            <a:solidFill>
                              <a:srgbClr val="0000FF"/>
                            </a:solidFill>
                            <a:latin typeface="Cambria Math" panose="02040503050406030204" pitchFamily="18" charset="0"/>
                          </a:rPr>
                          <m:t>𝑨</m:t>
                        </m:r>
                      </m:e>
                      <m:sub>
                        <m:r>
                          <a:rPr kumimoji="1" lang="en-US" altLang="zh-TW" b="1" i="1" smtClean="0">
                            <a:solidFill>
                              <a:srgbClr val="0000FF"/>
                            </a:solidFill>
                            <a:latin typeface="Cambria Math" panose="02040503050406030204" pitchFamily="18" charset="0"/>
                          </a:rPr>
                          <m:t>𝑽</m:t>
                        </m:r>
                      </m:sub>
                    </m:sSub>
                  </m:oMath>
                </a14:m>
                <a:endParaRPr kumimoji="1" lang="en-US" altLang="zh-TW" b="1" dirty="0">
                  <a:solidFill>
                    <a:srgbClr val="0000FF"/>
                  </a:solidFill>
                </a:endParaRPr>
              </a:p>
              <a:p>
                <a:endParaRPr kumimoji="1" lang="en-US" altLang="zh-TW" dirty="0">
                  <a:solidFill>
                    <a:srgbClr val="0000FF"/>
                  </a:solidFill>
                </a:endParaRPr>
              </a:p>
              <a:p>
                <a:endParaRPr kumimoji="1" lang="en-US" altLang="zh-TW" dirty="0">
                  <a:solidFill>
                    <a:srgbClr val="0000FF"/>
                  </a:solidFill>
                </a:endParaRPr>
              </a:p>
              <a:p>
                <a:r>
                  <a:rPr kumimoji="1" lang="en-US" altLang="zh-TW" dirty="0">
                    <a:solidFill>
                      <a:srgbClr val="0000FF"/>
                    </a:solidFill>
                  </a:rPr>
                  <a:t>SCS: primed topologies</a:t>
                </a:r>
              </a:p>
              <a:p>
                <a:r>
                  <a:rPr lang="en-US" altLang="zh-TW" dirty="0">
                    <a:solidFill>
                      <a:srgbClr val="0000FF"/>
                    </a:solidFill>
                  </a:rPr>
                  <a:t>DCS: double-primed topologies</a:t>
                </a:r>
                <a:endParaRPr kumimoji="1" lang="zh-TW" altLang="en-US" dirty="0">
                  <a:solidFill>
                    <a:srgbClr val="0000FF"/>
                  </a:solidFill>
                </a:endParaRPr>
              </a:p>
            </p:txBody>
          </p:sp>
        </mc:Choice>
        <mc:Fallback xmlns="">
          <p:sp>
            <p:nvSpPr>
              <p:cNvPr id="4" name="文字方塊 3">
                <a:extLst>
                  <a:ext uri="{FF2B5EF4-FFF2-40B4-BE49-F238E27FC236}">
                    <a16:creationId xmlns:a16="http://schemas.microsoft.com/office/drawing/2014/main" id="{D88AEADD-9DD9-DD21-4103-11A4B31DF59D}"/>
                  </a:ext>
                </a:extLst>
              </p:cNvPr>
              <p:cNvSpPr txBox="1">
                <a:spLocks noRot="1" noChangeAspect="1" noMove="1" noResize="1" noEditPoints="1" noAdjustHandles="1" noChangeArrowheads="1" noChangeShapeType="1" noTextEdit="1"/>
              </p:cNvSpPr>
              <p:nvPr/>
            </p:nvSpPr>
            <p:spPr>
              <a:xfrm>
                <a:off x="470263" y="1970841"/>
                <a:ext cx="8216537" cy="1615827"/>
              </a:xfrm>
              <a:prstGeom prst="rect">
                <a:avLst/>
              </a:prstGeom>
              <a:blipFill>
                <a:blip r:embed="rId3"/>
                <a:stretch>
                  <a:fillRect l="-309" b="-3906"/>
                </a:stretch>
              </a:blipFill>
            </p:spPr>
            <p:txBody>
              <a:bodyPr/>
              <a:lstStyle/>
              <a:p>
                <a:r>
                  <a:rPr lang="zh-TW" altLang="en-US">
                    <a:noFill/>
                  </a:rPr>
                  <a:t> </a:t>
                </a:r>
              </a:p>
            </p:txBody>
          </p:sp>
        </mc:Fallback>
      </mc:AlternateContent>
      <p:pic>
        <p:nvPicPr>
          <p:cNvPr id="5" name="圖片 4">
            <a:extLst>
              <a:ext uri="{FF2B5EF4-FFF2-40B4-BE49-F238E27FC236}">
                <a16:creationId xmlns:a16="http://schemas.microsoft.com/office/drawing/2014/main" id="{F35799C0-B7F5-15B5-2291-270319508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227" y="2602138"/>
            <a:ext cx="4316048" cy="353231"/>
          </a:xfrm>
          <a:prstGeom prst="rect">
            <a:avLst/>
          </a:prstGeom>
        </p:spPr>
      </p:pic>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EF7A601E-2761-CA3A-D70D-A82A793B6B00}"/>
                  </a:ext>
                </a:extLst>
              </p:cNvPr>
              <p:cNvSpPr txBox="1"/>
              <p:nvPr/>
            </p:nvSpPr>
            <p:spPr>
              <a:xfrm>
                <a:off x="618309" y="4093029"/>
                <a:ext cx="8220891" cy="600164"/>
              </a:xfrm>
              <a:prstGeom prst="rect">
                <a:avLst/>
              </a:prstGeom>
              <a:noFill/>
            </p:spPr>
            <p:txBody>
              <a:bodyPr wrap="square" rtlCol="0">
                <a:spAutoFit/>
              </a:bodyPr>
              <a:lstStyle/>
              <a:p>
                <a:r>
                  <a:rPr kumimoji="1" lang="en-US" altLang="zh-TW" dirty="0"/>
                  <a:t>HYC, Cheng-Wei Chiang: Updated analysis of </a:t>
                </a:r>
                <a14:m>
                  <m:oMath xmlns:m="http://schemas.openxmlformats.org/officeDocument/2006/math">
                    <m:r>
                      <a:rPr kumimoji="1" lang="en-US" altLang="zh-TW" b="1" i="1" smtClean="0">
                        <a:latin typeface="Cambria Math" panose="02040503050406030204" pitchFamily="18" charset="0"/>
                      </a:rPr>
                      <m:t>𝑫</m:t>
                    </m:r>
                    <m:r>
                      <a:rPr kumimoji="1" lang="en-US" altLang="zh-TW" b="1" i="1" smtClean="0">
                        <a:latin typeface="Cambria Math" panose="02040503050406030204" pitchFamily="18" charset="0"/>
                      </a:rPr>
                      <m:t>→</m:t>
                    </m:r>
                    <m:r>
                      <a:rPr kumimoji="1" lang="en-US" altLang="zh-TW" b="1" i="1" smtClean="0">
                        <a:latin typeface="Cambria Math" panose="02040503050406030204" pitchFamily="18" charset="0"/>
                      </a:rPr>
                      <m:t>𝑷𝑷</m:t>
                    </m:r>
                    <m:r>
                      <a:rPr kumimoji="1" lang="en-US" altLang="zh-TW" b="1" i="1" smtClean="0">
                        <a:latin typeface="Cambria Math" panose="02040503050406030204" pitchFamily="18" charset="0"/>
                      </a:rPr>
                      <m:t>,</m:t>
                    </m:r>
                    <m:r>
                      <a:rPr kumimoji="1" lang="en-US" altLang="zh-TW" b="1" i="1" smtClean="0">
                        <a:latin typeface="Cambria Math" panose="02040503050406030204" pitchFamily="18" charset="0"/>
                      </a:rPr>
                      <m:t>𝑽𝑷</m:t>
                    </m:r>
                  </m:oMath>
                </a14:m>
                <a:r>
                  <a:rPr kumimoji="1" lang="en-US" altLang="zh-TW" dirty="0"/>
                  <a:t> and </a:t>
                </a:r>
                <a14:m>
                  <m:oMath xmlns:m="http://schemas.openxmlformats.org/officeDocument/2006/math">
                    <m:r>
                      <a:rPr kumimoji="1" lang="en-US" altLang="zh-TW" b="1" i="1" smtClean="0">
                        <a:latin typeface="Cambria Math" panose="02040503050406030204" pitchFamily="18" charset="0"/>
                      </a:rPr>
                      <m:t>𝑽𝑽</m:t>
                    </m:r>
                  </m:oMath>
                </a14:m>
                <a:endParaRPr kumimoji="1" lang="en-US" altLang="zh-TW" dirty="0"/>
              </a:p>
              <a:p>
                <a:r>
                  <a:rPr lang="en-US" altLang="zh-TW" b="0" i="0" u="none" strike="noStrike" dirty="0" err="1">
                    <a:effectLst/>
                    <a:latin typeface="-apple-system"/>
                  </a:rPr>
                  <a:t>arXiv</a:t>
                </a:r>
                <a:r>
                  <a:rPr lang="en-US" altLang="zh-TW" b="0" i="0" u="none" strike="noStrike" dirty="0">
                    <a:effectLst/>
                    <a:latin typeface="-apple-system"/>
                  </a:rPr>
                  <a:t>: 2401.06316, PRD 109, 073008 (2024)</a:t>
                </a:r>
              </a:p>
            </p:txBody>
          </p:sp>
        </mc:Choice>
        <mc:Fallback xmlns="">
          <p:sp>
            <p:nvSpPr>
              <p:cNvPr id="6" name="文字方塊 5">
                <a:extLst>
                  <a:ext uri="{FF2B5EF4-FFF2-40B4-BE49-F238E27FC236}">
                    <a16:creationId xmlns:a16="http://schemas.microsoft.com/office/drawing/2014/main" id="{EF7A601E-2761-CA3A-D70D-A82A793B6B00}"/>
                  </a:ext>
                </a:extLst>
              </p:cNvPr>
              <p:cNvSpPr txBox="1">
                <a:spLocks noRot="1" noChangeAspect="1" noMove="1" noResize="1" noEditPoints="1" noAdjustHandles="1" noChangeArrowheads="1" noChangeShapeType="1" noTextEdit="1"/>
              </p:cNvSpPr>
              <p:nvPr/>
            </p:nvSpPr>
            <p:spPr>
              <a:xfrm>
                <a:off x="618309" y="4093029"/>
                <a:ext cx="8220891" cy="600164"/>
              </a:xfrm>
              <a:prstGeom prst="rect">
                <a:avLst/>
              </a:prstGeom>
              <a:blipFill>
                <a:blip r:embed="rId5"/>
                <a:stretch>
                  <a:fillRect l="-463" t="-4167" b="-1250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2621733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2085EB9-6262-23AE-AB63-A7275BEC3D98}"/>
              </a:ext>
            </a:extLst>
          </p:cNvPr>
          <p:cNvSpPr>
            <a:spLocks noGrp="1"/>
          </p:cNvSpPr>
          <p:nvPr>
            <p:ph type="sldNum" sz="quarter" idx="12"/>
          </p:nvPr>
        </p:nvSpPr>
        <p:spPr>
          <a:xfrm>
            <a:off x="6841128" y="4594826"/>
            <a:ext cx="2057400" cy="273844"/>
          </a:xfrm>
        </p:spPr>
        <p:txBody>
          <a:bodyPr/>
          <a:lstStyle/>
          <a:p>
            <a:pPr defTabSz="685800" eaLnBrk="1" fontAlgn="auto" hangingPunct="1">
              <a:spcBef>
                <a:spcPts val="0"/>
              </a:spcBef>
              <a:spcAft>
                <a:spcPts val="0"/>
              </a:spcAft>
            </a:pPr>
            <a:fld id="{99452DF4-B260-DC4C-8FD7-9632DF4221E1}" type="slidenum">
              <a:rPr kumimoji="0" lang="en-CN" b="0" smtClean="0">
                <a:solidFill>
                  <a:prstClr val="black">
                    <a:tint val="75000"/>
                  </a:prstClr>
                </a:solidFill>
                <a:latin typeface="Calibri" panose="020F0502020204030204"/>
                <a:ea typeface="+mn-ea"/>
              </a:rPr>
              <a:pPr defTabSz="685800" eaLnBrk="1" fontAlgn="auto" hangingPunct="1">
                <a:spcBef>
                  <a:spcPts val="0"/>
                </a:spcBef>
                <a:spcAft>
                  <a:spcPts val="0"/>
                </a:spcAft>
              </a:pPr>
              <a:t>80</a:t>
            </a:fld>
            <a:endParaRPr kumimoji="0" lang="en-CN" b="0">
              <a:solidFill>
                <a:prstClr val="black">
                  <a:tint val="75000"/>
                </a:prstClr>
              </a:solidFill>
              <a:latin typeface="Calibri" panose="020F0502020204030204"/>
              <a:ea typeface="+mn-ea"/>
            </a:endParaRPr>
          </a:p>
        </p:txBody>
      </p:sp>
      <p:pic>
        <p:nvPicPr>
          <p:cNvPr id="6" name="圖片 5">
            <a:extLst>
              <a:ext uri="{FF2B5EF4-FFF2-40B4-BE49-F238E27FC236}">
                <a16:creationId xmlns:a16="http://schemas.microsoft.com/office/drawing/2014/main" id="{53169F35-C112-F969-8F00-56FAEF104E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642" y="274830"/>
            <a:ext cx="6174377" cy="521459"/>
          </a:xfrm>
          <a:prstGeom prst="rect">
            <a:avLst/>
          </a:prstGeom>
        </p:spPr>
      </p:pic>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EB7794C1-F6BD-255B-0FB4-158F8D5360A4}"/>
                  </a:ext>
                </a:extLst>
              </p:cNvPr>
              <p:cNvSpPr txBox="1"/>
              <p:nvPr/>
            </p:nvSpPr>
            <p:spPr>
              <a:xfrm>
                <a:off x="2100400" y="979863"/>
                <a:ext cx="7008767" cy="335476"/>
              </a:xfrm>
              <a:prstGeom prst="rect">
                <a:avLst/>
              </a:prstGeom>
              <a:noFill/>
            </p:spPr>
            <p:txBody>
              <a:bodyPr wrap="square" rtlCol="0">
                <a:spAutoFit/>
              </a:bodyPr>
              <a:lstStyle/>
              <a:p>
                <a14:m>
                  <m:oMath xmlns:m="http://schemas.openxmlformats.org/officeDocument/2006/math">
                    <m:sSub>
                      <m:sSubPr>
                        <m:ctrlPr>
                          <a:rPr kumimoji="1" lang="en-US" altLang="zh-TW" sz="1400" i="1" smtClean="0">
                            <a:latin typeface="Cambria Math" panose="02040503050406030204" pitchFamily="18" charset="0"/>
                          </a:rPr>
                        </m:ctrlPr>
                      </m:sSubPr>
                      <m:e>
                        <m:r>
                          <a:rPr kumimoji="1" lang="en-US" altLang="zh-TW" sz="1400" i="1" smtClean="0">
                            <a:latin typeface="Cambria Math" panose="02040503050406030204" pitchFamily="18" charset="0"/>
                            <a:ea typeface="Cambria Math" panose="02040503050406030204" pitchFamily="18" charset="0"/>
                          </a:rPr>
                          <m:t>𝓐</m:t>
                        </m:r>
                      </m:e>
                      <m:sub>
                        <m:r>
                          <a:rPr kumimoji="1" lang="en-US" altLang="zh-TW" sz="1400" b="1" i="1" smtClean="0">
                            <a:latin typeface="Cambria Math" panose="02040503050406030204" pitchFamily="18" charset="0"/>
                          </a:rPr>
                          <m:t>𝑪𝑷</m:t>
                        </m:r>
                      </m:sub>
                    </m:sSub>
                    <m:d>
                      <m:dPr>
                        <m:ctrlPr>
                          <a:rPr kumimoji="1" lang="en-US" altLang="zh-TW" sz="1400" b="1" i="1" smtClean="0">
                            <a:latin typeface="Cambria Math" panose="02040503050406030204" pitchFamily="18" charset="0"/>
                          </a:rPr>
                        </m:ctrlPr>
                      </m:dPr>
                      <m:e>
                        <m:sSubSup>
                          <m:sSubSupPr>
                            <m:ctrlPr>
                              <a:rPr kumimoji="1" lang="en-US" altLang="zh-TW" sz="1400" b="1" i="1" smtClean="0">
                                <a:latin typeface="Cambria Math" panose="02040503050406030204" pitchFamily="18" charset="0"/>
                              </a:rPr>
                            </m:ctrlPr>
                          </m:sSubSupPr>
                          <m:e>
                            <m:r>
                              <a:rPr kumimoji="1" lang="en-US" altLang="zh-TW" sz="1400" b="1" i="0" smtClean="0">
                                <a:latin typeface="Cambria Math" panose="02040503050406030204" pitchFamily="18" charset="0"/>
                              </a:rPr>
                              <m:t>𝚵</m:t>
                            </m:r>
                          </m:e>
                          <m:sub>
                            <m:r>
                              <a:rPr kumimoji="1" lang="en-US" altLang="zh-TW" sz="1400" b="1" i="1" smtClean="0">
                                <a:latin typeface="Cambria Math" panose="02040503050406030204" pitchFamily="18" charset="0"/>
                              </a:rPr>
                              <m:t>𝒄</m:t>
                            </m:r>
                          </m:sub>
                          <m:sup>
                            <m:r>
                              <a:rPr kumimoji="1" lang="en-US" altLang="zh-TW" sz="1400" b="1" i="1" smtClean="0">
                                <a:latin typeface="Cambria Math" panose="02040503050406030204" pitchFamily="18" charset="0"/>
                              </a:rPr>
                              <m:t>𝟎</m:t>
                            </m:r>
                          </m:sup>
                        </m:sSubSup>
                        <m:r>
                          <a:rPr kumimoji="1" lang="en-US" altLang="zh-TW" sz="1400" b="1" i="1" smtClean="0">
                            <a:latin typeface="Cambria Math" panose="02040503050406030204" pitchFamily="18" charset="0"/>
                          </a:rPr>
                          <m:t>→</m:t>
                        </m:r>
                        <m:sSup>
                          <m:sSupPr>
                            <m:ctrlPr>
                              <a:rPr kumimoji="1" lang="en-US" altLang="zh-TW" sz="1400" b="1" i="1" smtClean="0">
                                <a:latin typeface="Cambria Math" panose="02040503050406030204" pitchFamily="18" charset="0"/>
                              </a:rPr>
                            </m:ctrlPr>
                          </m:sSupPr>
                          <m:e>
                            <m:r>
                              <a:rPr kumimoji="1" lang="en-US" altLang="zh-TW" sz="1400" b="1" i="0" smtClean="0">
                                <a:latin typeface="Cambria Math" panose="02040503050406030204" pitchFamily="18" charset="0"/>
                              </a:rPr>
                              <m:t>𝚺</m:t>
                            </m:r>
                          </m:e>
                          <m:sup>
                            <m:r>
                              <a:rPr kumimoji="1" lang="en-US" altLang="zh-TW" sz="1400" b="1" i="1" smtClean="0">
                                <a:latin typeface="Cambria Math" panose="02040503050406030204" pitchFamily="18" charset="0"/>
                              </a:rPr>
                              <m:t>+</m:t>
                            </m:r>
                          </m:sup>
                        </m:sSup>
                        <m:sSup>
                          <m:sSupPr>
                            <m:ctrlPr>
                              <a:rPr kumimoji="1" lang="en-US" altLang="zh-TW" sz="1400" b="1" i="1" smtClean="0">
                                <a:latin typeface="Cambria Math" panose="02040503050406030204" pitchFamily="18" charset="0"/>
                              </a:rPr>
                            </m:ctrlPr>
                          </m:sSupPr>
                          <m:e>
                            <m:r>
                              <a:rPr kumimoji="1" lang="en-US" altLang="zh-TW" sz="1400" b="1" i="1" smtClean="0">
                                <a:latin typeface="Cambria Math" panose="02040503050406030204" pitchFamily="18" charset="0"/>
                              </a:rPr>
                              <m:t>𝝅</m:t>
                            </m:r>
                          </m:e>
                          <m:sup>
                            <m:r>
                              <a:rPr kumimoji="1" lang="en-US" altLang="zh-TW" sz="1400" b="1" i="1" smtClean="0">
                                <a:latin typeface="Cambria Math" panose="02040503050406030204" pitchFamily="18" charset="0"/>
                              </a:rPr>
                              <m:t>−</m:t>
                            </m:r>
                          </m:sup>
                        </m:sSup>
                      </m:e>
                    </m:d>
                    <m:r>
                      <a:rPr kumimoji="1" lang="en-US" altLang="zh-TW" sz="1400" b="1" i="1" smtClean="0">
                        <a:latin typeface="Cambria Math" panose="02040503050406030204" pitchFamily="18" charset="0"/>
                      </a:rPr>
                      <m:t>=</m:t>
                    </m:r>
                    <m:d>
                      <m:dPr>
                        <m:ctrlPr>
                          <a:rPr kumimoji="1" lang="en-US" altLang="zh-TW" sz="1400" b="1" i="1" smtClean="0">
                            <a:latin typeface="Cambria Math" panose="02040503050406030204" pitchFamily="18" charset="0"/>
                          </a:rPr>
                        </m:ctrlPr>
                      </m:dPr>
                      <m:e>
                        <m:r>
                          <a:rPr kumimoji="1" lang="en-US" altLang="zh-TW" sz="1400" b="1" i="1" smtClean="0">
                            <a:latin typeface="Cambria Math" panose="02040503050406030204" pitchFamily="18" charset="0"/>
                          </a:rPr>
                          <m:t>𝟎</m:t>
                        </m:r>
                        <m:r>
                          <a:rPr kumimoji="1" lang="en-US" altLang="zh-TW" sz="1400" b="1" i="1" smtClean="0">
                            <a:latin typeface="Cambria Math" panose="02040503050406030204" pitchFamily="18" charset="0"/>
                          </a:rPr>
                          <m:t>.</m:t>
                        </m:r>
                        <m:r>
                          <a:rPr kumimoji="1" lang="en-US" altLang="zh-TW" sz="1400" b="1" i="1" smtClean="0">
                            <a:latin typeface="Cambria Math" panose="02040503050406030204" pitchFamily="18" charset="0"/>
                          </a:rPr>
                          <m:t>𝟕𝟏</m:t>
                        </m:r>
                        <m:r>
                          <a:rPr kumimoji="1" lang="en-US" altLang="zh-TW" sz="1400" b="1" i="1" smtClean="0">
                            <a:latin typeface="Cambria Math" panose="02040503050406030204" pitchFamily="18" charset="0"/>
                          </a:rPr>
                          <m:t>±</m:t>
                        </m:r>
                        <m:r>
                          <a:rPr kumimoji="1" lang="en-US" altLang="zh-TW" sz="1400" b="1" i="1" smtClean="0">
                            <a:latin typeface="Cambria Math" panose="02040503050406030204" pitchFamily="18" charset="0"/>
                          </a:rPr>
                          <m:t>𝟎</m:t>
                        </m:r>
                        <m:r>
                          <a:rPr kumimoji="1" lang="en-US" altLang="zh-TW" sz="1400" b="1" i="1" smtClean="0">
                            <a:latin typeface="Cambria Math" panose="02040503050406030204" pitchFamily="18" charset="0"/>
                          </a:rPr>
                          <m:t>.</m:t>
                        </m:r>
                        <m:r>
                          <a:rPr kumimoji="1" lang="en-US" altLang="zh-TW" sz="1400" b="1" i="1" smtClean="0">
                            <a:latin typeface="Cambria Math" panose="02040503050406030204" pitchFamily="18" charset="0"/>
                          </a:rPr>
                          <m:t>𝟏𝟔</m:t>
                        </m:r>
                      </m:e>
                    </m:d>
                    <m:r>
                      <a:rPr kumimoji="1" lang="en-US" altLang="zh-TW" sz="1400" b="1" i="1" smtClean="0">
                        <a:latin typeface="Cambria Math" panose="02040503050406030204" pitchFamily="18" charset="0"/>
                      </a:rPr>
                      <m:t>×</m:t>
                    </m:r>
                    <m:sSup>
                      <m:sSupPr>
                        <m:ctrlPr>
                          <a:rPr kumimoji="1" lang="en-US" altLang="zh-TW" sz="1400" b="1" i="1" smtClean="0">
                            <a:latin typeface="Cambria Math" panose="02040503050406030204" pitchFamily="18" charset="0"/>
                          </a:rPr>
                        </m:ctrlPr>
                      </m:sSupPr>
                      <m:e>
                        <m:r>
                          <a:rPr kumimoji="1" lang="en-US" altLang="zh-TW" sz="1400" b="1" i="1" smtClean="0">
                            <a:latin typeface="Cambria Math" panose="02040503050406030204" pitchFamily="18" charset="0"/>
                          </a:rPr>
                          <m:t>𝟏𝟎</m:t>
                        </m:r>
                      </m:e>
                      <m:sup>
                        <m:r>
                          <a:rPr kumimoji="1" lang="en-US" altLang="zh-TW" sz="1400" b="1" i="1" smtClean="0">
                            <a:latin typeface="Cambria Math" panose="02040503050406030204" pitchFamily="18" charset="0"/>
                          </a:rPr>
                          <m:t>−</m:t>
                        </m:r>
                        <m:r>
                          <a:rPr kumimoji="1" lang="en-US" altLang="zh-TW" sz="1400" b="1" i="1" smtClean="0">
                            <a:latin typeface="Cambria Math" panose="02040503050406030204" pitchFamily="18" charset="0"/>
                          </a:rPr>
                          <m:t>𝟑</m:t>
                        </m:r>
                      </m:sup>
                    </m:sSup>
                  </m:oMath>
                </a14:m>
                <a:r>
                  <a:rPr kumimoji="1" lang="en-US" altLang="zh-TW" sz="1400" dirty="0"/>
                  <a:t>,   </a:t>
                </a:r>
                <a14:m>
                  <m:oMath xmlns:m="http://schemas.openxmlformats.org/officeDocument/2006/math">
                    <m:sSub>
                      <m:sSubPr>
                        <m:ctrlPr>
                          <a:rPr lang="en-US" altLang="zh-TW" sz="1400" i="1">
                            <a:latin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𝓐</m:t>
                        </m:r>
                      </m:e>
                      <m:sub>
                        <m:r>
                          <a:rPr lang="en-US" altLang="zh-TW" sz="1400" i="1">
                            <a:latin typeface="Cambria Math" panose="02040503050406030204" pitchFamily="18" charset="0"/>
                          </a:rPr>
                          <m:t>𝑪𝑷</m:t>
                        </m:r>
                      </m:sub>
                    </m:sSub>
                    <m:d>
                      <m:dPr>
                        <m:ctrlPr>
                          <a:rPr lang="en-US" altLang="zh-TW" sz="1400" i="1">
                            <a:latin typeface="Cambria Math" panose="02040503050406030204" pitchFamily="18" charset="0"/>
                          </a:rPr>
                        </m:ctrlPr>
                      </m:dPr>
                      <m:e>
                        <m:sSubSup>
                          <m:sSubSupPr>
                            <m:ctrlPr>
                              <a:rPr lang="en-US" altLang="zh-TW" sz="1400" i="1">
                                <a:latin typeface="Cambria Math" panose="02040503050406030204" pitchFamily="18" charset="0"/>
                              </a:rPr>
                            </m:ctrlPr>
                          </m:sSubSupPr>
                          <m:e>
                            <m:r>
                              <a:rPr lang="en-US" altLang="zh-TW" sz="1400">
                                <a:latin typeface="Cambria Math" panose="02040503050406030204" pitchFamily="18" charset="0"/>
                              </a:rPr>
                              <m:t>𝚵</m:t>
                            </m:r>
                          </m:e>
                          <m:sub>
                            <m:r>
                              <a:rPr lang="en-US" altLang="zh-TW" sz="1400" i="1">
                                <a:latin typeface="Cambria Math" panose="02040503050406030204" pitchFamily="18" charset="0"/>
                              </a:rPr>
                              <m:t>𝒄</m:t>
                            </m:r>
                          </m:sub>
                          <m:sup>
                            <m:r>
                              <a:rPr lang="en-US" altLang="zh-TW" sz="1400" i="1">
                                <a:latin typeface="Cambria Math" panose="02040503050406030204" pitchFamily="18" charset="0"/>
                              </a:rPr>
                              <m:t>𝟎</m:t>
                            </m:r>
                          </m:sup>
                        </m:sSubSup>
                        <m:r>
                          <a:rPr lang="en-US" altLang="zh-TW" sz="1400" i="1">
                            <a:latin typeface="Cambria Math" panose="02040503050406030204" pitchFamily="18" charset="0"/>
                          </a:rPr>
                          <m:t>→</m:t>
                        </m:r>
                        <m:r>
                          <a:rPr lang="en-US" altLang="zh-TW" sz="1400" b="1" i="1" smtClean="0">
                            <a:latin typeface="Cambria Math" panose="02040503050406030204" pitchFamily="18" charset="0"/>
                          </a:rPr>
                          <m:t>𝒑</m:t>
                        </m:r>
                        <m:sSup>
                          <m:sSupPr>
                            <m:ctrlPr>
                              <a:rPr lang="en-US" altLang="zh-TW" sz="1400" i="1">
                                <a:latin typeface="Cambria Math" panose="02040503050406030204" pitchFamily="18" charset="0"/>
                              </a:rPr>
                            </m:ctrlPr>
                          </m:sSupPr>
                          <m:e>
                            <m:r>
                              <a:rPr lang="en-US" altLang="zh-TW" sz="1400" b="1" i="1" smtClean="0">
                                <a:latin typeface="Cambria Math" panose="02040503050406030204" pitchFamily="18" charset="0"/>
                              </a:rPr>
                              <m:t>𝑲</m:t>
                            </m:r>
                          </m:e>
                          <m:sup>
                            <m:r>
                              <a:rPr lang="en-US" altLang="zh-TW" sz="1400" i="1">
                                <a:latin typeface="Cambria Math" panose="02040503050406030204" pitchFamily="18" charset="0"/>
                              </a:rPr>
                              <m:t>−</m:t>
                            </m:r>
                          </m:sup>
                        </m:sSup>
                      </m:e>
                    </m:d>
                    <m:r>
                      <a:rPr lang="en-US" altLang="zh-TW" sz="1400" i="1">
                        <a:latin typeface="Cambria Math" panose="02040503050406030204" pitchFamily="18" charset="0"/>
                      </a:rPr>
                      <m:t>=</m:t>
                    </m:r>
                    <m:r>
                      <a:rPr lang="en-US" altLang="zh-TW" sz="1400" b="1" i="1" smtClean="0">
                        <a:latin typeface="Cambria Math" panose="02040503050406030204" pitchFamily="18" charset="0"/>
                      </a:rPr>
                      <m:t>−</m:t>
                    </m:r>
                    <m:d>
                      <m:dPr>
                        <m:ctrlPr>
                          <a:rPr lang="en-US" altLang="zh-TW" sz="1400" i="1">
                            <a:latin typeface="Cambria Math" panose="02040503050406030204" pitchFamily="18" charset="0"/>
                          </a:rPr>
                        </m:ctrlPr>
                      </m:dPr>
                      <m:e>
                        <m:r>
                          <a:rPr lang="en-US" altLang="zh-TW" sz="1400" i="1">
                            <a:latin typeface="Cambria Math" panose="02040503050406030204" pitchFamily="18" charset="0"/>
                          </a:rPr>
                          <m:t>𝟎</m:t>
                        </m:r>
                        <m:r>
                          <a:rPr lang="en-US" altLang="zh-TW" sz="1400" i="1">
                            <a:latin typeface="Cambria Math" panose="02040503050406030204" pitchFamily="18" charset="0"/>
                          </a:rPr>
                          <m:t>.</m:t>
                        </m:r>
                        <m:r>
                          <a:rPr lang="en-US" altLang="zh-TW" sz="1400" i="1">
                            <a:latin typeface="Cambria Math" panose="02040503050406030204" pitchFamily="18" charset="0"/>
                          </a:rPr>
                          <m:t>𝟕</m:t>
                        </m:r>
                        <m:r>
                          <a:rPr lang="en-US" altLang="zh-TW" sz="1400" b="1" i="1" smtClean="0">
                            <a:latin typeface="Cambria Math" panose="02040503050406030204" pitchFamily="18" charset="0"/>
                          </a:rPr>
                          <m:t>𝟑</m:t>
                        </m:r>
                        <m:r>
                          <a:rPr lang="en-US" altLang="zh-TW" sz="1400" i="1">
                            <a:latin typeface="Cambria Math" panose="02040503050406030204" pitchFamily="18" charset="0"/>
                          </a:rPr>
                          <m:t>±</m:t>
                        </m:r>
                        <m:r>
                          <a:rPr lang="en-US" altLang="zh-TW" sz="1400" i="1">
                            <a:latin typeface="Cambria Math" panose="02040503050406030204" pitchFamily="18" charset="0"/>
                          </a:rPr>
                          <m:t>𝟎</m:t>
                        </m:r>
                        <m:r>
                          <a:rPr lang="en-US" altLang="zh-TW" sz="1400" i="1">
                            <a:latin typeface="Cambria Math" panose="02040503050406030204" pitchFamily="18" charset="0"/>
                          </a:rPr>
                          <m:t>.</m:t>
                        </m:r>
                        <m:r>
                          <a:rPr lang="en-US" altLang="zh-TW" sz="1400" i="1">
                            <a:latin typeface="Cambria Math" panose="02040503050406030204" pitchFamily="18" charset="0"/>
                          </a:rPr>
                          <m:t>𝟏</m:t>
                        </m:r>
                        <m:r>
                          <a:rPr lang="en-US" altLang="zh-TW" sz="1400" b="1" i="1" smtClean="0">
                            <a:latin typeface="Cambria Math" panose="02040503050406030204" pitchFamily="18" charset="0"/>
                          </a:rPr>
                          <m:t>𝟗</m:t>
                        </m:r>
                      </m:e>
                    </m:d>
                    <m:r>
                      <a:rPr lang="en-US" altLang="zh-TW" sz="1400" i="1">
                        <a:latin typeface="Cambria Math" panose="02040503050406030204" pitchFamily="18" charset="0"/>
                      </a:rPr>
                      <m:t>×</m:t>
                    </m:r>
                    <m:sSup>
                      <m:sSupPr>
                        <m:ctrlPr>
                          <a:rPr lang="en-US" altLang="zh-TW" sz="1400" i="1">
                            <a:latin typeface="Cambria Math" panose="02040503050406030204" pitchFamily="18" charset="0"/>
                          </a:rPr>
                        </m:ctrlPr>
                      </m:sSupPr>
                      <m:e>
                        <m:r>
                          <a:rPr lang="en-US" altLang="zh-TW" sz="1400" i="1">
                            <a:latin typeface="Cambria Math" panose="02040503050406030204" pitchFamily="18" charset="0"/>
                          </a:rPr>
                          <m:t>𝟏𝟎</m:t>
                        </m:r>
                      </m:e>
                      <m:sup>
                        <m:r>
                          <a:rPr lang="en-US" altLang="zh-TW" sz="1400" i="1">
                            <a:latin typeface="Cambria Math" panose="02040503050406030204" pitchFamily="18" charset="0"/>
                          </a:rPr>
                          <m:t>−</m:t>
                        </m:r>
                        <m:r>
                          <a:rPr lang="en-US" altLang="zh-TW" sz="1400" i="1">
                            <a:latin typeface="Cambria Math" panose="02040503050406030204" pitchFamily="18" charset="0"/>
                          </a:rPr>
                          <m:t>𝟑</m:t>
                        </m:r>
                      </m:sup>
                    </m:sSup>
                  </m:oMath>
                </a14:m>
                <a:r>
                  <a:rPr kumimoji="1" lang="en-US" altLang="zh-TW" sz="1400" dirty="0"/>
                  <a:t> </a:t>
                </a:r>
                <a:endParaRPr kumimoji="1" lang="zh-TW" altLang="en-US" sz="1400" dirty="0"/>
              </a:p>
            </p:txBody>
          </p:sp>
        </mc:Choice>
        <mc:Fallback xmlns="">
          <p:sp>
            <p:nvSpPr>
              <p:cNvPr id="7" name="文字方塊 6">
                <a:extLst>
                  <a:ext uri="{FF2B5EF4-FFF2-40B4-BE49-F238E27FC236}">
                    <a16:creationId xmlns:a16="http://schemas.microsoft.com/office/drawing/2014/main" id="{EB7794C1-F6BD-255B-0FB4-158F8D5360A4}"/>
                  </a:ext>
                </a:extLst>
              </p:cNvPr>
              <p:cNvSpPr txBox="1">
                <a:spLocks noRot="1" noChangeAspect="1" noMove="1" noResize="1" noEditPoints="1" noAdjustHandles="1" noChangeArrowheads="1" noChangeShapeType="1" noTextEdit="1"/>
              </p:cNvSpPr>
              <p:nvPr/>
            </p:nvSpPr>
            <p:spPr>
              <a:xfrm>
                <a:off x="2100400" y="979863"/>
                <a:ext cx="7008767" cy="335476"/>
              </a:xfrm>
              <a:prstGeom prst="rect">
                <a:avLst/>
              </a:prstGeom>
              <a:blipFill>
                <a:blip r:embed="rId3"/>
                <a:stretch>
                  <a:fillRect b="-14815"/>
                </a:stretch>
              </a:blipFill>
            </p:spPr>
            <p:txBody>
              <a:bodyPr/>
              <a:lstStyle/>
              <a:p>
                <a:r>
                  <a:rPr lang="zh-TW" altLang="en-US">
                    <a:noFill/>
                  </a:rPr>
                  <a:t> </a:t>
                </a:r>
              </a:p>
            </p:txBody>
          </p:sp>
        </mc:Fallback>
      </mc:AlternateContent>
      <p:sp>
        <p:nvSpPr>
          <p:cNvPr id="8" name="文字方塊 7">
            <a:extLst>
              <a:ext uri="{FF2B5EF4-FFF2-40B4-BE49-F238E27FC236}">
                <a16:creationId xmlns:a16="http://schemas.microsoft.com/office/drawing/2014/main" id="{98DF08E7-9D89-4CDC-3AFB-8E86D715CF59}"/>
              </a:ext>
            </a:extLst>
          </p:cNvPr>
          <p:cNvSpPr txBox="1"/>
          <p:nvPr/>
        </p:nvSpPr>
        <p:spPr>
          <a:xfrm>
            <a:off x="313510" y="326643"/>
            <a:ext cx="1907177" cy="523220"/>
          </a:xfrm>
          <a:prstGeom prst="rect">
            <a:avLst/>
          </a:prstGeom>
          <a:noFill/>
        </p:spPr>
        <p:txBody>
          <a:bodyPr wrap="square" rtlCol="0">
            <a:spAutoFit/>
          </a:bodyPr>
          <a:lstStyle/>
          <a:p>
            <a:r>
              <a:rPr lang="en-US" altLang="zh-TW" sz="1400" dirty="0">
                <a:solidFill>
                  <a:srgbClr val="0000FF"/>
                </a:solidFill>
              </a:rPr>
              <a:t>m</a:t>
            </a:r>
            <a:r>
              <a:rPr kumimoji="1" lang="en-US" altLang="zh-TW" sz="1400" dirty="0">
                <a:solidFill>
                  <a:srgbClr val="0000FF"/>
                </a:solidFill>
              </a:rPr>
              <a:t>odes with CPV    at per </a:t>
            </a:r>
            <a:r>
              <a:rPr kumimoji="1" lang="en-US" altLang="zh-TW" sz="1400" dirty="0" err="1">
                <a:solidFill>
                  <a:srgbClr val="0000FF"/>
                </a:solidFill>
              </a:rPr>
              <a:t>mille</a:t>
            </a:r>
            <a:r>
              <a:rPr kumimoji="1" lang="en-US" altLang="zh-TW" sz="1400" dirty="0">
                <a:solidFill>
                  <a:srgbClr val="0000FF"/>
                </a:solidFill>
              </a:rPr>
              <a:t> level:</a:t>
            </a:r>
            <a:endParaRPr kumimoji="1" lang="zh-TW" altLang="en-US" sz="1400" dirty="0">
              <a:solidFill>
                <a:srgbClr val="0000FF"/>
              </a:solidFill>
            </a:endParaRPr>
          </a:p>
        </p:txBody>
      </p:sp>
      <p:sp>
        <p:nvSpPr>
          <p:cNvPr id="9" name="文字方塊 8">
            <a:extLst>
              <a:ext uri="{FF2B5EF4-FFF2-40B4-BE49-F238E27FC236}">
                <a16:creationId xmlns:a16="http://schemas.microsoft.com/office/drawing/2014/main" id="{A1591A2B-6E62-BA53-5A87-A1E5F3D8AD3D}"/>
              </a:ext>
            </a:extLst>
          </p:cNvPr>
          <p:cNvSpPr txBox="1"/>
          <p:nvPr/>
        </p:nvSpPr>
        <p:spPr>
          <a:xfrm>
            <a:off x="287380" y="954286"/>
            <a:ext cx="1708514" cy="492443"/>
          </a:xfrm>
          <a:prstGeom prst="rect">
            <a:avLst/>
          </a:prstGeom>
          <a:noFill/>
        </p:spPr>
        <p:txBody>
          <a:bodyPr wrap="square" rtlCol="0">
            <a:spAutoFit/>
          </a:bodyPr>
          <a:lstStyle/>
          <a:p>
            <a:r>
              <a:rPr lang="en-US" altLang="zh-TW" sz="1300" dirty="0"/>
              <a:t>t</a:t>
            </a:r>
            <a:r>
              <a:rPr kumimoji="1" lang="en-US" altLang="zh-TW" sz="1300" dirty="0"/>
              <a:t>o be compared with He &amp; Liu</a:t>
            </a:r>
            <a:endParaRPr kumimoji="1" lang="zh-TW" altLang="en-US" sz="1300" dirty="0"/>
          </a:p>
        </p:txBody>
      </p:sp>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35F04940-5A2B-1C41-7318-E486A1A05315}"/>
                  </a:ext>
                </a:extLst>
              </p:cNvPr>
              <p:cNvSpPr txBox="1"/>
              <p:nvPr/>
            </p:nvSpPr>
            <p:spPr>
              <a:xfrm>
                <a:off x="1210491" y="2364706"/>
                <a:ext cx="7008767" cy="335476"/>
              </a:xfrm>
              <a:prstGeom prst="rect">
                <a:avLst/>
              </a:prstGeom>
              <a:noFill/>
            </p:spPr>
            <p:txBody>
              <a:bodyPr wrap="square" rtlCol="0">
                <a:spAutoFit/>
              </a:bodyPr>
              <a:lstStyle/>
              <a:p>
                <a14:m>
                  <m:oMath xmlns:m="http://schemas.openxmlformats.org/officeDocument/2006/math">
                    <m:sSub>
                      <m:sSubPr>
                        <m:ctrlPr>
                          <a:rPr kumimoji="1" lang="en-US" altLang="zh-TW" sz="1400" i="1" smtClean="0">
                            <a:latin typeface="Cambria Math" panose="02040503050406030204" pitchFamily="18" charset="0"/>
                          </a:rPr>
                        </m:ctrlPr>
                      </m:sSubPr>
                      <m:e>
                        <m:r>
                          <a:rPr kumimoji="1" lang="en-US" altLang="zh-TW" sz="1400" i="1" smtClean="0">
                            <a:latin typeface="Cambria Math" panose="02040503050406030204" pitchFamily="18" charset="0"/>
                            <a:ea typeface="Cambria Math" panose="02040503050406030204" pitchFamily="18" charset="0"/>
                          </a:rPr>
                          <m:t>𝓐</m:t>
                        </m:r>
                      </m:e>
                      <m:sub>
                        <m:r>
                          <a:rPr kumimoji="1" lang="en-US" altLang="zh-TW" sz="1400" b="1" i="1" smtClean="0">
                            <a:latin typeface="Cambria Math" panose="02040503050406030204" pitchFamily="18" charset="0"/>
                          </a:rPr>
                          <m:t>𝑪𝑷</m:t>
                        </m:r>
                      </m:sub>
                    </m:sSub>
                    <m:d>
                      <m:dPr>
                        <m:ctrlPr>
                          <a:rPr kumimoji="1" lang="en-US" altLang="zh-TW" sz="1400" b="1" i="1" smtClean="0">
                            <a:latin typeface="Cambria Math" panose="02040503050406030204" pitchFamily="18" charset="0"/>
                          </a:rPr>
                        </m:ctrlPr>
                      </m:dPr>
                      <m:e>
                        <m:sSubSup>
                          <m:sSubSupPr>
                            <m:ctrlPr>
                              <a:rPr kumimoji="1" lang="en-US" altLang="zh-TW" sz="1400" b="1" i="1" smtClean="0">
                                <a:latin typeface="Cambria Math" panose="02040503050406030204" pitchFamily="18" charset="0"/>
                              </a:rPr>
                            </m:ctrlPr>
                          </m:sSubSupPr>
                          <m:e>
                            <m:r>
                              <a:rPr kumimoji="1" lang="en-US" altLang="zh-TW" sz="1400" b="1" i="0" smtClean="0">
                                <a:latin typeface="Cambria Math" panose="02040503050406030204" pitchFamily="18" charset="0"/>
                              </a:rPr>
                              <m:t>𝚵</m:t>
                            </m:r>
                          </m:e>
                          <m:sub>
                            <m:r>
                              <a:rPr kumimoji="1" lang="en-US" altLang="zh-TW" sz="1400" b="1" i="1" smtClean="0">
                                <a:latin typeface="Cambria Math" panose="02040503050406030204" pitchFamily="18" charset="0"/>
                              </a:rPr>
                              <m:t>𝒄</m:t>
                            </m:r>
                          </m:sub>
                          <m:sup>
                            <m:r>
                              <a:rPr kumimoji="1" lang="en-US" altLang="zh-TW" sz="1400" b="1" i="1" smtClean="0">
                                <a:latin typeface="Cambria Math" panose="02040503050406030204" pitchFamily="18" charset="0"/>
                              </a:rPr>
                              <m:t>𝟎</m:t>
                            </m:r>
                          </m:sup>
                        </m:sSubSup>
                        <m:r>
                          <a:rPr kumimoji="1" lang="en-US" altLang="zh-TW" sz="1400" b="1" i="1" smtClean="0">
                            <a:latin typeface="Cambria Math" panose="02040503050406030204" pitchFamily="18" charset="0"/>
                          </a:rPr>
                          <m:t>→</m:t>
                        </m:r>
                        <m:sSup>
                          <m:sSupPr>
                            <m:ctrlPr>
                              <a:rPr kumimoji="1" lang="en-US" altLang="zh-TW" sz="1400" b="1" i="1" smtClean="0">
                                <a:latin typeface="Cambria Math" panose="02040503050406030204" pitchFamily="18" charset="0"/>
                              </a:rPr>
                            </m:ctrlPr>
                          </m:sSupPr>
                          <m:e>
                            <m:r>
                              <a:rPr kumimoji="1" lang="en-US" altLang="zh-TW" sz="1400" b="1" i="0" smtClean="0">
                                <a:latin typeface="Cambria Math" panose="02040503050406030204" pitchFamily="18" charset="0"/>
                              </a:rPr>
                              <m:t>𝚺</m:t>
                            </m:r>
                          </m:e>
                          <m:sup>
                            <m:r>
                              <a:rPr kumimoji="1" lang="en-US" altLang="zh-TW" sz="1400" b="1" i="1" smtClean="0">
                                <a:latin typeface="Cambria Math" panose="02040503050406030204" pitchFamily="18" charset="0"/>
                              </a:rPr>
                              <m:t>+</m:t>
                            </m:r>
                          </m:sup>
                        </m:sSup>
                        <m:sSup>
                          <m:sSupPr>
                            <m:ctrlPr>
                              <a:rPr kumimoji="1" lang="en-US" altLang="zh-TW" sz="1400" b="1" i="1" smtClean="0">
                                <a:latin typeface="Cambria Math" panose="02040503050406030204" pitchFamily="18" charset="0"/>
                              </a:rPr>
                            </m:ctrlPr>
                          </m:sSupPr>
                          <m:e>
                            <m:r>
                              <a:rPr kumimoji="1" lang="en-US" altLang="zh-TW" sz="1400" b="1" i="1" smtClean="0">
                                <a:latin typeface="Cambria Math" panose="02040503050406030204" pitchFamily="18" charset="0"/>
                              </a:rPr>
                              <m:t>𝝅</m:t>
                            </m:r>
                          </m:e>
                          <m:sup>
                            <m:r>
                              <a:rPr kumimoji="1" lang="en-US" altLang="zh-TW" sz="1400" b="1" i="1" smtClean="0">
                                <a:latin typeface="Cambria Math" panose="02040503050406030204" pitchFamily="18" charset="0"/>
                              </a:rPr>
                              <m:t>−</m:t>
                            </m:r>
                          </m:sup>
                        </m:sSup>
                      </m:e>
                    </m:d>
                    <m:r>
                      <a:rPr kumimoji="1" lang="en-US" altLang="zh-TW" sz="1400" b="1" i="1" smtClean="0">
                        <a:latin typeface="Cambria Math" panose="02040503050406030204" pitchFamily="18" charset="0"/>
                      </a:rPr>
                      <m:t>=</m:t>
                    </m:r>
                    <m:d>
                      <m:dPr>
                        <m:ctrlPr>
                          <a:rPr kumimoji="1" lang="en-US" altLang="zh-TW" sz="1400" b="1" i="1" smtClean="0">
                            <a:latin typeface="Cambria Math" panose="02040503050406030204" pitchFamily="18" charset="0"/>
                          </a:rPr>
                        </m:ctrlPr>
                      </m:dPr>
                      <m:e>
                        <m:r>
                          <a:rPr kumimoji="1" lang="en-US" altLang="zh-TW" sz="1400" b="1" i="1" smtClean="0">
                            <a:latin typeface="Cambria Math" panose="02040503050406030204" pitchFamily="18" charset="0"/>
                          </a:rPr>
                          <m:t>𝟏</m:t>
                        </m:r>
                        <m:r>
                          <a:rPr kumimoji="1" lang="en-US" altLang="zh-TW" sz="1400" b="1" i="1" smtClean="0">
                            <a:latin typeface="Cambria Math" panose="02040503050406030204" pitchFamily="18" charset="0"/>
                          </a:rPr>
                          <m:t>.</m:t>
                        </m:r>
                        <m:r>
                          <a:rPr kumimoji="1" lang="en-US" altLang="zh-TW" sz="1400" b="1" i="1" smtClean="0">
                            <a:latin typeface="Cambria Math" panose="02040503050406030204" pitchFamily="18" charset="0"/>
                          </a:rPr>
                          <m:t>𝟕𝟕</m:t>
                        </m:r>
                        <m:r>
                          <a:rPr kumimoji="1" lang="en-US" altLang="zh-TW" sz="1400" b="1" i="1" smtClean="0">
                            <a:latin typeface="Cambria Math" panose="02040503050406030204" pitchFamily="18" charset="0"/>
                          </a:rPr>
                          <m:t>±</m:t>
                        </m:r>
                        <m:r>
                          <a:rPr kumimoji="1" lang="en-US" altLang="zh-TW" sz="1400" b="1" i="1" smtClean="0">
                            <a:latin typeface="Cambria Math" panose="02040503050406030204" pitchFamily="18" charset="0"/>
                          </a:rPr>
                          <m:t>𝟎</m:t>
                        </m:r>
                        <m:r>
                          <a:rPr kumimoji="1" lang="en-US" altLang="zh-TW" sz="1400" b="1" i="1" smtClean="0">
                            <a:latin typeface="Cambria Math" panose="02040503050406030204" pitchFamily="18" charset="0"/>
                          </a:rPr>
                          <m:t>.</m:t>
                        </m:r>
                        <m:r>
                          <a:rPr kumimoji="1" lang="en-US" altLang="zh-TW" sz="1400" b="1" i="1" smtClean="0">
                            <a:latin typeface="Cambria Math" panose="02040503050406030204" pitchFamily="18" charset="0"/>
                          </a:rPr>
                          <m:t>𝟐𝟗</m:t>
                        </m:r>
                      </m:e>
                    </m:d>
                    <m:r>
                      <a:rPr kumimoji="1" lang="en-US" altLang="zh-TW" sz="1400" b="1" i="1" smtClean="0">
                        <a:latin typeface="Cambria Math" panose="02040503050406030204" pitchFamily="18" charset="0"/>
                      </a:rPr>
                      <m:t>×</m:t>
                    </m:r>
                    <m:sSup>
                      <m:sSupPr>
                        <m:ctrlPr>
                          <a:rPr kumimoji="1" lang="en-US" altLang="zh-TW" sz="1400" b="1" i="1" smtClean="0">
                            <a:latin typeface="Cambria Math" panose="02040503050406030204" pitchFamily="18" charset="0"/>
                          </a:rPr>
                        </m:ctrlPr>
                      </m:sSupPr>
                      <m:e>
                        <m:r>
                          <a:rPr kumimoji="1" lang="en-US" altLang="zh-TW" sz="1400" b="1" i="1" smtClean="0">
                            <a:latin typeface="Cambria Math" panose="02040503050406030204" pitchFamily="18" charset="0"/>
                          </a:rPr>
                          <m:t>𝟏𝟎</m:t>
                        </m:r>
                      </m:e>
                      <m:sup>
                        <m:r>
                          <a:rPr kumimoji="1" lang="en-US" altLang="zh-TW" sz="1400" b="1" i="1" smtClean="0">
                            <a:latin typeface="Cambria Math" panose="02040503050406030204" pitchFamily="18" charset="0"/>
                          </a:rPr>
                          <m:t>−</m:t>
                        </m:r>
                        <m:r>
                          <a:rPr kumimoji="1" lang="en-US" altLang="zh-TW" sz="1400" b="1" i="1" smtClean="0">
                            <a:latin typeface="Cambria Math" panose="02040503050406030204" pitchFamily="18" charset="0"/>
                          </a:rPr>
                          <m:t>𝟑</m:t>
                        </m:r>
                      </m:sup>
                    </m:sSup>
                  </m:oMath>
                </a14:m>
                <a:r>
                  <a:rPr kumimoji="1" lang="en-US" altLang="zh-TW" sz="1400" dirty="0"/>
                  <a:t>,   </a:t>
                </a:r>
                <a14:m>
                  <m:oMath xmlns:m="http://schemas.openxmlformats.org/officeDocument/2006/math">
                    <m:sSub>
                      <m:sSubPr>
                        <m:ctrlPr>
                          <a:rPr lang="en-US" altLang="zh-TW" sz="1400" i="1">
                            <a:latin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𝓐</m:t>
                        </m:r>
                      </m:e>
                      <m:sub>
                        <m:r>
                          <a:rPr lang="en-US" altLang="zh-TW" sz="1400" i="1">
                            <a:latin typeface="Cambria Math" panose="02040503050406030204" pitchFamily="18" charset="0"/>
                          </a:rPr>
                          <m:t>𝑪𝑷</m:t>
                        </m:r>
                      </m:sub>
                    </m:sSub>
                    <m:d>
                      <m:dPr>
                        <m:ctrlPr>
                          <a:rPr lang="en-US" altLang="zh-TW" sz="1400" i="1">
                            <a:latin typeface="Cambria Math" panose="02040503050406030204" pitchFamily="18" charset="0"/>
                          </a:rPr>
                        </m:ctrlPr>
                      </m:dPr>
                      <m:e>
                        <m:sSubSup>
                          <m:sSubSupPr>
                            <m:ctrlPr>
                              <a:rPr lang="en-US" altLang="zh-TW" sz="1400" i="1">
                                <a:latin typeface="Cambria Math" panose="02040503050406030204" pitchFamily="18" charset="0"/>
                              </a:rPr>
                            </m:ctrlPr>
                          </m:sSubSupPr>
                          <m:e>
                            <m:r>
                              <a:rPr lang="en-US" altLang="zh-TW" sz="1400">
                                <a:latin typeface="Cambria Math" panose="02040503050406030204" pitchFamily="18" charset="0"/>
                              </a:rPr>
                              <m:t>𝚵</m:t>
                            </m:r>
                          </m:e>
                          <m:sub>
                            <m:r>
                              <a:rPr lang="en-US" altLang="zh-TW" sz="1400" i="1">
                                <a:latin typeface="Cambria Math" panose="02040503050406030204" pitchFamily="18" charset="0"/>
                              </a:rPr>
                              <m:t>𝒄</m:t>
                            </m:r>
                          </m:sub>
                          <m:sup>
                            <m:r>
                              <a:rPr lang="en-US" altLang="zh-TW" sz="1400" i="1">
                                <a:latin typeface="Cambria Math" panose="02040503050406030204" pitchFamily="18" charset="0"/>
                              </a:rPr>
                              <m:t>𝟎</m:t>
                            </m:r>
                          </m:sup>
                        </m:sSubSup>
                        <m:r>
                          <a:rPr lang="en-US" altLang="zh-TW" sz="1400" i="1">
                            <a:latin typeface="Cambria Math" panose="02040503050406030204" pitchFamily="18" charset="0"/>
                          </a:rPr>
                          <m:t>→</m:t>
                        </m:r>
                        <m:r>
                          <a:rPr lang="en-US" altLang="zh-TW" sz="1400" b="1" i="1" smtClean="0">
                            <a:latin typeface="Cambria Math" panose="02040503050406030204" pitchFamily="18" charset="0"/>
                          </a:rPr>
                          <m:t>𝒑</m:t>
                        </m:r>
                        <m:sSup>
                          <m:sSupPr>
                            <m:ctrlPr>
                              <a:rPr lang="en-US" altLang="zh-TW" sz="1400" i="1">
                                <a:latin typeface="Cambria Math" panose="02040503050406030204" pitchFamily="18" charset="0"/>
                              </a:rPr>
                            </m:ctrlPr>
                          </m:sSupPr>
                          <m:e>
                            <m:r>
                              <a:rPr lang="en-US" altLang="zh-TW" sz="1400" b="1" i="1" smtClean="0">
                                <a:latin typeface="Cambria Math" panose="02040503050406030204" pitchFamily="18" charset="0"/>
                              </a:rPr>
                              <m:t>𝑲</m:t>
                            </m:r>
                          </m:e>
                          <m:sup>
                            <m:r>
                              <a:rPr lang="en-US" altLang="zh-TW" sz="1400" i="1">
                                <a:latin typeface="Cambria Math" panose="02040503050406030204" pitchFamily="18" charset="0"/>
                              </a:rPr>
                              <m:t>−</m:t>
                            </m:r>
                          </m:sup>
                        </m:sSup>
                      </m:e>
                    </m:d>
                    <m:r>
                      <a:rPr lang="en-US" altLang="zh-TW" sz="1400" i="1">
                        <a:latin typeface="Cambria Math" panose="02040503050406030204" pitchFamily="18" charset="0"/>
                      </a:rPr>
                      <m:t>=</m:t>
                    </m:r>
                    <m:r>
                      <a:rPr lang="en-US" altLang="zh-TW" sz="1400" b="1" i="1" smtClean="0">
                        <a:latin typeface="Cambria Math" panose="02040503050406030204" pitchFamily="18" charset="0"/>
                      </a:rPr>
                      <m:t>−</m:t>
                    </m:r>
                    <m:d>
                      <m:dPr>
                        <m:ctrlPr>
                          <a:rPr lang="en-US" altLang="zh-TW" sz="1400" i="1">
                            <a:latin typeface="Cambria Math" panose="02040503050406030204" pitchFamily="18" charset="0"/>
                          </a:rPr>
                        </m:ctrlPr>
                      </m:dPr>
                      <m:e>
                        <m:r>
                          <a:rPr lang="en-US" altLang="zh-TW" sz="1400" b="1" i="1" smtClean="0">
                            <a:latin typeface="Cambria Math" panose="02040503050406030204" pitchFamily="18" charset="0"/>
                          </a:rPr>
                          <m:t>𝟏</m:t>
                        </m:r>
                        <m:r>
                          <a:rPr lang="en-US" altLang="zh-TW" sz="1400" b="1" i="1" smtClean="0">
                            <a:latin typeface="Cambria Math" panose="02040503050406030204" pitchFamily="18" charset="0"/>
                          </a:rPr>
                          <m:t>.</m:t>
                        </m:r>
                        <m:r>
                          <a:rPr lang="en-US" altLang="zh-TW" sz="1400" b="1" i="1" smtClean="0">
                            <a:latin typeface="Cambria Math" panose="02040503050406030204" pitchFamily="18" charset="0"/>
                          </a:rPr>
                          <m:t>𝟒𝟖</m:t>
                        </m:r>
                        <m:r>
                          <a:rPr lang="en-US" altLang="zh-TW" sz="1400" i="1">
                            <a:latin typeface="Cambria Math" panose="02040503050406030204" pitchFamily="18" charset="0"/>
                          </a:rPr>
                          <m:t>±</m:t>
                        </m:r>
                        <m:r>
                          <a:rPr lang="en-US" altLang="zh-TW" sz="1400" i="1">
                            <a:latin typeface="Cambria Math" panose="02040503050406030204" pitchFamily="18" charset="0"/>
                          </a:rPr>
                          <m:t>𝟎</m:t>
                        </m:r>
                        <m:r>
                          <a:rPr lang="en-US" altLang="zh-TW" sz="1400" i="1">
                            <a:latin typeface="Cambria Math" panose="02040503050406030204" pitchFamily="18" charset="0"/>
                          </a:rPr>
                          <m:t>.</m:t>
                        </m:r>
                        <m:r>
                          <a:rPr lang="en-US" altLang="zh-TW" sz="1400" b="1" i="1" smtClean="0">
                            <a:latin typeface="Cambria Math" panose="02040503050406030204" pitchFamily="18" charset="0"/>
                          </a:rPr>
                          <m:t>𝟐𝟖</m:t>
                        </m:r>
                      </m:e>
                    </m:d>
                    <m:r>
                      <a:rPr lang="en-US" altLang="zh-TW" sz="1400" i="1">
                        <a:latin typeface="Cambria Math" panose="02040503050406030204" pitchFamily="18" charset="0"/>
                      </a:rPr>
                      <m:t>×</m:t>
                    </m:r>
                    <m:sSup>
                      <m:sSupPr>
                        <m:ctrlPr>
                          <a:rPr lang="en-US" altLang="zh-TW" sz="1400" i="1">
                            <a:latin typeface="Cambria Math" panose="02040503050406030204" pitchFamily="18" charset="0"/>
                          </a:rPr>
                        </m:ctrlPr>
                      </m:sSupPr>
                      <m:e>
                        <m:r>
                          <a:rPr lang="en-US" altLang="zh-TW" sz="1400" i="1">
                            <a:latin typeface="Cambria Math" panose="02040503050406030204" pitchFamily="18" charset="0"/>
                          </a:rPr>
                          <m:t>𝟏𝟎</m:t>
                        </m:r>
                      </m:e>
                      <m:sup>
                        <m:r>
                          <a:rPr lang="en-US" altLang="zh-TW" sz="1400" i="1">
                            <a:latin typeface="Cambria Math" panose="02040503050406030204" pitchFamily="18" charset="0"/>
                          </a:rPr>
                          <m:t>−</m:t>
                        </m:r>
                        <m:r>
                          <a:rPr lang="en-US" altLang="zh-TW" sz="1400" i="1">
                            <a:latin typeface="Cambria Math" panose="02040503050406030204" pitchFamily="18" charset="0"/>
                          </a:rPr>
                          <m:t>𝟑</m:t>
                        </m:r>
                      </m:sup>
                    </m:sSup>
                  </m:oMath>
                </a14:m>
                <a:r>
                  <a:rPr kumimoji="1" lang="en-US" altLang="zh-TW" sz="1400" dirty="0"/>
                  <a:t> </a:t>
                </a:r>
                <a:endParaRPr kumimoji="1" lang="zh-TW" altLang="en-US" sz="1400" dirty="0"/>
              </a:p>
            </p:txBody>
          </p:sp>
        </mc:Choice>
        <mc:Fallback xmlns="">
          <p:sp>
            <p:nvSpPr>
              <p:cNvPr id="13" name="文字方塊 12">
                <a:extLst>
                  <a:ext uri="{FF2B5EF4-FFF2-40B4-BE49-F238E27FC236}">
                    <a16:creationId xmlns:a16="http://schemas.microsoft.com/office/drawing/2014/main" id="{35F04940-5A2B-1C41-7318-E486A1A05315}"/>
                  </a:ext>
                </a:extLst>
              </p:cNvPr>
              <p:cNvSpPr txBox="1">
                <a:spLocks noRot="1" noChangeAspect="1" noMove="1" noResize="1" noEditPoints="1" noAdjustHandles="1" noChangeArrowheads="1" noChangeShapeType="1" noTextEdit="1"/>
              </p:cNvSpPr>
              <p:nvPr/>
            </p:nvSpPr>
            <p:spPr>
              <a:xfrm>
                <a:off x="1210491" y="2364706"/>
                <a:ext cx="7008767" cy="335476"/>
              </a:xfrm>
              <a:prstGeom prst="rect">
                <a:avLst/>
              </a:prstGeom>
              <a:blipFill>
                <a:blip r:embed="rId4"/>
                <a:stretch>
                  <a:fillRect b="-14815"/>
                </a:stretch>
              </a:blipFill>
            </p:spPr>
            <p:txBody>
              <a:bodyPr/>
              <a:lstStyle/>
              <a:p>
                <a:r>
                  <a:rPr lang="zh-TW" altLang="en-US">
                    <a:noFill/>
                  </a:rPr>
                  <a:t> </a:t>
                </a:r>
              </a:p>
            </p:txBody>
          </p:sp>
        </mc:Fallback>
      </mc:AlternateContent>
      <p:sp>
        <p:nvSpPr>
          <p:cNvPr id="10" name="文字方塊 9">
            <a:extLst>
              <a:ext uri="{FF2B5EF4-FFF2-40B4-BE49-F238E27FC236}">
                <a16:creationId xmlns:a16="http://schemas.microsoft.com/office/drawing/2014/main" id="{81604211-2A32-7002-3833-3921CA171C09}"/>
              </a:ext>
            </a:extLst>
          </p:cNvPr>
          <p:cNvSpPr txBox="1"/>
          <p:nvPr/>
        </p:nvSpPr>
        <p:spPr>
          <a:xfrm>
            <a:off x="531223" y="1767840"/>
            <a:ext cx="8367305" cy="623248"/>
          </a:xfrm>
          <a:prstGeom prst="rect">
            <a:avLst/>
          </a:prstGeom>
          <a:noFill/>
        </p:spPr>
        <p:txBody>
          <a:bodyPr wrap="square" rtlCol="0">
            <a:spAutoFit/>
          </a:bodyPr>
          <a:lstStyle/>
          <a:p>
            <a:r>
              <a:rPr kumimoji="1" lang="en-US" altLang="zh-TW" dirty="0">
                <a:solidFill>
                  <a:srgbClr val="0000FF"/>
                </a:solidFill>
              </a:rPr>
              <a:t>SU(3) breaking effects are included in the new analysis of </a:t>
            </a:r>
            <a:r>
              <a:rPr kumimoji="1" lang="en-US" altLang="zh-TW" sz="1800" dirty="0">
                <a:solidFill>
                  <a:srgbClr val="0000FF"/>
                </a:solidFill>
              </a:rPr>
              <a:t>Yang, He &amp; Liu</a:t>
            </a:r>
          </a:p>
          <a:p>
            <a:r>
              <a:rPr kumimoji="1" lang="en-US" altLang="zh-TW" dirty="0">
                <a:solidFill>
                  <a:srgbClr val="0000FF"/>
                </a:solidFill>
              </a:rPr>
              <a:t> </a:t>
            </a:r>
            <a:endParaRPr kumimoji="1" lang="zh-TW" altLang="en-US" dirty="0">
              <a:solidFill>
                <a:srgbClr val="0000FF"/>
              </a:solidFill>
            </a:endParaRPr>
          </a:p>
        </p:txBody>
      </p:sp>
      <p:sp>
        <p:nvSpPr>
          <p:cNvPr id="14" name="文字方塊 13">
            <a:extLst>
              <a:ext uri="{FF2B5EF4-FFF2-40B4-BE49-F238E27FC236}">
                <a16:creationId xmlns:a16="http://schemas.microsoft.com/office/drawing/2014/main" id="{3D944553-CA9C-52A4-E792-C3DA4F74C082}"/>
              </a:ext>
            </a:extLst>
          </p:cNvPr>
          <p:cNvSpPr txBox="1"/>
          <p:nvPr/>
        </p:nvSpPr>
        <p:spPr>
          <a:xfrm>
            <a:off x="7435486" y="2091006"/>
            <a:ext cx="1463040" cy="300082"/>
          </a:xfrm>
          <a:prstGeom prst="rect">
            <a:avLst/>
          </a:prstGeom>
          <a:noFill/>
        </p:spPr>
        <p:txBody>
          <a:bodyPr wrap="square" rtlCol="0">
            <a:spAutoFit/>
          </a:bodyPr>
          <a:lstStyle/>
          <a:p>
            <a:r>
              <a:rPr kumimoji="1" lang="en-US" altLang="zh-TW" sz="1350" dirty="0"/>
              <a:t>2506.19005</a:t>
            </a:r>
            <a:endParaRPr kumimoji="1" lang="zh-TW" altLang="en-US" sz="1350" dirty="0"/>
          </a:p>
        </p:txBody>
      </p:sp>
    </p:spTree>
    <p:extLst>
      <p:ext uri="{BB962C8B-B14F-4D97-AF65-F5344CB8AC3E}">
        <p14:creationId xmlns:p14="http://schemas.microsoft.com/office/powerpoint/2010/main" val="20380786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814F3AF-5802-4929-B232-BE6EF381321D}" type="slidenum">
              <a:rPr lang="en-US" altLang="zh-TW" smtClean="0"/>
              <a:pPr>
                <a:defRPr/>
              </a:pPr>
              <a:t>81</a:t>
            </a:fld>
            <a:endParaRPr lang="en-US" altLang="zh-TW"/>
          </a:p>
        </p:txBody>
      </p:sp>
      <p:sp>
        <p:nvSpPr>
          <p:cNvPr id="3" name="文字方塊 2"/>
          <p:cNvSpPr txBox="1"/>
          <p:nvPr/>
        </p:nvSpPr>
        <p:spPr>
          <a:xfrm>
            <a:off x="3015945" y="1901321"/>
            <a:ext cx="4128989" cy="553998"/>
          </a:xfrm>
          <a:prstGeom prst="rect">
            <a:avLst/>
          </a:prstGeom>
          <a:noFill/>
        </p:spPr>
        <p:txBody>
          <a:bodyPr wrap="square" rtlCol="0">
            <a:spAutoFit/>
          </a:bodyPr>
          <a:lstStyle/>
          <a:p>
            <a:r>
              <a:rPr lang="en-US" altLang="zh-TW" sz="3000" dirty="0"/>
              <a:t>Back-up slides</a:t>
            </a:r>
            <a:endParaRPr lang="zh-TW" altLang="en-US" sz="3000" dirty="0"/>
          </a:p>
        </p:txBody>
      </p:sp>
    </p:spTree>
    <p:extLst>
      <p:ext uri="{BB962C8B-B14F-4D97-AF65-F5344CB8AC3E}">
        <p14:creationId xmlns:p14="http://schemas.microsoft.com/office/powerpoint/2010/main" val="6077150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814F3AF-5802-4929-B232-BE6EF381321D}" type="slidenum">
              <a:rPr lang="en-US" altLang="zh-TW" smtClean="0"/>
              <a:pPr>
                <a:defRPr/>
              </a:pPr>
              <a:t>82</a:t>
            </a:fld>
            <a:endParaRPr lang="en-US" altLang="zh-TW"/>
          </a:p>
        </p:txBody>
      </p:sp>
      <p:sp>
        <p:nvSpPr>
          <p:cNvPr id="3" name="文字方塊 2"/>
          <p:cNvSpPr txBox="1"/>
          <p:nvPr/>
        </p:nvSpPr>
        <p:spPr>
          <a:xfrm>
            <a:off x="694566" y="563154"/>
            <a:ext cx="8116312" cy="346249"/>
          </a:xfrm>
          <a:prstGeom prst="rect">
            <a:avLst/>
          </a:prstGeom>
          <a:noFill/>
        </p:spPr>
        <p:txBody>
          <a:bodyPr wrap="square" rtlCol="0">
            <a:spAutoFit/>
          </a:bodyPr>
          <a:lstStyle/>
          <a:p>
            <a:r>
              <a:rPr lang="en-US" altLang="zh-TW" sz="1600" b="0" dirty="0">
                <a:solidFill>
                  <a:srgbClr val="0000FF"/>
                </a:solidFill>
              </a:rPr>
              <a:t>1.  </a:t>
            </a:r>
            <a:r>
              <a:rPr lang="pl-PL" altLang="zh-TW" sz="1600" b="0" dirty="0">
                <a:solidFill>
                  <a:srgbClr val="0000FF"/>
                </a:solidFill>
              </a:rPr>
              <a:t>Ji-Hai Pan</a:t>
            </a:r>
            <a:r>
              <a:rPr lang="en-US" altLang="zh-TW" sz="1600" b="0" dirty="0">
                <a:solidFill>
                  <a:srgbClr val="0000FF"/>
                </a:solidFill>
              </a:rPr>
              <a:t>,</a:t>
            </a:r>
            <a:r>
              <a:rPr lang="pl-PL" altLang="zh-TW" sz="1600" b="0" dirty="0">
                <a:solidFill>
                  <a:srgbClr val="0000FF"/>
                </a:solidFill>
              </a:rPr>
              <a:t> Jisi Pan</a:t>
            </a:r>
            <a:r>
              <a:rPr lang="en-US" altLang="zh-TW" sz="1600" b="0" dirty="0">
                <a:solidFill>
                  <a:srgbClr val="0000FF"/>
                </a:solidFill>
              </a:rPr>
              <a:t>    2308.11769</a:t>
            </a:r>
            <a:endParaRPr lang="zh-TW" altLang="en-US" sz="1600" b="0" dirty="0">
              <a:solidFill>
                <a:srgbClr val="0000FF"/>
              </a:solidFill>
            </a:endParaRPr>
          </a:p>
        </p:txBody>
      </p:sp>
      <p:sp>
        <p:nvSpPr>
          <p:cNvPr id="4" name="矩形 3"/>
          <p:cNvSpPr/>
          <p:nvPr/>
        </p:nvSpPr>
        <p:spPr>
          <a:xfrm>
            <a:off x="1047918" y="876276"/>
            <a:ext cx="7606513" cy="600164"/>
          </a:xfrm>
          <a:prstGeom prst="rect">
            <a:avLst/>
          </a:prstGeom>
        </p:spPr>
        <p:txBody>
          <a:bodyPr wrap="square">
            <a:spAutoFit/>
          </a:bodyPr>
          <a:lstStyle/>
          <a:p>
            <a:r>
              <a:rPr lang="en-US" altLang="zh-TW" sz="1600" b="0" dirty="0"/>
              <a:t>Investigation of the mass spectra of singly heavy baryons ΣQ, Ξ ′ Q and         ΩQ(Q = c, d) in </a:t>
            </a:r>
            <a:r>
              <a:rPr lang="en-US" altLang="zh-TW" sz="1600" b="0" dirty="0" err="1"/>
              <a:t>Regge</a:t>
            </a:r>
            <a:r>
              <a:rPr lang="en-US" altLang="zh-TW" sz="1600" b="0" dirty="0"/>
              <a:t> trajectory model</a:t>
            </a:r>
            <a:endParaRPr lang="zh-TW" altLang="en-US" sz="1600" b="0" dirty="0"/>
          </a:p>
        </p:txBody>
      </p:sp>
      <p:sp>
        <p:nvSpPr>
          <p:cNvPr id="5" name="文字方塊 4"/>
          <p:cNvSpPr txBox="1"/>
          <p:nvPr/>
        </p:nvSpPr>
        <p:spPr>
          <a:xfrm>
            <a:off x="694566" y="1510889"/>
            <a:ext cx="8116312" cy="346249"/>
          </a:xfrm>
          <a:prstGeom prst="rect">
            <a:avLst/>
          </a:prstGeom>
          <a:noFill/>
        </p:spPr>
        <p:txBody>
          <a:bodyPr wrap="square" rtlCol="0">
            <a:spAutoFit/>
          </a:bodyPr>
          <a:lstStyle/>
          <a:p>
            <a:r>
              <a:rPr lang="en-US" altLang="zh-TW" sz="1600" b="0" dirty="0">
                <a:solidFill>
                  <a:srgbClr val="0000FF"/>
                </a:solidFill>
              </a:rPr>
              <a:t>2.  Emmanuel Ortiz-Pacheco, </a:t>
            </a:r>
            <a:r>
              <a:rPr lang="en-US" altLang="zh-TW" sz="1600" b="0" dirty="0" err="1">
                <a:solidFill>
                  <a:srgbClr val="0000FF"/>
                </a:solidFill>
              </a:rPr>
              <a:t>Roelof</a:t>
            </a:r>
            <a:r>
              <a:rPr lang="en-US" altLang="zh-TW" sz="1600" b="0" dirty="0">
                <a:solidFill>
                  <a:srgbClr val="0000FF"/>
                </a:solidFill>
              </a:rPr>
              <a:t> </a:t>
            </a:r>
            <a:r>
              <a:rPr lang="en-US" altLang="zh-TW" sz="1600" b="0" dirty="0" err="1">
                <a:solidFill>
                  <a:srgbClr val="0000FF"/>
                </a:solidFill>
              </a:rPr>
              <a:t>Bijker</a:t>
            </a:r>
            <a:r>
              <a:rPr lang="en-US" altLang="zh-TW" sz="1600" b="0" dirty="0">
                <a:solidFill>
                  <a:srgbClr val="0000FF"/>
                </a:solidFill>
              </a:rPr>
              <a:t>   2307.04939</a:t>
            </a:r>
            <a:endParaRPr lang="zh-TW" altLang="en-US" sz="1600" b="0" dirty="0">
              <a:solidFill>
                <a:srgbClr val="0000FF"/>
              </a:solidFill>
            </a:endParaRPr>
          </a:p>
        </p:txBody>
      </p:sp>
      <p:sp>
        <p:nvSpPr>
          <p:cNvPr id="6" name="矩形 5"/>
          <p:cNvSpPr/>
          <p:nvPr/>
        </p:nvSpPr>
        <p:spPr>
          <a:xfrm>
            <a:off x="995319" y="1776522"/>
            <a:ext cx="7440627" cy="600164"/>
          </a:xfrm>
          <a:prstGeom prst="rect">
            <a:avLst/>
          </a:prstGeom>
        </p:spPr>
        <p:txBody>
          <a:bodyPr wrap="square">
            <a:spAutoFit/>
          </a:bodyPr>
          <a:lstStyle/>
          <a:p>
            <a:r>
              <a:rPr lang="en-US" altLang="zh-TW" sz="1600" dirty="0">
                <a:solidFill>
                  <a:srgbClr val="000000"/>
                </a:solidFill>
                <a:latin typeface="Lucida Grande"/>
              </a:rPr>
              <a:t>Masses and radiative decay widths of S- and P-wave singly-, doubly- and triply-heavy charm and bottom baryons</a:t>
            </a:r>
          </a:p>
        </p:txBody>
      </p:sp>
      <p:sp>
        <p:nvSpPr>
          <p:cNvPr id="7" name="文字方塊 6"/>
          <p:cNvSpPr txBox="1"/>
          <p:nvPr/>
        </p:nvSpPr>
        <p:spPr>
          <a:xfrm>
            <a:off x="732329" y="2495681"/>
            <a:ext cx="8116312" cy="346249"/>
          </a:xfrm>
          <a:prstGeom prst="rect">
            <a:avLst/>
          </a:prstGeom>
          <a:noFill/>
        </p:spPr>
        <p:txBody>
          <a:bodyPr wrap="square" rtlCol="0">
            <a:spAutoFit/>
          </a:bodyPr>
          <a:lstStyle/>
          <a:p>
            <a:r>
              <a:rPr lang="en-US" altLang="zh-TW" sz="1600" b="0" dirty="0">
                <a:solidFill>
                  <a:srgbClr val="0000FF"/>
                </a:solidFill>
              </a:rPr>
              <a:t>3.  Pooja </a:t>
            </a:r>
            <a:r>
              <a:rPr lang="en-US" altLang="zh-TW" sz="1600" b="0" dirty="0" err="1">
                <a:solidFill>
                  <a:srgbClr val="0000FF"/>
                </a:solidFill>
              </a:rPr>
              <a:t>Jakhad</a:t>
            </a:r>
            <a:r>
              <a:rPr lang="en-US" altLang="zh-TW" sz="1600" b="0" dirty="0">
                <a:solidFill>
                  <a:srgbClr val="0000FF"/>
                </a:solidFill>
              </a:rPr>
              <a:t>, </a:t>
            </a:r>
            <a:r>
              <a:rPr lang="en-US" altLang="zh-TW" sz="1600" b="0" dirty="0" err="1">
                <a:solidFill>
                  <a:srgbClr val="0000FF"/>
                </a:solidFill>
              </a:rPr>
              <a:t>Juhi</a:t>
            </a:r>
            <a:r>
              <a:rPr lang="en-US" altLang="zh-TW" sz="1600" b="0" dirty="0">
                <a:solidFill>
                  <a:srgbClr val="0000FF"/>
                </a:solidFill>
              </a:rPr>
              <a:t> </a:t>
            </a:r>
            <a:r>
              <a:rPr lang="en-US" altLang="zh-TW" sz="1600" b="0" dirty="0" err="1">
                <a:solidFill>
                  <a:srgbClr val="0000FF"/>
                </a:solidFill>
              </a:rPr>
              <a:t>Oudichhya</a:t>
            </a:r>
            <a:r>
              <a:rPr lang="en-US" altLang="zh-TW" sz="1600" b="0" dirty="0">
                <a:solidFill>
                  <a:srgbClr val="0000FF"/>
                </a:solidFill>
              </a:rPr>
              <a:t>, </a:t>
            </a:r>
            <a:r>
              <a:rPr lang="en-US" altLang="zh-TW" sz="1600" b="0" dirty="0" err="1">
                <a:solidFill>
                  <a:srgbClr val="0000FF"/>
                </a:solidFill>
              </a:rPr>
              <a:t>Keval</a:t>
            </a:r>
            <a:r>
              <a:rPr lang="en-US" altLang="zh-TW" sz="1600" b="0" dirty="0">
                <a:solidFill>
                  <a:srgbClr val="0000FF"/>
                </a:solidFill>
              </a:rPr>
              <a:t> Gandhi, Ajay Kumar Rai   2306.06439</a:t>
            </a:r>
            <a:endParaRPr lang="zh-TW" altLang="en-US" sz="1600" b="0" dirty="0">
              <a:solidFill>
                <a:srgbClr val="0000FF"/>
              </a:solidFill>
            </a:endParaRPr>
          </a:p>
        </p:txBody>
      </p:sp>
      <p:sp>
        <p:nvSpPr>
          <p:cNvPr id="8" name="矩形 7"/>
          <p:cNvSpPr/>
          <p:nvPr/>
        </p:nvSpPr>
        <p:spPr>
          <a:xfrm>
            <a:off x="962952" y="2841930"/>
            <a:ext cx="7950425" cy="333938"/>
          </a:xfrm>
          <a:prstGeom prst="rect">
            <a:avLst/>
          </a:prstGeom>
        </p:spPr>
        <p:txBody>
          <a:bodyPr wrap="square">
            <a:spAutoFit/>
          </a:bodyPr>
          <a:lstStyle/>
          <a:p>
            <a:r>
              <a:rPr lang="en-US" altLang="zh-TW" sz="1570" dirty="0">
                <a:solidFill>
                  <a:srgbClr val="000000"/>
                </a:solidFill>
                <a:latin typeface="Lucida Grande"/>
              </a:rPr>
              <a:t>Identification of newly observed singly charmed baryons using relativistic flux tube model</a:t>
            </a:r>
          </a:p>
        </p:txBody>
      </p:sp>
      <p:sp>
        <p:nvSpPr>
          <p:cNvPr id="9" name="文字方塊 8"/>
          <p:cNvSpPr txBox="1"/>
          <p:nvPr/>
        </p:nvSpPr>
        <p:spPr>
          <a:xfrm>
            <a:off x="732329" y="3305383"/>
            <a:ext cx="8116312" cy="346249"/>
          </a:xfrm>
          <a:prstGeom prst="rect">
            <a:avLst/>
          </a:prstGeom>
          <a:noFill/>
        </p:spPr>
        <p:txBody>
          <a:bodyPr wrap="square" rtlCol="0">
            <a:spAutoFit/>
          </a:bodyPr>
          <a:lstStyle/>
          <a:p>
            <a:r>
              <a:rPr lang="en-US" altLang="zh-TW" sz="1600" b="0" dirty="0">
                <a:solidFill>
                  <a:srgbClr val="0000FF"/>
                </a:solidFill>
              </a:rPr>
              <a:t>4.  </a:t>
            </a:r>
            <a:r>
              <a:rPr lang="en-US" altLang="zh-TW" sz="1600" b="0" dirty="0" err="1">
                <a:solidFill>
                  <a:srgbClr val="0000FF"/>
                </a:solidFill>
              </a:rPr>
              <a:t>Guo</a:t>
            </a:r>
            <a:r>
              <a:rPr lang="en-US" altLang="zh-TW" sz="1600" b="0" dirty="0">
                <a:solidFill>
                  <a:srgbClr val="0000FF"/>
                </a:solidFill>
              </a:rPr>
              <a:t>-Liang Yu, Yan </a:t>
            </a:r>
            <a:r>
              <a:rPr lang="en-US" altLang="zh-TW" sz="1600" b="0" dirty="0" err="1">
                <a:solidFill>
                  <a:srgbClr val="0000FF"/>
                </a:solidFill>
              </a:rPr>
              <a:t>Meng</a:t>
            </a:r>
            <a:r>
              <a:rPr lang="en-US" altLang="zh-TW" sz="1600" b="0" dirty="0">
                <a:solidFill>
                  <a:srgbClr val="0000FF"/>
                </a:solidFill>
              </a:rPr>
              <a:t>, Zhen-Yu Li, </a:t>
            </a:r>
            <a:r>
              <a:rPr lang="en-US" altLang="zh-TW" sz="1600" b="0" dirty="0" err="1">
                <a:solidFill>
                  <a:srgbClr val="0000FF"/>
                </a:solidFill>
              </a:rPr>
              <a:t>Zhi</a:t>
            </a:r>
            <a:r>
              <a:rPr lang="en-US" altLang="zh-TW" sz="1600" b="0" dirty="0">
                <a:solidFill>
                  <a:srgbClr val="0000FF"/>
                </a:solidFill>
              </a:rPr>
              <a:t>-Gang Wang, Lu </a:t>
            </a:r>
            <a:r>
              <a:rPr lang="en-US" altLang="zh-TW" sz="1600" b="0" dirty="0" err="1">
                <a:solidFill>
                  <a:srgbClr val="0000FF"/>
                </a:solidFill>
              </a:rPr>
              <a:t>Jie</a:t>
            </a:r>
            <a:r>
              <a:rPr lang="en-US" altLang="zh-TW" sz="1600" b="0" dirty="0">
                <a:solidFill>
                  <a:srgbClr val="0000FF"/>
                </a:solidFill>
              </a:rPr>
              <a:t>   2306.06439</a:t>
            </a:r>
            <a:endParaRPr lang="zh-TW" altLang="en-US" sz="1600" b="0" dirty="0">
              <a:solidFill>
                <a:srgbClr val="0000FF"/>
              </a:solidFill>
            </a:endParaRPr>
          </a:p>
        </p:txBody>
      </p:sp>
      <p:sp>
        <p:nvSpPr>
          <p:cNvPr id="11" name="Rectangle 1"/>
          <p:cNvSpPr>
            <a:spLocks noChangeArrowheads="1"/>
          </p:cNvSpPr>
          <p:nvPr/>
        </p:nvSpPr>
        <p:spPr bwMode="auto">
          <a:xfrm>
            <a:off x="1047918" y="3686567"/>
            <a:ext cx="6748758" cy="3510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415" tIns="39675" rIns="0" bIns="7935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500" b="0" i="0" u="none" strike="noStrike" cap="none" normalizeH="0" baseline="0" dirty="0">
                <a:ln>
                  <a:noFill/>
                </a:ln>
                <a:solidFill>
                  <a:srgbClr val="000000"/>
                </a:solidFill>
                <a:effectLst/>
                <a:latin typeface="Arial" panose="020B0604020202020204" pitchFamily="34" charset="0"/>
                <a:ea typeface="Lucida Grande"/>
              </a:rPr>
              <a:t>Strong decay properties of single heavy baryons </a:t>
            </a:r>
            <a:r>
              <a:rPr kumimoji="0" lang="zh-TW" altLang="zh-TW" sz="1500" b="0" i="0" u="none" strike="noStrike" cap="none" normalizeH="0" baseline="0" dirty="0">
                <a:ln>
                  <a:noFill/>
                </a:ln>
                <a:solidFill>
                  <a:srgbClr val="000000"/>
                </a:solidFill>
                <a:effectLst/>
                <a:latin typeface="Arial" panose="020B0604020202020204" pitchFamily="34" charset="0"/>
                <a:ea typeface="MathJax_Main"/>
              </a:rPr>
              <a:t>Λ</a:t>
            </a:r>
            <a:r>
              <a:rPr kumimoji="0" lang="zh-TW" altLang="zh-TW" sz="1500" b="0" i="0" u="none" strike="noStrike" cap="none" normalizeH="0" baseline="0" dirty="0">
                <a:ln>
                  <a:noFill/>
                </a:ln>
                <a:solidFill>
                  <a:srgbClr val="000000"/>
                </a:solidFill>
                <a:effectLst/>
                <a:latin typeface="Arial" panose="020B0604020202020204" pitchFamily="34" charset="0"/>
                <a:ea typeface="MathJax_Math-italic"/>
              </a:rPr>
              <a:t>Q</a:t>
            </a:r>
            <a:r>
              <a:rPr kumimoji="0" lang="zh-TW" altLang="zh-TW" sz="1500" b="0" i="0" u="none" strike="noStrike" cap="none" normalizeH="0" baseline="0" dirty="0">
                <a:ln>
                  <a:noFill/>
                </a:ln>
                <a:solidFill>
                  <a:srgbClr val="000000"/>
                </a:solidFill>
                <a:effectLst/>
                <a:latin typeface="Arial" panose="020B0604020202020204" pitchFamily="34" charset="0"/>
                <a:ea typeface="Lucida Grande"/>
              </a:rPr>
              <a:t>, </a:t>
            </a:r>
            <a:r>
              <a:rPr kumimoji="0" lang="zh-TW" altLang="zh-TW" sz="1500" b="0" i="0" u="none" strike="noStrike" cap="none" normalizeH="0" baseline="0" dirty="0">
                <a:ln>
                  <a:noFill/>
                </a:ln>
                <a:solidFill>
                  <a:srgbClr val="000000"/>
                </a:solidFill>
                <a:effectLst/>
                <a:latin typeface="Arial" panose="020B0604020202020204" pitchFamily="34" charset="0"/>
                <a:ea typeface="MathJax_Main"/>
              </a:rPr>
              <a:t>Σ</a:t>
            </a:r>
            <a:r>
              <a:rPr kumimoji="0" lang="zh-TW" altLang="zh-TW" sz="1500" b="0" i="0" u="none" strike="noStrike" cap="none" normalizeH="0" baseline="0" dirty="0">
                <a:ln>
                  <a:noFill/>
                </a:ln>
                <a:solidFill>
                  <a:srgbClr val="000000"/>
                </a:solidFill>
                <a:effectLst/>
                <a:latin typeface="Arial" panose="020B0604020202020204" pitchFamily="34" charset="0"/>
                <a:ea typeface="MathJax_Math-italic"/>
              </a:rPr>
              <a:t>Q</a:t>
            </a:r>
            <a:r>
              <a:rPr kumimoji="0" lang="zh-TW" altLang="zh-TW" sz="1500" b="0" i="0" u="none" strike="noStrike" cap="none" normalizeH="0" baseline="0" dirty="0">
                <a:ln>
                  <a:noFill/>
                </a:ln>
                <a:solidFill>
                  <a:srgbClr val="000000"/>
                </a:solidFill>
                <a:effectLst/>
                <a:latin typeface="Arial" panose="020B0604020202020204" pitchFamily="34" charset="0"/>
                <a:ea typeface="Lucida Grande"/>
              </a:rPr>
              <a:t> and </a:t>
            </a:r>
            <a:r>
              <a:rPr kumimoji="0" lang="zh-TW" altLang="zh-TW" sz="1500" b="0" i="0" u="none" strike="noStrike" cap="none" normalizeH="0" baseline="0" dirty="0">
                <a:ln>
                  <a:noFill/>
                </a:ln>
                <a:solidFill>
                  <a:srgbClr val="000000"/>
                </a:solidFill>
                <a:effectLst/>
                <a:latin typeface="Arial" panose="020B0604020202020204" pitchFamily="34" charset="0"/>
                <a:ea typeface="MathJax_Main"/>
              </a:rPr>
              <a:t>Ω</a:t>
            </a:r>
            <a:r>
              <a:rPr kumimoji="0" lang="zh-TW" altLang="zh-TW" sz="1500" b="0" i="0" u="none" strike="noStrike" cap="none" normalizeH="0" baseline="0" dirty="0">
                <a:ln>
                  <a:noFill/>
                </a:ln>
                <a:solidFill>
                  <a:srgbClr val="000000"/>
                </a:solidFill>
                <a:effectLst/>
                <a:latin typeface="Arial" panose="020B0604020202020204" pitchFamily="34" charset="0"/>
                <a:ea typeface="MathJax_Math-italic"/>
              </a:rPr>
              <a:t>Q</a:t>
            </a:r>
            <a:endParaRPr kumimoji="0" lang="zh-TW" altLang="zh-TW" sz="1500" b="0" i="0" u="none" strike="noStrike" cap="none" normalizeH="0" baseline="0" dirty="0">
              <a:ln>
                <a:noFill/>
              </a:ln>
              <a:solidFill>
                <a:srgbClr val="000000"/>
              </a:solidFill>
              <a:effectLst/>
              <a:latin typeface="Arial" panose="020B0604020202020204" pitchFamily="34" charset="0"/>
              <a:ea typeface="Lucida Grande"/>
            </a:endParaRPr>
          </a:p>
        </p:txBody>
      </p:sp>
      <p:sp>
        <p:nvSpPr>
          <p:cNvPr id="10" name="文字方塊 9"/>
          <p:cNvSpPr txBox="1"/>
          <p:nvPr/>
        </p:nvSpPr>
        <p:spPr>
          <a:xfrm>
            <a:off x="2775568" y="141611"/>
            <a:ext cx="3459345" cy="346249"/>
          </a:xfrm>
          <a:prstGeom prst="rect">
            <a:avLst/>
          </a:prstGeom>
          <a:noFill/>
        </p:spPr>
        <p:txBody>
          <a:bodyPr wrap="square" rtlCol="0">
            <a:spAutoFit/>
          </a:bodyPr>
          <a:lstStyle/>
          <a:p>
            <a:r>
              <a:rPr lang="en-US" altLang="zh-TW" dirty="0"/>
              <a:t>Some recent publications:</a:t>
            </a:r>
            <a:endParaRPr lang="zh-TW" altLang="en-US" dirty="0"/>
          </a:p>
        </p:txBody>
      </p:sp>
      <mc:AlternateContent xmlns:mc="http://schemas.openxmlformats.org/markup-compatibility/2006" xmlns:a14="http://schemas.microsoft.com/office/drawing/2010/main">
        <mc:Choice Requires="a14">
          <p:sp>
            <p:nvSpPr>
              <p:cNvPr id="13" name="文字方塊 12"/>
              <p:cNvSpPr txBox="1"/>
              <p:nvPr/>
            </p:nvSpPr>
            <p:spPr>
              <a:xfrm>
                <a:off x="815946" y="4208155"/>
                <a:ext cx="7873552" cy="589200"/>
              </a:xfrm>
              <a:prstGeom prst="rect">
                <a:avLst/>
              </a:prstGeom>
              <a:noFill/>
            </p:spPr>
            <p:txBody>
              <a:bodyPr wrap="square" rtlCol="0">
                <a:spAutoFit/>
              </a:bodyPr>
              <a:lstStyle/>
              <a:p>
                <a:r>
                  <a:rPr lang="en-US" altLang="zh-TW" sz="1600" dirty="0">
                    <a:solidFill>
                      <a:srgbClr val="0000FF"/>
                    </a:solidFill>
                  </a:rPr>
                  <a:t>Authors of first three papers assigned  </a:t>
                </a:r>
                <a14:m>
                  <m:oMath xmlns:m="http://schemas.openxmlformats.org/officeDocument/2006/math">
                    <m:sSup>
                      <m:sSupPr>
                        <m:ctrlPr>
                          <a:rPr lang="en-US" altLang="zh-TW" sz="1600" i="1" smtClean="0">
                            <a:solidFill>
                              <a:srgbClr val="0000FF"/>
                            </a:solidFill>
                            <a:latin typeface="Cambria Math" panose="02040503050406030204" pitchFamily="18" charset="0"/>
                          </a:rPr>
                        </m:ctrlPr>
                      </m:sSupPr>
                      <m:e>
                        <m:r>
                          <a:rPr lang="en-US" altLang="zh-TW" sz="1600" b="1" i="1" smtClean="0">
                            <a:solidFill>
                              <a:srgbClr val="0000FF"/>
                            </a:solidFill>
                            <a:latin typeface="Cambria Math" panose="02040503050406030204" pitchFamily="18" charset="0"/>
                          </a:rPr>
                          <m:t>𝑱</m:t>
                        </m:r>
                      </m:e>
                      <m:sup>
                        <m:r>
                          <a:rPr lang="en-US" altLang="zh-TW" sz="1600" b="1" i="1" smtClean="0">
                            <a:solidFill>
                              <a:srgbClr val="0000FF"/>
                            </a:solidFill>
                            <a:latin typeface="Cambria Math" panose="02040503050406030204" pitchFamily="18" charset="0"/>
                          </a:rPr>
                          <m:t>𝑷</m:t>
                        </m:r>
                      </m:sup>
                    </m:sSup>
                  </m:oMath>
                </a14:m>
                <a:r>
                  <a:rPr lang="en-US" altLang="zh-TW" sz="1600" dirty="0">
                    <a:solidFill>
                      <a:srgbClr val="0000FF"/>
                    </a:solidFill>
                  </a:rPr>
                  <a:t> to be </a:t>
                </a:r>
                <a14:m>
                  <m:oMath xmlns:m="http://schemas.openxmlformats.org/officeDocument/2006/math">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𝟏</m:t>
                        </m:r>
                        <m:r>
                          <a:rPr lang="en-US" altLang="zh-TW" sz="1600" i="1">
                            <a:solidFill>
                              <a:srgbClr val="0000FF"/>
                            </a:solidFill>
                            <a:latin typeface="Cambria Math" panose="02040503050406030204" pitchFamily="18" charset="0"/>
                          </a:rPr>
                          <m:t>/</m:t>
                        </m:r>
                        <m:r>
                          <a:rPr lang="en-US" altLang="zh-TW" sz="1600" i="1">
                            <a:solidFill>
                              <a:srgbClr val="0000FF"/>
                            </a:solidFill>
                            <a:latin typeface="Cambria Math" panose="02040503050406030204" pitchFamily="18" charset="0"/>
                          </a:rPr>
                          <m:t>𝟐</m:t>
                        </m:r>
                      </m:e>
                      <m:sup>
                        <m:r>
                          <a:rPr lang="en-US" altLang="zh-TW" sz="1600" i="1">
                            <a:solidFill>
                              <a:srgbClr val="0000FF"/>
                            </a:solidFill>
                            <a:latin typeface="Cambria Math" panose="02040503050406030204" pitchFamily="18" charset="0"/>
                          </a:rPr>
                          <m:t>−</m:t>
                        </m:r>
                      </m:sup>
                    </m:sSup>
                  </m:oMath>
                </a14:m>
                <a:r>
                  <a:rPr lang="en-US" altLang="zh-TW" sz="1600" dirty="0">
                    <a:solidFill>
                      <a:srgbClr val="0000FF"/>
                    </a:solidFill>
                  </a:rPr>
                  <a:t>, </a:t>
                </a:r>
                <a14:m>
                  <m:oMath xmlns:m="http://schemas.openxmlformats.org/officeDocument/2006/math">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𝟏</m:t>
                        </m:r>
                        <m:r>
                          <a:rPr lang="en-US" altLang="zh-TW" sz="1600" i="1">
                            <a:solidFill>
                              <a:srgbClr val="0000FF"/>
                            </a:solidFill>
                            <a:latin typeface="Cambria Math" panose="02040503050406030204" pitchFamily="18" charset="0"/>
                          </a:rPr>
                          <m:t>/</m:t>
                        </m:r>
                        <m:r>
                          <a:rPr lang="en-US" altLang="zh-TW" sz="1600" i="1">
                            <a:solidFill>
                              <a:srgbClr val="0000FF"/>
                            </a:solidFill>
                            <a:latin typeface="Cambria Math" panose="02040503050406030204" pitchFamily="18" charset="0"/>
                          </a:rPr>
                          <m:t>𝟐</m:t>
                        </m:r>
                      </m:e>
                      <m:sup>
                        <m:r>
                          <a:rPr lang="en-US" altLang="zh-TW" sz="1600" i="1">
                            <a:solidFill>
                              <a:srgbClr val="0000FF"/>
                            </a:solidFill>
                            <a:latin typeface="Cambria Math" panose="02040503050406030204" pitchFamily="18" charset="0"/>
                          </a:rPr>
                          <m:t>−</m:t>
                        </m:r>
                      </m:sup>
                    </m:sSup>
                  </m:oMath>
                </a14:m>
                <a:r>
                  <a:rPr lang="en-US" altLang="zh-TW" sz="1600" dirty="0">
                    <a:solidFill>
                      <a:srgbClr val="0000FF"/>
                    </a:solidFill>
                  </a:rPr>
                  <a:t>, </a:t>
                </a:r>
                <a14:m>
                  <m:oMath xmlns:m="http://schemas.openxmlformats.org/officeDocument/2006/math">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𝟑</m:t>
                        </m:r>
                        <m:r>
                          <a:rPr lang="en-US" altLang="zh-TW" sz="1600" i="1">
                            <a:solidFill>
                              <a:srgbClr val="0000FF"/>
                            </a:solidFill>
                            <a:latin typeface="Cambria Math" panose="02040503050406030204" pitchFamily="18" charset="0"/>
                          </a:rPr>
                          <m:t>/</m:t>
                        </m:r>
                        <m:r>
                          <a:rPr lang="en-US" altLang="zh-TW" sz="1600" i="1">
                            <a:solidFill>
                              <a:srgbClr val="0000FF"/>
                            </a:solidFill>
                            <a:latin typeface="Cambria Math" panose="02040503050406030204" pitchFamily="18" charset="0"/>
                          </a:rPr>
                          <m:t>𝟐</m:t>
                        </m:r>
                      </m:e>
                      <m:sup>
                        <m:r>
                          <a:rPr lang="en-US" altLang="zh-TW" sz="1600" i="1">
                            <a:solidFill>
                              <a:srgbClr val="0000FF"/>
                            </a:solidFill>
                            <a:latin typeface="Cambria Math" panose="02040503050406030204" pitchFamily="18" charset="0"/>
                          </a:rPr>
                          <m:t>−</m:t>
                        </m:r>
                      </m:sup>
                    </m:sSup>
                  </m:oMath>
                </a14:m>
                <a:r>
                  <a:rPr lang="en-US" altLang="zh-TW" sz="1600" dirty="0">
                    <a:solidFill>
                      <a:srgbClr val="0000FF"/>
                    </a:solidFill>
                  </a:rPr>
                  <a:t>, </a:t>
                </a:r>
                <a14:m>
                  <m:oMath xmlns:m="http://schemas.openxmlformats.org/officeDocument/2006/math">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𝟑</m:t>
                        </m:r>
                        <m:r>
                          <a:rPr lang="en-US" altLang="zh-TW" sz="1600" i="1">
                            <a:solidFill>
                              <a:srgbClr val="0000FF"/>
                            </a:solidFill>
                            <a:latin typeface="Cambria Math" panose="02040503050406030204" pitchFamily="18" charset="0"/>
                          </a:rPr>
                          <m:t>/</m:t>
                        </m:r>
                        <m:r>
                          <a:rPr lang="en-US" altLang="zh-TW" sz="1600" i="1">
                            <a:solidFill>
                              <a:srgbClr val="0000FF"/>
                            </a:solidFill>
                            <a:latin typeface="Cambria Math" panose="02040503050406030204" pitchFamily="18" charset="0"/>
                          </a:rPr>
                          <m:t>𝟐</m:t>
                        </m:r>
                      </m:e>
                      <m:sup>
                        <m:r>
                          <a:rPr lang="en-US" altLang="zh-TW" sz="1600" i="1">
                            <a:solidFill>
                              <a:srgbClr val="0000FF"/>
                            </a:solidFill>
                            <a:latin typeface="Cambria Math" panose="02040503050406030204" pitchFamily="18" charset="0"/>
                          </a:rPr>
                          <m:t>−</m:t>
                        </m:r>
                      </m:sup>
                    </m:sSup>
                  </m:oMath>
                </a14:m>
                <a:r>
                  <a:rPr lang="en-US" altLang="zh-TW" sz="1600" dirty="0">
                    <a:solidFill>
                      <a:srgbClr val="0000FF"/>
                    </a:solidFill>
                  </a:rPr>
                  <a:t>, </a:t>
                </a:r>
                <a14:m>
                  <m:oMath xmlns:m="http://schemas.openxmlformats.org/officeDocument/2006/math">
                    <m:sSup>
                      <m:sSupPr>
                        <m:ctrlPr>
                          <a:rPr lang="en-US" altLang="zh-TW" sz="1600" i="1">
                            <a:solidFill>
                              <a:srgbClr val="0000FF"/>
                            </a:solidFill>
                            <a:latin typeface="Cambria Math" panose="02040503050406030204" pitchFamily="18" charset="0"/>
                          </a:rPr>
                        </m:ctrlPr>
                      </m:sSupPr>
                      <m:e>
                        <m:r>
                          <a:rPr lang="en-US" altLang="zh-TW" sz="1600" i="1">
                            <a:solidFill>
                              <a:srgbClr val="0000FF"/>
                            </a:solidFill>
                            <a:latin typeface="Cambria Math" panose="02040503050406030204" pitchFamily="18" charset="0"/>
                          </a:rPr>
                          <m:t>𝟓</m:t>
                        </m:r>
                        <m:r>
                          <a:rPr lang="en-US" altLang="zh-TW" sz="1600" i="1">
                            <a:solidFill>
                              <a:srgbClr val="0000FF"/>
                            </a:solidFill>
                            <a:latin typeface="Cambria Math" panose="02040503050406030204" pitchFamily="18" charset="0"/>
                          </a:rPr>
                          <m:t>/</m:t>
                        </m:r>
                        <m:r>
                          <a:rPr lang="en-US" altLang="zh-TW" sz="1600" i="1">
                            <a:solidFill>
                              <a:srgbClr val="0000FF"/>
                            </a:solidFill>
                            <a:latin typeface="Cambria Math" panose="02040503050406030204" pitchFamily="18" charset="0"/>
                          </a:rPr>
                          <m:t>𝟐</m:t>
                        </m:r>
                      </m:e>
                      <m:sup>
                        <m:r>
                          <a:rPr lang="en-US" altLang="zh-TW" sz="1600" i="1">
                            <a:solidFill>
                              <a:srgbClr val="0000FF"/>
                            </a:solidFill>
                            <a:latin typeface="Cambria Math" panose="02040503050406030204" pitchFamily="18" charset="0"/>
                          </a:rPr>
                          <m:t>−</m:t>
                        </m:r>
                      </m:sup>
                    </m:sSup>
                  </m:oMath>
                </a14:m>
                <a:r>
                  <a:rPr lang="en-US" altLang="zh-TW" sz="1600" dirty="0">
                    <a:solidFill>
                      <a:srgbClr val="0000FF"/>
                    </a:solidFill>
                  </a:rPr>
                  <a:t>,</a:t>
                </a:r>
              </a:p>
              <a:p>
                <a:r>
                  <a:rPr lang="en-US" altLang="zh-TW" sz="1600" dirty="0">
                    <a:solidFill>
                      <a:srgbClr val="0000FF"/>
                    </a:solidFill>
                  </a:rPr>
                  <a:t>not consistent with </a:t>
                </a:r>
                <a:r>
                  <a:rPr lang="en-US" altLang="zh-TW" sz="1600" dirty="0" err="1">
                    <a:solidFill>
                      <a:srgbClr val="0000FF"/>
                    </a:solidFill>
                  </a:rPr>
                  <a:t>LHCb</a:t>
                </a:r>
                <a:r>
                  <a:rPr lang="en-US" altLang="zh-TW" sz="1600" dirty="0">
                    <a:solidFill>
                      <a:srgbClr val="0000FF"/>
                    </a:solidFill>
                  </a:rPr>
                  <a:t> as they all failed to cite 2021 </a:t>
                </a:r>
                <a:r>
                  <a:rPr lang="en-US" altLang="zh-TW" sz="1600" dirty="0" err="1">
                    <a:solidFill>
                      <a:srgbClr val="0000FF"/>
                    </a:solidFill>
                  </a:rPr>
                  <a:t>LHCb</a:t>
                </a:r>
                <a:r>
                  <a:rPr lang="en-US" altLang="zh-TW" sz="1600" dirty="0">
                    <a:solidFill>
                      <a:srgbClr val="0000FF"/>
                    </a:solidFill>
                  </a:rPr>
                  <a:t> paper on </a:t>
                </a:r>
                <a14:m>
                  <m:oMath xmlns:m="http://schemas.openxmlformats.org/officeDocument/2006/math">
                    <m:sSub>
                      <m:sSubPr>
                        <m:ctrlPr>
                          <a:rPr lang="en-US" altLang="zh-TW" sz="1600" i="1">
                            <a:solidFill>
                              <a:srgbClr val="0000FF"/>
                            </a:solidFill>
                            <a:latin typeface="Cambria Math" panose="02040503050406030204" pitchFamily="18" charset="0"/>
                          </a:rPr>
                        </m:ctrlPr>
                      </m:sSubPr>
                      <m:e>
                        <m:r>
                          <a:rPr lang="en-US" altLang="zh-TW" sz="1600">
                            <a:solidFill>
                              <a:srgbClr val="0000FF"/>
                            </a:solidFill>
                            <a:latin typeface="Cambria Math" panose="02040503050406030204" pitchFamily="18" charset="0"/>
                          </a:rPr>
                          <m:t>𝛀</m:t>
                        </m:r>
                      </m:e>
                      <m:sub>
                        <m:r>
                          <a:rPr lang="en-US" altLang="zh-TW" sz="1600" i="1">
                            <a:solidFill>
                              <a:srgbClr val="0000FF"/>
                            </a:solidFill>
                            <a:latin typeface="Cambria Math" panose="02040503050406030204" pitchFamily="18" charset="0"/>
                          </a:rPr>
                          <m:t>𝒄</m:t>
                        </m:r>
                      </m:sub>
                    </m:sSub>
                    <m:r>
                      <a:rPr lang="en-US" altLang="zh-TW" sz="1600" i="1">
                        <a:solidFill>
                          <a:srgbClr val="0000FF"/>
                        </a:solidFill>
                        <a:latin typeface="Cambria Math" panose="02040503050406030204" pitchFamily="18" charset="0"/>
                      </a:rPr>
                      <m:t>!</m:t>
                    </m:r>
                  </m:oMath>
                </a14:m>
                <a:endParaRPr lang="zh-TW" altLang="en-US" sz="1600" dirty="0">
                  <a:solidFill>
                    <a:srgbClr val="0000FF"/>
                  </a:solidFill>
                </a:endParaRPr>
              </a:p>
            </p:txBody>
          </p:sp>
        </mc:Choice>
        <mc:Fallback xmlns="">
          <p:sp>
            <p:nvSpPr>
              <p:cNvPr id="13" name="文字方塊 12"/>
              <p:cNvSpPr txBox="1">
                <a:spLocks noRot="1" noChangeAspect="1" noMove="1" noResize="1" noEditPoints="1" noAdjustHandles="1" noChangeArrowheads="1" noChangeShapeType="1" noTextEdit="1"/>
              </p:cNvSpPr>
              <p:nvPr/>
            </p:nvSpPr>
            <p:spPr>
              <a:xfrm>
                <a:off x="815946" y="4208155"/>
                <a:ext cx="7873552" cy="589200"/>
              </a:xfrm>
              <a:prstGeom prst="rect">
                <a:avLst/>
              </a:prstGeom>
              <a:blipFill>
                <a:blip r:embed="rId2"/>
                <a:stretch>
                  <a:fillRect l="-465" t="-2062" b="-1237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675426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DB626AC2-CA21-11EE-07AE-9E302D155DBB}"/>
              </a:ext>
            </a:extLst>
          </p:cNvPr>
          <p:cNvSpPr>
            <a:spLocks noGrp="1"/>
          </p:cNvSpPr>
          <p:nvPr>
            <p:ph type="sldNum" sz="quarter" idx="12"/>
          </p:nvPr>
        </p:nvSpPr>
        <p:spPr>
          <a:xfrm>
            <a:off x="6792010" y="4856677"/>
            <a:ext cx="2133600" cy="357188"/>
          </a:xfrm>
        </p:spPr>
        <p:txBody>
          <a:bodyPr/>
          <a:lstStyle/>
          <a:p>
            <a:pPr defTabSz="685800">
              <a:defRPr/>
            </a:pPr>
            <a:fld id="{EC07A838-492B-4213-A14F-B0EB990CD472}" type="slidenum">
              <a:rPr lang="en-US" altLang="zh-TW" smtClean="0">
                <a:solidFill>
                  <a:prstClr val="black"/>
                </a:solidFill>
              </a:rPr>
              <a:pPr defTabSz="685800">
                <a:defRPr/>
              </a:pPr>
              <a:t>9</a:t>
            </a:fld>
            <a:endParaRPr lang="en-US" altLang="zh-TW" dirty="0">
              <a:solidFill>
                <a:prstClr val="black"/>
              </a:solidFill>
            </a:endParaRPr>
          </a:p>
        </p:txBody>
      </p:sp>
      <p:sp>
        <p:nvSpPr>
          <p:cNvPr id="5" name="Text Box 12">
            <a:extLst>
              <a:ext uri="{FF2B5EF4-FFF2-40B4-BE49-F238E27FC236}">
                <a16:creationId xmlns:a16="http://schemas.microsoft.com/office/drawing/2014/main" id="{84C7C112-EB51-B47A-93A0-B9FF35E1516A}"/>
              </a:ext>
            </a:extLst>
          </p:cNvPr>
          <p:cNvSpPr txBox="1">
            <a:spLocks noChangeArrowheads="1"/>
          </p:cNvSpPr>
          <p:nvPr/>
        </p:nvSpPr>
        <p:spPr bwMode="auto">
          <a:xfrm>
            <a:off x="2102876" y="67383"/>
            <a:ext cx="4830366"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defTabSz="685800" eaLnBrk="1" hangingPunct="1">
              <a:spcBef>
                <a:spcPct val="50000"/>
              </a:spcBef>
              <a:buNone/>
            </a:pPr>
            <a:r>
              <a:rPr lang="en-US" altLang="zh-TW" sz="1650" dirty="0">
                <a:solidFill>
                  <a:srgbClr val="FF33CC"/>
                </a:solidFill>
              </a:rPr>
              <a:t>                                 D </a:t>
            </a:r>
            <a:r>
              <a:rPr lang="en-US" altLang="zh-TW" sz="1650" dirty="0">
                <a:solidFill>
                  <a:srgbClr val="FF33CC"/>
                </a:solidFill>
                <a:sym typeface="Symbol" panose="05050102010706020507" pitchFamily="18" charset="2"/>
              </a:rPr>
              <a:t> VV</a:t>
            </a:r>
            <a:endParaRPr lang="en-US" altLang="zh-TW" sz="1650" dirty="0">
              <a:solidFill>
                <a:srgbClr val="FF33CC"/>
              </a:solidFill>
            </a:endParaRPr>
          </a:p>
        </p:txBody>
      </p:sp>
      <p:sp>
        <p:nvSpPr>
          <p:cNvPr id="6" name="Line 5">
            <a:extLst>
              <a:ext uri="{FF2B5EF4-FFF2-40B4-BE49-F238E27FC236}">
                <a16:creationId xmlns:a16="http://schemas.microsoft.com/office/drawing/2014/main" id="{78DCBFCA-AA9D-289E-05A6-3D517BDD94C9}"/>
              </a:ext>
            </a:extLst>
          </p:cNvPr>
          <p:cNvSpPr>
            <a:spLocks noChangeShapeType="1"/>
          </p:cNvSpPr>
          <p:nvPr/>
        </p:nvSpPr>
        <p:spPr bwMode="auto">
          <a:xfrm>
            <a:off x="1495785" y="428369"/>
            <a:ext cx="6363025" cy="0"/>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pPr defTabSz="685800"/>
            <a:endParaRPr lang="zh-TW" altLang="en-US">
              <a:solidFill>
                <a:prstClr val="black"/>
              </a:solidFill>
            </a:endParaRPr>
          </a:p>
        </p:txBody>
      </p:sp>
      <p:sp>
        <p:nvSpPr>
          <p:cNvPr id="21" name="文字方塊 20">
            <a:extLst>
              <a:ext uri="{FF2B5EF4-FFF2-40B4-BE49-F238E27FC236}">
                <a16:creationId xmlns:a16="http://schemas.microsoft.com/office/drawing/2014/main" id="{3D7FE452-E1E3-1844-AF1F-DDBBD9C578B5}"/>
              </a:ext>
            </a:extLst>
          </p:cNvPr>
          <p:cNvSpPr txBox="1"/>
          <p:nvPr/>
        </p:nvSpPr>
        <p:spPr bwMode="auto">
          <a:xfrm>
            <a:off x="7527694" y="636040"/>
            <a:ext cx="1066800" cy="261610"/>
          </a:xfrm>
          <a:prstGeom prst="rect">
            <a:avLst/>
          </a:prstGeom>
          <a:noFill/>
          <a:ln w="9525">
            <a:noFill/>
            <a:miter lim="800000"/>
            <a:headEnd/>
            <a:tailEnd/>
          </a:ln>
        </p:spPr>
        <p:txBody>
          <a:bodyPr wrap="square" rtlCol="0">
            <a:spAutoFit/>
          </a:bodyPr>
          <a:lstStyle/>
          <a:p>
            <a:pPr>
              <a:spcBef>
                <a:spcPct val="50000"/>
              </a:spcBef>
            </a:pPr>
            <a:r>
              <a:rPr lang="en-US" altLang="zh-TW" sz="1100" dirty="0"/>
              <a:t>BESIII (’19)</a:t>
            </a:r>
          </a:p>
        </p:txBody>
      </p:sp>
      <p:sp>
        <p:nvSpPr>
          <p:cNvPr id="22" name="文字方塊 21">
            <a:extLst>
              <a:ext uri="{FF2B5EF4-FFF2-40B4-BE49-F238E27FC236}">
                <a16:creationId xmlns:a16="http://schemas.microsoft.com/office/drawing/2014/main" id="{FB7FB0B8-BD8F-5894-DB40-86842B7B6F12}"/>
              </a:ext>
            </a:extLst>
          </p:cNvPr>
          <p:cNvSpPr txBox="1"/>
          <p:nvPr/>
        </p:nvSpPr>
        <p:spPr bwMode="auto">
          <a:xfrm>
            <a:off x="7530961" y="796427"/>
            <a:ext cx="1066800" cy="261610"/>
          </a:xfrm>
          <a:prstGeom prst="rect">
            <a:avLst/>
          </a:prstGeom>
          <a:noFill/>
          <a:ln w="9525">
            <a:noFill/>
            <a:miter lim="800000"/>
            <a:headEnd/>
            <a:tailEnd/>
          </a:ln>
        </p:spPr>
        <p:txBody>
          <a:bodyPr wrap="square" rtlCol="0">
            <a:spAutoFit/>
          </a:bodyPr>
          <a:lstStyle/>
          <a:p>
            <a:pPr>
              <a:spcBef>
                <a:spcPct val="50000"/>
              </a:spcBef>
            </a:pPr>
            <a:r>
              <a:rPr lang="en-US" altLang="zh-TW" sz="1100" dirty="0"/>
              <a:t>BESIII (’17)</a:t>
            </a:r>
          </a:p>
        </p:txBody>
      </p:sp>
      <p:sp>
        <p:nvSpPr>
          <p:cNvPr id="23" name="文字方塊 22">
            <a:extLst>
              <a:ext uri="{FF2B5EF4-FFF2-40B4-BE49-F238E27FC236}">
                <a16:creationId xmlns:a16="http://schemas.microsoft.com/office/drawing/2014/main" id="{7555DA51-5F26-0F5A-E477-23C34136AB7A}"/>
              </a:ext>
            </a:extLst>
          </p:cNvPr>
          <p:cNvSpPr txBox="1"/>
          <p:nvPr/>
        </p:nvSpPr>
        <p:spPr bwMode="auto">
          <a:xfrm>
            <a:off x="7541856" y="955676"/>
            <a:ext cx="1066800" cy="261610"/>
          </a:xfrm>
          <a:prstGeom prst="rect">
            <a:avLst/>
          </a:prstGeom>
          <a:noFill/>
          <a:ln w="9525">
            <a:noFill/>
            <a:miter lim="800000"/>
            <a:headEnd/>
            <a:tailEnd/>
          </a:ln>
        </p:spPr>
        <p:txBody>
          <a:bodyPr wrap="square" rtlCol="0">
            <a:spAutoFit/>
          </a:bodyPr>
          <a:lstStyle/>
          <a:p>
            <a:pPr>
              <a:spcBef>
                <a:spcPct val="50000"/>
              </a:spcBef>
            </a:pPr>
            <a:r>
              <a:rPr lang="en-US" altLang="zh-TW" sz="1100" dirty="0" err="1"/>
              <a:t>LHCb</a:t>
            </a:r>
            <a:r>
              <a:rPr lang="en-US" altLang="zh-TW" sz="1100" dirty="0"/>
              <a:t> (’18)</a:t>
            </a:r>
          </a:p>
        </p:txBody>
      </p:sp>
      <p:sp>
        <p:nvSpPr>
          <p:cNvPr id="24" name="文字方塊 23">
            <a:extLst>
              <a:ext uri="{FF2B5EF4-FFF2-40B4-BE49-F238E27FC236}">
                <a16:creationId xmlns:a16="http://schemas.microsoft.com/office/drawing/2014/main" id="{8A6B9FF7-1A4F-22ED-9D80-5F5F76D21CAF}"/>
              </a:ext>
            </a:extLst>
          </p:cNvPr>
          <p:cNvSpPr txBox="1"/>
          <p:nvPr/>
        </p:nvSpPr>
        <p:spPr bwMode="auto">
          <a:xfrm>
            <a:off x="7541855" y="1386051"/>
            <a:ext cx="1205607" cy="276999"/>
          </a:xfrm>
          <a:prstGeom prst="rect">
            <a:avLst/>
          </a:prstGeom>
          <a:noFill/>
          <a:ln w="9525">
            <a:noFill/>
            <a:miter lim="800000"/>
            <a:headEnd/>
            <a:tailEnd/>
          </a:ln>
        </p:spPr>
        <p:txBody>
          <a:bodyPr wrap="square" rtlCol="0">
            <a:spAutoFit/>
          </a:bodyPr>
          <a:lstStyle/>
          <a:p>
            <a:pPr>
              <a:spcBef>
                <a:spcPct val="50000"/>
              </a:spcBef>
            </a:pPr>
            <a:r>
              <a:rPr lang="en-US" altLang="zh-TW" sz="1200" dirty="0"/>
              <a:t>FOCUS (’03)</a:t>
            </a:r>
          </a:p>
        </p:txBody>
      </p:sp>
      <p:sp>
        <p:nvSpPr>
          <p:cNvPr id="25" name="文字方塊 24">
            <a:extLst>
              <a:ext uri="{FF2B5EF4-FFF2-40B4-BE49-F238E27FC236}">
                <a16:creationId xmlns:a16="http://schemas.microsoft.com/office/drawing/2014/main" id="{49181C16-A23D-2B06-B0B1-8F78FD5B9A6F}"/>
              </a:ext>
            </a:extLst>
          </p:cNvPr>
          <p:cNvSpPr txBox="1"/>
          <p:nvPr/>
        </p:nvSpPr>
        <p:spPr bwMode="auto">
          <a:xfrm>
            <a:off x="7528262" y="3170236"/>
            <a:ext cx="1066800" cy="261610"/>
          </a:xfrm>
          <a:prstGeom prst="rect">
            <a:avLst/>
          </a:prstGeom>
          <a:noFill/>
          <a:ln w="9525">
            <a:noFill/>
            <a:miter lim="800000"/>
            <a:headEnd/>
            <a:tailEnd/>
          </a:ln>
        </p:spPr>
        <p:txBody>
          <a:bodyPr wrap="square" rtlCol="0">
            <a:spAutoFit/>
          </a:bodyPr>
          <a:lstStyle/>
          <a:p>
            <a:pPr>
              <a:spcBef>
                <a:spcPct val="50000"/>
              </a:spcBef>
            </a:pPr>
            <a:r>
              <a:rPr lang="en-US" altLang="zh-TW" sz="1100" dirty="0"/>
              <a:t>BESIII (’21)</a:t>
            </a:r>
          </a:p>
        </p:txBody>
      </p:sp>
      <p:sp>
        <p:nvSpPr>
          <p:cNvPr id="26" name="文字方塊 25">
            <a:extLst>
              <a:ext uri="{FF2B5EF4-FFF2-40B4-BE49-F238E27FC236}">
                <a16:creationId xmlns:a16="http://schemas.microsoft.com/office/drawing/2014/main" id="{271A59F9-77A7-2473-7198-A65390240DE5}"/>
              </a:ext>
            </a:extLst>
          </p:cNvPr>
          <p:cNvSpPr txBox="1"/>
          <p:nvPr/>
        </p:nvSpPr>
        <p:spPr bwMode="auto">
          <a:xfrm>
            <a:off x="7527694" y="3367788"/>
            <a:ext cx="1066800" cy="261610"/>
          </a:xfrm>
          <a:prstGeom prst="rect">
            <a:avLst/>
          </a:prstGeom>
          <a:noFill/>
          <a:ln w="9525">
            <a:noFill/>
            <a:miter lim="800000"/>
            <a:headEnd/>
            <a:tailEnd/>
          </a:ln>
        </p:spPr>
        <p:txBody>
          <a:bodyPr wrap="square" rtlCol="0">
            <a:spAutoFit/>
          </a:bodyPr>
          <a:lstStyle/>
          <a:p>
            <a:pPr>
              <a:spcBef>
                <a:spcPct val="50000"/>
              </a:spcBef>
            </a:pPr>
            <a:r>
              <a:rPr lang="en-US" altLang="zh-TW" sz="1100" dirty="0"/>
              <a:t>BESIII (’25)</a:t>
            </a:r>
          </a:p>
        </p:txBody>
      </p:sp>
      <p:sp>
        <p:nvSpPr>
          <p:cNvPr id="27" name="文字方塊 26">
            <a:extLst>
              <a:ext uri="{FF2B5EF4-FFF2-40B4-BE49-F238E27FC236}">
                <a16:creationId xmlns:a16="http://schemas.microsoft.com/office/drawing/2014/main" id="{61AE741D-613D-E451-ACE4-2F87DE47E645}"/>
              </a:ext>
            </a:extLst>
          </p:cNvPr>
          <p:cNvSpPr txBox="1"/>
          <p:nvPr/>
        </p:nvSpPr>
        <p:spPr bwMode="auto">
          <a:xfrm>
            <a:off x="7527694" y="3560796"/>
            <a:ext cx="1066800" cy="261610"/>
          </a:xfrm>
          <a:prstGeom prst="rect">
            <a:avLst/>
          </a:prstGeom>
          <a:noFill/>
          <a:ln w="9525">
            <a:noFill/>
            <a:miter lim="800000"/>
            <a:headEnd/>
            <a:tailEnd/>
          </a:ln>
        </p:spPr>
        <p:txBody>
          <a:bodyPr wrap="square" rtlCol="0">
            <a:spAutoFit/>
          </a:bodyPr>
          <a:lstStyle/>
          <a:p>
            <a:pPr>
              <a:spcBef>
                <a:spcPct val="50000"/>
              </a:spcBef>
            </a:pPr>
            <a:r>
              <a:rPr lang="en-US" altLang="zh-TW" sz="1100" dirty="0"/>
              <a:t>BESIII (’25)</a:t>
            </a:r>
          </a:p>
        </p:txBody>
      </p:sp>
      <p:sp>
        <p:nvSpPr>
          <p:cNvPr id="28" name="文字方塊 27">
            <a:extLst>
              <a:ext uri="{FF2B5EF4-FFF2-40B4-BE49-F238E27FC236}">
                <a16:creationId xmlns:a16="http://schemas.microsoft.com/office/drawing/2014/main" id="{4CC96039-A3AC-9FA1-4644-0ED6799D860D}"/>
              </a:ext>
            </a:extLst>
          </p:cNvPr>
          <p:cNvSpPr txBox="1"/>
          <p:nvPr/>
        </p:nvSpPr>
        <p:spPr bwMode="auto">
          <a:xfrm>
            <a:off x="7527694" y="3768625"/>
            <a:ext cx="1066800" cy="261610"/>
          </a:xfrm>
          <a:prstGeom prst="rect">
            <a:avLst/>
          </a:prstGeom>
          <a:noFill/>
          <a:ln w="9525">
            <a:noFill/>
            <a:miter lim="800000"/>
            <a:headEnd/>
            <a:tailEnd/>
          </a:ln>
        </p:spPr>
        <p:txBody>
          <a:bodyPr wrap="square" rtlCol="0">
            <a:spAutoFit/>
          </a:bodyPr>
          <a:lstStyle/>
          <a:p>
            <a:pPr>
              <a:spcBef>
                <a:spcPct val="50000"/>
              </a:spcBef>
            </a:pPr>
            <a:r>
              <a:rPr lang="en-US" altLang="zh-TW" sz="1100" dirty="0"/>
              <a:t>BESIII (’22)</a:t>
            </a:r>
          </a:p>
        </p:txBody>
      </p:sp>
      <p:sp>
        <p:nvSpPr>
          <p:cNvPr id="29" name="文字方塊 28">
            <a:extLst>
              <a:ext uri="{FF2B5EF4-FFF2-40B4-BE49-F238E27FC236}">
                <a16:creationId xmlns:a16="http://schemas.microsoft.com/office/drawing/2014/main" id="{C7863B2E-E0AE-5479-04CF-A52B97771457}"/>
              </a:ext>
            </a:extLst>
          </p:cNvPr>
          <p:cNvSpPr txBox="1"/>
          <p:nvPr/>
        </p:nvSpPr>
        <p:spPr bwMode="auto">
          <a:xfrm>
            <a:off x="7527695" y="3940445"/>
            <a:ext cx="1066800" cy="261610"/>
          </a:xfrm>
          <a:prstGeom prst="rect">
            <a:avLst/>
          </a:prstGeom>
          <a:noFill/>
          <a:ln w="9525">
            <a:noFill/>
            <a:miter lim="800000"/>
            <a:headEnd/>
            <a:tailEnd/>
          </a:ln>
        </p:spPr>
        <p:txBody>
          <a:bodyPr wrap="square" rtlCol="0">
            <a:spAutoFit/>
          </a:bodyPr>
          <a:lstStyle/>
          <a:p>
            <a:pPr>
              <a:spcBef>
                <a:spcPct val="50000"/>
              </a:spcBef>
            </a:pPr>
            <a:r>
              <a:rPr lang="en-US" altLang="zh-TW" sz="1100" dirty="0"/>
              <a:t>BESIII (’22)</a:t>
            </a:r>
          </a:p>
        </p:txBody>
      </p:sp>
      <p:sp>
        <p:nvSpPr>
          <p:cNvPr id="30" name="文字方塊 29">
            <a:extLst>
              <a:ext uri="{FF2B5EF4-FFF2-40B4-BE49-F238E27FC236}">
                <a16:creationId xmlns:a16="http://schemas.microsoft.com/office/drawing/2014/main" id="{21DE78C5-7B22-2A85-F74F-257784131C0D}"/>
              </a:ext>
            </a:extLst>
          </p:cNvPr>
          <p:cNvSpPr txBox="1"/>
          <p:nvPr/>
        </p:nvSpPr>
        <p:spPr bwMode="auto">
          <a:xfrm>
            <a:off x="7528262" y="2349981"/>
            <a:ext cx="1066800" cy="261610"/>
          </a:xfrm>
          <a:prstGeom prst="rect">
            <a:avLst/>
          </a:prstGeom>
          <a:noFill/>
          <a:ln w="9525">
            <a:noFill/>
            <a:miter lim="800000"/>
            <a:headEnd/>
            <a:tailEnd/>
          </a:ln>
        </p:spPr>
        <p:txBody>
          <a:bodyPr wrap="square" rtlCol="0">
            <a:spAutoFit/>
          </a:bodyPr>
          <a:lstStyle/>
          <a:p>
            <a:pPr>
              <a:spcBef>
                <a:spcPct val="50000"/>
              </a:spcBef>
            </a:pPr>
            <a:r>
              <a:rPr lang="en-US" altLang="zh-TW" sz="1100" dirty="0"/>
              <a:t>BESIII (’21)</a:t>
            </a:r>
          </a:p>
        </p:txBody>
      </p:sp>
      <p:sp>
        <p:nvSpPr>
          <p:cNvPr id="31" name="文字方塊 30">
            <a:extLst>
              <a:ext uri="{FF2B5EF4-FFF2-40B4-BE49-F238E27FC236}">
                <a16:creationId xmlns:a16="http://schemas.microsoft.com/office/drawing/2014/main" id="{722F0DD0-FAD2-CC45-04DF-2234FD6476EE}"/>
              </a:ext>
            </a:extLst>
          </p:cNvPr>
          <p:cNvSpPr txBox="1"/>
          <p:nvPr/>
        </p:nvSpPr>
        <p:spPr bwMode="auto">
          <a:xfrm>
            <a:off x="7527695" y="2555370"/>
            <a:ext cx="1095121" cy="261610"/>
          </a:xfrm>
          <a:prstGeom prst="rect">
            <a:avLst/>
          </a:prstGeom>
          <a:noFill/>
          <a:ln w="9525">
            <a:noFill/>
            <a:miter lim="800000"/>
            <a:headEnd/>
            <a:tailEnd/>
          </a:ln>
        </p:spPr>
        <p:txBody>
          <a:bodyPr wrap="square" rtlCol="0">
            <a:spAutoFit/>
          </a:bodyPr>
          <a:lstStyle/>
          <a:p>
            <a:pPr>
              <a:spcBef>
                <a:spcPct val="50000"/>
              </a:spcBef>
            </a:pPr>
            <a:r>
              <a:rPr lang="en-US" altLang="zh-TW" sz="1100" dirty="0" err="1"/>
              <a:t>LHCb</a:t>
            </a:r>
            <a:r>
              <a:rPr lang="en-US" altLang="zh-TW" sz="1100" dirty="0"/>
              <a:t> (’19)</a:t>
            </a:r>
          </a:p>
        </p:txBody>
      </p:sp>
      <p:sp>
        <p:nvSpPr>
          <p:cNvPr id="32" name="文字方塊 31">
            <a:extLst>
              <a:ext uri="{FF2B5EF4-FFF2-40B4-BE49-F238E27FC236}">
                <a16:creationId xmlns:a16="http://schemas.microsoft.com/office/drawing/2014/main" id="{4716B2E2-4500-F9A5-3C56-76185DD6195C}"/>
              </a:ext>
            </a:extLst>
          </p:cNvPr>
          <p:cNvSpPr txBox="1"/>
          <p:nvPr/>
        </p:nvSpPr>
        <p:spPr bwMode="auto">
          <a:xfrm>
            <a:off x="7535219" y="4141312"/>
            <a:ext cx="1066800" cy="261610"/>
          </a:xfrm>
          <a:prstGeom prst="rect">
            <a:avLst/>
          </a:prstGeom>
          <a:noFill/>
          <a:ln w="9525">
            <a:noFill/>
            <a:miter lim="800000"/>
            <a:headEnd/>
            <a:tailEnd/>
          </a:ln>
        </p:spPr>
        <p:txBody>
          <a:bodyPr wrap="square" rtlCol="0">
            <a:spAutoFit/>
          </a:bodyPr>
          <a:lstStyle/>
          <a:p>
            <a:pPr>
              <a:spcBef>
                <a:spcPct val="50000"/>
              </a:spcBef>
            </a:pPr>
            <a:r>
              <a:rPr lang="en-US" altLang="zh-TW" sz="1100" dirty="0"/>
              <a:t>BESIII (’23) </a:t>
            </a:r>
          </a:p>
        </p:txBody>
      </p:sp>
      <p:sp>
        <p:nvSpPr>
          <p:cNvPr id="33" name="文字方塊 32">
            <a:extLst>
              <a:ext uri="{FF2B5EF4-FFF2-40B4-BE49-F238E27FC236}">
                <a16:creationId xmlns:a16="http://schemas.microsoft.com/office/drawing/2014/main" id="{DC5EE4AE-CEE2-D078-9113-8F35279D1F15}"/>
              </a:ext>
            </a:extLst>
          </p:cNvPr>
          <p:cNvSpPr txBox="1"/>
          <p:nvPr/>
        </p:nvSpPr>
        <p:spPr bwMode="auto">
          <a:xfrm>
            <a:off x="7528262" y="1949435"/>
            <a:ext cx="1427747" cy="461665"/>
          </a:xfrm>
          <a:prstGeom prst="rect">
            <a:avLst/>
          </a:prstGeom>
          <a:noFill/>
          <a:ln w="9525">
            <a:noFill/>
            <a:miter lim="800000"/>
            <a:headEnd/>
            <a:tailEnd/>
          </a:ln>
        </p:spPr>
        <p:txBody>
          <a:bodyPr wrap="square" rtlCol="0">
            <a:spAutoFit/>
          </a:bodyPr>
          <a:lstStyle/>
          <a:p>
            <a:pPr>
              <a:spcBef>
                <a:spcPct val="50000"/>
              </a:spcBef>
            </a:pPr>
            <a:r>
              <a:rPr lang="en-US" altLang="zh-TW" sz="1200" dirty="0"/>
              <a:t>CLEO data reanalysis (’17)</a:t>
            </a:r>
          </a:p>
        </p:txBody>
      </p:sp>
      <p:sp>
        <p:nvSpPr>
          <p:cNvPr id="34" name="文字方塊 33">
            <a:extLst>
              <a:ext uri="{FF2B5EF4-FFF2-40B4-BE49-F238E27FC236}">
                <a16:creationId xmlns:a16="http://schemas.microsoft.com/office/drawing/2014/main" id="{170708A5-B9B3-CC70-6533-7923F31767A1}"/>
              </a:ext>
            </a:extLst>
          </p:cNvPr>
          <p:cNvSpPr txBox="1"/>
          <p:nvPr/>
        </p:nvSpPr>
        <p:spPr bwMode="auto">
          <a:xfrm>
            <a:off x="7535219" y="1585222"/>
            <a:ext cx="1066800" cy="261610"/>
          </a:xfrm>
          <a:prstGeom prst="rect">
            <a:avLst/>
          </a:prstGeom>
          <a:noFill/>
          <a:ln w="9525">
            <a:noFill/>
            <a:miter lim="800000"/>
            <a:headEnd/>
            <a:tailEnd/>
          </a:ln>
        </p:spPr>
        <p:txBody>
          <a:bodyPr wrap="square" rtlCol="0">
            <a:spAutoFit/>
          </a:bodyPr>
          <a:lstStyle/>
          <a:p>
            <a:pPr>
              <a:spcBef>
                <a:spcPct val="50000"/>
              </a:spcBef>
            </a:pPr>
            <a:r>
              <a:rPr lang="en-US" altLang="zh-TW" sz="1100" dirty="0"/>
              <a:t>BESIII (’23) </a:t>
            </a:r>
          </a:p>
        </p:txBody>
      </p:sp>
      <p:sp>
        <p:nvSpPr>
          <p:cNvPr id="35" name="文字方塊 34">
            <a:extLst>
              <a:ext uri="{FF2B5EF4-FFF2-40B4-BE49-F238E27FC236}">
                <a16:creationId xmlns:a16="http://schemas.microsoft.com/office/drawing/2014/main" id="{1D9E89CA-B3CC-2824-811D-8EDB7DBD0CD3}"/>
              </a:ext>
            </a:extLst>
          </p:cNvPr>
          <p:cNvSpPr txBox="1"/>
          <p:nvPr/>
        </p:nvSpPr>
        <p:spPr bwMode="auto">
          <a:xfrm>
            <a:off x="7531505" y="1782226"/>
            <a:ext cx="1066800" cy="261610"/>
          </a:xfrm>
          <a:prstGeom prst="rect">
            <a:avLst/>
          </a:prstGeom>
          <a:noFill/>
          <a:ln w="9525">
            <a:noFill/>
            <a:miter lim="800000"/>
            <a:headEnd/>
            <a:tailEnd/>
          </a:ln>
        </p:spPr>
        <p:txBody>
          <a:bodyPr wrap="square" rtlCol="0">
            <a:spAutoFit/>
          </a:bodyPr>
          <a:lstStyle/>
          <a:p>
            <a:pPr>
              <a:spcBef>
                <a:spcPct val="50000"/>
              </a:spcBef>
            </a:pPr>
            <a:r>
              <a:rPr lang="en-US" altLang="zh-TW" sz="1100" dirty="0"/>
              <a:t>BESIII (’23) </a:t>
            </a:r>
          </a:p>
        </p:txBody>
      </p:sp>
      <p:sp>
        <p:nvSpPr>
          <p:cNvPr id="36" name="文字方塊 35">
            <a:extLst>
              <a:ext uri="{FF2B5EF4-FFF2-40B4-BE49-F238E27FC236}">
                <a16:creationId xmlns:a16="http://schemas.microsoft.com/office/drawing/2014/main" id="{CFA29FF1-D2F1-5E91-8B59-EB4039DBAD0D}"/>
              </a:ext>
            </a:extLst>
          </p:cNvPr>
          <p:cNvSpPr txBox="1"/>
          <p:nvPr/>
        </p:nvSpPr>
        <p:spPr bwMode="auto">
          <a:xfrm>
            <a:off x="7532343" y="4319590"/>
            <a:ext cx="1066800" cy="261610"/>
          </a:xfrm>
          <a:prstGeom prst="rect">
            <a:avLst/>
          </a:prstGeom>
          <a:noFill/>
          <a:ln w="9525">
            <a:noFill/>
            <a:miter lim="800000"/>
            <a:headEnd/>
            <a:tailEnd/>
          </a:ln>
        </p:spPr>
        <p:txBody>
          <a:bodyPr wrap="square" rtlCol="0">
            <a:spAutoFit/>
          </a:bodyPr>
          <a:lstStyle/>
          <a:p>
            <a:pPr>
              <a:spcBef>
                <a:spcPct val="50000"/>
              </a:spcBef>
            </a:pPr>
            <a:r>
              <a:rPr lang="en-US" altLang="zh-TW" sz="1100" dirty="0"/>
              <a:t>BESIII (’24) </a:t>
            </a:r>
          </a:p>
        </p:txBody>
      </p:sp>
      <p:sp>
        <p:nvSpPr>
          <p:cNvPr id="37" name="文字方塊 36">
            <a:extLst>
              <a:ext uri="{FF2B5EF4-FFF2-40B4-BE49-F238E27FC236}">
                <a16:creationId xmlns:a16="http://schemas.microsoft.com/office/drawing/2014/main" id="{19DB5109-9242-E555-AD2D-33A7A2E2BFCF}"/>
              </a:ext>
            </a:extLst>
          </p:cNvPr>
          <p:cNvSpPr txBox="1"/>
          <p:nvPr/>
        </p:nvSpPr>
        <p:spPr bwMode="auto">
          <a:xfrm>
            <a:off x="7525388" y="2761930"/>
            <a:ext cx="1066800" cy="261610"/>
          </a:xfrm>
          <a:prstGeom prst="rect">
            <a:avLst/>
          </a:prstGeom>
          <a:noFill/>
          <a:ln w="9525">
            <a:noFill/>
            <a:miter lim="800000"/>
            <a:headEnd/>
            <a:tailEnd/>
          </a:ln>
        </p:spPr>
        <p:txBody>
          <a:bodyPr wrap="square" rtlCol="0">
            <a:spAutoFit/>
          </a:bodyPr>
          <a:lstStyle/>
          <a:p>
            <a:pPr>
              <a:spcBef>
                <a:spcPct val="50000"/>
              </a:spcBef>
            </a:pPr>
            <a:r>
              <a:rPr lang="en-US" altLang="zh-TW" sz="1100" dirty="0"/>
              <a:t>BESIII (’21)</a:t>
            </a:r>
          </a:p>
        </p:txBody>
      </p:sp>
      <p:sp>
        <p:nvSpPr>
          <p:cNvPr id="38" name="文字方塊 37">
            <a:extLst>
              <a:ext uri="{FF2B5EF4-FFF2-40B4-BE49-F238E27FC236}">
                <a16:creationId xmlns:a16="http://schemas.microsoft.com/office/drawing/2014/main" id="{8B9CB8F2-2AFA-D406-BED8-C16DE185116B}"/>
              </a:ext>
            </a:extLst>
          </p:cNvPr>
          <p:cNvSpPr txBox="1"/>
          <p:nvPr/>
        </p:nvSpPr>
        <p:spPr bwMode="auto">
          <a:xfrm>
            <a:off x="7513889" y="2966086"/>
            <a:ext cx="1066800" cy="261610"/>
          </a:xfrm>
          <a:prstGeom prst="rect">
            <a:avLst/>
          </a:prstGeom>
          <a:noFill/>
          <a:ln w="9525">
            <a:noFill/>
            <a:miter lim="800000"/>
            <a:headEnd/>
            <a:tailEnd/>
          </a:ln>
        </p:spPr>
        <p:txBody>
          <a:bodyPr wrap="square" rtlCol="0">
            <a:spAutoFit/>
          </a:bodyPr>
          <a:lstStyle/>
          <a:p>
            <a:pPr>
              <a:spcBef>
                <a:spcPct val="50000"/>
              </a:spcBef>
            </a:pPr>
            <a:r>
              <a:rPr lang="en-US" altLang="zh-TW" sz="1100" dirty="0"/>
              <a:t>BESIII (’21)</a:t>
            </a:r>
          </a:p>
        </p:txBody>
      </p:sp>
      <p:sp>
        <p:nvSpPr>
          <p:cNvPr id="39" name="向右箭號 38">
            <a:extLst>
              <a:ext uri="{FF2B5EF4-FFF2-40B4-BE49-F238E27FC236}">
                <a16:creationId xmlns:a16="http://schemas.microsoft.com/office/drawing/2014/main" id="{39D7A1FE-FE6A-D1E6-BA8F-4DFB67618523}"/>
              </a:ext>
            </a:extLst>
          </p:cNvPr>
          <p:cNvSpPr/>
          <p:nvPr/>
        </p:nvSpPr>
        <p:spPr bwMode="auto">
          <a:xfrm>
            <a:off x="1276787" y="722534"/>
            <a:ext cx="193160" cy="98268"/>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zh-TW" altLang="en-US" dirty="0"/>
          </a:p>
        </p:txBody>
      </p:sp>
      <p:sp>
        <p:nvSpPr>
          <p:cNvPr id="40" name="向右箭號 39">
            <a:extLst>
              <a:ext uri="{FF2B5EF4-FFF2-40B4-BE49-F238E27FC236}">
                <a16:creationId xmlns:a16="http://schemas.microsoft.com/office/drawing/2014/main" id="{3111F414-EA16-797F-EEE0-FA71235168BA}"/>
              </a:ext>
            </a:extLst>
          </p:cNvPr>
          <p:cNvSpPr/>
          <p:nvPr/>
        </p:nvSpPr>
        <p:spPr bwMode="auto">
          <a:xfrm>
            <a:off x="1276787" y="903775"/>
            <a:ext cx="193160" cy="98268"/>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zh-TW" altLang="en-US"/>
          </a:p>
        </p:txBody>
      </p:sp>
      <p:sp>
        <p:nvSpPr>
          <p:cNvPr id="41" name="向右箭號 40">
            <a:extLst>
              <a:ext uri="{FF2B5EF4-FFF2-40B4-BE49-F238E27FC236}">
                <a16:creationId xmlns:a16="http://schemas.microsoft.com/office/drawing/2014/main" id="{E9B6BDB7-9507-5F77-E4E6-BDB2F950AF07}"/>
              </a:ext>
            </a:extLst>
          </p:cNvPr>
          <p:cNvSpPr/>
          <p:nvPr/>
        </p:nvSpPr>
        <p:spPr bwMode="auto">
          <a:xfrm>
            <a:off x="1285369" y="1895837"/>
            <a:ext cx="193160" cy="98268"/>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zh-TW" altLang="en-US"/>
          </a:p>
        </p:txBody>
      </p:sp>
      <p:sp>
        <p:nvSpPr>
          <p:cNvPr id="42" name="向右箭號 41">
            <a:extLst>
              <a:ext uri="{FF2B5EF4-FFF2-40B4-BE49-F238E27FC236}">
                <a16:creationId xmlns:a16="http://schemas.microsoft.com/office/drawing/2014/main" id="{F2F1057E-17AF-2C87-5EF1-7CD5DBB57EC8}"/>
              </a:ext>
            </a:extLst>
          </p:cNvPr>
          <p:cNvSpPr/>
          <p:nvPr/>
        </p:nvSpPr>
        <p:spPr bwMode="auto">
          <a:xfrm>
            <a:off x="1292806" y="2092841"/>
            <a:ext cx="193160" cy="98268"/>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zh-TW" altLang="en-US"/>
          </a:p>
        </p:txBody>
      </p:sp>
      <p:sp>
        <p:nvSpPr>
          <p:cNvPr id="43" name="向右箭號 42">
            <a:extLst>
              <a:ext uri="{FF2B5EF4-FFF2-40B4-BE49-F238E27FC236}">
                <a16:creationId xmlns:a16="http://schemas.microsoft.com/office/drawing/2014/main" id="{8FE25C63-9354-13FA-9340-986B16449F17}"/>
              </a:ext>
            </a:extLst>
          </p:cNvPr>
          <p:cNvSpPr/>
          <p:nvPr/>
        </p:nvSpPr>
        <p:spPr bwMode="auto">
          <a:xfrm>
            <a:off x="1289089" y="1709984"/>
            <a:ext cx="193160" cy="98268"/>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zh-TW" altLang="en-US"/>
          </a:p>
        </p:txBody>
      </p:sp>
      <p:sp>
        <p:nvSpPr>
          <p:cNvPr id="44" name="向右箭號 43">
            <a:extLst>
              <a:ext uri="{FF2B5EF4-FFF2-40B4-BE49-F238E27FC236}">
                <a16:creationId xmlns:a16="http://schemas.microsoft.com/office/drawing/2014/main" id="{BEE5515F-5822-1425-1698-9F36BE2EAA45}"/>
              </a:ext>
            </a:extLst>
          </p:cNvPr>
          <p:cNvSpPr/>
          <p:nvPr/>
        </p:nvSpPr>
        <p:spPr bwMode="auto">
          <a:xfrm>
            <a:off x="1293999" y="3803103"/>
            <a:ext cx="193160" cy="98268"/>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cap="none" normalizeH="0" baseline="0">
              <a:ln>
                <a:noFill/>
              </a:ln>
              <a:solidFill>
                <a:schemeClr val="tx1"/>
              </a:solidFill>
              <a:effectLst/>
              <a:latin typeface="Arial" pitchFamily="34" charset="0"/>
              <a:ea typeface="PMingLiU" pitchFamily="18" charset="-120"/>
            </a:endParaRPr>
          </a:p>
        </p:txBody>
      </p:sp>
      <p:sp>
        <p:nvSpPr>
          <p:cNvPr id="45" name="向右箭號 44">
            <a:extLst>
              <a:ext uri="{FF2B5EF4-FFF2-40B4-BE49-F238E27FC236}">
                <a16:creationId xmlns:a16="http://schemas.microsoft.com/office/drawing/2014/main" id="{78CFCFCC-4E42-F021-EFA2-F04D17FB0839}"/>
              </a:ext>
            </a:extLst>
          </p:cNvPr>
          <p:cNvSpPr/>
          <p:nvPr/>
        </p:nvSpPr>
        <p:spPr bwMode="auto">
          <a:xfrm>
            <a:off x="1302625" y="4023195"/>
            <a:ext cx="193160" cy="98268"/>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cap="none" normalizeH="0" baseline="0">
              <a:ln>
                <a:noFill/>
              </a:ln>
              <a:solidFill>
                <a:schemeClr val="tx1"/>
              </a:solidFill>
              <a:effectLst/>
              <a:latin typeface="Arial" pitchFamily="34" charset="0"/>
              <a:ea typeface="PMingLiU" pitchFamily="18" charset="-120"/>
            </a:endParaRPr>
          </a:p>
        </p:txBody>
      </p:sp>
      <p:sp>
        <p:nvSpPr>
          <p:cNvPr id="46" name="向右箭號 45">
            <a:extLst>
              <a:ext uri="{FF2B5EF4-FFF2-40B4-BE49-F238E27FC236}">
                <a16:creationId xmlns:a16="http://schemas.microsoft.com/office/drawing/2014/main" id="{F387F02B-085B-C1EA-83FE-85CEDB770344}"/>
              </a:ext>
            </a:extLst>
          </p:cNvPr>
          <p:cNvSpPr/>
          <p:nvPr/>
        </p:nvSpPr>
        <p:spPr bwMode="auto">
          <a:xfrm>
            <a:off x="1289932" y="3625454"/>
            <a:ext cx="193160" cy="98268"/>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zh-TW" altLang="en-US"/>
          </a:p>
        </p:txBody>
      </p:sp>
      <p:sp>
        <p:nvSpPr>
          <p:cNvPr id="49" name="向右箭號 48">
            <a:extLst>
              <a:ext uri="{FF2B5EF4-FFF2-40B4-BE49-F238E27FC236}">
                <a16:creationId xmlns:a16="http://schemas.microsoft.com/office/drawing/2014/main" id="{D4842CFD-CE00-1244-E497-59AE52E65E1C}"/>
              </a:ext>
            </a:extLst>
          </p:cNvPr>
          <p:cNvSpPr/>
          <p:nvPr/>
        </p:nvSpPr>
        <p:spPr bwMode="auto">
          <a:xfrm>
            <a:off x="147898" y="546398"/>
            <a:ext cx="193160" cy="98268"/>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zh-TW" altLang="en-US" dirty="0"/>
          </a:p>
        </p:txBody>
      </p:sp>
      <p:sp>
        <p:nvSpPr>
          <p:cNvPr id="50" name="文字方塊 49">
            <a:extLst>
              <a:ext uri="{FF2B5EF4-FFF2-40B4-BE49-F238E27FC236}">
                <a16:creationId xmlns:a16="http://schemas.microsoft.com/office/drawing/2014/main" id="{401B0800-1B89-0BDD-FCEB-B6B0C4924D4B}"/>
              </a:ext>
            </a:extLst>
          </p:cNvPr>
          <p:cNvSpPr txBox="1"/>
          <p:nvPr/>
        </p:nvSpPr>
        <p:spPr bwMode="auto">
          <a:xfrm>
            <a:off x="24007" y="686154"/>
            <a:ext cx="1127598" cy="492443"/>
          </a:xfrm>
          <a:prstGeom prst="rect">
            <a:avLst/>
          </a:prstGeom>
          <a:noFill/>
          <a:ln w="9525">
            <a:noFill/>
            <a:miter lim="800000"/>
            <a:headEnd/>
            <a:tailEnd/>
          </a:ln>
        </p:spPr>
        <p:txBody>
          <a:bodyPr wrap="square" rtlCol="0">
            <a:spAutoFit/>
          </a:bodyPr>
          <a:lstStyle/>
          <a:p>
            <a:pPr>
              <a:spcBef>
                <a:spcPct val="50000"/>
              </a:spcBef>
            </a:pPr>
            <a:r>
              <a:rPr lang="en-US" altLang="zh-TW" sz="1300" dirty="0">
                <a:solidFill>
                  <a:srgbClr val="FF0000"/>
                </a:solidFill>
              </a:rPr>
              <a:t>D-wave dominated</a:t>
            </a:r>
            <a:endParaRPr kumimoji="1" lang="zh-TW" altLang="en-US" sz="1300" dirty="0">
              <a:solidFill>
                <a:srgbClr val="FF0000"/>
              </a:solidFill>
            </a:endParaRPr>
          </a:p>
        </p:txBody>
      </p:sp>
      <p:sp>
        <p:nvSpPr>
          <p:cNvPr id="51" name="向右箭號 50">
            <a:extLst>
              <a:ext uri="{FF2B5EF4-FFF2-40B4-BE49-F238E27FC236}">
                <a16:creationId xmlns:a16="http://schemas.microsoft.com/office/drawing/2014/main" id="{A39C3FFB-C23C-6A0C-7800-CF123C95C3AE}"/>
              </a:ext>
            </a:extLst>
          </p:cNvPr>
          <p:cNvSpPr/>
          <p:nvPr/>
        </p:nvSpPr>
        <p:spPr bwMode="auto">
          <a:xfrm>
            <a:off x="133291" y="3988824"/>
            <a:ext cx="193160" cy="98268"/>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cap="none" normalizeH="0" baseline="0">
              <a:ln>
                <a:noFill/>
              </a:ln>
              <a:solidFill>
                <a:schemeClr val="tx1"/>
              </a:solidFill>
              <a:effectLst/>
              <a:latin typeface="Arial" pitchFamily="34" charset="0"/>
              <a:ea typeface="PMingLiU" pitchFamily="18" charset="-120"/>
            </a:endParaRPr>
          </a:p>
        </p:txBody>
      </p:sp>
      <p:sp>
        <p:nvSpPr>
          <p:cNvPr id="52" name="文字方塊 51">
            <a:extLst>
              <a:ext uri="{FF2B5EF4-FFF2-40B4-BE49-F238E27FC236}">
                <a16:creationId xmlns:a16="http://schemas.microsoft.com/office/drawing/2014/main" id="{8DCEC7BC-D375-3A17-DE8B-BFAF357A912E}"/>
              </a:ext>
            </a:extLst>
          </p:cNvPr>
          <p:cNvSpPr txBox="1"/>
          <p:nvPr/>
        </p:nvSpPr>
        <p:spPr bwMode="auto">
          <a:xfrm>
            <a:off x="57242" y="4067614"/>
            <a:ext cx="1127598" cy="492443"/>
          </a:xfrm>
          <a:prstGeom prst="rect">
            <a:avLst/>
          </a:prstGeom>
          <a:noFill/>
          <a:ln w="9525">
            <a:noFill/>
            <a:miter lim="800000"/>
            <a:headEnd/>
            <a:tailEnd/>
          </a:ln>
        </p:spPr>
        <p:txBody>
          <a:bodyPr wrap="square" rtlCol="0">
            <a:spAutoFit/>
          </a:bodyPr>
          <a:lstStyle/>
          <a:p>
            <a:pPr>
              <a:spcBef>
                <a:spcPct val="50000"/>
              </a:spcBef>
            </a:pPr>
            <a:r>
              <a:rPr lang="en-US" altLang="zh-TW" sz="1300" dirty="0">
                <a:solidFill>
                  <a:srgbClr val="00B050"/>
                </a:solidFill>
              </a:rPr>
              <a:t>P-wave dominated</a:t>
            </a:r>
            <a:endParaRPr kumimoji="1" lang="zh-TW" altLang="en-US" sz="1300" dirty="0">
              <a:solidFill>
                <a:srgbClr val="00B050"/>
              </a:solidFill>
            </a:endParaRPr>
          </a:p>
        </p:txBody>
      </p:sp>
      <p:pic>
        <p:nvPicPr>
          <p:cNvPr id="7" name="圖片 6">
            <a:extLst>
              <a:ext uri="{FF2B5EF4-FFF2-40B4-BE49-F238E27FC236}">
                <a16:creationId xmlns:a16="http://schemas.microsoft.com/office/drawing/2014/main" id="{5A38BE20-5B13-49BD-A7AC-006EB57CB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098" y="455186"/>
            <a:ext cx="6017152" cy="4487750"/>
          </a:xfrm>
          <a:prstGeom prst="rect">
            <a:avLst/>
          </a:prstGeom>
        </p:spPr>
      </p:pic>
      <p:sp>
        <p:nvSpPr>
          <p:cNvPr id="8" name="文字方塊 7">
            <a:extLst>
              <a:ext uri="{FF2B5EF4-FFF2-40B4-BE49-F238E27FC236}">
                <a16:creationId xmlns:a16="http://schemas.microsoft.com/office/drawing/2014/main" id="{AE7B2C75-717F-9224-E3E3-EC0AD31D1BCC}"/>
              </a:ext>
            </a:extLst>
          </p:cNvPr>
          <p:cNvSpPr txBox="1"/>
          <p:nvPr/>
        </p:nvSpPr>
        <p:spPr bwMode="auto">
          <a:xfrm>
            <a:off x="7538093" y="4480616"/>
            <a:ext cx="1066800" cy="261610"/>
          </a:xfrm>
          <a:prstGeom prst="rect">
            <a:avLst/>
          </a:prstGeom>
          <a:noFill/>
          <a:ln w="9525">
            <a:noFill/>
            <a:miter lim="800000"/>
            <a:headEnd/>
            <a:tailEnd/>
          </a:ln>
        </p:spPr>
        <p:txBody>
          <a:bodyPr wrap="square" rtlCol="0">
            <a:spAutoFit/>
          </a:bodyPr>
          <a:lstStyle/>
          <a:p>
            <a:pPr>
              <a:spcBef>
                <a:spcPct val="50000"/>
              </a:spcBef>
            </a:pPr>
            <a:r>
              <a:rPr lang="en-US" altLang="zh-TW" sz="1100" dirty="0"/>
              <a:t>BESIII (’25) </a:t>
            </a:r>
          </a:p>
        </p:txBody>
      </p:sp>
      <p:sp>
        <p:nvSpPr>
          <p:cNvPr id="9" name="文字方塊 8">
            <a:extLst>
              <a:ext uri="{FF2B5EF4-FFF2-40B4-BE49-F238E27FC236}">
                <a16:creationId xmlns:a16="http://schemas.microsoft.com/office/drawing/2014/main" id="{1A41B4D6-3514-396E-3462-727B3FEA41E3}"/>
              </a:ext>
            </a:extLst>
          </p:cNvPr>
          <p:cNvSpPr txBox="1"/>
          <p:nvPr/>
        </p:nvSpPr>
        <p:spPr bwMode="auto">
          <a:xfrm>
            <a:off x="7543846" y="4667520"/>
            <a:ext cx="1066800" cy="261610"/>
          </a:xfrm>
          <a:prstGeom prst="rect">
            <a:avLst/>
          </a:prstGeom>
          <a:noFill/>
          <a:ln w="9525">
            <a:noFill/>
            <a:miter lim="800000"/>
            <a:headEnd/>
            <a:tailEnd/>
          </a:ln>
        </p:spPr>
        <p:txBody>
          <a:bodyPr wrap="square" rtlCol="0">
            <a:spAutoFit/>
          </a:bodyPr>
          <a:lstStyle/>
          <a:p>
            <a:pPr>
              <a:spcBef>
                <a:spcPct val="50000"/>
              </a:spcBef>
            </a:pPr>
            <a:r>
              <a:rPr lang="en-US" altLang="zh-TW" sz="1100" dirty="0"/>
              <a:t>BESIII (’25) </a:t>
            </a:r>
          </a:p>
        </p:txBody>
      </p:sp>
      <p:sp>
        <p:nvSpPr>
          <p:cNvPr id="10" name="文字方塊 9">
            <a:extLst>
              <a:ext uri="{FF2B5EF4-FFF2-40B4-BE49-F238E27FC236}">
                <a16:creationId xmlns:a16="http://schemas.microsoft.com/office/drawing/2014/main" id="{100C5E1E-9157-E283-0F29-6EFE08EE39B8}"/>
              </a:ext>
            </a:extLst>
          </p:cNvPr>
          <p:cNvSpPr txBox="1"/>
          <p:nvPr/>
        </p:nvSpPr>
        <p:spPr>
          <a:xfrm>
            <a:off x="2577343" y="4589826"/>
            <a:ext cx="4936546" cy="346249"/>
          </a:xfrm>
          <a:prstGeom prst="rect">
            <a:avLst/>
          </a:prstGeom>
          <a:solidFill>
            <a:schemeClr val="bg1"/>
          </a:solidFill>
          <a:ln>
            <a:solidFill>
              <a:schemeClr val="bg1"/>
            </a:solidFill>
          </a:ln>
        </p:spPr>
        <p:txBody>
          <a:bodyPr wrap="square" rtlCol="0">
            <a:spAutoFit/>
          </a:bodyPr>
          <a:lstStyle/>
          <a:p>
            <a:endParaRPr kumimoji="1" lang="zh-TW" altLang="en-US" dirty="0"/>
          </a:p>
        </p:txBody>
      </p:sp>
    </p:spTree>
    <p:extLst>
      <p:ext uri="{BB962C8B-B14F-4D97-AF65-F5344CB8AC3E}">
        <p14:creationId xmlns:p14="http://schemas.microsoft.com/office/powerpoint/2010/main" val="192972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6" grpId="1" animBg="1"/>
      <p:bldP spid="49" grpId="0" animBg="1"/>
      <p:bldP spid="50" grpId="0"/>
      <p:bldP spid="51" grpId="0" animBg="1"/>
      <p:bldP spid="52" grpId="0"/>
    </p:bldLst>
  </p:timing>
</p:sld>
</file>

<file path=ppt/tags/tag1.xml><?xml version="1.0" encoding="utf-8"?>
<p:tagLst xmlns:a="http://schemas.openxmlformats.org/drawingml/2006/main" xmlns:r="http://schemas.openxmlformats.org/officeDocument/2006/relationships" xmlns:p="http://schemas.openxmlformats.org/presentationml/2006/main">
  <p:tag name="TEX2PSBATCH" val="latex --interaction=nonstopmode $(base).tex; dvips -D $(res) -E -o $(base).ps $(base).dvi"/>
  <p:tag name="USEAMSFONTS" val="False"/>
  <p:tag name="USEBOLDAMS" val="False"/>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2"/>
  <p:tag name="DEFAULTFONTSIZE" val="10"/>
  <p:tag name="DEFAULTWIDTH" val="348"/>
  <p:tag name="DEFAULTHEIGHT" val="364"/>
  <p:tag name="FIRSTPHCHENG@8KFGPITW1D8ACMFP" val="2494"/>
  <p:tag name="PREAMBLE" val="\documentclass{article}&#10;\pagestyle{empty}&#10;\usepackage{xspace,amssymb,amsfonts,amsmath}&#10;\usepackage{color}&#10;\usepackage{TeX4PPT}&#10;"/>
  <p:tag name="MAGPC" val="200"/>
  <p:tag name="FONTSIZE" val="10"/>
  <p:tag name="DEFAULTDISPLAYSOURCE" val="\documentclass{slides}\pagestyle{empty}&#10;\begin{document}&#10;&#10;\end{document}&#10;"/>
  <p:tag name="EMBEDFONTS" val="0"/>
  <p:tag name="FIRSTPHCHENG@PCFYIIGQOSGQY5H8" val="4160"/>
  <p:tag name="FIRSTPHCHENG@PCFZWY04OWLOY5H8" val="4511"/>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2200" b="1" i="0" u="none" strike="noStrike" cap="none" normalizeH="0" baseline="0" smtClean="0">
            <a:ln>
              <a:noFill/>
            </a:ln>
            <a:solidFill>
              <a:schemeClr val="tx1"/>
            </a:solidFill>
            <a:effectLst/>
            <a:latin typeface="Arial" pitchFamily="34" charset="0"/>
            <a:ea typeface="PMingLiU"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2200" b="1" i="0" u="none" strike="noStrike" cap="none" normalizeH="0" baseline="0" smtClean="0">
            <a:ln>
              <a:noFill/>
            </a:ln>
            <a:solidFill>
              <a:schemeClr val="tx1"/>
            </a:solidFill>
            <a:effectLst/>
            <a:latin typeface="Arial" pitchFamily="34" charset="0"/>
            <a:ea typeface="PMingLiU"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龍騰四海">
  <a:themeElements>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龍騰四海">
      <a:majorFont>
        <a:latin typeface="Maiandra GD"/>
        <a:ea typeface=""/>
        <a:cs typeface=""/>
        <a:font script="CYRL" typeface="Times New Roman"/>
        <a:font script="GREK" typeface="Times New Roman"/>
        <a:font script="Jpan" typeface="ＭＳ Ｐゴシック"/>
        <a:font script="Hang" typeface="HY중고딕"/>
        <a:font script="Hans" typeface="隶书"/>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ambria"/>
        <a:ea typeface=""/>
        <a:cs typeface=""/>
        <a:font script="Jpan" typeface="ＭＳ Ｐ明朝"/>
        <a:font script="Hang" typeface="HY견명조"/>
        <a:font script="Hans" typeface="华文楷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龍騰四海">
      <a:fillStyleLst>
        <a:solidFill>
          <a:schemeClr val="phClr">
            <a:tint val="100000"/>
            <a:shade val="100000"/>
            <a:hueMod val="100000"/>
            <a:satMod val="100000"/>
          </a:schemeClr>
        </a:solidFill>
        <a:gradFill rotWithShape="1">
          <a:gsLst>
            <a:gs pos="0">
              <a:schemeClr val="phClr">
                <a:tint val="100000"/>
                <a:shade val="50000"/>
                <a:hueMod val="100000"/>
                <a:satMod val="250000"/>
              </a:schemeClr>
            </a:gs>
            <a:gs pos="75000">
              <a:schemeClr val="phClr">
                <a:tint val="80000"/>
                <a:shade val="100000"/>
                <a:hueMod val="100000"/>
                <a:satMod val="375000"/>
              </a:schemeClr>
            </a:gs>
            <a:gs pos="100000">
              <a:schemeClr val="phClr">
                <a:tint val="50000"/>
                <a:shade val="100000"/>
                <a:hueMod val="100000"/>
                <a:satMod val="500000"/>
              </a:schemeClr>
            </a:gs>
          </a:gsLst>
          <a:lin ang="16200000" scaled="1"/>
        </a:gradFill>
        <a:blipFill>
          <a:blip xmlns:r="http://schemas.openxmlformats.org/officeDocument/2006/relationships" r:embed="rId1">
            <a:duotone>
              <a:schemeClr val="phClr">
                <a:tint val="100000"/>
                <a:shade val="50000"/>
                <a:hueMod val="100000"/>
                <a:satMod val="100000"/>
              </a:schemeClr>
              <a:schemeClr val="phClr">
                <a:tint val="100000"/>
                <a:shade val="75000"/>
                <a:hueMod val="100000"/>
                <a:satMod val="100000"/>
              </a:schemeClr>
            </a:duotone>
          </a:blip>
          <a:tile tx="0" ty="0" sx="50000" sy="50000" flip="none" algn="ctr"/>
        </a:blipFill>
      </a:fillStyleLst>
      <a:lnStyleLst>
        <a:ln w="127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glow>
              <a:schemeClr val="phClr">
                <a:tint val="100000"/>
                <a:shade val="100000"/>
                <a:hueMod val="100000"/>
                <a:satMod val="100000"/>
              </a:schemeClr>
            </a:glow>
          </a:effectLst>
        </a:effectStyle>
        <a:effectStyle>
          <a:effectLst>
            <a:glow>
              <a:schemeClr val="phClr">
                <a:tint val="100000"/>
                <a:shade val="100000"/>
                <a:hueMod val="100000"/>
                <a:satMod val="100000"/>
              </a:schemeClr>
            </a:glow>
          </a:effectLst>
          <a:scene3d>
            <a:camera prst="orthographicFront" fov="0">
              <a:rot lat="0" lon="0" rev="0"/>
            </a:camera>
            <a:lightRig rig="threePt" dir="tl">
              <a:rot lat="0" lon="0" rev="0"/>
            </a:lightRig>
          </a:scene3d>
          <a:sp3d prstMaterial="metal">
            <a:bevelT w="12700" h="12700" prst="relaxedInset"/>
            <a:contourClr>
              <a:schemeClr val="phClr">
                <a:tint val="100000"/>
                <a:shade val="100000"/>
                <a:hueMod val="100000"/>
                <a:satMod val="100000"/>
              </a:schemeClr>
            </a:contourClr>
          </a:sp3d>
        </a:effectStyle>
        <a:effectStyle>
          <a:effectLst>
            <a:glow>
              <a:schemeClr val="phClr">
                <a:tint val="100000"/>
                <a:shade val="100000"/>
                <a:hueMod val="100000"/>
                <a:satMod val="100000"/>
              </a:schemeClr>
            </a:glow>
            <a:outerShdw blurRad="44450" dist="50800" dir="3300000" sx="99000" sy="99000" algn="tl" rotWithShape="0">
              <a:srgbClr val="000000">
                <a:alpha val="55000"/>
              </a:srgbClr>
            </a:outerShdw>
          </a:effectLst>
          <a:scene3d>
            <a:camera prst="orthographicFront">
              <a:rot lat="0" lon="0" rev="0"/>
            </a:camera>
            <a:lightRig rig="contrasting" dir="tl">
              <a:rot lat="0" lon="0" rev="14220000"/>
            </a:lightRig>
          </a:scene3d>
          <a:sp3d prstMaterial="dkEdge">
            <a:bevelT w="63500" h="63500"/>
            <a:bevelB w="0" h="0"/>
            <a:contourClr>
              <a:schemeClr val="phClr">
                <a:tint val="100000"/>
                <a:shade val="100000"/>
                <a:hueMod val="100000"/>
                <a:satMod val="100000"/>
              </a:schemeClr>
            </a:contourClr>
          </a:sp3d>
        </a:effectStyle>
      </a:effectStyleLst>
      <a:bgFillStyleLst>
        <a:solidFill>
          <a:schemeClr val="phClr">
            <a:tint val="100000"/>
            <a:shade val="100000"/>
            <a:hueMod val="100000"/>
            <a:satMod val="100000"/>
          </a:schemeClr>
        </a:solidFill>
        <a:gradFill rotWithShape="1">
          <a:gsLst>
            <a:gs pos="0">
              <a:schemeClr val="bg1">
                <a:tint val="100000"/>
                <a:shade val="100000"/>
                <a:hueMod val="100000"/>
                <a:satMod val="150000"/>
              </a:schemeClr>
            </a:gs>
            <a:gs pos="55000">
              <a:schemeClr val="bg1">
                <a:tint val="100000"/>
                <a:shade val="90000"/>
                <a:hueMod val="100000"/>
                <a:satMod val="375000"/>
              </a:schemeClr>
            </a:gs>
            <a:gs pos="100000">
              <a:schemeClr val="phClr">
                <a:tint val="88000"/>
                <a:shade val="100000"/>
                <a:hueMod val="100000"/>
                <a:satMod val="500000"/>
              </a:schemeClr>
            </a:gs>
          </a:gsLst>
          <a:lin ang="5400000" scaled="1"/>
        </a:gradFill>
        <a:blipFill>
          <a:blip xmlns:r="http://schemas.openxmlformats.org/officeDocument/2006/relationships" r:embed="rId2">
            <a:duotone>
              <a:schemeClr val="phClr">
                <a:shade val="30000"/>
                <a:satMod val="555000"/>
              </a:schemeClr>
              <a:schemeClr val="phClr">
                <a:tint val="96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174509</TotalTime>
  <Words>6166</Words>
  <Application>Microsoft Macintosh PowerPoint</Application>
  <PresentationFormat>如螢幕大小 (16:9)</PresentationFormat>
  <Paragraphs>710</Paragraphs>
  <Slides>82</Slides>
  <Notes>13</Notes>
  <HiddenSlides>0</HiddenSlides>
  <MMClips>0</MMClips>
  <ScaleCrop>false</ScaleCrop>
  <HeadingPairs>
    <vt:vector size="8" baseType="variant">
      <vt:variant>
        <vt:lpstr>使用字型</vt:lpstr>
      </vt:variant>
      <vt:variant>
        <vt:i4>33</vt:i4>
      </vt:variant>
      <vt:variant>
        <vt:lpstr>佈景主題</vt:lpstr>
      </vt:variant>
      <vt:variant>
        <vt:i4>3</vt:i4>
      </vt:variant>
      <vt:variant>
        <vt:lpstr>內嵌 OLE 伺服程式</vt:lpstr>
      </vt:variant>
      <vt:variant>
        <vt:i4>1</vt:i4>
      </vt:variant>
      <vt:variant>
        <vt:lpstr>投影片標題</vt:lpstr>
      </vt:variant>
      <vt:variant>
        <vt:i4>82</vt:i4>
      </vt:variant>
    </vt:vector>
  </HeadingPairs>
  <TitlesOfParts>
    <vt:vector size="119" baseType="lpstr">
      <vt:lpstr>-apple-system</vt:lpstr>
      <vt:lpstr>PMingLiU</vt:lpstr>
      <vt:lpstr>Arial Unicode MS</vt:lpstr>
      <vt:lpstr>ArialUnicodeMS</vt:lpstr>
      <vt:lpstr>CMBX12</vt:lpstr>
      <vt:lpstr>CMBX8</vt:lpstr>
      <vt:lpstr>cmmi10</vt:lpstr>
      <vt:lpstr>CMMI12</vt:lpstr>
      <vt:lpstr>CMR10</vt:lpstr>
      <vt:lpstr>CMR12</vt:lpstr>
      <vt:lpstr>cmsy10</vt:lpstr>
      <vt:lpstr>CMSY7</vt:lpstr>
      <vt:lpstr>HelveticaLTStd-Bold-Identity-H</vt:lpstr>
      <vt:lpstr>NimbusRomNo9L</vt:lpstr>
      <vt:lpstr>rtxr</vt:lpstr>
      <vt:lpstr>STIXGeneral-Italic</vt:lpstr>
      <vt:lpstr>STIXGeneral-Regular</vt:lpstr>
      <vt:lpstr>TimesLTStd-Roman-Identity-H</vt:lpstr>
      <vt:lpstr>txsy</vt:lpstr>
      <vt:lpstr>Arial</vt:lpstr>
      <vt:lpstr>Calibri</vt:lpstr>
      <vt:lpstr>Calibri Light</vt:lpstr>
      <vt:lpstr>Cambria</vt:lpstr>
      <vt:lpstr>Cambria Math</vt:lpstr>
      <vt:lpstr>HelveticaNeue</vt:lpstr>
      <vt:lpstr>Lucida Grande</vt:lpstr>
      <vt:lpstr>Maiandra GD</vt:lpstr>
      <vt:lpstr>Monotype Corsiva</vt:lpstr>
      <vt:lpstr>Rage Italic</vt:lpstr>
      <vt:lpstr>Symbol</vt:lpstr>
      <vt:lpstr>Times New Roman</vt:lpstr>
      <vt:lpstr>Wingdings</vt:lpstr>
      <vt:lpstr>Wingdings 2</vt:lpstr>
      <vt:lpstr>預設簡報設計</vt:lpstr>
      <vt:lpstr>龍騰四海</vt:lpstr>
      <vt:lpstr>3_Office Theme</vt:lpstr>
      <vt:lpstr>方程式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Academia Sinica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Svetlana</dc:creator>
  <cp:lastModifiedBy>Microsoft Office User</cp:lastModifiedBy>
  <cp:revision>2198</cp:revision>
  <cp:lastPrinted>2025-06-12T07:13:39Z</cp:lastPrinted>
  <dcterms:created xsi:type="dcterms:W3CDTF">2003-12-08T15:21:47Z</dcterms:created>
  <dcterms:modified xsi:type="dcterms:W3CDTF">2025-06-27T18:42:12Z</dcterms:modified>
</cp:coreProperties>
</file>