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953" r:id="rId2"/>
    <p:sldId id="907" r:id="rId3"/>
    <p:sldId id="1129" r:id="rId4"/>
    <p:sldId id="1141" r:id="rId5"/>
    <p:sldId id="1130" r:id="rId6"/>
    <p:sldId id="1128" r:id="rId7"/>
    <p:sldId id="1131" r:id="rId8"/>
    <p:sldId id="1132" r:id="rId9"/>
    <p:sldId id="954" r:id="rId10"/>
    <p:sldId id="1133" r:id="rId11"/>
    <p:sldId id="1134" r:id="rId12"/>
    <p:sldId id="1138" r:id="rId13"/>
    <p:sldId id="1139" r:id="rId14"/>
    <p:sldId id="1140" r:id="rId15"/>
    <p:sldId id="959" r:id="rId16"/>
    <p:sldId id="1142" r:id="rId17"/>
    <p:sldId id="1144" r:id="rId18"/>
    <p:sldId id="1135" r:id="rId19"/>
    <p:sldId id="1136" r:id="rId20"/>
    <p:sldId id="1143" r:id="rId21"/>
    <p:sldId id="1584" r:id="rId22"/>
    <p:sldId id="1145" r:id="rId23"/>
    <p:sldId id="1146" r:id="rId24"/>
    <p:sldId id="1147" r:id="rId25"/>
    <p:sldId id="1583" r:id="rId26"/>
    <p:sldId id="1595" r:id="rId27"/>
    <p:sldId id="1585" r:id="rId28"/>
    <p:sldId id="1574" r:id="rId29"/>
    <p:sldId id="1586" r:id="rId30"/>
    <p:sldId id="1587" r:id="rId31"/>
    <p:sldId id="1588" r:id="rId32"/>
    <p:sldId id="1589" r:id="rId33"/>
    <p:sldId id="1590" r:id="rId34"/>
    <p:sldId id="1591" r:id="rId35"/>
    <p:sldId id="1592" r:id="rId36"/>
    <p:sldId id="1593" r:id="rId37"/>
    <p:sldId id="1594" r:id="rId38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FF"/>
    <a:srgbClr val="003399"/>
    <a:srgbClr val="FFFFFF"/>
    <a:srgbClr val="0000FF"/>
    <a:srgbClr val="E6E6E6"/>
    <a:srgbClr val="0070C0"/>
    <a:srgbClr val="4D8357"/>
    <a:srgbClr val="005800"/>
    <a:srgbClr val="008400"/>
    <a:srgbClr val="FDC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3" autoAdjust="0"/>
    <p:restoredTop sz="91732" autoAdjust="0"/>
  </p:normalViewPr>
  <p:slideViewPr>
    <p:cSldViewPr>
      <p:cViewPr varScale="1">
        <p:scale>
          <a:sx n="101" d="100"/>
          <a:sy n="101" d="100"/>
        </p:scale>
        <p:origin x="186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53" d="100"/>
          <a:sy n="53" d="100"/>
        </p:scale>
        <p:origin x="331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2025/2/8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2025/2/8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84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355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474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28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0322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879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807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5656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245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462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3ED4EB-D48F-4AD8-9AAC-BC93CF80A6A5}" type="slidenum">
              <a:rPr lang="zh-CN" altLang="en-US" smtClean="0"/>
              <a:pPr>
                <a:defRPr/>
              </a:pPr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229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B2B-8DAF-4635-9F01-0B9C458933E3}" type="datetime1">
              <a:rPr lang="zh-CN" altLang="en-US" smtClean="0"/>
              <a:t>2025/2/8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CEPC Accelerator TDR International Review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sz="1800"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315D-5845-4E10-96EE-900B6420E4E9}" type="datetime1">
              <a:rPr lang="zh-CN" altLang="en-US" smtClean="0"/>
              <a:t>2025/2/8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D2C3-E4EE-4507-8B92-8AE7B7B616F4}" type="datetime1">
              <a:rPr lang="zh-CN" altLang="en-US" smtClean="0"/>
              <a:t>2025/2/8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/>
              <a:t>CEPC Accelerator TDR International Review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2942-8651-4956-B7C0-A7B74FFC6096}" type="datetime1">
              <a:rPr lang="zh-CN" altLang="en-US" smtClean="0"/>
              <a:t>2025/2/8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CEPC Accelerator TDR International Review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7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CE2C9-0858-40D0-852F-2215466EB8FC}" type="datetime1">
              <a:rPr lang="zh-CN" altLang="en-US" smtClean="0"/>
              <a:t>2025/2/8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dirty="0"/>
              <a:t>CEPC Accelerator TDR International Review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  <p:sldLayoutId id="2147483674" r:id="rId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2"/>
          <a:srcRect t="28679" b="6192"/>
          <a:stretch/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>
            <a:spLocks/>
          </p:cNvSpPr>
          <p:nvPr/>
        </p:nvSpPr>
        <p:spPr>
          <a:xfrm>
            <a:off x="623392" y="2480570"/>
            <a:ext cx="11161240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dirty="0">
                <a:solidFill>
                  <a:srgbClr val="C00000"/>
                </a:solidFill>
              </a:rPr>
              <a:t>CEPC cryostat mechanical FEA, alignment and installation studies</a:t>
            </a:r>
            <a:endParaRPr lang="zh-CN" altLang="en-US" sz="6000" dirty="0">
              <a:solidFill>
                <a:srgbClr val="C00000"/>
              </a:solidFill>
            </a:endParaRP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id="{785816F2-AEF2-4FFE-A0DA-84B4490709A4}"/>
              </a:ext>
            </a:extLst>
          </p:cNvPr>
          <p:cNvSpPr txBox="1"/>
          <p:nvPr/>
        </p:nvSpPr>
        <p:spPr>
          <a:xfrm>
            <a:off x="2621737" y="4242209"/>
            <a:ext cx="6769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Haijing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Wang,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</a:rPr>
              <a:t>Xiaolong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Wang</a:t>
            </a:r>
          </a:p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On behalf of CEPC MDI group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 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CEPC DAY</a:t>
            </a:r>
          </a:p>
          <a:p>
            <a:pPr algn="ctr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2025.1.24</a:t>
            </a:r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949280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23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6"/>
    </mc:Choice>
    <mc:Fallback xmlns="">
      <p:transition spd="slow" advTm="855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77A575-D94F-4E8C-893F-1143100B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DB9AE2F-680E-4D31-BE36-F38BF9F4D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TDR model</a:t>
            </a:r>
          </a:p>
          <a:p>
            <a:pPr lvl="1"/>
            <a:r>
              <a:rPr lang="en-US" dirty="0"/>
              <a:t>Loads: gravity, Lorenz Force (92000N+83000N+95000N)</a:t>
            </a:r>
          </a:p>
          <a:p>
            <a:pPr lvl="1"/>
            <a:r>
              <a:rPr lang="en-US" dirty="0"/>
              <a:t>Constraint: cryostat end, screw fixed</a:t>
            </a:r>
          </a:p>
          <a:p>
            <a:pPr lvl="1"/>
            <a:r>
              <a:rPr lang="en-US" dirty="0"/>
              <a:t>TDR A1: magnet material </a:t>
            </a:r>
            <a:r>
              <a:rPr lang="en-US" dirty="0" err="1">
                <a:solidFill>
                  <a:srgbClr val="FF0000"/>
                </a:solidFill>
              </a:rPr>
              <a:t>SS+copper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TDR A2: magnet material copper, to simplify the magnet structure</a:t>
            </a:r>
          </a:p>
          <a:p>
            <a:pPr lvl="1"/>
            <a:r>
              <a:rPr lang="en-US" dirty="0"/>
              <a:t>TDR A3: same to TDR A2 but coarse elements, to improve the analyses efficient</a:t>
            </a:r>
          </a:p>
          <a:p>
            <a:pPr lvl="1"/>
            <a:r>
              <a:rPr lang="en-US" dirty="0"/>
              <a:t>TDR A4: material of K support 316</a:t>
            </a:r>
            <a:r>
              <a:rPr lang="en-US" dirty="0">
                <a:sym typeface="Wingdings" panose="05000000000000000000" pitchFamily="2" charset="2"/>
              </a:rPr>
              <a:t>G10, compare the effect of the K support</a:t>
            </a:r>
            <a:endParaRPr lang="en-US" dirty="0"/>
          </a:p>
        </p:txBody>
      </p:sp>
      <p:sp>
        <p:nvSpPr>
          <p:cNvPr id="7" name="标题 2">
            <a:extLst>
              <a:ext uri="{FF2B5EF4-FFF2-40B4-BE49-F238E27FC236}">
                <a16:creationId xmlns:a16="http://schemas.microsoft.com/office/drawing/2014/main" id="{14DAA9F7-189C-462A-B8EF-33F3EBF24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determine the analysis conditions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74640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77A575-D94F-4E8C-893F-1143100B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DB9AE2F-680E-4D31-BE36-F38BF9F4D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TDR model</a:t>
            </a:r>
            <a:endParaRPr lang="en-US" dirty="0"/>
          </a:p>
          <a:p>
            <a:pPr lvl="1"/>
            <a:r>
              <a:rPr lang="en-US" dirty="0"/>
              <a:t>TDR A1 </a:t>
            </a:r>
            <a:r>
              <a:rPr lang="en-US" i="1" dirty="0"/>
              <a:t>vs</a:t>
            </a:r>
            <a:r>
              <a:rPr lang="en-US" dirty="0"/>
              <a:t> TDR A2: four layers magnet </a:t>
            </a:r>
            <a:r>
              <a:rPr lang="en-US" dirty="0">
                <a:solidFill>
                  <a:srgbClr val="FF0000"/>
                </a:solidFill>
              </a:rPr>
              <a:t>can be simplified </a:t>
            </a:r>
            <a:r>
              <a:rPr lang="en-US" dirty="0"/>
              <a:t>by one body with copper </a:t>
            </a:r>
          </a:p>
          <a:p>
            <a:pPr lvl="1"/>
            <a:r>
              <a:rPr lang="en-US" dirty="0"/>
              <a:t>TDR A2 </a:t>
            </a:r>
            <a:r>
              <a:rPr lang="en-US" i="1" dirty="0"/>
              <a:t>vs</a:t>
            </a:r>
            <a:r>
              <a:rPr lang="en-US" dirty="0"/>
              <a:t> TDR A3: elements can be replaced by coarse ones</a:t>
            </a:r>
          </a:p>
          <a:p>
            <a:pPr lvl="1"/>
            <a:r>
              <a:rPr lang="en-US" dirty="0"/>
              <a:t>TDR A3 </a:t>
            </a:r>
            <a:r>
              <a:rPr lang="en-US" i="1" dirty="0"/>
              <a:t>vs</a:t>
            </a:r>
            <a:r>
              <a:rPr lang="en-US" dirty="0"/>
              <a:t> TDR A4: results not sensitive to supports between helium vessel and vacuum vessel</a:t>
            </a:r>
          </a:p>
        </p:txBody>
      </p:sp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45F17DA7-3B16-4858-ACE1-46D077C083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267424"/>
              </p:ext>
            </p:extLst>
          </p:nvPr>
        </p:nvGraphicFramePr>
        <p:xfrm>
          <a:off x="602587" y="3310359"/>
          <a:ext cx="8882947" cy="339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6607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514085">
                  <a:extLst>
                    <a:ext uri="{9D8B030D-6E8A-4147-A177-3AD203B41FA5}">
                      <a16:colId xmlns:a16="http://schemas.microsoft.com/office/drawing/2014/main" val="1373182159"/>
                    </a:ext>
                  </a:extLst>
                </a:gridCol>
                <a:gridCol w="1514085">
                  <a:extLst>
                    <a:ext uri="{9D8B030D-6E8A-4147-A177-3AD203B41FA5}">
                      <a16:colId xmlns:a16="http://schemas.microsoft.com/office/drawing/2014/main" val="2756701971"/>
                    </a:ext>
                  </a:extLst>
                </a:gridCol>
                <a:gridCol w="1514085">
                  <a:extLst>
                    <a:ext uri="{9D8B030D-6E8A-4147-A177-3AD203B41FA5}">
                      <a16:colId xmlns:a16="http://schemas.microsoft.com/office/drawing/2014/main" val="2793999055"/>
                    </a:ext>
                  </a:extLst>
                </a:gridCol>
                <a:gridCol w="1514085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TDR A1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TDR 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TDR A3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TDR A4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Y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1.934↓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Y displacement of cryostat 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2.195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2.306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2.258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2.357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364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Y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 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37(Q1b)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38(Q1b)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36(Q1b)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 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13.1 (Y)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12.7(Y)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 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13.4 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13.0(X)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Mode 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49.7 (Y bend)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44.6(Y bend)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6D8FF9A5-6B20-450D-AD0D-82DDA0F27F1A}"/>
              </a:ext>
            </a:extLst>
          </p:cNvPr>
          <p:cNvSpPr txBox="1"/>
          <p:nvPr/>
        </p:nvSpPr>
        <p:spPr>
          <a:xfrm>
            <a:off x="9518848" y="5565281"/>
            <a:ext cx="2063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Y: vertical translation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E945B3D-2694-424A-8F9A-BCC1EC318B9F}"/>
              </a:ext>
            </a:extLst>
          </p:cNvPr>
          <p:cNvSpPr txBox="1"/>
          <p:nvPr/>
        </p:nvSpPr>
        <p:spPr>
          <a:xfrm>
            <a:off x="9518848" y="5994798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X: horizontal translation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ABEE95C-E14C-455E-A462-FBBAD03554F1}"/>
              </a:ext>
            </a:extLst>
          </p:cNvPr>
          <p:cNvSpPr txBox="1"/>
          <p:nvPr/>
        </p:nvSpPr>
        <p:spPr>
          <a:xfrm>
            <a:off x="9518848" y="6372179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Vertical bend</a:t>
            </a:r>
          </a:p>
        </p:txBody>
      </p:sp>
      <p:sp>
        <p:nvSpPr>
          <p:cNvPr id="12" name="标题 2">
            <a:extLst>
              <a:ext uri="{FF2B5EF4-FFF2-40B4-BE49-F238E27FC236}">
                <a16:creationId xmlns:a16="http://schemas.microsoft.com/office/drawing/2014/main" id="{C36D3F87-055C-4BF2-A128-83CAF94BC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determine the analysis conditions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1932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CDCB4F-BCD2-45CE-AAA0-540EBE1D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E4B12034-0210-48E0-BCD0-33665FD2B010}"/>
              </a:ext>
            </a:extLst>
          </p:cNvPr>
          <p:cNvSpPr txBox="1">
            <a:spLocks/>
          </p:cNvSpPr>
          <p:nvPr/>
        </p:nvSpPr>
        <p:spPr>
          <a:xfrm>
            <a:off x="609600" y="1285861"/>
            <a:ext cx="10972800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Aft>
                <a:spcPts val="0"/>
              </a:spcAft>
            </a:pPr>
            <a:r>
              <a:rPr lang="en-US" sz="2400" dirty="0"/>
              <a:t>A1.1(model EDR 1) </a:t>
            </a:r>
            <a:r>
              <a:rPr lang="en-US" sz="2400" i="1" dirty="0"/>
              <a:t>vs</a:t>
            </a:r>
            <a:r>
              <a:rPr lang="en-US" sz="2400" dirty="0"/>
              <a:t> TDR A4</a:t>
            </a:r>
            <a:r>
              <a:rPr lang="en-US" altLang="zh-CN" sz="2400" dirty="0"/>
              <a:t>, </a:t>
            </a:r>
            <a:r>
              <a:rPr lang="en-US" altLang="zh-CN" sz="2400" dirty="0">
                <a:solidFill>
                  <a:srgbClr val="FF0000"/>
                </a:solidFill>
              </a:rPr>
              <a:t>iron</a:t>
            </a:r>
            <a:r>
              <a:rPr lang="en-US" altLang="zh-CN" sz="2400" dirty="0">
                <a:solidFill>
                  <a:srgbClr val="FF0000"/>
                </a:solidFill>
                <a:sym typeface="Wingdings" panose="05000000000000000000" pitchFamily="2" charset="2"/>
              </a:rPr>
              <a:t> iron-free, good effect </a:t>
            </a:r>
            <a:r>
              <a:rPr lang="en-US" altLang="zh-CN" sz="2400" dirty="0">
                <a:sym typeface="Wingdings" panose="05000000000000000000" pitchFamily="2" charset="2"/>
              </a:rPr>
              <a:t>on displacement and frequency </a:t>
            </a:r>
          </a:p>
          <a:p>
            <a:pPr marL="0">
              <a:spcAft>
                <a:spcPts val="0"/>
              </a:spcAft>
            </a:pPr>
            <a:r>
              <a:rPr lang="en-US" sz="2400" dirty="0">
                <a:sym typeface="Wingdings" panose="05000000000000000000" pitchFamily="2" charset="2"/>
              </a:rPr>
              <a:t>A1.2 (model EDR 2)</a:t>
            </a:r>
            <a:r>
              <a:rPr lang="en-US" sz="2400" i="1" dirty="0">
                <a:sym typeface="Wingdings" panose="05000000000000000000" pitchFamily="2" charset="2"/>
              </a:rPr>
              <a:t>vs</a:t>
            </a:r>
            <a:r>
              <a:rPr lang="en-US" sz="2400" dirty="0">
                <a:sym typeface="Wingdings" panose="05000000000000000000" pitchFamily="2" charset="2"/>
              </a:rPr>
              <a:t> A1.1 ,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skeleton support optimized, </a:t>
            </a:r>
            <a:r>
              <a:rPr lang="en-US" altLang="zh-CN" sz="2400" dirty="0">
                <a:solidFill>
                  <a:srgbClr val="FF0000"/>
                </a:solidFill>
                <a:sym typeface="Wingdings" panose="05000000000000000000" pitchFamily="2" charset="2"/>
              </a:rPr>
              <a:t>good effect </a:t>
            </a:r>
            <a:r>
              <a:rPr lang="en-US" altLang="zh-CN" sz="2400" dirty="0">
                <a:sym typeface="Wingdings" panose="05000000000000000000" pitchFamily="2" charset="2"/>
              </a:rPr>
              <a:t>on displacement and frequency </a:t>
            </a:r>
            <a:endParaRPr lang="en-US" altLang="zh-CN" sz="2000" dirty="0">
              <a:sym typeface="Wingdings" panose="05000000000000000000" pitchFamily="2" charset="2"/>
            </a:endParaRPr>
          </a:p>
        </p:txBody>
      </p:sp>
      <p:graphicFrame>
        <p:nvGraphicFramePr>
          <p:cNvPr id="8" name="内容占位符 4">
            <a:extLst>
              <a:ext uri="{FF2B5EF4-FFF2-40B4-BE49-F238E27FC236}">
                <a16:creationId xmlns:a16="http://schemas.microsoft.com/office/drawing/2014/main" id="{08C64E85-6C1D-4138-A171-C65245F3C1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07036"/>
              </p:ext>
            </p:extLst>
          </p:nvPr>
        </p:nvGraphicFramePr>
        <p:xfrm>
          <a:off x="767408" y="2860993"/>
          <a:ext cx="10972802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530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75670197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793999055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1948127109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0181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A3.2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1.634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1.282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1.361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1.358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0.893 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0.512 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2.106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1.669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1.815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1.744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1.426 locally</a:t>
                      </a:r>
                    </a:p>
                    <a:p>
                      <a:r>
                        <a:rPr lang="en-US" dirty="0"/>
                        <a:t>~1 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0.96 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 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25(Q1b)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11" name="标题 2">
            <a:extLst>
              <a:ext uri="{FF2B5EF4-FFF2-40B4-BE49-F238E27FC236}">
                <a16:creationId xmlns:a16="http://schemas.microsoft.com/office/drawing/2014/main" id="{6BA8E73F-58C2-495C-9969-EA6808CB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11841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CDCB4F-BCD2-45CE-AAA0-540EBE1D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13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E4B12034-0210-48E0-BCD0-33665FD2B010}"/>
              </a:ext>
            </a:extLst>
          </p:cNvPr>
          <p:cNvSpPr txBox="1">
            <a:spLocks/>
          </p:cNvSpPr>
          <p:nvPr/>
        </p:nvSpPr>
        <p:spPr>
          <a:xfrm>
            <a:off x="609600" y="1285861"/>
            <a:ext cx="10972800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Aft>
                <a:spcPts val="0"/>
              </a:spcAft>
            </a:pPr>
            <a:r>
              <a:rPr lang="en-US" sz="2400" dirty="0"/>
              <a:t>A2.1 </a:t>
            </a:r>
            <a:r>
              <a:rPr lang="en-US" sz="2400" i="1" dirty="0"/>
              <a:t>vs</a:t>
            </a:r>
            <a:r>
              <a:rPr lang="en-US" sz="2400" dirty="0"/>
              <a:t> A1.2</a:t>
            </a:r>
            <a:r>
              <a:rPr lang="en-US" altLang="zh-CN" sz="2400" dirty="0"/>
              <a:t>, K support slide in Z direction, little effect</a:t>
            </a:r>
          </a:p>
          <a:p>
            <a:pPr marL="0">
              <a:spcAft>
                <a:spcPts val="0"/>
              </a:spcAft>
            </a:pPr>
            <a:r>
              <a:rPr lang="en-US" altLang="zh-CN" sz="2400" dirty="0">
                <a:sym typeface="Wingdings" panose="05000000000000000000" pitchFamily="2" charset="2"/>
              </a:rPr>
              <a:t>A2.1&amp; A3.1 vs A2.2 &amp;A3.2:enlarged cryostat end, little effect</a:t>
            </a:r>
          </a:p>
          <a:p>
            <a:pPr marL="0">
              <a:spcAft>
                <a:spcPts val="0"/>
              </a:spcAft>
            </a:pPr>
            <a:r>
              <a:rPr lang="en-US" altLang="zh-CN" sz="2400" dirty="0">
                <a:sym typeface="Wingdings" panose="05000000000000000000" pitchFamily="2" charset="2"/>
              </a:rPr>
              <a:t>A2.1 &amp; A2.2 </a:t>
            </a:r>
            <a:r>
              <a:rPr lang="en-US" altLang="zh-CN" sz="2400" i="1" dirty="0">
                <a:sym typeface="Wingdings" panose="05000000000000000000" pitchFamily="2" charset="2"/>
              </a:rPr>
              <a:t>vs</a:t>
            </a:r>
            <a:r>
              <a:rPr lang="en-US" altLang="zh-CN" sz="2400" dirty="0">
                <a:sym typeface="Wingdings" panose="05000000000000000000" pitchFamily="2" charset="2"/>
              </a:rPr>
              <a:t> A3.1 &amp; A3.2: Rake-shaped support, </a:t>
            </a:r>
            <a:r>
              <a:rPr lang="en-US" altLang="zh-CN" sz="2400" dirty="0">
                <a:solidFill>
                  <a:srgbClr val="FF0000"/>
                </a:solidFill>
                <a:sym typeface="Wingdings" panose="05000000000000000000" pitchFamily="2" charset="2"/>
              </a:rPr>
              <a:t>significant effect </a:t>
            </a:r>
            <a:r>
              <a:rPr lang="en-US" altLang="zh-CN" sz="2400" dirty="0">
                <a:sym typeface="Wingdings" panose="05000000000000000000" pitchFamily="2" charset="2"/>
              </a:rPr>
              <a:t> can be optimized further</a:t>
            </a:r>
          </a:p>
        </p:txBody>
      </p:sp>
      <p:graphicFrame>
        <p:nvGraphicFramePr>
          <p:cNvPr id="8" name="内容占位符 4">
            <a:extLst>
              <a:ext uri="{FF2B5EF4-FFF2-40B4-BE49-F238E27FC236}">
                <a16:creationId xmlns:a16="http://schemas.microsoft.com/office/drawing/2014/main" id="{D750ED1F-9A10-434C-B493-C7DC743001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7497709"/>
              </p:ext>
            </p:extLst>
          </p:nvPr>
        </p:nvGraphicFramePr>
        <p:xfrm>
          <a:off x="767408" y="3037228"/>
          <a:ext cx="10972802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530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75670197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793999055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1948127109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0181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A3.2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1.634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1.282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1.361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1.358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0.893 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0.512 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2.106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1.669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1.815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1.744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 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0.96 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25(Q1b)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14" name="标题 2">
            <a:extLst>
              <a:ext uri="{FF2B5EF4-FFF2-40B4-BE49-F238E27FC236}">
                <a16:creationId xmlns:a16="http://schemas.microsoft.com/office/drawing/2014/main" id="{D6D802B7-58F7-43AA-914E-75DDE88A0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45684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E52BF0-D220-4AB6-83DD-F50C19F4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5FF472B-FE36-4B35-9D23-B99E502D6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376" y="1541302"/>
            <a:ext cx="5760000" cy="190514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D8625A-2B34-4E57-AEB8-0F483356C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484784"/>
            <a:ext cx="5760000" cy="201818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56F04CE-20EA-4828-AAEF-AE11D421FD16}"/>
              </a:ext>
            </a:extLst>
          </p:cNvPr>
          <p:cNvSpPr txBox="1"/>
          <p:nvPr/>
        </p:nvSpPr>
        <p:spPr>
          <a:xfrm>
            <a:off x="1487487" y="3296549"/>
            <a:ext cx="3528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EDR 2, A1.2 &amp; A2.1 &amp; A3.1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A121962-7905-4519-A2E0-BAE065F4D708}"/>
              </a:ext>
            </a:extLst>
          </p:cNvPr>
          <p:cNvSpPr txBox="1"/>
          <p:nvPr/>
        </p:nvSpPr>
        <p:spPr>
          <a:xfrm>
            <a:off x="6816080" y="3356992"/>
            <a:ext cx="4860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EDR 3, enlarged cryostat end, A2.2 &amp; A3.2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492FC96-211E-44B6-8BBE-130E05078226}"/>
              </a:ext>
            </a:extLst>
          </p:cNvPr>
          <p:cNvSpPr txBox="1"/>
          <p:nvPr/>
        </p:nvSpPr>
        <p:spPr>
          <a:xfrm>
            <a:off x="1055440" y="5987019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Raked-shaped support and auxiliary support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69843CC-77FD-45F7-AF4B-9AE45A011A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84" y="3738503"/>
            <a:ext cx="4320000" cy="245557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A973E46-5C7D-4358-A019-AE683BDB3F39}"/>
              </a:ext>
            </a:extLst>
          </p:cNvPr>
          <p:cNvSpPr txBox="1"/>
          <p:nvPr/>
        </p:nvSpPr>
        <p:spPr>
          <a:xfrm>
            <a:off x="6672064" y="63093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Magnet displacement, A1.1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FC521FA-5258-4256-9B00-55DA4EC82C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668" y="3791076"/>
            <a:ext cx="5040000" cy="2066556"/>
          </a:xfrm>
          <a:prstGeom prst="rect">
            <a:avLst/>
          </a:prstGeom>
        </p:spPr>
      </p:pic>
      <p:sp>
        <p:nvSpPr>
          <p:cNvPr id="20" name="标题 2">
            <a:extLst>
              <a:ext uri="{FF2B5EF4-FFF2-40B4-BE49-F238E27FC236}">
                <a16:creationId xmlns:a16="http://schemas.microsoft.com/office/drawing/2014/main" id="{F527028F-5E19-4A20-AA7D-273EFD4F3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41FA2BE-4013-4FA9-A4C7-93EF6A428413}"/>
              </a:ext>
            </a:extLst>
          </p:cNvPr>
          <p:cNvSpPr txBox="1"/>
          <p:nvPr/>
        </p:nvSpPr>
        <p:spPr>
          <a:xfrm>
            <a:off x="10107539" y="5927942"/>
            <a:ext cx="1492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Fixed constraint </a:t>
            </a:r>
            <a:endParaRPr lang="en-US" sz="1600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55A72E1-480E-4698-A86F-A5F5661F9FCF}"/>
              </a:ext>
            </a:extLst>
          </p:cNvPr>
          <p:cNvCxnSpPr/>
          <p:nvPr/>
        </p:nvCxnSpPr>
        <p:spPr>
          <a:xfrm>
            <a:off x="10512306" y="5148672"/>
            <a:ext cx="21602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300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CDCB4F-BCD2-45CE-AAA0-540EBE1D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15</a:t>
            </a:fld>
            <a:endParaRPr lang="zh-CN" altLang="en-US"/>
          </a:p>
        </p:txBody>
      </p:sp>
      <p:sp>
        <p:nvSpPr>
          <p:cNvPr id="7" name="内容占位符 1">
            <a:extLst>
              <a:ext uri="{FF2B5EF4-FFF2-40B4-BE49-F238E27FC236}">
                <a16:creationId xmlns:a16="http://schemas.microsoft.com/office/drawing/2014/main" id="{A8662970-11BE-4CCE-8814-2A64848ABA4E}"/>
              </a:ext>
            </a:extLst>
          </p:cNvPr>
          <p:cNvSpPr txBox="1">
            <a:spLocks/>
          </p:cNvSpPr>
          <p:nvPr/>
        </p:nvSpPr>
        <p:spPr>
          <a:xfrm>
            <a:off x="609600" y="1285861"/>
            <a:ext cx="10972800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>
              <a:spcAft>
                <a:spcPts val="0"/>
              </a:spcAft>
            </a:pPr>
            <a:r>
              <a:rPr lang="en-US" sz="2400" dirty="0"/>
              <a:t>All the analyses above, the loads include gravity and Lorenz force</a:t>
            </a:r>
          </a:p>
          <a:p>
            <a:pPr marL="360000">
              <a:spcAft>
                <a:spcPts val="0"/>
              </a:spcAft>
            </a:pPr>
            <a:r>
              <a:rPr lang="en-US" sz="2400" dirty="0"/>
              <a:t>For all the following analyses, </a:t>
            </a:r>
            <a:r>
              <a:rPr lang="en-US" sz="2400" dirty="0" err="1"/>
              <a:t>Lumical</a:t>
            </a:r>
            <a:r>
              <a:rPr lang="en-US" sz="2400" dirty="0"/>
              <a:t> (</a:t>
            </a:r>
            <a:r>
              <a:rPr lang="en-US" sz="2400" dirty="0" err="1"/>
              <a:t>Al+Iron</a:t>
            </a:r>
            <a:r>
              <a:rPr lang="en-US" sz="2400" dirty="0"/>
              <a:t>) is included, as well as the gravity of RVC and helium.</a:t>
            </a:r>
          </a:p>
          <a:p>
            <a:pPr marL="360000">
              <a:spcAft>
                <a:spcPts val="0"/>
              </a:spcAft>
            </a:pPr>
            <a:r>
              <a:rPr lang="en-US" sz="2400" dirty="0"/>
              <a:t>The naming rules: </a:t>
            </a:r>
          </a:p>
          <a:p>
            <a:pPr marL="360000">
              <a:spcAft>
                <a:spcPts val="0"/>
              </a:spcAft>
            </a:pPr>
            <a:endParaRPr lang="en-US" altLang="zh-CN" sz="2000" dirty="0">
              <a:sym typeface="Wingdings" panose="05000000000000000000" pitchFamily="2" charset="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48A2D76-ECE4-4FA0-BB53-A5EBA5D54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994104"/>
              </p:ext>
            </p:extLst>
          </p:nvPr>
        </p:nvGraphicFramePr>
        <p:xfrm>
          <a:off x="666712" y="3284984"/>
          <a:ext cx="1081499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6579">
                  <a:extLst>
                    <a:ext uri="{9D8B030D-6E8A-4147-A177-3AD203B41FA5}">
                      <a16:colId xmlns:a16="http://schemas.microsoft.com/office/drawing/2014/main" val="1063583539"/>
                    </a:ext>
                  </a:extLst>
                </a:gridCol>
                <a:gridCol w="2353941">
                  <a:extLst>
                    <a:ext uri="{9D8B030D-6E8A-4147-A177-3AD203B41FA5}">
                      <a16:colId xmlns:a16="http://schemas.microsoft.com/office/drawing/2014/main" val="2207475453"/>
                    </a:ext>
                  </a:extLst>
                </a:gridCol>
                <a:gridCol w="3430725">
                  <a:extLst>
                    <a:ext uri="{9D8B030D-6E8A-4147-A177-3AD203B41FA5}">
                      <a16:colId xmlns:a16="http://schemas.microsoft.com/office/drawing/2014/main" val="3282583685"/>
                    </a:ext>
                  </a:extLst>
                </a:gridCol>
                <a:gridCol w="2703749">
                  <a:extLst>
                    <a:ext uri="{9D8B030D-6E8A-4147-A177-3AD203B41FA5}">
                      <a16:colId xmlns:a16="http://schemas.microsoft.com/office/drawing/2014/main" val="11526484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With auxiliary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Without auxiliary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077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With Lorenz 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N.1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/>
                        <a:t>Compare the displacement before/after Lorenz force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29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Without Lorenz force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N.2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504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Compare the effect of auxiliary support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291878"/>
                  </a:ext>
                </a:extLst>
              </a:tr>
            </a:tbl>
          </a:graphicData>
        </a:graphic>
      </p:graphicFrame>
      <p:sp>
        <p:nvSpPr>
          <p:cNvPr id="12" name="标题 2">
            <a:extLst>
              <a:ext uri="{FF2B5EF4-FFF2-40B4-BE49-F238E27FC236}">
                <a16:creationId xmlns:a16="http://schemas.microsoft.com/office/drawing/2014/main" id="{1AAD42DD-31D4-4AD0-B51E-8E1F8E147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4930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7D8FEAC8-44A7-41CA-8799-E704224584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145289"/>
              </p:ext>
            </p:extLst>
          </p:nvPr>
        </p:nvGraphicFramePr>
        <p:xfrm>
          <a:off x="335360" y="2860993"/>
          <a:ext cx="7333262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3262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48127109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0181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A4.4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0.805 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1.220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0.117↓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0.043 (Q2) 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 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1.545 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0.166↓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0.016↓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(Q1a)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49.2 (Z, magnet)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58.8 (bend,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60.2 (bend, front)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58.4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CDCB4F-BCD2-45CE-AAA0-540EBE1D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16</a:t>
            </a:fld>
            <a:endParaRPr lang="zh-CN" altLang="en-US"/>
          </a:p>
        </p:txBody>
      </p:sp>
      <p:sp>
        <p:nvSpPr>
          <p:cNvPr id="7" name="内容占位符 1">
            <a:extLst>
              <a:ext uri="{FF2B5EF4-FFF2-40B4-BE49-F238E27FC236}">
                <a16:creationId xmlns:a16="http://schemas.microsoft.com/office/drawing/2014/main" id="{A8662970-11BE-4CCE-8814-2A64848ABA4E}"/>
              </a:ext>
            </a:extLst>
          </p:cNvPr>
          <p:cNvSpPr txBox="1">
            <a:spLocks/>
          </p:cNvSpPr>
          <p:nvPr/>
        </p:nvSpPr>
        <p:spPr>
          <a:xfrm>
            <a:off x="609600" y="1285861"/>
            <a:ext cx="11456858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Aft>
                <a:spcPts val="0"/>
              </a:spcAft>
            </a:pPr>
            <a:r>
              <a:rPr lang="en-US" sz="2400" dirty="0"/>
              <a:t>A4 (model EDR 2) </a:t>
            </a:r>
            <a:r>
              <a:rPr lang="en-US" altLang="zh-CN" sz="2400" dirty="0"/>
              <a:t>as the control group for the optimization</a:t>
            </a:r>
          </a:p>
          <a:p>
            <a:pPr marL="400050" lvl="1"/>
            <a:r>
              <a:rPr lang="en-US" altLang="zh-CN" sz="2000" dirty="0"/>
              <a:t>Auxiliary support has </a:t>
            </a:r>
            <a:r>
              <a:rPr lang="en-US" altLang="zh-CN" sz="2000" dirty="0">
                <a:solidFill>
                  <a:srgbClr val="FF0000"/>
                </a:solidFill>
              </a:rPr>
              <a:t>significant effect </a:t>
            </a:r>
            <a:r>
              <a:rPr lang="en-US" altLang="zh-CN" sz="2000" dirty="0"/>
              <a:t>on improving the deformation and stability performance</a:t>
            </a:r>
          </a:p>
          <a:p>
            <a:pPr marL="400050" lvl="1"/>
            <a:r>
              <a:rPr lang="en-US" altLang="zh-CN" sz="2000" dirty="0"/>
              <a:t>The displacement before and after Lorenz force is about </a:t>
            </a:r>
            <a:r>
              <a:rPr lang="en-US" altLang="zh-CN" sz="2000" dirty="0">
                <a:solidFill>
                  <a:srgbClr val="FF0000"/>
                </a:solidFill>
              </a:rPr>
              <a:t>2mm</a:t>
            </a:r>
            <a:r>
              <a:rPr lang="en-US" altLang="zh-CN" sz="2000" dirty="0">
                <a:sym typeface="Wingdings" panose="05000000000000000000" pitchFamily="2" charset="2"/>
              </a:rPr>
              <a:t> without auxiliary support but </a:t>
            </a:r>
            <a:r>
              <a:rPr lang="en-US" altLang="zh-CN" sz="2000" dirty="0">
                <a:solidFill>
                  <a:srgbClr val="FF0000"/>
                </a:solidFill>
                <a:sym typeface="Wingdings" panose="05000000000000000000" pitchFamily="2" charset="2"/>
              </a:rPr>
              <a:t>0.084mm</a:t>
            </a:r>
            <a:r>
              <a:rPr lang="en-US" altLang="zh-CN" sz="2000" dirty="0">
                <a:sym typeface="Wingdings" panose="05000000000000000000" pitchFamily="2" charset="2"/>
              </a:rPr>
              <a:t> with it</a:t>
            </a:r>
          </a:p>
          <a:p>
            <a:pPr marL="114300" lvl="1" indent="0">
              <a:buNone/>
            </a:pPr>
            <a:endParaRPr lang="en-US" altLang="zh-CN" sz="2000" dirty="0"/>
          </a:p>
        </p:txBody>
      </p:sp>
      <p:sp>
        <p:nvSpPr>
          <p:cNvPr id="15" name="标题 2">
            <a:extLst>
              <a:ext uri="{FF2B5EF4-FFF2-40B4-BE49-F238E27FC236}">
                <a16:creationId xmlns:a16="http://schemas.microsoft.com/office/drawing/2014/main" id="{439494A1-AE49-422C-B58A-B1F75E158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FA0C830-7D7F-4052-839B-CE246533C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764" y="4728567"/>
            <a:ext cx="2880000" cy="210958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6B044C1-E15D-4457-A416-F0F296AFF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431612"/>
            <a:ext cx="2880000" cy="218186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233B4BF-B0B8-4DC0-9A64-88A423477A42}"/>
              </a:ext>
            </a:extLst>
          </p:cNvPr>
          <p:cNvSpPr txBox="1"/>
          <p:nvPr/>
        </p:nvSpPr>
        <p:spPr>
          <a:xfrm>
            <a:off x="10411306" y="2741368"/>
            <a:ext cx="1581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Displacement change of magnets after applying Lorentz force, with auxiliary support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46323CF-C74B-4588-81CB-5009A37A09F1}"/>
              </a:ext>
            </a:extLst>
          </p:cNvPr>
          <p:cNvSpPr txBox="1"/>
          <p:nvPr/>
        </p:nvSpPr>
        <p:spPr>
          <a:xfrm>
            <a:off x="10394463" y="4866260"/>
            <a:ext cx="1581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Displacement change of magnets after applying Lorentz force, without auxiliary support</a:t>
            </a:r>
          </a:p>
        </p:txBody>
      </p:sp>
    </p:spTree>
    <p:extLst>
      <p:ext uri="{BB962C8B-B14F-4D97-AF65-F5344CB8AC3E}">
        <p14:creationId xmlns:p14="http://schemas.microsoft.com/office/powerpoint/2010/main" val="4043214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1E45F6-33D6-4014-A717-D075CF901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17</a:t>
            </a:fld>
            <a:endParaRPr lang="zh-CN" altLang="en-US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81932B37-4600-467E-A334-5C6B16CBB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4F06556-8726-4EEC-A46D-6EC363213B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35" y="4036573"/>
            <a:ext cx="3600000" cy="194184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9FA5588-6720-4E98-B361-AEC1D77B79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200" y="4036573"/>
            <a:ext cx="3600000" cy="194184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A846634-C510-4ABF-BB38-040D16136F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35" y="4036573"/>
            <a:ext cx="3600000" cy="194184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389E73-8FEC-4088-B69E-08F90E67BD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200" y="1643940"/>
            <a:ext cx="3600000" cy="194184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F69947-7479-4746-99F9-F7F433FD7C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35" y="1643940"/>
            <a:ext cx="3600000" cy="194184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8C3CAA5-FAB1-4C7B-BDB9-DBDD97A713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35" y="1643940"/>
            <a:ext cx="3600000" cy="1941842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C087F423-0E37-4F8C-AB3E-1F6B959DF6C0}"/>
              </a:ext>
            </a:extLst>
          </p:cNvPr>
          <p:cNvSpPr txBox="1"/>
          <p:nvPr/>
        </p:nvSpPr>
        <p:spPr>
          <a:xfrm>
            <a:off x="666712" y="3585782"/>
            <a:ext cx="11088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first three modes of A 4.1, without auxiliary support (L: 1</a:t>
            </a:r>
            <a:r>
              <a:rPr lang="en-US" baseline="30000" dirty="0"/>
              <a:t>st</a:t>
            </a:r>
            <a:r>
              <a:rPr lang="en-US" dirty="0"/>
              <a:t>, 17.7 Hz, Y; M:2</a:t>
            </a:r>
            <a:r>
              <a:rPr lang="en-US" baseline="30000" dirty="0"/>
              <a:t>nd</a:t>
            </a:r>
            <a:r>
              <a:rPr lang="en-US" dirty="0"/>
              <a:t>,20.8Hz, X; R:3</a:t>
            </a:r>
            <a:r>
              <a:rPr lang="en-US" baseline="30000" dirty="0"/>
              <a:t>rd</a:t>
            </a:r>
            <a:r>
              <a:rPr lang="en-US" dirty="0"/>
              <a:t>, 40.3Hz, Y bend)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41812BD-BA3A-41FC-8C73-0E331DDFEF0D}"/>
              </a:ext>
            </a:extLst>
          </p:cNvPr>
          <p:cNvSpPr txBox="1"/>
          <p:nvPr/>
        </p:nvSpPr>
        <p:spPr>
          <a:xfrm>
            <a:off x="551756" y="5987019"/>
            <a:ext cx="11088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first three modes of A 4.3, without auxiliary support (L: 1</a:t>
            </a:r>
            <a:r>
              <a:rPr lang="en-US" baseline="30000" dirty="0"/>
              <a:t>st</a:t>
            </a:r>
            <a:r>
              <a:rPr lang="en-US" dirty="0"/>
              <a:t>, 49.2 Hz, Z, magnet; M:2</a:t>
            </a:r>
            <a:r>
              <a:rPr lang="en-US" baseline="30000" dirty="0"/>
              <a:t>nd</a:t>
            </a:r>
            <a:r>
              <a:rPr lang="en-US" dirty="0"/>
              <a:t>,58.7Hz, bend, front; R:3</a:t>
            </a:r>
            <a:r>
              <a:rPr lang="en-US" baseline="30000" dirty="0"/>
              <a:t>rd</a:t>
            </a:r>
            <a:r>
              <a:rPr lang="en-US" dirty="0"/>
              <a:t>, 60.2Hz, bend, front)</a:t>
            </a:r>
          </a:p>
        </p:txBody>
      </p:sp>
    </p:spTree>
    <p:extLst>
      <p:ext uri="{BB962C8B-B14F-4D97-AF65-F5344CB8AC3E}">
        <p14:creationId xmlns:p14="http://schemas.microsoft.com/office/powerpoint/2010/main" val="2158789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E7FFB2D1-B7BA-462C-B417-24705D850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1855107"/>
          </a:xfrm>
        </p:spPr>
        <p:txBody>
          <a:bodyPr/>
          <a:lstStyle/>
          <a:p>
            <a:r>
              <a:rPr lang="en-US" altLang="zh-CN" dirty="0"/>
              <a:t>Material optimization:</a:t>
            </a:r>
          </a:p>
          <a:p>
            <a:pPr lvl="1"/>
            <a:r>
              <a:rPr lang="en-US" altLang="zh-CN" dirty="0"/>
              <a:t>Materials that can be optimized: vacuum vessel, helium vessel, skeleton supports</a:t>
            </a:r>
          </a:p>
          <a:p>
            <a:pPr lvl="1"/>
            <a:r>
              <a:rPr lang="en-US" altLang="zh-CN" dirty="0"/>
              <a:t>A5, </a:t>
            </a:r>
            <a:r>
              <a:rPr lang="en-US" altLang="zh-CN" dirty="0" err="1"/>
              <a:t>Ti-Ti-Ti</a:t>
            </a:r>
            <a:r>
              <a:rPr lang="en-US" altLang="zh-CN" dirty="0"/>
              <a:t>;  A6: Al-Al-Al;  A7: </a:t>
            </a:r>
            <a:r>
              <a:rPr lang="en-US" altLang="zh-CN" dirty="0" err="1"/>
              <a:t>Ti</a:t>
            </a:r>
            <a:r>
              <a:rPr lang="en-US" altLang="zh-CN" dirty="0"/>
              <a:t>-SS-SS</a:t>
            </a:r>
          </a:p>
          <a:p>
            <a:pPr lvl="1"/>
            <a:r>
              <a:rPr lang="en-US" dirty="0"/>
              <a:t>SS and </a:t>
            </a:r>
            <a:r>
              <a:rPr lang="en-US" dirty="0" err="1"/>
              <a:t>Ti</a:t>
            </a:r>
            <a:r>
              <a:rPr lang="en-US" dirty="0"/>
              <a:t> has similar performance, but </a:t>
            </a:r>
            <a:r>
              <a:rPr lang="en-US" dirty="0">
                <a:solidFill>
                  <a:srgbClr val="FF0000"/>
                </a:solidFill>
              </a:rPr>
              <a:t>it is better to have SS vacuum vessel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2A8299-E843-4408-9E4A-7EE674822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18</a:t>
            </a:fld>
            <a:endParaRPr lang="zh-CN" altLang="en-US"/>
          </a:p>
        </p:txBody>
      </p:sp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13AD6038-C423-4095-B9F6-8CAA46EF5D2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67408" y="3037228"/>
          <a:ext cx="10972802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530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75670197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793999055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1948127109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0181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A6.1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A7.1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A7.2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0.821 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1.236↓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0.792 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1.401↓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0.755↑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1.299↓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~1↑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1.611↓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~1↑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1.873↓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~1↑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1.664↓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8" name="标题 2">
            <a:extLst>
              <a:ext uri="{FF2B5EF4-FFF2-40B4-BE49-F238E27FC236}">
                <a16:creationId xmlns:a16="http://schemas.microsoft.com/office/drawing/2014/main" id="{491A83AE-B6CD-4F23-A0D2-35F6ED2F6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9242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2A8299-E843-4408-9E4A-7EE674822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19</a:t>
            </a:fld>
            <a:endParaRPr lang="zh-CN" altLang="en-US"/>
          </a:p>
        </p:txBody>
      </p:sp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13AD6038-C423-4095-B9F6-8CAA46EF5D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276414"/>
              </p:ext>
            </p:extLst>
          </p:nvPr>
        </p:nvGraphicFramePr>
        <p:xfrm>
          <a:off x="593601" y="3311548"/>
          <a:ext cx="10491822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1610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75670197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79399905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48127109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500212">
                  <a:extLst>
                    <a:ext uri="{9D8B030D-6E8A-4147-A177-3AD203B41FA5}">
                      <a16:colId xmlns:a16="http://schemas.microsoft.com/office/drawing/2014/main" val="280181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A8.1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A8.2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r>
                        <a:rPr lang="en-US" dirty="0"/>
                        <a:t>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r>
                        <a:rPr lang="en-US" dirty="0"/>
                        <a:t>9.2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r>
                        <a:rPr lang="en-US" dirty="0"/>
                        <a:t>9.3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r>
                        <a:rPr lang="en-US" dirty="0"/>
                        <a:t>9.4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0.674↑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1.357↓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0.881↑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1.148↓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0.120↓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0.038 (Q2)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~0.7↑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1.664↓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1.453↓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0.167↓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0.016↓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 (Q1a)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53.8(Y bend,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55.1(X bend,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56.2(Y bend,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6" name="内容占位符 1">
            <a:extLst>
              <a:ext uri="{FF2B5EF4-FFF2-40B4-BE49-F238E27FC236}">
                <a16:creationId xmlns:a16="http://schemas.microsoft.com/office/drawing/2014/main" id="{B7726E3B-8276-4161-A7E9-6889EF30A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2143139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/>
              <a:t>Material optimization:</a:t>
            </a:r>
          </a:p>
          <a:p>
            <a:pPr lvl="1"/>
            <a:r>
              <a:rPr lang="en-US" altLang="zh-CN" dirty="0"/>
              <a:t>A8, W-SS-SS;  A9: SS-</a:t>
            </a:r>
            <a:r>
              <a:rPr lang="en-US" altLang="zh-CN" dirty="0" err="1"/>
              <a:t>Ti</a:t>
            </a:r>
            <a:r>
              <a:rPr lang="en-US" altLang="zh-CN" dirty="0"/>
              <a:t>-</a:t>
            </a:r>
            <a:r>
              <a:rPr lang="en-US" altLang="zh-CN" dirty="0" err="1"/>
              <a:t>Ti</a:t>
            </a:r>
            <a:endParaRPr lang="en-US" altLang="zh-CN" dirty="0"/>
          </a:p>
          <a:p>
            <a:pPr lvl="1"/>
            <a:r>
              <a:rPr lang="en-US" altLang="zh-CN" dirty="0"/>
              <a:t>A4, A7 &amp; A8: heavier vacuum vessel (even W) don’t bring bad performance</a:t>
            </a:r>
          </a:p>
          <a:p>
            <a:pPr lvl="1"/>
            <a:r>
              <a:rPr lang="en-US" altLang="zh-CN" dirty="0"/>
              <a:t>A9: 1</a:t>
            </a:r>
            <a:r>
              <a:rPr lang="en-US" altLang="zh-CN" baseline="30000" dirty="0"/>
              <a:t>st</a:t>
            </a:r>
            <a:r>
              <a:rPr lang="en-US" altLang="zh-CN" dirty="0"/>
              <a:t> modal has higher frequency but with a different mode shape (more sensitive of Q1a)</a:t>
            </a: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The overall effect is not obvious for the material optimization</a:t>
            </a:r>
          </a:p>
          <a:p>
            <a:pPr lvl="1"/>
            <a:r>
              <a:rPr lang="en-US" altLang="zh-CN" dirty="0"/>
              <a:t>SS is preferred for the similar thermal expansion coefficient as copper (magnet)</a:t>
            </a:r>
          </a:p>
        </p:txBody>
      </p:sp>
      <p:sp>
        <p:nvSpPr>
          <p:cNvPr id="9" name="标题 2">
            <a:extLst>
              <a:ext uri="{FF2B5EF4-FFF2-40B4-BE49-F238E27FC236}">
                <a16:creationId xmlns:a16="http://schemas.microsoft.com/office/drawing/2014/main" id="{6FC4132D-9A40-4302-BD65-5DD6AAEAF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2502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>
                <a:latin typeface="Arial Black" panose="020B0A04020102020204" pitchFamily="34" charset="0"/>
              </a:rPr>
              <a:t>Content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335360" y="1412776"/>
            <a:ext cx="10578570" cy="4747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Cryostat mechanical FEA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Alignment and installation method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Conclusion </a:t>
            </a:r>
          </a:p>
        </p:txBody>
      </p:sp>
    </p:spTree>
    <p:extLst>
      <p:ext uri="{BB962C8B-B14F-4D97-AF65-F5344CB8AC3E}">
        <p14:creationId xmlns:p14="http://schemas.microsoft.com/office/powerpoint/2010/main" val="161026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78"/>
    </mc:Choice>
    <mc:Fallback xmlns="">
      <p:transition spd="slow" advTm="5737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7D8FEAC8-44A7-41CA-8799-E704224584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251261"/>
              </p:ext>
            </p:extLst>
          </p:nvPr>
        </p:nvGraphicFramePr>
        <p:xfrm>
          <a:off x="495107" y="2767988"/>
          <a:ext cx="7011530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530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48127109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01816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 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0.790↑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1.408↓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0.210↓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0.053↓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~1↑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1.846↓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0.302↓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0.024↓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44(Q1b)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25(Q1b)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5(Q1a)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54.8(bend,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59.8(bend,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65.1(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Z+bend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 front)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CDCB4F-BCD2-45CE-AAA0-540EBE1D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20</a:t>
            </a:fld>
            <a:endParaRPr lang="zh-CN" altLang="en-US"/>
          </a:p>
        </p:txBody>
      </p:sp>
      <p:sp>
        <p:nvSpPr>
          <p:cNvPr id="7" name="内容占位符 1">
            <a:extLst>
              <a:ext uri="{FF2B5EF4-FFF2-40B4-BE49-F238E27FC236}">
                <a16:creationId xmlns:a16="http://schemas.microsoft.com/office/drawing/2014/main" id="{A8662970-11BE-4CCE-8814-2A64848ABA4E}"/>
              </a:ext>
            </a:extLst>
          </p:cNvPr>
          <p:cNvSpPr txBox="1">
            <a:spLocks/>
          </p:cNvSpPr>
          <p:nvPr/>
        </p:nvSpPr>
        <p:spPr>
          <a:xfrm>
            <a:off x="609600" y="1285861"/>
            <a:ext cx="7011530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Aft>
                <a:spcPts val="0"/>
              </a:spcAft>
            </a:pPr>
            <a:r>
              <a:rPr lang="en-US" sz="2400" dirty="0"/>
              <a:t>A4 (model EDR 2) vs B1 (model Thinner)</a:t>
            </a:r>
          </a:p>
          <a:p>
            <a:pPr marL="400050" lvl="1"/>
            <a:r>
              <a:rPr lang="en-US" sz="2000" dirty="0"/>
              <a:t>Material: </a:t>
            </a:r>
            <a:r>
              <a:rPr lang="en-US" sz="2000" dirty="0" err="1"/>
              <a:t>Ti</a:t>
            </a:r>
            <a:r>
              <a:rPr lang="en-US" sz="2000" dirty="0"/>
              <a:t>-SS-SS</a:t>
            </a:r>
          </a:p>
          <a:p>
            <a:pPr marL="400050" lvl="1"/>
            <a:r>
              <a:rPr lang="en-US" sz="2000" dirty="0"/>
              <a:t>The thinner </a:t>
            </a:r>
            <a:r>
              <a:rPr lang="en-US" altLang="zh-CN" sz="2000" dirty="0" err="1"/>
              <a:t>Ti</a:t>
            </a:r>
            <a:r>
              <a:rPr lang="en-US" altLang="zh-CN" sz="2000" dirty="0"/>
              <a:t> </a:t>
            </a:r>
            <a:r>
              <a:rPr lang="en-US" sz="2000" dirty="0"/>
              <a:t>cryostat has </a:t>
            </a:r>
            <a:r>
              <a:rPr lang="en-US" sz="2000" dirty="0">
                <a:solidFill>
                  <a:srgbClr val="FF0000"/>
                </a:solidFill>
              </a:rPr>
              <a:t>worse</a:t>
            </a:r>
            <a:r>
              <a:rPr lang="en-US" sz="2000" dirty="0"/>
              <a:t> deformation and stability performance</a:t>
            </a:r>
          </a:p>
        </p:txBody>
      </p:sp>
      <p:sp>
        <p:nvSpPr>
          <p:cNvPr id="9" name="标题 2">
            <a:extLst>
              <a:ext uri="{FF2B5EF4-FFF2-40B4-BE49-F238E27FC236}">
                <a16:creationId xmlns:a16="http://schemas.microsoft.com/office/drawing/2014/main" id="{635BD61C-9069-44F8-B628-FA704C12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4B0C976-0506-4CC8-BC2E-A22055BABE90}"/>
              </a:ext>
            </a:extLst>
          </p:cNvPr>
          <p:cNvSpPr/>
          <p:nvPr/>
        </p:nvSpPr>
        <p:spPr>
          <a:xfrm>
            <a:off x="7392144" y="5791818"/>
            <a:ext cx="4393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/>
            <a:r>
              <a:rPr lang="en-US" altLang="zh-CN" dirty="0"/>
              <a:t>The displacement before and after Lorenz force is about </a:t>
            </a:r>
            <a:r>
              <a:rPr lang="en-US" altLang="zh-CN" dirty="0">
                <a:solidFill>
                  <a:srgbClr val="FF0000"/>
                </a:solidFill>
              </a:rPr>
              <a:t>2mm</a:t>
            </a:r>
            <a:r>
              <a:rPr lang="en-US" altLang="zh-CN" dirty="0">
                <a:sym typeface="Wingdings" panose="05000000000000000000" pitchFamily="2" charset="2"/>
              </a:rPr>
              <a:t> without auxiliary support, and 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0.169mm</a:t>
            </a:r>
            <a:r>
              <a:rPr lang="en-US" altLang="zh-CN" dirty="0">
                <a:sym typeface="Wingdings" panose="05000000000000000000" pitchFamily="2" charset="2"/>
              </a:rPr>
              <a:t> with it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FDD79D-C415-41F0-85EE-AA8AFE039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24" y="3294180"/>
            <a:ext cx="2880000" cy="24006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59A7BC0-597B-4F00-9968-A76C7AF81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811" y="885065"/>
            <a:ext cx="2880000" cy="239788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C17112D-2BBC-4356-A5BA-9465CD742CAD}"/>
              </a:ext>
            </a:extLst>
          </p:cNvPr>
          <p:cNvSpPr txBox="1"/>
          <p:nvPr/>
        </p:nvSpPr>
        <p:spPr>
          <a:xfrm>
            <a:off x="10416480" y="1257588"/>
            <a:ext cx="1581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Displacement change of magnets after applying Lorentz force, with auxiliary support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ADB8FA2-3DF1-4BE4-9328-BB6E53A5AB2C}"/>
              </a:ext>
            </a:extLst>
          </p:cNvPr>
          <p:cNvSpPr txBox="1"/>
          <p:nvPr/>
        </p:nvSpPr>
        <p:spPr>
          <a:xfrm>
            <a:off x="10416480" y="3678950"/>
            <a:ext cx="1824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Displacement change of magnets after applying Lorentz force, without auxiliary support</a:t>
            </a:r>
          </a:p>
        </p:txBody>
      </p:sp>
    </p:spTree>
    <p:extLst>
      <p:ext uri="{BB962C8B-B14F-4D97-AF65-F5344CB8AC3E}">
        <p14:creationId xmlns:p14="http://schemas.microsoft.com/office/powerpoint/2010/main" val="2822612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7D8FEAC8-44A7-41CA-8799-E704224584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636052"/>
              </p:ext>
            </p:extLst>
          </p:nvPr>
        </p:nvGraphicFramePr>
        <p:xfrm>
          <a:off x="313905" y="2860993"/>
          <a:ext cx="6280992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992">
                  <a:extLst>
                    <a:ext uri="{9D8B030D-6E8A-4147-A177-3AD203B41FA5}">
                      <a16:colId xmlns:a16="http://schemas.microsoft.com/office/drawing/2014/main" val="20127299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8715377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60653571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6246387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3270152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Analyses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C2.3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2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displacement of SC magnet/mm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0.756↑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0.268↑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(Q2)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0.365↑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0.237↑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(Q2)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3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Max. displacement of cryostat/mm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0.776↑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0.027↓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0.244↑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0.019↓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37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Max. uneven deformation of SC magnet/um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12(Q1b)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11(Q2)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13(Q1a)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69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F1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14.7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57.3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22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F2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19.4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59.8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9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F3 /Hz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66.5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1372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CDCB4F-BCD2-45CE-AAA0-540EBE1D5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21</a:t>
            </a:fld>
            <a:endParaRPr lang="zh-CN" altLang="en-US"/>
          </a:p>
        </p:txBody>
      </p:sp>
      <p:sp>
        <p:nvSpPr>
          <p:cNvPr id="7" name="内容占位符 1">
            <a:extLst>
              <a:ext uri="{FF2B5EF4-FFF2-40B4-BE49-F238E27FC236}">
                <a16:creationId xmlns:a16="http://schemas.microsoft.com/office/drawing/2014/main" id="{A8662970-11BE-4CCE-8814-2A64848ABA4E}"/>
              </a:ext>
            </a:extLst>
          </p:cNvPr>
          <p:cNvSpPr txBox="1">
            <a:spLocks/>
          </p:cNvSpPr>
          <p:nvPr/>
        </p:nvSpPr>
        <p:spPr>
          <a:xfrm>
            <a:off x="609600" y="1285861"/>
            <a:ext cx="6422504" cy="4840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Aft>
                <a:spcPts val="0"/>
              </a:spcAft>
            </a:pPr>
            <a:r>
              <a:rPr lang="en-US" sz="2400" dirty="0"/>
              <a:t>A4 (model EDR 2) vs C1 (model Thicker)</a:t>
            </a:r>
          </a:p>
          <a:p>
            <a:pPr marL="400050" lvl="1"/>
            <a:r>
              <a:rPr lang="en-US" sz="2000" dirty="0"/>
              <a:t>Material: C1:SS-SS-SS; C2: W-SS-SS</a:t>
            </a:r>
          </a:p>
          <a:p>
            <a:pPr marL="400050" lvl="1"/>
            <a:r>
              <a:rPr lang="en-US" sz="2000" dirty="0"/>
              <a:t>A sturdy vacuum vessel seems have benefit on displacement and stability performance</a:t>
            </a:r>
          </a:p>
        </p:txBody>
      </p:sp>
      <p:sp>
        <p:nvSpPr>
          <p:cNvPr id="9" name="标题 2">
            <a:extLst>
              <a:ext uri="{FF2B5EF4-FFF2-40B4-BE49-F238E27FC236}">
                <a16:creationId xmlns:a16="http://schemas.microsoft.com/office/drawing/2014/main" id="{635BD61C-9069-44F8-B628-FA704C12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optimization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8317670A-6881-4B97-AD81-61B3E8C7CA89}"/>
              </a:ext>
            </a:extLst>
          </p:cNvPr>
          <p:cNvSpPr/>
          <p:nvPr/>
        </p:nvSpPr>
        <p:spPr>
          <a:xfrm>
            <a:off x="3287688" y="5373216"/>
            <a:ext cx="1152128" cy="11704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CC7A0DCD-5E0A-41D8-A356-8AA7E8A290E0}"/>
              </a:ext>
            </a:extLst>
          </p:cNvPr>
          <p:cNvSpPr/>
          <p:nvPr/>
        </p:nvSpPr>
        <p:spPr>
          <a:xfrm>
            <a:off x="5472310" y="5382769"/>
            <a:ext cx="1152128" cy="11704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30F8FF7-2C36-42D2-9DC7-5CB7C653FD5B}"/>
              </a:ext>
            </a:extLst>
          </p:cNvPr>
          <p:cNvSpPr txBox="1"/>
          <p:nvPr/>
        </p:nvSpPr>
        <p:spPr>
          <a:xfrm>
            <a:off x="3600102" y="6488668"/>
            <a:ext cx="292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mode shape as A4.3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F7DDC8B-4655-4356-8F69-25A8CDDF58AD}"/>
              </a:ext>
            </a:extLst>
          </p:cNvPr>
          <p:cNvSpPr txBox="1"/>
          <p:nvPr/>
        </p:nvSpPr>
        <p:spPr>
          <a:xfrm>
            <a:off x="10033717" y="1478468"/>
            <a:ext cx="1843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Displacement change of magnets after applying Lorentz force, with auxiliary support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11C8F8E-C03C-4F2E-9D80-6D5CA2A96774}"/>
              </a:ext>
            </a:extLst>
          </p:cNvPr>
          <p:cNvSpPr txBox="1"/>
          <p:nvPr/>
        </p:nvSpPr>
        <p:spPr>
          <a:xfrm>
            <a:off x="10053511" y="4257630"/>
            <a:ext cx="18245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Displacement change of magnets after applying Lorentz force, without auxiliary support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D7F95D67-246D-40D5-85FB-E6BED0533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230" y="3842940"/>
            <a:ext cx="3240000" cy="270076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32A4C4D1-64C5-4259-B370-443F455F3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717" y="1005250"/>
            <a:ext cx="3240000" cy="27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67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6DE45534-FC1F-40B7-8325-AF23436CFD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85861"/>
                <a:ext cx="11247040" cy="4840303"/>
              </a:xfrm>
            </p:spPr>
            <p:txBody>
              <a:bodyPr/>
              <a:lstStyle/>
              <a:p>
                <a:r>
                  <a:rPr lang="en-US" dirty="0"/>
                  <a:t>Input: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𝑖𝑛𝑝𝑢𝑡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𝑓𝑡</m:t>
                            </m:r>
                          </m:e>
                        </m:d>
                      </m:e>
                    </m:func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en-US" i="1" dirty="0"/>
                  <a:t>f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FF0000"/>
                    </a:solidFill>
                  </a:rPr>
                  <a:t>0-100 Hz</a:t>
                </a:r>
                <a:r>
                  <a:rPr lang="en-US" dirty="0"/>
                  <a:t>, with intervals of 2 Hz.</a:t>
                </a:r>
              </a:p>
              <a:p>
                <a:pPr lvl="1"/>
                <a:r>
                  <a:rPr lang="en-US" i="1" dirty="0"/>
                  <a:t>A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FF0000"/>
                    </a:solidFill>
                  </a:rPr>
                  <a:t>4 nm displacement</a:t>
                </a:r>
                <a:r>
                  <a:rPr lang="en-US" dirty="0"/>
                  <a:t>, at the cantilever support and the auxiliary support, X, Y, and Z direction separately</a:t>
                </a:r>
              </a:p>
              <a:p>
                <a:pPr lvl="1"/>
                <a:r>
                  <a:rPr lang="en-US" dirty="0"/>
                  <a:t>Response points recorded: end of Q1a, Q1b and Q2, near IP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6DE45534-FC1F-40B7-8325-AF23436CFD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85861"/>
                <a:ext cx="11247040" cy="4840303"/>
              </a:xfrm>
              <a:blipFill>
                <a:blip r:embed="rId3"/>
                <a:stretch>
                  <a:fillRect l="-379" t="-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DF1657-4274-44F1-B8FB-CCFA69F7C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22</a:t>
            </a:fld>
            <a:endParaRPr lang="zh-CN" altLang="en-US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0145059E-68E1-41DA-9B1F-B26E07171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harmonic response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CEB0BA5-F3BC-4A52-8D72-3D69C43F4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34" y="3428999"/>
            <a:ext cx="5040000" cy="27185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E24F07B-D6D6-46E6-BA0F-CEBC1C7F9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268" y="3619304"/>
            <a:ext cx="5040000" cy="233796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39880FD-8231-45F8-BD5A-4E35909F9A1C}"/>
              </a:ext>
            </a:extLst>
          </p:cNvPr>
          <p:cNvSpPr txBox="1"/>
          <p:nvPr/>
        </p:nvSpPr>
        <p:spPr>
          <a:xfrm>
            <a:off x="2351068" y="5387473"/>
            <a:ext cx="2026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Input locations</a:t>
            </a:r>
            <a:endParaRPr lang="en-US" sz="16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B3306C8-6321-405F-9703-62540463C532}"/>
              </a:ext>
            </a:extLst>
          </p:cNvPr>
          <p:cNvSpPr txBox="1"/>
          <p:nvPr/>
        </p:nvSpPr>
        <p:spPr>
          <a:xfrm>
            <a:off x="7392144" y="587192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Response points recorded</a:t>
            </a:r>
            <a:endParaRPr lang="en-US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495A7B07-FE8A-4955-97A3-ECC74002BDAF}"/>
              </a:ext>
            </a:extLst>
          </p:cNvPr>
          <p:cNvSpPr/>
          <p:nvPr/>
        </p:nvSpPr>
        <p:spPr>
          <a:xfrm>
            <a:off x="2063036" y="5483030"/>
            <a:ext cx="288032" cy="89109"/>
          </a:xfrm>
          <a:prstGeom prst="roundRect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895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内容占位符 37">
            <a:extLst>
              <a:ext uri="{FF2B5EF4-FFF2-40B4-BE49-F238E27FC236}">
                <a16:creationId xmlns:a16="http://schemas.microsoft.com/office/drawing/2014/main" id="{79F8CA69-7669-462A-B5AB-CE97F84C9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283" y="3833523"/>
            <a:ext cx="4320000" cy="2881625"/>
          </a:xfr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60DA67B-C7D6-4940-9BD7-0ABED9597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40" y="928251"/>
            <a:ext cx="4320000" cy="2881625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A56D2A90-0794-4E2D-8B2A-E49805CBE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22" y="929715"/>
            <a:ext cx="4320000" cy="2881625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B35CD718-CD75-4389-80F1-5AB7F8E768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40" y="3828367"/>
            <a:ext cx="4320000" cy="2881625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0E9C73-8844-410A-9BA9-58099A1E6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23</a:t>
            </a:fld>
            <a:endParaRPr lang="zh-CN" altLang="en-US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89EC926A-A708-412D-AF2E-6E6B0AB9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harmonic response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5A5ACD1-B492-42F5-BC9F-B13A9CE838CB}"/>
              </a:ext>
            </a:extLst>
          </p:cNvPr>
          <p:cNvSpPr txBox="1"/>
          <p:nvPr/>
        </p:nvSpPr>
        <p:spPr>
          <a:xfrm>
            <a:off x="263352" y="1628800"/>
            <a:ext cx="25202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Harmonic response of A4.1</a:t>
            </a:r>
          </a:p>
          <a:p>
            <a:pPr marL="342900" indent="-342900">
              <a:buAutoNum type="alphaLcParenBoth"/>
            </a:pPr>
            <a:r>
              <a:rPr lang="en-US" altLang="zh-CN" dirty="0"/>
              <a:t>X, Y and Z response with input in X direction</a:t>
            </a:r>
          </a:p>
          <a:p>
            <a:pPr marL="342900" indent="-342900">
              <a:buFontTx/>
              <a:buAutoNum type="alphaLcParenBoth"/>
            </a:pPr>
            <a:r>
              <a:rPr lang="en-US" altLang="zh-CN" dirty="0"/>
              <a:t>Q1a, Q1b and Q2 response in X direction with input in X direction</a:t>
            </a:r>
          </a:p>
          <a:p>
            <a:pPr marL="342900" indent="-342900">
              <a:buFontTx/>
              <a:buAutoNum type="alphaLcParenBoth"/>
            </a:pPr>
            <a:r>
              <a:rPr lang="en-US" altLang="zh-CN" dirty="0"/>
              <a:t>Q1a, Q1b and Q2 response in Y direction with input in Y direction</a:t>
            </a:r>
          </a:p>
          <a:p>
            <a:pPr marL="342900" indent="-342900">
              <a:buFontTx/>
              <a:buAutoNum type="alphaLcParenBoth"/>
            </a:pPr>
            <a:r>
              <a:rPr lang="en-US" altLang="zh-CN" dirty="0"/>
              <a:t>Q1a, Q1b and Q2 response in Z direction with input in Z direction</a:t>
            </a:r>
            <a:endParaRPr 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ABEC769-83C8-4022-B006-9422F5A36B41}"/>
              </a:ext>
            </a:extLst>
          </p:cNvPr>
          <p:cNvSpPr txBox="1"/>
          <p:nvPr/>
        </p:nvSpPr>
        <p:spPr>
          <a:xfrm>
            <a:off x="3967676" y="368113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(a)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02AA6FA-288A-4339-B3A7-8276DCB2735F}"/>
              </a:ext>
            </a:extLst>
          </p:cNvPr>
          <p:cNvSpPr txBox="1"/>
          <p:nvPr/>
        </p:nvSpPr>
        <p:spPr>
          <a:xfrm>
            <a:off x="8287676" y="365038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(b)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27D4401-5E9F-4421-932D-E146188DF8A3}"/>
              </a:ext>
            </a:extLst>
          </p:cNvPr>
          <p:cNvSpPr txBox="1"/>
          <p:nvPr/>
        </p:nvSpPr>
        <p:spPr>
          <a:xfrm>
            <a:off x="3967676" y="639917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(c)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AC6AF651-4879-4581-A6FC-3E069087E5D9}"/>
              </a:ext>
            </a:extLst>
          </p:cNvPr>
          <p:cNvSpPr txBox="1"/>
          <p:nvPr/>
        </p:nvSpPr>
        <p:spPr>
          <a:xfrm>
            <a:off x="8287991" y="641433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(d)</a:t>
            </a:r>
          </a:p>
        </p:txBody>
      </p:sp>
    </p:spTree>
    <p:extLst>
      <p:ext uri="{BB962C8B-B14F-4D97-AF65-F5344CB8AC3E}">
        <p14:creationId xmlns:p14="http://schemas.microsoft.com/office/powerpoint/2010/main" val="869232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0E9C73-8844-410A-9BA9-58099A1E6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24</a:t>
            </a:fld>
            <a:endParaRPr lang="zh-CN" altLang="en-US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89EC926A-A708-412D-AF2E-6E6B0AB9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b="0" dirty="0">
                <a:solidFill>
                  <a:schemeClr val="tx1"/>
                </a:solidFill>
                <a:effectLst/>
              </a:rPr>
              <a:t>FEA</a:t>
            </a:r>
            <a:r>
              <a:rPr lang="zh-CN" altLang="en-US" b="0" dirty="0">
                <a:solidFill>
                  <a:schemeClr val="tx1"/>
                </a:solidFill>
                <a:effectLst/>
              </a:rPr>
              <a:t>：</a:t>
            </a:r>
            <a:r>
              <a:rPr lang="en-US" altLang="zh-CN" b="0" dirty="0">
                <a:solidFill>
                  <a:schemeClr val="tx1"/>
                </a:solidFill>
                <a:effectLst/>
              </a:rPr>
              <a:t>harmonic response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A666896-878F-4C19-8D75-374E199751E9}"/>
              </a:ext>
            </a:extLst>
          </p:cNvPr>
          <p:cNvSpPr txBox="1"/>
          <p:nvPr/>
        </p:nvSpPr>
        <p:spPr>
          <a:xfrm>
            <a:off x="839416" y="5195363"/>
            <a:ext cx="9721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Harmonic response comparison with/without auxiliary support</a:t>
            </a:r>
          </a:p>
          <a:p>
            <a:r>
              <a:rPr lang="en-US" altLang="zh-CN" dirty="0"/>
              <a:t>L: Q1a, Q1b and Q2 response in X direction with input in X direction</a:t>
            </a:r>
          </a:p>
          <a:p>
            <a:r>
              <a:rPr lang="en-US" altLang="zh-CN" dirty="0"/>
              <a:t>R: Q1a, Q1b and Q2 response in Y direction with input in Y direction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E63C45A-500D-41D6-AEC6-9CDD317A0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92" y="1151767"/>
            <a:ext cx="5800725" cy="41624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EF5136-02DF-4D15-A880-FF4FDF6B3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26" y="1148108"/>
            <a:ext cx="5760000" cy="3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07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9BC9B0E-6593-47EA-9786-221F53C82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Conclusions on mechanical FEA</a:t>
            </a:r>
          </a:p>
          <a:p>
            <a:pPr lvl="1"/>
            <a:r>
              <a:rPr lang="en-US" dirty="0"/>
              <a:t>Iron-free magnet has benefits</a:t>
            </a:r>
          </a:p>
          <a:p>
            <a:pPr lvl="1"/>
            <a:r>
              <a:rPr lang="en-US" dirty="0"/>
              <a:t>Optimized skeleton support has benefits</a:t>
            </a:r>
          </a:p>
          <a:p>
            <a:pPr lvl="1"/>
            <a:r>
              <a:rPr lang="en-US" dirty="0"/>
              <a:t>Rake-shaped support, significant effect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can be optimized further</a:t>
            </a:r>
          </a:p>
          <a:p>
            <a:pPr lvl="1"/>
            <a:r>
              <a:rPr lang="en-US" dirty="0"/>
              <a:t>Auxiliary support has significant effect</a:t>
            </a:r>
          </a:p>
          <a:p>
            <a:pPr lvl="1"/>
            <a:r>
              <a:rPr lang="en-US" dirty="0"/>
              <a:t>Material optimization has</a:t>
            </a:r>
            <a:r>
              <a:rPr lang="en-US" altLang="zh-CN" dirty="0"/>
              <a:t> no obvious effect </a:t>
            </a:r>
          </a:p>
          <a:p>
            <a:pPr lvl="1"/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thicker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model with SS vacuum vessel is preferred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9EE823-8390-4368-BC67-61A98F35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2672A94D-7B40-4007-B3BA-CF127F6C0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Cryostat mechanical FEA</a:t>
            </a:r>
            <a:endParaRPr 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3668A46-EFFB-436E-A9F9-35510681CA3D}"/>
              </a:ext>
            </a:extLst>
          </p:cNvPr>
          <p:cNvSpPr/>
          <p:nvPr/>
        </p:nvSpPr>
        <p:spPr>
          <a:xfrm>
            <a:off x="7968208" y="1107548"/>
            <a:ext cx="3744416" cy="11390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Decrease deformation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Improve stability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C34257E-49CA-41EB-A4BD-23923FAE9D58}"/>
              </a:ext>
            </a:extLst>
          </p:cNvPr>
          <p:cNvSpPr txBox="1"/>
          <p:nvPr/>
        </p:nvSpPr>
        <p:spPr>
          <a:xfrm>
            <a:off x="8280902" y="1097594"/>
            <a:ext cx="2408422" cy="400110"/>
          </a:xfrm>
          <a:prstGeom prst="rect">
            <a:avLst/>
          </a:prstGeom>
          <a:solidFill>
            <a:srgbClr val="3B79CE"/>
          </a:solidFill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POINTS</a:t>
            </a:r>
            <a:endParaRPr 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FC428B5-4ED0-4737-BCF2-B99290A45DAF}"/>
              </a:ext>
            </a:extLst>
          </p:cNvPr>
          <p:cNvSpPr txBox="1"/>
          <p:nvPr/>
        </p:nvSpPr>
        <p:spPr>
          <a:xfrm>
            <a:off x="7716180" y="4118762"/>
            <a:ext cx="3996444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Errors cannot be corrected by correctors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26493F5-5FDE-4C72-A746-2829B8118271}"/>
              </a:ext>
            </a:extLst>
          </p:cNvPr>
          <p:cNvSpPr txBox="1"/>
          <p:nvPr/>
        </p:nvSpPr>
        <p:spPr>
          <a:xfrm>
            <a:off x="7716180" y="4581128"/>
            <a:ext cx="3996444" cy="646331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No re-alignment is needed after applying Lorentz force</a:t>
            </a:r>
          </a:p>
        </p:txBody>
      </p:sp>
      <p:sp>
        <p:nvSpPr>
          <p:cNvPr id="15" name="内容占位符 1">
            <a:extLst>
              <a:ext uri="{FF2B5EF4-FFF2-40B4-BE49-F238E27FC236}">
                <a16:creationId xmlns:a16="http://schemas.microsoft.com/office/drawing/2014/main" id="{639FCA7D-77D2-4891-B8F5-065211AA20F2}"/>
              </a:ext>
            </a:extLst>
          </p:cNvPr>
          <p:cNvSpPr txBox="1">
            <a:spLocks/>
          </p:cNvSpPr>
          <p:nvPr/>
        </p:nvSpPr>
        <p:spPr>
          <a:xfrm>
            <a:off x="609600" y="4118761"/>
            <a:ext cx="6422504" cy="2546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altLang="zh-CN" dirty="0"/>
              <a:t>max. uneven deformation: 12 µm (Q1b)</a:t>
            </a:r>
          </a:p>
          <a:p>
            <a:pPr lvl="2"/>
            <a:r>
              <a:rPr lang="en-US" altLang="zh-CN" dirty="0"/>
              <a:t>max. displacement change after applying Lorentz force: 33 µm (Q2)</a:t>
            </a:r>
          </a:p>
          <a:p>
            <a:pPr lvl="2"/>
            <a:r>
              <a:rPr lang="en-US" altLang="zh-CN" dirty="0"/>
              <a:t>1</a:t>
            </a:r>
            <a:r>
              <a:rPr lang="en-US" altLang="zh-CN" baseline="30000" dirty="0"/>
              <a:t>st</a:t>
            </a:r>
            <a:r>
              <a:rPr lang="en-US" altLang="zh-CN" dirty="0"/>
              <a:t> sensitive modal frequency: 60.9 Hz (The 1</a:t>
            </a:r>
            <a:r>
              <a:rPr lang="en-US" altLang="zh-CN" baseline="30000" dirty="0"/>
              <a:t>st</a:t>
            </a:r>
            <a:r>
              <a:rPr lang="en-US" altLang="zh-CN" dirty="0"/>
              <a:t> natural frequency is 52.5 Hz, in Z direction)</a:t>
            </a:r>
            <a:r>
              <a:rPr lang="en-US" altLang="zh-CN" dirty="0">
                <a:sym typeface="Wingdings" panose="05000000000000000000" pitchFamily="2" charset="2"/>
              </a:rPr>
              <a:t>. </a:t>
            </a:r>
            <a:r>
              <a:rPr lang="en-US" altLang="zh-CN" sz="1600" dirty="0">
                <a:sym typeface="Wingdings" panose="05000000000000000000" pitchFamily="2" charset="2"/>
              </a:rPr>
              <a:t>The modal analyses is related to the support connected to detector, but the trend should be unchanged, can be considered </a:t>
            </a:r>
            <a:r>
              <a:rPr lang="en-US" sz="1600" dirty="0"/>
              <a:t>qualitative analysis</a:t>
            </a:r>
            <a:endParaRPr lang="en-US" altLang="zh-CN" sz="1600" dirty="0"/>
          </a:p>
          <a:p>
            <a:pPr lvl="1"/>
            <a:endParaRPr 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6869FDB-D25C-4F7C-A33C-6487621F8297}"/>
              </a:ext>
            </a:extLst>
          </p:cNvPr>
          <p:cNvSpPr txBox="1"/>
          <p:nvPr/>
        </p:nvSpPr>
        <p:spPr>
          <a:xfrm>
            <a:off x="7722232" y="5373216"/>
            <a:ext cx="3996444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High natural frequency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3AB3E37-AA0D-43A7-932A-8418A9493B27}"/>
              </a:ext>
            </a:extLst>
          </p:cNvPr>
          <p:cNvSpPr txBox="1"/>
          <p:nvPr/>
        </p:nvSpPr>
        <p:spPr>
          <a:xfrm>
            <a:off x="8737600" y="3105834"/>
            <a:ext cx="2692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Fulfill alignment requirements, total 50 </a:t>
            </a:r>
            <a:r>
              <a:rPr lang="en-US" altLang="zh-CN" dirty="0"/>
              <a:t>µm</a:t>
            </a:r>
            <a:r>
              <a:rPr lang="en-US" dirty="0"/>
              <a:t> </a:t>
            </a: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4DBB79B8-5EC4-40F4-B9A1-618EC0B9EE3B}"/>
              </a:ext>
            </a:extLst>
          </p:cNvPr>
          <p:cNvCxnSpPr>
            <a:cxnSpLocks/>
            <a:stCxn id="9" idx="0"/>
            <a:endCxn id="23" idx="2"/>
          </p:cNvCxnSpPr>
          <p:nvPr/>
        </p:nvCxnSpPr>
        <p:spPr>
          <a:xfrm flipV="1">
            <a:off x="9714402" y="3752165"/>
            <a:ext cx="369417" cy="3665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57DA342D-5C20-48AB-91DB-432C5D135E94}"/>
              </a:ext>
            </a:extLst>
          </p:cNvPr>
          <p:cNvCxnSpPr>
            <a:cxnSpLocks/>
            <a:stCxn id="14" idx="0"/>
            <a:endCxn id="23" idx="2"/>
          </p:cNvCxnSpPr>
          <p:nvPr/>
        </p:nvCxnSpPr>
        <p:spPr>
          <a:xfrm flipV="1">
            <a:off x="9714402" y="3752165"/>
            <a:ext cx="369417" cy="828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FE10D002-3AEA-488D-87D9-4A1D743F4AE2}"/>
              </a:ext>
            </a:extLst>
          </p:cNvPr>
          <p:cNvSpPr txBox="1"/>
          <p:nvPr/>
        </p:nvSpPr>
        <p:spPr>
          <a:xfrm>
            <a:off x="7716180" y="6018626"/>
            <a:ext cx="399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Conforms to the direction of vibration reduction and shielding design</a:t>
            </a: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16057A14-628B-40F3-814E-4402339CF405}"/>
              </a:ext>
            </a:extLst>
          </p:cNvPr>
          <p:cNvCxnSpPr>
            <a:cxnSpLocks/>
            <a:stCxn id="19" idx="2"/>
            <a:endCxn id="32" idx="0"/>
          </p:cNvCxnSpPr>
          <p:nvPr/>
        </p:nvCxnSpPr>
        <p:spPr>
          <a:xfrm flipH="1">
            <a:off x="9714402" y="5742548"/>
            <a:ext cx="6052" cy="2760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186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9BC9B0E-6593-47EA-9786-221F53C82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plans</a:t>
            </a:r>
          </a:p>
          <a:p>
            <a:pPr lvl="1"/>
            <a:r>
              <a:rPr lang="en-US" dirty="0"/>
              <a:t>Further FEA considering quench, cryogenic, updated Lorenz force, and more detailed optimization, including stress decreasing optimization</a:t>
            </a:r>
          </a:p>
          <a:p>
            <a:pPr lvl="1"/>
            <a:r>
              <a:rPr lang="en-US" dirty="0"/>
              <a:t>More detailed vibration response analyses with more detailed inputs if possible</a:t>
            </a:r>
          </a:p>
          <a:p>
            <a:pPr lvl="1"/>
            <a:r>
              <a:rPr lang="en-US" dirty="0"/>
              <a:t>Support design, connected to the ground of detector hall, and relative analyses</a:t>
            </a:r>
          </a:p>
          <a:p>
            <a:pPr lvl="1"/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9EE823-8390-4368-BC67-61A98F35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2672A94D-7B40-4007-B3BA-CF127F6C0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Cryostat mechanical FEA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800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09BC9B0E-6593-47EA-9786-221F53C82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Comments and recommendations of IARC 2024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9EE823-8390-4368-BC67-61A98F35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27</a:t>
            </a:fld>
            <a:endParaRPr lang="zh-CN" altLang="en-US"/>
          </a:p>
        </p:txBody>
      </p:sp>
      <p:sp>
        <p:nvSpPr>
          <p:cNvPr id="5" name="标题 2">
            <a:extLst>
              <a:ext uri="{FF2B5EF4-FFF2-40B4-BE49-F238E27FC236}">
                <a16:creationId xmlns:a16="http://schemas.microsoft.com/office/drawing/2014/main" id="{2672A94D-7B40-4007-B3BA-CF127F6C0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Cryostat mechanical FEA</a:t>
            </a:r>
            <a:endParaRPr 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388296A-E710-4B1A-B90B-6B0B2B99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844824"/>
            <a:ext cx="10800000" cy="83967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DDE47C7-F8F6-499B-9892-0D53FB9821EB}"/>
              </a:ext>
            </a:extLst>
          </p:cNvPr>
          <p:cNvSpPr txBox="1"/>
          <p:nvPr/>
        </p:nvSpPr>
        <p:spPr>
          <a:xfrm>
            <a:off x="911424" y="2791842"/>
            <a:ext cx="1080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Possible vibration of the detector may come from cryogenic system (we are planning to test the effect cryogenic system at HEPS as a reference in 2025), cooling system of detector (some requirements?)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861544F-1444-48AA-8A81-F28D09F63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3668360"/>
            <a:ext cx="9000000" cy="86538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D169DD0-EE3C-4A1D-9B1A-8F4AA670A24E}"/>
              </a:ext>
            </a:extLst>
          </p:cNvPr>
          <p:cNvSpPr txBox="1"/>
          <p:nvPr/>
        </p:nvSpPr>
        <p:spPr>
          <a:xfrm>
            <a:off x="911424" y="4533745"/>
            <a:ext cx="10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It is better that the cantilever length is reduced. And we want to add auxiliary support and make a FEA comparison.</a:t>
            </a:r>
          </a:p>
          <a:p>
            <a:r>
              <a:rPr lang="en-US" altLang="zh-CN" sz="2000" dirty="0"/>
              <a:t>The increased wall thickness has benefits on the displacement and stability.</a:t>
            </a:r>
          </a:p>
        </p:txBody>
      </p:sp>
    </p:spTree>
    <p:extLst>
      <p:ext uri="{BB962C8B-B14F-4D97-AF65-F5344CB8AC3E}">
        <p14:creationId xmlns:p14="http://schemas.microsoft.com/office/powerpoint/2010/main" val="3456579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28</a:t>
            </a:fld>
            <a:endParaRPr lang="zh-CN" altLang="en-US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9"/>
            <a:ext cx="6682952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zh-CN" dirty="0"/>
              <a:t>Alignment scheme</a:t>
            </a:r>
          </a:p>
          <a:p>
            <a:pPr lvl="1"/>
            <a:r>
              <a:rPr lang="en-US" altLang="zh-CN" dirty="0"/>
              <a:t>Helium vessel-magnet assembly </a:t>
            </a:r>
            <a:r>
              <a:rPr lang="en-US" altLang="zh-CN" dirty="0" err="1"/>
              <a:t>fiducialization</a:t>
            </a:r>
            <a:endParaRPr lang="en-US" altLang="zh-CN" dirty="0"/>
          </a:p>
          <a:p>
            <a:pPr lvl="1"/>
            <a:r>
              <a:rPr lang="en-US" altLang="zh-CN" dirty="0"/>
              <a:t>Cryostat pre-alignment</a:t>
            </a:r>
          </a:p>
          <a:p>
            <a:pPr lvl="1"/>
            <a:r>
              <a:rPr lang="en-US" altLang="zh-CN" dirty="0"/>
              <a:t>Cryostat installation alignment</a:t>
            </a:r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A5DB1AA-DD7C-43DD-A7DB-4061DC198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861048"/>
            <a:ext cx="6480000" cy="1925957"/>
          </a:xfrm>
          <a:prstGeom prst="rect">
            <a:avLst/>
          </a:prstGeom>
          <a:noFill/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0CD8BB49-C3C1-4B9B-978B-6EA0ABFE440D}"/>
              </a:ext>
            </a:extLst>
          </p:cNvPr>
          <p:cNvGrpSpPr/>
          <p:nvPr/>
        </p:nvGrpSpPr>
        <p:grpSpPr>
          <a:xfrm>
            <a:off x="6931735" y="1568391"/>
            <a:ext cx="4650665" cy="4428828"/>
            <a:chOff x="6912626" y="1401261"/>
            <a:chExt cx="4650665" cy="4428828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3A191AD-14EE-4CAD-A6AC-2648898AF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04714" y="1401261"/>
              <a:ext cx="3240000" cy="27506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CC25F01-C2C6-4949-A8CB-D454292E4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12626" y="4341330"/>
              <a:ext cx="4650665" cy="1488759"/>
            </a:xfrm>
            <a:prstGeom prst="rect">
              <a:avLst/>
            </a:prstGeom>
          </p:spPr>
        </p:pic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5925D723-9532-41FC-A6CB-60B4131C00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96802" y="2602275"/>
              <a:ext cx="1008112" cy="20268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4316C124-BC79-4050-9279-38FC77DD22B4}"/>
              </a:ext>
            </a:extLst>
          </p:cNvPr>
          <p:cNvSpPr txBox="1"/>
          <p:nvPr/>
        </p:nvSpPr>
        <p:spPr>
          <a:xfrm>
            <a:off x="7536160" y="5454730"/>
            <a:ext cx="2376264" cy="523220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Alignment accuracy of SCQs on both sides </a:t>
            </a:r>
            <a:r>
              <a:rPr lang="zh-CN" altLang="en-US" sz="1400" dirty="0"/>
              <a:t>≤</a:t>
            </a:r>
            <a:r>
              <a:rPr lang="en-US" altLang="zh-CN" sz="1400" dirty="0"/>
              <a:t>100 µm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22617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29</a:t>
            </a:fld>
            <a:endParaRPr lang="zh-CN" altLang="en-US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9"/>
            <a:ext cx="11117920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dirty="0"/>
              <a:t>Helium vessel-magnet assembly </a:t>
            </a:r>
            <a:r>
              <a:rPr lang="en-US" altLang="zh-CN" dirty="0" err="1"/>
              <a:t>fiducialization</a:t>
            </a:r>
            <a:endParaRPr lang="en-US" altLang="zh-CN" dirty="0"/>
          </a:p>
          <a:p>
            <a:pPr lvl="2"/>
            <a:r>
              <a:rPr lang="en-US" altLang="zh-CN" sz="2000" dirty="0"/>
              <a:t>Q1a, Q1b, Q2, anti-solenoids are fixed together with the helium vessel by skeleton supports.</a:t>
            </a:r>
          </a:p>
          <a:p>
            <a:pPr lvl="2"/>
            <a:r>
              <a:rPr lang="en-US" altLang="zh-CN" sz="2000" dirty="0"/>
              <a:t>The helium vessel-magnet assembly should be placed on a workbench and properly supported to prevent deformation.</a:t>
            </a:r>
          </a:p>
          <a:p>
            <a:pPr lvl="2"/>
            <a:r>
              <a:rPr lang="en-US" altLang="zh-CN" sz="2000" dirty="0"/>
              <a:t>Making a </a:t>
            </a:r>
            <a:r>
              <a:rPr lang="en-US" altLang="zh-CN" sz="2000" dirty="0" err="1"/>
              <a:t>fiducialization</a:t>
            </a:r>
            <a:r>
              <a:rPr lang="en-US" altLang="zh-CN" sz="2000" dirty="0"/>
              <a:t> of the assembly to record the coordinates of the fiducials in this state.</a:t>
            </a:r>
          </a:p>
          <a:p>
            <a:pPr lvl="2"/>
            <a:endParaRPr lang="en-US" altLang="zh-CN" sz="2000" dirty="0"/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B878005-2BB4-4262-9CCA-AAAB54DEE66C}"/>
              </a:ext>
            </a:extLst>
          </p:cNvPr>
          <p:cNvSpPr txBox="1"/>
          <p:nvPr/>
        </p:nvSpPr>
        <p:spPr>
          <a:xfrm>
            <a:off x="4223792" y="3573705"/>
            <a:ext cx="331236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/>
              <a:t>Helium vessel-magnet assembly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5363F95-E457-4CBE-97ED-64D15DBCA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632" y="3994723"/>
            <a:ext cx="6073666" cy="2217612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5FB5EE2-4034-4AD3-958C-80252E907638}"/>
              </a:ext>
            </a:extLst>
          </p:cNvPr>
          <p:cNvSpPr/>
          <p:nvPr/>
        </p:nvSpPr>
        <p:spPr>
          <a:xfrm>
            <a:off x="2783632" y="3538513"/>
            <a:ext cx="6162516" cy="2817838"/>
          </a:xfrm>
          <a:prstGeom prst="rect">
            <a:avLst/>
          </a:prstGeom>
          <a:noFill/>
          <a:ln w="12700">
            <a:solidFill>
              <a:srgbClr val="FF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5583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1524494-0E5B-4DE6-B9AE-5C16D85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cryostat mechanical performance is one of the key points of MDI design.</a:t>
            </a:r>
          </a:p>
          <a:p>
            <a:pPr lvl="1"/>
            <a:r>
              <a:rPr lang="en-US" sz="2000" dirty="0"/>
              <a:t>2019: based on CDR design, cantilever 3.6 m, </a:t>
            </a:r>
            <a:r>
              <a:rPr lang="en-US" sz="2000" dirty="0" err="1"/>
              <a:t>Dmax</a:t>
            </a:r>
            <a:r>
              <a:rPr lang="en-US" sz="2000" dirty="0"/>
              <a:t>=0.2 mm, F1=48 Hz.</a:t>
            </a:r>
          </a:p>
          <a:p>
            <a:pPr lvl="1"/>
            <a:r>
              <a:rPr lang="en-US" sz="2000" dirty="0"/>
              <a:t>2021: based on CDR design, cantilever 5.5 m, </a:t>
            </a:r>
            <a:r>
              <a:rPr lang="en-US" sz="2000" dirty="0" err="1"/>
              <a:t>Dmax</a:t>
            </a:r>
            <a:r>
              <a:rPr lang="en-US" sz="2000" dirty="0"/>
              <a:t>=2 mm, F1=13 Hz.  </a:t>
            </a:r>
          </a:p>
          <a:p>
            <a:pPr marL="457200" lvl="1" indent="0">
              <a:buNone/>
            </a:pPr>
            <a:r>
              <a:rPr lang="en-US" sz="2000" dirty="0"/>
              <a:t>              Preliminary material optimization, SS vacuum vessel was preferred. </a:t>
            </a:r>
          </a:p>
          <a:p>
            <a:pPr marL="457200" lvl="1" indent="0">
              <a:buNone/>
            </a:pPr>
            <a:r>
              <a:rPr lang="en-US" sz="2000" dirty="0"/>
              <a:t>              Auxiliary support was proposed.</a:t>
            </a:r>
          </a:p>
          <a:p>
            <a:pPr lvl="1"/>
            <a:r>
              <a:rPr lang="en-US" sz="2000" dirty="0"/>
              <a:t>2022-2023: based on TDR design, cantilever 5.6 m, </a:t>
            </a:r>
            <a:r>
              <a:rPr lang="en-US" sz="2000" dirty="0" err="1"/>
              <a:t>Dmax</a:t>
            </a:r>
            <a:r>
              <a:rPr lang="en-US" sz="2000" dirty="0"/>
              <a:t>= 1.8 mm, F1=14 Hz</a:t>
            </a:r>
          </a:p>
          <a:p>
            <a:pPr marL="457200" lvl="1" indent="0">
              <a:buNone/>
            </a:pPr>
            <a:r>
              <a:rPr lang="en-US" sz="1800" dirty="0"/>
              <a:t>* </a:t>
            </a:r>
            <a:r>
              <a:rPr lang="en-US" sz="1800" dirty="0" err="1"/>
              <a:t>Dmax</a:t>
            </a:r>
            <a:r>
              <a:rPr lang="en-US" sz="1800" dirty="0"/>
              <a:t>: the maximum deformation of the cryostat owing to gravity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0294A692-217E-4C77-A4A4-2AFAA0E32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443B20-23AA-4DD9-BAB4-8F32E77AD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A3AEC87-C900-4C7A-8532-B02740381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31" y="4199278"/>
            <a:ext cx="4676037" cy="243251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6B7953C-284A-43AE-A9C5-43590FC94F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570031"/>
            <a:ext cx="4680000" cy="200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87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30</a:t>
            </a:fld>
            <a:endParaRPr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9"/>
            <a:ext cx="11117920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dirty="0"/>
              <a:t>Cryostat pre-alignment</a:t>
            </a:r>
          </a:p>
          <a:p>
            <a:pPr lvl="2"/>
            <a:r>
              <a:rPr lang="en-US" altLang="zh-CN" sz="2000" dirty="0"/>
              <a:t>After installed, adjust the helium vessel-magnet assembly according to the </a:t>
            </a:r>
            <a:r>
              <a:rPr lang="en-US" altLang="zh-CN" sz="2000" dirty="0" err="1"/>
              <a:t>fiducialization</a:t>
            </a:r>
            <a:r>
              <a:rPr lang="en-US" altLang="zh-CN" sz="2000" dirty="0"/>
              <a:t> of the fiducials by adjusting the support rods. </a:t>
            </a:r>
          </a:p>
          <a:p>
            <a:pPr lvl="2"/>
            <a:r>
              <a:rPr lang="en-US" altLang="zh-CN" sz="2000" dirty="0"/>
              <a:t>Performing the SCQ magnetic center measurement by a rotating coil, and relating the magnetic center to the fiducials on the outside of the cryostat.</a:t>
            </a:r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DC583DF-1236-46EB-9A11-A65D2F02A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861048"/>
            <a:ext cx="6480000" cy="1925957"/>
          </a:xfrm>
          <a:prstGeom prst="rect">
            <a:avLst/>
          </a:prstGeom>
          <a:noFill/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9F75674-C30A-49FD-8B03-9D12766FF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7368" y="3782805"/>
            <a:ext cx="4041378" cy="1760413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9B8A5D35-DF5A-4D57-B652-E034590F5C8F}"/>
              </a:ext>
            </a:extLst>
          </p:cNvPr>
          <p:cNvSpPr/>
          <p:nvPr/>
        </p:nvSpPr>
        <p:spPr>
          <a:xfrm>
            <a:off x="3143672" y="5373216"/>
            <a:ext cx="1296144" cy="41378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536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31</a:t>
            </a:fld>
            <a:endParaRPr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9"/>
            <a:ext cx="11117920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dirty="0"/>
              <a:t>Cryostat installation alignment</a:t>
            </a:r>
          </a:p>
          <a:p>
            <a:pPr lvl="2"/>
            <a:r>
              <a:rPr lang="en-US" altLang="zh-CN" sz="2000" dirty="0"/>
              <a:t>Install alignment control network at detector hall</a:t>
            </a:r>
          </a:p>
          <a:p>
            <a:pPr lvl="2"/>
            <a:r>
              <a:rPr lang="en-US" altLang="zh-CN" sz="2000" dirty="0"/>
              <a:t>Connect the detector network and the tunnel network, calculate the coordinate of detector network in the CEPC </a:t>
            </a:r>
            <a:r>
              <a:rPr lang="en-US" altLang="zh-CN" sz="2000"/>
              <a:t>coordinate system.</a:t>
            </a:r>
            <a:endParaRPr lang="zh-CN" altLang="en-US" sz="2000" dirty="0"/>
          </a:p>
          <a:p>
            <a:pPr lvl="2"/>
            <a:r>
              <a:rPr lang="en-US" altLang="zh-CN" sz="2000" dirty="0"/>
              <a:t>Install the laser alignment system, adjust it parallel to beam center based on the detector network</a:t>
            </a:r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D6D446C-EE08-4A35-927F-14B77615C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9163" y="3786759"/>
            <a:ext cx="4265802" cy="2666127"/>
          </a:xfrm>
          <a:prstGeom prst="rect">
            <a:avLst/>
          </a:prstGeom>
        </p:spPr>
      </p:pic>
      <p:graphicFrame>
        <p:nvGraphicFramePr>
          <p:cNvPr id="11" name="Object 6">
            <a:extLst>
              <a:ext uri="{FF2B5EF4-FFF2-40B4-BE49-F238E27FC236}">
                <a16:creationId xmlns:a16="http://schemas.microsoft.com/office/drawing/2014/main" id="{8FA0B913-5A0F-4012-ADCC-21B9D289E2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16330" y="3719642"/>
          <a:ext cx="786401" cy="154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Equation" r:id="rId5" imgW="428207" imgH="666100" progId="Equation.DSMT4">
                  <p:embed/>
                </p:oleObj>
              </mc:Choice>
              <mc:Fallback>
                <p:oleObj name="Equation" r:id="rId5" imgW="428207" imgH="666100" progId="Equation.DSMT4">
                  <p:embed/>
                  <p:pic>
                    <p:nvPicPr>
                      <p:cNvPr id="10" name="Object 6">
                        <a:extLst>
                          <a:ext uri="{FF2B5EF4-FFF2-40B4-BE49-F238E27FC236}">
                            <a16:creationId xmlns:a16="http://schemas.microsoft.com/office/drawing/2014/main" id="{FA7D432B-7F1D-4035-8A5A-F1C2067313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30" y="3719642"/>
                        <a:ext cx="786401" cy="154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>
            <a:extLst>
              <a:ext uri="{FF2B5EF4-FFF2-40B4-BE49-F238E27FC236}">
                <a16:creationId xmlns:a16="http://schemas.microsoft.com/office/drawing/2014/main" id="{16EFA823-A104-4AB1-A24B-74BFF9334A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559" y="3962400"/>
            <a:ext cx="3443692" cy="219073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8692A96-086D-4AA1-8BE6-A554020C57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2000" y="3947686"/>
            <a:ext cx="3217502" cy="2295946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C36546C-A888-43C8-9120-41EEFC94E978}"/>
              </a:ext>
            </a:extLst>
          </p:cNvPr>
          <p:cNvSpPr txBox="1"/>
          <p:nvPr/>
        </p:nvSpPr>
        <p:spPr>
          <a:xfrm>
            <a:off x="1866900" y="6372909"/>
            <a:ext cx="140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Laser tracker</a:t>
            </a:r>
            <a:endParaRPr lang="zh-CN" altLang="en-US" dirty="0"/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B50A156-A97E-46E1-B2B7-4A9216356FBD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1534853" y="5530175"/>
            <a:ext cx="1032166" cy="8427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4A852F96-711E-46F6-AFC0-BB9B5865B052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2567019" y="5468821"/>
            <a:ext cx="3965735" cy="904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7403555C-9718-4206-A9E6-163D8FC7F99F}"/>
              </a:ext>
            </a:extLst>
          </p:cNvPr>
          <p:cNvSpPr txBox="1"/>
          <p:nvPr/>
        </p:nvSpPr>
        <p:spPr>
          <a:xfrm>
            <a:off x="3880708" y="6376420"/>
            <a:ext cx="207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Alignment platform</a:t>
            </a:r>
            <a:endParaRPr lang="zh-CN" altLang="en-US" dirty="0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E1643766-46FE-4731-990C-46733A45E2A5}"/>
              </a:ext>
            </a:extLst>
          </p:cNvPr>
          <p:cNvCxnSpPr>
            <a:cxnSpLocks/>
            <a:stCxn id="18" idx="0"/>
          </p:cNvCxnSpPr>
          <p:nvPr/>
        </p:nvCxnSpPr>
        <p:spPr>
          <a:xfrm flipH="1" flipV="1">
            <a:off x="1534854" y="5741990"/>
            <a:ext cx="3381492" cy="6344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999C8E5E-BA06-420F-AB7D-B46E82C1B75E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4916346" y="5629276"/>
            <a:ext cx="1616408" cy="7471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17816966-687C-473E-BAF9-DE810CC7220F}"/>
              </a:ext>
            </a:extLst>
          </p:cNvPr>
          <p:cNvSpPr txBox="1"/>
          <p:nvPr/>
        </p:nvSpPr>
        <p:spPr>
          <a:xfrm>
            <a:off x="3191524" y="3496424"/>
            <a:ext cx="1608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Control points</a:t>
            </a:r>
            <a:endParaRPr lang="zh-CN" altLang="en-US" dirty="0"/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7B26216B-5178-4E01-A001-006503AADE77}"/>
              </a:ext>
            </a:extLst>
          </p:cNvPr>
          <p:cNvCxnSpPr>
            <a:cxnSpLocks/>
          </p:cNvCxnSpPr>
          <p:nvPr/>
        </p:nvCxnSpPr>
        <p:spPr>
          <a:xfrm flipH="1">
            <a:off x="2389939" y="3888645"/>
            <a:ext cx="1369575" cy="8811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5C7B6F9D-7908-4479-9DAF-ABE1EBC3A883}"/>
              </a:ext>
            </a:extLst>
          </p:cNvPr>
          <p:cNvCxnSpPr>
            <a:cxnSpLocks/>
          </p:cNvCxnSpPr>
          <p:nvPr/>
        </p:nvCxnSpPr>
        <p:spPr>
          <a:xfrm>
            <a:off x="3775285" y="3880482"/>
            <a:ext cx="1952922" cy="9772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879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32</a:t>
            </a:fld>
            <a:endParaRPr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8"/>
            <a:ext cx="10973904" cy="396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dirty="0"/>
              <a:t>Cryostat installation alignment</a:t>
            </a:r>
          </a:p>
          <a:p>
            <a:pPr lvl="2"/>
            <a:r>
              <a:rPr lang="en-US" altLang="zh-CN" sz="2000" dirty="0"/>
              <a:t>Using this laser alignment system as a reference, adjust the rails and cryostats to the designed position in vertical and transversal.</a:t>
            </a:r>
          </a:p>
          <a:p>
            <a:pPr lvl="2"/>
            <a:r>
              <a:rPr lang="en-US" altLang="zh-CN" sz="2000" dirty="0"/>
              <a:t>Push the cryostats into the detector along the rail.</a:t>
            </a:r>
          </a:p>
          <a:p>
            <a:pPr lvl="1"/>
            <a:r>
              <a:rPr lang="en-US" altLang="zh-CN" dirty="0"/>
              <a:t>Difficulty</a:t>
            </a:r>
          </a:p>
          <a:p>
            <a:pPr lvl="2"/>
            <a:r>
              <a:rPr lang="en-US" altLang="zh-CN" sz="2000" dirty="0"/>
              <a:t>How to measure the cryostat front end position?</a:t>
            </a:r>
          </a:p>
          <a:p>
            <a:pPr lvl="2"/>
            <a:endParaRPr lang="en-US" altLang="zh-CN" sz="2000" dirty="0"/>
          </a:p>
          <a:p>
            <a:pPr lvl="2"/>
            <a:endParaRPr lang="en-US" altLang="zh-CN" dirty="0"/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9BA7F033-E9B1-4ACC-8221-BC0A71E51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3838913"/>
            <a:ext cx="4320000" cy="27000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2C1CD6F6-17B3-4EB9-ADBE-669C619C3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044" y="3702844"/>
            <a:ext cx="5040000" cy="297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9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33</a:t>
            </a:fld>
            <a:endParaRPr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8"/>
            <a:ext cx="10973904" cy="396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dirty="0"/>
              <a:t>Possible method</a:t>
            </a:r>
          </a:p>
          <a:p>
            <a:pPr lvl="2"/>
            <a:r>
              <a:rPr lang="en-US" altLang="zh-CN" sz="2000" dirty="0"/>
              <a:t>Multiline laser ranging system to monitor the cryostat front end position</a:t>
            </a:r>
          </a:p>
          <a:p>
            <a:pPr lvl="2"/>
            <a:endParaRPr lang="en-US" altLang="zh-CN" dirty="0"/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97FE68C-FBE5-4155-8591-515A80611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1993" y="2231752"/>
            <a:ext cx="3110136" cy="234261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B2F0FB6-7C91-4A3B-84E0-F2DE41FC8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58" y="3239091"/>
            <a:ext cx="3226184" cy="315267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C1663B-1863-4680-A440-22098861F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56" y="4698806"/>
            <a:ext cx="5652120" cy="182653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E1F2854-03D9-4915-AC2F-ED878E61E1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929" y="2762594"/>
            <a:ext cx="1560294" cy="98075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05D088D-2C02-4507-9CD5-AC2D8024EBAB}"/>
              </a:ext>
            </a:extLst>
          </p:cNvPr>
          <p:cNvSpPr txBox="1"/>
          <p:nvPr/>
        </p:nvSpPr>
        <p:spPr>
          <a:xfrm>
            <a:off x="5776048" y="2353338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High index glass target</a:t>
            </a:r>
            <a:endParaRPr lang="zh-CN" altLang="en-US" sz="16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4E31686-35D5-4C32-932F-3E0685A579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8961" y="2730567"/>
            <a:ext cx="1304257" cy="140621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65CCE36E-CE7F-4C20-ACC5-50D8769F7787}"/>
              </a:ext>
            </a:extLst>
          </p:cNvPr>
          <p:cNvSpPr txBox="1"/>
          <p:nvPr/>
        </p:nvSpPr>
        <p:spPr>
          <a:xfrm>
            <a:off x="8689731" y="4490159"/>
            <a:ext cx="324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Multiline laser ranging system </a:t>
            </a:r>
            <a:endParaRPr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2F99D88E-A29C-40AB-AB43-27C4E534D550}"/>
              </a:ext>
            </a:extLst>
          </p:cNvPr>
          <p:cNvSpPr/>
          <p:nvPr/>
        </p:nvSpPr>
        <p:spPr>
          <a:xfrm>
            <a:off x="1391158" y="2546733"/>
            <a:ext cx="114041" cy="11368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D4C69C4-93B6-4055-8FAC-BE24FF2EF207}"/>
              </a:ext>
            </a:extLst>
          </p:cNvPr>
          <p:cNvSpPr txBox="1"/>
          <p:nvPr/>
        </p:nvSpPr>
        <p:spPr>
          <a:xfrm>
            <a:off x="1621378" y="2427760"/>
            <a:ext cx="163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Laser collimator</a:t>
            </a:r>
            <a:endParaRPr lang="zh-CN" altLang="en-US" sz="16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E21E59E-49A8-418A-9870-B0874CBA11BD}"/>
              </a:ext>
            </a:extLst>
          </p:cNvPr>
          <p:cNvSpPr txBox="1"/>
          <p:nvPr/>
        </p:nvSpPr>
        <p:spPr>
          <a:xfrm>
            <a:off x="4055457" y="2369032"/>
            <a:ext cx="163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Laser collimator</a:t>
            </a:r>
            <a:endParaRPr lang="zh-CN" altLang="en-US" sz="1600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26E3372B-1B35-4587-9451-1879724F6B13}"/>
              </a:ext>
            </a:extLst>
          </p:cNvPr>
          <p:cNvSpPr/>
          <p:nvPr/>
        </p:nvSpPr>
        <p:spPr>
          <a:xfrm>
            <a:off x="1391157" y="2896008"/>
            <a:ext cx="114041" cy="11368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156D281-5E31-4D4A-B988-2E4CC1813051}"/>
              </a:ext>
            </a:extLst>
          </p:cNvPr>
          <p:cNvSpPr txBox="1"/>
          <p:nvPr/>
        </p:nvSpPr>
        <p:spPr>
          <a:xfrm>
            <a:off x="1593579" y="2784696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High index glass target</a:t>
            </a:r>
            <a:endParaRPr lang="zh-CN" altLang="en-US" sz="1600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A6B4C1C-1E8F-48A9-B094-1D776669295F}"/>
              </a:ext>
            </a:extLst>
          </p:cNvPr>
          <p:cNvSpPr/>
          <p:nvPr/>
        </p:nvSpPr>
        <p:spPr>
          <a:xfrm>
            <a:off x="479376" y="2369032"/>
            <a:ext cx="3483581" cy="4156312"/>
          </a:xfrm>
          <a:prstGeom prst="rect">
            <a:avLst/>
          </a:prstGeom>
          <a:noFill/>
          <a:ln w="12700">
            <a:solidFill>
              <a:srgbClr val="FF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D79AF86-AECA-4B28-BD57-AF38006241C5}"/>
              </a:ext>
            </a:extLst>
          </p:cNvPr>
          <p:cNvSpPr/>
          <p:nvPr/>
        </p:nvSpPr>
        <p:spPr>
          <a:xfrm>
            <a:off x="4129756" y="2353338"/>
            <a:ext cx="3916465" cy="1945553"/>
          </a:xfrm>
          <a:prstGeom prst="rect">
            <a:avLst/>
          </a:prstGeom>
          <a:noFill/>
          <a:ln w="12700">
            <a:solidFill>
              <a:srgbClr val="FF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05C5F15-9AFF-4D1A-A5AD-BC7C085DE5E7}"/>
              </a:ext>
            </a:extLst>
          </p:cNvPr>
          <p:cNvSpPr txBox="1"/>
          <p:nvPr/>
        </p:nvSpPr>
        <p:spPr>
          <a:xfrm>
            <a:off x="1715958" y="3808643"/>
            <a:ext cx="12620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Detector</a:t>
            </a:r>
            <a:endParaRPr lang="zh-CN" altLang="en-US" sz="18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167E861-8925-4747-8638-8E794B18A094}"/>
              </a:ext>
            </a:extLst>
          </p:cNvPr>
          <p:cNvSpPr txBox="1"/>
          <p:nvPr/>
        </p:nvSpPr>
        <p:spPr>
          <a:xfrm>
            <a:off x="2509136" y="5163875"/>
            <a:ext cx="1152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Cryostat</a:t>
            </a:r>
            <a:endParaRPr lang="zh-CN" altLang="en-US" sz="1800" dirty="0"/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91E3E373-4C95-4B03-A4C4-7D8F260BA863}"/>
              </a:ext>
            </a:extLst>
          </p:cNvPr>
          <p:cNvCxnSpPr>
            <a:cxnSpLocks/>
          </p:cNvCxnSpPr>
          <p:nvPr/>
        </p:nvCxnSpPr>
        <p:spPr>
          <a:xfrm flipH="1" flipV="1">
            <a:off x="2231451" y="4815430"/>
            <a:ext cx="386019" cy="46523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6497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34</a:t>
            </a:fld>
            <a:endParaRPr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666712" y="1478548"/>
            <a:ext cx="10973904" cy="396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dirty="0"/>
              <a:t>Before the cryostat is pushed into the detector, use a laser tracker measure the coordinates of these points.</a:t>
            </a:r>
          </a:p>
          <a:p>
            <a:pPr lvl="1"/>
            <a:r>
              <a:rPr lang="en-US" altLang="zh-CN" dirty="0"/>
              <a:t>Calculate the nominal coordinates of these glass targets when the cryostat is pushed to the design position in the detector.</a:t>
            </a:r>
          </a:p>
          <a:p>
            <a:pPr lvl="1"/>
            <a:r>
              <a:rPr lang="en-US" altLang="zh-CN" dirty="0"/>
              <a:t>Thus, we can obtain the nominal distance values between these laser collimators and the nominal coordinates of their corresponding targets.</a:t>
            </a:r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12E57A24-592A-45B2-8DFA-EAAF906B7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3501009"/>
            <a:ext cx="9437426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64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4E40D3-0632-4A8D-8ADF-1627BC4F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EEA27-C98A-4D6E-B88E-6F0045E4FB59}" type="slidenum">
              <a:rPr lang="zh-CN" altLang="en-US" smtClean="0"/>
              <a:pPr>
                <a:defRPr/>
              </a:pPr>
              <a:t>35</a:t>
            </a:fld>
            <a:endParaRPr lang="zh-CN" altLang="en-US" dirty="0"/>
          </a:p>
        </p:txBody>
      </p:sp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2B38A68E-CAC4-4CE6-B496-902ED6E0B233}"/>
              </a:ext>
            </a:extLst>
          </p:cNvPr>
          <p:cNvSpPr txBox="1">
            <a:spLocks/>
          </p:cNvSpPr>
          <p:nvPr/>
        </p:nvSpPr>
        <p:spPr bwMode="auto">
          <a:xfrm>
            <a:off x="561422" y="1322974"/>
            <a:ext cx="10973904" cy="396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zh-CN"/>
            </a:defPPr>
            <a:lvl1pPr marL="342900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 baseline="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 baseline="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 baseline="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/>
            <a:r>
              <a:rPr lang="en-US" altLang="zh-CN" sz="1800" dirty="0"/>
              <a:t>After the cryostat is pushed into the detector, jointly apply Multiline laser ranging system and laser trackers to measure its position and align it accurately.</a:t>
            </a:r>
          </a:p>
          <a:p>
            <a:pPr lvl="1"/>
            <a:r>
              <a:rPr lang="en-US" altLang="zh-CN" sz="1800" dirty="0"/>
              <a:t>The offset of magnet can be adjusted about 0.5mm by correctors (translational) </a:t>
            </a:r>
            <a:r>
              <a:rPr lang="en-US" altLang="zh-CN" sz="1800" dirty="0">
                <a:sym typeface="Wingdings" panose="05000000000000000000" pitchFamily="2" charset="2"/>
              </a:rPr>
              <a:t></a:t>
            </a:r>
            <a:r>
              <a:rPr lang="en-US" altLang="zh-CN" sz="1800" dirty="0" err="1">
                <a:sym typeface="Wingdings" panose="05000000000000000000" pitchFamily="2" charset="2"/>
              </a:rPr>
              <a:t>Yingshun</a:t>
            </a:r>
            <a:r>
              <a:rPr lang="en-US" altLang="zh-CN" sz="1800" dirty="0">
                <a:sym typeface="Wingdings" panose="05000000000000000000" pitchFamily="2" charset="2"/>
              </a:rPr>
              <a:t> Zhu</a:t>
            </a:r>
          </a:p>
          <a:p>
            <a:pPr lvl="1"/>
            <a:r>
              <a:rPr lang="en-US" altLang="zh-CN" sz="1800" dirty="0"/>
              <a:t>The estimated alignment error is about 90 </a:t>
            </a:r>
            <a:r>
              <a:rPr lang="el-GR" altLang="zh-CN" sz="1800" dirty="0"/>
              <a:t>μ</a:t>
            </a:r>
            <a:r>
              <a:rPr lang="en-US" altLang="zh-CN" sz="1800" dirty="0"/>
              <a:t>m, </a:t>
            </a:r>
            <a:r>
              <a:rPr lang="en-US" altLang="zh-CN" sz="1800" dirty="0">
                <a:solidFill>
                  <a:srgbClr val="FF0000"/>
                </a:solidFill>
              </a:rPr>
              <a:t>fulfill the SC magnet position accuracy of 100 </a:t>
            </a:r>
            <a:r>
              <a:rPr lang="el-GR" altLang="zh-CN" sz="1800" dirty="0">
                <a:solidFill>
                  <a:srgbClr val="FF0000"/>
                </a:solidFill>
              </a:rPr>
              <a:t>μ</a:t>
            </a:r>
            <a:r>
              <a:rPr lang="en-US" altLang="zh-CN" sz="1800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13" name="标题 2">
            <a:extLst>
              <a:ext uri="{FF2B5EF4-FFF2-40B4-BE49-F238E27FC236}">
                <a16:creationId xmlns:a16="http://schemas.microsoft.com/office/drawing/2014/main" id="{6DCD9F4C-0D88-4303-B6B0-8861AE5B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/>
          <a:lstStyle/>
          <a:p>
            <a:r>
              <a:rPr lang="en-US" altLang="zh-CN" dirty="0"/>
              <a:t>Alignment and installation method</a:t>
            </a:r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55F5D3B-73FF-4063-8CEF-BA28273FD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05" y="3001725"/>
            <a:ext cx="5904656" cy="3383573"/>
          </a:xfrm>
          <a:prstGeom prst="rect">
            <a:avLst/>
          </a:prstGeom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CF6554C-2D6A-482C-9B01-1441129F0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528458"/>
              </p:ext>
            </p:extLst>
          </p:nvPr>
        </p:nvGraphicFramePr>
        <p:xfrm>
          <a:off x="6582866" y="3062051"/>
          <a:ext cx="5140198" cy="3375043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916062">
                  <a:extLst>
                    <a:ext uri="{9D8B030D-6E8A-4147-A177-3AD203B41FA5}">
                      <a16:colId xmlns:a16="http://schemas.microsoft.com/office/drawing/2014/main" val="344061833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74794775"/>
                    </a:ext>
                  </a:extLst>
                </a:gridCol>
              </a:tblGrid>
              <a:tr h="28920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b="1" u="none" strike="noStrike" dirty="0">
                          <a:effectLst/>
                        </a:rPr>
                        <a:t>Error item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u="none" strike="noStrike" dirty="0">
                          <a:effectLst/>
                        </a:rPr>
                        <a:t>Error /</a:t>
                      </a:r>
                      <a:r>
                        <a:rPr lang="el-GR" sz="2000" b="1" u="none" strike="noStrike" dirty="0">
                          <a:effectLst/>
                        </a:rPr>
                        <a:t>μ</a:t>
                      </a:r>
                      <a:r>
                        <a:rPr lang="en-US" sz="2000" b="1" u="none" strike="noStrike" dirty="0">
                          <a:effectLst/>
                        </a:rPr>
                        <a:t>m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3149226"/>
                  </a:ext>
                </a:extLst>
              </a:tr>
              <a:tr h="37042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SCQs installation in helium vessel</a:t>
                      </a:r>
                      <a:endParaRPr lang="zh-CN" altLang="en-US" sz="2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510828"/>
                  </a:ext>
                </a:extLst>
              </a:tr>
              <a:tr h="34604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dirty="0"/>
                        <a:t>Helium vessel-magnet assembly </a:t>
                      </a:r>
                      <a:r>
                        <a:rPr lang="en-US" altLang="zh-CN" sz="2000" u="none" strike="noStrike" dirty="0" err="1">
                          <a:effectLst/>
                        </a:rPr>
                        <a:t>fiducialization</a:t>
                      </a:r>
                      <a:endParaRPr lang="en-US" altLang="zh-CN" sz="2000" u="none" strike="noStrike" dirty="0">
                        <a:effectLst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6904201"/>
                  </a:ext>
                </a:extLst>
              </a:tr>
              <a:tr h="3972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u="none" strike="noStrike" dirty="0">
                          <a:effectLst/>
                        </a:rPr>
                        <a:t>Cryostat pre-alignment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58686149"/>
                  </a:ext>
                </a:extLst>
              </a:tr>
              <a:tr h="28920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u="none" strike="noStrike" dirty="0">
                          <a:effectLst/>
                        </a:rPr>
                        <a:t>Laser alignment system</a:t>
                      </a:r>
                      <a:endParaRPr lang="zh-CN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63933114"/>
                  </a:ext>
                </a:extLst>
              </a:tr>
              <a:tr h="28920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u="none" strike="noStrike" dirty="0">
                          <a:effectLst/>
                        </a:rPr>
                        <a:t>Multiline &amp; Laser tracker measurement</a:t>
                      </a:r>
                      <a:endParaRPr lang="zh-CN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18168578"/>
                  </a:ext>
                </a:extLst>
              </a:tr>
              <a:tr h="43565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u="none" strike="noStrike" dirty="0">
                          <a:effectLst/>
                        </a:rPr>
                        <a:t>Cryostat adjustment</a:t>
                      </a:r>
                      <a:endParaRPr lang="zh-CN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54377891"/>
                  </a:ext>
                </a:extLst>
              </a:tr>
              <a:tr h="28920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2000" b="1" u="none" strike="noStrike" dirty="0">
                          <a:effectLst/>
                        </a:rPr>
                        <a:t>Total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u="none" strike="noStrike" dirty="0">
                          <a:effectLst/>
                        </a:rPr>
                        <a:t>90</a:t>
                      </a:r>
                      <a:endParaRPr lang="en-US" altLang="zh-CN" sz="20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6902147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CC895426-C5BF-4F75-802E-28B632F4FCE1}"/>
              </a:ext>
            </a:extLst>
          </p:cNvPr>
          <p:cNvSpPr txBox="1"/>
          <p:nvPr/>
        </p:nvSpPr>
        <p:spPr>
          <a:xfrm>
            <a:off x="6466078" y="2692719"/>
            <a:ext cx="1728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/>
            <a:r>
              <a:rPr lang="en-US" altLang="zh-CN" sz="1800" b="1" u="none" strike="noStrike" dirty="0">
                <a:effectLst/>
              </a:rPr>
              <a:t>Error analysis</a:t>
            </a:r>
            <a:endParaRPr lang="zh-CN" altLang="en-US" sz="1800" b="1" i="0" u="none" strike="noStrike" dirty="0">
              <a:solidFill>
                <a:srgbClr val="00000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EF62AFE-D5D1-47C4-902E-6729B12C5F3C}"/>
              </a:ext>
            </a:extLst>
          </p:cNvPr>
          <p:cNvCxnSpPr/>
          <p:nvPr/>
        </p:nvCxnSpPr>
        <p:spPr>
          <a:xfrm flipH="1" flipV="1">
            <a:off x="9912424" y="2788524"/>
            <a:ext cx="864096" cy="6733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878B4FC4-18C2-4B4A-9EC4-B20CBDB4F477}"/>
              </a:ext>
            </a:extLst>
          </p:cNvPr>
          <p:cNvSpPr txBox="1"/>
          <p:nvPr/>
        </p:nvSpPr>
        <p:spPr>
          <a:xfrm>
            <a:off x="8724292" y="2593003"/>
            <a:ext cx="2376264" cy="369332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Errors in P25</a:t>
            </a:r>
          </a:p>
        </p:txBody>
      </p:sp>
    </p:spTree>
    <p:extLst>
      <p:ext uri="{BB962C8B-B14F-4D97-AF65-F5344CB8AC3E}">
        <p14:creationId xmlns:p14="http://schemas.microsoft.com/office/powerpoint/2010/main" val="11664350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15571CC7-2D24-42F2-901A-AD1CA0E12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mechanical FEA and some optimizations has been done, the iron-free magnets and optimized skeleton support have benefits on displacement and stability, and </a:t>
            </a:r>
            <a:r>
              <a:rPr lang="en-US"/>
              <a:t>the thicker </a:t>
            </a:r>
            <a:r>
              <a:rPr lang="en-US" dirty="0"/>
              <a:t>SS vacuum vessel with auxiliary support is preferred.  </a:t>
            </a:r>
          </a:p>
          <a:p>
            <a:r>
              <a:rPr lang="en-US" dirty="0"/>
              <a:t>A alignment and installation method has been designed, which is estimated possible to fulfill the alignment requirements.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21C708E-AFDE-4E5F-8DC0-BA2699C2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D31A79A-6C94-4EB1-A095-C8E83E4E7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8499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F8FDD97-2E35-41A6-879D-D8760E749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6600" dirty="0"/>
          </a:p>
          <a:p>
            <a:pPr marL="0" indent="0">
              <a:buNone/>
            </a:pPr>
            <a:r>
              <a:rPr lang="en-US" sz="6600" dirty="0"/>
              <a:t>  Thanks for your attention!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FF64964-1F31-47D3-A15E-F0EB1B34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6F22FD-9BDE-4F3E-9793-F6E10BBD0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128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5EE7194-0F7B-4E2A-8D2F-815268F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5F3352-43B3-4FCC-AF0B-BDBE9119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52CEC3A-B212-419E-9B84-AC658D367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75471"/>
              </p:ext>
            </p:extLst>
          </p:nvPr>
        </p:nvGraphicFramePr>
        <p:xfrm>
          <a:off x="1199456" y="3423308"/>
          <a:ext cx="774740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02">
                  <a:extLst>
                    <a:ext uri="{9D8B030D-6E8A-4147-A177-3AD203B41FA5}">
                      <a16:colId xmlns:a16="http://schemas.microsoft.com/office/drawing/2014/main" val="2474795280"/>
                    </a:ext>
                  </a:extLst>
                </a:gridCol>
                <a:gridCol w="1408619">
                  <a:extLst>
                    <a:ext uri="{9D8B030D-6E8A-4147-A177-3AD203B41FA5}">
                      <a16:colId xmlns:a16="http://schemas.microsoft.com/office/drawing/2014/main" val="2984993783"/>
                    </a:ext>
                  </a:extLst>
                </a:gridCol>
                <a:gridCol w="1408619">
                  <a:extLst>
                    <a:ext uri="{9D8B030D-6E8A-4147-A177-3AD203B41FA5}">
                      <a16:colId xmlns:a16="http://schemas.microsoft.com/office/drawing/2014/main" val="1655471982"/>
                    </a:ext>
                  </a:extLst>
                </a:gridCol>
                <a:gridCol w="1721646">
                  <a:extLst>
                    <a:ext uri="{9D8B030D-6E8A-4147-A177-3AD203B41FA5}">
                      <a16:colId xmlns:a16="http://schemas.microsoft.com/office/drawing/2014/main" val="2917021105"/>
                    </a:ext>
                  </a:extLst>
                </a:gridCol>
                <a:gridCol w="1408618">
                  <a:extLst>
                    <a:ext uri="{9D8B030D-6E8A-4147-A177-3AD203B41FA5}">
                      <a16:colId xmlns:a16="http://schemas.microsoft.com/office/drawing/2014/main" val="1988996812"/>
                    </a:ext>
                  </a:extLst>
                </a:gridCol>
              </a:tblGrid>
              <a:tr h="631057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Material 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Uneven deformation in QD0 (um)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Uneven deformation in QF1 (um)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Max. vertical displacement of cryostat (mm)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Natural frequency (Hz)</a:t>
                      </a:r>
                      <a:endParaRPr lang="zh-CN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65469"/>
                  </a:ext>
                </a:extLst>
              </a:tr>
              <a:tr h="257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All: A6061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45.4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1.1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3.77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10.9</a:t>
                      </a:r>
                      <a:endParaRPr lang="zh-CN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622184"/>
                  </a:ext>
                </a:extLst>
              </a:tr>
              <a:tr h="257097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All: Ti-6Al-4V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34.4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0.8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3.01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12.3</a:t>
                      </a:r>
                      <a:endParaRPr lang="zh-CN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406116"/>
                  </a:ext>
                </a:extLst>
              </a:tr>
              <a:tr h="257097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All: SS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27.6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0.61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2.62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13.1</a:t>
                      </a:r>
                      <a:endParaRPr lang="zh-CN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03683"/>
                  </a:ext>
                </a:extLst>
              </a:tr>
              <a:tr h="444077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Vessels: SS</a:t>
                      </a:r>
                    </a:p>
                    <a:p>
                      <a:r>
                        <a:rPr lang="en-US" altLang="zh-CN" sz="1800" dirty="0"/>
                        <a:t>Others: Ti-6Al-4V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26.9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0.7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2.43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13.7</a:t>
                      </a:r>
                      <a:endParaRPr lang="zh-CN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267296"/>
                  </a:ext>
                </a:extLst>
              </a:tr>
              <a:tr h="444077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Vessels: SS</a:t>
                      </a:r>
                    </a:p>
                    <a:p>
                      <a:r>
                        <a:rPr lang="en-US" altLang="zh-CN" sz="1800" dirty="0"/>
                        <a:t>Others: A6061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26.8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0.72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2.33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14.0</a:t>
                      </a:r>
                      <a:endParaRPr lang="zh-CN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833608"/>
                  </a:ext>
                </a:extLst>
              </a:tr>
            </a:tbl>
          </a:graphicData>
        </a:graphic>
      </p:graphicFrame>
      <p:sp>
        <p:nvSpPr>
          <p:cNvPr id="9" name="内容占位符 1">
            <a:extLst>
              <a:ext uri="{FF2B5EF4-FFF2-40B4-BE49-F238E27FC236}">
                <a16:creationId xmlns:a16="http://schemas.microsoft.com/office/drawing/2014/main" id="{311EE955-5918-41FB-80C4-D421E45D7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5861"/>
            <a:ext cx="5054352" cy="4840303"/>
          </a:xfrm>
        </p:spPr>
        <p:txBody>
          <a:bodyPr>
            <a:normAutofit/>
          </a:bodyPr>
          <a:lstStyle/>
          <a:p>
            <a:r>
              <a:rPr lang="en-US" dirty="0"/>
              <a:t>Preliminary material optimization </a:t>
            </a:r>
            <a:r>
              <a:rPr lang="en-US" altLang="zh-CN" dirty="0"/>
              <a:t>based on CDR.</a:t>
            </a:r>
            <a:r>
              <a:rPr lang="en-US" dirty="0"/>
              <a:t> SS vacuum vessel was preferred</a:t>
            </a:r>
          </a:p>
          <a:p>
            <a:pPr marL="457200" lvl="1" indent="0">
              <a:buNone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F85227AE-47BA-478A-9D2F-C6C4A371C8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0358756"/>
                  </p:ext>
                </p:extLst>
              </p:nvPr>
            </p:nvGraphicFramePr>
            <p:xfrm>
              <a:off x="5663952" y="1073712"/>
              <a:ext cx="6096000" cy="21945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9668">
                      <a:extLst>
                        <a:ext uri="{9D8B030D-6E8A-4147-A177-3AD203B41FA5}">
                          <a16:colId xmlns:a16="http://schemas.microsoft.com/office/drawing/2014/main" val="741674500"/>
                        </a:ext>
                      </a:extLst>
                    </a:gridCol>
                    <a:gridCol w="936104">
                      <a:extLst>
                        <a:ext uri="{9D8B030D-6E8A-4147-A177-3AD203B41FA5}">
                          <a16:colId xmlns:a16="http://schemas.microsoft.com/office/drawing/2014/main" val="625122197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1301304683"/>
                        </a:ext>
                      </a:extLst>
                    </a:gridCol>
                    <a:gridCol w="1718100">
                      <a:extLst>
                        <a:ext uri="{9D8B030D-6E8A-4147-A177-3AD203B41FA5}">
                          <a16:colId xmlns:a16="http://schemas.microsoft.com/office/drawing/2014/main" val="942442027"/>
                        </a:ext>
                      </a:extLst>
                    </a:gridCol>
                  </a:tblGrid>
                  <a:tr h="265867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Material 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E (</a:t>
                          </a:r>
                          <a:r>
                            <a:rPr lang="en-US" altLang="zh-CN" sz="1800" dirty="0" err="1"/>
                            <a:t>GPa</a:t>
                          </a:r>
                          <a:r>
                            <a:rPr lang="en-US" altLang="zh-CN" sz="1800" dirty="0"/>
                            <a:t>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zh-CN" altLang="en-US" sz="18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oMath>
                          </a14:m>
                          <a:r>
                            <a:rPr lang="zh-CN" altLang="en-US" sz="1800" dirty="0"/>
                            <a:t> </a:t>
                          </a:r>
                          <a:r>
                            <a:rPr lang="en-US" altLang="zh-CN" sz="1800" dirty="0"/>
                            <a:t>(kg/m</a:t>
                          </a:r>
                          <a:r>
                            <a:rPr lang="en-US" altLang="zh-CN" sz="1800" baseline="30000" dirty="0"/>
                            <a:t>3</a:t>
                          </a:r>
                          <a:r>
                            <a:rPr lang="en-US" altLang="zh-CN" sz="1800" dirty="0"/>
                            <a:t>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altLang="zh-CN" sz="1800" b="1" kern="1200" smtClean="0">
                                  <a:solidFill>
                                    <a:schemeClr val="lt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𝐸</m:t>
                              </m:r>
                            </m:oMath>
                          </a14:m>
                          <a:r>
                            <a:rPr lang="en-US" altLang="zh-CN" sz="1800" b="1" kern="1200" dirty="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/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800" b="1" kern="1200">
                                  <a:solidFill>
                                    <a:schemeClr val="lt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𝜌</m:t>
                              </m:r>
                            </m:oMath>
                          </a14:m>
                          <a:r>
                            <a:rPr lang="zh-CN" altLang="en-US" sz="1800" b="1" kern="1200" dirty="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altLang="zh-CN" sz="1800" b="1" kern="1200" dirty="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(M</a:t>
                          </a:r>
                          <a:r>
                            <a:rPr lang="en-US" altLang="zh-CN" sz="1800" dirty="0"/>
                            <a:t>Nm/kg)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89478283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8000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25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2304518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Ti-6Al-4V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113.8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4430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25.7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03128082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A6061 (Al)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68.9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2700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25.5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76358895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Copper (Cu)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110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8960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12.3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1948751"/>
                      </a:ext>
                    </a:extLst>
                  </a:tr>
                  <a:tr h="265867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W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400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19300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20.7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01297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F85227AE-47BA-478A-9D2F-C6C4A371C8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0358756"/>
                  </p:ext>
                </p:extLst>
              </p:nvPr>
            </p:nvGraphicFramePr>
            <p:xfrm>
              <a:off x="5663952" y="1073712"/>
              <a:ext cx="6096000" cy="21945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89668">
                      <a:extLst>
                        <a:ext uri="{9D8B030D-6E8A-4147-A177-3AD203B41FA5}">
                          <a16:colId xmlns:a16="http://schemas.microsoft.com/office/drawing/2014/main" val="741674500"/>
                        </a:ext>
                      </a:extLst>
                    </a:gridCol>
                    <a:gridCol w="936104">
                      <a:extLst>
                        <a:ext uri="{9D8B030D-6E8A-4147-A177-3AD203B41FA5}">
                          <a16:colId xmlns:a16="http://schemas.microsoft.com/office/drawing/2014/main" val="625122197"/>
                        </a:ext>
                      </a:extLst>
                    </a:gridCol>
                    <a:gridCol w="1152128">
                      <a:extLst>
                        <a:ext uri="{9D8B030D-6E8A-4147-A177-3AD203B41FA5}">
                          <a16:colId xmlns:a16="http://schemas.microsoft.com/office/drawing/2014/main" val="1301304683"/>
                        </a:ext>
                      </a:extLst>
                    </a:gridCol>
                    <a:gridCol w="1718100">
                      <a:extLst>
                        <a:ext uri="{9D8B030D-6E8A-4147-A177-3AD203B41FA5}">
                          <a16:colId xmlns:a16="http://schemas.microsoft.com/office/drawing/2014/main" val="942442027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Material 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E (</a:t>
                          </a:r>
                          <a:r>
                            <a:rPr lang="en-US" altLang="zh-CN" sz="1800" dirty="0" err="1"/>
                            <a:t>GPa</a:t>
                          </a:r>
                          <a:r>
                            <a:rPr lang="en-US" altLang="zh-CN" sz="1800" dirty="0"/>
                            <a:t>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0952" t="-8333" r="-151323" b="-5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55319" t="-8333" r="-1418" b="-52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947828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8000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25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3230451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Ti-6Al-4V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113.8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4430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25.7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0312808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A6061 (Al)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68.9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2700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25.5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76358895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Copper (Cu)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110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8960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12.3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194875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W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400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19300</a:t>
                          </a:r>
                          <a:endParaRPr lang="zh-CN" alt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dirty="0"/>
                            <a:t>20.7</a:t>
                          </a:r>
                          <a:endParaRPr lang="zh-CN" altLang="en-US" sz="1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01297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1885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5EE7194-0F7B-4E2A-8D2F-815268F8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5F3352-43B3-4FCC-AF0B-BDBE9119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9AFD333-1BC2-40F6-88EE-E5F6F8CB04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419" y="3922202"/>
            <a:ext cx="4680000" cy="234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83EFB28-6988-4027-BCAB-1263288A35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80" y="3824702"/>
            <a:ext cx="3600000" cy="2535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CE4F4D7-0C6A-4BE9-AD0F-FE44906985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1612235" y="1110638"/>
            <a:ext cx="7920000" cy="237546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372C280-882A-49AD-AA8B-758A7B428151}"/>
              </a:ext>
            </a:extLst>
          </p:cNvPr>
          <p:cNvSpPr txBox="1"/>
          <p:nvPr/>
        </p:nvSpPr>
        <p:spPr>
          <a:xfrm>
            <a:off x="1587480" y="3458721"/>
            <a:ext cx="958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Calculation of uneven deformation: the nonlinear deformation which can not be adjusted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51E55A4-C856-4334-B2D7-BDC424E62492}"/>
              </a:ext>
            </a:extLst>
          </p:cNvPr>
          <p:cNvSpPr txBox="1"/>
          <p:nvPr/>
        </p:nvSpPr>
        <p:spPr>
          <a:xfrm>
            <a:off x="1991544" y="6356351"/>
            <a:ext cx="248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Magnet displacement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9CB3DDD-C863-4F93-88D4-4E07F6E65B70}"/>
              </a:ext>
            </a:extLst>
          </p:cNvPr>
          <p:cNvSpPr txBox="1"/>
          <p:nvPr/>
        </p:nvSpPr>
        <p:spPr>
          <a:xfrm>
            <a:off x="6981305" y="6305065"/>
            <a:ext cx="3507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Harmonic response, 0-50 Hz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C16061B-3667-4973-9402-92B6B6762FCC}"/>
              </a:ext>
            </a:extLst>
          </p:cNvPr>
          <p:cNvSpPr txBox="1"/>
          <p:nvPr/>
        </p:nvSpPr>
        <p:spPr>
          <a:xfrm>
            <a:off x="4395089" y="6152486"/>
            <a:ext cx="1492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Fixed constraint </a:t>
            </a:r>
            <a:endParaRPr lang="en-US" sz="1600" dirty="0"/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2EC73B5F-6222-4FDC-A815-17DA9210E3AF}"/>
              </a:ext>
            </a:extLst>
          </p:cNvPr>
          <p:cNvCxnSpPr/>
          <p:nvPr/>
        </p:nvCxnSpPr>
        <p:spPr>
          <a:xfrm>
            <a:off x="4799856" y="5373216"/>
            <a:ext cx="21602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706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F0D0D82-E7AD-49BF-8BAA-E48975D07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Introduction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7B1BEDC-4F30-4018-B077-F219D2BA6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A697C0D4-AE7B-47EE-B205-729AC21E81AC}"/>
              </a:ext>
            </a:extLst>
          </p:cNvPr>
          <p:cNvSpPr txBox="1">
            <a:spLocks/>
          </p:cNvSpPr>
          <p:nvPr/>
        </p:nvSpPr>
        <p:spPr>
          <a:xfrm>
            <a:off x="609599" y="1285861"/>
            <a:ext cx="10820437" cy="4663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From TDR to EDR</a:t>
            </a:r>
          </a:p>
          <a:p>
            <a:pPr lvl="1"/>
            <a:r>
              <a:rPr lang="en-US" altLang="zh-CN" sz="2000" dirty="0"/>
              <a:t>Iron SC magnets </a:t>
            </a:r>
            <a:r>
              <a:rPr lang="en-US" altLang="zh-CN" sz="2000" dirty="0">
                <a:sym typeface="Wingdings" panose="05000000000000000000" pitchFamily="2" charset="2"/>
              </a:rPr>
              <a:t>iron-free, </a:t>
            </a:r>
            <a:r>
              <a:rPr lang="en-US" altLang="zh-CN" sz="2000" dirty="0"/>
              <a:t>aiming at reducing the total weight </a:t>
            </a:r>
          </a:p>
          <a:p>
            <a:pPr lvl="1"/>
            <a:r>
              <a:rPr lang="en-US" altLang="zh-CN" sz="2000" dirty="0"/>
              <a:t>SC magnet: 452</a:t>
            </a:r>
            <a:r>
              <a:rPr lang="en-US" altLang="zh-CN" sz="2000" dirty="0">
                <a:sym typeface="Wingdings" panose="05000000000000000000" pitchFamily="2" charset="2"/>
              </a:rPr>
              <a:t>100 kg, anti-solenoid: almost the same </a:t>
            </a:r>
            <a:endParaRPr lang="en-US" altLang="zh-CN" sz="2000" dirty="0"/>
          </a:p>
          <a:p>
            <a:pPr lvl="1"/>
            <a:r>
              <a:rPr lang="en-US" altLang="zh-CN" sz="2000" dirty="0"/>
              <a:t>Cryostat became thinner, and lighter </a:t>
            </a:r>
            <a:r>
              <a:rPr lang="en-US" altLang="zh-CN" sz="2000" dirty="0" err="1"/>
              <a:t>Ti</a:t>
            </a:r>
            <a:r>
              <a:rPr lang="en-US" altLang="zh-CN" sz="2000" dirty="0"/>
              <a:t> alloy is in consideration, aiming at reducing the total weight </a:t>
            </a:r>
          </a:p>
          <a:p>
            <a:pPr lvl="1"/>
            <a:r>
              <a:rPr lang="en-US" altLang="zh-CN" sz="2000" dirty="0"/>
              <a:t>Total weight of cryostat: 2.1 ton </a:t>
            </a:r>
            <a:r>
              <a:rPr lang="en-US" altLang="zh-CN" sz="2000" dirty="0">
                <a:sym typeface="Wingdings" panose="05000000000000000000" pitchFamily="2" charset="2"/>
              </a:rPr>
              <a:t>1.1 ton.</a:t>
            </a:r>
            <a:endParaRPr lang="en-US" altLang="zh-CN" sz="2000" dirty="0"/>
          </a:p>
          <a:p>
            <a:r>
              <a:rPr lang="en-US" altLang="zh-CN" sz="2400" dirty="0"/>
              <a:t>The cryostat installation and alignment method is one of the key points of MDI design</a:t>
            </a:r>
          </a:p>
          <a:p>
            <a:pPr lvl="1"/>
            <a:r>
              <a:rPr lang="en-US" altLang="zh-CN" sz="2000" dirty="0"/>
              <a:t>SC magnet position accuracy: horizontal/vertical </a:t>
            </a:r>
            <a:r>
              <a:rPr lang="zh-CN" altLang="en-US" sz="2000" dirty="0"/>
              <a:t>≤ </a:t>
            </a:r>
            <a:r>
              <a:rPr lang="en-US" altLang="zh-CN" sz="2000" dirty="0"/>
              <a:t>100um</a:t>
            </a:r>
          </a:p>
          <a:p>
            <a:pPr lvl="1"/>
            <a:r>
              <a:rPr lang="en-US" altLang="zh-CN" sz="2000" dirty="0"/>
              <a:t>Vibration as small as possible: 0-100Hz RMS </a:t>
            </a:r>
            <a:r>
              <a:rPr lang="zh-CN" altLang="en-US" sz="2000" dirty="0"/>
              <a:t>≤</a:t>
            </a:r>
            <a:r>
              <a:rPr lang="en-US" altLang="zh-CN" sz="2000" dirty="0"/>
              <a:t>4nm, vibration test will be done with the geological exploration</a:t>
            </a:r>
          </a:p>
          <a:p>
            <a:pPr lvl="1"/>
            <a:r>
              <a:rPr lang="en-US" altLang="zh-CN" sz="2000" dirty="0"/>
              <a:t>Leak rate requirement of RVC: </a:t>
            </a:r>
            <a:r>
              <a:rPr lang="zh-CN" altLang="en-US" sz="2000" dirty="0"/>
              <a:t>≤</a:t>
            </a:r>
            <a:r>
              <a:rPr lang="en-US" altLang="zh-CN" sz="2000" dirty="0"/>
              <a:t>2.7</a:t>
            </a:r>
            <a:r>
              <a:rPr lang="en-US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 </a:t>
            </a:r>
            <a:r>
              <a:rPr lang="en-US" altLang="zh-CN" sz="2000" dirty="0"/>
              <a:t>10</a:t>
            </a:r>
            <a:r>
              <a:rPr lang="en-US" altLang="zh-CN" sz="2000" baseline="30000" dirty="0"/>
              <a:t>–11</a:t>
            </a:r>
            <a:r>
              <a:rPr lang="en-US" altLang="zh-CN" sz="2000" dirty="0"/>
              <a:t> Pa·m</a:t>
            </a:r>
            <a:r>
              <a:rPr lang="en-US" altLang="zh-CN" sz="2000" baseline="30000" dirty="0"/>
              <a:t>3</a:t>
            </a:r>
            <a:r>
              <a:rPr lang="en-US" altLang="zh-CN" sz="2000" dirty="0"/>
              <a:t>/s</a:t>
            </a:r>
          </a:p>
          <a:p>
            <a:pPr lvl="1"/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21816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48FD5287-B793-437F-B11C-8949C66FE5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3542845"/>
                <a:ext cx="10972800" cy="2583319"/>
              </a:xfrm>
            </p:spPr>
            <p:txBody>
              <a:bodyPr/>
              <a:lstStyle/>
              <a:p>
                <a:r>
                  <a:rPr lang="en-US" altLang="zh-CN" dirty="0"/>
                  <a:t>For cylinder cantilever under gravity</a:t>
                </a:r>
              </a:p>
              <a:p>
                <a:pPr lvl="1"/>
                <a:r>
                  <a:rPr lang="en-US" altLang="zh-CN" dirty="0"/>
                  <a:t>Max. deformation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en-US" altLang="zh-CN" dirty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𝑞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𝐸𝐼</m:t>
                        </m:r>
                      </m:den>
                    </m:f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64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First natural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=3.5</m:t>
                    </m:r>
                    <m:rad>
                      <m:radPr>
                        <m:degHide m:val="on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𝐸𝐼</m:t>
                            </m:r>
                          </m:num>
                          <m:den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sSup>
                              <m:sSup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p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3.5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ad>
                      <m:radPr>
                        <m:degHide m:val="on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den>
                        </m:f>
                      </m:e>
                    </m:rad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Shape factors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zh-CN" dirty="0"/>
                  <a:t>; material factors: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/</a:t>
                </a:r>
                <a14:m>
                  <m:oMath xmlns:m="http://schemas.openxmlformats.org/officeDocument/2006/math"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en-US" altLang="zh-CN" dirty="0"/>
              </a:p>
              <a:p>
                <a:pPr lvl="1"/>
                <a:endParaRPr lang="en-US" altLang="zh-CN" sz="18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内容占位符 1">
                <a:extLst>
                  <a:ext uri="{FF2B5EF4-FFF2-40B4-BE49-F238E27FC236}">
                    <a16:creationId xmlns:a16="http://schemas.microsoft.com/office/drawing/2014/main" id="{48FD5287-B793-437F-B11C-8949C66FE5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3542845"/>
                <a:ext cx="10972800" cy="2583319"/>
              </a:xfrm>
              <a:blipFill>
                <a:blip r:embed="rId2"/>
                <a:stretch>
                  <a:fillRect l="-389" t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>
            <a:extLst>
              <a:ext uri="{FF2B5EF4-FFF2-40B4-BE49-F238E27FC236}">
                <a16:creationId xmlns:a16="http://schemas.microsoft.com/office/drawing/2014/main" id="{C1FD6DF3-70E1-4FA7-B85F-DE3812F1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Cryostat mechanical FEA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5494CE-65F6-4627-BD04-48CDC1C1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17C021A-5019-40EF-AD56-8D79D2C61644}"/>
              </a:ext>
            </a:extLst>
          </p:cNvPr>
          <p:cNvGrpSpPr/>
          <p:nvPr/>
        </p:nvGrpSpPr>
        <p:grpSpPr>
          <a:xfrm>
            <a:off x="767408" y="1412776"/>
            <a:ext cx="11089233" cy="1902380"/>
            <a:chOff x="675503" y="1268761"/>
            <a:chExt cx="11089233" cy="1902380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78539262-F95D-4F51-B5BF-3C0ED6160DB5}"/>
                </a:ext>
              </a:extLst>
            </p:cNvPr>
            <p:cNvGrpSpPr/>
            <p:nvPr/>
          </p:nvGrpSpPr>
          <p:grpSpPr>
            <a:xfrm>
              <a:off x="5995643" y="1268761"/>
              <a:ext cx="5769093" cy="1902380"/>
              <a:chOff x="7258759" y="810914"/>
              <a:chExt cx="4196286" cy="1902380"/>
            </a:xfrm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050D1DAB-9578-4B5B-A8B8-FFAE31022C28}"/>
                  </a:ext>
                </a:extLst>
              </p:cNvPr>
              <p:cNvSpPr/>
              <p:nvPr/>
            </p:nvSpPr>
            <p:spPr>
              <a:xfrm>
                <a:off x="7258759" y="810914"/>
                <a:ext cx="4196286" cy="190238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Iron magnet vs iron-free magnet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Structure optimization (skeleton, vacuum vessel)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Material optimization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Auxiliary support </a:t>
                </a: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FD4F2B7-3EF4-4452-9684-26D83AFC6FB9}"/>
                  </a:ext>
                </a:extLst>
              </p:cNvPr>
              <p:cNvSpPr txBox="1"/>
              <p:nvPr/>
            </p:nvSpPr>
            <p:spPr>
              <a:xfrm>
                <a:off x="7579167" y="810914"/>
                <a:ext cx="2120024" cy="400110"/>
              </a:xfrm>
              <a:prstGeom prst="rect">
                <a:avLst/>
              </a:prstGeom>
              <a:solidFill>
                <a:srgbClr val="3B79CE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METHOD</a:t>
                </a: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98CF1459-130E-4F17-9A56-559915BFA9ED}"/>
                </a:ext>
              </a:extLst>
            </p:cNvPr>
            <p:cNvGrpSpPr/>
            <p:nvPr/>
          </p:nvGrpSpPr>
          <p:grpSpPr>
            <a:xfrm>
              <a:off x="675503" y="1748645"/>
              <a:ext cx="4413594" cy="1149048"/>
              <a:chOff x="7258759" y="1182601"/>
              <a:chExt cx="4413594" cy="1149048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1A86F35C-30A8-4DFD-AEE8-AC40E879F6B9}"/>
                  </a:ext>
                </a:extLst>
              </p:cNvPr>
              <p:cNvSpPr/>
              <p:nvPr/>
            </p:nvSpPr>
            <p:spPr>
              <a:xfrm>
                <a:off x="7258759" y="1192555"/>
                <a:ext cx="4413594" cy="113909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endPara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Decrease deformation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Improve stability</a:t>
                </a: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6327D76-721A-4369-9969-ABD466E73AC8}"/>
                  </a:ext>
                </a:extLst>
              </p:cNvPr>
              <p:cNvSpPr txBox="1"/>
              <p:nvPr/>
            </p:nvSpPr>
            <p:spPr>
              <a:xfrm>
                <a:off x="7571453" y="1182601"/>
                <a:ext cx="2838840" cy="400110"/>
              </a:xfrm>
              <a:prstGeom prst="rect">
                <a:avLst/>
              </a:prstGeom>
              <a:solidFill>
                <a:srgbClr val="3B79CE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KEY POINTS</a:t>
                </a:r>
                <a:endParaRPr 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" name="箭头: 右 7">
              <a:extLst>
                <a:ext uri="{FF2B5EF4-FFF2-40B4-BE49-F238E27FC236}">
                  <a16:creationId xmlns:a16="http://schemas.microsoft.com/office/drawing/2014/main" id="{009B1D99-BE14-4B65-9FA5-B16308C26C18}"/>
                </a:ext>
              </a:extLst>
            </p:cNvPr>
            <p:cNvSpPr/>
            <p:nvPr/>
          </p:nvSpPr>
          <p:spPr>
            <a:xfrm>
              <a:off x="5117383" y="2219950"/>
              <a:ext cx="878260" cy="2450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7393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DE06373-7E52-44F1-94E6-FCFADC667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3933056"/>
            <a:ext cx="9772650" cy="2552700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8FD5287-B793-437F-B11C-8949C66FE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Six models </a:t>
            </a:r>
            <a:r>
              <a:rPr lang="en-US" dirty="0"/>
              <a:t>has been calculated these days, with a focus on comparing the effects of </a:t>
            </a:r>
            <a:r>
              <a:rPr lang="en-US" dirty="0">
                <a:solidFill>
                  <a:srgbClr val="FF0000"/>
                </a:solidFill>
              </a:rPr>
              <a:t>single variables</a:t>
            </a:r>
            <a:r>
              <a:rPr lang="en-US" dirty="0"/>
              <a:t>.</a:t>
            </a:r>
          </a:p>
          <a:p>
            <a:pPr lvl="1"/>
            <a:r>
              <a:rPr lang="en-US" altLang="zh-CN" dirty="0"/>
              <a:t>The TDR model (TDR)</a:t>
            </a:r>
          </a:p>
          <a:p>
            <a:pPr lvl="1"/>
            <a:r>
              <a:rPr lang="en-US" altLang="zh-CN" dirty="0"/>
              <a:t>The IARC model: cryostat end same to TDR design (EDR1, EDR2)&amp; enlarged cryostat end (EDR 3)</a:t>
            </a:r>
          </a:p>
          <a:p>
            <a:pPr lvl="1"/>
            <a:r>
              <a:rPr lang="en-US" altLang="zh-CN" dirty="0"/>
              <a:t>The thinner cryostat (Thinner)</a:t>
            </a:r>
          </a:p>
          <a:p>
            <a:pPr lvl="1"/>
            <a:r>
              <a:rPr lang="en-US" altLang="zh-CN" dirty="0"/>
              <a:t>The thicker cryostat (Thicker)</a:t>
            </a:r>
          </a:p>
          <a:p>
            <a:endParaRPr 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1FD6DF3-70E1-4FA7-B85F-DE3812F1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Cryostat mechanical FEA</a:t>
            </a:r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5494CE-65F6-4627-BD04-48CDC1C1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328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54350D2-4A03-4502-A467-6E0D2C7F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Cryostat mechanical FEA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77A575-D94F-4E8C-893F-1143100B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1B6B327-F5D7-482D-9736-52C7B23F7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3933056"/>
            <a:ext cx="9772650" cy="2552700"/>
          </a:xfrm>
          <a:prstGeom prst="rect">
            <a:avLst/>
          </a:prstGeom>
        </p:spPr>
      </p:pic>
      <p:graphicFrame>
        <p:nvGraphicFramePr>
          <p:cNvPr id="8" name="内容占位符 7">
            <a:extLst>
              <a:ext uri="{FF2B5EF4-FFF2-40B4-BE49-F238E27FC236}">
                <a16:creationId xmlns:a16="http://schemas.microsoft.com/office/drawing/2014/main" id="{A95A7609-8165-4B6D-BBBA-3D2281D15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663720"/>
              </p:ext>
            </p:extLst>
          </p:nvPr>
        </p:nvGraphicFramePr>
        <p:xfrm>
          <a:off x="1415480" y="1437417"/>
          <a:ext cx="8640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284065038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74411061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2658256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2934509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10811536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5151245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EDR 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Thinner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Thicker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9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Cryostat length 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31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Vacuum vessel thickness 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01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Helium vessel thickness/mm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45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End diameter/mm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55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468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56343</TotalTime>
  <Words>3164</Words>
  <Application>Microsoft Office PowerPoint</Application>
  <PresentationFormat>宽屏</PresentationFormat>
  <Paragraphs>703</Paragraphs>
  <Slides>37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9" baseType="lpstr">
      <vt:lpstr>等线</vt:lpstr>
      <vt:lpstr>宋体</vt:lpstr>
      <vt:lpstr>微软雅黑</vt:lpstr>
      <vt:lpstr>Arial</vt:lpstr>
      <vt:lpstr>Arial Black</vt:lpstr>
      <vt:lpstr>Calibri</vt:lpstr>
      <vt:lpstr>Cambria Math</vt:lpstr>
      <vt:lpstr>Symbol</vt:lpstr>
      <vt:lpstr>Times New Roman</vt:lpstr>
      <vt:lpstr>Wingdings</vt:lpstr>
      <vt:lpstr>Office 主题</vt:lpstr>
      <vt:lpstr>Equation</vt:lpstr>
      <vt:lpstr>PowerPoint 演示文稿</vt:lpstr>
      <vt:lpstr>Content</vt:lpstr>
      <vt:lpstr>Introduction </vt:lpstr>
      <vt:lpstr>Introduction</vt:lpstr>
      <vt:lpstr>Introduction</vt:lpstr>
      <vt:lpstr>Introduction</vt:lpstr>
      <vt:lpstr>Cryostat mechanical FEA</vt:lpstr>
      <vt:lpstr>Cryostat mechanical FEA</vt:lpstr>
      <vt:lpstr>Cryostat mechanical FEA</vt:lpstr>
      <vt:lpstr>FEA：determine the analysis conditions</vt:lpstr>
      <vt:lpstr>FEA：determine the analysis conditions</vt:lpstr>
      <vt:lpstr>FEA：optimization</vt:lpstr>
      <vt:lpstr>FEA：optimization</vt:lpstr>
      <vt:lpstr>FEA：optimization</vt:lpstr>
      <vt:lpstr>FEA：optimization</vt:lpstr>
      <vt:lpstr>FEA：optimization</vt:lpstr>
      <vt:lpstr>FEA：optimization</vt:lpstr>
      <vt:lpstr>FEA：optimization</vt:lpstr>
      <vt:lpstr>FEA：optimization</vt:lpstr>
      <vt:lpstr>FEA：optimization</vt:lpstr>
      <vt:lpstr>FEA：optimization</vt:lpstr>
      <vt:lpstr>FEA：harmonic response</vt:lpstr>
      <vt:lpstr>FEA：harmonic response</vt:lpstr>
      <vt:lpstr>FEA：harmonic response</vt:lpstr>
      <vt:lpstr>Cryostat mechanical FEA</vt:lpstr>
      <vt:lpstr>Cryostat mechanical FEA</vt:lpstr>
      <vt:lpstr>Cryostat mechanical FEA</vt:lpstr>
      <vt:lpstr>Alignment and installation method</vt:lpstr>
      <vt:lpstr>Alignment and installation method</vt:lpstr>
      <vt:lpstr>Alignment and installation method</vt:lpstr>
      <vt:lpstr>Alignment and installation method</vt:lpstr>
      <vt:lpstr>Alignment and installation method</vt:lpstr>
      <vt:lpstr>Alignment and installation method</vt:lpstr>
      <vt:lpstr>Alignment and installation method</vt:lpstr>
      <vt:lpstr>Alignment and installation method</vt:lpstr>
      <vt:lpstr>Conclusion 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wanghaijing</cp:lastModifiedBy>
  <cp:revision>2539</cp:revision>
  <cp:lastPrinted>2022-11-06T05:19:21Z</cp:lastPrinted>
  <dcterms:created xsi:type="dcterms:W3CDTF">2012-09-04T11:33:36Z</dcterms:created>
  <dcterms:modified xsi:type="dcterms:W3CDTF">2025-02-08T03:04:19Z</dcterms:modified>
</cp:coreProperties>
</file>