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953" r:id="rId2"/>
    <p:sldId id="907" r:id="rId3"/>
    <p:sldId id="1104" r:id="rId4"/>
    <p:sldId id="1105" r:id="rId5"/>
    <p:sldId id="1112" r:id="rId6"/>
    <p:sldId id="1111" r:id="rId7"/>
    <p:sldId id="1106" r:id="rId8"/>
    <p:sldId id="1107" r:id="rId9"/>
    <p:sldId id="1108" r:id="rId10"/>
    <p:sldId id="1109" r:id="rId11"/>
    <p:sldId id="1110" r:id="rId12"/>
    <p:sldId id="1103" r:id="rId13"/>
    <p:sldId id="1089" r:id="rId14"/>
    <p:sldId id="1090" r:id="rId15"/>
    <p:sldId id="1092" r:id="rId16"/>
    <p:sldId id="1102" r:id="rId17"/>
    <p:sldId id="1075" r:id="rId18"/>
    <p:sldId id="1074" r:id="rId19"/>
    <p:sldId id="1077" r:id="rId20"/>
    <p:sldId id="1091" r:id="rId21"/>
    <p:sldId id="1084" r:id="rId22"/>
    <p:sldId id="1058" r:id="rId23"/>
    <p:sldId id="1096" r:id="rId24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D8357"/>
    <a:srgbClr val="003399"/>
    <a:srgbClr val="FFFFFF"/>
    <a:srgbClr val="0000FF"/>
    <a:srgbClr val="E6E6E6"/>
    <a:srgbClr val="0070C0"/>
    <a:srgbClr val="005800"/>
    <a:srgbClr val="008400"/>
    <a:srgbClr val="FDCC6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05" autoAdjust="0"/>
    <p:restoredTop sz="91478" autoAdjust="0"/>
  </p:normalViewPr>
  <p:slideViewPr>
    <p:cSldViewPr>
      <p:cViewPr varScale="1">
        <p:scale>
          <a:sx n="84" d="100"/>
          <a:sy n="84" d="100"/>
        </p:scale>
        <p:origin x="90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331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2025-1-24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2025-1-24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606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384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参考文献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234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602F-59AE-4786-92EA-1622E8D9E736}" type="datetime1">
              <a:rPr lang="zh-CN" altLang="en-US" smtClean="0"/>
              <a:t>2025-1-24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CEPC IARC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059883"/>
            <a:ext cx="10972800" cy="484030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200" b="0" baseline="0">
                <a:latin typeface="+mn-lt"/>
                <a:ea typeface="微软雅黑" pitchFamily="34" charset="-12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 baseline="0">
                <a:latin typeface="Times New Roman" panose="02020603050405020304" pitchFamily="18" charset="0"/>
                <a:ea typeface="微软雅黑" pitchFamily="34" charset="-122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aseline="0">
                <a:latin typeface="+mn-lt"/>
                <a:ea typeface="微软雅黑" panose="020B0503020204020204" pitchFamily="34" charset="-122"/>
              </a:defRPr>
            </a:lvl3pPr>
            <a:lvl4pPr>
              <a:defRPr sz="180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869C-C27F-46A2-A462-56BA90AD029A}" type="datetime1">
              <a:rPr lang="zh-CN" altLang="en-US" smtClean="0"/>
              <a:t>2025-1-24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CEPC IARC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B432-FB3A-474D-8C54-9B869B8F599B}" type="datetime1">
              <a:rPr lang="zh-CN" altLang="en-US" smtClean="0"/>
              <a:t>2025-1-24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CEPC IARC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DF51-D39B-40F3-A926-00AA79A1D5B4}" type="datetime1">
              <a:rPr lang="zh-CN" altLang="en-US" smtClean="0"/>
              <a:t>2025-1-24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CEPC IARC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39C99-AB1B-4434-AEA8-6062BFB7D6DC}" type="datetime1">
              <a:rPr lang="zh-CN" altLang="en-US" smtClean="0"/>
              <a:t>2025-1-24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CEPC IARC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98342" y="2534729"/>
            <a:ext cx="1190231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solidFill>
                  <a:srgbClr val="C00000"/>
                </a:solidFill>
              </a:rPr>
              <a:t>Verification of the TDR vacuum chamber shielding design in comparison with antechamber vacuum system with photon absorber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2621737" y="4242209"/>
            <a:ext cx="6769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Guangyi Tang</a:t>
            </a:r>
          </a:p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On behalf of CEPC RP Group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11. Dec. 2024, CEPC day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63" y="5398314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16A7CA1-372A-4CCA-8813-3B00E9A10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9883"/>
            <a:ext cx="10972800" cy="5296468"/>
          </a:xfrm>
        </p:spPr>
        <p:txBody>
          <a:bodyPr/>
          <a:lstStyle/>
          <a:p>
            <a:r>
              <a:rPr lang="en-US" altLang="zh-CN" dirty="0"/>
              <a:t>BEPCII:</a:t>
            </a:r>
          </a:p>
          <a:p>
            <a:pPr lvl="1"/>
            <a:r>
              <a:rPr lang="zh-CN" altLang="en-US" dirty="0"/>
              <a:t>储存环 </a:t>
            </a:r>
            <a:r>
              <a:rPr lang="en-US" altLang="zh-CN" dirty="0"/>
              <a:t>&lt; 0.1</a:t>
            </a:r>
            <a:r>
              <a:rPr lang="zh-CN" altLang="en-US" dirty="0"/>
              <a:t> </a:t>
            </a:r>
            <a:r>
              <a:rPr lang="en-US" altLang="zh-CN" dirty="0" err="1"/>
              <a:t>uSv</a:t>
            </a:r>
            <a:r>
              <a:rPr lang="en-US" altLang="zh-CN" dirty="0"/>
              <a:t>/h</a:t>
            </a:r>
            <a:r>
              <a:rPr lang="zh-CN" altLang="en-US" dirty="0"/>
              <a:t>；直线 </a:t>
            </a:r>
            <a:r>
              <a:rPr lang="en-US" altLang="zh-CN" dirty="0"/>
              <a:t>~ 1 </a:t>
            </a:r>
            <a:r>
              <a:rPr lang="en-US" altLang="zh-CN" dirty="0" err="1"/>
              <a:t>uSv</a:t>
            </a:r>
            <a:r>
              <a:rPr lang="en-US" altLang="zh-CN" dirty="0"/>
              <a:t>/h</a:t>
            </a:r>
            <a:r>
              <a:rPr lang="zh-CN" altLang="en-US" dirty="0"/>
              <a:t>；三岔口 </a:t>
            </a:r>
            <a:r>
              <a:rPr lang="en-US" altLang="zh-CN" dirty="0"/>
              <a:t>~ 10 </a:t>
            </a:r>
            <a:r>
              <a:rPr lang="en-US" altLang="zh-CN" dirty="0" err="1"/>
              <a:t>uSv</a:t>
            </a:r>
            <a:r>
              <a:rPr lang="en-US" altLang="zh-CN" dirty="0"/>
              <a:t>/h</a:t>
            </a:r>
            <a:r>
              <a:rPr lang="zh-CN" altLang="en-US" dirty="0"/>
              <a:t>；正电子靶 </a:t>
            </a:r>
            <a:r>
              <a:rPr lang="en-US" altLang="zh-CN" dirty="0"/>
              <a:t>&gt;20 </a:t>
            </a:r>
            <a:r>
              <a:rPr lang="en-US" altLang="zh-CN" dirty="0" err="1"/>
              <a:t>uSv</a:t>
            </a:r>
            <a:r>
              <a:rPr lang="en-US" altLang="zh-CN" dirty="0"/>
              <a:t>/h</a:t>
            </a:r>
            <a:r>
              <a:rPr lang="zh-CN" altLang="en-US" dirty="0"/>
              <a:t>；</a:t>
            </a:r>
            <a:endParaRPr lang="en-US" altLang="zh-CN" dirty="0"/>
          </a:p>
          <a:p>
            <a:r>
              <a:rPr lang="en-US" altLang="zh-CN" dirty="0"/>
              <a:t>CSNS</a:t>
            </a:r>
            <a:r>
              <a:rPr lang="zh-CN" altLang="en-US" dirty="0"/>
              <a:t>：</a:t>
            </a:r>
            <a:endParaRPr lang="en-US" altLang="zh-CN" dirty="0"/>
          </a:p>
          <a:p>
            <a:pPr lvl="1"/>
            <a:r>
              <a:rPr lang="zh-CN" altLang="en-US" dirty="0"/>
              <a:t>束线</a:t>
            </a:r>
            <a:r>
              <a:rPr lang="en-US" altLang="zh-CN" dirty="0"/>
              <a:t>1m</a:t>
            </a:r>
            <a:r>
              <a:rPr lang="zh-CN" altLang="en-US" dirty="0"/>
              <a:t>远处 </a:t>
            </a:r>
            <a:r>
              <a:rPr lang="en-US" altLang="zh-CN" dirty="0"/>
              <a:t>~ 200 </a:t>
            </a:r>
            <a:r>
              <a:rPr lang="en-US" altLang="zh-CN" dirty="0" err="1"/>
              <a:t>uSv</a:t>
            </a:r>
            <a:r>
              <a:rPr lang="en-US" altLang="zh-CN" dirty="0"/>
              <a:t>/h; 30cm</a:t>
            </a:r>
            <a:r>
              <a:rPr lang="zh-CN" altLang="en-US" dirty="0"/>
              <a:t>处 </a:t>
            </a:r>
            <a:r>
              <a:rPr lang="en-US" altLang="zh-CN" dirty="0"/>
              <a:t>~ 1 mSv/h; </a:t>
            </a:r>
            <a:r>
              <a:rPr lang="zh-CN" altLang="en-US" dirty="0"/>
              <a:t>设备表面：</a:t>
            </a:r>
            <a:r>
              <a:rPr lang="en-US" altLang="zh-CN" dirty="0"/>
              <a:t>1~20 mSv/h.</a:t>
            </a:r>
          </a:p>
          <a:p>
            <a:r>
              <a:rPr lang="en-US" altLang="zh-CN" dirty="0"/>
              <a:t>CEPC</a:t>
            </a:r>
            <a:r>
              <a:rPr lang="zh-CN" altLang="en-US" dirty="0"/>
              <a:t>：</a:t>
            </a:r>
            <a:endParaRPr lang="en-US" altLang="zh-CN" dirty="0"/>
          </a:p>
          <a:p>
            <a:pPr lvl="1"/>
            <a:r>
              <a:rPr lang="en-US" altLang="zh-CN" dirty="0"/>
              <a:t>Higgs</a:t>
            </a:r>
            <a:r>
              <a:rPr lang="zh-CN" altLang="en-US" dirty="0"/>
              <a:t>模式：停机后周围剂量当量相当于</a:t>
            </a:r>
            <a:r>
              <a:rPr lang="en-US" altLang="zh-CN" dirty="0"/>
              <a:t>BEPCII</a:t>
            </a:r>
            <a:r>
              <a:rPr lang="zh-CN" altLang="en-US" dirty="0"/>
              <a:t>直线隧道内辐射水平</a:t>
            </a:r>
            <a:endParaRPr lang="en-US" altLang="zh-CN" dirty="0"/>
          </a:p>
          <a:p>
            <a:pPr lvl="1"/>
            <a:r>
              <a:rPr lang="en-US" altLang="zh-CN" dirty="0"/>
              <a:t>Z/WW</a:t>
            </a:r>
            <a:r>
              <a:rPr lang="zh-CN" altLang="en-US" dirty="0"/>
              <a:t>模式：停机后周围剂量当量稍高于</a:t>
            </a:r>
            <a:r>
              <a:rPr lang="en-US" altLang="zh-CN" dirty="0"/>
              <a:t>BEPCII</a:t>
            </a:r>
            <a:r>
              <a:rPr lang="zh-CN" altLang="en-US" dirty="0"/>
              <a:t>直线隧道内辐射水平</a:t>
            </a:r>
            <a:endParaRPr lang="en-US" altLang="zh-CN" dirty="0"/>
          </a:p>
          <a:p>
            <a:pPr lvl="1"/>
            <a:r>
              <a:rPr lang="zh-CN" altLang="en-US" dirty="0"/>
              <a:t>按</a:t>
            </a:r>
            <a:r>
              <a:rPr lang="en-US" altLang="zh-CN" dirty="0"/>
              <a:t>5 mSv/y</a:t>
            </a:r>
            <a:r>
              <a:rPr lang="zh-CN" altLang="en-US" dirty="0"/>
              <a:t>控制，全年可工作时长大于</a:t>
            </a:r>
            <a:r>
              <a:rPr lang="en-US" altLang="zh-CN" dirty="0"/>
              <a:t>500</a:t>
            </a:r>
            <a:r>
              <a:rPr lang="zh-CN" altLang="en-US" dirty="0"/>
              <a:t>小时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ttbar</a:t>
            </a:r>
            <a:r>
              <a:rPr lang="zh-CN" altLang="en-US" dirty="0"/>
              <a:t>模式：停机后周围剂量当量相当于</a:t>
            </a:r>
            <a:r>
              <a:rPr lang="en-US" altLang="zh-CN" dirty="0"/>
              <a:t>BEPCII</a:t>
            </a:r>
            <a:r>
              <a:rPr lang="zh-CN" altLang="en-US" dirty="0"/>
              <a:t>正电子靶周围辐射水平</a:t>
            </a:r>
            <a:endParaRPr lang="en-US" altLang="zh-CN" dirty="0"/>
          </a:p>
          <a:p>
            <a:pPr lvl="1"/>
            <a:r>
              <a:rPr lang="zh-CN" altLang="en-US" dirty="0"/>
              <a:t>按</a:t>
            </a:r>
            <a:r>
              <a:rPr lang="en-US" altLang="zh-CN" dirty="0"/>
              <a:t>5 mSv/y</a:t>
            </a:r>
            <a:r>
              <a:rPr lang="zh-CN" altLang="en-US" dirty="0"/>
              <a:t>控制，全年可工作时长约</a:t>
            </a:r>
            <a:r>
              <a:rPr lang="en-US" altLang="zh-CN" dirty="0"/>
              <a:t>20</a:t>
            </a:r>
            <a:r>
              <a:rPr lang="zh-CN" altLang="en-US" dirty="0"/>
              <a:t>小时（临时停机）</a:t>
            </a:r>
            <a:endParaRPr lang="en-US" altLang="zh-CN" dirty="0"/>
          </a:p>
          <a:p>
            <a:pPr lvl="1"/>
            <a:r>
              <a:rPr lang="zh-CN" altLang="en-US" dirty="0"/>
              <a:t>或者，增加停机后冷却时间（停机检修期），可满足长时间工作要求。</a:t>
            </a:r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81E343A-4D93-4010-B6B2-42F9AB50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主环停机后周围剂量当量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F705E4-BC97-4512-B4FB-7F1C0B515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207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16A7CA1-372A-4CCA-8813-3B00E9A10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2cm</a:t>
            </a:r>
            <a:r>
              <a:rPr lang="zh-CN" altLang="en-US" dirty="0"/>
              <a:t>铅挡板可以满足桥架电缆屏蔽要求，造价约</a:t>
            </a:r>
            <a:r>
              <a:rPr lang="en-US" altLang="zh-CN" dirty="0"/>
              <a:t>8.4</a:t>
            </a:r>
            <a:r>
              <a:rPr lang="zh-CN" altLang="en-US" dirty="0"/>
              <a:t>亿。可继续优化。</a:t>
            </a:r>
            <a:endParaRPr lang="en-US" altLang="zh-CN" dirty="0"/>
          </a:p>
          <a:p>
            <a:r>
              <a:rPr lang="zh-CN" altLang="en-US" dirty="0"/>
              <a:t>主环近束流管电缆条数约</a:t>
            </a:r>
            <a:r>
              <a:rPr lang="en-US" altLang="zh-CN" dirty="0"/>
              <a:t>78160</a:t>
            </a:r>
            <a:r>
              <a:rPr lang="zh-CN" altLang="en-US" dirty="0"/>
              <a:t>条，造价不高于</a:t>
            </a:r>
            <a:r>
              <a:rPr lang="en-US" altLang="zh-CN" dirty="0"/>
              <a:t>7.9</a:t>
            </a:r>
            <a:r>
              <a:rPr lang="zh-CN" altLang="en-US" dirty="0"/>
              <a:t>亿。</a:t>
            </a:r>
            <a:endParaRPr lang="en-US" altLang="zh-CN" dirty="0"/>
          </a:p>
          <a:p>
            <a:pPr lvl="1"/>
            <a:r>
              <a:rPr lang="zh-CN" altLang="en-US" dirty="0"/>
              <a:t>磁铁、真空泵电缆或采用局部屏蔽降低造价。</a:t>
            </a:r>
            <a:endParaRPr lang="en-US" altLang="zh-CN" dirty="0"/>
          </a:p>
          <a:p>
            <a:pPr lvl="1"/>
            <a:r>
              <a:rPr lang="zh-CN" altLang="en-US" dirty="0"/>
              <a:t>增强器电缆剂量评估中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TDR</a:t>
            </a:r>
            <a:r>
              <a:rPr lang="zh-CN" altLang="en-US" dirty="0"/>
              <a:t>方案下，停机后主环隧道内周围剂量当量</a:t>
            </a:r>
            <a:endParaRPr lang="en-US" altLang="zh-CN" dirty="0"/>
          </a:p>
          <a:p>
            <a:pPr lvl="1"/>
            <a:r>
              <a:rPr lang="en-US" altLang="zh-CN" dirty="0"/>
              <a:t>Higgs</a:t>
            </a:r>
            <a:r>
              <a:rPr lang="zh-CN" altLang="en-US" dirty="0"/>
              <a:t>、</a:t>
            </a:r>
            <a:r>
              <a:rPr lang="en-US" altLang="zh-CN" dirty="0"/>
              <a:t>Z</a:t>
            </a:r>
            <a:r>
              <a:rPr lang="zh-CN" altLang="en-US" dirty="0"/>
              <a:t>、</a:t>
            </a:r>
            <a:r>
              <a:rPr lang="en-US" altLang="zh-CN" dirty="0"/>
              <a:t>WW</a:t>
            </a:r>
            <a:r>
              <a:rPr lang="zh-CN" altLang="en-US" dirty="0"/>
              <a:t>模式停机后周围剂量当量满足年工作</a:t>
            </a:r>
            <a:r>
              <a:rPr lang="en-US" altLang="zh-CN" dirty="0"/>
              <a:t>500</a:t>
            </a:r>
            <a:r>
              <a:rPr lang="zh-CN" altLang="en-US" dirty="0"/>
              <a:t>小时要求</a:t>
            </a:r>
            <a:endParaRPr lang="en-US" altLang="zh-CN" dirty="0"/>
          </a:p>
          <a:p>
            <a:pPr lvl="1"/>
            <a:r>
              <a:rPr lang="en-US" altLang="zh-CN" dirty="0"/>
              <a:t>ttbar</a:t>
            </a:r>
            <a:r>
              <a:rPr lang="zh-CN" altLang="en-US" dirty="0"/>
              <a:t>模式停机十分钟后，周围剂量当量高，可以短时间工作；增加冷却时间至一天，可以长时间工作。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完成光子吸收器方案隧道内剂量评估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81E343A-4D93-4010-B6B2-42F9AB50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总结，下一步工作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F705E4-BC97-4512-B4FB-7F1C0B515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45C9C76-697A-4EB1-875B-56FEC9AD91B2}"/>
              </a:ext>
            </a:extLst>
          </p:cNvPr>
          <p:cNvSpPr/>
          <p:nvPr/>
        </p:nvSpPr>
        <p:spPr>
          <a:xfrm>
            <a:off x="8256240" y="4869160"/>
            <a:ext cx="2880320" cy="792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谢谢大家</a:t>
            </a:r>
            <a:endParaRPr lang="en-US" altLang="zh-CN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7169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882AD79-88A0-47AB-9B2A-9F1470155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C4E35DD-453F-4D53-93D3-6F0542EE4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backup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2E92C9A-B625-4F83-83E5-FE30AFBB7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854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1F3856C-A7B1-4065-B1B2-1C77F1414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13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C7620AC-39E5-42FE-86E3-298669B0D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90487"/>
            <a:ext cx="12030075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8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B5D9817-DA18-49E5-AB71-96BECB3F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14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92563C4-17CC-4962-AF8F-AB0031876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85725"/>
            <a:ext cx="11915775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19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B03135B-40E9-44BA-A6CC-59494E495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1644E15-F320-4570-9021-407864B04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</a:t>
            </a:r>
            <a:r>
              <a:rPr lang="zh-CN" altLang="en-US" dirty="0"/>
              <a:t>光子吸收器方案和</a:t>
            </a:r>
            <a:r>
              <a:rPr lang="en-US" altLang="zh-CN" dirty="0"/>
              <a:t>TDR</a:t>
            </a:r>
            <a:r>
              <a:rPr lang="zh-CN" altLang="en-US" dirty="0"/>
              <a:t>方案对比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DE23CFA-E26E-4F1F-87CE-B35EAE893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15</a:t>
            </a:fld>
            <a:endParaRPr lang="zh-CN" altLang="en-US"/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242E508A-31C0-4DD3-90AB-4616AF1BD5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252577"/>
              </p:ext>
            </p:extLst>
          </p:nvPr>
        </p:nvGraphicFramePr>
        <p:xfrm>
          <a:off x="0" y="1052736"/>
          <a:ext cx="12144672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977">
                  <a:extLst>
                    <a:ext uri="{9D8B030D-6E8A-4147-A177-3AD203B41FA5}">
                      <a16:colId xmlns:a16="http://schemas.microsoft.com/office/drawing/2014/main" val="1713595658"/>
                    </a:ext>
                  </a:extLst>
                </a:gridCol>
                <a:gridCol w="1749853">
                  <a:extLst>
                    <a:ext uri="{9D8B030D-6E8A-4147-A177-3AD203B41FA5}">
                      <a16:colId xmlns:a16="http://schemas.microsoft.com/office/drawing/2014/main" val="248602840"/>
                    </a:ext>
                  </a:extLst>
                </a:gridCol>
                <a:gridCol w="4171186">
                  <a:extLst>
                    <a:ext uri="{9D8B030D-6E8A-4147-A177-3AD203B41FA5}">
                      <a16:colId xmlns:a16="http://schemas.microsoft.com/office/drawing/2014/main" val="2483608552"/>
                    </a:ext>
                  </a:extLst>
                </a:gridCol>
                <a:gridCol w="5904656">
                  <a:extLst>
                    <a:ext uri="{9D8B030D-6E8A-4147-A177-3AD203B41FA5}">
                      <a16:colId xmlns:a16="http://schemas.microsoft.com/office/drawing/2014/main" val="249566107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受影响因素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CEPC TDR</a:t>
                      </a:r>
                      <a:r>
                        <a:rPr lang="zh-CN" altLang="en-US" dirty="0"/>
                        <a:t>方案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CEPC </a:t>
                      </a:r>
                      <a:r>
                        <a:rPr lang="zh-CN" altLang="en-US"/>
                        <a:t>光子吸收器方案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095578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阻抗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---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/>
                        <a:t>需计算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670887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磁铁线圈绝缘材料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---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/>
                        <a:t>需评估（光子吸收器附近线圈绝缘吸收剂量超标）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72173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真空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---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/>
                        <a:t>设计真空盒满足磁铁孔径要求，计算光子吸收器结构、位置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2017153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辐射防护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隧道内电缆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活动铅挡板屏蔽；近束流管位置采用抗辐照电缆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不需要屏蔽（按</a:t>
                      </a:r>
                      <a:r>
                        <a:rPr lang="en-US" altLang="zh-CN" dirty="0"/>
                        <a:t>FCC</a:t>
                      </a:r>
                      <a:r>
                        <a:rPr lang="zh-CN" altLang="en-US" dirty="0"/>
                        <a:t>方案）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694324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光纤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排水沟加盖板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2066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电子学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辅助隧道内或磁铁支架间屏蔽体内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2864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其它有机材料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放置在低剂量区域，或增加屏蔽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/>
                        <a:t>不需要屏蔽（按</a:t>
                      </a:r>
                      <a:r>
                        <a:rPr lang="en-US" altLang="zh-CN"/>
                        <a:t>FCC</a:t>
                      </a:r>
                      <a:r>
                        <a:rPr lang="zh-CN" altLang="en-US"/>
                        <a:t>方案）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150881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造价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新增：</a:t>
                      </a:r>
                      <a:r>
                        <a:rPr lang="en-US" altLang="zh-CN" dirty="0"/>
                        <a:t>1.</a:t>
                      </a:r>
                      <a:r>
                        <a:rPr lang="zh-CN" altLang="en-US" dirty="0"/>
                        <a:t>电缆屏蔽；</a:t>
                      </a:r>
                      <a:r>
                        <a:rPr lang="en-US" altLang="zh-CN" dirty="0"/>
                        <a:t>2.</a:t>
                      </a:r>
                      <a:r>
                        <a:rPr lang="zh-CN" altLang="en-US" dirty="0"/>
                        <a:t>抗辐照线缆；</a:t>
                      </a:r>
                      <a:r>
                        <a:rPr lang="en-US" altLang="zh-CN" dirty="0"/>
                        <a:t>3.</a:t>
                      </a:r>
                      <a:r>
                        <a:rPr lang="zh-CN" altLang="en-US" dirty="0"/>
                        <a:t>排水沟及盖板；</a:t>
                      </a:r>
                      <a:r>
                        <a:rPr lang="en-US" altLang="zh-CN" dirty="0"/>
                        <a:t>4.</a:t>
                      </a:r>
                      <a:r>
                        <a:rPr lang="zh-CN" altLang="en-US" dirty="0"/>
                        <a:t>磁铁支架间屏蔽；</a:t>
                      </a:r>
                      <a:r>
                        <a:rPr lang="en-US" altLang="zh-CN" dirty="0"/>
                        <a:t>5.</a:t>
                      </a:r>
                      <a:r>
                        <a:rPr lang="zh-CN" altLang="en-US" dirty="0"/>
                        <a:t>其它屏蔽。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/>
                        <a:t>新增：光子吸收器，前室真空盒；磁铁线圈绝缘；</a:t>
                      </a:r>
                      <a:endParaRPr lang="en-US" altLang="zh-CN"/>
                    </a:p>
                    <a:p>
                      <a:pPr algn="ctr"/>
                      <a:r>
                        <a:rPr lang="zh-CN" altLang="en-US"/>
                        <a:t>减少：铅屏蔽；电子学位置变化引起的费用减少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362638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EDR</a:t>
                      </a:r>
                      <a:r>
                        <a:rPr lang="zh-CN" altLang="en-US" dirty="0"/>
                        <a:t>阶段工程设计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设计磁铁内铅支撑、冷却；设计电缆屏蔽和其它屏蔽；评估感生放射性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设计光子吸收器位置；优化铅屏蔽，设计铅冷却；评估感生放射性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9878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192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5D847D4-7277-458D-85C6-BED68CB71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D02C297-AD9A-4719-89C7-1474CBFF6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C6EA5FB-2614-44C3-9EEF-2957045E7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16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6BA0894-6643-4E4A-8A18-EF17B3B36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073" y="0"/>
            <a:ext cx="8437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66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D6E712E5-6242-4E6F-A7C5-FC891B4AF1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307" y="1394422"/>
            <a:ext cx="5510693" cy="3240000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347B431-3CDF-4AE2-99BB-1CA196621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9883"/>
            <a:ext cx="6422504" cy="4840303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</a:rPr>
              <a:t>@120 GeV</a:t>
            </a:r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EAC00C0-3EFF-4E45-AEB3-9DED3C6A4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主环隧道内吸收剂量</a:t>
            </a:r>
            <a:r>
              <a:rPr lang="en-US" altLang="zh-CN" dirty="0"/>
              <a:t>@120GeV &amp; 180GeV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63381DC-5D6F-4DB8-826B-29D988AEF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17</a:t>
            </a:fld>
            <a:endParaRPr lang="zh-CN" altLang="en-US"/>
          </a:p>
        </p:txBody>
      </p:sp>
      <p:graphicFrame>
        <p:nvGraphicFramePr>
          <p:cNvPr id="9" name="表格 9">
            <a:extLst>
              <a:ext uri="{FF2B5EF4-FFF2-40B4-BE49-F238E27FC236}">
                <a16:creationId xmlns:a16="http://schemas.microsoft.com/office/drawing/2014/main" id="{CCFCB5AA-9C29-47A2-86EB-93A89C8A33C3}"/>
              </a:ext>
            </a:extLst>
          </p:cNvPr>
          <p:cNvGraphicFramePr>
            <a:graphicFrameLocks noGrp="1"/>
          </p:cNvGraphicFramePr>
          <p:nvPr/>
        </p:nvGraphicFramePr>
        <p:xfrm>
          <a:off x="695400" y="4707592"/>
          <a:ext cx="613656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189">
                  <a:extLst>
                    <a:ext uri="{9D8B030D-6E8A-4147-A177-3AD203B41FA5}">
                      <a16:colId xmlns:a16="http://schemas.microsoft.com/office/drawing/2014/main" val="3444562333"/>
                    </a:ext>
                  </a:extLst>
                </a:gridCol>
                <a:gridCol w="1515189">
                  <a:extLst>
                    <a:ext uri="{9D8B030D-6E8A-4147-A177-3AD203B41FA5}">
                      <a16:colId xmlns:a16="http://schemas.microsoft.com/office/drawing/2014/main" val="3828455494"/>
                    </a:ext>
                  </a:extLst>
                </a:gridCol>
                <a:gridCol w="1590993">
                  <a:extLst>
                    <a:ext uri="{9D8B030D-6E8A-4147-A177-3AD203B41FA5}">
                      <a16:colId xmlns:a16="http://schemas.microsoft.com/office/drawing/2014/main" val="655037624"/>
                    </a:ext>
                  </a:extLst>
                </a:gridCol>
                <a:gridCol w="1515189">
                  <a:extLst>
                    <a:ext uri="{9D8B030D-6E8A-4147-A177-3AD203B41FA5}">
                      <a16:colId xmlns:a16="http://schemas.microsoft.com/office/drawing/2014/main" val="610566060"/>
                    </a:ext>
                  </a:extLst>
                </a:gridCol>
              </a:tblGrid>
              <a:tr h="361046">
                <a:tc gridSpan="2"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@120 GeV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@180 GeV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0821498"/>
                  </a:ext>
                </a:extLst>
              </a:tr>
              <a:tr h="361046"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吸收剂量（</a:t>
                      </a:r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Gy/y</a:t>
                      </a:r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内环侧墙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80k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200k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4260079"/>
                  </a:ext>
                </a:extLst>
              </a:tr>
              <a:tr h="36104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外环侧墙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16k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25k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3695820"/>
                  </a:ext>
                </a:extLst>
              </a:tr>
              <a:tr h="36104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束流管周围</a:t>
                      </a:r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15cm</a:t>
                      </a:r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1M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8M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4031604"/>
                  </a:ext>
                </a:extLst>
              </a:tr>
            </a:tbl>
          </a:graphicData>
        </a:graphic>
      </p:graphicFrame>
      <p:sp>
        <p:nvSpPr>
          <p:cNvPr id="10" name="内容占位符 1">
            <a:extLst>
              <a:ext uri="{FF2B5EF4-FFF2-40B4-BE49-F238E27FC236}">
                <a16:creationId xmlns:a16="http://schemas.microsoft.com/office/drawing/2014/main" id="{8711D840-583E-422D-B5AA-7626A09E9382}"/>
              </a:ext>
            </a:extLst>
          </p:cNvPr>
          <p:cNvSpPr txBox="1">
            <a:spLocks/>
          </p:cNvSpPr>
          <p:nvPr/>
        </p:nvSpPr>
        <p:spPr>
          <a:xfrm>
            <a:off x="7040967" y="1059883"/>
            <a:ext cx="4959689" cy="5655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200" b="0" kern="1200" baseline="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anose="020B0503020204020204" pitchFamily="34" charset="-122"/>
              </a:rPr>
              <a:t>@180 GeV</a:t>
            </a:r>
          </a:p>
          <a:p>
            <a:endParaRPr lang="en-US" altLang="zh-CN" dirty="0">
              <a:latin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</a:rPr>
              <a:t>Z/W</a:t>
            </a:r>
            <a:r>
              <a:rPr lang="zh-CN" altLang="en-US" dirty="0">
                <a:latin typeface="微软雅黑" panose="020B0503020204020204" pitchFamily="34" charset="-122"/>
              </a:rPr>
              <a:t>模式隧道内剂量远小于</a:t>
            </a:r>
            <a:r>
              <a:rPr lang="en-US" altLang="zh-CN" dirty="0">
                <a:latin typeface="微软雅黑" panose="020B0503020204020204" pitchFamily="34" charset="-122"/>
              </a:rPr>
              <a:t>higgs/ttbar</a:t>
            </a:r>
            <a:r>
              <a:rPr lang="zh-CN" altLang="en-US" dirty="0">
                <a:latin typeface="微软雅黑" panose="020B0503020204020204" pitchFamily="34" charset="-122"/>
              </a:rPr>
              <a:t>模式，且运行时长短。对累积剂量贡献小。</a:t>
            </a:r>
          </a:p>
        </p:txBody>
      </p:sp>
      <p:sp>
        <p:nvSpPr>
          <p:cNvPr id="11" name="对话气泡: 矩形 10">
            <a:extLst>
              <a:ext uri="{FF2B5EF4-FFF2-40B4-BE49-F238E27FC236}">
                <a16:creationId xmlns:a16="http://schemas.microsoft.com/office/drawing/2014/main" id="{9674DFE6-D6C8-46A4-BFA7-A4ED6C236034}"/>
              </a:ext>
            </a:extLst>
          </p:cNvPr>
          <p:cNvSpPr/>
          <p:nvPr/>
        </p:nvSpPr>
        <p:spPr>
          <a:xfrm>
            <a:off x="1415480" y="1700808"/>
            <a:ext cx="360040" cy="1944216"/>
          </a:xfrm>
          <a:prstGeom prst="wedgeRectCallout">
            <a:avLst>
              <a:gd name="adj1" fmla="val 239362"/>
              <a:gd name="adj2" fmla="val 130597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对话气泡: 矩形 11">
            <a:extLst>
              <a:ext uri="{FF2B5EF4-FFF2-40B4-BE49-F238E27FC236}">
                <a16:creationId xmlns:a16="http://schemas.microsoft.com/office/drawing/2014/main" id="{33BFA113-7A44-40EC-BB21-9B89C72D169E}"/>
              </a:ext>
            </a:extLst>
          </p:cNvPr>
          <p:cNvSpPr/>
          <p:nvPr/>
        </p:nvSpPr>
        <p:spPr>
          <a:xfrm>
            <a:off x="4583832" y="1700808"/>
            <a:ext cx="360040" cy="1944216"/>
          </a:xfrm>
          <a:prstGeom prst="wedgeRectCallout">
            <a:avLst>
              <a:gd name="adj1" fmla="val -329990"/>
              <a:gd name="adj2" fmla="val 154792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9E710C93-F617-46E8-A82F-9113365683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91748" y="1394422"/>
            <a:ext cx="5508908" cy="32400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66B0E03-F1E9-48CF-945A-12202CC858FC}"/>
              </a:ext>
            </a:extLst>
          </p:cNvPr>
          <p:cNvSpPr txBox="1"/>
          <p:nvPr/>
        </p:nvSpPr>
        <p:spPr>
          <a:xfrm>
            <a:off x="7457390" y="5951021"/>
            <a:ext cx="4399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~/workdir/linebuilder/script</a:t>
            </a:r>
            <a:r>
              <a:rPr lang="en-US" altLang="zh-CN" dirty="0"/>
              <a:t>/</a:t>
            </a:r>
            <a:r>
              <a:rPr lang="en-US" altLang="zh-CN" dirty="0" err="1"/>
              <a:t>srabsorbervslead.flair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5128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BDDB018-3B5F-4609-900D-93516B017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9883"/>
            <a:ext cx="11247040" cy="5655265"/>
          </a:xfrm>
        </p:spPr>
        <p:txBody>
          <a:bodyPr>
            <a:normAutofit/>
          </a:bodyPr>
          <a:lstStyle/>
          <a:p>
            <a:r>
              <a:rPr lang="en-US" altLang="zh-CN" dirty="0"/>
              <a:t>Higgs</a:t>
            </a:r>
            <a:r>
              <a:rPr lang="zh-CN" altLang="en-US" dirty="0"/>
              <a:t>模式运行十年，加</a:t>
            </a:r>
            <a:r>
              <a:rPr lang="en-US" altLang="zh-CN" dirty="0"/>
              <a:t>1</a:t>
            </a:r>
            <a:r>
              <a:rPr lang="zh-CN" altLang="en-US" dirty="0"/>
              <a:t>年</a:t>
            </a:r>
            <a:r>
              <a:rPr lang="en-US" altLang="zh-CN" dirty="0"/>
              <a:t>Z</a:t>
            </a:r>
            <a:r>
              <a:rPr lang="zh-CN" altLang="en-US" dirty="0"/>
              <a:t>、</a:t>
            </a:r>
            <a:r>
              <a:rPr lang="en-US" altLang="zh-CN" dirty="0"/>
              <a:t>2</a:t>
            </a:r>
            <a:r>
              <a:rPr lang="zh-CN" altLang="en-US" dirty="0"/>
              <a:t>年</a:t>
            </a:r>
            <a:r>
              <a:rPr lang="en-US" altLang="zh-CN" dirty="0"/>
              <a:t>W</a:t>
            </a:r>
          </a:p>
          <a:p>
            <a:pPr lvl="1"/>
            <a:r>
              <a:rPr lang="zh-CN" altLang="en-US" dirty="0"/>
              <a:t>隧道内环</a:t>
            </a:r>
            <a:r>
              <a:rPr lang="en-US" altLang="zh-CN" dirty="0"/>
              <a:t>/</a:t>
            </a:r>
            <a:r>
              <a:rPr lang="zh-CN" altLang="en-US" dirty="0"/>
              <a:t>外环侧墙、隧道顶的电缆绝缘等有机材料</a:t>
            </a:r>
            <a:r>
              <a:rPr lang="zh-CN" altLang="en-US" dirty="0">
                <a:solidFill>
                  <a:srgbClr val="FF0000"/>
                </a:solidFill>
              </a:rPr>
              <a:t>吸收剂量均小于</a:t>
            </a:r>
            <a:r>
              <a:rPr lang="en-US" altLang="zh-CN" dirty="0">
                <a:solidFill>
                  <a:srgbClr val="FF0000"/>
                </a:solidFill>
              </a:rPr>
              <a:t>900kGy</a:t>
            </a:r>
            <a:r>
              <a:rPr lang="zh-CN" altLang="en-US" dirty="0">
                <a:solidFill>
                  <a:srgbClr val="FF0000"/>
                </a:solidFill>
              </a:rPr>
              <a:t>，小于剂量限值</a:t>
            </a:r>
            <a:endParaRPr lang="en-US" altLang="zh-CN" dirty="0"/>
          </a:p>
          <a:p>
            <a:pPr lvl="1"/>
            <a:r>
              <a:rPr lang="zh-CN" altLang="en-US" dirty="0"/>
              <a:t>束流管附近，需使用抗辐照电缆。</a:t>
            </a:r>
            <a:endParaRPr lang="en-US" altLang="zh-CN" dirty="0"/>
          </a:p>
          <a:p>
            <a:pPr lvl="1"/>
            <a:endParaRPr lang="en-US" altLang="zh-CN" dirty="0"/>
          </a:p>
          <a:p>
            <a:r>
              <a:rPr lang="zh-CN" altLang="en-US" dirty="0"/>
              <a:t>再在</a:t>
            </a:r>
            <a:r>
              <a:rPr lang="en-US" altLang="zh-CN" dirty="0"/>
              <a:t>ttbar</a:t>
            </a:r>
            <a:r>
              <a:rPr lang="zh-CN" altLang="en-US" dirty="0"/>
              <a:t>模式运行</a:t>
            </a:r>
            <a:r>
              <a:rPr lang="en-US" altLang="zh-CN" dirty="0"/>
              <a:t>5</a:t>
            </a:r>
            <a:r>
              <a:rPr lang="zh-CN" altLang="en-US" dirty="0"/>
              <a:t>年</a:t>
            </a:r>
            <a:endParaRPr lang="en-US" altLang="zh-CN" dirty="0"/>
          </a:p>
          <a:p>
            <a:pPr lvl="1"/>
            <a:r>
              <a:rPr lang="zh-CN" altLang="en-US" dirty="0"/>
              <a:t>隧道内，</a:t>
            </a:r>
            <a:r>
              <a:rPr lang="zh-CN" altLang="en-US" dirty="0">
                <a:solidFill>
                  <a:srgbClr val="FF0000"/>
                </a:solidFill>
              </a:rPr>
              <a:t>内环侧墙</a:t>
            </a:r>
            <a:r>
              <a:rPr lang="zh-CN" altLang="en-US" dirty="0"/>
              <a:t>电缆等有机材料</a:t>
            </a:r>
            <a:r>
              <a:rPr lang="zh-CN" altLang="en-US" dirty="0">
                <a:solidFill>
                  <a:srgbClr val="FF0000"/>
                </a:solidFill>
              </a:rPr>
              <a:t>吸收剂量约</a:t>
            </a:r>
            <a:r>
              <a:rPr lang="en-US" altLang="zh-CN" dirty="0">
                <a:solidFill>
                  <a:srgbClr val="FF0000"/>
                </a:solidFill>
              </a:rPr>
              <a:t>1.9MGy</a:t>
            </a:r>
            <a:r>
              <a:rPr lang="zh-CN" altLang="en-US" dirty="0">
                <a:solidFill>
                  <a:srgbClr val="FF0000"/>
                </a:solidFill>
              </a:rPr>
              <a:t>，大于剂量限值</a:t>
            </a:r>
            <a:br>
              <a:rPr lang="en-US" altLang="zh-CN" dirty="0"/>
            </a:br>
            <a:r>
              <a:rPr lang="en-US" altLang="zh-CN" dirty="0"/>
              <a:t>                </a:t>
            </a:r>
            <a:r>
              <a:rPr lang="zh-CN" altLang="en-US" dirty="0">
                <a:solidFill>
                  <a:srgbClr val="FF0000"/>
                </a:solidFill>
              </a:rPr>
              <a:t>外环侧墙</a:t>
            </a:r>
            <a:r>
              <a:rPr lang="zh-CN" altLang="en-US" dirty="0"/>
              <a:t>电缆等有机材料</a:t>
            </a:r>
            <a:r>
              <a:rPr lang="zh-CN" altLang="en-US" dirty="0">
                <a:solidFill>
                  <a:srgbClr val="FF0000"/>
                </a:solidFill>
              </a:rPr>
              <a:t>吸收剂量约</a:t>
            </a:r>
            <a:r>
              <a:rPr lang="en-US" altLang="zh-CN" dirty="0">
                <a:solidFill>
                  <a:srgbClr val="FF0000"/>
                </a:solidFill>
              </a:rPr>
              <a:t>300kGy</a:t>
            </a:r>
            <a:r>
              <a:rPr lang="zh-CN" altLang="en-US" dirty="0">
                <a:solidFill>
                  <a:srgbClr val="FF0000"/>
                </a:solidFill>
              </a:rPr>
              <a:t>，小于剂量限值</a:t>
            </a:r>
            <a:endParaRPr lang="en-US" altLang="zh-CN" dirty="0"/>
          </a:p>
          <a:p>
            <a:pPr lvl="1"/>
            <a:r>
              <a:rPr lang="en-US" altLang="zh-CN" dirty="0"/>
              <a:t>2-4cm</a:t>
            </a:r>
            <a:r>
              <a:rPr lang="zh-CN" altLang="en-US" dirty="0"/>
              <a:t>铅可使</a:t>
            </a:r>
            <a:r>
              <a:rPr lang="zh-CN" altLang="en-US" dirty="0">
                <a:solidFill>
                  <a:srgbClr val="FF0000"/>
                </a:solidFill>
              </a:rPr>
              <a:t>内环侧墙</a:t>
            </a:r>
            <a:r>
              <a:rPr lang="zh-CN" altLang="en-US" dirty="0"/>
              <a:t>材料吸收剂量降低到剂量限值以下。需设计可移动铅挡板（布置于磁铁侧或电缆桥架侧），或集成到电缆桥架上。</a:t>
            </a:r>
            <a:endParaRPr lang="en-US" altLang="zh-CN" dirty="0"/>
          </a:p>
          <a:p>
            <a:pPr lvl="1"/>
            <a:r>
              <a:rPr lang="zh-CN" altLang="en-US" dirty="0"/>
              <a:t>束流管附近，需使用抗辐照电缆。</a:t>
            </a:r>
            <a:endParaRPr lang="en-US" altLang="zh-CN" dirty="0"/>
          </a:p>
          <a:p>
            <a:pPr lvl="1"/>
            <a:endParaRPr lang="en-US" altLang="zh-CN" dirty="0"/>
          </a:p>
          <a:p>
            <a:r>
              <a:rPr lang="zh-CN" altLang="en-US" dirty="0">
                <a:solidFill>
                  <a:srgbClr val="FF0000"/>
                </a:solidFill>
              </a:rPr>
              <a:t>束流管附近抗辐照电缆的选型和屏蔽方案待细化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AACDD92-A13C-4814-983A-5753FBE32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隧道内电缆绝缘等有机材料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FDB2C9-84C9-4D57-AE3D-F5D157BAA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815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7E12EF9-62D7-4F1C-9599-20FE64416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9883"/>
            <a:ext cx="5630416" cy="4840303"/>
          </a:xfrm>
        </p:spPr>
        <p:txBody>
          <a:bodyPr/>
          <a:lstStyle/>
          <a:p>
            <a:r>
              <a:rPr lang="zh-CN" altLang="en-US" dirty="0"/>
              <a:t>剂量限值：吸收剂量率</a:t>
            </a:r>
            <a:r>
              <a:rPr lang="en-US" altLang="zh-CN" dirty="0"/>
              <a:t>20Gy/y</a:t>
            </a:r>
            <a:r>
              <a:rPr lang="zh-CN" altLang="en-US" dirty="0"/>
              <a:t>（</a:t>
            </a:r>
            <a:r>
              <a:rPr lang="en-US" altLang="zh-CN" dirty="0"/>
              <a:t>From </a:t>
            </a:r>
            <a:r>
              <a:rPr lang="zh-CN" altLang="en-US" dirty="0"/>
              <a:t>金大鹏老师）</a:t>
            </a:r>
            <a:endParaRPr lang="en-US" altLang="zh-CN" dirty="0"/>
          </a:p>
          <a:p>
            <a:r>
              <a:rPr lang="zh-CN" altLang="en-US" dirty="0"/>
              <a:t>考虑布置在排水沟内，需加混凝土盖板</a:t>
            </a:r>
            <a:endParaRPr lang="en-US" altLang="zh-CN" dirty="0"/>
          </a:p>
          <a:p>
            <a:pPr lvl="1"/>
            <a:r>
              <a:rPr lang="zh-CN" altLang="en-US" dirty="0"/>
              <a:t>内环盖板需约</a:t>
            </a:r>
            <a:r>
              <a:rPr lang="en-US" altLang="zh-CN" dirty="0"/>
              <a:t>30cm</a:t>
            </a:r>
            <a:r>
              <a:rPr lang="zh-CN" altLang="en-US" dirty="0"/>
              <a:t>厚，沟深</a:t>
            </a:r>
            <a:r>
              <a:rPr lang="en-US" altLang="zh-CN" dirty="0"/>
              <a:t>1m</a:t>
            </a:r>
          </a:p>
          <a:p>
            <a:pPr lvl="1"/>
            <a:r>
              <a:rPr lang="zh-CN" altLang="en-US" dirty="0"/>
              <a:t>外环盖板需约</a:t>
            </a:r>
            <a:r>
              <a:rPr lang="en-US" altLang="zh-CN" dirty="0"/>
              <a:t>20cm</a:t>
            </a:r>
            <a:r>
              <a:rPr lang="zh-CN" altLang="en-US" dirty="0"/>
              <a:t>厚，沟深</a:t>
            </a:r>
            <a:r>
              <a:rPr lang="en-US" altLang="zh-CN" dirty="0"/>
              <a:t>1m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A66C2F7-5CD2-4B13-9AFA-060B4AE2B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隧道内光纤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10335AE-C62E-433C-A314-A0E9EBF39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19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71836A7-AC38-4743-B4B1-EB676DD51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1196752"/>
            <a:ext cx="5819775" cy="340995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BF55A2B-D557-48C4-8779-E6FD6FE8CA9E}"/>
              </a:ext>
            </a:extLst>
          </p:cNvPr>
          <p:cNvSpPr txBox="1"/>
          <p:nvPr/>
        </p:nvSpPr>
        <p:spPr>
          <a:xfrm>
            <a:off x="666712" y="6171685"/>
            <a:ext cx="11215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注：满足上述条件情况下，累积吸收剂量远小于材料耐受辐射限值。不用考虑累积吸收剂量限值。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5495B67D-F03B-44C8-AC1E-E8F32B97C353}"/>
              </a:ext>
            </a:extLst>
          </p:cNvPr>
          <p:cNvCxnSpPr>
            <a:cxnSpLocks/>
          </p:cNvCxnSpPr>
          <p:nvPr/>
        </p:nvCxnSpPr>
        <p:spPr>
          <a:xfrm>
            <a:off x="4655840" y="1412776"/>
            <a:ext cx="5760640" cy="109491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802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21448" y="67537"/>
            <a:ext cx="7916416" cy="1036506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6000" kern="0" dirty="0">
                <a:latin typeface="Arial Black" panose="020B0A04020102020204" pitchFamily="34" charset="0"/>
              </a:rPr>
              <a:t>Content</a:t>
            </a:r>
            <a:endParaRPr lang="zh-CN" altLang="en-US" sz="6000" kern="0" dirty="0">
              <a:latin typeface="Arial Black" panose="020B0A04020102020204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335360" y="1412776"/>
            <a:ext cx="1057857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CEPC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光子吸收器方案和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TDR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方案对比</a:t>
            </a: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进展</a:t>
            </a: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电缆屏蔽，造价估算</a:t>
            </a: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感生放射性</a:t>
            </a: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总结，下一步工作</a:t>
            </a: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26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78"/>
    </mc:Choice>
    <mc:Fallback xmlns="">
      <p:transition spd="slow" advTm="5737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7E12EF9-62D7-4F1C-9599-20FE64416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9883"/>
            <a:ext cx="5486400" cy="4840303"/>
          </a:xfrm>
        </p:spPr>
        <p:txBody>
          <a:bodyPr/>
          <a:lstStyle/>
          <a:p>
            <a:r>
              <a:rPr lang="zh-CN" altLang="en-US" dirty="0"/>
              <a:t>剂量率限值：吸收剂量</a:t>
            </a:r>
            <a:r>
              <a:rPr lang="en-US" altLang="zh-CN" dirty="0"/>
              <a:t>20Gy/y</a:t>
            </a:r>
            <a:r>
              <a:rPr lang="zh-CN" altLang="en-US" dirty="0"/>
              <a:t>，等条件</a:t>
            </a:r>
            <a:endParaRPr lang="en-US" altLang="zh-CN" dirty="0"/>
          </a:p>
          <a:p>
            <a:r>
              <a:rPr lang="zh-CN" altLang="en-US" dirty="0"/>
              <a:t>主隧道内的电子学：磁铁支架之间的铅</a:t>
            </a:r>
            <a:r>
              <a:rPr lang="en-US" altLang="zh-CN" dirty="0"/>
              <a:t>/</a:t>
            </a:r>
            <a:r>
              <a:rPr lang="zh-CN" altLang="en-US" dirty="0"/>
              <a:t>混凝土组合屏蔽</a:t>
            </a:r>
            <a:endParaRPr lang="en-US" altLang="zh-CN" dirty="0"/>
          </a:p>
          <a:p>
            <a:pPr lvl="1"/>
            <a:r>
              <a:rPr lang="zh-CN" altLang="en-US" dirty="0"/>
              <a:t>可行，优化材料厚度</a:t>
            </a:r>
            <a:endParaRPr lang="en-US" altLang="zh-CN" dirty="0"/>
          </a:p>
          <a:p>
            <a:pPr lvl="1"/>
            <a:r>
              <a:rPr lang="zh-CN" altLang="en-US" dirty="0">
                <a:latin typeface="微软雅黑" panose="020B0503020204020204" pitchFamily="34" charset="-122"/>
              </a:rPr>
              <a:t>需要设计：布线，打开、关闭屏蔽体的操作方式等</a:t>
            </a:r>
          </a:p>
          <a:p>
            <a:pPr lvl="1"/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A66C2F7-5CD2-4B13-9AFA-060B4AE2B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隧道内电子学（二极铁支架间屏蔽为例）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10335AE-C62E-433C-A314-A0E9EBF39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20</a:t>
            </a:fld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0F47A07D-2B72-4CC0-888C-F034EEB290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44072" y="1031293"/>
            <a:ext cx="5231081" cy="3130002"/>
          </a:xfrm>
          <a:prstGeom prst="rect">
            <a:avLst/>
          </a:prstGeom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B6EE9520-4049-4705-9FE1-36F7899EF2C6}"/>
              </a:ext>
            </a:extLst>
          </p:cNvPr>
          <p:cNvCxnSpPr>
            <a:cxnSpLocks/>
          </p:cNvCxnSpPr>
          <p:nvPr/>
        </p:nvCxnSpPr>
        <p:spPr>
          <a:xfrm>
            <a:off x="4295800" y="1412776"/>
            <a:ext cx="4441800" cy="86409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>
            <a:extLst>
              <a:ext uri="{FF2B5EF4-FFF2-40B4-BE49-F238E27FC236}">
                <a16:creationId xmlns:a16="http://schemas.microsoft.com/office/drawing/2014/main" id="{870DE1A1-509A-44C5-92CF-717FAE08E284}"/>
              </a:ext>
            </a:extLst>
          </p:cNvPr>
          <p:cNvSpPr/>
          <p:nvPr/>
        </p:nvSpPr>
        <p:spPr>
          <a:xfrm>
            <a:off x="8737600" y="2132856"/>
            <a:ext cx="814784" cy="36004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376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BAB0E4E-2B89-44AE-8F43-95AEF7973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</a:rPr>
              <a:t>内环侧墙电缆</a:t>
            </a:r>
            <a:r>
              <a:rPr lang="zh-CN" altLang="en-US" dirty="0">
                <a:latin typeface="微软雅黑" panose="020B0503020204020204" pitchFamily="34" charset="-122"/>
              </a:rPr>
              <a:t>需要屏蔽</a:t>
            </a:r>
            <a:endParaRPr lang="en-US" altLang="zh-CN" dirty="0">
              <a:latin typeface="微软雅黑" panose="020B0503020204020204" pitchFamily="34" charset="-122"/>
            </a:endParaRPr>
          </a:p>
          <a:p>
            <a:pPr lvl="1"/>
            <a:r>
              <a:rPr lang="en-US" altLang="zh-CN" dirty="0">
                <a:latin typeface="微软雅黑" panose="020B0503020204020204" pitchFamily="34" charset="-122"/>
              </a:rPr>
              <a:t>2-4cm</a:t>
            </a:r>
            <a:r>
              <a:rPr lang="zh-CN" altLang="en-US" dirty="0">
                <a:latin typeface="微软雅黑" panose="020B0503020204020204" pitchFamily="34" charset="-122"/>
              </a:rPr>
              <a:t>铅可使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</a:rPr>
              <a:t>内环侧墙</a:t>
            </a:r>
            <a:r>
              <a:rPr lang="zh-CN" altLang="en-US" dirty="0">
                <a:latin typeface="微软雅黑" panose="020B0503020204020204" pitchFamily="34" charset="-122"/>
              </a:rPr>
              <a:t>材料吸收剂量降低到</a:t>
            </a:r>
            <a:r>
              <a:rPr lang="en-US" altLang="zh-CN" dirty="0">
                <a:latin typeface="微软雅黑" panose="020B0503020204020204" pitchFamily="34" charset="-122"/>
              </a:rPr>
              <a:t>1MGy</a:t>
            </a:r>
            <a:r>
              <a:rPr lang="zh-CN" altLang="en-US" dirty="0">
                <a:latin typeface="微软雅黑" panose="020B0503020204020204" pitchFamily="34" charset="-122"/>
              </a:rPr>
              <a:t>以下。</a:t>
            </a:r>
            <a:r>
              <a:rPr lang="zh-CN" altLang="en-US" dirty="0"/>
              <a:t>需设计可移动铅挡板（，布置于磁铁侧或桥架测），或集成到电缆桥架上</a:t>
            </a:r>
            <a:endParaRPr lang="en-US" altLang="zh-CN" dirty="0">
              <a:latin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</a:rPr>
              <a:t>束流管附近，需用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</a:rPr>
              <a:t>抗辐照电缆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</a:rPr>
              <a:t>光纤布设于排水沟内，沟深</a:t>
            </a:r>
            <a:r>
              <a:rPr lang="en-US" altLang="zh-CN" dirty="0">
                <a:latin typeface="微软雅黑" panose="020B0503020204020204" pitchFamily="34" charset="-122"/>
              </a:rPr>
              <a:t>1m</a:t>
            </a:r>
          </a:p>
          <a:p>
            <a:pPr lvl="1"/>
            <a:r>
              <a:rPr lang="zh-CN" altLang="en-US" dirty="0">
                <a:latin typeface="微软雅黑" panose="020B0503020204020204" pitchFamily="34" charset="-122"/>
              </a:rPr>
              <a:t>内环排水沟盖板需约</a:t>
            </a:r>
            <a:r>
              <a:rPr lang="en-US" altLang="zh-CN" dirty="0">
                <a:latin typeface="微软雅黑" panose="020B0503020204020204" pitchFamily="34" charset="-122"/>
              </a:rPr>
              <a:t>30cm</a:t>
            </a:r>
            <a:r>
              <a:rPr lang="zh-CN" altLang="en-US" dirty="0">
                <a:latin typeface="微软雅黑" panose="020B0503020204020204" pitchFamily="34" charset="-122"/>
              </a:rPr>
              <a:t>厚</a:t>
            </a:r>
            <a:endParaRPr lang="en-US" altLang="zh-CN" dirty="0">
              <a:latin typeface="微软雅黑" panose="020B0503020204020204" pitchFamily="34" charset="-122"/>
            </a:endParaRPr>
          </a:p>
          <a:p>
            <a:pPr lvl="1"/>
            <a:r>
              <a:rPr lang="zh-CN" altLang="en-US" dirty="0">
                <a:latin typeface="微软雅黑" panose="020B0503020204020204" pitchFamily="34" charset="-122"/>
              </a:rPr>
              <a:t>外环排水沟盖板需约</a:t>
            </a:r>
            <a:r>
              <a:rPr lang="en-US" altLang="zh-CN" dirty="0">
                <a:latin typeface="微软雅黑" panose="020B0503020204020204" pitchFamily="34" charset="-122"/>
              </a:rPr>
              <a:t>20cm</a:t>
            </a:r>
            <a:r>
              <a:rPr lang="zh-CN" altLang="en-US" dirty="0">
                <a:latin typeface="微软雅黑" panose="020B0503020204020204" pitchFamily="34" charset="-122"/>
              </a:rPr>
              <a:t>厚</a:t>
            </a:r>
            <a:endParaRPr lang="en-US" altLang="zh-CN" dirty="0">
              <a:latin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</a:rPr>
              <a:t>辅助隧道内的电子学：迷宫屏蔽</a:t>
            </a:r>
            <a:endParaRPr lang="en-US" altLang="zh-CN" dirty="0">
              <a:latin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</a:rPr>
              <a:t>主隧道内的电子学：磁铁支架之间的铅</a:t>
            </a:r>
            <a:r>
              <a:rPr lang="en-US" altLang="zh-CN" dirty="0">
                <a:latin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</a:rPr>
              <a:t>混凝土组合屏蔽，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</a:rPr>
              <a:t>尺寸、结构待优化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 lvl="1"/>
            <a:r>
              <a:rPr lang="zh-CN" altLang="en-US" dirty="0">
                <a:latin typeface="微软雅黑" panose="020B0503020204020204" pitchFamily="34" charset="-122"/>
              </a:rPr>
              <a:t>布线，如何打开、关闭屏蔽体</a:t>
            </a:r>
          </a:p>
          <a:p>
            <a:endParaRPr lang="en-US" altLang="zh-CN" dirty="0">
              <a:latin typeface="微软雅黑" panose="020B0503020204020204" pitchFamily="34" charset="-122"/>
            </a:endParaRPr>
          </a:p>
          <a:p>
            <a:endParaRPr lang="zh-CN" altLang="en-US" dirty="0"/>
          </a:p>
          <a:p>
            <a:pPr lvl="1"/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A661084-35F6-41DC-8F32-FE3D7FDA5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受辐射影响系统的屏蔽方案：小结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F70A5B7-AEE1-4412-9E62-F3BF00F3D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008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6"/>
          <p:cNvSpPr txBox="1">
            <a:spLocks/>
          </p:cNvSpPr>
          <p:nvPr/>
        </p:nvSpPr>
        <p:spPr>
          <a:xfrm>
            <a:off x="6672064" y="964191"/>
            <a:ext cx="5694640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200" dirty="0">
                <a:latin typeface="+mj-lt"/>
              </a:rPr>
              <a:t>增强器</a:t>
            </a:r>
            <a:r>
              <a:rPr lang="en-US" altLang="zh-CN" sz="2200" dirty="0">
                <a:latin typeface="+mj-lt"/>
              </a:rPr>
              <a:t> (</a:t>
            </a:r>
            <a:r>
              <a:rPr lang="zh-CN" altLang="en-US" sz="2200" dirty="0">
                <a:latin typeface="+mj-lt"/>
              </a:rPr>
              <a:t>传输效率</a:t>
            </a:r>
            <a:r>
              <a:rPr lang="en-US" altLang="zh-CN" sz="2200" dirty="0">
                <a:latin typeface="+mj-lt"/>
              </a:rPr>
              <a:t> 90%)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/>
              <p:cNvSpPr>
                <a:spLocks noGrp="1"/>
              </p:cNvSpPr>
              <p:nvPr>
                <p:ph idx="1"/>
              </p:nvPr>
            </p:nvSpPr>
            <p:spPr>
              <a:xfrm>
                <a:off x="350650" y="964191"/>
                <a:ext cx="7286600" cy="5893809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dirty="0"/>
                  <a:t>主环：假设束流均匀丢失</a:t>
                </a:r>
                <a:endParaRPr lang="en-US" altLang="zh-CN" dirty="0"/>
              </a:p>
              <a:p>
                <a:endParaRPr lang="en-US" altLang="zh-CN" dirty="0"/>
              </a:p>
              <a:p>
                <a:pPr lvl="2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zh-CN" altLang="en-US" b="0" i="1" dirty="0">
                        <a:latin typeface="Cambria Math" panose="02040503050406030204" pitchFamily="18" charset="0"/>
                      </a:rPr>
                      <m:t>主环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beam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altLang="zh-CN" dirty="0"/>
                      <m:t>Exp</m:t>
                    </m:r>
                    <m:r>
                      <m:rPr>
                        <m:nor/>
                      </m:rPr>
                      <a:rPr lang="en-US" altLang="zh-CN" dirty="0"/>
                      <m:t>(</m:t>
                    </m:r>
                    <m:r>
                      <a:rPr lang="en-US" altLang="zh-CN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 panose="02040503050406030204" pitchFamily="18" charset="0"/>
                          </a:rPr>
                          <m:t>t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 panose="02040503050406030204" pitchFamily="18" charset="0"/>
                          </a:rPr>
                          <m:t>life</m:t>
                        </m:r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 panose="02040503050406030204" pitchFamily="18" charset="0"/>
                          </a:rPr>
                          <m:t>time</m:t>
                        </m:r>
                      </m:den>
                    </m:f>
                    <m:r>
                      <m:rPr>
                        <m:nor/>
                      </m:rPr>
                      <a:rPr lang="en-US" altLang="zh-CN" dirty="0"/>
                      <m:t>)</m:t>
                    </m:r>
                  </m:oMath>
                </a14:m>
                <a:r>
                  <a:rPr lang="en-US" altLang="zh-CN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</a:rPr>
                      <m:t>Max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dirty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b="0" i="0" dirty="0" smtClean="0">
                                <a:latin typeface="Cambria Math" panose="02040503050406030204" pitchFamily="18" charset="0"/>
                              </a:rPr>
                              <m:t>beamloss</m:t>
                            </m:r>
                          </m:sub>
                        </m:sSub>
                      </m:e>
                    </m:d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i="0" dirty="0" smtClean="0">
                            <a:latin typeface="Cambria Math" panose="02040503050406030204" pitchFamily="18" charset="0"/>
                          </a:rPr>
                          <m:t>Ne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life</m:t>
                        </m:r>
                        <m: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time</m:t>
                        </m:r>
                      </m:den>
                    </m:f>
                  </m:oMath>
                </a14:m>
                <a:r>
                  <a:rPr lang="en-US" altLang="zh-CN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zh-CN" altLang="en-US" b="0" i="1" dirty="0">
                        <a:latin typeface="Cambria Math" panose="02040503050406030204" pitchFamily="18" charset="0"/>
                      </a:rPr>
                      <m:t>增强器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beamloss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0">
                                <a:latin typeface="Cambria Math" panose="02040503050406030204" pitchFamily="18" charset="0"/>
                              </a:rPr>
                              <m:t>1−90%</m:t>
                            </m:r>
                          </m:e>
                        </m:d>
                        <m:r>
                          <a:rPr lang="en-US" altLang="zh-CN" i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altLang="zh-CN" i="0">
                            <a:latin typeface="Cambria Math" panose="02040503050406030204" pitchFamily="18" charset="0"/>
                          </a:rPr>
                          <m:t>Ne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injection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interval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r>
                  <a:rPr lang="zh-CN" altLang="en-US" dirty="0"/>
                  <a:t>束损</a:t>
                </a:r>
                <a:r>
                  <a:rPr lang="en-US" altLang="zh-CN" dirty="0"/>
                  <a:t>(</a:t>
                </a:r>
                <a:r>
                  <a:rPr lang="zh-CN" altLang="en-US" dirty="0"/>
                  <a:t>第一行主环，第二行增强器）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7" name="内容占位符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0650" y="964191"/>
                <a:ext cx="7286600" cy="5893809"/>
              </a:xfrm>
              <a:blipFill>
                <a:blip r:embed="rId2"/>
                <a:stretch>
                  <a:fillRect l="-502" t="-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/>
          <a:p>
            <a:r>
              <a:rPr lang="en-US" altLang="zh-CN" dirty="0"/>
              <a:t>CEPC</a:t>
            </a:r>
            <a:r>
              <a:rPr lang="zh-CN" altLang="en-US" dirty="0"/>
              <a:t>束流参数</a:t>
            </a:r>
            <a:r>
              <a:rPr lang="en-US" altLang="zh-CN" dirty="0"/>
              <a:t>: 50MW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D4BB4D6-AD4B-4009-BC1B-ACDD6427F5AA}" type="slidenum">
              <a:rPr lang="zh-CN" altLang="en-US" smtClean="0"/>
              <a:pPr/>
              <a:t>22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EF4C53BE-23F2-46F1-BF44-8D82559BD6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8267744"/>
                  </p:ext>
                </p:extLst>
              </p:nvPr>
            </p:nvGraphicFramePr>
            <p:xfrm>
              <a:off x="119483" y="1340768"/>
              <a:ext cx="650462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901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7504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1794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260793">
                      <a:extLst>
                        <a:ext uri="{9D8B030D-6E8A-4147-A177-3AD203B41FA5}">
                          <a16:colId xmlns:a16="http://schemas.microsoft.com/office/drawing/2014/main" val="3727626934"/>
                        </a:ext>
                      </a:extLst>
                    </a:gridCol>
                    <a:gridCol w="86074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Higgs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Z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WW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ttbar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7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Beam energy (GeV)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120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45.5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80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180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57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Ne</a:t>
                          </a:r>
                          <a:r>
                            <a:rPr lang="en-US" altLang="zh-CN" sz="1800" baseline="0" dirty="0">
                              <a:latin typeface="+mj-lt"/>
                              <a:ea typeface="微软雅黑" panose="020B0503020204020204" pitchFamily="34" charset="-122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13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446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21.4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13104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13.5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2162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20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58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57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+mj-lt"/>
                              <a:ea typeface="微软雅黑" panose="020B0503020204020204" pitchFamily="34" charset="-122"/>
                            </a:rPr>
                            <a:t>Current (mA)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27.8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1340.9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140.2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5.5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57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Life time (min)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81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25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18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EF4C53BE-23F2-46F1-BF44-8D82559BD6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8267744"/>
                  </p:ext>
                </p:extLst>
              </p:nvPr>
            </p:nvGraphicFramePr>
            <p:xfrm>
              <a:off x="119483" y="1340768"/>
              <a:ext cx="650462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901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7504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1794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260793">
                      <a:extLst>
                        <a:ext uri="{9D8B030D-6E8A-4147-A177-3AD203B41FA5}">
                          <a16:colId xmlns:a16="http://schemas.microsoft.com/office/drawing/2014/main" val="3727626934"/>
                        </a:ext>
                      </a:extLst>
                    </a:gridCol>
                    <a:gridCol w="86074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Higgs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Z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WW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ttbar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Beam energy (GeV)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120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45.5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80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180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2" t="-204918" r="-212536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15000" t="-204918" r="-355625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32258" t="-204918" r="-162212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48309" t="-204918" r="-70048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58156" t="-204918" r="-2837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+mj-lt"/>
                              <a:ea typeface="微软雅黑" panose="020B0503020204020204" pitchFamily="34" charset="-122"/>
                            </a:rPr>
                            <a:t>Current (mA)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27.8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1340.9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140.2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5.5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Life time (min)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81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25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18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6981554" y="1340768"/>
          <a:ext cx="487508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5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3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8660">
                  <a:extLst>
                    <a:ext uri="{9D8B030D-6E8A-4147-A177-3AD203B41FA5}">
                      <a16:colId xmlns:a16="http://schemas.microsoft.com/office/drawing/2014/main" val="2147941976"/>
                    </a:ext>
                  </a:extLst>
                </a:gridCol>
                <a:gridCol w="689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5727"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Higgs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Z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WW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ttbar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7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Current (mA)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0.98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14.4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2.85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0.11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3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Time with beams (s)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23.4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125.7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33.3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15.0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3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Injection interval (s)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38.0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153.5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155.0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65.0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" name="图片 11">
            <a:extLst>
              <a:ext uri="{FF2B5EF4-FFF2-40B4-BE49-F238E27FC236}">
                <a16:creationId xmlns:a16="http://schemas.microsoft.com/office/drawing/2014/main" id="{FBE34DDF-7E47-454A-997E-1B5ABF62F13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8301" y="3059219"/>
            <a:ext cx="4993699" cy="2636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表格 21">
                <a:extLst>
                  <a:ext uri="{FF2B5EF4-FFF2-40B4-BE49-F238E27FC236}">
                    <a16:creationId xmlns:a16="http://schemas.microsoft.com/office/drawing/2014/main" id="{A1FE7E35-D236-4A92-AF7B-5A05D3416D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3196125"/>
                  </p:ext>
                </p:extLst>
              </p:nvPr>
            </p:nvGraphicFramePr>
            <p:xfrm>
              <a:off x="813770" y="5345169"/>
              <a:ext cx="5595175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18905">
                      <a:extLst>
                        <a:ext uri="{9D8B030D-6E8A-4147-A177-3AD203B41FA5}">
                          <a16:colId xmlns:a16="http://schemas.microsoft.com/office/drawing/2014/main" val="521095177"/>
                        </a:ext>
                      </a:extLst>
                    </a:gridCol>
                    <a:gridCol w="798830">
                      <a:extLst>
                        <a:ext uri="{9D8B030D-6E8A-4147-A177-3AD203B41FA5}">
                          <a16:colId xmlns:a16="http://schemas.microsoft.com/office/drawing/2014/main" val="3252609044"/>
                        </a:ext>
                      </a:extLst>
                    </a:gridCol>
                    <a:gridCol w="754380">
                      <a:extLst>
                        <a:ext uri="{9D8B030D-6E8A-4147-A177-3AD203B41FA5}">
                          <a16:colId xmlns:a16="http://schemas.microsoft.com/office/drawing/2014/main" val="3269051615"/>
                        </a:ext>
                      </a:extLst>
                    </a:gridCol>
                    <a:gridCol w="754380">
                      <a:extLst>
                        <a:ext uri="{9D8B030D-6E8A-4147-A177-3AD203B41FA5}">
                          <a16:colId xmlns:a16="http://schemas.microsoft.com/office/drawing/2014/main" val="623962140"/>
                        </a:ext>
                      </a:extLst>
                    </a:gridCol>
                    <a:gridCol w="868680">
                      <a:extLst>
                        <a:ext uri="{9D8B030D-6E8A-4147-A177-3AD203B41FA5}">
                          <a16:colId xmlns:a16="http://schemas.microsoft.com/office/drawing/2014/main" val="2673328558"/>
                        </a:ext>
                      </a:extLst>
                    </a:gridCol>
                  </a:tblGrid>
                  <a:tr h="257886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Higgs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Z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WW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ttbar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55913706"/>
                      </a:ext>
                    </a:extLst>
                  </a:tr>
                  <a:tr h="2578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b="0" i="0" dirty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  <m:d>
                                <m:dPr>
                                  <m:ctrlP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dirty="0" smtClean="0">
                                      <a:latin typeface="Cambria Math" panose="02040503050406030204" pitchFamily="18" charset="0"/>
                                    </a:rPr>
                                    <m:t>Δcurrent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 (mA/s)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0.023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0.276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0.093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0.005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90802105"/>
                      </a:ext>
                    </a:extLst>
                  </a:tr>
                  <a:tr h="2578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b="0" i="0" dirty="0" smtClean="0">
                                  <a:latin typeface="Cambria Math" panose="02040503050406030204" pitchFamily="18" charset="0"/>
                                </a:rPr>
                                <m:t>Δcurrent</m:t>
                              </m:r>
                            </m:oMath>
                          </a14:m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+mn-cs"/>
                            </a:rPr>
                            <a:t> (mA/s)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0.003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0.009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0.002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0.0002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270153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表格 21">
                <a:extLst>
                  <a:ext uri="{FF2B5EF4-FFF2-40B4-BE49-F238E27FC236}">
                    <a16:creationId xmlns:a16="http://schemas.microsoft.com/office/drawing/2014/main" id="{A1FE7E35-D236-4A92-AF7B-5A05D3416D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3196125"/>
                  </p:ext>
                </p:extLst>
              </p:nvPr>
            </p:nvGraphicFramePr>
            <p:xfrm>
              <a:off x="813770" y="5345169"/>
              <a:ext cx="5595175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18905">
                      <a:extLst>
                        <a:ext uri="{9D8B030D-6E8A-4147-A177-3AD203B41FA5}">
                          <a16:colId xmlns:a16="http://schemas.microsoft.com/office/drawing/2014/main" val="521095177"/>
                        </a:ext>
                      </a:extLst>
                    </a:gridCol>
                    <a:gridCol w="798830">
                      <a:extLst>
                        <a:ext uri="{9D8B030D-6E8A-4147-A177-3AD203B41FA5}">
                          <a16:colId xmlns:a16="http://schemas.microsoft.com/office/drawing/2014/main" val="3252609044"/>
                        </a:ext>
                      </a:extLst>
                    </a:gridCol>
                    <a:gridCol w="754380">
                      <a:extLst>
                        <a:ext uri="{9D8B030D-6E8A-4147-A177-3AD203B41FA5}">
                          <a16:colId xmlns:a16="http://schemas.microsoft.com/office/drawing/2014/main" val="3269051615"/>
                        </a:ext>
                      </a:extLst>
                    </a:gridCol>
                    <a:gridCol w="754380">
                      <a:extLst>
                        <a:ext uri="{9D8B030D-6E8A-4147-A177-3AD203B41FA5}">
                          <a16:colId xmlns:a16="http://schemas.microsoft.com/office/drawing/2014/main" val="623962140"/>
                        </a:ext>
                      </a:extLst>
                    </a:gridCol>
                    <a:gridCol w="868680">
                      <a:extLst>
                        <a:ext uri="{9D8B030D-6E8A-4147-A177-3AD203B41FA5}">
                          <a16:colId xmlns:a16="http://schemas.microsoft.com/office/drawing/2014/main" val="26733285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Higgs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Z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WW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ttbar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559137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52" t="-106557" r="-13249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0.023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0.276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0.093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0.005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908021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52" t="-210000" r="-132494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0.003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0.009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0.002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0.0002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2701534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57240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6"/>
          <p:cNvSpPr txBox="1">
            <a:spLocks/>
          </p:cNvSpPr>
          <p:nvPr/>
        </p:nvSpPr>
        <p:spPr>
          <a:xfrm>
            <a:off x="6672064" y="964191"/>
            <a:ext cx="5694640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200" dirty="0">
                <a:latin typeface="+mj-lt"/>
              </a:rPr>
              <a:t>增强器</a:t>
            </a:r>
            <a:r>
              <a:rPr lang="en-US" altLang="zh-CN" sz="2200" dirty="0">
                <a:latin typeface="+mj-lt"/>
              </a:rPr>
              <a:t> (</a:t>
            </a:r>
            <a:r>
              <a:rPr lang="zh-CN" altLang="en-US" sz="2200" dirty="0">
                <a:latin typeface="+mj-lt"/>
              </a:rPr>
              <a:t>传输效率</a:t>
            </a:r>
            <a:r>
              <a:rPr lang="en-US" altLang="zh-CN" sz="2200" dirty="0">
                <a:latin typeface="+mj-lt"/>
              </a:rPr>
              <a:t> 90%)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350650" y="964191"/>
            <a:ext cx="7286600" cy="5893809"/>
          </a:xfrm>
        </p:spPr>
        <p:txBody>
          <a:bodyPr>
            <a:normAutofit/>
          </a:bodyPr>
          <a:lstStyle/>
          <a:p>
            <a:r>
              <a:rPr lang="zh-CN" altLang="en-US" dirty="0"/>
              <a:t>主环：假设束流均匀丢失</a:t>
            </a:r>
            <a:endParaRPr lang="en-US" altLang="zh-CN" dirty="0"/>
          </a:p>
          <a:p>
            <a:endParaRPr lang="en-US" altLang="zh-CN" dirty="0"/>
          </a:p>
          <a:p>
            <a:pPr lvl="2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r>
              <a:rPr lang="zh-CN" altLang="en-US" dirty="0"/>
              <a:t>现阶段没有考虑准直器的影响</a:t>
            </a:r>
            <a:endParaRPr lang="en-US" altLang="zh-CN" dirty="0"/>
          </a:p>
          <a:p>
            <a:pPr lvl="1"/>
            <a:r>
              <a:rPr lang="zh-CN" altLang="en-US" dirty="0"/>
              <a:t>预期准直器周围束损高于全环平均束损，可能需要局部屏蔽</a:t>
            </a:r>
            <a:endParaRPr lang="en-US" altLang="zh-CN" dirty="0"/>
          </a:p>
          <a:p>
            <a:pPr lvl="1"/>
            <a:r>
              <a:rPr lang="zh-CN" altLang="en-US" dirty="0"/>
              <a:t>其它区域束损低于全环平均束损。</a:t>
            </a: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/>
          <a:p>
            <a:r>
              <a:rPr lang="en-US" altLang="zh-CN" dirty="0"/>
              <a:t>CEPC</a:t>
            </a:r>
            <a:r>
              <a:rPr lang="zh-CN" altLang="en-US" dirty="0"/>
              <a:t>束流参数</a:t>
            </a:r>
            <a:r>
              <a:rPr lang="en-US" altLang="zh-CN" dirty="0"/>
              <a:t>: 50MW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D4BB4D6-AD4B-4009-BC1B-ACDD6427F5AA}" type="slidenum">
              <a:rPr lang="zh-CN" altLang="en-US" smtClean="0"/>
              <a:pPr/>
              <a:t>23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EF4C53BE-23F2-46F1-BF44-8D82559BD64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9483" y="1340768"/>
              <a:ext cx="650462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901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7504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1794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260793">
                      <a:extLst>
                        <a:ext uri="{9D8B030D-6E8A-4147-A177-3AD203B41FA5}">
                          <a16:colId xmlns:a16="http://schemas.microsoft.com/office/drawing/2014/main" val="3727626934"/>
                        </a:ext>
                      </a:extLst>
                    </a:gridCol>
                    <a:gridCol w="86074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Higgs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Z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WW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ttbar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7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Beam energy (GeV)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120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45.5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80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180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57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Ne</a:t>
                          </a:r>
                          <a:r>
                            <a:rPr lang="en-US" altLang="zh-CN" sz="1800" baseline="0" dirty="0">
                              <a:latin typeface="+mj-lt"/>
                              <a:ea typeface="微软雅黑" panose="020B0503020204020204" pitchFamily="34" charset="-122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13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446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21.4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13104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13.5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2162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20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58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57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+mj-lt"/>
                              <a:ea typeface="微软雅黑" panose="020B0503020204020204" pitchFamily="34" charset="-122"/>
                            </a:rPr>
                            <a:t>Current (mA)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27.8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1340.9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140.2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5.5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57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Life time (min)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81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25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18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EF4C53BE-23F2-46F1-BF44-8D82559BD64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9483" y="1340768"/>
              <a:ext cx="650462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901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7504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1794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260793">
                      <a:extLst>
                        <a:ext uri="{9D8B030D-6E8A-4147-A177-3AD203B41FA5}">
                          <a16:colId xmlns:a16="http://schemas.microsoft.com/office/drawing/2014/main" val="3727626934"/>
                        </a:ext>
                      </a:extLst>
                    </a:gridCol>
                    <a:gridCol w="86074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Higgs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Z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WW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ttbar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Beam energy (GeV)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120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45.5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80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180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92" t="-204918" r="-212536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5000" t="-204918" r="-355625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2258" t="-204918" r="-162212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48309" t="-204918" r="-70048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58156" t="-204918" r="-2837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+mj-lt"/>
                              <a:ea typeface="微软雅黑" panose="020B0503020204020204" pitchFamily="34" charset="-122"/>
                            </a:rPr>
                            <a:t>Current (mA)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27.8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1340.9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140.2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5.5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Life time (min)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81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25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18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6981554" y="1340768"/>
          <a:ext cx="487508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5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3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8660">
                  <a:extLst>
                    <a:ext uri="{9D8B030D-6E8A-4147-A177-3AD203B41FA5}">
                      <a16:colId xmlns:a16="http://schemas.microsoft.com/office/drawing/2014/main" val="2147941976"/>
                    </a:ext>
                  </a:extLst>
                </a:gridCol>
                <a:gridCol w="689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5727"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Higgs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Z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WW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ttbar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7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Current (mA)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0.98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14.4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2.85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0.11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3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Time with beams (s)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23.4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125.7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33.3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15.0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3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Injection interval (s)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38.0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153.5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155.0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65.0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8610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B03135B-40E9-44BA-A6CC-59494E495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1644E15-F320-4570-9021-407864B04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</a:t>
            </a:r>
            <a:r>
              <a:rPr lang="zh-CN" altLang="en-US" dirty="0"/>
              <a:t>光子吸收器方案和</a:t>
            </a:r>
            <a:r>
              <a:rPr lang="en-US" altLang="zh-CN" dirty="0"/>
              <a:t>TDR</a:t>
            </a:r>
            <a:r>
              <a:rPr lang="zh-CN" altLang="en-US" dirty="0"/>
              <a:t>方案对比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DE23CFA-E26E-4F1F-87CE-B35EAE893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/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242E508A-31C0-4DD3-90AB-4616AF1BD5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553014"/>
              </p:ext>
            </p:extLst>
          </p:nvPr>
        </p:nvGraphicFramePr>
        <p:xfrm>
          <a:off x="0" y="1052736"/>
          <a:ext cx="12144672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977">
                  <a:extLst>
                    <a:ext uri="{9D8B030D-6E8A-4147-A177-3AD203B41FA5}">
                      <a16:colId xmlns:a16="http://schemas.microsoft.com/office/drawing/2014/main" val="1713595658"/>
                    </a:ext>
                  </a:extLst>
                </a:gridCol>
                <a:gridCol w="1749853">
                  <a:extLst>
                    <a:ext uri="{9D8B030D-6E8A-4147-A177-3AD203B41FA5}">
                      <a16:colId xmlns:a16="http://schemas.microsoft.com/office/drawing/2014/main" val="248602840"/>
                    </a:ext>
                  </a:extLst>
                </a:gridCol>
                <a:gridCol w="4171186">
                  <a:extLst>
                    <a:ext uri="{9D8B030D-6E8A-4147-A177-3AD203B41FA5}">
                      <a16:colId xmlns:a16="http://schemas.microsoft.com/office/drawing/2014/main" val="2483608552"/>
                    </a:ext>
                  </a:extLst>
                </a:gridCol>
                <a:gridCol w="5904656">
                  <a:extLst>
                    <a:ext uri="{9D8B030D-6E8A-4147-A177-3AD203B41FA5}">
                      <a16:colId xmlns:a16="http://schemas.microsoft.com/office/drawing/2014/main" val="249566107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受影响因素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CEPC TDR</a:t>
                      </a:r>
                      <a:r>
                        <a:rPr lang="zh-CN" altLang="en-US" dirty="0"/>
                        <a:t>方案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CEPC </a:t>
                      </a:r>
                      <a:r>
                        <a:rPr lang="zh-CN" altLang="en-US"/>
                        <a:t>光子吸收器方案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095578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阻抗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---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/>
                        <a:t>需计算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670887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磁铁线圈绝缘材料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---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/>
                        <a:t>需评估（光子吸收器附近线圈绝缘吸收剂量超标）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72173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真空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---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设计真空盒满足磁铁孔径要求，计算光子吸收器结构、位置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2017153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辐射防护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隧道内电缆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00B0F0"/>
                          </a:solidFill>
                        </a:rPr>
                        <a:t>活动铅挡板屏蔽；近束流管位置采用抗辐照电缆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不需要屏蔽（按</a:t>
                      </a:r>
                      <a:r>
                        <a:rPr lang="en-US" altLang="zh-CN" dirty="0"/>
                        <a:t>FCC</a:t>
                      </a:r>
                      <a:r>
                        <a:rPr lang="zh-CN" altLang="en-US" dirty="0"/>
                        <a:t>方案）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694324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光纤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排水沟加盖板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2066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电子学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辅助隧道内或磁铁支架间屏蔽体内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2864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其它有机材料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放置在低剂量区域，或增加屏蔽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不需要屏蔽（按</a:t>
                      </a:r>
                      <a:r>
                        <a:rPr lang="en-US" altLang="zh-CN" dirty="0"/>
                        <a:t>FCC</a:t>
                      </a:r>
                      <a:r>
                        <a:rPr lang="zh-CN" altLang="en-US" dirty="0"/>
                        <a:t>方案）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150881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造价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新增：</a:t>
                      </a:r>
                      <a:r>
                        <a:rPr lang="en-US" altLang="zh-CN" dirty="0">
                          <a:solidFill>
                            <a:srgbClr val="00B0F0"/>
                          </a:solidFill>
                        </a:rPr>
                        <a:t>1.</a:t>
                      </a:r>
                      <a:r>
                        <a:rPr lang="zh-CN" altLang="en-US" dirty="0">
                          <a:solidFill>
                            <a:srgbClr val="00B0F0"/>
                          </a:solidFill>
                        </a:rPr>
                        <a:t>电缆屏蔽；</a:t>
                      </a:r>
                      <a:r>
                        <a:rPr lang="en-US" altLang="zh-CN" dirty="0">
                          <a:solidFill>
                            <a:srgbClr val="00B0F0"/>
                          </a:solidFill>
                        </a:rPr>
                        <a:t>2.</a:t>
                      </a:r>
                      <a:r>
                        <a:rPr lang="zh-CN" altLang="en-US" dirty="0">
                          <a:solidFill>
                            <a:srgbClr val="00B0F0"/>
                          </a:solidFill>
                        </a:rPr>
                        <a:t>抗辐照线缆</a:t>
                      </a:r>
                      <a:r>
                        <a:rPr lang="zh-CN" altLang="en-US" dirty="0"/>
                        <a:t>；</a:t>
                      </a:r>
                      <a:r>
                        <a:rPr lang="en-US" altLang="zh-CN" dirty="0"/>
                        <a:t>3.</a:t>
                      </a:r>
                      <a:r>
                        <a:rPr lang="zh-CN" altLang="en-US" dirty="0"/>
                        <a:t>排水沟及盖板；</a:t>
                      </a:r>
                      <a:r>
                        <a:rPr lang="en-US" altLang="zh-CN" dirty="0"/>
                        <a:t>4.</a:t>
                      </a:r>
                      <a:r>
                        <a:rPr lang="zh-CN" altLang="en-US" dirty="0"/>
                        <a:t>磁铁支架间屏蔽；</a:t>
                      </a:r>
                      <a:r>
                        <a:rPr lang="en-US" altLang="zh-CN" dirty="0"/>
                        <a:t>5.</a:t>
                      </a:r>
                      <a:r>
                        <a:rPr lang="zh-CN" altLang="en-US" dirty="0"/>
                        <a:t>其它屏蔽。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新增：光子吸收器，前室真空盒，磁铁线圈绝缘；</a:t>
                      </a:r>
                      <a:endParaRPr lang="en-US" altLang="zh-CN" dirty="0"/>
                    </a:p>
                    <a:p>
                      <a:pPr algn="ctr"/>
                      <a:r>
                        <a:rPr lang="zh-CN" altLang="en-US" dirty="0"/>
                        <a:t>减少：铅屏蔽，电子学位置变化引起的费用减少；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362638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EDR</a:t>
                      </a:r>
                      <a:r>
                        <a:rPr lang="zh-CN" altLang="en-US" dirty="0"/>
                        <a:t>阶段工程设计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设计磁铁内铅支撑、冷却；设计电缆屏蔽和其它屏蔽；</a:t>
                      </a:r>
                      <a:r>
                        <a:rPr lang="zh-CN" altLang="en-US" dirty="0">
                          <a:solidFill>
                            <a:srgbClr val="00B0F0"/>
                          </a:solidFill>
                        </a:rPr>
                        <a:t>评估感生放射性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设计光子吸收器位置；优化铅屏蔽，设计铅冷却；评估感生放射性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9878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801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0C29CC2-2236-4B63-8B04-79462B642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9883"/>
            <a:ext cx="11463064" cy="5655265"/>
          </a:xfrm>
        </p:spPr>
        <p:txBody>
          <a:bodyPr/>
          <a:lstStyle/>
          <a:p>
            <a:r>
              <a:rPr lang="zh-CN" altLang="en-US" dirty="0"/>
              <a:t>隧道内桥架电缆：采用</a:t>
            </a:r>
            <a:r>
              <a:rPr lang="en-US" altLang="zh-CN" dirty="0"/>
              <a:t>2cm</a:t>
            </a:r>
            <a:r>
              <a:rPr lang="zh-CN" altLang="en-US" dirty="0"/>
              <a:t>厚活动铅挡板屏蔽（挡板高度</a:t>
            </a:r>
            <a:r>
              <a:rPr lang="en-US" altLang="zh-CN" dirty="0"/>
              <a:t>1.6m</a:t>
            </a:r>
            <a:r>
              <a:rPr lang="zh-CN" altLang="en-US" dirty="0"/>
              <a:t>）；</a:t>
            </a:r>
            <a:endParaRPr lang="en-US" altLang="zh-CN" dirty="0"/>
          </a:p>
          <a:p>
            <a:r>
              <a:rPr lang="en-US" altLang="zh-CN" dirty="0"/>
              <a:t>Higgs</a:t>
            </a:r>
            <a:r>
              <a:rPr lang="zh-CN" altLang="en-US" dirty="0"/>
              <a:t>模式</a:t>
            </a:r>
            <a:endParaRPr lang="en-US" altLang="zh-CN" dirty="0"/>
          </a:p>
          <a:p>
            <a:pPr lvl="1"/>
            <a:r>
              <a:rPr lang="zh-CN" altLang="en-US" dirty="0"/>
              <a:t>内环侧墙剂量从</a:t>
            </a:r>
            <a:r>
              <a:rPr lang="en-US" altLang="zh-CN" dirty="0"/>
              <a:t>80kGy</a:t>
            </a:r>
            <a:r>
              <a:rPr lang="zh-CN" altLang="en-US" dirty="0"/>
              <a:t>，下降至</a:t>
            </a:r>
            <a:r>
              <a:rPr lang="en-US" altLang="zh-CN" dirty="0"/>
              <a:t>20kGy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r>
              <a:rPr lang="zh-CN" altLang="en-US" dirty="0"/>
              <a:t>运行</a:t>
            </a:r>
            <a:r>
              <a:rPr lang="en-US" altLang="zh-CN" dirty="0"/>
              <a:t>18</a:t>
            </a:r>
            <a:r>
              <a:rPr lang="zh-CN" altLang="en-US" dirty="0"/>
              <a:t>年（</a:t>
            </a:r>
            <a:r>
              <a:rPr lang="en-US" altLang="zh-CN" dirty="0"/>
              <a:t>10+1+2+5</a:t>
            </a:r>
            <a:r>
              <a:rPr lang="zh-CN" altLang="en-US" dirty="0"/>
              <a:t>）后，电缆绝缘层累积吸收剂量约</a:t>
            </a:r>
            <a:r>
              <a:rPr lang="en-US" altLang="zh-CN" dirty="0"/>
              <a:t>500 kGy</a:t>
            </a:r>
            <a:r>
              <a:rPr lang="zh-CN" altLang="en-US" dirty="0"/>
              <a:t>，小于电缆绝缘层累积吸收剂量上限</a:t>
            </a:r>
            <a:r>
              <a:rPr lang="en-US" altLang="zh-CN" dirty="0"/>
              <a:t>1MGy</a:t>
            </a:r>
            <a:r>
              <a:rPr lang="zh-CN" altLang="en-US" dirty="0"/>
              <a:t>。存在继续减少活动铅板厚度的可能。</a:t>
            </a:r>
            <a:endParaRPr lang="en-US" altLang="zh-CN" dirty="0"/>
          </a:p>
          <a:p>
            <a:pPr lvl="1"/>
            <a:endParaRPr lang="zh-CN" altLang="en-US" dirty="0"/>
          </a:p>
          <a:p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75724B5-7F07-4BCD-9F88-41C6C34DA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电缆屏蔽，造价估算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35022D-C116-4C75-A1BC-8DC82B97C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44AC7FC-14C9-459F-A375-DA71A329A1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0001" y="2338164"/>
            <a:ext cx="5819775" cy="3467100"/>
          </a:xfrm>
          <a:prstGeom prst="rect">
            <a:avLst/>
          </a:prstGeom>
        </p:spPr>
      </p:pic>
      <p:sp>
        <p:nvSpPr>
          <p:cNvPr id="11" name="内容占位符 1">
            <a:extLst>
              <a:ext uri="{FF2B5EF4-FFF2-40B4-BE49-F238E27FC236}">
                <a16:creationId xmlns:a16="http://schemas.microsoft.com/office/drawing/2014/main" id="{BEB95B2D-4818-4E62-A011-CBD94BBAF446}"/>
              </a:ext>
            </a:extLst>
          </p:cNvPr>
          <p:cNvSpPr txBox="1">
            <a:spLocks/>
          </p:cNvSpPr>
          <p:nvPr/>
        </p:nvSpPr>
        <p:spPr>
          <a:xfrm>
            <a:off x="5808396" y="1059882"/>
            <a:ext cx="7142584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200" b="0" kern="1200" baseline="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  <a:p>
            <a:r>
              <a:rPr lang="en-US" altLang="zh-CN" dirty="0"/>
              <a:t>ttbar</a:t>
            </a:r>
            <a:r>
              <a:rPr lang="zh-CN" altLang="en-US" dirty="0"/>
              <a:t>模式</a:t>
            </a:r>
            <a:endParaRPr lang="en-US" altLang="zh-CN" dirty="0"/>
          </a:p>
          <a:p>
            <a:pPr lvl="1"/>
            <a:r>
              <a:rPr lang="zh-CN" altLang="en-US" dirty="0"/>
              <a:t>内环侧墙剂量从</a:t>
            </a:r>
            <a:r>
              <a:rPr lang="en-US" altLang="zh-CN" dirty="0"/>
              <a:t>200kGy</a:t>
            </a:r>
            <a:r>
              <a:rPr lang="zh-CN" altLang="en-US" dirty="0"/>
              <a:t>，下降至</a:t>
            </a:r>
            <a:r>
              <a:rPr lang="en-US" altLang="zh-CN" dirty="0"/>
              <a:t>60kGy</a:t>
            </a:r>
          </a:p>
          <a:p>
            <a:endParaRPr lang="zh-CN" altLang="en-US" dirty="0"/>
          </a:p>
          <a:p>
            <a:endParaRPr lang="en-US" altLang="zh-CN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5CA02D6-6A56-4BE8-8F20-4D5B8530A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92" y="2340542"/>
            <a:ext cx="581025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56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0C29CC2-2236-4B63-8B04-79462B642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9883"/>
            <a:ext cx="11463064" cy="5655265"/>
          </a:xfrm>
        </p:spPr>
        <p:txBody>
          <a:bodyPr/>
          <a:lstStyle/>
          <a:p>
            <a:pPr lvl="1"/>
            <a:endParaRPr lang="zh-CN" altLang="en-US" dirty="0"/>
          </a:p>
          <a:p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75724B5-7F07-4BCD-9F88-41C6C34DA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EDR</a:t>
            </a:r>
            <a:r>
              <a:rPr lang="zh-CN" altLang="en-US" dirty="0"/>
              <a:t>电缆屏蔽，造价估算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35022D-C116-4C75-A1BC-8DC82B97C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8" name="内容占位符 1">
            <a:extLst>
              <a:ext uri="{FF2B5EF4-FFF2-40B4-BE49-F238E27FC236}">
                <a16:creationId xmlns:a16="http://schemas.microsoft.com/office/drawing/2014/main" id="{14E68626-4560-4752-8F4A-1A63FC7F0BAC}"/>
              </a:ext>
            </a:extLst>
          </p:cNvPr>
          <p:cNvSpPr txBox="1">
            <a:spLocks/>
          </p:cNvSpPr>
          <p:nvPr/>
        </p:nvSpPr>
        <p:spPr>
          <a:xfrm>
            <a:off x="666712" y="1059883"/>
            <a:ext cx="11463064" cy="5655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200" b="0" kern="1200" baseline="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隧道内桥架上电缆：采用</a:t>
            </a:r>
            <a:r>
              <a:rPr lang="en-US" altLang="zh-CN" dirty="0"/>
              <a:t>2cm</a:t>
            </a:r>
            <a:r>
              <a:rPr lang="zh-CN" altLang="en-US" dirty="0"/>
              <a:t>厚活动铅挡板屏蔽；</a:t>
            </a:r>
            <a:endParaRPr lang="en-US" altLang="zh-CN" dirty="0"/>
          </a:p>
          <a:p>
            <a:pPr lvl="1"/>
            <a:r>
              <a:rPr lang="zh-CN" altLang="en-US" dirty="0"/>
              <a:t>铅用量：</a:t>
            </a:r>
            <a:r>
              <a:rPr lang="en-US" altLang="zh-CN" dirty="0"/>
              <a:t>0.02*1.6*9000 = 2880 </a:t>
            </a:r>
            <a:r>
              <a:rPr lang="zh-CN" altLang="en-US" dirty="0"/>
              <a:t>立方米，约</a:t>
            </a:r>
            <a:r>
              <a:rPr lang="en-US" altLang="zh-CN" dirty="0"/>
              <a:t>8.4</a:t>
            </a:r>
            <a:r>
              <a:rPr lang="zh-CN" altLang="en-US" dirty="0"/>
              <a:t>亿。</a:t>
            </a:r>
            <a:endParaRPr lang="en-US" altLang="zh-CN" dirty="0"/>
          </a:p>
          <a:p>
            <a:pPr lvl="1"/>
            <a:r>
              <a:rPr lang="en-US" altLang="zh-CN" dirty="0"/>
              <a:t>2cm</a:t>
            </a:r>
            <a:r>
              <a:rPr lang="zh-CN" altLang="en-US" dirty="0"/>
              <a:t>厚度非最优，有减少的空间。</a:t>
            </a:r>
            <a:endParaRPr lang="en-US" altLang="zh-CN" dirty="0"/>
          </a:p>
          <a:p>
            <a:r>
              <a:rPr lang="zh-CN" altLang="en-US" dirty="0"/>
              <a:t>主环近束流管换用防辐射电缆：</a:t>
            </a:r>
            <a:endParaRPr lang="en-US" altLang="zh-CN" dirty="0"/>
          </a:p>
          <a:p>
            <a:pPr lvl="1"/>
            <a:r>
              <a:rPr lang="en-US" altLang="zh-CN" dirty="0"/>
              <a:t>SiO2</a:t>
            </a:r>
            <a:r>
              <a:rPr lang="zh-CN" altLang="en-US" dirty="0"/>
              <a:t>绝缘电缆，单条电缆价格约</a:t>
            </a:r>
            <a:r>
              <a:rPr lang="en-US" altLang="zh-CN" dirty="0"/>
              <a:t>1</a:t>
            </a:r>
            <a:r>
              <a:rPr lang="zh-CN" altLang="en-US" dirty="0"/>
              <a:t>万</a:t>
            </a:r>
            <a:endParaRPr lang="en-US" altLang="zh-CN" dirty="0"/>
          </a:p>
          <a:p>
            <a:pPr lvl="1"/>
            <a:r>
              <a:rPr lang="zh-CN" altLang="en-US" dirty="0"/>
              <a:t>数量：束测系统</a:t>
            </a:r>
            <a:r>
              <a:rPr lang="en-US" altLang="zh-CN" dirty="0"/>
              <a:t>20000</a:t>
            </a:r>
            <a:r>
              <a:rPr lang="zh-CN" altLang="en-US" dirty="0"/>
              <a:t>条，</a:t>
            </a:r>
            <a:r>
              <a:rPr lang="en-US" altLang="zh-CN" dirty="0"/>
              <a:t>2</a:t>
            </a:r>
            <a:r>
              <a:rPr lang="zh-CN" altLang="en-US" dirty="0"/>
              <a:t>亿；</a:t>
            </a:r>
            <a:br>
              <a:rPr lang="en-US" altLang="zh-CN" dirty="0"/>
            </a:br>
            <a:r>
              <a:rPr lang="en-US" altLang="zh-CN" dirty="0"/>
              <a:t>	         </a:t>
            </a:r>
            <a:r>
              <a:rPr lang="zh-CN" altLang="en-US" dirty="0"/>
              <a:t>磁铁</a:t>
            </a:r>
            <a:r>
              <a:rPr lang="en-US" altLang="zh-CN" dirty="0"/>
              <a:t>36000</a:t>
            </a:r>
            <a:r>
              <a:rPr lang="zh-CN" altLang="en-US" dirty="0"/>
              <a:t>千条，</a:t>
            </a:r>
            <a:r>
              <a:rPr lang="en-US" altLang="zh-CN" dirty="0"/>
              <a:t>3.6</a:t>
            </a:r>
            <a:r>
              <a:rPr lang="zh-CN" altLang="en-US" dirty="0"/>
              <a:t>亿；</a:t>
            </a:r>
            <a:br>
              <a:rPr lang="en-US" altLang="zh-CN" dirty="0"/>
            </a:br>
            <a:r>
              <a:rPr lang="en-US" altLang="zh-CN" dirty="0"/>
              <a:t>            </a:t>
            </a:r>
            <a:r>
              <a:rPr lang="zh-CN" altLang="en-US" dirty="0"/>
              <a:t>真空计</a:t>
            </a:r>
            <a:r>
              <a:rPr lang="en-US" altLang="zh-CN" dirty="0"/>
              <a:t>2160</a:t>
            </a:r>
            <a:r>
              <a:rPr lang="zh-CN" altLang="en-US" dirty="0"/>
              <a:t>条，</a:t>
            </a:r>
            <a:r>
              <a:rPr lang="en-US" altLang="zh-CN" dirty="0"/>
              <a:t>0.22</a:t>
            </a:r>
            <a:r>
              <a:rPr lang="zh-CN" altLang="en-US" dirty="0"/>
              <a:t>亿；</a:t>
            </a:r>
            <a:br>
              <a:rPr lang="en-US" altLang="zh-CN" dirty="0"/>
            </a:br>
            <a:r>
              <a:rPr lang="en-US" altLang="zh-CN" dirty="0"/>
              <a:t>            </a:t>
            </a:r>
            <a:r>
              <a:rPr lang="zh-CN" altLang="en-US" dirty="0"/>
              <a:t>离子泵：</a:t>
            </a:r>
            <a:r>
              <a:rPr lang="en-US" altLang="zh-CN" dirty="0"/>
              <a:t>Higgs 10000</a:t>
            </a:r>
            <a:r>
              <a:rPr lang="zh-CN" altLang="en-US" dirty="0"/>
              <a:t>条，</a:t>
            </a:r>
            <a:r>
              <a:rPr lang="en-US" altLang="zh-CN" dirty="0"/>
              <a:t>Z/ttbar 20000</a:t>
            </a:r>
            <a:r>
              <a:rPr lang="zh-CN" altLang="en-US" dirty="0"/>
              <a:t>条，</a:t>
            </a:r>
            <a:r>
              <a:rPr lang="en-US" altLang="zh-CN" dirty="0"/>
              <a:t>1</a:t>
            </a:r>
            <a:r>
              <a:rPr lang="zh-CN" altLang="en-US" dirty="0"/>
              <a:t>到</a:t>
            </a:r>
            <a:r>
              <a:rPr lang="en-US" altLang="zh-CN" dirty="0"/>
              <a:t>2</a:t>
            </a:r>
            <a:r>
              <a:rPr lang="zh-CN" altLang="en-US" dirty="0"/>
              <a:t>亿；</a:t>
            </a:r>
            <a:br>
              <a:rPr lang="en-US" altLang="zh-CN" dirty="0"/>
            </a:br>
            <a:r>
              <a:rPr lang="zh-CN" altLang="en-US" dirty="0"/>
              <a:t>总计</a:t>
            </a:r>
            <a:r>
              <a:rPr lang="en-US" altLang="zh-CN" dirty="0"/>
              <a:t>78160</a:t>
            </a:r>
            <a:r>
              <a:rPr lang="zh-CN" altLang="en-US" dirty="0"/>
              <a:t>条电缆</a:t>
            </a:r>
            <a:endParaRPr lang="en-US" altLang="zh-CN" dirty="0"/>
          </a:p>
          <a:p>
            <a:pPr lvl="1"/>
            <a:r>
              <a:rPr lang="zh-CN" altLang="en-US" dirty="0"/>
              <a:t>其中，相比束测电缆，磁铁、离子泵电缆距束流管较远，且有材料遮挡，有可能通过局部屏蔽降低剂量。</a:t>
            </a:r>
            <a:br>
              <a:rPr lang="en-US" altLang="zh-CN" dirty="0"/>
            </a:br>
            <a:r>
              <a:rPr lang="zh-CN" altLang="en-US" dirty="0"/>
              <a:t>可以比选“局部屏蔽”、“换用防辐射电缆”两个方案的造价</a:t>
            </a:r>
            <a:endParaRPr lang="en-US" altLang="zh-CN" dirty="0"/>
          </a:p>
          <a:p>
            <a:r>
              <a:rPr lang="zh-CN" altLang="en-US" dirty="0"/>
              <a:t>电缆屏蔽总计：</a:t>
            </a:r>
            <a:r>
              <a:rPr lang="en-US" altLang="zh-CN" dirty="0"/>
              <a:t>&lt; 10.7(</a:t>
            </a:r>
            <a:r>
              <a:rPr lang="zh-CN" altLang="en-US" dirty="0"/>
              <a:t>活动铅板</a:t>
            </a:r>
            <a:r>
              <a:rPr lang="en-US" altLang="zh-CN" dirty="0"/>
              <a:t>+</a:t>
            </a:r>
            <a:r>
              <a:rPr lang="zh-CN" altLang="en-US" dirty="0"/>
              <a:t>束测真空计防辐射电缆</a:t>
            </a:r>
            <a:r>
              <a:rPr lang="en-US" altLang="zh-CN" dirty="0"/>
              <a:t>) + 5.6(</a:t>
            </a:r>
            <a:r>
              <a:rPr lang="zh-CN" altLang="en-US" dirty="0"/>
              <a:t>磁铁、离子泵防辐射电缆</a:t>
            </a:r>
            <a:r>
              <a:rPr lang="en-US" altLang="zh-CN" dirty="0"/>
              <a:t>) </a:t>
            </a:r>
            <a:r>
              <a:rPr lang="zh-CN" altLang="en-US" dirty="0"/>
              <a:t>亿</a:t>
            </a:r>
            <a:r>
              <a:rPr lang="en-US" altLang="zh-C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2377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0C29CC2-2236-4B63-8B04-79462B642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源项：均匀束损，同步辐射；</a:t>
            </a:r>
            <a:endParaRPr lang="en-US" altLang="zh-CN" dirty="0"/>
          </a:p>
          <a:p>
            <a:pPr lvl="1"/>
            <a:r>
              <a:rPr lang="zh-CN" altLang="en-US" dirty="0"/>
              <a:t>四种模式，束流能量：</a:t>
            </a:r>
            <a:r>
              <a:rPr lang="en-US" altLang="zh-CN" dirty="0"/>
              <a:t>120/45/80/180 GeV</a:t>
            </a:r>
          </a:p>
          <a:p>
            <a:r>
              <a:rPr lang="zh-CN" altLang="en-US" dirty="0"/>
              <a:t>分别模拟四种模式下，</a:t>
            </a:r>
            <a:r>
              <a:rPr lang="zh-CN" altLang="en-US" dirty="0">
                <a:solidFill>
                  <a:srgbClr val="FF0000"/>
                </a:solidFill>
              </a:rPr>
              <a:t>运行一年停机十分钟后</a:t>
            </a:r>
            <a:r>
              <a:rPr lang="zh-CN" altLang="en-US" dirty="0"/>
              <a:t>的周围剂量当量</a:t>
            </a:r>
            <a:endParaRPr lang="en-US" altLang="zh-CN" dirty="0"/>
          </a:p>
          <a:p>
            <a:r>
              <a:rPr lang="en-US" altLang="zh-CN" dirty="0"/>
              <a:t>Higgs</a:t>
            </a:r>
            <a:r>
              <a:rPr lang="zh-CN" altLang="en-US" dirty="0"/>
              <a:t>模式：大部分位置周围剂量当量 </a:t>
            </a:r>
            <a:r>
              <a:rPr lang="en-US" altLang="zh-CN" dirty="0"/>
              <a:t>&lt;1 </a:t>
            </a:r>
            <a:r>
              <a:rPr lang="en-US" altLang="zh-CN" dirty="0" err="1"/>
              <a:t>uSv</a:t>
            </a:r>
            <a:r>
              <a:rPr lang="en-US" altLang="zh-CN" dirty="0"/>
              <a:t>/h</a:t>
            </a:r>
            <a:r>
              <a:rPr lang="zh-CN" altLang="en-US" dirty="0"/>
              <a:t>，设备表面 </a:t>
            </a:r>
            <a:r>
              <a:rPr lang="en-US" altLang="zh-CN" dirty="0"/>
              <a:t>~10 </a:t>
            </a:r>
            <a:r>
              <a:rPr lang="en-US" altLang="zh-CN" dirty="0" err="1"/>
              <a:t>uSv</a:t>
            </a:r>
            <a:r>
              <a:rPr lang="en-US" altLang="zh-CN" dirty="0"/>
              <a:t>/h</a:t>
            </a:r>
          </a:p>
          <a:p>
            <a:pPr lvl="1"/>
            <a:r>
              <a:rPr lang="zh-CN" altLang="en-US" dirty="0"/>
              <a:t>同步辐射的周围剂量当量                               随机束损的周围剂量当量</a:t>
            </a:r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75724B5-7F07-4BCD-9F88-41C6C34DA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主环停机后周围剂量当量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35022D-C116-4C75-A1BC-8DC82B97C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553C9AA3-21EC-4724-9924-8E60F2C72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57538"/>
            <a:ext cx="5838825" cy="338137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E9907B5-31C6-4720-8006-A8439CA6CB1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38825" y="3176588"/>
            <a:ext cx="584835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33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0C29CC2-2236-4B63-8B04-79462B642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9883"/>
            <a:ext cx="5486400" cy="4840303"/>
          </a:xfrm>
        </p:spPr>
        <p:txBody>
          <a:bodyPr/>
          <a:lstStyle/>
          <a:p>
            <a:r>
              <a:rPr lang="en-US" altLang="zh-CN" dirty="0"/>
              <a:t>Z</a:t>
            </a:r>
            <a:r>
              <a:rPr lang="zh-CN" altLang="en-US" dirty="0"/>
              <a:t>模式：大部分位置周围剂量当量 </a:t>
            </a:r>
            <a:r>
              <a:rPr lang="en-US" altLang="zh-CN" dirty="0"/>
              <a:t>&lt;2 </a:t>
            </a:r>
            <a:r>
              <a:rPr lang="en-US" altLang="zh-CN" dirty="0" err="1"/>
              <a:t>uSv</a:t>
            </a:r>
            <a:r>
              <a:rPr lang="en-US" altLang="zh-CN" dirty="0"/>
              <a:t>/h</a:t>
            </a:r>
            <a:r>
              <a:rPr lang="zh-CN" altLang="en-US" dirty="0"/>
              <a:t>，设备表面 </a:t>
            </a:r>
            <a:r>
              <a:rPr lang="en-US" altLang="zh-CN" dirty="0"/>
              <a:t>~ 20 </a:t>
            </a:r>
            <a:r>
              <a:rPr lang="en-US" altLang="zh-CN" dirty="0" err="1"/>
              <a:t>uSv</a:t>
            </a:r>
            <a:r>
              <a:rPr lang="en-US" altLang="zh-CN" dirty="0"/>
              <a:t>/h</a:t>
            </a:r>
          </a:p>
          <a:p>
            <a:pPr lvl="1"/>
            <a:r>
              <a:rPr lang="zh-CN" altLang="en-US" dirty="0"/>
              <a:t>同步辐射可忽略</a:t>
            </a:r>
            <a:endParaRPr lang="en-US" altLang="zh-CN" dirty="0"/>
          </a:p>
          <a:p>
            <a:pPr lvl="1"/>
            <a:r>
              <a:rPr lang="zh-CN" altLang="en-US" dirty="0"/>
              <a:t>随机束损的周围剂量当量如图</a:t>
            </a:r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75724B5-7F07-4BCD-9F88-41C6C34DA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主环停机十分钟后周围剂量当量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35022D-C116-4C75-A1BC-8DC82B97C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19EEEAD1-760C-4D27-BC87-F3A752EC829F}"/>
              </a:ext>
            </a:extLst>
          </p:cNvPr>
          <p:cNvSpPr txBox="1">
            <a:spLocks/>
          </p:cNvSpPr>
          <p:nvPr/>
        </p:nvSpPr>
        <p:spPr>
          <a:xfrm>
            <a:off x="6707138" y="1059883"/>
            <a:ext cx="5486400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200" b="0" kern="1200" baseline="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WW</a:t>
            </a:r>
            <a:r>
              <a:rPr lang="zh-CN" altLang="en-US" dirty="0"/>
              <a:t>模式：大部分位置周围剂量当量 </a:t>
            </a:r>
            <a:r>
              <a:rPr lang="en-US" altLang="zh-CN" dirty="0"/>
              <a:t>&lt;2 </a:t>
            </a:r>
            <a:r>
              <a:rPr lang="en-US" altLang="zh-CN" dirty="0" err="1"/>
              <a:t>uSv</a:t>
            </a:r>
            <a:r>
              <a:rPr lang="en-US" altLang="zh-CN" dirty="0"/>
              <a:t>/h</a:t>
            </a:r>
            <a:r>
              <a:rPr lang="zh-CN" altLang="en-US" dirty="0"/>
              <a:t>，设备表面 </a:t>
            </a:r>
            <a:r>
              <a:rPr lang="en-US" altLang="zh-CN" dirty="0"/>
              <a:t>~10 </a:t>
            </a:r>
            <a:r>
              <a:rPr lang="en-US" altLang="zh-CN" dirty="0" err="1"/>
              <a:t>uSv</a:t>
            </a:r>
            <a:r>
              <a:rPr lang="en-US" altLang="zh-CN" dirty="0"/>
              <a:t>/h</a:t>
            </a:r>
          </a:p>
          <a:p>
            <a:pPr lvl="1"/>
            <a:r>
              <a:rPr lang="zh-CN" altLang="en-US" dirty="0"/>
              <a:t>同步辐射可忽略</a:t>
            </a:r>
            <a:endParaRPr lang="en-US" altLang="zh-CN" dirty="0"/>
          </a:p>
          <a:p>
            <a:pPr lvl="1"/>
            <a:r>
              <a:rPr lang="zh-CN" altLang="en-US" dirty="0"/>
              <a:t>随机束损的周围剂量当量如图</a:t>
            </a:r>
            <a:endParaRPr lang="en-US" altLang="zh-CN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E98EC87-559F-4F67-9F3C-611C8A945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8" y="2547386"/>
            <a:ext cx="5838825" cy="33528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5AD550C-BD25-40D1-98AA-DEF3F79A2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77107"/>
            <a:ext cx="58483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85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0C29CC2-2236-4B63-8B04-79462B642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ttbar</a:t>
            </a:r>
            <a:r>
              <a:rPr lang="zh-CN" altLang="en-US" dirty="0"/>
              <a:t>模式：大部分位置周围剂量当量 </a:t>
            </a:r>
            <a:r>
              <a:rPr lang="en-US" altLang="zh-CN" dirty="0"/>
              <a:t>&lt;20 </a:t>
            </a:r>
            <a:r>
              <a:rPr lang="en-US" altLang="zh-CN" dirty="0" err="1"/>
              <a:t>uSv</a:t>
            </a:r>
            <a:r>
              <a:rPr lang="en-US" altLang="zh-CN" dirty="0"/>
              <a:t>/h</a:t>
            </a:r>
            <a:r>
              <a:rPr lang="zh-CN" altLang="en-US" dirty="0"/>
              <a:t>，设备表面 </a:t>
            </a:r>
            <a:r>
              <a:rPr lang="en-US" altLang="zh-CN" dirty="0"/>
              <a:t>&gt;100 </a:t>
            </a:r>
            <a:r>
              <a:rPr lang="en-US" altLang="zh-CN" dirty="0" err="1"/>
              <a:t>uSv</a:t>
            </a:r>
            <a:r>
              <a:rPr lang="en-US" altLang="zh-CN" dirty="0"/>
              <a:t>/h</a:t>
            </a:r>
          </a:p>
          <a:p>
            <a:pPr lvl="1"/>
            <a:r>
              <a:rPr lang="zh-CN" altLang="en-US" dirty="0"/>
              <a:t>同步辐射的周围剂量当量如图                                     随机束损的周围剂量当量如图</a:t>
            </a:r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75724B5-7F07-4BCD-9F88-41C6C34DA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主环停机十分钟后周围剂量当量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35022D-C116-4C75-A1BC-8DC82B97C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1629517-4C8C-4402-A8CC-DE595B6F6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2" y="1879834"/>
            <a:ext cx="5810250" cy="33337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BE3A5C6-1414-4AB0-ADC8-864407DE6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1813159"/>
            <a:ext cx="58864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2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0C29CC2-2236-4B63-8B04-79462B642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ttbar</a:t>
            </a:r>
            <a:r>
              <a:rPr lang="zh-CN" altLang="en-US" dirty="0"/>
              <a:t>模式：大部分位置周围剂量当量 </a:t>
            </a:r>
            <a:r>
              <a:rPr lang="en-US" altLang="zh-CN" dirty="0"/>
              <a:t>&lt;5 </a:t>
            </a:r>
            <a:r>
              <a:rPr lang="en-US" altLang="zh-CN" dirty="0" err="1"/>
              <a:t>uSv</a:t>
            </a:r>
            <a:r>
              <a:rPr lang="en-US" altLang="zh-CN" dirty="0"/>
              <a:t>/h</a:t>
            </a:r>
            <a:r>
              <a:rPr lang="zh-CN" altLang="en-US" dirty="0"/>
              <a:t>，设备表面 </a:t>
            </a:r>
            <a:r>
              <a:rPr lang="en-US" altLang="zh-CN" dirty="0"/>
              <a:t>&gt;10 </a:t>
            </a:r>
            <a:r>
              <a:rPr lang="en-US" altLang="zh-CN" dirty="0" err="1"/>
              <a:t>uSv</a:t>
            </a:r>
            <a:r>
              <a:rPr lang="en-US" altLang="zh-CN" dirty="0"/>
              <a:t>/h</a:t>
            </a:r>
          </a:p>
          <a:p>
            <a:pPr lvl="1"/>
            <a:r>
              <a:rPr lang="zh-CN" altLang="en-US" dirty="0"/>
              <a:t>同步辐射的周围剂量当量如图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zh-CN" altLang="en-US" dirty="0"/>
              <a:t>略高于</a:t>
            </a:r>
            <a:r>
              <a:rPr lang="en-US" altLang="zh-CN" dirty="0"/>
              <a:t>Z/WW</a:t>
            </a:r>
            <a:r>
              <a:rPr lang="zh-CN" altLang="en-US" dirty="0"/>
              <a:t>模式停机十分钟后的周围剂量当量。</a:t>
            </a:r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75724B5-7F07-4BCD-9F88-41C6C34DA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主环停机一天后周围剂量当量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35022D-C116-4C75-A1BC-8DC82B97C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68A43FA-3A34-44D6-A8E6-A08075A27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38" y="1803634"/>
            <a:ext cx="58293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84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5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34132</TotalTime>
  <Words>2021</Words>
  <Application>Microsoft Office PowerPoint</Application>
  <PresentationFormat>宽屏</PresentationFormat>
  <Paragraphs>361</Paragraphs>
  <Slides>23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等线</vt:lpstr>
      <vt:lpstr>微软雅黑</vt:lpstr>
      <vt:lpstr>Arial</vt:lpstr>
      <vt:lpstr>Arial Black</vt:lpstr>
      <vt:lpstr>Calibri</vt:lpstr>
      <vt:lpstr>Cambria Math</vt:lpstr>
      <vt:lpstr>Times New Roman</vt:lpstr>
      <vt:lpstr>Wingdings</vt:lpstr>
      <vt:lpstr>Office 主题</vt:lpstr>
      <vt:lpstr>PowerPoint 演示文稿</vt:lpstr>
      <vt:lpstr>Content</vt:lpstr>
      <vt:lpstr>CEPC光子吸收器方案和TDR方案对比</vt:lpstr>
      <vt:lpstr>电缆屏蔽，造价估算</vt:lpstr>
      <vt:lpstr>EDR电缆屏蔽，造价估算</vt:lpstr>
      <vt:lpstr>主环停机后周围剂量当量</vt:lpstr>
      <vt:lpstr>主环停机十分钟后周围剂量当量</vt:lpstr>
      <vt:lpstr>主环停机十分钟后周围剂量当量</vt:lpstr>
      <vt:lpstr>主环停机一天后周围剂量当量</vt:lpstr>
      <vt:lpstr>主环停机后周围剂量当量</vt:lpstr>
      <vt:lpstr>总结，下一步工作</vt:lpstr>
      <vt:lpstr>backup</vt:lpstr>
      <vt:lpstr>PowerPoint 演示文稿</vt:lpstr>
      <vt:lpstr>PowerPoint 演示文稿</vt:lpstr>
      <vt:lpstr>CEPC光子吸收器方案和TDR方案对比</vt:lpstr>
      <vt:lpstr>PowerPoint 演示文稿</vt:lpstr>
      <vt:lpstr>主环隧道内吸收剂量@120GeV &amp; 180GeV </vt:lpstr>
      <vt:lpstr>隧道内电缆绝缘等有机材料</vt:lpstr>
      <vt:lpstr>隧道内光纤</vt:lpstr>
      <vt:lpstr>隧道内电子学（二极铁支架间屏蔽为例）</vt:lpstr>
      <vt:lpstr>受辐射影响系统的屏蔽方案：小结</vt:lpstr>
      <vt:lpstr>CEPC束流参数: 50MW</vt:lpstr>
      <vt:lpstr>CEPC束流参数: 50MW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lenovo</cp:lastModifiedBy>
  <cp:revision>2483</cp:revision>
  <cp:lastPrinted>2022-11-06T05:19:21Z</cp:lastPrinted>
  <dcterms:created xsi:type="dcterms:W3CDTF">2012-09-04T11:33:36Z</dcterms:created>
  <dcterms:modified xsi:type="dcterms:W3CDTF">2025-01-24T05:48:29Z</dcterms:modified>
</cp:coreProperties>
</file>