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53" r:id="rId2"/>
    <p:sldId id="907" r:id="rId3"/>
    <p:sldId id="1128" r:id="rId4"/>
    <p:sldId id="1130" r:id="rId5"/>
    <p:sldId id="1596" r:id="rId6"/>
    <p:sldId id="1018" r:id="rId7"/>
    <p:sldId id="1070" r:id="rId8"/>
    <p:sldId id="1072" r:id="rId9"/>
    <p:sldId id="1598" r:id="rId10"/>
    <p:sldId id="1079" r:id="rId11"/>
    <p:sldId id="1143" r:id="rId12"/>
    <p:sldId id="1599" r:id="rId13"/>
    <p:sldId id="1600" r:id="rId14"/>
    <p:sldId id="1601" r:id="rId15"/>
    <p:sldId id="1602" r:id="rId16"/>
    <p:sldId id="1603" r:id="rId17"/>
    <p:sldId id="1607" r:id="rId18"/>
    <p:sldId id="1604" r:id="rId19"/>
    <p:sldId id="1608" r:id="rId20"/>
    <p:sldId id="1609" r:id="rId21"/>
    <p:sldId id="1103" r:id="rId22"/>
    <p:sldId id="1611" r:id="rId23"/>
    <p:sldId id="1606" r:id="rId24"/>
    <p:sldId id="1594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FFFFF"/>
    <a:srgbClr val="0000FF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93" d="100"/>
          <a:sy n="93" d="100"/>
        </p:scale>
        <p:origin x="115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4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67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65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80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46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623392" y="2480570"/>
            <a:ext cx="1116124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EDR mechanical detailed layout design progress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Haijing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Wang,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Yiwei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Wang,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Siyu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Chen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CEPC DAY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2025.1.24</a:t>
            </a: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949280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C9D53AF7-3115-4202-A43D-7B7B3E939606}"/>
              </a:ext>
            </a:extLst>
          </p:cNvPr>
          <p:cNvGrpSpPr>
            <a:grpSpLocks noChangeAspect="1"/>
          </p:cNvGrpSpPr>
          <p:nvPr/>
        </p:nvGrpSpPr>
        <p:grpSpPr>
          <a:xfrm>
            <a:off x="485174" y="1602201"/>
            <a:ext cx="5941538" cy="2850463"/>
            <a:chOff x="-192789" y="2840959"/>
            <a:chExt cx="7858773" cy="37702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87B86EB-9768-4F39-A936-45AE8B6D5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984" y="2840959"/>
              <a:ext cx="7200000" cy="377026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EA471B-6CF5-43F2-BA64-50D239ECD5AA}"/>
                </a:ext>
              </a:extLst>
            </p:cNvPr>
            <p:cNvSpPr txBox="1"/>
            <p:nvPr/>
          </p:nvSpPr>
          <p:spPr>
            <a:xfrm>
              <a:off x="2077344" y="5917923"/>
              <a:ext cx="1150974" cy="447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Yoke 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E9B550B-8730-4BA3-B0A9-37BE506D6BDD}"/>
                </a:ext>
              </a:extLst>
            </p:cNvPr>
            <p:cNvSpPr txBox="1"/>
            <p:nvPr/>
          </p:nvSpPr>
          <p:spPr>
            <a:xfrm>
              <a:off x="796715" y="5919733"/>
              <a:ext cx="907377" cy="447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Coil 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0BA18A9-3514-47D8-B845-CA2975555618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250404" y="5465791"/>
              <a:ext cx="7669" cy="4539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E89CA67-8989-4115-90A7-7A7AEEB84B3D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2279578" y="5572141"/>
              <a:ext cx="373253" cy="3457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136F0B5-431C-4C74-9827-DAA6F964DC6C}"/>
                </a:ext>
              </a:extLst>
            </p:cNvPr>
            <p:cNvSpPr txBox="1"/>
            <p:nvPr/>
          </p:nvSpPr>
          <p:spPr>
            <a:xfrm>
              <a:off x="-192789" y="4433703"/>
              <a:ext cx="1738893" cy="773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Adjustment mechanism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AD7ACCA-F512-43CE-949E-CC6ABCF51E55}"/>
                </a:ext>
              </a:extLst>
            </p:cNvPr>
            <p:cNvSpPr txBox="1"/>
            <p:nvPr/>
          </p:nvSpPr>
          <p:spPr>
            <a:xfrm>
              <a:off x="-28213" y="3580787"/>
              <a:ext cx="1155860" cy="773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Steel frame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3C864CC-99D5-456E-AB61-05C7EC425791}"/>
                </a:ext>
              </a:extLst>
            </p:cNvPr>
            <p:cNvCxnSpPr>
              <a:cxnSpLocks/>
            </p:cNvCxnSpPr>
            <p:nvPr/>
          </p:nvCxnSpPr>
          <p:spPr>
            <a:xfrm>
              <a:off x="796716" y="3903953"/>
              <a:ext cx="661864" cy="1030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8F51E28-5187-45E0-AB66-6709432F1A7C}"/>
                </a:ext>
              </a:extLst>
            </p:cNvPr>
            <p:cNvCxnSpPr>
              <a:cxnSpLocks/>
            </p:cNvCxnSpPr>
            <p:nvPr/>
          </p:nvCxnSpPr>
          <p:spPr>
            <a:xfrm>
              <a:off x="1258072" y="4726090"/>
              <a:ext cx="2880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4776694-40BA-4EA2-B013-A17509870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8438728" cy="168342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Tunnel mockup </a:t>
            </a:r>
            <a:r>
              <a:rPr lang="en-US" altLang="zh-CN" dirty="0"/>
              <a:t>elements in Booster arc section </a:t>
            </a:r>
            <a:endParaRPr lang="en-US" altLang="zh-CN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3BA330-35CE-4DD2-99F6-D180D426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20" name="标题 2">
            <a:extLst>
              <a:ext uri="{FF2B5EF4-FFF2-40B4-BE49-F238E27FC236}">
                <a16:creationId xmlns:a16="http://schemas.microsoft.com/office/drawing/2014/main" id="{114CBACB-FA73-456D-B819-3F4F7AA0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Partial layout in arc section (tunnel mockup)</a:t>
            </a:r>
            <a:endParaRPr 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9211AE0-95C0-40A9-8633-A91ADB7E9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81" y="1763205"/>
            <a:ext cx="3600000" cy="26711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96CF2C-EB0D-431F-878D-E54C3FDF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12" y="4452664"/>
            <a:ext cx="1385038" cy="216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0C3A724-A79C-47F5-99EF-2FF45081C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140" y="4526410"/>
            <a:ext cx="1552626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BB6B8E9-B28B-4BE2-9329-A1C11B100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199" y="4555148"/>
            <a:ext cx="1400922" cy="216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4DFDA65-3356-4282-AFCE-E60F58819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275" y="4523388"/>
            <a:ext cx="1572446" cy="21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665267D-2181-4499-9324-AF5751C2E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328" y="4555148"/>
            <a:ext cx="9676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0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5DEF327-539E-4FA0-B71E-7FD00E7A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01"/>
          <a:stretch/>
        </p:blipFill>
        <p:spPr>
          <a:xfrm>
            <a:off x="615302" y="4561922"/>
            <a:ext cx="5040000" cy="2020433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BCB64-21F8-4752-B103-F71DF8F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33710B5-348F-461D-9695-4383CC49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Partial layout in arc section (tunnel mockup)</a:t>
            </a:r>
            <a:endParaRPr 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2FB3595-9449-4803-89DB-15B877D41F1B}"/>
              </a:ext>
            </a:extLst>
          </p:cNvPr>
          <p:cNvSpPr txBox="1">
            <a:spLocks/>
          </p:cNvSpPr>
          <p:nvPr/>
        </p:nvSpPr>
        <p:spPr>
          <a:xfrm>
            <a:off x="609599" y="1285861"/>
            <a:ext cx="11102225" cy="444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The site construction design of the tunnel mockup is under-going. </a:t>
            </a:r>
          </a:p>
          <a:p>
            <a:r>
              <a:rPr lang="en-US" altLang="zh-CN" sz="2400" dirty="0"/>
              <a:t>The devices of the mockup is under developing.  </a:t>
            </a:r>
            <a:endParaRPr lang="en-US" altLang="zh-CN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1E7001-78EF-4B1E-86D2-E33F41FC6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1" t="28962" r="12215" b="19654"/>
          <a:stretch/>
        </p:blipFill>
        <p:spPr>
          <a:xfrm>
            <a:off x="5735960" y="2619977"/>
            <a:ext cx="2880000" cy="15507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DC5B0F-C526-4B58-BEBC-3FB28B8F9C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0" b="30050"/>
          <a:stretch/>
        </p:blipFill>
        <p:spPr>
          <a:xfrm>
            <a:off x="8723892" y="2476669"/>
            <a:ext cx="2880000" cy="16940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D06D01-D0B4-441A-ACFA-38EDDFEF1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62" y="2184346"/>
            <a:ext cx="4680000" cy="2794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B9BF5D-B4C9-4907-8614-3D2FEE4717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91" t="54200" r="5191" b="10313"/>
          <a:stretch/>
        </p:blipFill>
        <p:spPr>
          <a:xfrm>
            <a:off x="5728320" y="4379516"/>
            <a:ext cx="2880000" cy="194701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2F8AF50-266C-4D42-889B-BBFF496B7E06}"/>
              </a:ext>
            </a:extLst>
          </p:cNvPr>
          <p:cNvSpPr/>
          <p:nvPr/>
        </p:nvSpPr>
        <p:spPr>
          <a:xfrm>
            <a:off x="1703512" y="3789040"/>
            <a:ext cx="295232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7335178-DFAA-4769-BE7D-4EAF2B40CB77}"/>
              </a:ext>
            </a:extLst>
          </p:cNvPr>
          <p:cNvSpPr/>
          <p:nvPr/>
        </p:nvSpPr>
        <p:spPr>
          <a:xfrm>
            <a:off x="2351584" y="5572139"/>
            <a:ext cx="504056" cy="7842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EAAFD6-8AE9-4DC2-A9E5-69115F0282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412"/>
          <a:stretch/>
        </p:blipFill>
        <p:spPr>
          <a:xfrm>
            <a:off x="8737600" y="4391421"/>
            <a:ext cx="2880000" cy="19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D8CB8A7-E3FE-4C3A-A118-17419565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accelerator layouts before CEPC (HEPS\BEPC\CSNS…), the 2D and 3D layouts are designed separately and has no direct linkage</a:t>
            </a:r>
          </a:p>
          <a:p>
            <a:pPr lvl="1"/>
            <a:r>
              <a:rPr lang="en-US" dirty="0"/>
              <a:t>More workloads</a:t>
            </a:r>
          </a:p>
          <a:p>
            <a:pPr lvl="1"/>
            <a:r>
              <a:rPr lang="en-US" dirty="0"/>
              <a:t>Easily to have inconsistencies between 2D and 3D layout</a:t>
            </a:r>
          </a:p>
          <a:p>
            <a:r>
              <a:rPr lang="en-US" dirty="0"/>
              <a:t>We want to make a 2D/3D linkage design for CEPC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Autodesk</a:t>
            </a:r>
            <a:r>
              <a:rPr lang="en-US" dirty="0"/>
              <a:t> soft wares: AutoCAD Mechanical, Autodesk </a:t>
            </a:r>
            <a:r>
              <a:rPr lang="en-US" altLang="zh-CN" dirty="0"/>
              <a:t>Inventor Professional, Factory Design Utilities, the three should have the same version and language. We use V2025</a:t>
            </a:r>
          </a:p>
          <a:p>
            <a:pPr lvl="1"/>
            <a:r>
              <a:rPr lang="en-US" dirty="0"/>
              <a:t>We also investigated “</a:t>
            </a:r>
            <a:r>
              <a:rPr lang="zh-CN" altLang="en-US" dirty="0"/>
              <a:t>中望</a:t>
            </a:r>
            <a:r>
              <a:rPr lang="en-US" altLang="zh-CN" dirty="0"/>
              <a:t>CAD</a:t>
            </a:r>
            <a:r>
              <a:rPr lang="en-US" dirty="0"/>
              <a:t>”. It doesn’t have this usage</a:t>
            </a:r>
          </a:p>
          <a:p>
            <a:pPr lvl="1"/>
            <a:r>
              <a:rPr lang="en-US" dirty="0"/>
              <a:t>Other soft wares: we haven’t investigated.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BB4DED1-04A7-459D-95C7-456C2808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2D/3D linkage design 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FE28DC-767C-43BC-A013-3878079A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72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72ACD9-BB4B-469A-A1C4-313CDF3D0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7BA cell of HEPS as an example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378F0-C1B9-43B4-96C3-32A4D822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91BE2C38-7504-492C-B66D-8AB35F72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2D/3D linkage design </a:t>
            </a:r>
            <a:endParaRPr lang="en-US" dirty="0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8F829B65-ADDC-4C8B-8880-82745D129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3" b="11581"/>
          <a:stretch/>
        </p:blipFill>
        <p:spPr>
          <a:xfrm>
            <a:off x="787942" y="2298519"/>
            <a:ext cx="10515600" cy="14074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FCE6F1-E7BB-4F2B-A4CD-19C82BAB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25" y="4293096"/>
            <a:ext cx="10518232" cy="15005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722CFFF-6A19-4750-8A95-F731D80BA677}"/>
              </a:ext>
            </a:extLst>
          </p:cNvPr>
          <p:cNvSpPr txBox="1"/>
          <p:nvPr/>
        </p:nvSpPr>
        <p:spPr>
          <a:xfrm>
            <a:off x="4151784" y="1945172"/>
            <a:ext cx="3249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Autodesk Inventor Professional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69C6D8-0837-4E3F-ADDA-96BA3F278ECF}"/>
              </a:ext>
            </a:extLst>
          </p:cNvPr>
          <p:cNvSpPr txBox="1"/>
          <p:nvPr/>
        </p:nvSpPr>
        <p:spPr>
          <a:xfrm>
            <a:off x="4625190" y="5804918"/>
            <a:ext cx="2302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AutoCAD Mechanical </a:t>
            </a:r>
            <a:endParaRPr lang="zh-CN" altLang="en-US" dirty="0"/>
          </a:p>
        </p:txBody>
      </p:sp>
      <p:sp>
        <p:nvSpPr>
          <p:cNvPr id="10" name="箭头: 上下 9">
            <a:extLst>
              <a:ext uri="{FF2B5EF4-FFF2-40B4-BE49-F238E27FC236}">
                <a16:creationId xmlns:a16="http://schemas.microsoft.com/office/drawing/2014/main" id="{E062411A-485C-475F-8737-8BADFC613427}"/>
              </a:ext>
            </a:extLst>
          </p:cNvPr>
          <p:cNvSpPr/>
          <p:nvPr/>
        </p:nvSpPr>
        <p:spPr>
          <a:xfrm>
            <a:off x="5447928" y="3706012"/>
            <a:ext cx="360040" cy="58708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5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72ACD9-BB4B-469A-A1C4-313CDF3D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6422504" cy="4840303"/>
          </a:xfrm>
        </p:spPr>
        <p:txBody>
          <a:bodyPr/>
          <a:lstStyle/>
          <a:p>
            <a:r>
              <a:rPr lang="en-US" dirty="0"/>
              <a:t>Take 7BA cell of HEPS as an example</a:t>
            </a:r>
          </a:p>
          <a:p>
            <a:pPr lvl="1"/>
            <a:r>
              <a:rPr lang="en-US" dirty="0"/>
              <a:t>Pre-processing: define a work plane and a plug-in point in 3D environment</a:t>
            </a:r>
          </a:p>
          <a:p>
            <a:pPr lvl="1"/>
            <a:r>
              <a:rPr lang="en-US" dirty="0"/>
              <a:t>Publish the top view resource </a:t>
            </a:r>
            <a:r>
              <a:rPr lang="en-US" dirty="0">
                <a:sym typeface="Wingdings" panose="05000000000000000000" pitchFamily="2" charset="2"/>
              </a:rPr>
              <a:t> a new model in the resource library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Publish the resources one by one</a:t>
            </a:r>
          </a:p>
          <a:p>
            <a:pPr lvl="1"/>
            <a:r>
              <a:rPr lang="en-US" dirty="0"/>
              <a:t>Create survey coordinates in 2D environment</a:t>
            </a:r>
          </a:p>
          <a:p>
            <a:pPr lvl="1"/>
            <a:r>
              <a:rPr lang="en-US" dirty="0"/>
              <a:t>The models in resource library can be loaded in resource browser. Place the models on the corresponding survey points.</a:t>
            </a:r>
          </a:p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378F0-C1B9-43B4-96C3-32A4D822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91BE2C38-7504-492C-B66D-8AB35F72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2D/3D linkage design </a:t>
            </a:r>
            <a:endParaRPr 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7D77ED-D7BC-45CB-9AAA-272E6BF4D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99" y="1931101"/>
            <a:ext cx="4320000" cy="24638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1379A55-9BF6-4305-9111-57F66E19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94" y="5091234"/>
            <a:ext cx="10571160" cy="15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5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72ACD9-BB4B-469A-A1C4-313CDF3D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dirty="0"/>
              <a:t>Take 7BA cell of HEPS as an example</a:t>
            </a:r>
          </a:p>
          <a:p>
            <a:pPr lvl="1"/>
            <a:r>
              <a:rPr lang="en-US" dirty="0"/>
              <a:t>Factory-open in inventor, the 3D assembly of the cell is built automatically. </a:t>
            </a:r>
          </a:p>
          <a:p>
            <a:pPr lvl="1"/>
            <a:r>
              <a:rPr lang="en-US" dirty="0"/>
              <a:t>If the 3D model is changed or replaced, the 2D model will be updated. </a:t>
            </a:r>
          </a:p>
          <a:p>
            <a:pPr lvl="1"/>
            <a:r>
              <a:rPr lang="en-US" dirty="0"/>
              <a:t>If the 2D model is replaced or its location is changed, the 3D model will be updated. </a:t>
            </a:r>
          </a:p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378F0-C1B9-43B4-96C3-32A4D822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91BE2C38-7504-492C-B66D-8AB35F72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2D/3D linkage design 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FFBE43-4C37-4CDB-A809-CC9D34AF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25145"/>
            <a:ext cx="6480000" cy="9244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8BD9322-DE85-459F-88F0-04EB63C5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4696458"/>
            <a:ext cx="6480000" cy="1681416"/>
          </a:xfrm>
          <a:prstGeom prst="rect">
            <a:avLst/>
          </a:prstGeom>
        </p:spPr>
      </p:pic>
      <p:sp>
        <p:nvSpPr>
          <p:cNvPr id="3" name="箭头: 下 2">
            <a:extLst>
              <a:ext uri="{FF2B5EF4-FFF2-40B4-BE49-F238E27FC236}">
                <a16:creationId xmlns:a16="http://schemas.microsoft.com/office/drawing/2014/main" id="{D56EFEAA-D283-44E0-9BC1-78B13150E511}"/>
              </a:ext>
            </a:extLst>
          </p:cNvPr>
          <p:cNvSpPr/>
          <p:nvPr/>
        </p:nvSpPr>
        <p:spPr>
          <a:xfrm>
            <a:off x="3215320" y="4183693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F15A4F5-1163-46E8-85B0-2FCB400A3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80" y="3189658"/>
            <a:ext cx="3240000" cy="18235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75DD7D-6DFE-4542-9A44-B06AB45C8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657"/>
          <a:stretch/>
        </p:blipFill>
        <p:spPr>
          <a:xfrm>
            <a:off x="7262400" y="5353609"/>
            <a:ext cx="4320000" cy="1243743"/>
          </a:xfrm>
          <a:prstGeom prst="rect">
            <a:avLst/>
          </a:prstGeom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9E86FCEA-2072-4235-8D47-2E3C005A35F6}"/>
              </a:ext>
            </a:extLst>
          </p:cNvPr>
          <p:cNvSpPr/>
          <p:nvPr/>
        </p:nvSpPr>
        <p:spPr>
          <a:xfrm>
            <a:off x="9336360" y="4955677"/>
            <a:ext cx="216024" cy="417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0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72ACD9-BB4B-469A-A1C4-313CDF3D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dirty="0"/>
              <a:t>Next plan</a:t>
            </a:r>
          </a:p>
          <a:p>
            <a:pPr lvl="1"/>
            <a:r>
              <a:rPr lang="en-US" dirty="0"/>
              <a:t>Accessible by others</a:t>
            </a:r>
          </a:p>
          <a:p>
            <a:pPr lvl="1"/>
            <a:r>
              <a:rPr lang="en-US" dirty="0"/>
              <a:t>2D layer settings and association with 3D models</a:t>
            </a:r>
          </a:p>
          <a:p>
            <a:pPr lvl="1"/>
            <a:r>
              <a:rPr lang="en-US" dirty="0"/>
              <a:t>Refine the details</a:t>
            </a:r>
          </a:p>
          <a:p>
            <a:pPr lvl="1"/>
            <a:r>
              <a:rPr lang="en-US" dirty="0"/>
              <a:t>Make a CEPC example </a:t>
            </a:r>
          </a:p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378F0-C1B9-43B4-96C3-32A4D822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91BE2C38-7504-492C-B66D-8AB35F72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2D/3D linkage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76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B5C77E-3ED7-4254-8742-F8E502E4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Constraint on new survey：</a:t>
            </a:r>
          </a:p>
          <a:p>
            <a:pPr lvl="1"/>
            <a:r>
              <a:rPr lang="en-US" dirty="0"/>
              <a:t>Least change compare with TDR: from the view point of the civil engineering continuity and the SPPC dipole feasibility (new survey may also work, but need more check)</a:t>
            </a:r>
          </a:p>
          <a:p>
            <a:pPr lvl="1"/>
            <a:r>
              <a:rPr lang="en-US" dirty="0"/>
              <a:t>The machine parameters: emittance and synchrotron radiation power should not change significant</a:t>
            </a:r>
          </a:p>
          <a:p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43F4015-43E1-43A6-96D3-BA993313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3200" dirty="0"/>
              <a:t>Collider new survey (beam track) with hardware EDR layout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B542B-EC0A-46BF-900B-CA095267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69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B5C77E-3ED7-4254-8742-F8E502E4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lattice design in order to get the new survey and check the machine performance</a:t>
            </a:r>
          </a:p>
          <a:p>
            <a:pPr lvl="1"/>
            <a:r>
              <a:rPr lang="en-US" dirty="0"/>
              <a:t>New ARC, dispersion suppressor: in order to get self-consistency of hardware dimensions</a:t>
            </a:r>
          </a:p>
          <a:p>
            <a:pPr lvl="1"/>
            <a:r>
              <a:rPr lang="en-US" dirty="0"/>
              <a:t>New RF: in order to get self-consistency of hardware dimensions and new </a:t>
            </a:r>
            <a:r>
              <a:rPr lang="en-US"/>
              <a:t>circumference 99955.418 m </a:t>
            </a:r>
            <a:r>
              <a:rPr lang="en-US" dirty="0"/>
              <a:t>requirement from time lock</a:t>
            </a:r>
          </a:p>
          <a:p>
            <a:pPr lvl="1"/>
            <a:r>
              <a:rPr lang="en-US" dirty="0"/>
              <a:t>IR: remains temporarily</a:t>
            </a:r>
          </a:p>
          <a:p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43F4015-43E1-43A6-96D3-BA993313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3200" dirty="0"/>
              <a:t>Collider new survey (beam track) with hardware EDR layout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B542B-EC0A-46BF-900B-CA095267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9A82B3-4990-4E1C-921D-E6458B3C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5" y="4293096"/>
            <a:ext cx="5400000" cy="194941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4792164-BCF3-4574-88A0-9D7BB191975A}"/>
              </a:ext>
            </a:extLst>
          </p:cNvPr>
          <p:cNvGrpSpPr>
            <a:grpSpLocks noChangeAspect="1"/>
          </p:cNvGrpSpPr>
          <p:nvPr/>
        </p:nvGrpSpPr>
        <p:grpSpPr>
          <a:xfrm>
            <a:off x="6412215" y="3880805"/>
            <a:ext cx="5400000" cy="2773996"/>
            <a:chOff x="7553325" y="2672792"/>
            <a:chExt cx="4210051" cy="21627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7FC2ECA-3B71-4C96-BBF7-E939C023D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5"/>
            <a:stretch/>
          </p:blipFill>
          <p:spPr>
            <a:xfrm>
              <a:off x="7553325" y="2742615"/>
              <a:ext cx="4210051" cy="2092893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BE7B8E1-5AE8-4903-9BF7-B3FBAAB2A90E}"/>
                </a:ext>
              </a:extLst>
            </p:cNvPr>
            <p:cNvSpPr txBox="1"/>
            <p:nvPr/>
          </p:nvSpPr>
          <p:spPr>
            <a:xfrm>
              <a:off x="7553325" y="3484585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Line 1</a:t>
              </a:r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F6468A4-D07A-4A17-B469-87EFDD81FE04}"/>
                </a:ext>
              </a:extLst>
            </p:cNvPr>
            <p:cNvSpPr txBox="1"/>
            <p:nvPr/>
          </p:nvSpPr>
          <p:spPr>
            <a:xfrm>
              <a:off x="7572374" y="398426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Line 3</a:t>
              </a:r>
              <a:endParaRPr lang="zh-CN" altLang="en-US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F7867BE-E6B1-4A84-98BA-FEF198E38949}"/>
                </a:ext>
              </a:extLst>
            </p:cNvPr>
            <p:cNvSpPr txBox="1"/>
            <p:nvPr/>
          </p:nvSpPr>
          <p:spPr>
            <a:xfrm>
              <a:off x="7572375" y="267279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Line 2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4847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B5C77E-3ED7-4254-8742-F8E502E4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Lattice design in on the way</a:t>
            </a:r>
          </a:p>
          <a:p>
            <a:pPr lvl="1"/>
            <a:r>
              <a:rPr lang="en-US" dirty="0"/>
              <a:t>More realistic model of the arc dipoles for beam dynamics: 6 models of dipole coil with different effect length, distances, bend angles and fringe fields (3 kinds of dipoles)</a:t>
            </a:r>
          </a:p>
          <a:p>
            <a:pPr lvl="1"/>
            <a:r>
              <a:rPr lang="en-US" dirty="0"/>
              <a:t>New RF region, new circumference have been done; ARC, dispersion suppressor is on the way</a:t>
            </a:r>
          </a:p>
          <a:p>
            <a:pPr lvl="1"/>
            <a:r>
              <a:rPr lang="en-US" dirty="0"/>
              <a:t>Models have been constructed, but need adjustment and iteration between lattice and magnet design</a:t>
            </a:r>
          </a:p>
          <a:p>
            <a:pPr lvl="1"/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43F4015-43E1-43A6-96D3-BA993313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3200" dirty="0"/>
              <a:t>Collider new survey (beam track) with hardware EDR layout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B542B-EC0A-46BF-900B-CA095267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48AC2D-1877-4A9D-8D44-2959CFB8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42616"/>
            <a:ext cx="5400000" cy="179864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AD71F26-FD02-4F1F-9715-D65A32BF8979}"/>
              </a:ext>
            </a:extLst>
          </p:cNvPr>
          <p:cNvSpPr txBox="1"/>
          <p:nvPr/>
        </p:nvSpPr>
        <p:spPr>
          <a:xfrm>
            <a:off x="2117070" y="6202462"/>
            <a:ext cx="2385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主环弧区二极铁纵向场分布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799ECD-40FA-4E14-9060-29115B0C9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42" y="4307654"/>
            <a:ext cx="5400000" cy="194941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831873F-6245-4721-B64B-C376AC50B07D}"/>
              </a:ext>
            </a:extLst>
          </p:cNvPr>
          <p:cNvSpPr txBox="1"/>
          <p:nvPr/>
        </p:nvSpPr>
        <p:spPr>
          <a:xfrm>
            <a:off x="8156852" y="6202462"/>
            <a:ext cx="1592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弧区设备分布</a:t>
            </a:r>
          </a:p>
        </p:txBody>
      </p:sp>
    </p:spTree>
    <p:extLst>
      <p:ext uri="{BB962C8B-B14F-4D97-AF65-F5344CB8AC3E}">
        <p14:creationId xmlns:p14="http://schemas.microsoft.com/office/powerpoint/2010/main" val="2442559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Partial layout in arc section (tunnel mockup)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2D/3D linkage design 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Collider new survey (beam track) with hardware EDR </a:t>
            </a: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layoutDiscussions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B5C77E-3ED7-4254-8742-F8E502E4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Difficulties:</a:t>
            </a:r>
          </a:p>
          <a:p>
            <a:pPr lvl="1"/>
            <a:r>
              <a:rPr lang="en-US" dirty="0"/>
              <a:t>Complicate longitudinal distribution of the arc hard wares (magnets, vacuum devices, beam instruments) : TDR period 1/2 cell, EDR status 6 cells.</a:t>
            </a:r>
          </a:p>
          <a:p>
            <a:pPr lvl="1"/>
            <a:r>
              <a:rPr lang="en-US" dirty="0"/>
              <a:t>Mainly driven by 12.5 m limit of vacuum chamber and long yoke length</a:t>
            </a:r>
          </a:p>
          <a:p>
            <a:pPr lvl="1"/>
            <a:r>
              <a:rPr lang="en-US" dirty="0"/>
              <a:t>Need to check the effects and then confirm this version layout: non regular arc optics, dispersion </a:t>
            </a:r>
            <a:r>
              <a:rPr lang="en-US" dirty="0" err="1"/>
              <a:t>surppresor</a:t>
            </a:r>
            <a:r>
              <a:rPr lang="en-US" dirty="0"/>
              <a:t> scheme, long </a:t>
            </a:r>
            <a:r>
              <a:rPr lang="en-US" dirty="0" err="1"/>
              <a:t>sextupoles</a:t>
            </a:r>
            <a:r>
              <a:rPr lang="en-US" dirty="0"/>
              <a:t> effects (1.4m+0.5m valve+1.4m)</a:t>
            </a:r>
          </a:p>
          <a:p>
            <a:pPr lvl="1"/>
            <a:r>
              <a:rPr lang="en-US" dirty="0"/>
              <a:t>Check the aperture longitudinal position consistence of two beams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43F4015-43E1-43A6-96D3-BA993313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3200" dirty="0"/>
              <a:t>Collider new survey (beam track) with hardware EDR layout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B542B-EC0A-46BF-900B-CA095267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1A1A7C-58F7-40E3-9CFE-DC40B9441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74" y="4044075"/>
            <a:ext cx="2880000" cy="247470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16501EB-B4AE-4356-8D7A-87169B3F858A}"/>
              </a:ext>
            </a:extLst>
          </p:cNvPr>
          <p:cNvSpPr txBox="1"/>
          <p:nvPr/>
        </p:nvSpPr>
        <p:spPr>
          <a:xfrm>
            <a:off x="5591944" y="4613475"/>
            <a:ext cx="237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1600" dirty="0"/>
              <a:t>Temporarily survey with simplified ARC, the perimeter is 99955.418 meters</a:t>
            </a:r>
          </a:p>
        </p:txBody>
      </p:sp>
    </p:spTree>
    <p:extLst>
      <p:ext uri="{BB962C8B-B14F-4D97-AF65-F5344CB8AC3E}">
        <p14:creationId xmlns:p14="http://schemas.microsoft.com/office/powerpoint/2010/main" val="207983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BCB64-21F8-4752-B103-F71DF8F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33710B5-348F-461D-9695-4383CC49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Discussions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2FB3595-9449-4803-89DB-15B877D41F1B}"/>
              </a:ext>
            </a:extLst>
          </p:cNvPr>
          <p:cNvSpPr txBox="1">
            <a:spLocks/>
          </p:cNvSpPr>
          <p:nvPr/>
        </p:nvSpPr>
        <p:spPr>
          <a:xfrm>
            <a:off x="609599" y="1285861"/>
            <a:ext cx="11102225" cy="444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There had a 400 mm difference of the Arc section ground and RF section ground in the CDR and TDR.</a:t>
            </a:r>
          </a:p>
          <a:p>
            <a:r>
              <a:rPr lang="en-US" altLang="zh-CN" sz="2400" dirty="0"/>
              <a:t>The RF design updated, the ground can be at the same level now!</a:t>
            </a:r>
            <a:r>
              <a:rPr lang="en-US" altLang="zh-CN" sz="2400" dirty="0">
                <a:solidFill>
                  <a:srgbClr val="FF0000"/>
                </a:solidFill>
              </a:rPr>
              <a:t>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2AF056-B177-4F60-9FFF-04434074E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645024"/>
            <a:ext cx="5400000" cy="27939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E413CD-8009-42A3-A5A1-8E8549090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40" y="2879597"/>
            <a:ext cx="5400000" cy="3292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D780827-3AB9-45AB-B522-FDC2863B1BB3}"/>
              </a:ext>
            </a:extLst>
          </p:cNvPr>
          <p:cNvSpPr txBox="1"/>
          <p:nvPr/>
        </p:nvSpPr>
        <p:spPr>
          <a:xfrm>
            <a:off x="6240016" y="287708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From </a:t>
            </a:r>
            <a:r>
              <a:rPr lang="en-US" i="1" dirty="0" err="1"/>
              <a:t>Jiyuan</a:t>
            </a:r>
            <a:r>
              <a:rPr lang="en-US" i="1" dirty="0"/>
              <a:t> </a:t>
            </a:r>
            <a:r>
              <a:rPr lang="en-US" i="1" dirty="0" err="1"/>
              <a:t>Zhai</a:t>
            </a:r>
            <a:r>
              <a:rPr lang="en-US" i="1" dirty="0"/>
              <a:t>, IAS 2025</a:t>
            </a:r>
          </a:p>
        </p:txBody>
      </p:sp>
    </p:spTree>
    <p:extLst>
      <p:ext uri="{BB962C8B-B14F-4D97-AF65-F5344CB8AC3E}">
        <p14:creationId xmlns:p14="http://schemas.microsoft.com/office/powerpoint/2010/main" val="648356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BCB64-21F8-4752-B103-F71DF8F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33710B5-348F-461D-9695-4383CC49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Discussions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2FB3595-9449-4803-89DB-15B877D41F1B}"/>
              </a:ext>
            </a:extLst>
          </p:cNvPr>
          <p:cNvSpPr txBox="1">
            <a:spLocks/>
          </p:cNvSpPr>
          <p:nvPr/>
        </p:nvSpPr>
        <p:spPr>
          <a:xfrm>
            <a:off x="609599" y="1285861"/>
            <a:ext cx="6063067" cy="444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The horizontal dimensions is </a:t>
            </a:r>
            <a:r>
              <a:rPr lang="en-US" altLang="zh-CN" sz="2400" dirty="0">
                <a:solidFill>
                  <a:srgbClr val="FF0000"/>
                </a:solidFill>
              </a:rPr>
              <a:t>about 300 mm larger </a:t>
            </a:r>
            <a:r>
              <a:rPr lang="en-US" altLang="zh-CN" sz="2400" dirty="0"/>
              <a:t>from beam center to coupler end.</a:t>
            </a:r>
          </a:p>
          <a:p>
            <a:r>
              <a:rPr lang="en-US" altLang="zh-CN" sz="2400" dirty="0"/>
              <a:t>The tunnel section needs detailed design further.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CE413CD-8009-42A3-A5A1-8E854909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040" y="996317"/>
            <a:ext cx="4680000" cy="285314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F277D32-263C-45FC-B564-5F3D60335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9" y="3605667"/>
            <a:ext cx="6480000" cy="26067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A230598-C65C-4FC3-AFE5-442B33C051C3}"/>
              </a:ext>
            </a:extLst>
          </p:cNvPr>
          <p:cNvGrpSpPr>
            <a:grpSpLocks noChangeAspect="1"/>
          </p:cNvGrpSpPr>
          <p:nvPr/>
        </p:nvGrpSpPr>
        <p:grpSpPr>
          <a:xfrm>
            <a:off x="6528048" y="3917522"/>
            <a:ext cx="5400000" cy="2773996"/>
            <a:chOff x="7553325" y="2672792"/>
            <a:chExt cx="4210051" cy="21627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9AB5562-28A7-44E3-9134-5E010A076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5"/>
            <a:stretch/>
          </p:blipFill>
          <p:spPr>
            <a:xfrm>
              <a:off x="7553325" y="2742615"/>
              <a:ext cx="4210051" cy="209289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50E2974-6C61-4398-878B-803C470F6A60}"/>
                </a:ext>
              </a:extLst>
            </p:cNvPr>
            <p:cNvSpPr txBox="1"/>
            <p:nvPr/>
          </p:nvSpPr>
          <p:spPr>
            <a:xfrm>
              <a:off x="7553325" y="3484585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Line 1</a:t>
              </a:r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1D130EE-FD73-41EB-A919-297421D966CD}"/>
                </a:ext>
              </a:extLst>
            </p:cNvPr>
            <p:cNvSpPr txBox="1"/>
            <p:nvPr/>
          </p:nvSpPr>
          <p:spPr>
            <a:xfrm>
              <a:off x="7572374" y="398426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Line 3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A0538EC-7E58-4985-A2AF-CBE46A3432B4}"/>
                </a:ext>
              </a:extLst>
            </p:cNvPr>
            <p:cNvSpPr txBox="1"/>
            <p:nvPr/>
          </p:nvSpPr>
          <p:spPr>
            <a:xfrm>
              <a:off x="7572375" y="267279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Line 2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494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0DBDB70-D4F8-4302-AC98-31A7583E4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31" y="3903377"/>
            <a:ext cx="2880000" cy="187864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BCB64-21F8-4752-B103-F71DF8F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33710B5-348F-461D-9695-4383CC49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Discussions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2FB3595-9449-4803-89DB-15B877D41F1B}"/>
              </a:ext>
            </a:extLst>
          </p:cNvPr>
          <p:cNvSpPr txBox="1">
            <a:spLocks/>
          </p:cNvSpPr>
          <p:nvPr/>
        </p:nvSpPr>
        <p:spPr>
          <a:xfrm>
            <a:off x="609600" y="1285861"/>
            <a:ext cx="7422186" cy="444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Booster support locations</a:t>
            </a:r>
          </a:p>
          <a:p>
            <a:pPr lvl="1"/>
            <a:r>
              <a:rPr lang="en-US" altLang="zh-CN" sz="2000" dirty="0"/>
              <a:t>Baseline: hanged on the ceiling. The tunnel is not lined</a:t>
            </a:r>
          </a:p>
          <a:p>
            <a:pPr lvl="1"/>
            <a:r>
              <a:rPr lang="en-US" altLang="zh-CN" sz="2000" dirty="0"/>
              <a:t>Waterproof, stability, installation and maintenance convenience, multi-point support, alignment…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EFC02B-76C6-49DE-BBFC-6EB443E4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431" y="3863557"/>
            <a:ext cx="5400000" cy="1845000"/>
          </a:xfrm>
          <a:prstGeom prst="rect">
            <a:avLst/>
          </a:prstGeom>
        </p:spPr>
      </p:pic>
      <p:pic>
        <p:nvPicPr>
          <p:cNvPr id="4098" name="Picture 2" descr="https://mod.fnal.gov/mod/stillphotos/2011/0200/11-0225-08D.jpg">
            <a:extLst>
              <a:ext uri="{FF2B5EF4-FFF2-40B4-BE49-F238E27FC236}">
                <a16:creationId xmlns:a16="http://schemas.microsoft.com/office/drawing/2014/main" id="{F54482EC-1C41-41C9-9ED5-9AE01F12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6" y="3663643"/>
            <a:ext cx="3240000" cy="21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70FD9DA-E559-4FF0-BF95-8E65DC5DD04C}"/>
              </a:ext>
            </a:extLst>
          </p:cNvPr>
          <p:cNvSpPr txBox="1"/>
          <p:nvPr/>
        </p:nvSpPr>
        <p:spPr>
          <a:xfrm>
            <a:off x="7104112" y="5771305"/>
            <a:ext cx="461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support schemes of Booster elements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8A3196-81CA-40B9-A866-9CB91540F3B2}"/>
              </a:ext>
            </a:extLst>
          </p:cNvPr>
          <p:cNvSpPr txBox="1"/>
          <p:nvPr/>
        </p:nvSpPr>
        <p:spPr>
          <a:xfrm>
            <a:off x="1238167" y="58583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Tevetron</a:t>
            </a:r>
            <a:r>
              <a:rPr lang="en-US" dirty="0"/>
              <a:t> tunnel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E8D857B-A6F1-4A34-9F1F-E94E6A5EF310}"/>
              </a:ext>
            </a:extLst>
          </p:cNvPr>
          <p:cNvSpPr txBox="1"/>
          <p:nvPr/>
        </p:nvSpPr>
        <p:spPr>
          <a:xfrm>
            <a:off x="4580105" y="5771305"/>
            <a:ext cx="201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Euro-XFEL tunnel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16F7B10-BE81-46C2-8634-F20BBA179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160777"/>
            <a:ext cx="4320000" cy="19790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6CE37BA-C030-4C36-8144-20F5FB285E9A}"/>
              </a:ext>
            </a:extLst>
          </p:cNvPr>
          <p:cNvSpPr txBox="1"/>
          <p:nvPr/>
        </p:nvSpPr>
        <p:spPr>
          <a:xfrm>
            <a:off x="9120336" y="31398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Sirius tunnel</a:t>
            </a:r>
          </a:p>
        </p:txBody>
      </p:sp>
    </p:spTree>
    <p:extLst>
      <p:ext uri="{BB962C8B-B14F-4D97-AF65-F5344CB8AC3E}">
        <p14:creationId xmlns:p14="http://schemas.microsoft.com/office/powerpoint/2010/main" val="103305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F8FDD97-2E35-41A6-879D-D8760E749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600" dirty="0"/>
          </a:p>
          <a:p>
            <a:pPr marL="0" indent="0">
              <a:buNone/>
            </a:pPr>
            <a:r>
              <a:rPr lang="en-US" sz="6600" dirty="0"/>
              <a:t>  Thanks for your attention!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FF64964-1F31-47D3-A15E-F0EB1B34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6F22FD-9BDE-4F3E-9793-F6E10BBD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28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40B88A-BB71-4649-927F-49F9BB59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59C13907-08A3-4784-BAAA-8999F452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Introduction </a:t>
            </a:r>
            <a:endParaRPr 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B32999D-E89A-4EF4-BE38-504D54BA713E}"/>
              </a:ext>
            </a:extLst>
          </p:cNvPr>
          <p:cNvGrpSpPr/>
          <p:nvPr/>
        </p:nvGrpSpPr>
        <p:grpSpPr>
          <a:xfrm>
            <a:off x="4799856" y="1349588"/>
            <a:ext cx="7200000" cy="5031740"/>
            <a:chOff x="4943872" y="1285861"/>
            <a:chExt cx="7200000" cy="503174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6625B7A-BC80-4B6E-A8E5-F9953364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3872" y="1285861"/>
              <a:ext cx="7200000" cy="5031740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C191101-8ADE-4292-8F98-7E8227D722D4}"/>
                </a:ext>
              </a:extLst>
            </p:cNvPr>
            <p:cNvSpPr/>
            <p:nvPr/>
          </p:nvSpPr>
          <p:spPr>
            <a:xfrm rot="18391439">
              <a:off x="7363423" y="5177848"/>
              <a:ext cx="28803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881EC0F-1260-49C4-92A8-981EC7050555}"/>
                </a:ext>
              </a:extLst>
            </p:cNvPr>
            <p:cNvSpPr txBox="1"/>
            <p:nvPr/>
          </p:nvSpPr>
          <p:spPr>
            <a:xfrm>
              <a:off x="6420035" y="5886775"/>
              <a:ext cx="1656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We begin here</a:t>
              </a:r>
              <a:endParaRPr lang="en-US" dirty="0"/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9FED294-5C1F-4D28-AEBF-E00C3E5C86B3}"/>
                </a:ext>
              </a:extLst>
            </p:cNvPr>
            <p:cNvCxnSpPr>
              <a:cxnSpLocks/>
              <a:stCxn id="13" idx="0"/>
              <a:endCxn id="11" idx="2"/>
            </p:cNvCxnSpPr>
            <p:nvPr/>
          </p:nvCxnSpPr>
          <p:spPr>
            <a:xfrm flipV="1">
              <a:off x="7248127" y="5509604"/>
              <a:ext cx="173600" cy="3771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E691D86-C45B-48EE-9B37-49A33555C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layout is the basis for the engineering design of each equipment.</a:t>
            </a:r>
          </a:p>
        </p:txBody>
      </p:sp>
      <p:sp>
        <p:nvSpPr>
          <p:cNvPr id="15" name="内容占位符 1">
            <a:extLst>
              <a:ext uri="{FF2B5EF4-FFF2-40B4-BE49-F238E27FC236}">
                <a16:creationId xmlns:a16="http://schemas.microsoft.com/office/drawing/2014/main" id="{3669F0C4-F863-4ECD-BBCC-25CC8EC00A9E}"/>
              </a:ext>
            </a:extLst>
          </p:cNvPr>
          <p:cNvSpPr txBox="1">
            <a:spLocks/>
          </p:cNvSpPr>
          <p:nvPr/>
        </p:nvSpPr>
        <p:spPr>
          <a:xfrm>
            <a:off x="609600" y="1772816"/>
            <a:ext cx="5840020" cy="433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The constraints for layout design</a:t>
            </a:r>
          </a:p>
          <a:p>
            <a:pPr lvl="1"/>
            <a:r>
              <a:rPr lang="en-US" altLang="zh-CN" sz="2000" dirty="0"/>
              <a:t>Quadrupole locations are </a:t>
            </a:r>
            <a:r>
              <a:rPr lang="en-US" altLang="zh-CN" sz="2000" dirty="0">
                <a:solidFill>
                  <a:srgbClr val="FF0000"/>
                </a:solidFill>
              </a:rPr>
              <a:t>fixed</a:t>
            </a:r>
            <a:r>
              <a:rPr lang="en-US" altLang="zh-CN" sz="2000" dirty="0"/>
              <a:t> according to TDR lattice.</a:t>
            </a:r>
          </a:p>
          <a:p>
            <a:pPr lvl="1"/>
            <a:r>
              <a:rPr lang="en-US" altLang="zh-CN" sz="2000" dirty="0"/>
              <a:t>The pumping spacing is less than </a:t>
            </a:r>
            <a:r>
              <a:rPr lang="en-US" altLang="zh-CN" sz="2000" dirty="0">
                <a:solidFill>
                  <a:srgbClr val="FF0000"/>
                </a:solidFill>
              </a:rPr>
              <a:t>12.5</a:t>
            </a:r>
            <a:r>
              <a:rPr lang="en-US" altLang="zh-CN" sz="2000" dirty="0"/>
              <a:t> meter to fulfill the vacuum requirements for different operating modes.</a:t>
            </a:r>
          </a:p>
          <a:p>
            <a:pPr lvl="1"/>
            <a:r>
              <a:rPr lang="en-US" altLang="zh-CN" sz="2000" dirty="0"/>
              <a:t>BPMs are next to quadrupoles.</a:t>
            </a:r>
          </a:p>
          <a:p>
            <a:pPr lvl="1"/>
            <a:r>
              <a:rPr lang="en-US" altLang="zh-CN" sz="2000" dirty="0"/>
              <a:t>Dipoles as long as possible to decrease SR power.</a:t>
            </a:r>
          </a:p>
          <a:p>
            <a:pPr lvl="1"/>
            <a:r>
              <a:rPr lang="en-US" altLang="zh-CN" sz="2000" dirty="0"/>
              <a:t>Reasonable space for installation and replacement.</a:t>
            </a:r>
          </a:p>
        </p:txBody>
      </p:sp>
    </p:spTree>
    <p:extLst>
      <p:ext uri="{BB962C8B-B14F-4D97-AF65-F5344CB8AC3E}">
        <p14:creationId xmlns:p14="http://schemas.microsoft.com/office/powerpoint/2010/main" val="2394909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BB8982-C1F7-40D4-B14E-D138399B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9CAD20AB-FD61-498C-97C6-D1C017ED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Introduction </a:t>
            </a:r>
            <a:endParaRPr 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334893B-2B04-4984-B5D1-90135AFD4951}"/>
              </a:ext>
            </a:extLst>
          </p:cNvPr>
          <p:cNvGrpSpPr/>
          <p:nvPr/>
        </p:nvGrpSpPr>
        <p:grpSpPr>
          <a:xfrm>
            <a:off x="-24680" y="1416838"/>
            <a:ext cx="12192000" cy="3521945"/>
            <a:chOff x="4589" y="1005479"/>
            <a:chExt cx="12192000" cy="3521945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A5F63471-3D44-4AB4-A8FE-90E9C17A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759"/>
            <a:stretch/>
          </p:blipFill>
          <p:spPr>
            <a:xfrm>
              <a:off x="609600" y="1005479"/>
              <a:ext cx="7200000" cy="1675000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359151E-93C8-4F5E-A8D3-BE3A48A0FF6F}"/>
                </a:ext>
              </a:extLst>
            </p:cNvPr>
            <p:cNvSpPr txBox="1"/>
            <p:nvPr/>
          </p:nvSpPr>
          <p:spPr>
            <a:xfrm>
              <a:off x="397074" y="1074484"/>
              <a:ext cx="1346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Quadrupole</a:t>
              </a:r>
              <a:endParaRPr lang="en-US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830872B-D25C-45E0-9DED-B893FA7436F9}"/>
                </a:ext>
              </a:extLst>
            </p:cNvPr>
            <p:cNvSpPr txBox="1"/>
            <p:nvPr/>
          </p:nvSpPr>
          <p:spPr>
            <a:xfrm>
              <a:off x="1563167" y="107448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BPM</a:t>
              </a:r>
              <a:endParaRPr lang="en-US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A99F2820-8BD4-4BF7-8271-9CD84A51C87B}"/>
                </a:ext>
              </a:extLst>
            </p:cNvPr>
            <p:cNvSpPr txBox="1"/>
            <p:nvPr/>
          </p:nvSpPr>
          <p:spPr>
            <a:xfrm>
              <a:off x="2124521" y="1072883"/>
              <a:ext cx="1172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/>
                <a:t>sextupole</a:t>
              </a:r>
              <a:endParaRPr lang="en-US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F09A200-337B-40BB-813D-2693A60368B0}"/>
                </a:ext>
              </a:extLst>
            </p:cNvPr>
            <p:cNvSpPr txBox="1"/>
            <p:nvPr/>
          </p:nvSpPr>
          <p:spPr>
            <a:xfrm>
              <a:off x="2622922" y="1326521"/>
              <a:ext cx="2548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Vacuum connection part</a:t>
              </a:r>
              <a:endParaRPr lang="en-US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D274157-FF81-4B9E-AAE0-1ACC99386D50}"/>
                </a:ext>
              </a:extLst>
            </p:cNvPr>
            <p:cNvSpPr txBox="1"/>
            <p:nvPr/>
          </p:nvSpPr>
          <p:spPr>
            <a:xfrm>
              <a:off x="5371519" y="1054073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dipole</a:t>
              </a:r>
              <a:endParaRPr lang="en-US" dirty="0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8B0CFE69-26C8-4FCD-BEFE-7E0CC705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9" y="3169893"/>
              <a:ext cx="12192000" cy="1357531"/>
            </a:xfrm>
            <a:prstGeom prst="rect">
              <a:avLst/>
            </a:prstGeom>
          </p:spPr>
        </p:pic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D0B1F9A3-31BF-4FAB-B979-67EFCE493561}"/>
                </a:ext>
              </a:extLst>
            </p:cNvPr>
            <p:cNvSpPr/>
            <p:nvPr/>
          </p:nvSpPr>
          <p:spPr>
            <a:xfrm>
              <a:off x="479376" y="3933056"/>
              <a:ext cx="43204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027FE177-59FE-4CF1-822B-096DEC81B95C}"/>
                </a:ext>
              </a:extLst>
            </p:cNvPr>
            <p:cNvCxnSpPr>
              <a:stCxn id="66" idx="0"/>
              <a:endCxn id="50" idx="2"/>
            </p:cNvCxnSpPr>
            <p:nvPr/>
          </p:nvCxnSpPr>
          <p:spPr>
            <a:xfrm flipV="1">
              <a:off x="695400" y="2680479"/>
              <a:ext cx="3514200" cy="1252577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BAA3515E-1D0F-482F-88E2-C2CAB76D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0556" y="2721205"/>
              <a:ext cx="7200000" cy="1244665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C87D1F10-EE93-4901-8DCC-023FE4CC35B1}"/>
                </a:ext>
              </a:extLst>
            </p:cNvPr>
            <p:cNvSpPr txBox="1"/>
            <p:nvPr/>
          </p:nvSpPr>
          <p:spPr>
            <a:xfrm>
              <a:off x="6150695" y="2652145"/>
              <a:ext cx="1001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dipole</a:t>
              </a:r>
              <a:endParaRPr lang="en-US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580F5596-65C9-46FC-B469-702B21D4A0D8}"/>
                </a:ext>
              </a:extLst>
            </p:cNvPr>
            <p:cNvSpPr txBox="1"/>
            <p:nvPr/>
          </p:nvSpPr>
          <p:spPr>
            <a:xfrm>
              <a:off x="9594009" y="2652145"/>
              <a:ext cx="1295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dipole</a:t>
              </a:r>
              <a:endParaRPr lang="en-US" dirty="0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F6E33E98-5678-4964-98B5-98588873C2C4}"/>
                </a:ext>
              </a:extLst>
            </p:cNvPr>
            <p:cNvSpPr/>
            <p:nvPr/>
          </p:nvSpPr>
          <p:spPr>
            <a:xfrm>
              <a:off x="8737600" y="3965870"/>
              <a:ext cx="31072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ADDE570D-2983-404F-9291-19F06B293101}"/>
                </a:ext>
              </a:extLst>
            </p:cNvPr>
            <p:cNvCxnSpPr/>
            <p:nvPr/>
          </p:nvCxnSpPr>
          <p:spPr>
            <a:xfrm flipH="1" flipV="1">
              <a:off x="8184232" y="3645024"/>
              <a:ext cx="702767" cy="28803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C703CEE-EDC0-45B7-BD70-5D5595034B45}"/>
                </a:ext>
              </a:extLst>
            </p:cNvPr>
            <p:cNvSpPr txBox="1"/>
            <p:nvPr/>
          </p:nvSpPr>
          <p:spPr>
            <a:xfrm>
              <a:off x="7018246" y="2660370"/>
              <a:ext cx="2548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Vacuum connection part</a:t>
              </a:r>
              <a:endParaRPr lang="en-US" dirty="0"/>
            </a:p>
          </p:txBody>
        </p:sp>
      </p:grpSp>
      <p:sp>
        <p:nvSpPr>
          <p:cNvPr id="31" name="内容占位符 1">
            <a:extLst>
              <a:ext uri="{FF2B5EF4-FFF2-40B4-BE49-F238E27FC236}">
                <a16:creationId xmlns:a16="http://schemas.microsoft.com/office/drawing/2014/main" id="{E78234FE-D618-42CE-93A0-C9363136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626405"/>
            <a:ext cx="10972800" cy="2114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are aiming to make a engineering layout with more details </a:t>
            </a:r>
          </a:p>
          <a:p>
            <a:pPr lvl="1"/>
            <a:r>
              <a:rPr lang="en-US" dirty="0"/>
              <a:t>Quadrupoles fixed </a:t>
            </a:r>
            <a:r>
              <a:rPr lang="en-US" dirty="0">
                <a:sym typeface="Wingdings" panose="05000000000000000000" pitchFamily="2" charset="2"/>
              </a:rPr>
              <a:t>A survey with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all the magnets </a:t>
            </a:r>
            <a:r>
              <a:rPr lang="en-US" dirty="0">
                <a:sym typeface="Wingdings" panose="05000000000000000000" pitchFamily="2" charset="2"/>
              </a:rPr>
              <a:t>in/out</a:t>
            </a:r>
            <a:r>
              <a:rPr lang="zh-CN" alt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coordinates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Simplified device profiles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more detailed structure </a:t>
            </a:r>
            <a:r>
              <a:rPr lang="en-US" dirty="0">
                <a:sym typeface="Wingdings" panose="05000000000000000000" pitchFamily="2" charset="2"/>
              </a:rPr>
              <a:t>according to the EDR progress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 layout of Booster, </a:t>
            </a:r>
            <a:r>
              <a:rPr lang="en-US" dirty="0" err="1">
                <a:sym typeface="Wingdings" panose="05000000000000000000" pitchFamily="2" charset="2"/>
              </a:rPr>
              <a:t>Linac</a:t>
            </a:r>
            <a:r>
              <a:rPr lang="en-US" dirty="0">
                <a:sym typeface="Wingdings" panose="05000000000000000000" pitchFamily="2" charset="2"/>
              </a:rPr>
              <a:t>, DR, transport lines…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sz="2400" dirty="0">
                <a:sym typeface="Wingdings" panose="05000000000000000000" pitchFamily="2" charset="2"/>
              </a:rPr>
              <a:t>2D/3D linkage design is under studying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2" name="内容占位符 1">
            <a:extLst>
              <a:ext uri="{FF2B5EF4-FFF2-40B4-BE49-F238E27FC236}">
                <a16:creationId xmlns:a16="http://schemas.microsoft.com/office/drawing/2014/main" id="{AC7AD5BF-28D1-42D8-94C3-D40CD824DB67}"/>
              </a:ext>
            </a:extLst>
          </p:cNvPr>
          <p:cNvSpPr txBox="1">
            <a:spLocks/>
          </p:cNvSpPr>
          <p:nvPr/>
        </p:nvSpPr>
        <p:spPr>
          <a:xfrm>
            <a:off x="610397" y="1124744"/>
            <a:ext cx="10972800" cy="211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Layout design from EDR beginning to 24.10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4895B4C-A3F7-4F35-8C8D-4ECD127B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0ECA61-979A-4596-B5A2-1C89B0BB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1CCAB9-AE4A-4F88-957B-4D5D3BD0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27" y="1401934"/>
            <a:ext cx="4680000" cy="5110938"/>
          </a:xfrm>
          <a:prstGeom prst="rect">
            <a:avLst/>
          </a:prstGeom>
        </p:spPr>
      </p:pic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AEC1BFB6-0A11-43CC-8A94-F37AAD1C9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22" y="1897542"/>
            <a:ext cx="7200000" cy="4434437"/>
          </a:xfrm>
        </p:spPr>
      </p:pic>
    </p:spTree>
    <p:extLst>
      <p:ext uri="{BB962C8B-B14F-4D97-AF65-F5344CB8AC3E}">
        <p14:creationId xmlns:p14="http://schemas.microsoft.com/office/powerpoint/2010/main" val="2894600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F8F96EA-8C84-4F49-9337-6D534433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1610"/>
            <a:ext cx="12192000" cy="279849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E691D86-C45B-48EE-9B37-49A33555C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A 60-meter tunnel with typical arc section and RF section </a:t>
            </a:r>
          </a:p>
          <a:p>
            <a:pPr lvl="1"/>
            <a:r>
              <a:rPr lang="en-US" altLang="zh-CN" sz="2000" dirty="0"/>
              <a:t>Arc section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one FODO cell </a:t>
            </a:r>
            <a:r>
              <a:rPr lang="en-US" altLang="zh-CN" sz="2000" dirty="0"/>
              <a:t>in both Collider</a:t>
            </a:r>
            <a:r>
              <a:rPr lang="zh-CN" altLang="en-US" sz="2000" dirty="0"/>
              <a:t> </a:t>
            </a:r>
            <a:r>
              <a:rPr lang="en-US" altLang="zh-CN" sz="2000" dirty="0"/>
              <a:t>and Booster</a:t>
            </a:r>
            <a:r>
              <a:rPr lang="zh-CN" altLang="en-US" sz="2000" dirty="0"/>
              <a:t>（</a:t>
            </a:r>
            <a:r>
              <a:rPr lang="en-US" altLang="zh-CN" sz="2000" dirty="0"/>
              <a:t>including dipole, quadrupole, </a:t>
            </a:r>
            <a:r>
              <a:rPr lang="en-US" altLang="zh-CN" sz="2000" dirty="0" err="1"/>
              <a:t>sextupole</a:t>
            </a:r>
            <a:r>
              <a:rPr lang="en-US" altLang="zh-CN" sz="2000" dirty="0"/>
              <a:t>, corrector and BPM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en-US" altLang="zh-CN" sz="2000" dirty="0"/>
              <a:t>RF</a:t>
            </a:r>
            <a:r>
              <a:rPr lang="zh-CN" altLang="en-US" sz="2000" dirty="0"/>
              <a:t> </a:t>
            </a:r>
            <a:r>
              <a:rPr lang="en-US" altLang="zh-CN" sz="2000" dirty="0"/>
              <a:t>section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one RF module </a:t>
            </a:r>
            <a:r>
              <a:rPr lang="en-US" altLang="zh-CN" sz="2000" dirty="0"/>
              <a:t>in both Collider</a:t>
            </a:r>
            <a:r>
              <a:rPr lang="zh-CN" altLang="en-US" sz="2000" dirty="0"/>
              <a:t> </a:t>
            </a:r>
            <a:r>
              <a:rPr lang="en-US" altLang="zh-CN" sz="2000" dirty="0"/>
              <a:t>and Booster</a:t>
            </a:r>
          </a:p>
          <a:p>
            <a:pPr lvl="1"/>
            <a:r>
              <a:rPr lang="en-US" altLang="zh-CN" sz="2000" dirty="0"/>
              <a:t>Technical verification of </a:t>
            </a:r>
            <a:r>
              <a:rPr lang="en-US" altLang="zh-CN" sz="2000" dirty="0">
                <a:solidFill>
                  <a:srgbClr val="FF0000"/>
                </a:solidFill>
              </a:rPr>
              <a:t>installation and alignment </a:t>
            </a:r>
            <a:r>
              <a:rPr lang="en-US" altLang="zh-CN" sz="2000" dirty="0"/>
              <a:t>for the above-mentioned equipment.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40B88A-BB71-4649-927F-49F9BB59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59C13907-08A3-4784-BAAA-8999F452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Partial layout in arc section (tunnel mockup)</a:t>
            </a:r>
          </a:p>
        </p:txBody>
      </p:sp>
    </p:spTree>
    <p:extLst>
      <p:ext uri="{BB962C8B-B14F-4D97-AF65-F5344CB8AC3E}">
        <p14:creationId xmlns:p14="http://schemas.microsoft.com/office/powerpoint/2010/main" val="3011679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41E4835-0019-4122-88D4-D68DD3BB0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21" y="2577637"/>
            <a:ext cx="5400000" cy="220497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99C1B05-4406-4B0D-BE5B-25651934E06D}"/>
              </a:ext>
            </a:extLst>
          </p:cNvPr>
          <p:cNvGrpSpPr>
            <a:grpSpLocks noChangeAspect="1"/>
          </p:cNvGrpSpPr>
          <p:nvPr/>
        </p:nvGrpSpPr>
        <p:grpSpPr>
          <a:xfrm>
            <a:off x="263352" y="4853875"/>
            <a:ext cx="7324076" cy="1959501"/>
            <a:chOff x="0" y="2529147"/>
            <a:chExt cx="12328853" cy="32984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568DAE3-2F70-4B11-8304-D5596DC4A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79696"/>
              <a:ext cx="11520000" cy="2892731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B9DAF89-E7AC-4C2A-880A-E91F310DABF2}"/>
                </a:ext>
              </a:extLst>
            </p:cNvPr>
            <p:cNvSpPr txBox="1"/>
            <p:nvPr/>
          </p:nvSpPr>
          <p:spPr>
            <a:xfrm>
              <a:off x="5907767" y="5322304"/>
              <a:ext cx="1711424" cy="50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Pedestal 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F96A848-9F68-4396-B72F-BA28A85458BC}"/>
                </a:ext>
              </a:extLst>
            </p:cNvPr>
            <p:cNvSpPr txBox="1"/>
            <p:nvPr/>
          </p:nvSpPr>
          <p:spPr>
            <a:xfrm>
              <a:off x="2711623" y="4676082"/>
              <a:ext cx="2379340" cy="98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Adjustment mechanism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C7867D65-CB65-4F96-961E-B82F6DA30B5F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6763479" y="4834424"/>
              <a:ext cx="150640" cy="4878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CE04920-9683-4C9A-9BA7-485BB3C5A75D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2063553" y="4293103"/>
              <a:ext cx="648069" cy="8751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AF92919-DE21-4F1D-8DBC-3B2FA42BDE62}"/>
                </a:ext>
              </a:extLst>
            </p:cNvPr>
            <p:cNvSpPr txBox="1"/>
            <p:nvPr/>
          </p:nvSpPr>
          <p:spPr>
            <a:xfrm>
              <a:off x="2469098" y="2529147"/>
              <a:ext cx="1894584" cy="56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Dipole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D45A8938-60D9-4AC8-962B-B5047E27916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3416390" y="3099046"/>
              <a:ext cx="15313" cy="3299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ACA3F8-A57E-4D27-BB4C-AAA6F8ED63A5}"/>
                </a:ext>
              </a:extLst>
            </p:cNvPr>
            <p:cNvSpPr txBox="1"/>
            <p:nvPr/>
          </p:nvSpPr>
          <p:spPr>
            <a:xfrm>
              <a:off x="10350896" y="4138025"/>
              <a:ext cx="1977957" cy="98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Lead shielding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3A859675-82C1-4CD7-9DCC-0DCADB90C3CB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11136561" y="3391430"/>
              <a:ext cx="203315" cy="7465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12E9553E-3E16-43F8-8335-C8386C9CD7D9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10488488" y="3573016"/>
              <a:ext cx="851387" cy="5650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A86E140-5EC8-44BC-8155-4B4ECAA62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790" y="1086934"/>
            <a:ext cx="4320000" cy="3664918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8B27CF6-5232-4DFA-8787-84CDAEA6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9374832" cy="1250539"/>
          </a:xfrm>
        </p:spPr>
        <p:txBody>
          <a:bodyPr>
            <a:normAutofit/>
          </a:bodyPr>
          <a:lstStyle/>
          <a:p>
            <a:r>
              <a:rPr lang="en-US" dirty="0"/>
              <a:t>Width of quadrupole and </a:t>
            </a:r>
            <a:r>
              <a:rPr lang="en-US" dirty="0" err="1"/>
              <a:t>sextupole</a:t>
            </a:r>
            <a:r>
              <a:rPr lang="en-US" dirty="0"/>
              <a:t> assembly: </a:t>
            </a:r>
            <a:r>
              <a:rPr lang="zh-CN" altLang="en-US" dirty="0"/>
              <a:t>≤</a:t>
            </a:r>
            <a:r>
              <a:rPr lang="en-US" altLang="zh-CN" dirty="0"/>
              <a:t>700mm </a:t>
            </a:r>
            <a:r>
              <a:rPr lang="en-US" altLang="zh-CN" dirty="0">
                <a:solidFill>
                  <a:srgbClr val="FF0000"/>
                </a:solidFill>
                <a:latin typeface="Arial Black" panose="020B0A04020102020204" pitchFamily="34" charset="0"/>
              </a:rPr>
              <a:t>√</a:t>
            </a:r>
          </a:p>
          <a:p>
            <a:r>
              <a:rPr lang="en-US" dirty="0"/>
              <a:t>All magnets in collider add lead shielding of 25 mm</a:t>
            </a:r>
            <a:r>
              <a:rPr lang="en-US" altLang="zh-CN" dirty="0">
                <a:solidFill>
                  <a:srgbClr val="FF0000"/>
                </a:solidFill>
                <a:latin typeface="Arial Black" panose="020B0A04020102020204" pitchFamily="34" charset="0"/>
              </a:rPr>
              <a:t> √</a:t>
            </a:r>
            <a:endParaRPr lang="en-US" dirty="0"/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9390E2-0DDE-4D18-AD89-A9CC05F8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30" name="标题 2">
            <a:extLst>
              <a:ext uri="{FF2B5EF4-FFF2-40B4-BE49-F238E27FC236}">
                <a16:creationId xmlns:a16="http://schemas.microsoft.com/office/drawing/2014/main" id="{D489E33A-3F4D-42C4-87EC-94EBE470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Partial layout in arc section (tunnel mockup)</a:t>
            </a:r>
            <a:endParaRPr 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E530345-774A-41EA-AC8C-148ACA546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913" y="4703482"/>
            <a:ext cx="1800000" cy="207072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11D3F40-5DB1-477B-9EC5-9E02F280EFE8}"/>
              </a:ext>
            </a:extLst>
          </p:cNvPr>
          <p:cNvSpPr txBox="1"/>
          <p:nvPr/>
        </p:nvSpPr>
        <p:spPr>
          <a:xfrm>
            <a:off x="9676905" y="5366123"/>
            <a:ext cx="2007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Thinned tungsten shielding at bellow locations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3374CF9-114A-4BDF-9D51-1C3BD9D09CCF}"/>
              </a:ext>
            </a:extLst>
          </p:cNvPr>
          <p:cNvCxnSpPr>
            <a:endCxn id="5" idx="1"/>
          </p:cNvCxnSpPr>
          <p:nvPr/>
        </p:nvCxnSpPr>
        <p:spPr>
          <a:xfrm>
            <a:off x="8598520" y="5572139"/>
            <a:ext cx="1078385" cy="255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CE7D8F2-5929-4122-83A6-6F1129863280}"/>
              </a:ext>
            </a:extLst>
          </p:cNvPr>
          <p:cNvSpPr/>
          <p:nvPr/>
        </p:nvSpPr>
        <p:spPr>
          <a:xfrm>
            <a:off x="7587428" y="5388442"/>
            <a:ext cx="1388892" cy="2132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8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9390E2-0DDE-4D18-AD89-A9CC05F8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3" name="标题 2">
            <a:extLst>
              <a:ext uri="{FF2B5EF4-FFF2-40B4-BE49-F238E27FC236}">
                <a16:creationId xmlns:a16="http://schemas.microsoft.com/office/drawing/2014/main" id="{8688468B-DBF3-48B1-813F-A044C688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Partial layout in arc section (tunnel mockup)</a:t>
            </a:r>
            <a:endParaRPr lang="en-US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56CF8DDB-7C2D-4CDF-8FE7-F85224B9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498" y="3811031"/>
            <a:ext cx="2520000" cy="211283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D192402-966E-4673-8FF6-D7DCFB414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907" y="2103262"/>
            <a:ext cx="4320000" cy="2856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9E86E36-6146-4DAB-907B-8CF4C1D46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374" y="3766425"/>
            <a:ext cx="1800000" cy="24365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D027AB-9A88-4EC7-9E1F-30781D8F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188" y="1916832"/>
            <a:ext cx="3600000" cy="190837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8AF15080-A9CC-4577-8DBA-FC511E1A80D3}"/>
              </a:ext>
            </a:extLst>
          </p:cNvPr>
          <p:cNvGrpSpPr>
            <a:grpSpLocks noChangeAspect="1"/>
          </p:cNvGrpSpPr>
          <p:nvPr/>
        </p:nvGrpSpPr>
        <p:grpSpPr>
          <a:xfrm>
            <a:off x="269266" y="1911130"/>
            <a:ext cx="3600000" cy="3757242"/>
            <a:chOff x="6058809" y="1011153"/>
            <a:chExt cx="4883554" cy="509685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9162CF-26F1-4E6B-92E5-389CBDAE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7600" y="1285861"/>
              <a:ext cx="3600000" cy="433972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015B17D-C618-4CF4-AE26-5E8FE53D7699}"/>
                </a:ext>
              </a:extLst>
            </p:cNvPr>
            <p:cNvSpPr txBox="1"/>
            <p:nvPr/>
          </p:nvSpPr>
          <p:spPr>
            <a:xfrm>
              <a:off x="9987293" y="4567394"/>
              <a:ext cx="955070" cy="44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E72446A-83BA-4FF0-9149-FD18DF130236}"/>
                </a:ext>
              </a:extLst>
            </p:cNvPr>
            <p:cNvSpPr txBox="1"/>
            <p:nvPr/>
          </p:nvSpPr>
          <p:spPr>
            <a:xfrm>
              <a:off x="8737600" y="1154948"/>
              <a:ext cx="753675" cy="44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CV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33F6610-4B8E-4ACC-BAC8-8D005A8E187B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8899460" y="1597170"/>
              <a:ext cx="214978" cy="6092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ECE099A-00EE-46D4-B519-C780520B89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3439" y="3497187"/>
              <a:ext cx="860167" cy="10184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9E73EF9-AC9D-4D81-A00B-07B4DCA0C99F}"/>
                </a:ext>
              </a:extLst>
            </p:cNvPr>
            <p:cNvSpPr txBox="1"/>
            <p:nvPr/>
          </p:nvSpPr>
          <p:spPr>
            <a:xfrm>
              <a:off x="6058809" y="1011153"/>
              <a:ext cx="1757583" cy="1206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Girder and adjustment mechanism</a:t>
              </a:r>
              <a:endParaRPr lang="en-US" dirty="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CA245A7-9563-4A99-8AF1-B5D624E8C0D0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6937600" y="2217213"/>
              <a:ext cx="1075493" cy="17052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0583D84-73FB-4449-9BD1-4C211E3D6619}"/>
                </a:ext>
              </a:extLst>
            </p:cNvPr>
            <p:cNvSpPr txBox="1"/>
            <p:nvPr/>
          </p:nvSpPr>
          <p:spPr>
            <a:xfrm>
              <a:off x="8225828" y="5625588"/>
              <a:ext cx="1393368" cy="48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Pedestal 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4F68290-3C93-4783-85E7-0242DA80496F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922512" y="5074473"/>
              <a:ext cx="43019" cy="5511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D222E350-DD00-4CD3-853A-A556A24DB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9374832" cy="1250539"/>
          </a:xfrm>
        </p:spPr>
        <p:txBody>
          <a:bodyPr>
            <a:normAutofit/>
          </a:bodyPr>
          <a:lstStyle/>
          <a:p>
            <a:r>
              <a:rPr lang="en-US" altLang="zh-CN" dirty="0"/>
              <a:t>Other tunnel mockup elements in Collider arc section</a:t>
            </a:r>
            <a:endParaRPr lang="en-US" altLang="zh-CN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D0E461-46CF-4B4E-AAF7-EDF372EE7E32}"/>
              </a:ext>
            </a:extLst>
          </p:cNvPr>
          <p:cNvSpPr txBox="1"/>
          <p:nvPr/>
        </p:nvSpPr>
        <p:spPr>
          <a:xfrm>
            <a:off x="6926591" y="6095015"/>
            <a:ext cx="466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channels in </a:t>
            </a:r>
            <a:r>
              <a:rPr lang="en-US" dirty="0" err="1"/>
              <a:t>sextupoles</a:t>
            </a:r>
            <a:r>
              <a:rPr lang="en-US" dirty="0"/>
              <a:t> will be smaller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682C4AB-F579-4E04-9744-670915209716}"/>
              </a:ext>
            </a:extLst>
          </p:cNvPr>
          <p:cNvCxnSpPr>
            <a:endCxn id="22" idx="0"/>
          </p:cNvCxnSpPr>
          <p:nvPr/>
        </p:nvCxnSpPr>
        <p:spPr>
          <a:xfrm flipH="1">
            <a:off x="9260194" y="4867450"/>
            <a:ext cx="1372310" cy="12275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30F4BDD1-0FE9-4D1B-A231-37192027A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565" y="4581897"/>
            <a:ext cx="2969021" cy="2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3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D8E0FC2-3196-4309-8010-1F60D2E17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90" y="3029949"/>
            <a:ext cx="9000000" cy="3685199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9390E2-0DDE-4D18-AD89-A9CC05F8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3" name="标题 2">
            <a:extLst>
              <a:ext uri="{FF2B5EF4-FFF2-40B4-BE49-F238E27FC236}">
                <a16:creationId xmlns:a16="http://schemas.microsoft.com/office/drawing/2014/main" id="{8688468B-DBF3-48B1-813F-A044C688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Partial layout in arc section (tunnel mockup)</a:t>
            </a:r>
            <a:endParaRPr lang="en-US" dirty="0"/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D222E350-DD00-4CD3-853A-A556A24DB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175032" cy="2015401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layout of arc section of Collider has been updated according to mockup design. </a:t>
            </a:r>
          </a:p>
          <a:p>
            <a:pPr lvl="1"/>
            <a:r>
              <a:rPr lang="en-US" altLang="zh-CN" sz="1800" dirty="0"/>
              <a:t>All the vacuum connection locations should consider the lead shielding</a:t>
            </a:r>
            <a:endParaRPr lang="en-US" altLang="zh-CN" sz="1800" dirty="0">
              <a:sym typeface="Wingdings" panose="05000000000000000000" pitchFamily="2" charset="2"/>
            </a:endParaRPr>
          </a:p>
          <a:p>
            <a:pPr lvl="1"/>
            <a:r>
              <a:rPr lang="en-US" altLang="zh-CN" sz="1800" dirty="0">
                <a:sym typeface="Wingdings" panose="05000000000000000000" pitchFamily="2" charset="2"/>
              </a:rPr>
              <a:t>Considering the possible locations for valves</a:t>
            </a:r>
          </a:p>
          <a:p>
            <a:pPr lvl="1"/>
            <a:r>
              <a:rPr lang="en-US" altLang="zh-CN" sz="1800" dirty="0">
                <a:sym typeface="Wingdings" panose="05000000000000000000" pitchFamily="2" charset="2"/>
              </a:rPr>
              <a:t>Longitudinal adjustment of each device under constraints</a:t>
            </a:r>
          </a:p>
          <a:p>
            <a:pPr marL="457200" lvl="1" indent="0">
              <a:buNone/>
            </a:pPr>
            <a:r>
              <a:rPr lang="en-US" altLang="zh-CN" sz="1800" dirty="0">
                <a:sym typeface="Wingdings" panose="05000000000000000000" pitchFamily="2" charset="2"/>
              </a:rPr>
              <a:t>     length of BOB yoke reduced from 5485 mm to 5450 mm</a:t>
            </a:r>
          </a:p>
          <a:p>
            <a:pPr lvl="1"/>
            <a:endParaRPr lang="en-US" altLang="zh-CN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D3A8AD-AB42-4BA7-ABF7-64141AFD589E}"/>
              </a:ext>
            </a:extLst>
          </p:cNvPr>
          <p:cNvSpPr txBox="1"/>
          <p:nvPr/>
        </p:nvSpPr>
        <p:spPr>
          <a:xfrm>
            <a:off x="1470412" y="334946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Quadrupole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19E35D-EA7E-48F4-9095-2CCCCA50C6DD}"/>
              </a:ext>
            </a:extLst>
          </p:cNvPr>
          <p:cNvSpPr txBox="1"/>
          <p:nvPr/>
        </p:nvSpPr>
        <p:spPr>
          <a:xfrm>
            <a:off x="3858698" y="334946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BPM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8475464-2958-4457-A4AE-D28E28E0EB83}"/>
              </a:ext>
            </a:extLst>
          </p:cNvPr>
          <p:cNvSpPr txBox="1"/>
          <p:nvPr/>
        </p:nvSpPr>
        <p:spPr>
          <a:xfrm>
            <a:off x="5663952" y="334946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Sextupole</a:t>
            </a:r>
            <a:r>
              <a:rPr lang="en-US" dirty="0"/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3E5D8A6-3F48-4404-85E3-C3047653C1DC}"/>
              </a:ext>
            </a:extLst>
          </p:cNvPr>
          <p:cNvSpPr txBox="1"/>
          <p:nvPr/>
        </p:nvSpPr>
        <p:spPr>
          <a:xfrm>
            <a:off x="9264352" y="3622171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 space should be longer than a screw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D270158-8620-4378-9B29-28F840DDC5A8}"/>
              </a:ext>
            </a:extLst>
          </p:cNvPr>
          <p:cNvCxnSpPr>
            <a:stCxn id="27" idx="1"/>
          </p:cNvCxnSpPr>
          <p:nvPr/>
        </p:nvCxnSpPr>
        <p:spPr>
          <a:xfrm flipH="1">
            <a:off x="8954624" y="4083836"/>
            <a:ext cx="309728" cy="778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012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55177</TotalTime>
  <Words>1221</Words>
  <Application>Microsoft Office PowerPoint</Application>
  <PresentationFormat>宽屏</PresentationFormat>
  <Paragraphs>180</Paragraphs>
  <Slides>24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等线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演示文稿</vt:lpstr>
      <vt:lpstr>Content</vt:lpstr>
      <vt:lpstr>Introduction </vt:lpstr>
      <vt:lpstr>Introduction </vt:lpstr>
      <vt:lpstr>Introduction </vt:lpstr>
      <vt:lpstr>Partial layout in arc section (tunnel mockup)</vt:lpstr>
      <vt:lpstr>Partial layout in arc section (tunnel mockup)</vt:lpstr>
      <vt:lpstr>Partial layout in arc section (tunnel mockup)</vt:lpstr>
      <vt:lpstr>Partial layout in arc section (tunnel mockup)</vt:lpstr>
      <vt:lpstr>Partial layout in arc section (tunnel mockup)</vt:lpstr>
      <vt:lpstr>Partial layout in arc section (tunnel mockup)</vt:lpstr>
      <vt:lpstr>2D/3D linkage design </vt:lpstr>
      <vt:lpstr>2D/3D linkage design </vt:lpstr>
      <vt:lpstr>2D/3D linkage design </vt:lpstr>
      <vt:lpstr>2D/3D linkage design </vt:lpstr>
      <vt:lpstr>2D/3D linkage design </vt:lpstr>
      <vt:lpstr>Collider new survey (beam track) with hardware EDR layout</vt:lpstr>
      <vt:lpstr>Collider new survey (beam track) with hardware EDR layout</vt:lpstr>
      <vt:lpstr>Collider new survey (beam track) with hardware EDR layout</vt:lpstr>
      <vt:lpstr>Collider new survey (beam track) with hardware EDR layout</vt:lpstr>
      <vt:lpstr>Discussions</vt:lpstr>
      <vt:lpstr>Discussions</vt:lpstr>
      <vt:lpstr>Discussions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</cp:lastModifiedBy>
  <cp:revision>2536</cp:revision>
  <cp:lastPrinted>2022-11-06T05:19:21Z</cp:lastPrinted>
  <dcterms:created xsi:type="dcterms:W3CDTF">2012-09-04T11:33:36Z</dcterms:created>
  <dcterms:modified xsi:type="dcterms:W3CDTF">2025-02-08T14:35:53Z</dcterms:modified>
</cp:coreProperties>
</file>